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7" r:id="rId4"/>
    <p:sldId id="310" r:id="rId5"/>
    <p:sldId id="308" r:id="rId6"/>
    <p:sldId id="309"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30" r:id="rId25"/>
    <p:sldId id="331" r:id="rId26"/>
    <p:sldId id="332" r:id="rId27"/>
    <p:sldId id="333" r:id="rId28"/>
    <p:sldId id="334" r:id="rId29"/>
    <p:sldId id="335" r:id="rId30"/>
    <p:sldId id="338" r:id="rId31"/>
    <p:sldId id="336" r:id="rId32"/>
    <p:sldId id="337" r:id="rId33"/>
    <p:sldId id="328" r:id="rId34"/>
    <p:sldId id="339" r:id="rId35"/>
    <p:sldId id="329" r:id="rId36"/>
    <p:sldId id="340" r:id="rId37"/>
    <p:sldId id="341" r:id="rId38"/>
    <p:sldId id="304" r:id="rId39"/>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EA246628-396A-4926-9D14-1A1E23090A82}"/>
              </a:ext>
            </a:extLst>
          </p:cNvPr>
          <p:cNvPicPr>
            <a:picLocks noChangeAspect="1"/>
          </p:cNvPicPr>
          <p:nvPr userDrawn="1"/>
        </p:nvPicPr>
        <p:blipFill>
          <a:blip r:embed="rId7"/>
          <a:stretch>
            <a:fillRect/>
          </a:stretch>
        </p:blipFill>
        <p:spPr>
          <a:xfrm>
            <a:off x="535025" y="7280805"/>
            <a:ext cx="914400" cy="276225"/>
          </a:xfrm>
          <a:prstGeom prst="rect">
            <a:avLst/>
          </a:prstGeom>
        </p:spPr>
      </p:pic>
      <p:sp>
        <p:nvSpPr>
          <p:cNvPr id="8" name="TextBox 7">
            <a:extLst>
              <a:ext uri="{FF2B5EF4-FFF2-40B4-BE49-F238E27FC236}">
                <a16:creationId xmlns:a16="http://schemas.microsoft.com/office/drawing/2014/main" id="{54F0852B-0F6C-4421-A8B4-025979DF18CE}"/>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2400" y="3864046"/>
            <a:ext cx="5930139" cy="782907"/>
          </a:xfrm>
          <a:prstGeom prst="rect">
            <a:avLst/>
          </a:prstGeom>
        </p:spPr>
        <p:txBody>
          <a:bodyPr vert="horz" wrap="square" lIns="0" tIns="15875" rIns="0" bIns="0" rtlCol="0">
            <a:spAutoFit/>
          </a:bodyPr>
          <a:lstStyle/>
          <a:p>
            <a:pPr marL="12700" algn="ctr">
              <a:lnSpc>
                <a:spcPct val="100000"/>
              </a:lnSpc>
              <a:spcBef>
                <a:spcPts val="125"/>
              </a:spcBef>
            </a:pPr>
            <a:r>
              <a:rPr lang="en-MY" sz="2450" spc="200" dirty="0">
                <a:latin typeface="Century"/>
                <a:cs typeface="Century"/>
              </a:rPr>
              <a:t>Probabilistic Reasoning </a:t>
            </a:r>
          </a:p>
          <a:p>
            <a:pPr marL="12700" algn="ctr">
              <a:lnSpc>
                <a:spcPct val="100000"/>
              </a:lnSpc>
              <a:spcBef>
                <a:spcPts val="125"/>
              </a:spcBef>
            </a:pPr>
            <a:r>
              <a:rPr lang="en-MY" sz="2450" spc="200" dirty="0">
                <a:latin typeface="Century"/>
                <a:cs typeface="Century"/>
              </a:rPr>
              <a:t>Over Time</a:t>
            </a:r>
          </a:p>
        </p:txBody>
      </p:sp>
      <p:sp>
        <p:nvSpPr>
          <p:cNvPr id="3" name="object 3"/>
          <p:cNvSpPr txBox="1"/>
          <p:nvPr/>
        </p:nvSpPr>
        <p:spPr>
          <a:xfrm>
            <a:off x="6188957" y="31242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14</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C8DE13ED-9F99-432E-B9FC-C14EB1F52F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0E1EC22F-C4C1-411E-9921-88E0EAD85817}"/>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D81F3269-0DF0-497A-987C-F57F9173950E}"/>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A9D11994-7094-4147-A36A-D5EBA6F902EE}"/>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22CD496B-5A73-4B44-A87D-C397A28D7237}"/>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10</a:t>
            </a:fld>
            <a:endParaRPr spc="20" dirty="0"/>
          </a:p>
        </p:txBody>
      </p:sp>
      <p:pic>
        <p:nvPicPr>
          <p:cNvPr id="4" name="Picture 3">
            <a:extLst>
              <a:ext uri="{FF2B5EF4-FFF2-40B4-BE49-F238E27FC236}">
                <a16:creationId xmlns:a16="http://schemas.microsoft.com/office/drawing/2014/main" id="{AEEB74C0-08BF-413C-AC1C-AC0C976466EE}"/>
              </a:ext>
            </a:extLst>
          </p:cNvPr>
          <p:cNvPicPr>
            <a:picLocks noChangeAspect="1"/>
          </p:cNvPicPr>
          <p:nvPr/>
        </p:nvPicPr>
        <p:blipFill>
          <a:blip r:embed="rId2"/>
          <a:stretch>
            <a:fillRect/>
          </a:stretch>
        </p:blipFill>
        <p:spPr>
          <a:xfrm>
            <a:off x="803444" y="1600200"/>
            <a:ext cx="7316664" cy="3412256"/>
          </a:xfrm>
          <a:prstGeom prst="rect">
            <a:avLst/>
          </a:prstGeom>
          <a:ln>
            <a:solidFill>
              <a:schemeClr val="tx1"/>
            </a:solidFill>
          </a:ln>
        </p:spPr>
      </p:pic>
      <p:sp>
        <p:nvSpPr>
          <p:cNvPr id="13" name="TextBox 12">
            <a:extLst>
              <a:ext uri="{FF2B5EF4-FFF2-40B4-BE49-F238E27FC236}">
                <a16:creationId xmlns:a16="http://schemas.microsoft.com/office/drawing/2014/main" id="{19B6B263-BEA9-41EB-85EF-852D43DFF80F}"/>
              </a:ext>
            </a:extLst>
          </p:cNvPr>
          <p:cNvSpPr txBox="1"/>
          <p:nvPr/>
        </p:nvSpPr>
        <p:spPr>
          <a:xfrm>
            <a:off x="520098" y="5334000"/>
            <a:ext cx="7883356" cy="646331"/>
          </a:xfrm>
          <a:prstGeom prst="rect">
            <a:avLst/>
          </a:prstGeom>
          <a:noFill/>
        </p:spPr>
        <p:txBody>
          <a:bodyPr wrap="square">
            <a:spAutoFit/>
          </a:bodyPr>
          <a:lstStyle/>
          <a:p>
            <a:pPr algn="l"/>
            <a:r>
              <a:rPr lang="en-US" sz="1800" b="0" i="0" u="none" strike="noStrike" baseline="0" dirty="0">
                <a:latin typeface="NimbusRomNo9L-Regu"/>
              </a:rPr>
              <a:t>The forward–backward algorithm for smoothing: computing posterior probabilities of a sequence of states given a sequence of observations</a:t>
            </a:r>
            <a:endParaRPr lang="en-MY" dirty="0"/>
          </a:p>
        </p:txBody>
      </p:sp>
    </p:spTree>
    <p:extLst>
      <p:ext uri="{BB962C8B-B14F-4D97-AF65-F5344CB8AC3E}">
        <p14:creationId xmlns:p14="http://schemas.microsoft.com/office/powerpoint/2010/main" val="293233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11</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758354"/>
          </a:xfrm>
          <a:prstGeom prst="rect">
            <a:avLst/>
          </a:prstGeom>
        </p:spPr>
        <p:txBody>
          <a:bodyPr vert="horz" wrap="square" lIns="0" tIns="10795" rIns="0" bIns="0" rtlCol="0">
            <a:spAutoFit/>
          </a:bodyPr>
          <a:lstStyle/>
          <a:p>
            <a:pPr algn="l"/>
            <a:r>
              <a:rPr lang="en-US" sz="1800" b="0" i="0" u="none" strike="noStrike" baseline="0" dirty="0">
                <a:solidFill>
                  <a:srgbClr val="9A009A"/>
                </a:solidFill>
                <a:latin typeface="CMSSBX10"/>
              </a:rPr>
              <a:t>Finding the most likely sequence</a:t>
            </a:r>
          </a:p>
          <a:p>
            <a:pPr marL="285750" indent="-285750" algn="l">
              <a:buFont typeface="Arial" panose="020B0604020202020204" pitchFamily="34" charset="0"/>
              <a:buChar char="•"/>
            </a:pPr>
            <a:endParaRPr lang="en-US"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There </a:t>
            </a:r>
            <a:r>
              <a:rPr lang="en-US" sz="1800" b="0" i="0" u="none" strike="noStrike" baseline="0" dirty="0">
                <a:latin typeface="NimbusRomNo9L-ReguItal"/>
              </a:rPr>
              <a:t>is </a:t>
            </a:r>
            <a:r>
              <a:rPr lang="en-US" sz="1800" b="0" i="0" u="none" strike="noStrike" baseline="0" dirty="0">
                <a:latin typeface="NimbusRomNo9L-Regu"/>
              </a:rPr>
              <a:t>a linear-time algorithm for finding the most likely sequence</a:t>
            </a:r>
            <a:endParaRPr lang="en-US" sz="1800" b="0" i="0" u="none" strike="noStrike" baseline="0" dirty="0">
              <a:solidFill>
                <a:srgbClr val="9A009A"/>
              </a:solidFill>
              <a:latin typeface="CMSSBX10"/>
            </a:endParaRPr>
          </a:p>
          <a:p>
            <a:pPr marL="285750" indent="-285750" algn="l">
              <a:buFont typeface="Arial" panose="020B0604020202020204" pitchFamily="34" charset="0"/>
              <a:buChar char="•"/>
            </a:pPr>
            <a:endParaRPr lang="en-US"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It relies on the same Markov property that yielded efficient algorithms for filtering </a:t>
            </a:r>
            <a:r>
              <a:rPr lang="en-MY" sz="1800" b="0" i="0" u="none" strike="noStrike" baseline="0" dirty="0">
                <a:latin typeface="NimbusRomNo9L-Regu"/>
              </a:rPr>
              <a:t>and smoothing</a:t>
            </a:r>
            <a:endParaRPr lang="en-US" sz="1800" b="0" i="0" u="none" strike="noStrike" baseline="0" dirty="0">
              <a:solidFill>
                <a:srgbClr val="9A009A"/>
              </a:solidFill>
              <a:latin typeface="CMSSBX10"/>
            </a:endParaRPr>
          </a:p>
          <a:p>
            <a:pPr algn="l"/>
            <a:endParaRPr lang="en-US"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view each sequence as a </a:t>
            </a:r>
            <a:r>
              <a:rPr lang="en-US" sz="1800" b="0" i="0" u="none" strike="noStrike" baseline="0" dirty="0">
                <a:latin typeface="NimbusRomNo9L-ReguItal"/>
              </a:rPr>
              <a:t>path </a:t>
            </a:r>
            <a:r>
              <a:rPr lang="en-US" sz="1800" b="0" i="0" u="none" strike="noStrike" baseline="0" dirty="0">
                <a:latin typeface="NimbusRomNo9L-Regu"/>
              </a:rPr>
              <a:t>through a graph whose nodes are the possible </a:t>
            </a:r>
            <a:r>
              <a:rPr lang="en-US" sz="1800" b="0" i="0" u="none" strike="noStrike" baseline="0" dirty="0">
                <a:latin typeface="NimbusRomNo9L-ReguItal"/>
              </a:rPr>
              <a:t>states </a:t>
            </a:r>
            <a:r>
              <a:rPr lang="en-US" sz="1800" b="0" i="0" u="none" strike="noStrike" baseline="0" dirty="0">
                <a:latin typeface="NimbusRomNo9L-Regu"/>
              </a:rPr>
              <a:t>at each time step.</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likelihood of any path is the product of the transition probabilities along the path and the probabilities of the given observations at each state</a:t>
            </a:r>
            <a:endParaRPr lang="en-MY" sz="1800" b="0" i="1" u="none" strike="noStrike" baseline="0" dirty="0">
              <a:latin typeface="Times New Roman" panose="02020603050405020304" pitchFamily="18" charset="0"/>
            </a:endParaRPr>
          </a:p>
          <a:p>
            <a:endParaRPr lang="en-MY" sz="1800" b="0" i="1"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u="none" strike="noStrike" baseline="0" dirty="0">
                <a:latin typeface="Times New Roman" panose="02020603050405020304" pitchFamily="18" charset="0"/>
              </a:rPr>
              <a:t>there is a recursive relationship between most </a:t>
            </a:r>
            <a:r>
              <a:rPr lang="en-US" sz="1800" b="0" u="none" strike="noStrike" baseline="0" dirty="0">
                <a:latin typeface="Times New Roman" panose="02020603050405020304" pitchFamily="18" charset="0"/>
                <a:cs typeface="Times New Roman" panose="02020603050405020304" pitchFamily="18" charset="0"/>
              </a:rPr>
              <a:t>likely paths to each </a:t>
            </a:r>
            <a:r>
              <a:rPr lang="en-MY" sz="1800" b="0" u="none" strike="noStrike" baseline="0" dirty="0">
                <a:latin typeface="Times New Roman" panose="02020603050405020304" pitchFamily="18" charset="0"/>
                <a:cs typeface="Times New Roman" panose="02020603050405020304" pitchFamily="18" charset="0"/>
              </a:rPr>
              <a:t>state </a:t>
            </a:r>
            <a:r>
              <a:rPr lang="en-MY" sz="1800" b="1" u="none" strike="noStrike" baseline="0" dirty="0">
                <a:latin typeface="Times New Roman" panose="02020603050405020304" pitchFamily="18" charset="0"/>
                <a:cs typeface="Times New Roman" panose="02020603050405020304" pitchFamily="18" charset="0"/>
              </a:rPr>
              <a:t>x</a:t>
            </a:r>
            <a:r>
              <a:rPr lang="en-MY" sz="1800" b="0" u="none" strike="noStrike" baseline="-25000" dirty="0">
                <a:latin typeface="Times New Roman" panose="02020603050405020304" pitchFamily="18" charset="0"/>
                <a:cs typeface="Times New Roman" panose="02020603050405020304" pitchFamily="18" charset="0"/>
              </a:rPr>
              <a:t>t+1</a:t>
            </a:r>
            <a:r>
              <a:rPr lang="en-MY" sz="1800" b="1" u="none" strike="noStrike" baseline="0" dirty="0">
                <a:latin typeface="Times New Roman" panose="02020603050405020304" pitchFamily="18" charset="0"/>
                <a:cs typeface="Times New Roman" panose="02020603050405020304" pitchFamily="18" charset="0"/>
              </a:rPr>
              <a:t> </a:t>
            </a:r>
            <a:r>
              <a:rPr lang="en-MY" sz="1800" u="none" strike="noStrike" baseline="0" dirty="0">
                <a:latin typeface="Times New Roman" panose="02020603050405020304" pitchFamily="18" charset="0"/>
                <a:cs typeface="Times New Roman" panose="02020603050405020304" pitchFamily="18" charset="0"/>
              </a:rPr>
              <a:t>and most likely paths to each state </a:t>
            </a:r>
            <a:r>
              <a:rPr lang="en-MY" sz="1800" b="1" u="none" strike="noStrike" baseline="0" dirty="0" err="1">
                <a:latin typeface="Times New Roman" panose="02020603050405020304" pitchFamily="18" charset="0"/>
                <a:cs typeface="Times New Roman" panose="02020603050405020304" pitchFamily="18" charset="0"/>
              </a:rPr>
              <a:t>x</a:t>
            </a:r>
            <a:r>
              <a:rPr lang="en-MY" sz="1800" b="0" u="none" strike="noStrike" baseline="-25000" dirty="0" err="1">
                <a:latin typeface="Times New Roman" panose="02020603050405020304" pitchFamily="18" charset="0"/>
                <a:cs typeface="Times New Roman" panose="02020603050405020304" pitchFamily="18" charset="0"/>
              </a:rPr>
              <a:t>t</a:t>
            </a:r>
            <a:endParaRPr lang="en-MY" sz="1800" b="0" u="none" strike="noStrike" baseline="-25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NimbusRomNo9L-Regu"/>
            </a:endParaRPr>
          </a:p>
          <a:p>
            <a:pPr algn="l"/>
            <a:endParaRPr lang="en-MY" sz="2050" b="1" dirty="0">
              <a:latin typeface="Calibri"/>
              <a:cs typeface="Calibri"/>
            </a:endParaRPr>
          </a:p>
        </p:txBody>
      </p:sp>
    </p:spTree>
    <p:extLst>
      <p:ext uri="{BB962C8B-B14F-4D97-AF65-F5344CB8AC3E}">
        <p14:creationId xmlns:p14="http://schemas.microsoft.com/office/powerpoint/2010/main" val="91528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12</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1434367"/>
          </a:xfrm>
          <a:prstGeom prst="rect">
            <a:avLst/>
          </a:prstGeom>
        </p:spPr>
        <p:txBody>
          <a:bodyPr vert="horz" wrap="square" lIns="0" tIns="10795" rIns="0" bIns="0" rtlCol="0">
            <a:spAutoFit/>
          </a:bodyPr>
          <a:lstStyle/>
          <a:p>
            <a:pPr algn="l"/>
            <a:r>
              <a:rPr lang="en-US" sz="1800" b="0" i="0" u="none" strike="noStrike" baseline="0" dirty="0">
                <a:solidFill>
                  <a:srgbClr val="9A009A"/>
                </a:solidFill>
                <a:latin typeface="CMSSBX10"/>
              </a:rPr>
              <a:t>Finding the most likely sequence</a:t>
            </a:r>
          </a:p>
          <a:p>
            <a:pPr marL="285750" indent="-285750" algn="l">
              <a:buFont typeface="Arial" panose="020B0604020202020204" pitchFamily="34" charset="0"/>
              <a:buChar char="•"/>
            </a:pPr>
            <a:endParaRPr lang="en-US" dirty="0">
              <a:solidFill>
                <a:srgbClr val="9A009A"/>
              </a:solidFill>
              <a:latin typeface="CMSSBX10"/>
            </a:endParaRP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Recursively computed message </a:t>
            </a:r>
            <a:r>
              <a:rPr lang="en-MY" sz="1800" b="0" i="1" u="none" strike="noStrike" baseline="0" dirty="0">
                <a:latin typeface="Times New Roman" panose="02020603050405020304" pitchFamily="18" charset="0"/>
              </a:rPr>
              <a:t>m</a:t>
            </a:r>
            <a:r>
              <a:rPr lang="en-MY" sz="1800" b="0" i="0" u="none" strike="noStrike" baseline="-25000" dirty="0">
                <a:latin typeface="Times New Roman" panose="02020603050405020304" pitchFamily="18" charset="0"/>
              </a:rPr>
              <a:t>1:</a:t>
            </a:r>
            <a:r>
              <a:rPr lang="en-MY" sz="1800" b="0" i="1" u="none" strike="noStrike" baseline="-25000" dirty="0">
                <a:latin typeface="Times New Roman" panose="02020603050405020304" pitchFamily="18" charset="0"/>
              </a:rPr>
              <a:t>t</a:t>
            </a:r>
            <a:endParaRPr lang="en-MY" sz="1800" b="0" i="0" u="none" strike="noStrike" baseline="-25000" dirty="0">
              <a:latin typeface="Times New Roman" panose="02020603050405020304" pitchFamily="18" charset="0"/>
            </a:endParaRPr>
          </a:p>
          <a:p>
            <a:pPr algn="l"/>
            <a:endParaRPr lang="en-US" dirty="0">
              <a:latin typeface="NimbusRomNo9L-Regu"/>
            </a:endParaRPr>
          </a:p>
          <a:p>
            <a:pPr algn="l"/>
            <a:endParaRPr lang="en-MY" sz="2050" b="1" dirty="0">
              <a:latin typeface="Calibri"/>
              <a:cs typeface="Calibri"/>
            </a:endParaRPr>
          </a:p>
        </p:txBody>
      </p:sp>
      <p:pic>
        <p:nvPicPr>
          <p:cNvPr id="4" name="Picture 3">
            <a:extLst>
              <a:ext uri="{FF2B5EF4-FFF2-40B4-BE49-F238E27FC236}">
                <a16:creationId xmlns:a16="http://schemas.microsoft.com/office/drawing/2014/main" id="{CB1F7DE6-1EAB-4BD2-A145-6A8A2875D39E}"/>
              </a:ext>
            </a:extLst>
          </p:cNvPr>
          <p:cNvPicPr>
            <a:picLocks noChangeAspect="1"/>
          </p:cNvPicPr>
          <p:nvPr/>
        </p:nvPicPr>
        <p:blipFill>
          <a:blip r:embed="rId2"/>
          <a:stretch>
            <a:fillRect/>
          </a:stretch>
        </p:blipFill>
        <p:spPr>
          <a:xfrm>
            <a:off x="2743200" y="2526696"/>
            <a:ext cx="3505200" cy="591887"/>
          </a:xfrm>
          <a:prstGeom prst="rect">
            <a:avLst/>
          </a:prstGeom>
        </p:spPr>
      </p:pic>
      <p:pic>
        <p:nvPicPr>
          <p:cNvPr id="9" name="Picture 8">
            <a:extLst>
              <a:ext uri="{FF2B5EF4-FFF2-40B4-BE49-F238E27FC236}">
                <a16:creationId xmlns:a16="http://schemas.microsoft.com/office/drawing/2014/main" id="{8941C2B5-A902-4FAB-8648-675D576E464C}"/>
              </a:ext>
            </a:extLst>
          </p:cNvPr>
          <p:cNvPicPr>
            <a:picLocks noChangeAspect="1"/>
          </p:cNvPicPr>
          <p:nvPr/>
        </p:nvPicPr>
        <p:blipFill>
          <a:blip r:embed="rId3"/>
          <a:stretch>
            <a:fillRect/>
          </a:stretch>
        </p:blipFill>
        <p:spPr>
          <a:xfrm>
            <a:off x="1460135" y="3120780"/>
            <a:ext cx="6645224" cy="1976790"/>
          </a:xfrm>
          <a:prstGeom prst="rect">
            <a:avLst/>
          </a:prstGeom>
        </p:spPr>
      </p:pic>
      <p:sp>
        <p:nvSpPr>
          <p:cNvPr id="11" name="TextBox 10">
            <a:extLst>
              <a:ext uri="{FF2B5EF4-FFF2-40B4-BE49-F238E27FC236}">
                <a16:creationId xmlns:a16="http://schemas.microsoft.com/office/drawing/2014/main" id="{E0844677-E4B1-4055-BDBC-FBDB1779B6A6}"/>
              </a:ext>
            </a:extLst>
          </p:cNvPr>
          <p:cNvSpPr txBox="1"/>
          <p:nvPr/>
        </p:nvSpPr>
        <p:spPr>
          <a:xfrm>
            <a:off x="441353" y="5183783"/>
            <a:ext cx="7722234" cy="2031325"/>
          </a:xfrm>
          <a:prstGeom prst="rect">
            <a:avLst/>
          </a:prstGeom>
          <a:noFill/>
        </p:spPr>
        <p:txBody>
          <a:bodyPr wrap="square">
            <a:spAutoFit/>
          </a:bodyPr>
          <a:lstStyle/>
          <a:p>
            <a:pPr marL="285750" indent="-285750">
              <a:buFont typeface="Arial" panose="020B0604020202020204" pitchFamily="34" charset="0"/>
              <a:buChar char="•"/>
            </a:pPr>
            <a:r>
              <a:rPr lang="en-US" sz="1800" b="1" i="0" u="none" strike="noStrike" baseline="0" dirty="0">
                <a:latin typeface="Times New Roman" panose="02020603050405020304" pitchFamily="18" charset="0"/>
              </a:rPr>
              <a:t>m</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will contain the probability for the most likely sequence reaching </a:t>
            </a:r>
            <a:r>
              <a:rPr lang="en-US" sz="1800" b="0" i="1" u="none" strike="noStrike" baseline="0" dirty="0">
                <a:latin typeface="Times New Roman" panose="02020603050405020304" pitchFamily="18" charset="0"/>
              </a:rPr>
              <a:t>each </a:t>
            </a:r>
            <a:r>
              <a:rPr lang="en-US" sz="1800" b="0" i="0" u="none" strike="noStrike" baseline="0" dirty="0">
                <a:latin typeface="Times New Roman" panose="02020603050405020304" pitchFamily="18" charset="0"/>
              </a:rPr>
              <a:t>of the final states.</a:t>
            </a:r>
          </a:p>
          <a:p>
            <a:r>
              <a:rPr lang="en-MY" sz="1800" b="1" i="0" u="none" strike="noStrike" baseline="0" dirty="0">
                <a:latin typeface="NimbusRomNo9L-Medi"/>
              </a:rPr>
              <a:t>Viterbi algorithm</a:t>
            </a:r>
            <a:r>
              <a:rPr lang="en-MY" b="1" dirty="0">
                <a:latin typeface="NimbusRomNo9L-Regu"/>
              </a:rPr>
              <a:t>:</a:t>
            </a:r>
            <a:endParaRPr lang="en-US" b="1"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select the final state of the most likely sequence overall. In order to identify the actual sequence, as opposed to just computing its probability, the algorithm will also need to record, for each state, the best state that leads to it</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3077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13</a:t>
            </a:fld>
            <a:endParaRPr spc="20" dirty="0"/>
          </a:p>
        </p:txBody>
      </p:sp>
      <p:pic>
        <p:nvPicPr>
          <p:cNvPr id="5" name="Picture 4">
            <a:extLst>
              <a:ext uri="{FF2B5EF4-FFF2-40B4-BE49-F238E27FC236}">
                <a16:creationId xmlns:a16="http://schemas.microsoft.com/office/drawing/2014/main" id="{F3C8114A-F52B-43DA-A3E6-1AA0E23B5714}"/>
              </a:ext>
            </a:extLst>
          </p:cNvPr>
          <p:cNvPicPr>
            <a:picLocks noChangeAspect="1"/>
          </p:cNvPicPr>
          <p:nvPr/>
        </p:nvPicPr>
        <p:blipFill>
          <a:blip r:embed="rId2"/>
          <a:stretch>
            <a:fillRect/>
          </a:stretch>
        </p:blipFill>
        <p:spPr>
          <a:xfrm>
            <a:off x="381000" y="1676400"/>
            <a:ext cx="8099923" cy="3581400"/>
          </a:xfrm>
          <a:prstGeom prst="rect">
            <a:avLst/>
          </a:prstGeom>
        </p:spPr>
      </p:pic>
      <p:sp>
        <p:nvSpPr>
          <p:cNvPr id="12" name="TextBox 11">
            <a:extLst>
              <a:ext uri="{FF2B5EF4-FFF2-40B4-BE49-F238E27FC236}">
                <a16:creationId xmlns:a16="http://schemas.microsoft.com/office/drawing/2014/main" id="{051C9A5A-F201-4F69-BCA7-D2282C36F5A7}"/>
              </a:ext>
            </a:extLst>
          </p:cNvPr>
          <p:cNvSpPr txBox="1"/>
          <p:nvPr/>
        </p:nvSpPr>
        <p:spPr>
          <a:xfrm>
            <a:off x="914399" y="5410200"/>
            <a:ext cx="7416035" cy="1200329"/>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Possible state sequences for </a:t>
            </a:r>
            <a:r>
              <a:rPr lang="en-US" sz="1800" b="0" i="1" u="none" strike="noStrike" baseline="0" dirty="0">
                <a:latin typeface="Times New Roman" panose="02020603050405020304" pitchFamily="18" charset="0"/>
              </a:rPr>
              <a:t>Rain </a:t>
            </a:r>
            <a:r>
              <a:rPr lang="en-US" sz="1800" b="0" i="0" u="none" strike="noStrike" baseline="0" dirty="0">
                <a:latin typeface="Times New Roman" panose="02020603050405020304" pitchFamily="18" charset="0"/>
              </a:rPr>
              <a:t>can be viewed as paths through a graph of the possible states at each time step.</a:t>
            </a:r>
          </a:p>
          <a:p>
            <a:pPr marL="342900" indent="-342900">
              <a:buAutoNum type="alphaLcParenBoth"/>
            </a:pPr>
            <a:r>
              <a:rPr lang="en-US" sz="1800" b="0" i="0" u="none" strike="noStrike" baseline="0" dirty="0">
                <a:latin typeface="NimbusRomNo9L-Regu"/>
              </a:rPr>
              <a:t>Operation of the Viterbi algorithm for the umbrella observation sequence </a:t>
            </a:r>
            <a:r>
              <a:rPr lang="en-US" sz="1800" b="0" i="0" u="none" strike="noStrike" baseline="0" dirty="0">
                <a:latin typeface="CMR10"/>
              </a:rPr>
              <a:t>[</a:t>
            </a:r>
            <a:r>
              <a:rPr lang="en-US" sz="1800" b="0" i="1" u="none" strike="noStrike" baseline="0" dirty="0">
                <a:latin typeface="NimbusRomNo9L-ReguItal"/>
              </a:rPr>
              <a:t>true</a:t>
            </a:r>
            <a:r>
              <a:rPr lang="en-US" sz="1800" b="0" i="0" u="none" strike="noStrike" baseline="0" dirty="0">
                <a:latin typeface="CMMI10"/>
              </a:rPr>
              <a:t>; </a:t>
            </a:r>
            <a:r>
              <a:rPr lang="en-US" sz="1800" b="0" i="1" u="none" strike="noStrike" baseline="0" dirty="0">
                <a:latin typeface="NimbusRomNo9L-ReguItal"/>
              </a:rPr>
              <a:t>true</a:t>
            </a:r>
            <a:r>
              <a:rPr lang="en-US" sz="1800" b="0" i="0" u="none" strike="noStrike" baseline="0" dirty="0">
                <a:latin typeface="CMMI10"/>
              </a:rPr>
              <a:t>; </a:t>
            </a:r>
            <a:r>
              <a:rPr lang="en-US" sz="1800" b="0" i="1" u="none" strike="noStrike" baseline="0" dirty="0">
                <a:latin typeface="NimbusRomNo9L-ReguItal"/>
              </a:rPr>
              <a:t>false</a:t>
            </a:r>
            <a:r>
              <a:rPr lang="en-US" sz="1800" b="0" i="0" u="none" strike="noStrike" baseline="0" dirty="0">
                <a:latin typeface="CMMI10"/>
              </a:rPr>
              <a:t>; </a:t>
            </a:r>
            <a:r>
              <a:rPr lang="en-US" sz="1800" b="0" i="1" u="none" strike="noStrike" baseline="0" dirty="0">
                <a:latin typeface="NimbusRomNo9L-ReguItal"/>
              </a:rPr>
              <a:t>true</a:t>
            </a:r>
            <a:r>
              <a:rPr lang="en-US" sz="1800" b="0" i="0" u="none" strike="noStrike" baseline="0" dirty="0">
                <a:latin typeface="CMMI10"/>
              </a:rPr>
              <a:t>; </a:t>
            </a:r>
            <a:r>
              <a:rPr lang="en-US" sz="1800" b="0" i="1" u="none" strike="noStrike" baseline="0" dirty="0">
                <a:latin typeface="NimbusRomNo9L-ReguItal"/>
              </a:rPr>
              <a:t>true</a:t>
            </a:r>
            <a:r>
              <a:rPr lang="en-US" sz="1800" b="0" i="0" u="none" strike="noStrike" baseline="0" dirty="0">
                <a:latin typeface="CMR10"/>
              </a:rPr>
              <a:t>]</a:t>
            </a:r>
            <a:r>
              <a:rPr lang="en-US" sz="1800" b="0" i="0" u="none" strike="noStrike" baseline="0" dirty="0">
                <a:latin typeface="NimbusRomNo9L-Regu"/>
              </a:rPr>
              <a:t>, where the evidence starts at time 1.</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46518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Hidden Markov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14</a:t>
            </a:fld>
            <a:endParaRPr spc="20" dirty="0"/>
          </a:p>
        </p:txBody>
      </p:sp>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442883"/>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solidFill>
                      <a:srgbClr val="000000"/>
                    </a:solidFill>
                    <a:latin typeface="NimbusRomNo9L-Medi"/>
                  </a:rPr>
                  <a:t>Hidden Markov model</a:t>
                </a:r>
                <a:r>
                  <a:rPr lang="en-MY" sz="1800" b="0" i="0" u="none" strike="noStrike" baseline="0" dirty="0">
                    <a:solidFill>
                      <a:srgbClr val="000000"/>
                    </a:solidFill>
                    <a:latin typeface="NimbusRomNo9L-Regu"/>
                  </a:rPr>
                  <a:t>, or </a:t>
                </a:r>
                <a:r>
                  <a:rPr lang="en-MY" sz="1800" b="0" i="0" u="none" strike="noStrike" baseline="0" dirty="0">
                    <a:solidFill>
                      <a:srgbClr val="000000"/>
                    </a:solidFill>
                    <a:latin typeface="NimbusRomNo9L-Medi"/>
                  </a:rPr>
                  <a:t>HMM</a:t>
                </a:r>
                <a:r>
                  <a:rPr lang="en-MY" dirty="0">
                    <a:solidFill>
                      <a:srgbClr val="000000"/>
                    </a:solidFill>
                    <a:latin typeface="NimbusRomNo9L-Regu"/>
                  </a:rPr>
                  <a:t> </a:t>
                </a:r>
                <a:r>
                  <a:rPr lang="en-MY" sz="1800" b="0" i="0" u="none" strike="noStrike" baseline="0" dirty="0">
                    <a:solidFill>
                      <a:srgbClr val="000000"/>
                    </a:solidFill>
                    <a:latin typeface="NimbusRomNo9L-Regu"/>
                  </a:rPr>
                  <a:t>is a temporal </a:t>
                </a:r>
                <a:r>
                  <a:rPr lang="en-US" sz="1800" b="0" i="0" u="none" strike="noStrike" baseline="0" dirty="0">
                    <a:solidFill>
                      <a:srgbClr val="000000"/>
                    </a:solidFill>
                    <a:latin typeface="NimbusRomNo9L-Regu"/>
                  </a:rPr>
                  <a:t>probabilistic model in which the state of the process is described by a </a:t>
                </a:r>
                <a:r>
                  <a:rPr lang="en-US" sz="1800" b="0" i="0" u="none" strike="noStrike" baseline="0" dirty="0">
                    <a:solidFill>
                      <a:srgbClr val="000000"/>
                    </a:solidFill>
                    <a:latin typeface="NimbusRomNo9L-ReguItal"/>
                  </a:rPr>
                  <a:t>single</a:t>
                </a:r>
                <a:r>
                  <a:rPr lang="en-US" sz="1800" b="0" i="0" u="none" strike="noStrike" baseline="0" dirty="0">
                    <a:solidFill>
                      <a:srgbClr val="000000"/>
                    </a:solidFill>
                    <a:latin typeface="NimbusRomNo9L-Regu"/>
                  </a:rPr>
                  <a:t>, </a:t>
                </a:r>
                <a:r>
                  <a:rPr lang="en-US" sz="1800" b="0" i="0" u="none" strike="noStrike" baseline="0" dirty="0">
                    <a:solidFill>
                      <a:srgbClr val="000000"/>
                    </a:solidFill>
                    <a:latin typeface="NimbusRomNo9L-ReguItal"/>
                  </a:rPr>
                  <a:t>discrete </a:t>
                </a:r>
                <a:r>
                  <a:rPr lang="en-US" sz="1800" b="0" i="0" u="none" strike="noStrike" baseline="0" dirty="0">
                    <a:solidFill>
                      <a:srgbClr val="000000"/>
                    </a:solidFill>
                    <a:latin typeface="NimbusRomNo9L-Regu"/>
                  </a:rPr>
                  <a:t>random variable</a:t>
                </a:r>
              </a:p>
              <a:p>
                <a:pPr marL="285750" indent="-285750" algn="l">
                  <a:buFont typeface="Arial" panose="020B0604020202020204" pitchFamily="34" charset="0"/>
                  <a:buChar char="•"/>
                </a:pPr>
                <a:r>
                  <a:rPr lang="en-MY" sz="1800" b="0" i="0" u="none" strike="noStrike" baseline="0" dirty="0">
                    <a:latin typeface="NimbusRomNo9L-Regu"/>
                  </a:rPr>
                  <a:t>No </a:t>
                </a:r>
                <a:r>
                  <a:rPr lang="en-US" sz="1800" b="0" i="0" u="none" strike="noStrike" baseline="0" dirty="0">
                    <a:latin typeface="NimbusRomNo9L-Regu"/>
                  </a:rPr>
                  <a:t>restriction on the </a:t>
                </a:r>
                <a:r>
                  <a:rPr lang="en-US" sz="1800" b="0" i="0" u="none" strike="noStrike" baseline="0" dirty="0">
                    <a:latin typeface="NimbusRomNo9L-ReguItal"/>
                  </a:rPr>
                  <a:t>evidence </a:t>
                </a:r>
                <a:r>
                  <a:rPr lang="en-US" sz="1800" b="0" i="0" u="none" strike="noStrike" baseline="0" dirty="0">
                    <a:latin typeface="NimbusRomNo9L-Regu"/>
                  </a:rPr>
                  <a:t>variables. There can be many evidence variables, both discrete and continuous</a:t>
                </a:r>
              </a:p>
              <a:p>
                <a:pPr marL="285750" indent="-285750" algn="l">
                  <a:buFont typeface="Arial" panose="020B0604020202020204" pitchFamily="34" charset="0"/>
                  <a:buChar char="•"/>
                </a:pPr>
                <a:endParaRPr lang="en-US" dirty="0">
                  <a:latin typeface="NimbusRomNo9L-Regu"/>
                </a:endParaRPr>
              </a:p>
              <a:p>
                <a:pPr algn="l"/>
                <a:r>
                  <a:rPr lang="en-MY" sz="1800" b="0" i="0" u="none" strike="noStrike" baseline="0" dirty="0">
                    <a:solidFill>
                      <a:srgbClr val="9A009A"/>
                    </a:solidFill>
                    <a:latin typeface="CMSSBX10"/>
                  </a:rPr>
                  <a:t>Simplified matrix algorithms</a:t>
                </a:r>
              </a:p>
              <a:p>
                <a:r>
                  <a:rPr lang="en-MY" sz="1800" b="0" i="0" u="none" strike="noStrike" baseline="0" dirty="0">
                    <a:latin typeface="Times New Roman" panose="02020603050405020304" pitchFamily="18" charset="0"/>
                  </a:rPr>
                  <a:t>transition model </a:t>
                </a:r>
                <a:r>
                  <a:rPr lang="en-MY" sz="1800" b="1" i="0" u="none" strike="noStrike" baseline="0" dirty="0">
                    <a:latin typeface="Palatino Linotype" panose="0204050205050503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0" dirty="0">
                    <a:latin typeface="Times New Roman" panose="02020603050405020304" pitchFamily="18" charset="0"/>
                  </a:rPr>
                  <a:t> | X</a:t>
                </a:r>
                <a:r>
                  <a:rPr lang="en-MY" sz="1800" b="0" i="1" u="none" strike="noStrike" baseline="-25000" dirty="0">
                    <a:latin typeface="Times New Roman" panose="02020603050405020304" pitchFamily="18" charset="0"/>
                  </a:rPr>
                  <a:t>t-1</a:t>
                </a:r>
                <a:r>
                  <a:rPr lang="en-MY" sz="1800" b="0" u="none" strike="noStrike" baseline="0" dirty="0">
                    <a:latin typeface="Times New Roman" panose="02020603050405020304" pitchFamily="18" charset="0"/>
                  </a:rPr>
                  <a:t>)</a:t>
                </a:r>
                <a:r>
                  <a:rPr lang="en-MY" sz="1800" b="0" i="1" u="none" strike="noStrike" baseline="0" dirty="0">
                    <a:latin typeface="Times New Roman" panose="02020603050405020304" pitchFamily="18" charset="0"/>
                  </a:rPr>
                  <a:t> </a:t>
                </a:r>
                <a:r>
                  <a:rPr lang="en-MY" sz="1800" b="0" i="0" u="none" strike="noStrike" baseline="0" dirty="0">
                    <a:latin typeface="Times New Roman" panose="02020603050405020304" pitchFamily="18" charset="0"/>
                  </a:rPr>
                  <a:t>becomes an </a:t>
                </a:r>
                <a14:m>
                  <m:oMath xmlns:m="http://schemas.openxmlformats.org/officeDocument/2006/math">
                    <m:r>
                      <a:rPr lang="en-US" sz="1800" b="0" i="1" u="none" strike="noStrike" baseline="0" smtClean="0">
                        <a:latin typeface="Cambria Math" panose="02040503050406030204" pitchFamily="18" charset="0"/>
                      </a:rPr>
                      <m:t>𝑆</m:t>
                    </m:r>
                    <m:r>
                      <a:rPr lang="en-US" sz="1800" b="0" i="1" u="none" strike="noStrike" baseline="0" smtClean="0">
                        <a:latin typeface="Cambria Math" panose="02040503050406030204" pitchFamily="18" charset="0"/>
                        <a:ea typeface="Cambria Math" panose="02040503050406030204" pitchFamily="18" charset="0"/>
                      </a:rPr>
                      <m:t>×</m:t>
                    </m:r>
                    <m:r>
                      <a:rPr lang="en-US" sz="1800" b="0" i="1" u="none" strike="noStrike" baseline="0" smtClean="0">
                        <a:latin typeface="Cambria Math" panose="02040503050406030204" pitchFamily="18" charset="0"/>
                        <a:ea typeface="Cambria Math" panose="02040503050406030204" pitchFamily="18" charset="0"/>
                      </a:rPr>
                      <m:t>𝑆</m:t>
                    </m:r>
                  </m:oMath>
                </a14:m>
                <a:r>
                  <a:rPr lang="en-MY" sz="1800" b="0" i="0" u="none" strike="noStrike" baseline="0" dirty="0">
                    <a:latin typeface="Times New Roman" panose="02020603050405020304" pitchFamily="18" charset="0"/>
                  </a:rPr>
                  <a:t> matrix</a:t>
                </a:r>
                <a:r>
                  <a:rPr lang="en-MY" sz="1800" b="0" i="0" u="none" strike="noStrike" dirty="0">
                    <a:latin typeface="Times New Roman" panose="02020603050405020304" pitchFamily="18" charset="0"/>
                  </a:rPr>
                  <a:t> </a:t>
                </a:r>
                <a:r>
                  <a:rPr lang="en-MY" sz="1800" b="1" i="0" u="none" strike="noStrike" baseline="0" dirty="0">
                    <a:latin typeface="Palatino Linotype" panose="02040502050505030304" pitchFamily="18" charset="0"/>
                  </a:rPr>
                  <a:t>T</a:t>
                </a:r>
                <a:r>
                  <a:rPr lang="en-MY" dirty="0">
                    <a:latin typeface="Times New Roman" panose="02020603050405020304" pitchFamily="18" charset="0"/>
                  </a:rPr>
                  <a:t> where:</a:t>
                </a:r>
              </a:p>
              <a:p>
                <a:endParaRPr lang="en-MY" sz="1800" b="0" i="0" u="none" strike="noStrike" baseline="0" dirty="0">
                  <a:latin typeface="Times New Roman" panose="02020603050405020304" pitchFamily="18" charset="0"/>
                </a:endParaRPr>
              </a:p>
              <a:p>
                <a:pPr algn="ctr"/>
                <a:r>
                  <a:rPr lang="en-MY" sz="1800" b="1" i="1" u="none" strike="noStrike" baseline="0" dirty="0" err="1">
                    <a:latin typeface="Palatino Linotype" panose="02040502050505030304" pitchFamily="18" charset="0"/>
                  </a:rPr>
                  <a:t>T</a:t>
                </a:r>
                <a:r>
                  <a:rPr lang="en-MY" sz="1800" b="0" i="1" u="none" strike="noStrike" baseline="-25000" dirty="0" err="1">
                    <a:latin typeface="Times New Roman" panose="02020603050405020304" pitchFamily="18" charset="0"/>
                  </a:rPr>
                  <a:t>i</a:t>
                </a:r>
                <a:r>
                  <a:rPr lang="en-MY" sz="1800" b="0" i="1" u="none" strike="noStrike" baseline="0" dirty="0">
                    <a:latin typeface="Times New Roman" panose="02020603050405020304" pitchFamily="18" charset="0"/>
                  </a:rPr>
                  <a:t> </a:t>
                </a:r>
                <a:r>
                  <a:rPr lang="en-MY" sz="1800" b="0" i="1" u="none" strike="noStrike" baseline="-25000" dirty="0">
                    <a:latin typeface="Times New Roman" panose="02020603050405020304" pitchFamily="18" charset="0"/>
                  </a:rPr>
                  <a:t>j</a:t>
                </a:r>
                <a:r>
                  <a:rPr lang="en-MY" sz="1800" b="0" i="1" u="none" strike="noStrike" baseline="0" dirty="0">
                    <a:latin typeface="Times New Roman" panose="02020603050405020304" pitchFamily="18" charset="0"/>
                  </a:rPr>
                  <a:t>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0" dirty="0">
                    <a:latin typeface="Times New Roman" panose="02020603050405020304" pitchFamily="18" charset="0"/>
                  </a:rPr>
                  <a:t> </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j | X</a:t>
                </a:r>
                <a:r>
                  <a:rPr lang="en-MY" sz="1800" b="0" i="1" u="none" strike="noStrike" baseline="-25000" dirty="0">
                    <a:latin typeface="Times New Roman" panose="02020603050405020304" pitchFamily="18" charset="0"/>
                  </a:rPr>
                  <a:t>t-1</a:t>
                </a:r>
                <a:r>
                  <a:rPr lang="en-MY" dirty="0">
                    <a:latin typeface="Tahoma" panose="020B0604030504040204" pitchFamily="34" charset="0"/>
                  </a:rPr>
                  <a:t>=</a:t>
                </a:r>
                <a:r>
                  <a:rPr lang="en-MY" sz="1800" b="0" i="1" u="none" strike="noStrike" baseline="0" dirty="0">
                    <a:latin typeface="Book Antiqua" panose="02040602050305030304" pitchFamily="18" charset="0"/>
                  </a:rPr>
                  <a:t> </a:t>
                </a:r>
                <a:r>
                  <a:rPr lang="en-MY" sz="1800" b="0" i="1" u="none" strike="noStrike" baseline="0" dirty="0" err="1">
                    <a:latin typeface="Book Antiqua" panose="02040602050305030304" pitchFamily="18" charset="0"/>
                  </a:rPr>
                  <a:t>i</a:t>
                </a:r>
                <a:r>
                  <a:rPr lang="en-MY" sz="1800" b="0" i="1" u="none" strike="noStrike" baseline="0" dirty="0">
                    <a:latin typeface="Book Antiqua" panose="02040602050305030304" pitchFamily="18" charset="0"/>
                  </a:rPr>
                  <a:t> )</a:t>
                </a:r>
              </a:p>
              <a:p>
                <a:pPr algn="ctr"/>
                <a:endParaRPr lang="en-MY" sz="1800" b="0" i="1" u="none" strike="noStrike" baseline="0" dirty="0">
                  <a:latin typeface="Book Antiqua" panose="02040602050305030304" pitchFamily="18" charset="0"/>
                </a:endParaRPr>
              </a:p>
              <a:p>
                <a:r>
                  <a:rPr lang="en-MY" sz="1800" b="1" i="1" u="none" strike="noStrike" baseline="0" dirty="0" err="1">
                    <a:latin typeface="Palatino Linotype" panose="02040502050505030304" pitchFamily="18" charset="0"/>
                  </a:rPr>
                  <a:t>T</a:t>
                </a:r>
                <a:r>
                  <a:rPr lang="en-MY" sz="1800" b="0" i="1" u="none" strike="noStrike" baseline="-25000" dirty="0" err="1">
                    <a:latin typeface="Times New Roman" panose="02020603050405020304" pitchFamily="18" charset="0"/>
                  </a:rPr>
                  <a:t>i</a:t>
                </a:r>
                <a:r>
                  <a:rPr lang="en-MY" sz="1800" b="0" i="1" u="none" strike="noStrike" baseline="0" dirty="0">
                    <a:latin typeface="Times New Roman" panose="02020603050405020304" pitchFamily="18" charset="0"/>
                  </a:rPr>
                  <a:t> </a:t>
                </a:r>
                <a:r>
                  <a:rPr lang="en-MY" sz="1800" b="0" i="1" u="none" strike="noStrike" baseline="-25000" dirty="0">
                    <a:latin typeface="Times New Roman" panose="02020603050405020304" pitchFamily="18" charset="0"/>
                  </a:rPr>
                  <a:t>j </a:t>
                </a:r>
                <a:r>
                  <a:rPr lang="en-US" sz="1800" b="0" i="0" u="none" strike="noStrike" baseline="0" dirty="0">
                    <a:latin typeface="Times New Roman" panose="02020603050405020304" pitchFamily="18" charset="0"/>
                  </a:rPr>
                  <a:t>is the probability of a transition from state </a:t>
                </a:r>
                <a:r>
                  <a:rPr lang="en-US" sz="1800" b="0" i="1" u="none" strike="noStrike" baseline="0" dirty="0" err="1">
                    <a:latin typeface="Book Antiqua" panose="02040602050305030304" pitchFamily="18" charset="0"/>
                  </a:rPr>
                  <a:t>i</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to state </a:t>
                </a:r>
                <a:r>
                  <a:rPr lang="en-US" sz="1800" b="0" i="1" u="none" strike="noStrike" baseline="0" dirty="0">
                    <a:latin typeface="Book Antiqua" panose="02040602050305030304" pitchFamily="18" charset="0"/>
                  </a:rPr>
                  <a:t>j</a:t>
                </a:r>
                <a:r>
                  <a:rPr lang="en-US" sz="1800" b="0" i="0" u="none" strike="noStrike" baseline="0" dirty="0">
                    <a:latin typeface="Times New Roman" panose="02020603050405020304" pitchFamily="18" charset="0"/>
                  </a:rPr>
                  <a:t>.</a:t>
                </a:r>
              </a:p>
              <a:p>
                <a:endParaRPr lang="en-MY" sz="1800" b="0" i="0" u="none" strike="noStrike" baseline="0" dirty="0">
                  <a:latin typeface="Tahoma" panose="020B0604030504040204" pitchFamily="34" charset="0"/>
                </a:endParaRPr>
              </a:p>
              <a:p>
                <a:pPr algn="l"/>
                <a:r>
                  <a:rPr lang="en-US" sz="1800" b="0" i="0" u="none" strike="noStrike" baseline="0" dirty="0">
                    <a:latin typeface="NimbusRomNo9L-Regu"/>
                  </a:rPr>
                  <a:t>HMMs, the matrix formulation reveals opportunities for improved algorithms</a:t>
                </a:r>
              </a:p>
              <a:p>
                <a:pPr marL="285750" indent="-285750" algn="l">
                  <a:buFont typeface="Arial" panose="020B0604020202020204" pitchFamily="34" charset="0"/>
                  <a:buChar char="•"/>
                </a:pPr>
                <a:r>
                  <a:rPr lang="en-US" sz="1800" b="0" i="0" u="none" strike="noStrike" baseline="0" dirty="0">
                    <a:latin typeface="NimbusRomNo9L-Regu"/>
                  </a:rPr>
                  <a:t>simple variation on the forward–backward algorithm that allows smoothing to be carried out in </a:t>
                </a:r>
                <a:r>
                  <a:rPr lang="en-US" sz="1800" b="0" i="0" u="none" strike="noStrike" baseline="0" dirty="0">
                    <a:latin typeface="NimbusRomNo9L-ReguItal"/>
                  </a:rPr>
                  <a:t>constant </a:t>
                </a:r>
                <a:r>
                  <a:rPr lang="en-US" sz="1800" b="0" i="0" u="none" strike="noStrike" baseline="0" dirty="0">
                    <a:latin typeface="NimbusRomNo9L-Regu"/>
                  </a:rPr>
                  <a:t>space, independently of the length of the sequence</a:t>
                </a:r>
              </a:p>
              <a:p>
                <a:pPr marL="285750" indent="-285750" algn="l">
                  <a:buFont typeface="Arial" panose="020B0604020202020204" pitchFamily="34" charset="0"/>
                  <a:buChar char="•"/>
                </a:pPr>
                <a:r>
                  <a:rPr lang="en-MY" sz="1800" b="0" i="0" u="none" strike="noStrike" baseline="0" dirty="0">
                    <a:latin typeface="NimbusRomNo9L-ReguItal"/>
                  </a:rPr>
                  <a:t>Online</a:t>
                </a:r>
                <a:r>
                  <a:rPr lang="en-MY" dirty="0">
                    <a:latin typeface="NimbusRomNo9L-ReguItal"/>
                  </a:rPr>
                  <a:t> </a:t>
                </a:r>
                <a:r>
                  <a:rPr lang="en-US" sz="1800" b="0" i="0" u="none" strike="noStrike" baseline="0" dirty="0">
                    <a:latin typeface="NimbusRomNo9L-Regu"/>
                  </a:rPr>
                  <a:t>smoothing with a fixed lag.</a:t>
                </a:r>
                <a:endParaRPr lang="en-MY" sz="2050" b="1" dirty="0">
                  <a:latin typeface="Calibri"/>
                  <a:cs typeface="Calibri"/>
                </a:endParaRPr>
              </a:p>
            </p:txBody>
          </p:sp>
        </mc:Choice>
        <mc:Fallback xmlns="">
          <p:sp>
            <p:nvSpPr>
              <p:cNvPr id="8" name="object 3">
                <a:extLst>
                  <a:ext uri="{FF2B5EF4-FFF2-40B4-BE49-F238E27FC236}">
                    <a16:creationId xmlns:a16="http://schemas.microsoft.com/office/drawing/2014/main" id="{BFB36710-1970-499A-B372-4F96AC3760CD}"/>
                  </a:ext>
                </a:extLst>
              </p:cNvPr>
              <p:cNvSpPr txBox="1">
                <a:spLocks noRot="1" noChangeAspect="1" noMove="1" noResize="1" noEditPoints="1" noAdjustHandles="1" noChangeArrowheads="1" noChangeShapeType="1" noTextEdit="1"/>
              </p:cNvSpPr>
              <p:nvPr/>
            </p:nvSpPr>
            <p:spPr>
              <a:xfrm>
                <a:off x="477579" y="1600200"/>
                <a:ext cx="7632065" cy="4442883"/>
              </a:xfrm>
              <a:prstGeom prst="rect">
                <a:avLst/>
              </a:prstGeom>
              <a:blipFill>
                <a:blip r:embed="rId2"/>
                <a:stretch>
                  <a:fillRect l="-1837" t="-1648" r="-1358" b="-2335"/>
                </a:stretch>
              </a:blipFill>
            </p:spPr>
            <p:txBody>
              <a:bodyPr/>
              <a:lstStyle/>
              <a:p>
                <a:r>
                  <a:rPr lang="en-MY">
                    <a:noFill/>
                  </a:rPr>
                  <a:t> </a:t>
                </a:r>
              </a:p>
            </p:txBody>
          </p:sp>
        </mc:Fallback>
      </mc:AlternateContent>
    </p:spTree>
    <p:extLst>
      <p:ext uri="{BB962C8B-B14F-4D97-AF65-F5344CB8AC3E}">
        <p14:creationId xmlns:p14="http://schemas.microsoft.com/office/powerpoint/2010/main" val="428811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Hidden Markov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15</a:t>
            </a:fld>
            <a:endParaRPr spc="20" dirty="0"/>
          </a:p>
        </p:txBody>
      </p:sp>
      <p:pic>
        <p:nvPicPr>
          <p:cNvPr id="4" name="Picture 3">
            <a:extLst>
              <a:ext uri="{FF2B5EF4-FFF2-40B4-BE49-F238E27FC236}">
                <a16:creationId xmlns:a16="http://schemas.microsoft.com/office/drawing/2014/main" id="{476FB668-3FF3-4D63-9434-992E5003E234}"/>
              </a:ext>
            </a:extLst>
          </p:cNvPr>
          <p:cNvPicPr>
            <a:picLocks noChangeAspect="1"/>
          </p:cNvPicPr>
          <p:nvPr/>
        </p:nvPicPr>
        <p:blipFill>
          <a:blip r:embed="rId2"/>
          <a:stretch>
            <a:fillRect/>
          </a:stretch>
        </p:blipFill>
        <p:spPr>
          <a:xfrm>
            <a:off x="838200" y="1593399"/>
            <a:ext cx="6887464" cy="4585601"/>
          </a:xfrm>
          <a:prstGeom prst="rect">
            <a:avLst/>
          </a:prstGeom>
          <a:ln>
            <a:solidFill>
              <a:schemeClr val="tx1"/>
            </a:solidFill>
          </a:ln>
        </p:spPr>
      </p:pic>
      <p:sp>
        <p:nvSpPr>
          <p:cNvPr id="9" name="TextBox 8">
            <a:extLst>
              <a:ext uri="{FF2B5EF4-FFF2-40B4-BE49-F238E27FC236}">
                <a16:creationId xmlns:a16="http://schemas.microsoft.com/office/drawing/2014/main" id="{1AECFED3-1606-4150-97EA-5B2D09D885FF}"/>
              </a:ext>
            </a:extLst>
          </p:cNvPr>
          <p:cNvSpPr txBox="1"/>
          <p:nvPr/>
        </p:nvSpPr>
        <p:spPr>
          <a:xfrm>
            <a:off x="647058" y="6258580"/>
            <a:ext cx="7620000" cy="523220"/>
          </a:xfrm>
          <a:prstGeom prst="rect">
            <a:avLst/>
          </a:prstGeom>
          <a:noFill/>
        </p:spPr>
        <p:txBody>
          <a:bodyPr wrap="square">
            <a:spAutoFit/>
          </a:bodyPr>
          <a:lstStyle/>
          <a:p>
            <a:pPr algn="l"/>
            <a:r>
              <a:rPr lang="en-US" sz="1400" b="0" i="0" u="none" strike="noStrike" baseline="0" dirty="0">
                <a:latin typeface="NimbusRomNo9L-Regu"/>
              </a:rPr>
              <a:t>An algorithm for smoothing with a fixed time lag of </a:t>
            </a:r>
            <a:r>
              <a:rPr lang="en-US" sz="1400" b="0" i="0" u="none" strike="noStrike" baseline="0" dirty="0">
                <a:latin typeface="NimbusRomNo9L-ReguItal"/>
              </a:rPr>
              <a:t>d </a:t>
            </a:r>
            <a:r>
              <a:rPr lang="en-US" sz="1400" b="0" i="0" u="none" strike="noStrike" baseline="0" dirty="0">
                <a:latin typeface="NimbusRomNo9L-Regu"/>
              </a:rPr>
              <a:t>steps, implemented as an online algorithm that outputs the new smoothed estimate given the observation for a new time </a:t>
            </a:r>
            <a:r>
              <a:rPr lang="en-MY" sz="1400" b="0" i="0" u="none" strike="noStrike" baseline="0" dirty="0">
                <a:latin typeface="NimbusRomNo9L-Regu"/>
              </a:rPr>
              <a:t>step.</a:t>
            </a:r>
            <a:endParaRPr lang="en-MY" sz="1400" dirty="0"/>
          </a:p>
        </p:txBody>
      </p:sp>
    </p:spTree>
    <p:extLst>
      <p:ext uri="{BB962C8B-B14F-4D97-AF65-F5344CB8AC3E}">
        <p14:creationId xmlns:p14="http://schemas.microsoft.com/office/powerpoint/2010/main" val="192367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Hidden Markov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16</a:t>
            </a:fld>
            <a:endParaRPr spc="20" dirty="0"/>
          </a:p>
        </p:txBody>
      </p:sp>
      <p:pic>
        <p:nvPicPr>
          <p:cNvPr id="5" name="Picture 4">
            <a:extLst>
              <a:ext uri="{FF2B5EF4-FFF2-40B4-BE49-F238E27FC236}">
                <a16:creationId xmlns:a16="http://schemas.microsoft.com/office/drawing/2014/main" id="{C0EE2AEE-2D7B-43E9-BE5C-66D7F8E3F449}"/>
              </a:ext>
            </a:extLst>
          </p:cNvPr>
          <p:cNvPicPr>
            <a:picLocks noChangeAspect="1"/>
          </p:cNvPicPr>
          <p:nvPr/>
        </p:nvPicPr>
        <p:blipFill>
          <a:blip r:embed="rId2"/>
          <a:stretch>
            <a:fillRect/>
          </a:stretch>
        </p:blipFill>
        <p:spPr>
          <a:xfrm>
            <a:off x="85469" y="1557944"/>
            <a:ext cx="8078118" cy="5451088"/>
          </a:xfrm>
          <a:prstGeom prst="rect">
            <a:avLst/>
          </a:prstGeom>
        </p:spPr>
      </p:pic>
    </p:spTree>
    <p:extLst>
      <p:ext uri="{BB962C8B-B14F-4D97-AF65-F5344CB8AC3E}">
        <p14:creationId xmlns:p14="http://schemas.microsoft.com/office/powerpoint/2010/main" val="134411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Hidden Markov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17</a:t>
            </a:fld>
            <a:endParaRPr spc="20" dirty="0"/>
          </a:p>
        </p:txBody>
      </p:sp>
      <p:pic>
        <p:nvPicPr>
          <p:cNvPr id="4" name="Picture 3">
            <a:extLst>
              <a:ext uri="{FF2B5EF4-FFF2-40B4-BE49-F238E27FC236}">
                <a16:creationId xmlns:a16="http://schemas.microsoft.com/office/drawing/2014/main" id="{8ECE8CE8-6D60-498C-81EB-80742632AC4F}"/>
              </a:ext>
            </a:extLst>
          </p:cNvPr>
          <p:cNvPicPr>
            <a:picLocks noChangeAspect="1"/>
          </p:cNvPicPr>
          <p:nvPr/>
        </p:nvPicPr>
        <p:blipFill>
          <a:blip r:embed="rId2"/>
          <a:stretch>
            <a:fillRect/>
          </a:stretch>
        </p:blipFill>
        <p:spPr>
          <a:xfrm>
            <a:off x="473036" y="1735027"/>
            <a:ext cx="7605252" cy="2903274"/>
          </a:xfrm>
          <a:prstGeom prst="rect">
            <a:avLst/>
          </a:prstGeom>
        </p:spPr>
      </p:pic>
      <p:sp>
        <p:nvSpPr>
          <p:cNvPr id="9" name="TextBox 8">
            <a:extLst>
              <a:ext uri="{FF2B5EF4-FFF2-40B4-BE49-F238E27FC236}">
                <a16:creationId xmlns:a16="http://schemas.microsoft.com/office/drawing/2014/main" id="{5A194EDD-16CA-4F19-878E-11358F74E2D6}"/>
              </a:ext>
            </a:extLst>
          </p:cNvPr>
          <p:cNvSpPr txBox="1"/>
          <p:nvPr/>
        </p:nvSpPr>
        <p:spPr>
          <a:xfrm>
            <a:off x="1142999" y="4689689"/>
            <a:ext cx="7187435" cy="2031325"/>
          </a:xfrm>
          <a:prstGeom prst="rect">
            <a:avLst/>
          </a:prstGeom>
          <a:noFill/>
        </p:spPr>
        <p:txBody>
          <a:bodyPr wrap="square">
            <a:spAutoFit/>
          </a:bodyPr>
          <a:lstStyle/>
          <a:p>
            <a:pPr marR="1170" algn="just"/>
            <a:r>
              <a:rPr lang="en-US" sz="1800" b="0" i="0" u="none" strike="noStrike" baseline="0" dirty="0">
                <a:solidFill>
                  <a:srgbClr val="000000"/>
                </a:solidFill>
                <a:latin typeface="Times New Roman" panose="02020603050405020304" pitchFamily="18" charset="0"/>
              </a:rPr>
              <a:t>Performance of HMM localization as a function of the length of the observation sequence for various different values of the sensor error probability </a:t>
            </a:r>
            <a:r>
              <a:rPr lang="en-US" sz="1800" b="0" i="1" u="none" strike="noStrike" baseline="0" dirty="0">
                <a:solidFill>
                  <a:srgbClr val="000000"/>
                </a:solidFill>
                <a:latin typeface="Calibri" panose="020F0502020204030204" pitchFamily="34" charset="0"/>
              </a:rPr>
              <a:t>E</a:t>
            </a:r>
            <a:r>
              <a:rPr lang="en-US" sz="1800" b="0" i="0" u="none" strike="noStrike" baseline="0" dirty="0">
                <a:solidFill>
                  <a:srgbClr val="000000"/>
                </a:solidFill>
                <a:latin typeface="Times New Roman" panose="02020603050405020304" pitchFamily="18" charset="0"/>
              </a:rPr>
              <a:t>; data averaged over 400 runs. </a:t>
            </a:r>
          </a:p>
          <a:p>
            <a:pPr marL="342900" marR="1170" indent="-342900" algn="just">
              <a:buAutoNum type="alphaLcParenBoth"/>
            </a:pPr>
            <a:r>
              <a:rPr lang="en-US" sz="1800" b="0" i="0" u="none" strike="noStrike" baseline="0" dirty="0">
                <a:solidFill>
                  <a:srgbClr val="000000"/>
                </a:solidFill>
                <a:latin typeface="Times New Roman" panose="02020603050405020304" pitchFamily="18" charset="0"/>
              </a:rPr>
              <a:t>The localization error, defined as the Manhattan distance from the true location.</a:t>
            </a:r>
          </a:p>
          <a:p>
            <a:pPr marL="342900" marR="1170" indent="-342900" algn="just">
              <a:buAutoNum type="alphaLcParenBoth"/>
            </a:pPr>
            <a:r>
              <a:rPr lang="en-US" sz="1800" b="0" i="0" u="none" strike="noStrike" baseline="0" dirty="0">
                <a:solidFill>
                  <a:srgbClr val="000000"/>
                </a:solidFill>
                <a:latin typeface="Times New Roman" panose="02020603050405020304" pitchFamily="18" charset="0"/>
              </a:rPr>
              <a:t>The Viterbi path error, defined as the average Manhattan distance of states on the Viterbi path </a:t>
            </a:r>
            <a:r>
              <a:rPr lang="en-US" sz="1800" b="0" i="0" u="none" strike="noStrike" baseline="0" dirty="0">
                <a:latin typeface="Times New Roman" panose="02020603050405020304" pitchFamily="18" charset="0"/>
              </a:rPr>
              <a:t>from corresponding states on the true path</a:t>
            </a:r>
          </a:p>
        </p:txBody>
      </p:sp>
    </p:spTree>
    <p:extLst>
      <p:ext uri="{BB962C8B-B14F-4D97-AF65-F5344CB8AC3E}">
        <p14:creationId xmlns:p14="http://schemas.microsoft.com/office/powerpoint/2010/main" val="111549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Kalman Filters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18</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312352"/>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latin typeface="NimbusRomNo9L-Regu"/>
              </a:rPr>
              <a:t>handling continuous variables</a:t>
            </a:r>
            <a:endParaRPr lang="en-MY"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current distribution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e</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Gaussian and the transition model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t</a:t>
            </a:r>
            <a:r>
              <a:rPr lang="en-US" sz="1800" b="0" i="0" u="none" strike="noStrike" baseline="-25000" dirty="0">
                <a:latin typeface="Tahoma" panose="020B060403050404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linear–Gaussian, then the one-step predicted distribution given by</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endParaRPr lang="en-MY"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If the prediction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t</a:t>
            </a:r>
            <a:r>
              <a:rPr lang="en-US" sz="1800" b="0" i="0" u="none" strike="noStrike" baseline="-25000" dirty="0">
                <a:latin typeface="Tahoma" panose="020B060403050404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e</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Gaussian and the sensor model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e</a:t>
            </a:r>
            <a:r>
              <a:rPr lang="en-US" sz="1800" b="0" i="1" u="none" strike="noStrike" baseline="-25000" dirty="0">
                <a:latin typeface="Times New Roman" panose="02020603050405020304" pitchFamily="18" charset="0"/>
              </a:rPr>
              <a:t>t</a:t>
            </a:r>
            <a:r>
              <a:rPr lang="en-US" sz="1800" b="0" i="0" u="none" strike="noStrike" baseline="-25000" dirty="0">
                <a:latin typeface="Tahoma" panose="020B060403050404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t>
            </a:r>
            <a:r>
              <a:rPr lang="en-US" sz="1800" b="1" i="0"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t</a:t>
            </a:r>
            <a:r>
              <a:rPr lang="en-US" sz="1800" b="0" i="0" u="none" strike="noStrike" baseline="-25000" dirty="0">
                <a:latin typeface="Tahoma" panose="020B060403050404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linear– Gaussian, then, after conditioning on the new evidence, the updated distribution</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R="1170" algn="just"/>
            <a:r>
              <a:rPr lang="en-US" sz="1800" b="0" i="0" u="none" strike="noStrike" baseline="0" dirty="0">
                <a:latin typeface="Times New Roman" panose="02020603050405020304" pitchFamily="18" charset="0"/>
              </a:rPr>
              <a:t>Thus, the FORWARD operator for Kalman filtering takes a Gaussian forward message </a:t>
            </a:r>
            <a:r>
              <a:rPr lang="en-US" sz="1800" b="1" i="0" u="none" strike="noStrike" baseline="0" dirty="0">
                <a:latin typeface="Times New Roman" panose="02020603050405020304" pitchFamily="18" charset="0"/>
              </a:rPr>
              <a:t>f</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0" u="none" strike="noStrike" baseline="0" dirty="0">
                <a:latin typeface="Times New Roman" panose="02020603050405020304" pitchFamily="18" charset="0"/>
              </a:rPr>
              <a:t>, specified by a mean </a:t>
            </a:r>
            <a:r>
              <a:rPr lang="en-US" sz="1800" b="0" i="1" u="none" strike="noStrike" baseline="0" dirty="0">
                <a:latin typeface="Palatino Linotype" panose="02040502050505030304" pitchFamily="18" charset="0"/>
              </a:rPr>
              <a:t>µ</a:t>
            </a:r>
            <a:r>
              <a:rPr lang="en-US" sz="1800" b="0" i="1" u="none" strike="noStrike" baseline="-25000" dirty="0">
                <a:latin typeface="Times New Roman" panose="02020603050405020304" pitchFamily="18" charset="0"/>
              </a:rPr>
              <a:t>t </a:t>
            </a:r>
            <a:r>
              <a:rPr lang="en-US" sz="1800" b="0" i="0" u="none" strike="noStrike" dirty="0">
                <a:latin typeface="Times New Roman" panose="02020603050405020304" pitchFamily="18" charset="0"/>
              </a:rPr>
              <a:t>and covariance </a:t>
            </a:r>
            <a:r>
              <a:rPr lang="en-US" sz="1800" b="0" i="0" u="none" strike="noStrike" dirty="0" err="1">
                <a:latin typeface="Calibri" panose="020F0502020204030204" pitchFamily="34" charset="0"/>
              </a:rPr>
              <a:t>Σ</a:t>
            </a:r>
            <a:r>
              <a:rPr lang="en-US" sz="1800" b="0" i="1" u="none" strike="noStrike" baseline="-25000" dirty="0" err="1">
                <a:latin typeface="Times New Roman" panose="02020603050405020304" pitchFamily="18" charset="0"/>
              </a:rPr>
              <a:t>t</a:t>
            </a:r>
            <a:r>
              <a:rPr lang="en-US" sz="1800" b="0" i="0" u="none" strike="noStrike" baseline="0" dirty="0">
                <a:latin typeface="Times New Roman" panose="02020603050405020304" pitchFamily="18" charset="0"/>
              </a:rPr>
              <a:t>, and produces a new multivariate Gaussian forward message </a:t>
            </a:r>
            <a:r>
              <a:rPr lang="en-US" sz="1800" b="1" i="0" u="none" strike="noStrike" baseline="0" dirty="0">
                <a:latin typeface="Times New Roman" panose="02020603050405020304" pitchFamily="18" charset="0"/>
              </a:rPr>
              <a:t>f</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0" u="none" strike="noStrike" baseline="-25000" dirty="0">
                <a:latin typeface="Lucida Sans Unicode" panose="020B060203050402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specified by a mean </a:t>
            </a:r>
            <a:r>
              <a:rPr lang="en-US" sz="1800" b="0" i="1" u="none" strike="noStrike" baseline="0" dirty="0">
                <a:latin typeface="Palatino Linotype" panose="02040502050505030304" pitchFamily="18" charset="0"/>
              </a:rPr>
              <a:t>µ</a:t>
            </a:r>
            <a:r>
              <a:rPr lang="en-US" sz="1800" b="0" i="1" u="none" strike="noStrike" baseline="-25000" dirty="0">
                <a:latin typeface="Times New Roman" panose="02020603050405020304" pitchFamily="18" charset="0"/>
              </a:rPr>
              <a:t>t</a:t>
            </a:r>
            <a:r>
              <a:rPr lang="en-US" sz="1800" b="0" i="0" u="none" strike="noStrike" baseline="-25000" dirty="0">
                <a:latin typeface="Lucida Sans Unicode" panose="020B0602030504020204" pitchFamily="34" charset="0"/>
              </a:rPr>
              <a:t>+</a:t>
            </a:r>
            <a:r>
              <a:rPr lang="en-US" sz="1800" b="0" i="0" u="none" strike="noStrike" baseline="-25000" dirty="0">
                <a:latin typeface="Times New Roman" panose="02020603050405020304" pitchFamily="18" charset="0"/>
              </a:rPr>
              <a:t>1 </a:t>
            </a:r>
            <a:r>
              <a:rPr lang="en-US" sz="1800" b="0" i="0" u="none" strike="noStrike" dirty="0">
                <a:latin typeface="Times New Roman" panose="02020603050405020304" pitchFamily="18" charset="0"/>
              </a:rPr>
              <a:t>and covariance</a:t>
            </a:r>
            <a:r>
              <a:rPr lang="en-US" sz="1800" b="0" i="0" u="none" strike="noStrike" baseline="30000" dirty="0">
                <a:latin typeface="Times New Roman" panose="02020603050405020304" pitchFamily="18" charset="0"/>
              </a:rPr>
              <a:t> </a:t>
            </a:r>
            <a:r>
              <a:rPr lang="en-US" sz="1800" b="0" i="0" u="none" strike="noStrike" dirty="0">
                <a:latin typeface="Calibri" panose="020F0502020204030204" pitchFamily="34" charset="0"/>
              </a:rPr>
              <a:t>Σ</a:t>
            </a:r>
            <a:r>
              <a:rPr lang="en-US" sz="1800" b="0" i="1" u="none" strike="noStrike" baseline="-25000" dirty="0">
                <a:latin typeface="Times New Roman" panose="02020603050405020304" pitchFamily="18" charset="0"/>
              </a:rPr>
              <a:t>t</a:t>
            </a:r>
            <a:r>
              <a:rPr lang="en-US" sz="1800" b="0" i="0" u="none" strike="noStrike" baseline="-25000" dirty="0">
                <a:latin typeface="Lucida Sans Unicode" panose="020B060203050402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a:t>
            </a:r>
          </a:p>
          <a:p>
            <a:pPr algn="l"/>
            <a:endParaRPr lang="en-MY" sz="2050" b="1" dirty="0">
              <a:latin typeface="Calibri"/>
              <a:cs typeface="Calibri"/>
            </a:endParaRPr>
          </a:p>
        </p:txBody>
      </p:sp>
      <p:pic>
        <p:nvPicPr>
          <p:cNvPr id="4" name="Picture 3">
            <a:extLst>
              <a:ext uri="{FF2B5EF4-FFF2-40B4-BE49-F238E27FC236}">
                <a16:creationId xmlns:a16="http://schemas.microsoft.com/office/drawing/2014/main" id="{ED661845-6D75-4465-8660-F66B779566BA}"/>
              </a:ext>
            </a:extLst>
          </p:cNvPr>
          <p:cNvPicPr>
            <a:picLocks noChangeAspect="1"/>
          </p:cNvPicPr>
          <p:nvPr/>
        </p:nvPicPr>
        <p:blipFill>
          <a:blip r:embed="rId2"/>
          <a:stretch>
            <a:fillRect/>
          </a:stretch>
        </p:blipFill>
        <p:spPr>
          <a:xfrm>
            <a:off x="1723103" y="4624011"/>
            <a:ext cx="6067425" cy="600075"/>
          </a:xfrm>
          <a:prstGeom prst="rect">
            <a:avLst/>
          </a:prstGeom>
        </p:spPr>
      </p:pic>
      <p:pic>
        <p:nvPicPr>
          <p:cNvPr id="9" name="Picture 8">
            <a:extLst>
              <a:ext uri="{FF2B5EF4-FFF2-40B4-BE49-F238E27FC236}">
                <a16:creationId xmlns:a16="http://schemas.microsoft.com/office/drawing/2014/main" id="{204EE87C-7928-4580-A637-997EE878F8E9}"/>
              </a:ext>
            </a:extLst>
          </p:cNvPr>
          <p:cNvPicPr>
            <a:picLocks noChangeAspect="1"/>
          </p:cNvPicPr>
          <p:nvPr/>
        </p:nvPicPr>
        <p:blipFill>
          <a:blip r:embed="rId3"/>
          <a:stretch>
            <a:fillRect/>
          </a:stretch>
        </p:blipFill>
        <p:spPr>
          <a:xfrm>
            <a:off x="1752600" y="2613790"/>
            <a:ext cx="5762625" cy="847725"/>
          </a:xfrm>
          <a:prstGeom prst="rect">
            <a:avLst/>
          </a:prstGeom>
        </p:spPr>
      </p:pic>
    </p:spTree>
    <p:extLst>
      <p:ext uri="{BB962C8B-B14F-4D97-AF65-F5344CB8AC3E}">
        <p14:creationId xmlns:p14="http://schemas.microsoft.com/office/powerpoint/2010/main" val="2811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Kalman Filters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19</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3611886"/>
          </a:xfrm>
          <a:prstGeom prst="rect">
            <a:avLst/>
          </a:prstGeom>
        </p:spPr>
        <p:txBody>
          <a:bodyPr vert="horz" wrap="square" lIns="0" tIns="10795" rIns="0" bIns="0" rtlCol="0">
            <a:spAutoFit/>
          </a:bodyPr>
          <a:lstStyle/>
          <a:p>
            <a:r>
              <a:rPr lang="en-MY" sz="1800" b="1" i="0" u="none" strike="noStrike" baseline="0" dirty="0">
                <a:latin typeface="NimbusRomNo9L-Regu"/>
              </a:rPr>
              <a:t>full multivariate Gaussian distribution</a:t>
            </a:r>
          </a:p>
          <a:p>
            <a:endParaRPr lang="en-MY" dirty="0">
              <a:latin typeface="NimbusRomNo9L-Regu"/>
            </a:endParaRPr>
          </a:p>
          <a:p>
            <a:endParaRPr lang="en-US" b="1" dirty="0">
              <a:latin typeface="Times New Roman" panose="02020603050405020304" pitchFamily="18" charset="0"/>
            </a:endParaRPr>
          </a:p>
          <a:p>
            <a:endParaRPr lang="en-US" b="1" dirty="0">
              <a:latin typeface="Times New Roman" panose="02020603050405020304" pitchFamily="18" charset="0"/>
            </a:endParaRPr>
          </a:p>
          <a:p>
            <a:r>
              <a:rPr lang="en-MY" sz="1800" b="1" i="0" u="none" strike="noStrike" baseline="0" dirty="0">
                <a:latin typeface="NimbusRomNo9L-Regu"/>
              </a:rPr>
              <a:t>Mean And Covariance</a:t>
            </a:r>
            <a:endParaRPr lang="en-US" b="1" dirty="0">
              <a:latin typeface="Times New Roman" panose="02020603050405020304" pitchFamily="18" charset="0"/>
            </a:endParaRPr>
          </a:p>
          <a:p>
            <a:endParaRPr lang="en-US" b="1" dirty="0">
              <a:latin typeface="Times New Roman" panose="02020603050405020304" pitchFamily="18" charset="0"/>
            </a:endParaRPr>
          </a:p>
          <a:p>
            <a:endParaRPr lang="en-US" b="1" dirty="0">
              <a:latin typeface="Times New Roman" panose="02020603050405020304" pitchFamily="18" charset="0"/>
            </a:endParaRPr>
          </a:p>
          <a:p>
            <a:endParaRPr lang="en-US" b="1" dirty="0">
              <a:latin typeface="Times New Roman" panose="02020603050405020304" pitchFamily="18" charset="0"/>
            </a:endParaRPr>
          </a:p>
          <a:p>
            <a:endParaRPr lang="en-US" b="1" dirty="0">
              <a:latin typeface="Times New Roman" panose="02020603050405020304" pitchFamily="18" charset="0"/>
            </a:endParaRPr>
          </a:p>
          <a:p>
            <a:r>
              <a:rPr lang="en-US" b="1" dirty="0">
                <a:latin typeface="Times New Roman" panose="02020603050405020304" pitchFamily="18" charset="0"/>
              </a:rPr>
              <a:t>K</a:t>
            </a:r>
            <a:r>
              <a:rPr lang="en-MY" b="1" dirty="0">
                <a:latin typeface="Times New Roman" panose="02020603050405020304" pitchFamily="18" charset="0"/>
              </a:rPr>
              <a:t>alman Gain Matrix</a:t>
            </a:r>
          </a:p>
          <a:p>
            <a:endParaRPr lang="en-MY" sz="1800" b="1" i="0" u="none" strike="noStrike" baseline="0" dirty="0">
              <a:latin typeface="Times New Roman" panose="02020603050405020304" pitchFamily="18" charset="0"/>
            </a:endParaRPr>
          </a:p>
          <a:p>
            <a:endParaRPr lang="en-MY" b="1" dirty="0">
              <a:latin typeface="Times New Roman" panose="02020603050405020304" pitchFamily="18" charset="0"/>
            </a:endParaRPr>
          </a:p>
          <a:p>
            <a:endParaRPr lang="en-MY" sz="1800" b="1"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28C841DC-8519-4D99-934A-B7BD810675A9}"/>
              </a:ext>
            </a:extLst>
          </p:cNvPr>
          <p:cNvPicPr>
            <a:picLocks noChangeAspect="1"/>
          </p:cNvPicPr>
          <p:nvPr/>
        </p:nvPicPr>
        <p:blipFill>
          <a:blip r:embed="rId2"/>
          <a:stretch>
            <a:fillRect/>
          </a:stretch>
        </p:blipFill>
        <p:spPr>
          <a:xfrm>
            <a:off x="1531363" y="4633364"/>
            <a:ext cx="6112005" cy="419451"/>
          </a:xfrm>
          <a:prstGeom prst="rect">
            <a:avLst/>
          </a:prstGeom>
        </p:spPr>
      </p:pic>
      <p:pic>
        <p:nvPicPr>
          <p:cNvPr id="11" name="Picture 10">
            <a:extLst>
              <a:ext uri="{FF2B5EF4-FFF2-40B4-BE49-F238E27FC236}">
                <a16:creationId xmlns:a16="http://schemas.microsoft.com/office/drawing/2014/main" id="{8490CFB1-0F80-4190-8F4E-B0084A0B2415}"/>
              </a:ext>
            </a:extLst>
          </p:cNvPr>
          <p:cNvPicPr>
            <a:picLocks noChangeAspect="1"/>
          </p:cNvPicPr>
          <p:nvPr/>
        </p:nvPicPr>
        <p:blipFill>
          <a:blip r:embed="rId3"/>
          <a:stretch>
            <a:fillRect/>
          </a:stretch>
        </p:blipFill>
        <p:spPr>
          <a:xfrm>
            <a:off x="2667000" y="3230765"/>
            <a:ext cx="4191000" cy="770283"/>
          </a:xfrm>
          <a:prstGeom prst="rect">
            <a:avLst/>
          </a:prstGeom>
        </p:spPr>
      </p:pic>
      <p:pic>
        <p:nvPicPr>
          <p:cNvPr id="13" name="Picture 12">
            <a:extLst>
              <a:ext uri="{FF2B5EF4-FFF2-40B4-BE49-F238E27FC236}">
                <a16:creationId xmlns:a16="http://schemas.microsoft.com/office/drawing/2014/main" id="{69CBD60D-1E9C-4A78-A535-AACECD96B28D}"/>
              </a:ext>
            </a:extLst>
          </p:cNvPr>
          <p:cNvPicPr>
            <a:picLocks noChangeAspect="1"/>
          </p:cNvPicPr>
          <p:nvPr/>
        </p:nvPicPr>
        <p:blipFill>
          <a:blip r:embed="rId4"/>
          <a:stretch>
            <a:fillRect/>
          </a:stretch>
        </p:blipFill>
        <p:spPr>
          <a:xfrm>
            <a:off x="2743200" y="2001083"/>
            <a:ext cx="4191000" cy="627063"/>
          </a:xfrm>
          <a:prstGeom prst="rect">
            <a:avLst/>
          </a:prstGeom>
        </p:spPr>
      </p:pic>
    </p:spTree>
    <p:extLst>
      <p:ext uri="{BB962C8B-B14F-4D97-AF65-F5344CB8AC3E}">
        <p14:creationId xmlns:p14="http://schemas.microsoft.com/office/powerpoint/2010/main" val="21158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a:t>
            </a:fld>
            <a:endParaRPr spc="20" dirty="0"/>
          </a:p>
        </p:txBody>
      </p:sp>
      <p:sp>
        <p:nvSpPr>
          <p:cNvPr id="2" name="object 2"/>
          <p:cNvSpPr txBox="1">
            <a:spLocks noGrp="1"/>
          </p:cNvSpPr>
          <p:nvPr>
            <p:ph type="title"/>
          </p:nvPr>
        </p:nvSpPr>
        <p:spPr>
          <a:xfrm>
            <a:off x="535025" y="101081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30" dirty="0"/>
              <a:t>Outline</a:t>
            </a:r>
          </a:p>
        </p:txBody>
      </p:sp>
      <p:sp>
        <p:nvSpPr>
          <p:cNvPr id="3" name="object 3"/>
          <p:cNvSpPr txBox="1"/>
          <p:nvPr/>
        </p:nvSpPr>
        <p:spPr>
          <a:xfrm>
            <a:off x="496555" y="1592038"/>
            <a:ext cx="6085205" cy="3574696"/>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Time and Uncertainty</a:t>
            </a:r>
          </a:p>
          <a:p>
            <a:pPr marL="381000" indent="-368935">
              <a:lnSpc>
                <a:spcPct val="100000"/>
              </a:lnSpc>
              <a:spcBef>
                <a:spcPts val="114"/>
              </a:spcBef>
              <a:buFont typeface="Cambria"/>
              <a:buChar char="♦"/>
              <a:tabLst>
                <a:tab pos="381000" algn="l"/>
                <a:tab pos="381635" algn="l"/>
              </a:tabLst>
            </a:pPr>
            <a:endParaRPr lang="en-MY" spc="-35" dirty="0">
              <a:solidFill>
                <a:srgbClr val="9A009A"/>
              </a:solidFill>
              <a:latin typeface="CMSSBX10"/>
              <a:cs typeface="Calibri"/>
            </a:endParaRPr>
          </a:p>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Inference in Temporal Models</a:t>
            </a:r>
          </a:p>
          <a:p>
            <a:pPr marL="381000" indent="-368935">
              <a:lnSpc>
                <a:spcPct val="100000"/>
              </a:lnSpc>
              <a:spcBef>
                <a:spcPts val="114"/>
              </a:spcBef>
              <a:buFont typeface="Cambria"/>
              <a:buChar char="♦"/>
              <a:tabLst>
                <a:tab pos="381000" algn="l"/>
                <a:tab pos="381635" algn="l"/>
              </a:tabLst>
            </a:pPr>
            <a:endParaRPr lang="en-US" sz="2050" spc="-65"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80" dirty="0">
                <a:latin typeface="Calibri"/>
                <a:cs typeface="Calibri"/>
              </a:rPr>
              <a:t>Hidden Markov Models</a:t>
            </a:r>
          </a:p>
          <a:p>
            <a:pPr marL="381000" indent="-368935">
              <a:lnSpc>
                <a:spcPct val="100000"/>
              </a:lnSpc>
              <a:spcBef>
                <a:spcPts val="114"/>
              </a:spcBef>
              <a:buFont typeface="Cambria"/>
              <a:buChar char="♦"/>
              <a:tabLst>
                <a:tab pos="381000" algn="l"/>
                <a:tab pos="381635" algn="l"/>
              </a:tabLst>
            </a:pPr>
            <a:endParaRPr lang="en-US" sz="2050" spc="1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Kalman Filters</a:t>
            </a: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r>
              <a:rPr lang="en-MY" sz="2050" dirty="0">
                <a:latin typeface="Calibri"/>
                <a:cs typeface="Calibri"/>
              </a:rPr>
              <a:t>Dynamic Bayesian Networks</a:t>
            </a:r>
          </a:p>
          <a:p>
            <a:pPr marL="381000" indent="-368935">
              <a:lnSpc>
                <a:spcPct val="100000"/>
              </a:lnSpc>
              <a:spcBef>
                <a:spcPts val="114"/>
              </a:spcBef>
              <a:buFont typeface="Cambria"/>
              <a:buChar char="♦"/>
              <a:tabLst>
                <a:tab pos="381000" algn="l"/>
                <a:tab pos="381635" algn="l"/>
              </a:tabLst>
            </a:pPr>
            <a:endParaRPr lang="en-MY" sz="2050" dirty="0">
              <a:latin typeface="Calibri"/>
              <a:cs typeface="Calibri"/>
            </a:endParaRPr>
          </a:p>
          <a:p>
            <a:pPr marL="381000" indent="-368935">
              <a:lnSpc>
                <a:spcPct val="100000"/>
              </a:lnSpc>
              <a:spcBef>
                <a:spcPts val="114"/>
              </a:spcBef>
              <a:buFont typeface="Cambria"/>
              <a:buChar char="♦"/>
              <a:tabLst>
                <a:tab pos="381000" algn="l"/>
                <a:tab pos="381635" algn="l"/>
              </a:tabLst>
            </a:pPr>
            <a:endParaRPr sz="2050" dirty="0">
              <a:latin typeface="Calibri"/>
              <a:cs typeface="Calibri"/>
            </a:endParaRPr>
          </a:p>
        </p:txBody>
      </p:sp>
      <p:sp>
        <p:nvSpPr>
          <p:cNvPr id="6" name="TextBox 5">
            <a:extLst>
              <a:ext uri="{FF2B5EF4-FFF2-40B4-BE49-F238E27FC236}">
                <a16:creationId xmlns:a16="http://schemas.microsoft.com/office/drawing/2014/main" id="{A5CE0234-94E5-47AE-9CEC-502DA5DBDB4E}"/>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74874825-D282-4B52-9DF1-96A74FA61CDC}"/>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Kalman Filters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20</a:t>
            </a:fld>
            <a:endParaRPr spc="20" dirty="0"/>
          </a:p>
        </p:txBody>
      </p:sp>
      <p:pic>
        <p:nvPicPr>
          <p:cNvPr id="4" name="Picture 3">
            <a:extLst>
              <a:ext uri="{FF2B5EF4-FFF2-40B4-BE49-F238E27FC236}">
                <a16:creationId xmlns:a16="http://schemas.microsoft.com/office/drawing/2014/main" id="{F31BF47E-3E9D-42A0-9D16-A1BE2B9FE880}"/>
              </a:ext>
            </a:extLst>
          </p:cNvPr>
          <p:cNvPicPr>
            <a:picLocks noChangeAspect="1"/>
          </p:cNvPicPr>
          <p:nvPr/>
        </p:nvPicPr>
        <p:blipFill>
          <a:blip r:embed="rId2"/>
          <a:stretch>
            <a:fillRect/>
          </a:stretch>
        </p:blipFill>
        <p:spPr>
          <a:xfrm>
            <a:off x="1143000" y="1762117"/>
            <a:ext cx="5878615" cy="3958137"/>
          </a:xfrm>
          <a:prstGeom prst="rect">
            <a:avLst/>
          </a:prstGeom>
        </p:spPr>
      </p:pic>
      <p:sp>
        <p:nvSpPr>
          <p:cNvPr id="12" name="TextBox 11">
            <a:extLst>
              <a:ext uri="{FF2B5EF4-FFF2-40B4-BE49-F238E27FC236}">
                <a16:creationId xmlns:a16="http://schemas.microsoft.com/office/drawing/2014/main" id="{2516CF39-36C0-4C86-B5E2-A39DA2683408}"/>
              </a:ext>
            </a:extLst>
          </p:cNvPr>
          <p:cNvSpPr txBox="1"/>
          <p:nvPr/>
        </p:nvSpPr>
        <p:spPr>
          <a:xfrm>
            <a:off x="685800" y="5858470"/>
            <a:ext cx="8001000" cy="923330"/>
          </a:xfrm>
          <a:prstGeom prst="rect">
            <a:avLst/>
          </a:prstGeom>
          <a:noFill/>
        </p:spPr>
        <p:txBody>
          <a:bodyPr wrap="square">
            <a:spAutoFit/>
          </a:bodyPr>
          <a:lstStyle/>
          <a:p>
            <a:pPr marR="1190" algn="just"/>
            <a:r>
              <a:rPr lang="en-US" sz="1800" b="0" i="0" u="none" strike="noStrike" baseline="0" dirty="0">
                <a:solidFill>
                  <a:srgbClr val="000000"/>
                </a:solidFill>
                <a:latin typeface="Times New Roman" panose="02020603050405020304" pitchFamily="18" charset="0"/>
              </a:rPr>
              <a:t>Stages in the Kalman filter update cycle for a random walk with a prior given by </a:t>
            </a:r>
            <a:r>
              <a:rPr lang="en-US" sz="1800" b="0" i="1" u="none" strike="noStrike" baseline="0" dirty="0">
                <a:solidFill>
                  <a:srgbClr val="000000"/>
                </a:solidFill>
                <a:latin typeface="Arial" panose="020B0604020202020204" pitchFamily="34" charset="0"/>
              </a:rPr>
              <a:t>µ</a:t>
            </a:r>
            <a:r>
              <a:rPr lang="en-US" sz="1800" b="0" i="0" u="none" strike="noStrike" baseline="-25000" dirty="0">
                <a:solidFill>
                  <a:srgbClr val="000000"/>
                </a:solidFill>
                <a:latin typeface="Times New Roman" panose="02020603050405020304" pitchFamily="18" charset="0"/>
              </a:rPr>
              <a:t>0</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0</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0 and </a:t>
            </a:r>
            <a:r>
              <a:rPr lang="en-US" sz="1800" b="0" i="1" u="none" strike="noStrike" baseline="0" dirty="0">
                <a:solidFill>
                  <a:srgbClr val="000000"/>
                </a:solidFill>
                <a:latin typeface="Arial" panose="020B0604020202020204" pitchFamily="34" charset="0"/>
              </a:rPr>
              <a:t>σ</a:t>
            </a:r>
            <a:r>
              <a:rPr lang="en-US" sz="1800" b="0" i="0" u="none" strike="noStrike" baseline="-25000" dirty="0">
                <a:solidFill>
                  <a:srgbClr val="000000"/>
                </a:solidFill>
                <a:latin typeface="Times New Roman" panose="02020603050405020304" pitchFamily="18" charset="0"/>
              </a:rPr>
              <a:t>0</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1</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5, transition noise given by </a:t>
            </a:r>
            <a:r>
              <a:rPr lang="en-US" sz="1800" b="0" i="1" u="none" strike="noStrike" baseline="0" dirty="0" err="1">
                <a:solidFill>
                  <a:srgbClr val="000000"/>
                </a:solidFill>
                <a:latin typeface="Arial" panose="020B0604020202020204" pitchFamily="34" charset="0"/>
              </a:rPr>
              <a:t>σ</a:t>
            </a:r>
            <a:r>
              <a:rPr lang="en-US" sz="1800" b="0" i="1" u="none" strike="noStrike" baseline="-25000" dirty="0" err="1">
                <a:solidFill>
                  <a:srgbClr val="000000"/>
                </a:solidFill>
                <a:latin typeface="Times New Roman" panose="02020603050405020304" pitchFamily="18" charset="0"/>
              </a:rPr>
              <a:t>x</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2</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0, sensor noise given by </a:t>
            </a:r>
            <a:r>
              <a:rPr lang="en-US" sz="1800" b="0" i="1" u="none" strike="noStrike" baseline="0" dirty="0" err="1">
                <a:solidFill>
                  <a:srgbClr val="000000"/>
                </a:solidFill>
                <a:latin typeface="Arial" panose="020B0604020202020204" pitchFamily="34" charset="0"/>
              </a:rPr>
              <a:t>σ</a:t>
            </a:r>
            <a:r>
              <a:rPr lang="en-US" sz="1800" b="0" i="1" u="none" strike="noStrike" baseline="-25000" dirty="0" err="1">
                <a:solidFill>
                  <a:srgbClr val="000000"/>
                </a:solidFill>
                <a:latin typeface="Times New Roman" panose="02020603050405020304" pitchFamily="18" charset="0"/>
              </a:rPr>
              <a:t>z</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1</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0, and a first observation </a:t>
            </a:r>
            <a:r>
              <a:rPr lang="en-US" sz="1800" b="0" i="1" u="none" strike="noStrike" baseline="0" dirty="0">
                <a:solidFill>
                  <a:srgbClr val="000000"/>
                </a:solidFill>
                <a:latin typeface="Times New Roman" panose="02020603050405020304" pitchFamily="18" charset="0"/>
              </a:rPr>
              <a:t>z</a:t>
            </a:r>
            <a:r>
              <a:rPr lang="en-US" sz="1800" b="0" i="0" u="none" strike="noStrike" baseline="-25000" dirty="0">
                <a:solidFill>
                  <a:srgbClr val="000000"/>
                </a:solidFill>
                <a:latin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2</a:t>
            </a:r>
            <a:r>
              <a:rPr lang="en-US" sz="1800" b="0" i="1"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Times New Roman" panose="02020603050405020304" pitchFamily="18" charset="0"/>
              </a:rPr>
              <a:t>5 (marked on the </a:t>
            </a:r>
            <a:r>
              <a:rPr lang="en-US" sz="1800" b="0" i="1" u="none" strike="noStrike" baseline="0" dirty="0">
                <a:solidFill>
                  <a:srgbClr val="000000"/>
                </a:solidFill>
                <a:latin typeface="Times New Roman" panose="02020603050405020304" pitchFamily="18" charset="0"/>
              </a:rPr>
              <a:t>x</a:t>
            </a:r>
            <a:r>
              <a:rPr lang="en-US" sz="1800" b="0" i="0" u="none" strike="noStrike" baseline="0" dirty="0">
                <a:solidFill>
                  <a:srgbClr val="000000"/>
                </a:solidFill>
                <a:latin typeface="Times New Roman" panose="02020603050405020304" pitchFamily="18" charset="0"/>
              </a:rPr>
              <a:t>-axis). </a:t>
            </a:r>
          </a:p>
        </p:txBody>
      </p:sp>
    </p:spTree>
    <p:extLst>
      <p:ext uri="{BB962C8B-B14F-4D97-AF65-F5344CB8AC3E}">
        <p14:creationId xmlns:p14="http://schemas.microsoft.com/office/powerpoint/2010/main" val="1926969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Kalman Filters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21</a:t>
            </a:fld>
            <a:endParaRPr spc="20" dirty="0"/>
          </a:p>
        </p:txBody>
      </p:sp>
      <p:pic>
        <p:nvPicPr>
          <p:cNvPr id="5" name="Picture 4">
            <a:extLst>
              <a:ext uri="{FF2B5EF4-FFF2-40B4-BE49-F238E27FC236}">
                <a16:creationId xmlns:a16="http://schemas.microsoft.com/office/drawing/2014/main" id="{7D8451ED-C25B-45E7-BC86-552221479428}"/>
              </a:ext>
            </a:extLst>
          </p:cNvPr>
          <p:cNvPicPr>
            <a:picLocks noChangeAspect="1"/>
          </p:cNvPicPr>
          <p:nvPr/>
        </p:nvPicPr>
        <p:blipFill>
          <a:blip r:embed="rId2"/>
          <a:stretch>
            <a:fillRect/>
          </a:stretch>
        </p:blipFill>
        <p:spPr>
          <a:xfrm>
            <a:off x="258097" y="1676400"/>
            <a:ext cx="8088745" cy="4029111"/>
          </a:xfrm>
          <a:prstGeom prst="rect">
            <a:avLst/>
          </a:prstGeom>
        </p:spPr>
      </p:pic>
      <p:sp>
        <p:nvSpPr>
          <p:cNvPr id="10" name="TextBox 9">
            <a:extLst>
              <a:ext uri="{FF2B5EF4-FFF2-40B4-BE49-F238E27FC236}">
                <a16:creationId xmlns:a16="http://schemas.microsoft.com/office/drawing/2014/main" id="{4B29F761-159F-4291-914E-1762708E9BFE}"/>
              </a:ext>
            </a:extLst>
          </p:cNvPr>
          <p:cNvSpPr txBox="1"/>
          <p:nvPr/>
        </p:nvSpPr>
        <p:spPr>
          <a:xfrm>
            <a:off x="571500" y="5836662"/>
            <a:ext cx="8915400" cy="1200329"/>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Results of Kalman filtering for an object moving on the </a:t>
            </a:r>
            <a:r>
              <a:rPr lang="en-US" sz="1800" b="0" i="1"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Y </a:t>
            </a:r>
            <a:r>
              <a:rPr lang="en-US" sz="1800" b="0" i="0" u="none" strike="noStrike" baseline="0" dirty="0">
                <a:latin typeface="Times New Roman" panose="02020603050405020304" pitchFamily="18" charset="0"/>
              </a:rPr>
              <a:t>plane, showing the true trajectory (left to right), a series of noisy observations, and the trajectory estimated by Kalman filtering. Variance in the position estimate is indicated by the ovals. </a:t>
            </a:r>
            <a:endParaRPr lang="en-US" dirty="0">
              <a:latin typeface="Times New Roman" panose="02020603050405020304" pitchFamily="18" charset="0"/>
            </a:endParaRPr>
          </a:p>
          <a:p>
            <a:pPr marL="342900" indent="-342900">
              <a:buAutoNum type="alphaLcParenBoth"/>
            </a:pPr>
            <a:r>
              <a:rPr lang="en-US" sz="1800" b="0" i="0" u="none" strike="noStrike" baseline="0" dirty="0">
                <a:latin typeface="Times New Roman" panose="02020603050405020304" pitchFamily="18" charset="0"/>
              </a:rPr>
              <a:t>The</a:t>
            </a:r>
            <a:r>
              <a:rPr lang="en-US" dirty="0">
                <a:latin typeface="Times New Roman" panose="02020603050405020304" pitchFamily="18" charset="0"/>
              </a:rPr>
              <a:t> </a:t>
            </a:r>
            <a:r>
              <a:rPr lang="en-US" sz="1800" b="0" i="0" u="none" strike="noStrike" baseline="0" dirty="0">
                <a:latin typeface="Times New Roman" panose="02020603050405020304" pitchFamily="18" charset="0"/>
              </a:rPr>
              <a:t>results of Kalman smoothing for the same observation sequence.</a:t>
            </a:r>
          </a:p>
        </p:txBody>
      </p:sp>
    </p:spTree>
    <p:extLst>
      <p:ext uri="{BB962C8B-B14F-4D97-AF65-F5344CB8AC3E}">
        <p14:creationId xmlns:p14="http://schemas.microsoft.com/office/powerpoint/2010/main" val="249712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Kalman Filters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22</a:t>
            </a:fld>
            <a:endParaRPr spc="20" dirty="0"/>
          </a:p>
        </p:txBody>
      </p:sp>
      <p:pic>
        <p:nvPicPr>
          <p:cNvPr id="4" name="Picture 3">
            <a:extLst>
              <a:ext uri="{FF2B5EF4-FFF2-40B4-BE49-F238E27FC236}">
                <a16:creationId xmlns:a16="http://schemas.microsoft.com/office/drawing/2014/main" id="{6111E891-5131-4D64-BD8F-C45C9DE52B01}"/>
              </a:ext>
            </a:extLst>
          </p:cNvPr>
          <p:cNvPicPr>
            <a:picLocks noChangeAspect="1"/>
          </p:cNvPicPr>
          <p:nvPr/>
        </p:nvPicPr>
        <p:blipFill>
          <a:blip r:embed="rId2"/>
          <a:stretch>
            <a:fillRect/>
          </a:stretch>
        </p:blipFill>
        <p:spPr>
          <a:xfrm>
            <a:off x="469852" y="1752600"/>
            <a:ext cx="7665004" cy="3286125"/>
          </a:xfrm>
          <a:prstGeom prst="rect">
            <a:avLst/>
          </a:prstGeom>
        </p:spPr>
      </p:pic>
      <p:sp>
        <p:nvSpPr>
          <p:cNvPr id="9" name="TextBox 8">
            <a:extLst>
              <a:ext uri="{FF2B5EF4-FFF2-40B4-BE49-F238E27FC236}">
                <a16:creationId xmlns:a16="http://schemas.microsoft.com/office/drawing/2014/main" id="{EEBD90F5-F508-445B-825D-0E40427AC3CF}"/>
              </a:ext>
            </a:extLst>
          </p:cNvPr>
          <p:cNvSpPr txBox="1"/>
          <p:nvPr/>
        </p:nvSpPr>
        <p:spPr>
          <a:xfrm>
            <a:off x="685800" y="5441652"/>
            <a:ext cx="7644635" cy="1477328"/>
          </a:xfrm>
          <a:prstGeom prst="rect">
            <a:avLst/>
          </a:prstGeom>
          <a:noFill/>
        </p:spPr>
        <p:txBody>
          <a:bodyPr wrap="square">
            <a:spAutoFit/>
          </a:bodyPr>
          <a:lstStyle/>
          <a:p>
            <a:pPr algn="l"/>
            <a:r>
              <a:rPr lang="en-US" sz="1800" b="0" i="0" u="none" strike="noStrike" baseline="0" dirty="0">
                <a:latin typeface="NimbusRomNo9L-Regu"/>
              </a:rPr>
              <a:t>A bird flying toward a tree (top views). </a:t>
            </a:r>
          </a:p>
          <a:p>
            <a:pPr marL="342900" indent="-342900" algn="l">
              <a:buAutoNum type="alphaLcParenBoth"/>
            </a:pPr>
            <a:r>
              <a:rPr lang="en-US" sz="1800" b="0" i="0" u="none" strike="noStrike" baseline="0" dirty="0">
                <a:latin typeface="NimbusRomNo9L-Regu"/>
              </a:rPr>
              <a:t>A Kalman filter will predict the location of the bird using a single Gaussian centered on the obstacle.</a:t>
            </a:r>
          </a:p>
          <a:p>
            <a:pPr marL="342900" indent="-342900" algn="l">
              <a:buAutoNum type="alphaLcParenBoth"/>
            </a:pPr>
            <a:r>
              <a:rPr lang="en-US" sz="1800" b="0" i="0" u="none" strike="noStrike" baseline="0" dirty="0">
                <a:latin typeface="NimbusRomNo9L-Regu"/>
              </a:rPr>
              <a:t>A more realistic model allows for the bird’s evasive action, predicting that it will fly to one side or the other</a:t>
            </a:r>
            <a:endParaRPr lang="en-MY" dirty="0"/>
          </a:p>
        </p:txBody>
      </p:sp>
    </p:spTree>
    <p:extLst>
      <p:ext uri="{BB962C8B-B14F-4D97-AF65-F5344CB8AC3E}">
        <p14:creationId xmlns:p14="http://schemas.microsoft.com/office/powerpoint/2010/main" val="127781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23</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573688"/>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1" i="0" u="none" strike="noStrike" baseline="0" dirty="0">
                <a:solidFill>
                  <a:srgbClr val="000000"/>
                </a:solidFill>
                <a:latin typeface="NimbusRomNo9L-Medi"/>
              </a:rPr>
              <a:t>Dynamic</a:t>
            </a:r>
            <a:r>
              <a:rPr lang="en-US" sz="1800" b="0" i="0" u="none" strike="noStrike" baseline="0" dirty="0">
                <a:solidFill>
                  <a:srgbClr val="000000"/>
                </a:solidFill>
                <a:latin typeface="NimbusRomNo9L-Medi"/>
              </a:rPr>
              <a:t> </a:t>
            </a:r>
            <a:r>
              <a:rPr lang="en-US" sz="1800" b="1" i="0" u="none" strike="noStrike" baseline="0" dirty="0">
                <a:solidFill>
                  <a:srgbClr val="000000"/>
                </a:solidFill>
                <a:latin typeface="NimbusRomNo9L-Medi"/>
              </a:rPr>
              <a:t>Bayesian</a:t>
            </a:r>
            <a:r>
              <a:rPr lang="en-US" sz="1800" b="0" i="0" u="none" strike="noStrike" baseline="0" dirty="0">
                <a:solidFill>
                  <a:srgbClr val="000000"/>
                </a:solidFill>
                <a:latin typeface="NimbusRomNo9L-Medi"/>
              </a:rPr>
              <a:t> </a:t>
            </a:r>
            <a:r>
              <a:rPr lang="en-US" sz="1800" b="1" i="0" u="none" strike="noStrike" baseline="0" dirty="0">
                <a:solidFill>
                  <a:srgbClr val="000000"/>
                </a:solidFill>
                <a:latin typeface="NimbusRomNo9L-Medi"/>
              </a:rPr>
              <a:t>networks</a:t>
            </a:r>
            <a:r>
              <a:rPr lang="en-US" sz="1800" b="0" i="0" u="none" strike="noStrike" baseline="0" dirty="0">
                <a:solidFill>
                  <a:srgbClr val="000000"/>
                </a:solidFill>
                <a:latin typeface="NimbusRomNo9L-Regu"/>
              </a:rPr>
              <a:t>, or </a:t>
            </a:r>
            <a:r>
              <a:rPr lang="en-US" sz="1800" b="1" i="0" u="none" strike="noStrike" baseline="0" dirty="0">
                <a:solidFill>
                  <a:srgbClr val="000000"/>
                </a:solidFill>
                <a:latin typeface="NimbusRomNo9L-Medi"/>
              </a:rPr>
              <a:t>DBNs</a:t>
            </a:r>
            <a:r>
              <a:rPr lang="en-US" sz="1800" b="0" i="0" u="none" strike="noStrike" baseline="0" dirty="0">
                <a:solidFill>
                  <a:srgbClr val="000000"/>
                </a:solidFill>
                <a:latin typeface="NimbusRomNo9L-Regu"/>
              </a:rPr>
              <a:t>, extend the semantics of standard Bayesian networks </a:t>
            </a:r>
            <a:r>
              <a:rPr lang="en-MY" sz="1800" b="0" i="0" u="none" strike="noStrike" baseline="0" dirty="0">
                <a:solidFill>
                  <a:srgbClr val="000000"/>
                </a:solidFill>
                <a:latin typeface="NimbusRomNo9L-Regu"/>
              </a:rPr>
              <a:t>to handle temporal probability models</a:t>
            </a:r>
          </a:p>
          <a:p>
            <a:pPr marL="285750" indent="-285750" algn="l">
              <a:buFont typeface="Arial" panose="020B0604020202020204" pitchFamily="34" charset="0"/>
              <a:buChar char="•"/>
            </a:pPr>
            <a:endParaRPr lang="en-MY"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Each slice of a DBN can have any number of state variables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i="1" baseline="-25000" dirty="0">
                <a:latin typeface="Times New Roman" panose="02020603050405020304" pitchFamily="18" charset="0"/>
              </a:rPr>
              <a:t> </a:t>
            </a:r>
            <a:r>
              <a:rPr lang="en-MY" sz="1800" b="0" i="0" u="none" strike="noStrike" baseline="0" dirty="0">
                <a:latin typeface="Times New Roman" panose="02020603050405020304" pitchFamily="18" charset="0"/>
              </a:rPr>
              <a:t>and evidence variables </a:t>
            </a:r>
            <a:r>
              <a:rPr lang="en-MY" sz="1800" b="1" i="0" u="none" strike="noStrike" baseline="0" dirty="0">
                <a:latin typeface="Times New Roman" panose="02020603050405020304" pitchFamily="18" charset="0"/>
              </a:rPr>
              <a:t>E</a:t>
            </a:r>
            <a:r>
              <a:rPr lang="en-MY" sz="1800" b="0" i="1" u="none" strike="noStrike" baseline="-25000" dirty="0">
                <a:latin typeface="Times New Roman" panose="02020603050405020304" pitchFamily="18" charset="0"/>
              </a:rPr>
              <a:t>t</a:t>
            </a:r>
          </a:p>
          <a:p>
            <a:pPr marL="285750" indent="-285750" algn="l">
              <a:buFont typeface="Arial" panose="020B0604020202020204" pitchFamily="34" charset="0"/>
              <a:buChar char="•"/>
            </a:pPr>
            <a:endParaRPr lang="en-MY" i="1" baseline="-2500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every hidden Markov model can be represented as a DBN with a single state variable and a single evidence variable</a:t>
            </a:r>
            <a:endParaRPr lang="en-MY" i="1" baseline="-25000" dirty="0">
              <a:latin typeface="Times New Roman" panose="02020603050405020304" pitchFamily="18" charset="0"/>
            </a:endParaRPr>
          </a:p>
          <a:p>
            <a:pPr marL="285750" indent="-285750" algn="l">
              <a:buFont typeface="Arial" panose="020B0604020202020204" pitchFamily="34" charset="0"/>
              <a:buChar char="•"/>
            </a:pPr>
            <a:endParaRPr lang="en-MY" i="1" baseline="-2500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Every HMM is a DBN and every DBN can be translated into an HMM</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Ital"/>
              </a:rPr>
              <a:t>By decomposing the state of a complex system into its constituent variables, we can take advantage of </a:t>
            </a:r>
            <a:r>
              <a:rPr lang="en-US" sz="1800" b="1" i="0" u="none" strike="noStrike" baseline="0" dirty="0">
                <a:latin typeface="NimbusRomNo9L-Regu"/>
              </a:rPr>
              <a:t>sparseness </a:t>
            </a:r>
            <a:r>
              <a:rPr lang="en-US" sz="1800" b="1" i="0" u="none" strike="noStrike" baseline="0" dirty="0">
                <a:latin typeface="NimbusRomNo9L-ReguItal"/>
              </a:rPr>
              <a:t>in the temporal probability model.</a:t>
            </a:r>
          </a:p>
          <a:p>
            <a:pPr marL="285750" indent="-285750" algn="l">
              <a:buFont typeface="Arial" panose="020B0604020202020204" pitchFamily="34" charset="0"/>
              <a:buChar char="•"/>
            </a:pPr>
            <a:endParaRPr lang="en-US" dirty="0">
              <a:latin typeface="NimbusRomNo9L-ReguItal"/>
            </a:endParaRPr>
          </a:p>
          <a:p>
            <a:pPr marL="285750" indent="-285750" algn="l">
              <a:buFont typeface="Arial" panose="020B0604020202020204" pitchFamily="34" charset="0"/>
              <a:buChar char="•"/>
            </a:pPr>
            <a:r>
              <a:rPr lang="en-US" sz="1800" b="0" i="0" u="none" strike="noStrike" baseline="0" dirty="0">
                <a:latin typeface="NimbusRomNo9L-Regu"/>
              </a:rPr>
              <a:t>In a Kalman filter, the current state distribution</a:t>
            </a:r>
            <a:r>
              <a:rPr lang="en-US" sz="1800" b="0" i="0" u="none" strike="noStrike" baseline="0" dirty="0">
                <a:latin typeface="NimbusRomNo9L-ReguItal"/>
              </a:rPr>
              <a:t> </a:t>
            </a:r>
            <a:r>
              <a:rPr lang="en-US" sz="1800" b="0" i="0" u="none" strike="noStrike" baseline="0" dirty="0">
                <a:latin typeface="NimbusRomNo9L-Regu"/>
              </a:rPr>
              <a:t>is always a single multivariate Gaussian distribution</a:t>
            </a:r>
            <a:r>
              <a:rPr lang="en-US" sz="1800" b="0" i="0" u="none" strike="noStrike" baseline="0" dirty="0">
                <a:latin typeface="NimbusRomNo9L-ReguItal"/>
              </a:rPr>
              <a:t>. </a:t>
            </a:r>
            <a:r>
              <a:rPr lang="en-US" sz="1800" b="0" i="0" u="none" strike="noStrike" baseline="0" dirty="0">
                <a:latin typeface="NimbusRomNo9L-Regu"/>
              </a:rPr>
              <a:t>DBNs can model </a:t>
            </a:r>
            <a:r>
              <a:rPr lang="en-US" sz="1800" b="1" i="0" u="none" strike="noStrike" baseline="0" dirty="0">
                <a:latin typeface="NimbusRomNo9L-Regu"/>
              </a:rPr>
              <a:t>arbitrary distributions</a:t>
            </a:r>
            <a:endParaRPr lang="en-MY" sz="1800" b="1" i="1" u="none" strike="noStrike" baseline="-25000" dirty="0">
              <a:latin typeface="Times New Roman" panose="02020603050405020304" pitchFamily="18" charset="0"/>
            </a:endParaRPr>
          </a:p>
          <a:p>
            <a:pPr algn="l"/>
            <a:endParaRPr lang="en-MY" sz="2050" b="1" dirty="0">
              <a:latin typeface="Calibri"/>
              <a:cs typeface="Calibri"/>
            </a:endParaRPr>
          </a:p>
        </p:txBody>
      </p:sp>
    </p:spTree>
    <p:extLst>
      <p:ext uri="{BB962C8B-B14F-4D97-AF65-F5344CB8AC3E}">
        <p14:creationId xmlns:p14="http://schemas.microsoft.com/office/powerpoint/2010/main" val="3146587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497018"/>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1" i="0" u="none" strike="noStrike" baseline="0" dirty="0">
                <a:solidFill>
                  <a:srgbClr val="000000"/>
                </a:solidFill>
                <a:latin typeface="NimbusRomNo9L-Medi"/>
              </a:rPr>
              <a:t>Dynamic</a:t>
            </a:r>
            <a:r>
              <a:rPr lang="en-US" sz="1800" b="0" i="0" u="none" strike="noStrike" baseline="0" dirty="0">
                <a:solidFill>
                  <a:srgbClr val="000000"/>
                </a:solidFill>
                <a:latin typeface="NimbusRomNo9L-Medi"/>
              </a:rPr>
              <a:t> </a:t>
            </a:r>
            <a:r>
              <a:rPr lang="en-US" sz="1800" b="1" i="0" u="none" strike="noStrike" baseline="0" dirty="0">
                <a:solidFill>
                  <a:srgbClr val="000000"/>
                </a:solidFill>
                <a:latin typeface="NimbusRomNo9L-Medi"/>
              </a:rPr>
              <a:t>Bayesian</a:t>
            </a:r>
            <a:r>
              <a:rPr lang="en-US" sz="1800" b="0" i="0" u="none" strike="noStrike" baseline="0" dirty="0">
                <a:solidFill>
                  <a:srgbClr val="000000"/>
                </a:solidFill>
                <a:latin typeface="NimbusRomNo9L-Medi"/>
              </a:rPr>
              <a:t> </a:t>
            </a:r>
            <a:r>
              <a:rPr lang="en-US" sz="1800" b="1" i="0" u="none" strike="noStrike" baseline="0" dirty="0">
                <a:solidFill>
                  <a:srgbClr val="000000"/>
                </a:solidFill>
                <a:latin typeface="NimbusRomNo9L-Medi"/>
              </a:rPr>
              <a:t>networks</a:t>
            </a:r>
            <a:r>
              <a:rPr lang="en-US" sz="1800" b="0" i="0" u="none" strike="noStrike" baseline="0" dirty="0">
                <a:solidFill>
                  <a:srgbClr val="000000"/>
                </a:solidFill>
                <a:latin typeface="NimbusRomNo9L-Regu"/>
              </a:rPr>
              <a:t>, or </a:t>
            </a:r>
            <a:r>
              <a:rPr lang="en-US" sz="1800" b="1" i="0" u="none" strike="noStrike" baseline="0" dirty="0">
                <a:solidFill>
                  <a:srgbClr val="000000"/>
                </a:solidFill>
                <a:latin typeface="NimbusRomNo9L-Medi"/>
              </a:rPr>
              <a:t>DBNs</a:t>
            </a:r>
            <a:r>
              <a:rPr lang="en-US" sz="1800" b="0" i="0" u="none" strike="noStrike" baseline="0" dirty="0">
                <a:solidFill>
                  <a:srgbClr val="000000"/>
                </a:solidFill>
                <a:latin typeface="NimbusRomNo9L-Regu"/>
              </a:rPr>
              <a:t>, extend the semantics of standard Bayesian networks </a:t>
            </a:r>
            <a:r>
              <a:rPr lang="en-MY" sz="1800" b="0" i="0" u="none" strike="noStrike" baseline="0" dirty="0">
                <a:solidFill>
                  <a:srgbClr val="000000"/>
                </a:solidFill>
                <a:latin typeface="NimbusRomNo9L-Regu"/>
              </a:rPr>
              <a:t>to handle temporal probability models</a:t>
            </a:r>
          </a:p>
          <a:p>
            <a:pPr marL="285750" indent="-285750" algn="l">
              <a:buFont typeface="Arial" panose="020B0604020202020204" pitchFamily="34" charset="0"/>
              <a:buChar char="•"/>
            </a:pPr>
            <a:endParaRPr lang="en-MY"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Each slice of a DBN can have any number of state variables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i="1" baseline="-25000" dirty="0">
                <a:latin typeface="Times New Roman" panose="02020603050405020304" pitchFamily="18" charset="0"/>
              </a:rPr>
              <a:t> </a:t>
            </a:r>
            <a:r>
              <a:rPr lang="en-MY" sz="1800" b="0" i="0" u="none" strike="noStrike" baseline="0" dirty="0">
                <a:latin typeface="Times New Roman" panose="02020603050405020304" pitchFamily="18" charset="0"/>
              </a:rPr>
              <a:t>and evidence variables </a:t>
            </a:r>
            <a:r>
              <a:rPr lang="en-MY" sz="1800" b="1" i="0" u="none" strike="noStrike" baseline="0" dirty="0">
                <a:latin typeface="Times New Roman" panose="02020603050405020304" pitchFamily="18" charset="0"/>
              </a:rPr>
              <a:t>E</a:t>
            </a:r>
            <a:r>
              <a:rPr lang="en-MY" sz="1800" b="0" i="1" u="none" strike="noStrike" baseline="-25000" dirty="0">
                <a:latin typeface="Times New Roman" panose="02020603050405020304" pitchFamily="18" charset="0"/>
              </a:rPr>
              <a:t>t</a:t>
            </a:r>
          </a:p>
          <a:p>
            <a:pPr marL="285750" indent="-285750" algn="l">
              <a:buFont typeface="Arial" panose="020B0604020202020204" pitchFamily="34" charset="0"/>
              <a:buChar char="•"/>
            </a:pPr>
            <a:endParaRPr lang="en-MY" i="1" baseline="-25000" dirty="0">
              <a:latin typeface="Times New Roman" panose="02020603050405020304" pitchFamily="18" charset="0"/>
            </a:endParaRPr>
          </a:p>
          <a:p>
            <a:pPr marL="285750" indent="-285750">
              <a:buFont typeface="Arial" panose="020B0604020202020204" pitchFamily="34" charset="0"/>
              <a:buChar char="•"/>
            </a:pPr>
            <a:r>
              <a:rPr lang="en-MY" sz="1800" b="0" i="0" u="none" strike="noStrike" baseline="0" dirty="0">
                <a:latin typeface="NimbusRomNo9L-Regu"/>
              </a:rPr>
              <a:t>DBN representation size </a:t>
            </a:r>
            <a:r>
              <a:rPr lang="en-US" sz="1800" b="0" i="1" u="none" strike="noStrike" baseline="0" dirty="0">
                <a:latin typeface="Times New Roman" panose="02020603050405020304" pitchFamily="18" charset="0"/>
              </a:rPr>
              <a:t>O</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nd</a:t>
            </a:r>
            <a:r>
              <a:rPr lang="en-US" sz="1800" b="0" i="1" u="none" strike="noStrike" baseline="30000" dirty="0" err="1">
                <a:latin typeface="Times New Roman" panose="02020603050405020304" pitchFamily="18" charset="0"/>
              </a:rPr>
              <a:t>k</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if the number of parents of each variable is bounded by </a:t>
            </a:r>
            <a:r>
              <a:rPr lang="en-US" sz="1800" b="0" i="1" u="none" strike="noStrike" baseline="0" dirty="0">
                <a:latin typeface="Times New Roman" panose="02020603050405020304" pitchFamily="18" charset="0"/>
              </a:rPr>
              <a:t>k</a:t>
            </a:r>
            <a:r>
              <a:rPr lang="en-US" sz="1800" b="0" i="0" u="none" strike="noStrike" baseline="0" dirty="0">
                <a:latin typeface="Times New Roman" panose="02020603050405020304" pitchFamily="18" charset="0"/>
              </a:rPr>
              <a:t>.</a:t>
            </a:r>
            <a:endParaRPr lang="en-MY" sz="1800" b="0" i="1" u="none" strike="noStrike" baseline="-25000" dirty="0">
              <a:latin typeface="Times New Roman" panose="02020603050405020304" pitchFamily="18" charset="0"/>
            </a:endParaRPr>
          </a:p>
          <a:p>
            <a:pPr marL="285750" indent="-285750" algn="l">
              <a:buFont typeface="Arial" panose="020B0604020202020204" pitchFamily="34" charset="0"/>
              <a:buChar char="•"/>
            </a:pPr>
            <a:endParaRPr lang="en-MY" i="1" baseline="-2500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every hidden Markov model can be represented as a DBN with a single state variable and a single evidence variable</a:t>
            </a:r>
            <a:endParaRPr lang="en-MY" i="1" baseline="-25000" dirty="0">
              <a:latin typeface="Times New Roman" panose="02020603050405020304" pitchFamily="18" charset="0"/>
            </a:endParaRPr>
          </a:p>
          <a:p>
            <a:pPr marL="285750" indent="-285750" algn="l">
              <a:buFont typeface="Arial" panose="020B0604020202020204" pitchFamily="34" charset="0"/>
              <a:buChar char="•"/>
            </a:pPr>
            <a:endParaRPr lang="en-MY" i="1" baseline="-2500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Every HMM is a DBN and every DBN can be translated into an HMM</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Ital"/>
              </a:rPr>
              <a:t>By decomposing the state of a complex system into its constituent variables, we can take advantage of </a:t>
            </a:r>
            <a:r>
              <a:rPr lang="en-US" sz="1800" b="1" i="0" u="none" strike="noStrike" baseline="0" dirty="0">
                <a:latin typeface="NimbusRomNo9L-Regu"/>
              </a:rPr>
              <a:t>sparseness </a:t>
            </a:r>
            <a:r>
              <a:rPr lang="en-US" sz="1800" b="1" i="0" u="none" strike="noStrike" baseline="0" dirty="0">
                <a:latin typeface="NimbusRomNo9L-ReguItal"/>
              </a:rPr>
              <a:t>in the temporal probability model.</a:t>
            </a:r>
          </a:p>
          <a:p>
            <a:pPr marL="285750" indent="-285750" algn="l">
              <a:buFont typeface="Arial" panose="020B0604020202020204" pitchFamily="34" charset="0"/>
              <a:buChar char="•"/>
            </a:pPr>
            <a:endParaRPr lang="en-US" dirty="0">
              <a:latin typeface="NimbusRomNo9L-ReguItal"/>
            </a:endParaRPr>
          </a:p>
          <a:p>
            <a:pPr marL="285750" indent="-285750" algn="l">
              <a:buFont typeface="Arial" panose="020B0604020202020204" pitchFamily="34" charset="0"/>
              <a:buChar char="•"/>
            </a:pPr>
            <a:r>
              <a:rPr lang="en-US" sz="1800" b="0" i="0" u="none" strike="noStrike" baseline="0" dirty="0">
                <a:latin typeface="NimbusRomNo9L-Regu"/>
              </a:rPr>
              <a:t>In a Kalman filter, the current state distribution</a:t>
            </a:r>
            <a:r>
              <a:rPr lang="en-US" sz="1800" b="0" i="0" u="none" strike="noStrike" baseline="0" dirty="0">
                <a:latin typeface="NimbusRomNo9L-ReguItal"/>
              </a:rPr>
              <a:t> </a:t>
            </a:r>
            <a:r>
              <a:rPr lang="en-US" sz="1800" b="0" i="0" u="none" strike="noStrike" baseline="0" dirty="0">
                <a:latin typeface="NimbusRomNo9L-Regu"/>
              </a:rPr>
              <a:t>is always a single multivariate Gaussian distribution</a:t>
            </a:r>
            <a:r>
              <a:rPr lang="en-US" sz="1800" b="0" i="0" u="none" strike="noStrike" baseline="0" dirty="0">
                <a:latin typeface="NimbusRomNo9L-ReguItal"/>
              </a:rPr>
              <a:t>. </a:t>
            </a:r>
            <a:r>
              <a:rPr lang="en-US" sz="1800" b="0" i="0" u="none" strike="noStrike" baseline="0" dirty="0">
                <a:latin typeface="NimbusRomNo9L-Regu"/>
              </a:rPr>
              <a:t>DBNs can model </a:t>
            </a:r>
            <a:r>
              <a:rPr lang="en-US" sz="1800" b="1" i="0" u="none" strike="noStrike" baseline="0" dirty="0">
                <a:latin typeface="NimbusRomNo9L-Regu"/>
              </a:rPr>
              <a:t>arbitrary distributions</a:t>
            </a:r>
            <a:endParaRPr lang="en-MY" sz="1800" b="1" i="1" u="none" strike="noStrike" baseline="-25000" dirty="0">
              <a:latin typeface="Times New Roman" panose="02020603050405020304" pitchFamily="18" charset="0"/>
            </a:endParaRPr>
          </a:p>
          <a:p>
            <a:pPr algn="l"/>
            <a:endParaRPr lang="en-MY" sz="2050" b="1" dirty="0">
              <a:latin typeface="Calibri"/>
              <a:cs typeface="Calibri"/>
            </a:endParaRPr>
          </a:p>
        </p:txBody>
      </p:sp>
    </p:spTree>
    <p:extLst>
      <p:ext uri="{BB962C8B-B14F-4D97-AF65-F5344CB8AC3E}">
        <p14:creationId xmlns:p14="http://schemas.microsoft.com/office/powerpoint/2010/main" val="92449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25</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442883"/>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sz="1800" b="1" i="0" u="none" strike="noStrike" baseline="0" dirty="0">
                <a:solidFill>
                  <a:srgbClr val="000000"/>
                </a:solidFill>
                <a:latin typeface="NimbusRomNo9L-Medi"/>
              </a:rPr>
              <a:t>To construct a DBN, one must specify three kinds of information:</a:t>
            </a:r>
          </a:p>
          <a:p>
            <a:pPr marL="742950" marR="980" lvl="1" indent="-285750">
              <a:buFont typeface="Arial" panose="020B0604020202020204" pitchFamily="34" charset="0"/>
              <a:buChar char="•"/>
            </a:pPr>
            <a:r>
              <a:rPr lang="en-MY" b="0" i="0" u="none" strike="noStrike" baseline="0" dirty="0">
                <a:latin typeface="Times New Roman" panose="02020603050405020304" pitchFamily="18" charset="0"/>
              </a:rPr>
              <a:t>the prior distribution over </a:t>
            </a:r>
            <a:r>
              <a:rPr lang="en-US" b="0" i="0" u="none" strike="noStrike" baseline="0" dirty="0">
                <a:latin typeface="Times New Roman" panose="02020603050405020304" pitchFamily="18" charset="0"/>
              </a:rPr>
              <a:t>the state variables, </a:t>
            </a:r>
            <a:r>
              <a:rPr lang="en-US" b="1" i="0" u="none" strike="noStrike" baseline="0" dirty="0">
                <a:latin typeface="Times New Roman" panose="02020603050405020304" pitchFamily="18" charset="0"/>
              </a:rPr>
              <a:t>P</a:t>
            </a:r>
            <a:r>
              <a:rPr lang="en-US" b="0" i="0" u="none" strike="noStrike" baseline="0" dirty="0">
                <a:latin typeface="Tahoma" panose="020B0604030504040204" pitchFamily="34" charset="0"/>
              </a:rPr>
              <a:t>(</a:t>
            </a:r>
            <a:r>
              <a:rPr lang="en-US" b="1" i="0" u="none" strike="noStrike" baseline="0" dirty="0">
                <a:latin typeface="Times New Roman" panose="02020603050405020304" pitchFamily="18" charset="0"/>
              </a:rPr>
              <a:t>X</a:t>
            </a:r>
            <a:r>
              <a:rPr lang="en-US" b="0" i="0" u="none" strike="noStrike" baseline="-25000" dirty="0">
                <a:latin typeface="Times New Roman" panose="02020603050405020304" pitchFamily="18" charset="0"/>
              </a:rPr>
              <a:t>0</a:t>
            </a:r>
            <a:r>
              <a:rPr lang="en-US" b="0" i="0" u="none" strike="noStrike" baseline="0" dirty="0">
                <a:latin typeface="Tahoma" panose="020B0604030504040204" pitchFamily="34" charset="0"/>
              </a:rPr>
              <a:t>)</a:t>
            </a:r>
            <a:endParaRPr lang="en-US" b="0" i="0" u="none" strike="noStrike" baseline="0" dirty="0">
              <a:latin typeface="Times New Roman" panose="02020603050405020304" pitchFamily="18" charset="0"/>
            </a:endParaRPr>
          </a:p>
          <a:p>
            <a:pPr marL="742950" marR="980" lvl="1" indent="-285750">
              <a:buFont typeface="Arial" panose="020B0604020202020204" pitchFamily="34" charset="0"/>
              <a:buChar char="•"/>
            </a:pPr>
            <a:r>
              <a:rPr lang="en-US" sz="1800" b="0" i="0" u="none" strike="noStrike" baseline="0" dirty="0">
                <a:latin typeface="Times New Roman" panose="02020603050405020304" pitchFamily="18" charset="0"/>
              </a:rPr>
              <a:t>the transition model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1" u="none" strike="noStrike" baseline="-25000" dirty="0">
                <a:latin typeface="Times New Roman" panose="02020603050405020304" pitchFamily="18" charset="0"/>
              </a:rPr>
              <a:t>t+</a:t>
            </a:r>
            <a:r>
              <a:rPr lang="en-US" sz="1800" b="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 </a:t>
            </a:r>
            <a:r>
              <a:rPr lang="en-US" sz="1800" b="0" i="1" u="none" strike="noStrike" dirty="0">
                <a:latin typeface="Times New Roman" panose="02020603050405020304" pitchFamily="18" charset="0"/>
              </a:rPr>
              <a:t>|</a:t>
            </a:r>
            <a:r>
              <a:rPr lang="en-US" sz="1800" b="0" i="1" u="none" strike="noStrike" baseline="-25000" dirty="0">
                <a:latin typeface="Times New Roman" panose="02020603050405020304" pitchFamily="18" charset="0"/>
              </a:rPr>
              <a:t>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25000" dirty="0">
                <a:latin typeface="Times New Roman" panose="02020603050405020304" pitchFamily="18" charset="0"/>
              </a:rPr>
              <a:t> </a:t>
            </a:r>
            <a:r>
              <a:rPr lang="en-US" sz="1800" b="0" u="none" strike="noStrike" dirty="0">
                <a:latin typeface="Times New Roman" panose="02020603050405020304" pitchFamily="18" charset="0"/>
              </a:rPr>
              <a:t>)</a:t>
            </a:r>
          </a:p>
          <a:p>
            <a:pPr marL="742950" marR="980" lvl="1" indent="-285750">
              <a:buFont typeface="Arial" panose="020B0604020202020204" pitchFamily="34" charset="0"/>
              <a:buChar char="•"/>
            </a:pPr>
            <a:r>
              <a:rPr lang="en-MY" sz="1800" b="0" u="none" strike="noStrike" baseline="0" dirty="0">
                <a:latin typeface="Times New Roman" panose="02020603050405020304" pitchFamily="18" charset="0"/>
              </a:rPr>
              <a:t>sensor</a:t>
            </a:r>
            <a:r>
              <a:rPr lang="en-MY" sz="1800" b="0" i="1" u="none" strike="noStrike" baseline="0" dirty="0">
                <a:latin typeface="Times New Roman" panose="02020603050405020304" pitchFamily="18" charset="0"/>
              </a:rPr>
              <a:t> </a:t>
            </a:r>
            <a:r>
              <a:rPr lang="en-MY" sz="1800" b="0" i="0" u="none" strike="noStrike" baseline="0" dirty="0">
                <a:latin typeface="Times New Roman" panose="02020603050405020304" pitchFamily="18" charset="0"/>
              </a:rPr>
              <a:t>model </a:t>
            </a:r>
            <a:r>
              <a:rPr lang="en-MY" sz="1800" b="1" i="0"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E</a:t>
            </a:r>
            <a:r>
              <a:rPr lang="en-MY" sz="1800" b="0" i="1" u="none" strike="noStrike" baseline="-25000" dirty="0">
                <a:latin typeface="Times New Roman" panose="02020603050405020304" pitchFamily="18" charset="0"/>
              </a:rPr>
              <a:t>t</a:t>
            </a:r>
            <a:r>
              <a:rPr lang="en-MY" sz="1800" b="0" i="1" u="none" strike="noStrike" baseline="0" dirty="0">
                <a:latin typeface="Times New Roman" panose="02020603050405020304" pitchFamily="18" charset="0"/>
              </a:rPr>
              <a:t> | </a:t>
            </a:r>
            <a:r>
              <a:rPr lang="en-MY" sz="1800" b="1" i="0"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a:t>
            </a:r>
          </a:p>
          <a:p>
            <a:pPr marL="742950" marR="980" lvl="1" indent="-285750">
              <a:buFont typeface="Arial" panose="020B0604020202020204" pitchFamily="34" charset="0"/>
              <a:buChar char="•"/>
            </a:pPr>
            <a:endParaRPr lang="en-US" sz="1800" b="0" u="none" strike="noStrike" dirty="0">
              <a:latin typeface="Times New Roman" panose="02020603050405020304" pitchFamily="18" charset="0"/>
            </a:endParaRPr>
          </a:p>
          <a:p>
            <a:pPr marL="285750" marR="98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t>
            </a:r>
            <a:r>
              <a:rPr lang="en-US" b="1" i="0" u="none" strike="noStrike" baseline="0" dirty="0">
                <a:latin typeface="Times New Roman" panose="02020603050405020304" pitchFamily="18" charset="0"/>
                <a:cs typeface="Times New Roman" panose="02020603050405020304" pitchFamily="18" charset="0"/>
              </a:rPr>
              <a:t>ransient failure: </a:t>
            </a:r>
            <a:r>
              <a:rPr lang="en-US" b="0" i="0" u="none" strike="noStrike" baseline="0" dirty="0">
                <a:latin typeface="Times New Roman" panose="02020603050405020304" pitchFamily="18" charset="0"/>
                <a:cs typeface="Times New Roman" panose="02020603050405020304" pitchFamily="18" charset="0"/>
              </a:rPr>
              <a:t>the sensor occasionally decides to send some nonsense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 system  to handle sensor failure properly, the sensor model must include the possibility of failure</a:t>
            </a:r>
          </a:p>
          <a:p>
            <a:pPr marL="285750" indent="-285750" algn="l">
              <a:buFont typeface="Arial" panose="020B0604020202020204" pitchFamily="34" charset="0"/>
              <a:buChar char="•"/>
            </a:pPr>
            <a:r>
              <a:rPr lang="en-US" sz="1800" b="0" i="0" u="none" strike="noStrike" baseline="0" dirty="0">
                <a:latin typeface="NimbusRomNo9L-Regu"/>
              </a:rPr>
              <a:t>The simplest kind of failure model for a sensor allows a certain probability that the sensor will return some completely incorrect value, regardless of the true state of the world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MY" sz="1800" b="1" i="0" u="none" strike="noStrike" baseline="0" dirty="0">
                <a:solidFill>
                  <a:srgbClr val="000000"/>
                </a:solidFill>
                <a:latin typeface="NimbusRomNo9L-Medi"/>
              </a:rPr>
              <a:t>Persistent failure model</a:t>
            </a:r>
            <a:r>
              <a:rPr lang="en-MY" sz="1800" b="0" i="0" u="none" strike="noStrike" baseline="0" dirty="0">
                <a:solidFill>
                  <a:srgbClr val="000000"/>
                </a:solidFill>
                <a:latin typeface="NimbusRomNo9L-Medi"/>
              </a:rPr>
              <a:t>: </a:t>
            </a:r>
            <a:r>
              <a:rPr lang="en-US" sz="1800" b="0" i="0" u="none" strike="noStrike" baseline="0" dirty="0">
                <a:solidFill>
                  <a:srgbClr val="000000"/>
                </a:solidFill>
                <a:latin typeface="NimbusRomNo9L-Regu"/>
              </a:rPr>
              <a:t>describes how the sensor behaves under normal conditions and after failure</a:t>
            </a:r>
          </a:p>
          <a:p>
            <a:pPr marL="285750" indent="-285750" algn="l">
              <a:buFont typeface="Arial" panose="020B0604020202020204" pitchFamily="34" charset="0"/>
              <a:buChar char="•"/>
            </a:pPr>
            <a:r>
              <a:rPr lang="en-US" sz="1800" b="0" i="0" u="none" strike="noStrike" baseline="0" dirty="0">
                <a:solidFill>
                  <a:srgbClr val="000000"/>
                </a:solidFill>
                <a:latin typeface="NimbusRomNo9L-Regu"/>
              </a:rPr>
              <a:t>This </a:t>
            </a:r>
            <a:r>
              <a:rPr lang="en-US" sz="1800" b="0" i="0" u="none" strike="noStrike" baseline="0" dirty="0">
                <a:solidFill>
                  <a:srgbClr val="000000"/>
                </a:solidFill>
                <a:latin typeface="NimbusRomNo9L-Medi"/>
              </a:rPr>
              <a:t>persistence arc </a:t>
            </a:r>
            <a:r>
              <a:rPr lang="en-US" sz="1800" b="0" i="0" u="none" strike="noStrike" baseline="0" dirty="0">
                <a:solidFill>
                  <a:srgbClr val="000000"/>
                </a:solidFill>
                <a:latin typeface="NimbusRomNo9L-Regu"/>
              </a:rPr>
              <a:t>has a CPT that gives a small probability of failure in any given time step,</a:t>
            </a:r>
            <a:endParaRPr lang="en-MY" dirty="0">
              <a:latin typeface="NimbusRomNo9L-Regu"/>
            </a:endParaRPr>
          </a:p>
        </p:txBody>
      </p:sp>
    </p:spTree>
    <p:extLst>
      <p:ext uri="{BB962C8B-B14F-4D97-AF65-F5344CB8AC3E}">
        <p14:creationId xmlns:p14="http://schemas.microsoft.com/office/powerpoint/2010/main" val="225751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26</a:t>
            </a:fld>
            <a:endParaRPr spc="2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2F5726-8E23-4DBA-B43A-D9339E79E8B6}"/>
                  </a:ext>
                </a:extLst>
              </p:cNvPr>
              <p:cNvSpPr txBox="1"/>
              <p:nvPr/>
            </p:nvSpPr>
            <p:spPr>
              <a:xfrm>
                <a:off x="609600" y="1905000"/>
                <a:ext cx="7086600" cy="2990306"/>
              </a:xfrm>
              <a:prstGeom prst="rect">
                <a:avLst/>
              </a:prstGeom>
              <a:noFill/>
            </p:spPr>
            <p:txBody>
              <a:bodyPr wrap="square">
                <a:spAutoFit/>
              </a:bodyPr>
              <a:lstStyle/>
              <a:p>
                <a:pPr algn="l"/>
                <a:r>
                  <a:rPr lang="en-MY" sz="1800" b="0" i="0" u="none" strike="noStrike" baseline="0" dirty="0">
                    <a:latin typeface="NimbusRomNo9L-Regu"/>
                  </a:rPr>
                  <a:t>Example: </a:t>
                </a:r>
              </a:p>
              <a:p>
                <a:pPr algn="l"/>
                <a:r>
                  <a:rPr lang="en-MY" sz="1800" b="0" i="0" u="none" strike="noStrike" baseline="0" dirty="0">
                    <a:latin typeface="NimbusRomNo9L-Regu"/>
                  </a:rPr>
                  <a:t>monitoring a battery-powered robot </a:t>
                </a:r>
                <a:r>
                  <a:rPr lang="en-US" sz="1800" b="0" i="0" u="none" strike="noStrike" baseline="0" dirty="0">
                    <a:latin typeface="NimbusRomNo9L-Regu"/>
                  </a:rPr>
                  <a:t>moving in the X–Y plane</a:t>
                </a:r>
              </a:p>
              <a:p>
                <a:pPr algn="l"/>
                <a:endParaRPr lang="en-US" dirty="0">
                  <a:latin typeface="NimbusRomNo9L-Regu"/>
                </a:endParaRPr>
              </a:p>
              <a:p>
                <a:pPr marR="980" algn="just"/>
                <a:r>
                  <a:rPr lang="en-MY" sz="1800" b="0" i="0" u="none" strike="noStrike" baseline="0" dirty="0">
                    <a:latin typeface="Times New Roman" panose="02020603050405020304" pitchFamily="18" charset="0"/>
                  </a:rPr>
                  <a:t>State </a:t>
                </a:r>
                <a:r>
                  <a:rPr lang="en-US" sz="1800" b="0" i="0" u="none" strike="noStrike" baseline="0" dirty="0">
                    <a:latin typeface="Times New Roman" panose="02020603050405020304" pitchFamily="18" charset="0"/>
                  </a:rPr>
                  <a:t>variables, which will include both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err="1">
                    <a:latin typeface="Arial" panose="020B0604020202020204" pitchFamily="34" charset="0"/>
                  </a:rPr>
                  <a:t>,</a:t>
                </a:r>
                <a:r>
                  <a:rPr lang="en-US" sz="1800" b="0" i="1" u="none" strike="noStrike" baseline="0" dirty="0" err="1">
                    <a:latin typeface="Times New Roman" panose="02020603050405020304" pitchFamily="18" charset="0"/>
                  </a:rPr>
                  <a:t>Y</a:t>
                </a:r>
                <a:r>
                  <a:rPr lang="en-US" sz="1800" b="0" i="1" u="none" strike="noStrike" baseline="-25000" dirty="0" err="1">
                    <a:latin typeface="Times New Roman" panose="02020603050405020304" pitchFamily="18" charset="0"/>
                  </a:rPr>
                  <a:t>t</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for position </a:t>
                </a:r>
                <a:r>
                  <a:rPr lang="en-US" sz="1800" b="0" i="0" u="none" strike="noStrike" baseline="0" dirty="0" err="1">
                    <a:latin typeface="Times New Roman" panose="02020603050405020304" pitchFamily="18" charset="0"/>
                  </a:rPr>
                  <a:t>and</a:t>
                </a:r>
                <a:r>
                  <a:rPr lang="en-US" sz="1800" b="0" i="0" u="none" strike="noStrike" baseline="0" dirty="0">
                    <a:latin typeface="Times New Roman" panose="02020603050405020304" pitchFamily="18" charset="0"/>
                  </a:rPr>
                  <a:t> </a:t>
                </a:r>
                <a14:m>
                  <m:oMath xmlns:m="http://schemas.openxmlformats.org/officeDocument/2006/math">
                    <m:acc>
                      <m:accPr>
                        <m:chr m:val="̇"/>
                        <m:ctrlPr>
                          <a:rPr lang="en-US" sz="1800" b="0" i="1" u="none" strike="noStrike" baseline="0" smtClean="0">
                            <a:latin typeface="Cambria Math" panose="02040503050406030204" pitchFamily="18" charset="0"/>
                          </a:rPr>
                        </m:ctrlPr>
                      </m:accPr>
                      <m:e>
                        <m:sSub>
                          <m:sSubPr>
                            <m:ctrlPr>
                              <a:rPr lang="en-US" sz="1800" b="0" i="1" u="none" strike="noStrike" baseline="0" smtClean="0">
                                <a:latin typeface="Cambria Math" panose="02040503050406030204" pitchFamily="18" charset="0"/>
                              </a:rPr>
                            </m:ctrlPr>
                          </m:sSubPr>
                          <m:e>
                            <m:r>
                              <m:rPr>
                                <m:nor/>
                              </m:rPr>
                              <a:rPr lang="en-US" b="1" dirty="0">
                                <a:latin typeface="Times New Roman" panose="02020603050405020304" pitchFamily="18" charset="0"/>
                              </a:rPr>
                              <m:t>X</m:t>
                            </m:r>
                          </m:e>
                          <m:sub>
                            <m:r>
                              <a:rPr lang="en-US" sz="1800" b="0" i="1" u="none" strike="noStrike" baseline="0" smtClean="0">
                                <a:latin typeface="Cambria Math" panose="02040503050406030204" pitchFamily="18" charset="0"/>
                              </a:rPr>
                              <m:t>𝑡</m:t>
                            </m:r>
                          </m:sub>
                        </m:sSub>
                      </m:e>
                    </m:acc>
                  </m:oMath>
                </a14:m>
                <a:r>
                  <a:rPr lang="en-US" sz="1800" b="0" i="0" u="none" strike="noStrike" baseline="0" dirty="0">
                    <a:latin typeface="Times New Roman" panose="02020603050405020304" pitchFamily="18" charset="0"/>
                  </a:rPr>
                  <a:t>=</a:t>
                </a:r>
                <a14:m>
                  <m:oMath xmlns:m="http://schemas.openxmlformats.org/officeDocument/2006/math">
                    <m:d>
                      <m:dPr>
                        <m:ctrlPr>
                          <a:rPr lang="en-US" sz="1800" b="0" i="1" u="none" strike="noStrike" baseline="0" dirty="0" smtClean="0">
                            <a:latin typeface="Cambria Math" panose="02040503050406030204" pitchFamily="18" charset="0"/>
                          </a:rPr>
                        </m:ctrlPr>
                      </m:dPr>
                      <m:e>
                        <m:acc>
                          <m:accPr>
                            <m:chr m:val="̇"/>
                            <m:ctrlPr>
                              <a:rPr lang="en-US" sz="1800" b="0" i="1" u="none" strike="noStrike" baseline="0" dirty="0" smtClean="0">
                                <a:latin typeface="Cambria Math" panose="02040503050406030204" pitchFamily="18" charset="0"/>
                              </a:rPr>
                            </m:ctrlPr>
                          </m:accPr>
                          <m:e>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𝑋</m:t>
                                </m:r>
                              </m:e>
                              <m:sub>
                                <m:r>
                                  <a:rPr lang="en-US" sz="1800" b="0" i="1" u="none" strike="noStrike" baseline="0" dirty="0" smtClean="0">
                                    <a:latin typeface="Cambria Math" panose="02040503050406030204" pitchFamily="18" charset="0"/>
                                  </a:rPr>
                                  <m:t>𝑡</m:t>
                                </m:r>
                              </m:sub>
                            </m:sSub>
                          </m:e>
                        </m:acc>
                        <m:r>
                          <a:rPr lang="en-US" sz="1800" b="0" i="1" u="none" strike="noStrike" baseline="0" dirty="0" smtClean="0">
                            <a:latin typeface="Cambria Math" panose="02040503050406030204" pitchFamily="18" charset="0"/>
                          </a:rPr>
                          <m:t>,</m:t>
                        </m:r>
                        <m:acc>
                          <m:accPr>
                            <m:chr m:val="̇"/>
                            <m:ctrlPr>
                              <a:rPr lang="en-US" sz="1800" b="0" i="1" u="none" strike="noStrike" baseline="0" dirty="0" smtClean="0">
                                <a:latin typeface="Cambria Math" panose="02040503050406030204" pitchFamily="18" charset="0"/>
                              </a:rPr>
                            </m:ctrlPr>
                          </m:accPr>
                          <m:e>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𝑌</m:t>
                                </m:r>
                              </m:e>
                              <m:sub>
                                <m:r>
                                  <a:rPr lang="en-US" sz="1800" b="0" i="1" u="none" strike="noStrike" baseline="0" dirty="0" smtClean="0">
                                    <a:latin typeface="Cambria Math" panose="02040503050406030204" pitchFamily="18" charset="0"/>
                                  </a:rPr>
                                  <m:t>𝑡</m:t>
                                </m:r>
                              </m:sub>
                            </m:sSub>
                          </m:e>
                        </m:acc>
                      </m:e>
                    </m:d>
                  </m:oMath>
                </a14:m>
                <a:r>
                  <a:rPr lang="en-US" sz="1800" b="0" i="0" u="none" strike="noStrike" baseline="0" dirty="0">
                    <a:latin typeface="Times New Roman" panose="02020603050405020304" pitchFamily="18" charset="0"/>
                  </a:rPr>
                  <a:t> </a:t>
                </a:r>
                <a:r>
                  <a:rPr lang="en-US" sz="1800" b="0" i="0" u="none" strike="noStrike" dirty="0">
                    <a:latin typeface="Times New Roman" panose="02020603050405020304" pitchFamily="18" charset="0"/>
                  </a:rPr>
                  <a:t>for velocity.</a:t>
                </a:r>
              </a:p>
              <a:p>
                <a:pPr algn="l"/>
                <a:endParaRPr lang="en-US" dirty="0">
                  <a:latin typeface="Times New Roman" panose="02020603050405020304" pitchFamily="18" charset="0"/>
                </a:endParaRPr>
              </a:p>
              <a:p>
                <a:pPr algn="l"/>
                <a:r>
                  <a:rPr lang="en-US" sz="1800" b="0" i="0" u="none" strike="noStrike" baseline="0" dirty="0">
                    <a:latin typeface="NimbusRomNo9L-Regu"/>
                  </a:rPr>
                  <a:t>assume some method of measuring position</a:t>
                </a:r>
                <a:r>
                  <a:rPr lang="en-US" dirty="0">
                    <a:latin typeface="Times New Roman" panose="02020603050405020304" pitchFamily="18" charset="0"/>
                  </a:rPr>
                  <a:t> yielding measurements </a:t>
                </a:r>
                <a:r>
                  <a:rPr lang="en-US" sz="1800" b="1" i="0" u="none" strike="noStrike" baseline="0" dirty="0" err="1">
                    <a:latin typeface="Times New Roman" panose="02020603050405020304" pitchFamily="18" charset="0"/>
                  </a:rPr>
                  <a:t>Z</a:t>
                </a:r>
                <a:r>
                  <a:rPr lang="en-US" sz="1800" b="0" i="1" u="none" strike="noStrike" baseline="-25000" dirty="0" err="1">
                    <a:latin typeface="Times New Roman" panose="02020603050405020304" pitchFamily="18" charset="0"/>
                  </a:rPr>
                  <a:t>t</a:t>
                </a:r>
                <a:endParaRPr lang="en-US" sz="1800" b="0" i="1" u="none" strike="noStrike" baseline="-25000" dirty="0">
                  <a:latin typeface="Times New Roman" panose="02020603050405020304" pitchFamily="18" charset="0"/>
                </a:endParaRPr>
              </a:p>
              <a:p>
                <a:pPr algn="l"/>
                <a:endParaRPr lang="en-US" i="1" baseline="-25000" dirty="0">
                  <a:latin typeface="Times New Roman" panose="02020603050405020304" pitchFamily="18" charset="0"/>
                </a:endParaRPr>
              </a:p>
              <a:p>
                <a:pPr marR="3670" algn="just"/>
                <a:r>
                  <a:rPr lang="en-MY" sz="1800" b="0" i="1" u="none" strike="noStrike" baseline="0" dirty="0" err="1">
                    <a:latin typeface="Times New Roman" panose="02020603050405020304" pitchFamily="18" charset="0"/>
                  </a:rPr>
                  <a:t>Battery</a:t>
                </a:r>
                <a:r>
                  <a:rPr lang="en-MY" sz="1800" b="0" i="1" u="none" strike="noStrike" baseline="-25000" dirty="0" err="1">
                    <a:latin typeface="Times New Roman" panose="02020603050405020304" pitchFamily="18" charset="0"/>
                  </a:rPr>
                  <a:t>t</a:t>
                </a:r>
                <a:r>
                  <a:rPr lang="en-MY" sz="1800" b="0" i="1" u="none" strike="noStrike" baseline="-25000" dirty="0">
                    <a:latin typeface="Times New Roman" panose="02020603050405020304" pitchFamily="18" charset="0"/>
                  </a:rPr>
                  <a:t> </a:t>
                </a:r>
                <a:r>
                  <a:rPr lang="en-MY" sz="1800" b="0" u="none" strike="noStrike" dirty="0">
                    <a:latin typeface="Times New Roman" panose="02020603050405020304" pitchFamily="18" charset="0"/>
                  </a:rPr>
                  <a:t>: battery le</a:t>
                </a:r>
                <a:r>
                  <a:rPr lang="en-MY" dirty="0">
                    <a:latin typeface="Times New Roman" panose="02020603050405020304" pitchFamily="18" charset="0"/>
                  </a:rPr>
                  <a:t>vel</a:t>
                </a:r>
              </a:p>
              <a:p>
                <a:pPr marR="3670" algn="just"/>
                <a:r>
                  <a:rPr lang="en-MY" sz="1800" b="0" i="1" u="none" strike="noStrike" baseline="0" dirty="0" err="1">
                    <a:latin typeface="Times New Roman" panose="02020603050405020304" pitchFamily="18" charset="0"/>
                  </a:rPr>
                  <a:t>BMeter</a:t>
                </a:r>
                <a:r>
                  <a:rPr lang="en-MY" sz="1800" b="0" i="1" u="none" strike="noStrike" baseline="-25000" dirty="0" err="1">
                    <a:latin typeface="Times New Roman" panose="02020603050405020304" pitchFamily="18" charset="0"/>
                  </a:rPr>
                  <a:t>t</a:t>
                </a:r>
                <a:r>
                  <a:rPr lang="en-MY" sz="1800" b="0" i="1" u="none" strike="noStrike" baseline="-25000" dirty="0">
                    <a:latin typeface="Times New Roman" panose="02020603050405020304" pitchFamily="18" charset="0"/>
                  </a:rPr>
                  <a:t> </a:t>
                </a:r>
                <a:r>
                  <a:rPr lang="en-MY" sz="1800" b="0" u="none" strike="noStrike" dirty="0">
                    <a:latin typeface="Times New Roman" panose="02020603050405020304" pitchFamily="18" charset="0"/>
                  </a:rPr>
                  <a:t>: measures the battery charge level</a:t>
                </a:r>
                <a:endParaRPr lang="en-MY" dirty="0">
                  <a:latin typeface="Times New Roman" panose="02020603050405020304" pitchFamily="18" charset="0"/>
                </a:endParaRPr>
              </a:p>
              <a:p>
                <a:pPr marR="3670" algn="just"/>
                <a:endParaRPr lang="en-MY" sz="1800" b="0" i="1" u="none" strike="noStrike" baseline="-25000" dirty="0">
                  <a:latin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C2F5726-8E23-4DBA-B43A-D9339E79E8B6}"/>
                  </a:ext>
                </a:extLst>
              </p:cNvPr>
              <p:cNvSpPr txBox="1">
                <a:spLocks noRot="1" noChangeAspect="1" noMove="1" noResize="1" noEditPoints="1" noAdjustHandles="1" noChangeArrowheads="1" noChangeShapeType="1" noTextEdit="1"/>
              </p:cNvSpPr>
              <p:nvPr/>
            </p:nvSpPr>
            <p:spPr>
              <a:xfrm>
                <a:off x="609600" y="1905000"/>
                <a:ext cx="7086600" cy="2990306"/>
              </a:xfrm>
              <a:prstGeom prst="rect">
                <a:avLst/>
              </a:prstGeom>
              <a:blipFill>
                <a:blip r:embed="rId2"/>
                <a:stretch>
                  <a:fillRect l="-688" t="-1224" r="-602"/>
                </a:stretch>
              </a:blipFill>
            </p:spPr>
            <p:txBody>
              <a:bodyPr/>
              <a:lstStyle/>
              <a:p>
                <a:r>
                  <a:rPr lang="en-MY">
                    <a:noFill/>
                  </a:rPr>
                  <a:t> </a:t>
                </a:r>
              </a:p>
            </p:txBody>
          </p:sp>
        </mc:Fallback>
      </mc:AlternateContent>
      <p:pic>
        <p:nvPicPr>
          <p:cNvPr id="5" name="Picture 4">
            <a:extLst>
              <a:ext uri="{FF2B5EF4-FFF2-40B4-BE49-F238E27FC236}">
                <a16:creationId xmlns:a16="http://schemas.microsoft.com/office/drawing/2014/main" id="{5E9DA512-8FEB-4318-B6D7-CB23727AA386}"/>
              </a:ext>
            </a:extLst>
          </p:cNvPr>
          <p:cNvPicPr>
            <a:picLocks noChangeAspect="1"/>
          </p:cNvPicPr>
          <p:nvPr/>
        </p:nvPicPr>
        <p:blipFill>
          <a:blip r:embed="rId3"/>
          <a:stretch>
            <a:fillRect/>
          </a:stretch>
        </p:blipFill>
        <p:spPr>
          <a:xfrm>
            <a:off x="4800600" y="4191000"/>
            <a:ext cx="3190875" cy="2868452"/>
          </a:xfrm>
          <a:prstGeom prst="rect">
            <a:avLst/>
          </a:prstGeom>
        </p:spPr>
      </p:pic>
    </p:spTree>
    <p:extLst>
      <p:ext uri="{BB962C8B-B14F-4D97-AF65-F5344CB8AC3E}">
        <p14:creationId xmlns:p14="http://schemas.microsoft.com/office/powerpoint/2010/main" val="4014796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27</a:t>
            </a:fld>
            <a:endParaRPr spc="20" dirty="0"/>
          </a:p>
        </p:txBody>
      </p:sp>
      <p:pic>
        <p:nvPicPr>
          <p:cNvPr id="4" name="Picture 3">
            <a:extLst>
              <a:ext uri="{FF2B5EF4-FFF2-40B4-BE49-F238E27FC236}">
                <a16:creationId xmlns:a16="http://schemas.microsoft.com/office/drawing/2014/main" id="{1B4F34F0-17A7-421F-B79D-58996D03293E}"/>
              </a:ext>
            </a:extLst>
          </p:cNvPr>
          <p:cNvPicPr>
            <a:picLocks noChangeAspect="1"/>
          </p:cNvPicPr>
          <p:nvPr/>
        </p:nvPicPr>
        <p:blipFill>
          <a:blip r:embed="rId2"/>
          <a:stretch>
            <a:fillRect/>
          </a:stretch>
        </p:blipFill>
        <p:spPr>
          <a:xfrm>
            <a:off x="46203" y="1905000"/>
            <a:ext cx="8088653" cy="3223349"/>
          </a:xfrm>
          <a:prstGeom prst="rect">
            <a:avLst/>
          </a:prstGeom>
        </p:spPr>
      </p:pic>
      <p:sp>
        <p:nvSpPr>
          <p:cNvPr id="7" name="TextBox 6">
            <a:extLst>
              <a:ext uri="{FF2B5EF4-FFF2-40B4-BE49-F238E27FC236}">
                <a16:creationId xmlns:a16="http://schemas.microsoft.com/office/drawing/2014/main" id="{F9E06048-6932-4BF6-B34C-95497BE22178}"/>
              </a:ext>
            </a:extLst>
          </p:cNvPr>
          <p:cNvSpPr txBox="1"/>
          <p:nvPr/>
        </p:nvSpPr>
        <p:spPr>
          <a:xfrm>
            <a:off x="609600" y="5240201"/>
            <a:ext cx="7467600" cy="646331"/>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Upper curve: trajectory of the expected value of </a:t>
            </a:r>
            <a:r>
              <a:rPr lang="en-US" sz="1800" b="0" i="1" u="none" strike="noStrike" baseline="0" dirty="0" err="1">
                <a:latin typeface="Times New Roman" panose="02020603050405020304" pitchFamily="18" charset="0"/>
              </a:rPr>
              <a:t>Battery</a:t>
            </a:r>
            <a:r>
              <a:rPr lang="en-US" sz="1800" b="0" i="1" u="none" strike="noStrike" baseline="-25000" dirty="0" err="1">
                <a:latin typeface="Times New Roman" panose="02020603050405020304" pitchFamily="18" charset="0"/>
              </a:rPr>
              <a:t>t</a:t>
            </a:r>
            <a:endParaRPr lang="en-US" sz="1800" b="0" i="1" u="none" strike="noStrike" baseline="-25000" dirty="0">
              <a:latin typeface="Times New Roman" panose="02020603050405020304" pitchFamily="18" charset="0"/>
            </a:endParaRPr>
          </a:p>
          <a:p>
            <a:pPr marL="342900" indent="-342900">
              <a:buAutoNum type="alphaLcParenBoth"/>
            </a:pPr>
            <a:r>
              <a:rPr lang="en-US" sz="1800" b="0" i="0" u="none" strike="noStrike" baseline="0" dirty="0">
                <a:latin typeface="NimbusRomNo9L-Regu"/>
              </a:rPr>
              <a:t>The same experiment run with the transient failure model</a:t>
            </a:r>
            <a:endParaRPr lang="en-MY"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522472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28</a:t>
            </a:fld>
            <a:endParaRPr spc="20" dirty="0"/>
          </a:p>
        </p:txBody>
      </p:sp>
      <p:sp>
        <p:nvSpPr>
          <p:cNvPr id="7" name="TextBox 6">
            <a:extLst>
              <a:ext uri="{FF2B5EF4-FFF2-40B4-BE49-F238E27FC236}">
                <a16:creationId xmlns:a16="http://schemas.microsoft.com/office/drawing/2014/main" id="{F9E06048-6932-4BF6-B34C-95497BE22178}"/>
              </a:ext>
            </a:extLst>
          </p:cNvPr>
          <p:cNvSpPr txBox="1"/>
          <p:nvPr/>
        </p:nvSpPr>
        <p:spPr>
          <a:xfrm>
            <a:off x="568670" y="5105400"/>
            <a:ext cx="7467600" cy="2031325"/>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A DBN fragment showing the sensor status variable required for modeling persistent failure of the battery sensor.</a:t>
            </a:r>
          </a:p>
          <a:p>
            <a:pPr marL="342900" indent="-342900">
              <a:buAutoNum type="alphaLcParenBoth"/>
            </a:pPr>
            <a:r>
              <a:rPr lang="en-US" sz="1800" b="0" i="0" u="none" strike="noStrike" baseline="0" dirty="0">
                <a:latin typeface="Times New Roman" panose="02020603050405020304" pitchFamily="18" charset="0"/>
              </a:rPr>
              <a:t>Upper curves: trajectories of the expected value of </a:t>
            </a:r>
            <a:r>
              <a:rPr lang="en-US" sz="1800" b="0" i="1" u="none" strike="noStrike" baseline="0" dirty="0" err="1">
                <a:latin typeface="Times New Roman" panose="02020603050405020304" pitchFamily="18" charset="0"/>
              </a:rPr>
              <a:t>Battery</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for the “transient failure” and “permanent failure” observations sequences. Lower curves: probability trajectories for </a:t>
            </a:r>
            <a:r>
              <a:rPr lang="en-US" sz="1800" b="0" i="1" u="none" strike="noStrike" baseline="0" dirty="0" err="1">
                <a:latin typeface="Times New Roman" panose="02020603050405020304" pitchFamily="18" charset="0"/>
              </a:rPr>
              <a:t>BMBroken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given the two observation sequences.</a:t>
            </a:r>
          </a:p>
          <a:p>
            <a:endParaRPr lang="en-MY"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7CA04593-A06D-416C-9D23-7F40E7E9D1CE}"/>
              </a:ext>
            </a:extLst>
          </p:cNvPr>
          <p:cNvPicPr>
            <a:picLocks noChangeAspect="1"/>
          </p:cNvPicPr>
          <p:nvPr/>
        </p:nvPicPr>
        <p:blipFill>
          <a:blip r:embed="rId2"/>
          <a:stretch>
            <a:fillRect/>
          </a:stretch>
        </p:blipFill>
        <p:spPr>
          <a:xfrm>
            <a:off x="441353" y="1752600"/>
            <a:ext cx="7599599" cy="3154082"/>
          </a:xfrm>
          <a:prstGeom prst="rect">
            <a:avLst/>
          </a:prstGeom>
        </p:spPr>
      </p:pic>
    </p:spTree>
    <p:extLst>
      <p:ext uri="{BB962C8B-B14F-4D97-AF65-F5344CB8AC3E}">
        <p14:creationId xmlns:p14="http://schemas.microsoft.com/office/powerpoint/2010/main" val="105911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29</a:t>
            </a:fld>
            <a:endParaRPr spc="20" dirty="0"/>
          </a:p>
        </p:txBody>
      </p:sp>
      <p:sp>
        <p:nvSpPr>
          <p:cNvPr id="7" name="TextBox 6">
            <a:extLst>
              <a:ext uri="{FF2B5EF4-FFF2-40B4-BE49-F238E27FC236}">
                <a16:creationId xmlns:a16="http://schemas.microsoft.com/office/drawing/2014/main" id="{5C2F5726-8E23-4DBA-B43A-D9339E79E8B6}"/>
              </a:ext>
            </a:extLst>
          </p:cNvPr>
          <p:cNvSpPr txBox="1"/>
          <p:nvPr/>
        </p:nvSpPr>
        <p:spPr>
          <a:xfrm>
            <a:off x="603918" y="1741874"/>
            <a:ext cx="7525256" cy="5078313"/>
          </a:xfrm>
          <a:prstGeom prst="rect">
            <a:avLst/>
          </a:prstGeom>
          <a:noFill/>
        </p:spPr>
        <p:txBody>
          <a:bodyPr wrap="square">
            <a:spAutoFit/>
          </a:bodyPr>
          <a:lstStyle/>
          <a:p>
            <a:r>
              <a:rPr lang="en-MY" sz="1800" i="0" u="none" strike="noStrike" baseline="0" dirty="0">
                <a:solidFill>
                  <a:srgbClr val="9E005D"/>
                </a:solidFill>
                <a:latin typeface="Gill Sans MT" panose="020B0502020104020203" pitchFamily="34" charset="0"/>
              </a:rPr>
              <a:t>Exact inference in DBNs</a:t>
            </a:r>
          </a:p>
          <a:p>
            <a:pPr marL="285750" indent="-285750" algn="l">
              <a:buFont typeface="Arial" panose="020B0604020202020204" pitchFamily="34" charset="0"/>
              <a:buChar char="•"/>
            </a:pPr>
            <a:r>
              <a:rPr lang="en-MY" sz="1800" b="1" i="0" u="none" strike="noStrike" baseline="0" dirty="0">
                <a:latin typeface="Times New Roman" panose="02020603050405020304" pitchFamily="18" charset="0"/>
                <a:cs typeface="Times New Roman" panose="02020603050405020304" pitchFamily="18" charset="0"/>
              </a:rPr>
              <a:t>Unrolling</a:t>
            </a:r>
            <a:r>
              <a:rPr lang="en-MY"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construct the full Bayesian network representation of a DBN by replicating slices until the network is large enough to accommodate </a:t>
            </a:r>
            <a:r>
              <a:rPr lang="en-MY" sz="1800" b="0" i="0" u="none" strike="noStrike" baseline="0" dirty="0">
                <a:latin typeface="Times New Roman" panose="02020603050405020304" pitchFamily="18" charset="0"/>
                <a:cs typeface="Times New Roman" panose="02020603050405020304" pitchFamily="18" charset="0"/>
              </a:rPr>
              <a:t>the observations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Once the DBN is unrolled, one can use any of the inference algorithms—</a:t>
            </a:r>
            <a:r>
              <a:rPr lang="en-MY" sz="1800" b="0" i="0" u="none" strike="noStrike" baseline="0" dirty="0">
                <a:latin typeface="Times New Roman" panose="02020603050405020304" pitchFamily="18" charset="0"/>
                <a:cs typeface="Times New Roman" panose="02020603050405020304" pitchFamily="18" charset="0"/>
              </a:rPr>
              <a:t>variable elimination, clustering methods</a:t>
            </a:r>
          </a:p>
          <a:p>
            <a:pPr marL="285750" indent="-285750" algn="l">
              <a:buFont typeface="Arial" panose="020B0604020202020204" pitchFamily="34" charset="0"/>
              <a:buChar char="•"/>
            </a:pPr>
            <a:endParaRPr lang="en-MY"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MY" sz="1800" b="0" i="0" u="none" strike="noStrike" baseline="0" dirty="0">
                <a:latin typeface="Times New Roman" panose="02020603050405020304" pitchFamily="18" charset="0"/>
                <a:cs typeface="Times New Roman" panose="02020603050405020304" pitchFamily="18" charset="0"/>
              </a:rPr>
              <a:t>the filtering update: </a:t>
            </a:r>
            <a:r>
              <a:rPr lang="en-US" sz="1800" b="0" i="0" u="none" strike="noStrike" baseline="0" dirty="0">
                <a:latin typeface="Times New Roman" panose="02020603050405020304" pitchFamily="18" charset="0"/>
                <a:cs typeface="Times New Roman" panose="02020603050405020304" pitchFamily="18" charset="0"/>
              </a:rPr>
              <a:t>works by summing out the state variables of the previous time step to get the distribution for the new time step (variable elimination algorithm)</a:t>
            </a:r>
            <a:endParaRPr lang="en-MY"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MY" dirty="0">
              <a:latin typeface="NimbusRomNo9L-Regu"/>
            </a:endParaRPr>
          </a:p>
          <a:p>
            <a:pPr marL="285750" marR="1170" indent="-285750" algn="just">
              <a:buFont typeface="Arial" panose="020B0604020202020204" pitchFamily="34" charset="0"/>
              <a:buChar char="•"/>
            </a:pPr>
            <a:r>
              <a:rPr lang="en-US" sz="1800" b="0" i="0" u="none" strike="noStrike" baseline="0" dirty="0">
                <a:latin typeface="Times New Roman" panose="02020603050405020304" pitchFamily="18" charset="0"/>
              </a:rPr>
              <a:t>The maximum factor size is </a:t>
            </a:r>
            <a:r>
              <a:rPr lang="en-US" sz="1800" b="0" i="1" u="none" strike="noStrike" baseline="0" dirty="0">
                <a:latin typeface="Times New Roman" panose="02020603050405020304" pitchFamily="18" charset="0"/>
              </a:rPr>
              <a:t>O</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d</a:t>
            </a:r>
            <a:r>
              <a:rPr lang="en-US" sz="1800" b="0" i="1" u="none" strike="noStrike" baseline="30000" dirty="0" err="1">
                <a:latin typeface="Times New Roman" panose="02020603050405020304" pitchFamily="18" charset="0"/>
              </a:rPr>
              <a:t>n</a:t>
            </a:r>
            <a:r>
              <a:rPr lang="en-US" sz="1800" b="0" i="0" u="none" strike="noStrike" baseline="30000" dirty="0" err="1">
                <a:latin typeface="Tahoma" panose="020B0604030504040204" pitchFamily="34" charset="0"/>
              </a:rPr>
              <a:t>+</a:t>
            </a:r>
            <a:r>
              <a:rPr lang="en-US" sz="1800" b="0" i="1" u="none" strike="noStrike" baseline="30000" dirty="0" err="1">
                <a:latin typeface="Times New Roman" panose="02020603050405020304" pitchFamily="18" charset="0"/>
              </a:rPr>
              <a:t>k</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and the total update cost per step is </a:t>
            </a:r>
            <a:r>
              <a:rPr lang="en-US" sz="1800" b="0" i="1" u="none" strike="noStrike" baseline="0" dirty="0">
                <a:latin typeface="Times New Roman" panose="02020603050405020304" pitchFamily="18" charset="0"/>
              </a:rPr>
              <a:t>O</a:t>
            </a:r>
            <a:r>
              <a:rPr lang="en-US" sz="1800" b="0" i="0" u="none" strike="noStrike" baseline="0" dirty="0">
                <a:latin typeface="Tahoma" panose="020B0604030504040204" pitchFamily="34" charset="0"/>
              </a:rPr>
              <a:t>(</a:t>
            </a:r>
            <a:r>
              <a:rPr lang="en-US" sz="1800" b="0" i="1" u="none" strike="noStrike" baseline="0" dirty="0" err="1">
                <a:latin typeface="Times New Roman" panose="02020603050405020304" pitchFamily="18" charset="0"/>
              </a:rPr>
              <a:t>nd</a:t>
            </a:r>
            <a:r>
              <a:rPr lang="en-US" sz="1800" b="0" i="1" u="none" strike="noStrike" baseline="30000" dirty="0" err="1">
                <a:latin typeface="Times New Roman" panose="02020603050405020304" pitchFamily="18" charset="0"/>
              </a:rPr>
              <a:t>n</a:t>
            </a:r>
            <a:r>
              <a:rPr lang="en-US" sz="1800" b="0" i="0" u="none" strike="noStrike" baseline="30000" dirty="0" err="1">
                <a:latin typeface="Tahoma" panose="020B0604030504040204" pitchFamily="34" charset="0"/>
              </a:rPr>
              <a:t>+</a:t>
            </a:r>
            <a:r>
              <a:rPr lang="en-US" sz="1800" b="0" i="1" u="none" strike="noStrike" baseline="30000" dirty="0" err="1">
                <a:latin typeface="Times New Roman" panose="02020603050405020304" pitchFamily="18" charset="0"/>
              </a:rPr>
              <a:t>k</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where </a:t>
            </a:r>
            <a:r>
              <a:rPr lang="en-US" sz="1800" b="0" i="1" u="none" strike="noStrike" baseline="0" dirty="0">
                <a:latin typeface="Times New Roman" panose="02020603050405020304" pitchFamily="18" charset="0"/>
              </a:rPr>
              <a:t>d </a:t>
            </a:r>
            <a:r>
              <a:rPr lang="en-US" sz="1800" b="0" i="0" u="none" strike="noStrike" baseline="0" dirty="0">
                <a:latin typeface="Times New Roman" panose="02020603050405020304" pitchFamily="18" charset="0"/>
              </a:rPr>
              <a:t>is the domain size of the variables and </a:t>
            </a:r>
            <a:r>
              <a:rPr lang="en-US" sz="1800" b="0" i="1" u="none" strike="noStrike" baseline="0" dirty="0">
                <a:latin typeface="Times New Roman" panose="02020603050405020304" pitchFamily="18" charset="0"/>
              </a:rPr>
              <a:t>k </a:t>
            </a:r>
            <a:r>
              <a:rPr lang="en-US" sz="1800" b="0" i="0" u="none" strike="noStrike" baseline="0" dirty="0">
                <a:latin typeface="Times New Roman" panose="02020603050405020304" pitchFamily="18" charset="0"/>
              </a:rPr>
              <a:t>is the maximum number of parents of any state variable.</a:t>
            </a:r>
            <a:endParaRPr lang="en-MY" sz="1800" b="0" i="1"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MY"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even though we can use DBNs to represent very complex temporal processes with many sparsely connected variables</a:t>
            </a:r>
            <a:r>
              <a:rPr lang="en-MY"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we cannot reason efficiently and exactly about those processes.</a:t>
            </a:r>
            <a:endParaRPr lang="en-MY" sz="1800" b="0" i="1" u="none" strike="noStrike"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38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Time and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5220019"/>
          </a:xfrm>
          <a:prstGeom prst="rect">
            <a:avLst/>
          </a:prstGeom>
        </p:spPr>
        <p:txBody>
          <a:bodyPr vert="horz" wrap="square" lIns="0" tIns="10795" rIns="0" bIns="0" rtlCol="0">
            <a:spAutoFit/>
          </a:bodyPr>
          <a:lstStyle/>
          <a:p>
            <a:pPr algn="l"/>
            <a:r>
              <a:rPr lang="en-MY" sz="1800" b="0" i="0" u="none" strike="noStrike" baseline="0" dirty="0">
                <a:solidFill>
                  <a:srgbClr val="9A009A"/>
                </a:solidFill>
                <a:latin typeface="CMSSBX10"/>
              </a:rPr>
              <a:t>States and observations</a:t>
            </a:r>
          </a:p>
          <a:p>
            <a:pPr marL="285750" indent="-285750" algn="l">
              <a:buFont typeface="Arial" panose="020B0604020202020204" pitchFamily="34" charset="0"/>
              <a:buChar char="•"/>
            </a:pPr>
            <a:r>
              <a:rPr lang="en-US" sz="1800" b="0" i="0" u="none" strike="noStrike" baseline="0" dirty="0">
                <a:solidFill>
                  <a:srgbClr val="000000"/>
                </a:solidFill>
                <a:latin typeface="NimbusRomNo9L-Medi"/>
              </a:rPr>
              <a:t>discrete-time </a:t>
            </a:r>
            <a:r>
              <a:rPr lang="en-US" sz="1800" b="0" i="0" u="none" strike="noStrike" baseline="0" dirty="0">
                <a:solidFill>
                  <a:srgbClr val="000000"/>
                </a:solidFill>
                <a:latin typeface="NimbusRomNo9L-Regu"/>
              </a:rPr>
              <a:t>models, in which the world is viewed as a series of snapshots or </a:t>
            </a:r>
            <a:r>
              <a:rPr lang="en-US" sz="1800" b="0" i="0" u="none" strike="noStrike" baseline="0" dirty="0">
                <a:solidFill>
                  <a:srgbClr val="000000"/>
                </a:solidFill>
                <a:latin typeface="NimbusRomNo9L-Medi"/>
              </a:rPr>
              <a:t>time slices</a:t>
            </a:r>
            <a:endParaRPr lang="en-US" dirty="0">
              <a:solidFill>
                <a:srgbClr val="000000"/>
              </a:solidFill>
              <a:latin typeface="NimbusRomNo9L-Regu"/>
            </a:endParaRP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the time interval </a:t>
            </a:r>
            <a:r>
              <a:rPr lang="en-US" sz="1800" b="0" i="0" u="none" strike="noStrike" baseline="0" dirty="0">
                <a:latin typeface="Calibri" panose="020F0502020204030204" pitchFamily="34" charset="0"/>
              </a:rPr>
              <a:t>∆ </a:t>
            </a:r>
            <a:r>
              <a:rPr lang="en-US" sz="1800" b="0" i="0" u="none" strike="noStrike" baseline="0" dirty="0">
                <a:latin typeface="Times New Roman" panose="02020603050405020304" pitchFamily="18" charset="0"/>
              </a:rPr>
              <a:t>between slices is assumed to be the same for every interval.</a:t>
            </a:r>
          </a:p>
          <a:p>
            <a:pPr marL="285750" indent="-285750">
              <a:buFont typeface="Arial" panose="020B0604020202020204" pitchFamily="34" charset="0"/>
              <a:buChar char="•"/>
            </a:pP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i="1" dirty="0">
                <a:latin typeface="Times New Roman" panose="02020603050405020304" pitchFamily="18" charset="0"/>
              </a:rPr>
              <a:t>: </a:t>
            </a:r>
            <a:r>
              <a:rPr lang="en-US" sz="1800" b="0" i="0" u="none" strike="noStrike" baseline="0" dirty="0">
                <a:latin typeface="Times New Roman" panose="02020603050405020304" pitchFamily="18" charset="0"/>
              </a:rPr>
              <a:t>denotes the set of state variables at time </a:t>
            </a:r>
            <a:r>
              <a:rPr lang="en-US" sz="1800" b="0" i="1" u="none" strike="noStrike" baseline="0" dirty="0">
                <a:latin typeface="Times New Roman" panose="02020603050405020304" pitchFamily="18" charset="0"/>
              </a:rPr>
              <a:t>t</a:t>
            </a:r>
            <a:r>
              <a:rPr lang="en-US" sz="1800" b="0" i="0" u="none" strike="noStrike" baseline="0" dirty="0">
                <a:latin typeface="Times New Roman" panose="02020603050405020304" pitchFamily="18" charset="0"/>
              </a:rPr>
              <a:t>, which are assumed to be unobservable</a:t>
            </a:r>
          </a:p>
          <a:p>
            <a:pPr marL="285750" indent="-285750">
              <a:buFont typeface="Arial" panose="020B0604020202020204" pitchFamily="34" charset="0"/>
              <a:buChar char="•"/>
            </a:pPr>
            <a:r>
              <a:rPr lang="en-US" b="1" dirty="0">
                <a:latin typeface="Times New Roman" panose="02020603050405020304" pitchFamily="18" charset="0"/>
              </a:rPr>
              <a:t>E</a:t>
            </a:r>
            <a:r>
              <a:rPr lang="en-US" sz="1800" b="0" i="1" u="none" strike="noStrike" baseline="-25000" dirty="0">
                <a:latin typeface="Times New Roman" panose="02020603050405020304" pitchFamily="18" charset="0"/>
              </a:rPr>
              <a:t>t </a:t>
            </a:r>
            <a:r>
              <a:rPr lang="en-US" sz="1800" b="0" i="0" u="none" strike="noStrike" baseline="0" dirty="0">
                <a:latin typeface="Times New Roman" panose="02020603050405020304" pitchFamily="18" charset="0"/>
              </a:rPr>
              <a:t>: denotes the set of observable evidence variables. </a:t>
            </a: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The observation at time </a:t>
            </a:r>
            <a:r>
              <a:rPr lang="en-MY" sz="1800" b="0" i="1" u="none" strike="noStrike" baseline="0" dirty="0">
                <a:latin typeface="Times New Roman" panose="02020603050405020304" pitchFamily="18" charset="0"/>
              </a:rPr>
              <a:t>t </a:t>
            </a:r>
            <a:r>
              <a:rPr lang="en-MY" sz="1800" b="0" i="0" u="none" strike="noStrike" baseline="0" dirty="0">
                <a:latin typeface="Times New Roman" panose="02020603050405020304" pitchFamily="18" charset="0"/>
              </a:rPr>
              <a:t>is </a:t>
            </a:r>
            <a:r>
              <a:rPr lang="en-MY" sz="1800" b="1" i="0" u="none" strike="noStrike" baseline="0" dirty="0">
                <a:latin typeface="Times New Roman" panose="02020603050405020304" pitchFamily="18" charset="0"/>
              </a:rPr>
              <a:t>E</a:t>
            </a:r>
            <a:r>
              <a:rPr lang="en-MY" sz="1800" b="0" i="1" u="none" strike="noStrike" baseline="-25000" dirty="0">
                <a:latin typeface="Times New Roman" panose="02020603050405020304" pitchFamily="18" charset="0"/>
              </a:rPr>
              <a:t>t</a:t>
            </a:r>
            <a:r>
              <a:rPr lang="en-MY" sz="1800" b="0" i="1" u="none" strike="noStrike" baseline="0" dirty="0">
                <a:latin typeface="Times New Roman" panose="02020603050405020304" pitchFamily="18" charset="0"/>
              </a:rPr>
              <a:t> </a:t>
            </a:r>
            <a:r>
              <a:rPr lang="en-MY" sz="1800" b="0" i="0" u="none" strike="noStrike" baseline="0" dirty="0">
                <a:latin typeface="Lucida Sans Unicode" panose="020B0602030504020204" pitchFamily="34" charset="0"/>
              </a:rPr>
              <a:t>= </a:t>
            </a:r>
            <a:r>
              <a:rPr lang="en-MY" sz="1800" b="1" i="0" u="none" strike="noStrike" baseline="0" dirty="0">
                <a:latin typeface="Times New Roman" panose="02020603050405020304" pitchFamily="18" charset="0"/>
              </a:rPr>
              <a:t>e</a:t>
            </a:r>
            <a:r>
              <a:rPr lang="en-MY" sz="1800" b="0" i="1" u="none" strike="noStrike" baseline="-25000" dirty="0">
                <a:latin typeface="Times New Roman" panose="02020603050405020304" pitchFamily="18" charset="0"/>
              </a:rPr>
              <a:t>t</a:t>
            </a:r>
          </a:p>
          <a:p>
            <a:pPr marL="285750" indent="-285750">
              <a:buFont typeface="Arial" panose="020B0604020202020204" pitchFamily="34" charset="0"/>
              <a:buChar char="•"/>
            </a:pPr>
            <a:endParaRPr lang="en-MY" i="1" baseline="-25000" dirty="0">
              <a:latin typeface="Times New Roman" panose="02020603050405020304" pitchFamily="18" charset="0"/>
            </a:endParaRPr>
          </a:p>
          <a:p>
            <a:r>
              <a:rPr lang="en-MY" sz="1800" b="0" i="0" u="none" strike="noStrike" baseline="0" dirty="0">
                <a:solidFill>
                  <a:srgbClr val="9A009A"/>
                </a:solidFill>
                <a:latin typeface="CMSSBX10"/>
              </a:rPr>
              <a:t>Transition and sensor models</a:t>
            </a:r>
            <a:endParaRPr lang="en-MY" sz="1800" b="0" i="1" u="none" strike="noStrike" baseline="-2500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transition model specifies the probability distribution over the latest state variables, given the previous values: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1" u="none" strike="noStrike" baseline="0" dirty="0">
                <a:latin typeface="Times New Roman" panose="02020603050405020304" pitchFamily="18" charset="0"/>
              </a:rPr>
              <a:t> | </a:t>
            </a:r>
            <a:r>
              <a:rPr lang="en-US" sz="1800" b="1" i="0" u="none" strike="noStrike" baseline="0" dirty="0">
                <a:latin typeface="Times New Roman" panose="02020603050405020304" pitchFamily="18" charset="0"/>
              </a:rPr>
              <a:t>X</a:t>
            </a:r>
            <a:r>
              <a:rPr lang="en-US" sz="1800" b="0" i="0" u="none" strike="noStrike" baseline="-25000" dirty="0">
                <a:latin typeface="Times New Roman" panose="02020603050405020304" pitchFamily="18" charset="0"/>
              </a:rPr>
              <a:t>0:</a:t>
            </a:r>
            <a:r>
              <a:rPr lang="en-US" sz="1800" b="0" i="1" u="none" strike="noStrike" baseline="-25000" dirty="0">
                <a:latin typeface="Times New Roman" panose="02020603050405020304" pitchFamily="18" charset="0"/>
              </a:rPr>
              <a:t>t−</a:t>
            </a:r>
            <a:r>
              <a:rPr lang="en-US" sz="1800" b="0" i="0" u="none" strike="noStrike" baseline="-25000" dirty="0">
                <a:latin typeface="Times New Roman" panose="02020603050405020304" pitchFamily="18" charset="0"/>
              </a:rPr>
              <a:t>1</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Problem: the set </a:t>
            </a:r>
            <a:r>
              <a:rPr lang="en-US" sz="1800" b="1" i="0" u="none" strike="noStrike" baseline="0" dirty="0">
                <a:latin typeface="Times New Roman" panose="02020603050405020304" pitchFamily="18" charset="0"/>
              </a:rPr>
              <a:t>X</a:t>
            </a:r>
            <a:r>
              <a:rPr lang="en-US" sz="1800" b="0" i="0" u="none" strike="noStrike" baseline="-25000" dirty="0">
                <a:latin typeface="Times New Roman" panose="02020603050405020304" pitchFamily="18" charset="0"/>
              </a:rPr>
              <a:t>0:</a:t>
            </a:r>
            <a:r>
              <a:rPr lang="en-US" sz="1800" b="0" i="1" u="none" strike="noStrike" baseline="-25000" dirty="0">
                <a:latin typeface="Times New Roman" panose="02020603050405020304" pitchFamily="18" charset="0"/>
              </a:rPr>
              <a:t>t</a:t>
            </a:r>
            <a:r>
              <a:rPr lang="en-US" sz="1800" b="0" i="1" u="none" strike="noStrike" baseline="-25000" dirty="0">
                <a:latin typeface="Arial" panose="020B0604020202020204" pitchFamily="34" charset="0"/>
              </a:rPr>
              <a:t>−</a:t>
            </a:r>
            <a:r>
              <a:rPr lang="en-US" sz="1800" b="0" i="0" u="none" strike="noStrike" baseline="-25000" dirty="0">
                <a:latin typeface="Times New Roman" panose="02020603050405020304" pitchFamily="18" charset="0"/>
              </a:rPr>
              <a:t>1</a:t>
            </a:r>
            <a:r>
              <a:rPr lang="en-US" sz="1800" b="0" i="0" u="none" strike="noStrike" baseline="0" dirty="0">
                <a:latin typeface="Times New Roman" panose="02020603050405020304" pitchFamily="18" charset="0"/>
              </a:rPr>
              <a:t> is unbounded in size as </a:t>
            </a:r>
            <a:r>
              <a:rPr lang="en-US" sz="1800" b="0" i="1" u="none" strike="noStrike" baseline="0" dirty="0">
                <a:latin typeface="Times New Roman" panose="02020603050405020304" pitchFamily="18" charset="0"/>
              </a:rPr>
              <a:t>t </a:t>
            </a:r>
            <a:r>
              <a:rPr lang="en-US" sz="1800" b="0" i="0" u="none" strike="noStrike" baseline="0" dirty="0">
                <a:latin typeface="Times New Roman" panose="02020603050405020304" pitchFamily="18" charset="0"/>
              </a:rPr>
              <a:t>increases.</a:t>
            </a:r>
          </a:p>
          <a:p>
            <a:pPr marL="285750" indent="-285750" algn="l">
              <a:buFont typeface="Arial" panose="020B0604020202020204" pitchFamily="34" charset="0"/>
              <a:buChar char="•"/>
            </a:pPr>
            <a:r>
              <a:rPr lang="en-MY" sz="1800" b="0" i="0" u="none" strike="noStrike" baseline="0" dirty="0">
                <a:solidFill>
                  <a:srgbClr val="000000"/>
                </a:solidFill>
                <a:latin typeface="NimbusRomNo9L-Medi"/>
              </a:rPr>
              <a:t>Solution: </a:t>
            </a:r>
            <a:r>
              <a:rPr lang="en-MY" sz="1800" b="1" i="0" u="none" strike="noStrike" baseline="0" dirty="0">
                <a:solidFill>
                  <a:srgbClr val="000000"/>
                </a:solidFill>
                <a:latin typeface="NimbusRomNo9L-Medi"/>
              </a:rPr>
              <a:t>Markov assumption</a:t>
            </a:r>
            <a:r>
              <a:rPr lang="en-MY" dirty="0">
                <a:solidFill>
                  <a:srgbClr val="00A6A6"/>
                </a:solidFill>
                <a:latin typeface="CMSS8"/>
              </a:rPr>
              <a:t> </a:t>
            </a:r>
            <a:r>
              <a:rPr lang="en-MY" dirty="0">
                <a:latin typeface="CMSS8"/>
              </a:rPr>
              <a:t>[</a:t>
            </a:r>
            <a:r>
              <a:rPr lang="en-US" sz="1800" b="0" i="0" u="none" strike="noStrike" baseline="0" dirty="0">
                <a:solidFill>
                  <a:srgbClr val="000000"/>
                </a:solidFill>
                <a:latin typeface="NimbusRomNo9L-Regu"/>
              </a:rPr>
              <a:t>the current state depends on only a </a:t>
            </a:r>
            <a:r>
              <a:rPr lang="en-US" sz="1800" b="0" i="0" u="none" strike="noStrike" baseline="0" dirty="0">
                <a:solidFill>
                  <a:srgbClr val="000000"/>
                </a:solidFill>
                <a:latin typeface="NimbusRomNo9L-ReguItal"/>
              </a:rPr>
              <a:t>finite fixed number </a:t>
            </a:r>
            <a:r>
              <a:rPr lang="en-US" sz="1800" b="0" i="0" u="none" strike="noStrike" baseline="0" dirty="0">
                <a:solidFill>
                  <a:srgbClr val="000000"/>
                </a:solidFill>
                <a:latin typeface="NimbusRomNo9L-Regu"/>
              </a:rPr>
              <a:t>of previous states]</a:t>
            </a: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u="none" strike="noStrike" baseline="0" dirty="0">
                <a:latin typeface="Times New Roman" panose="02020603050405020304" pitchFamily="18" charset="0"/>
              </a:rPr>
              <a:t>First order, </a:t>
            </a:r>
            <a:r>
              <a:rPr lang="en-MY" sz="1800" b="1" i="1" u="none" strike="noStrike" baseline="0" dirty="0">
                <a:latin typeface="Times New Roman" panose="02020603050405020304" pitchFamily="18" charset="0"/>
              </a:rPr>
              <a:t>P</a:t>
            </a:r>
            <a:r>
              <a:rPr lang="en-MY" sz="1800" b="0" i="1" u="none" strike="noStrike" baseline="0" dirty="0">
                <a:latin typeface="Tahoma" panose="020B0604030504040204" pitchFamily="34" charset="0"/>
              </a:rPr>
              <a:t>(</a:t>
            </a:r>
            <a:r>
              <a:rPr lang="en-MY" sz="1800" b="1" i="1"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0" dirty="0">
                <a:latin typeface="Times New Roman" panose="02020603050405020304" pitchFamily="18" charset="0"/>
              </a:rPr>
              <a:t> | </a:t>
            </a:r>
            <a:r>
              <a:rPr lang="en-MY" sz="1800" b="1" i="0" u="none" strike="noStrike" baseline="0" dirty="0">
                <a:latin typeface="Times New Roman" panose="02020603050405020304" pitchFamily="18" charset="0"/>
              </a:rPr>
              <a:t>X</a:t>
            </a:r>
            <a:r>
              <a:rPr lang="en-MY" sz="1800" b="0" i="1" u="none" strike="noStrike" baseline="-25000" dirty="0">
                <a:latin typeface="Times New Roman" panose="02020603050405020304" pitchFamily="18" charset="0"/>
              </a:rPr>
              <a:t>t−</a:t>
            </a:r>
            <a:r>
              <a:rPr lang="en-MY" sz="1800" b="0" i="0" u="none" strike="noStrike" baseline="-25000" dirty="0">
                <a:latin typeface="Book Antiqua" panose="02040602050305030304" pitchFamily="18" charset="0"/>
              </a:rPr>
              <a:t>1</a:t>
            </a:r>
            <a:r>
              <a:rPr lang="en-MY" sz="1800" b="0" i="0" u="none" strike="noStrike" baseline="0" dirty="0">
                <a:latin typeface="Tahoma" panose="020B0604030504040204" pitchFamily="34" charset="0"/>
              </a:rPr>
              <a:t>)</a:t>
            </a:r>
            <a:r>
              <a:rPr lang="en-MY" sz="1800" b="0" i="0" u="none" strike="noStrike" baseline="0" dirty="0">
                <a:latin typeface="Book Antiqua" panose="02040602050305030304" pitchFamily="18" charset="0"/>
              </a:rPr>
              <a:t>; Second order, </a:t>
            </a:r>
            <a:r>
              <a:rPr lang="en-MY" sz="1800" b="1" i="0" u="none" strike="noStrike" baseline="0" dirty="0">
                <a:latin typeface="Times New Roman" panose="02020603050405020304" pitchFamily="18" charset="0"/>
              </a:rPr>
              <a:t>P</a:t>
            </a:r>
            <a:r>
              <a:rPr lang="en-MY" sz="1800" b="0" i="0" u="none" strike="noStrike" baseline="0" dirty="0">
                <a:latin typeface="Tahoma" panose="020B0604030504040204" pitchFamily="34" charset="0"/>
              </a:rPr>
              <a:t>(</a:t>
            </a:r>
            <a:r>
              <a:rPr lang="en-MY" sz="1800" b="1" i="0"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0" dirty="0">
                <a:latin typeface="Times New Roman" panose="02020603050405020304" pitchFamily="18" charset="0"/>
              </a:rPr>
              <a:t> | </a:t>
            </a:r>
            <a:r>
              <a:rPr lang="en-MY" sz="1800" b="1" i="0" u="none" strike="noStrike" baseline="0" dirty="0">
                <a:latin typeface="Times New Roman" panose="02020603050405020304" pitchFamily="18" charset="0"/>
              </a:rPr>
              <a:t>X</a:t>
            </a:r>
            <a:r>
              <a:rPr lang="en-MY" sz="1800" b="0" i="1" u="none" strike="noStrike" baseline="-25000" dirty="0">
                <a:latin typeface="Times New Roman" panose="02020603050405020304" pitchFamily="18" charset="0"/>
              </a:rPr>
              <a:t>t-2</a:t>
            </a:r>
            <a:r>
              <a:rPr lang="en-MY" sz="1800" b="0" i="0" u="none" strike="noStrike" baseline="0" dirty="0">
                <a:latin typeface="Book Antiqua" panose="02040602050305030304" pitchFamily="18" charset="0"/>
              </a:rPr>
              <a:t>,</a:t>
            </a:r>
            <a:r>
              <a:rPr lang="en-MY" sz="1800" b="0" i="1" u="none" strike="noStrike" baseline="0" dirty="0">
                <a:latin typeface="Times New Roman" panose="02020603050405020304" pitchFamily="18" charset="0"/>
              </a:rPr>
              <a:t> </a:t>
            </a:r>
            <a:r>
              <a:rPr lang="en-MY" sz="1800" b="1" i="0" u="none" strike="noStrike" baseline="0" dirty="0">
                <a:latin typeface="Times New Roman" panose="02020603050405020304" pitchFamily="18" charset="0"/>
              </a:rPr>
              <a:t>X</a:t>
            </a:r>
            <a:r>
              <a:rPr lang="en-MY" sz="1800" b="0" i="1" u="none" strike="noStrike" baseline="-25000" dirty="0">
                <a:latin typeface="Times New Roman" panose="02020603050405020304" pitchFamily="18" charset="0"/>
              </a:rPr>
              <a:t>t−</a:t>
            </a:r>
            <a:r>
              <a:rPr lang="en-MY" sz="1800" b="0" i="0" u="none" strike="noStrike" baseline="-25000" dirty="0">
                <a:latin typeface="Book Antiqua" panose="02040602050305030304" pitchFamily="18" charset="0"/>
              </a:rPr>
              <a:t>1</a:t>
            </a:r>
            <a:r>
              <a:rPr lang="en-MY" sz="1800" b="0" i="0" u="none" strike="noStrike" baseline="0" dirty="0">
                <a:latin typeface="Tahoma" panose="020B0604030504040204" pitchFamily="34" charset="0"/>
              </a:rPr>
              <a:t>)</a:t>
            </a:r>
            <a:r>
              <a:rPr lang="en-MY" sz="1800" b="0" i="0" u="none" strike="noStrike" baseline="0" dirty="0">
                <a:latin typeface="Book Antiqua" panose="02040602050305030304" pitchFamily="18" charset="0"/>
              </a:rPr>
              <a:t>; </a:t>
            </a:r>
          </a:p>
          <a:p>
            <a:pPr marL="285750" indent="-285750">
              <a:buFont typeface="Arial" panose="020B0604020202020204" pitchFamily="34" charset="0"/>
              <a:buChar char="•"/>
            </a:pPr>
            <a:r>
              <a:rPr lang="en-US" sz="1800" b="1" i="1" u="none" strike="noStrike" baseline="0" dirty="0">
                <a:latin typeface="Times New Roman" panose="02020603050405020304" pitchFamily="18" charset="0"/>
              </a:rPr>
              <a:t>P</a:t>
            </a:r>
            <a:r>
              <a:rPr lang="en-US" sz="1800" b="0" i="1" u="none" strike="noStrike" baseline="0" dirty="0">
                <a:latin typeface="Tahoma" panose="020B0604030504040204" pitchFamily="34" charset="0"/>
              </a:rPr>
              <a:t>(</a:t>
            </a:r>
            <a:r>
              <a:rPr lang="en-US" sz="1800" b="1" i="1" u="none" strike="noStrike" baseline="0" dirty="0">
                <a:latin typeface="Times New Roman" panose="02020603050405020304" pitchFamily="18" charset="0"/>
              </a:rPr>
              <a:t>E</a:t>
            </a:r>
            <a:r>
              <a:rPr lang="en-US" sz="1800" b="0" i="1" u="none" strike="noStrike" baseline="-25000" dirty="0">
                <a:latin typeface="Times New Roman" panose="02020603050405020304" pitchFamily="18" charset="0"/>
              </a:rPr>
              <a:t>t</a:t>
            </a:r>
            <a:r>
              <a:rPr lang="en-US" sz="1800" b="0" i="1" u="none" strike="noStrike" baseline="0" dirty="0">
                <a:latin typeface="Times New Roman" panose="02020603050405020304" pitchFamily="18" charset="0"/>
              </a:rPr>
              <a:t> |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is our sensor model, </a:t>
            </a:r>
            <a:r>
              <a:rPr lang="en-MY" sz="1800" b="0" i="0" u="none" strike="noStrike" baseline="0" dirty="0">
                <a:latin typeface="NimbusRomNo9L-Medi"/>
              </a:rPr>
              <a:t>sensor Markov assumption:</a:t>
            </a:r>
          </a:p>
          <a:p>
            <a:pPr algn="ctr"/>
            <a:r>
              <a:rPr lang="fr-FR" sz="1800" b="1" i="1" u="none" strike="noStrike" baseline="0" dirty="0">
                <a:latin typeface="Times New Roman" panose="02020603050405020304" pitchFamily="18" charset="0"/>
              </a:rPr>
              <a:t>P</a:t>
            </a:r>
            <a:r>
              <a:rPr lang="fr-FR" sz="1800" b="0" i="1" u="none" strike="noStrike" baseline="0" dirty="0">
                <a:latin typeface="Tahoma" panose="020B0604030504040204" pitchFamily="34" charset="0"/>
              </a:rPr>
              <a:t>(</a:t>
            </a:r>
            <a:r>
              <a:rPr lang="fr-FR" sz="1800" b="1" i="1" u="none" strike="noStrike" baseline="0" dirty="0">
                <a:latin typeface="Times New Roman" panose="02020603050405020304" pitchFamily="18" charset="0"/>
              </a:rPr>
              <a:t>E</a:t>
            </a:r>
            <a:r>
              <a:rPr lang="fr-FR" sz="1800" b="0" i="1" u="none" strike="noStrike" baseline="-25000" dirty="0">
                <a:latin typeface="Times New Roman" panose="02020603050405020304" pitchFamily="18" charset="0"/>
              </a:rPr>
              <a:t>t</a:t>
            </a:r>
            <a:r>
              <a:rPr lang="fr-FR" sz="1800" b="0" i="1" u="none" strike="noStrike" baseline="0" dirty="0">
                <a:latin typeface="Times New Roman" panose="02020603050405020304" pitchFamily="18" charset="0"/>
              </a:rPr>
              <a:t> | </a:t>
            </a:r>
            <a:r>
              <a:rPr lang="fr-FR" sz="1800" b="1" i="0" u="none" strike="noStrike" baseline="0" dirty="0">
                <a:latin typeface="Times New Roman" panose="02020603050405020304" pitchFamily="18" charset="0"/>
              </a:rPr>
              <a:t>X</a:t>
            </a:r>
            <a:r>
              <a:rPr lang="fr-FR" sz="1800" b="0" i="0" u="none" strike="noStrike" baseline="-25000" dirty="0">
                <a:latin typeface="Times New Roman" panose="02020603050405020304" pitchFamily="18" charset="0"/>
              </a:rPr>
              <a:t>0:</a:t>
            </a:r>
            <a:r>
              <a:rPr lang="fr-FR" sz="1800" b="0" i="1" u="none" strike="noStrike" baseline="-25000" dirty="0">
                <a:latin typeface="Times New Roman" panose="02020603050405020304" pitchFamily="18" charset="0"/>
              </a:rPr>
              <a:t>t</a:t>
            </a:r>
            <a:r>
              <a:rPr lang="fr-FR" sz="1800" b="0" i="1" u="none" strike="noStrike" baseline="0" dirty="0">
                <a:latin typeface="Arial" panose="020B0604020202020204" pitchFamily="34" charset="0"/>
              </a:rPr>
              <a:t>, </a:t>
            </a:r>
            <a:r>
              <a:rPr lang="fr-FR" sz="1800" b="1" i="0" u="none" strike="noStrike" baseline="0" dirty="0">
                <a:latin typeface="Times New Roman" panose="02020603050405020304" pitchFamily="18" charset="0"/>
              </a:rPr>
              <a:t>E</a:t>
            </a:r>
            <a:r>
              <a:rPr lang="fr-FR" sz="1800" b="0" i="0" u="none" strike="noStrike" baseline="-25000" dirty="0">
                <a:latin typeface="Times New Roman" panose="02020603050405020304" pitchFamily="18" charset="0"/>
              </a:rPr>
              <a:t>1:</a:t>
            </a:r>
            <a:r>
              <a:rPr lang="fr-FR" sz="1800" b="0" i="1" u="none" strike="noStrike" baseline="-25000" dirty="0">
                <a:latin typeface="Times New Roman" panose="02020603050405020304" pitchFamily="18" charset="0"/>
              </a:rPr>
              <a:t>t−</a:t>
            </a:r>
            <a:r>
              <a:rPr lang="fr-FR" sz="1800" b="0" i="0" u="none" strike="noStrike" baseline="-25000" dirty="0">
                <a:latin typeface="Times New Roman" panose="02020603050405020304" pitchFamily="18" charset="0"/>
              </a:rPr>
              <a:t>1</a:t>
            </a:r>
            <a:r>
              <a:rPr lang="fr-FR" sz="1800" b="0" i="0" u="none" strike="noStrike" baseline="0" dirty="0">
                <a:latin typeface="Tahoma" panose="020B0604030504040204" pitchFamily="34" charset="0"/>
              </a:rPr>
              <a:t>) = </a:t>
            </a:r>
            <a:r>
              <a:rPr lang="fr-FR" sz="1800" b="1" i="0" u="none" strike="noStrike" baseline="0" dirty="0">
                <a:latin typeface="Times New Roman" panose="02020603050405020304" pitchFamily="18" charset="0"/>
              </a:rPr>
              <a:t>P</a:t>
            </a:r>
            <a:r>
              <a:rPr lang="fr-FR" sz="1800" b="0" i="0" u="none" strike="noStrike" baseline="0" dirty="0">
                <a:latin typeface="Tahoma" panose="020B0604030504040204" pitchFamily="34" charset="0"/>
              </a:rPr>
              <a:t>(</a:t>
            </a:r>
            <a:r>
              <a:rPr lang="fr-FR" sz="1800" b="1" i="0" u="none" strike="noStrike" baseline="0" dirty="0">
                <a:latin typeface="Times New Roman" panose="02020603050405020304" pitchFamily="18" charset="0"/>
              </a:rPr>
              <a:t>E</a:t>
            </a:r>
            <a:r>
              <a:rPr lang="fr-FR" sz="1800" b="0" i="1" u="none" strike="noStrike" baseline="-25000" dirty="0">
                <a:latin typeface="Times New Roman" panose="02020603050405020304" pitchFamily="18" charset="0"/>
              </a:rPr>
              <a:t>t</a:t>
            </a:r>
            <a:r>
              <a:rPr lang="fr-FR" sz="1800" b="0" i="1" u="none" strike="noStrike" baseline="0" dirty="0">
                <a:latin typeface="Times New Roman" panose="02020603050405020304" pitchFamily="18" charset="0"/>
              </a:rPr>
              <a:t> | </a:t>
            </a:r>
            <a:r>
              <a:rPr lang="fr-FR" sz="1800" b="1" i="0" u="none" strike="noStrike" baseline="0" dirty="0" err="1">
                <a:latin typeface="Times New Roman" panose="02020603050405020304" pitchFamily="18" charset="0"/>
              </a:rPr>
              <a:t>X</a:t>
            </a:r>
            <a:r>
              <a:rPr lang="fr-FR" sz="1800" b="0" i="1" u="none" strike="noStrike" baseline="-25000" dirty="0" err="1">
                <a:latin typeface="Times New Roman" panose="02020603050405020304" pitchFamily="18" charset="0"/>
              </a:rPr>
              <a:t>t</a:t>
            </a:r>
            <a:r>
              <a:rPr lang="fr-FR" sz="1800" b="0" i="0" u="none" strike="noStrike" baseline="0" dirty="0">
                <a:latin typeface="Tahoma" panose="020B0604030504040204" pitchFamily="34" charset="0"/>
              </a:rPr>
              <a:t>)</a:t>
            </a:r>
          </a:p>
          <a:p>
            <a:pPr algn="l"/>
            <a:endParaRPr lang="en-MY" sz="2050" b="1" dirty="0">
              <a:latin typeface="Calibri"/>
              <a:cs typeface="Calibri"/>
            </a:endParaRPr>
          </a:p>
        </p:txBody>
      </p:sp>
    </p:spTree>
    <p:extLst>
      <p:ext uri="{BB962C8B-B14F-4D97-AF65-F5344CB8AC3E}">
        <p14:creationId xmlns:p14="http://schemas.microsoft.com/office/powerpoint/2010/main" val="8257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30</a:t>
            </a:fld>
            <a:endParaRPr spc="20" dirty="0"/>
          </a:p>
        </p:txBody>
      </p:sp>
      <p:pic>
        <p:nvPicPr>
          <p:cNvPr id="4" name="Picture 3">
            <a:extLst>
              <a:ext uri="{FF2B5EF4-FFF2-40B4-BE49-F238E27FC236}">
                <a16:creationId xmlns:a16="http://schemas.microsoft.com/office/drawing/2014/main" id="{686B0F73-063A-4F21-ACBC-D0AA24470241}"/>
              </a:ext>
            </a:extLst>
          </p:cNvPr>
          <p:cNvPicPr>
            <a:picLocks noChangeAspect="1"/>
          </p:cNvPicPr>
          <p:nvPr/>
        </p:nvPicPr>
        <p:blipFill>
          <a:blip r:embed="rId2"/>
          <a:stretch>
            <a:fillRect/>
          </a:stretch>
        </p:blipFill>
        <p:spPr>
          <a:xfrm>
            <a:off x="762000" y="1905000"/>
            <a:ext cx="7086600" cy="2077935"/>
          </a:xfrm>
          <a:prstGeom prst="rect">
            <a:avLst/>
          </a:prstGeom>
        </p:spPr>
      </p:pic>
      <p:sp>
        <p:nvSpPr>
          <p:cNvPr id="10" name="TextBox 9">
            <a:extLst>
              <a:ext uri="{FF2B5EF4-FFF2-40B4-BE49-F238E27FC236}">
                <a16:creationId xmlns:a16="http://schemas.microsoft.com/office/drawing/2014/main" id="{2B945672-F9A5-4979-887C-B5E15EB6277F}"/>
              </a:ext>
            </a:extLst>
          </p:cNvPr>
          <p:cNvSpPr txBox="1"/>
          <p:nvPr/>
        </p:nvSpPr>
        <p:spPr>
          <a:xfrm>
            <a:off x="2133600" y="4724400"/>
            <a:ext cx="5029200" cy="369332"/>
          </a:xfrm>
          <a:prstGeom prst="rect">
            <a:avLst/>
          </a:prstGeom>
          <a:noFill/>
        </p:spPr>
        <p:txBody>
          <a:bodyPr wrap="square">
            <a:spAutoFit/>
          </a:bodyPr>
          <a:lstStyle/>
          <a:p>
            <a:r>
              <a:rPr lang="en-US" sz="1800" b="0" i="0" u="none" strike="noStrike" baseline="0" dirty="0">
                <a:latin typeface="NimbusRomNo9L-Regu"/>
              </a:rPr>
              <a:t>Unrolling a dynamic Bayesian network</a:t>
            </a:r>
            <a:endParaRPr lang="en-MY" dirty="0"/>
          </a:p>
        </p:txBody>
      </p:sp>
    </p:spTree>
    <p:extLst>
      <p:ext uri="{BB962C8B-B14F-4D97-AF65-F5344CB8AC3E}">
        <p14:creationId xmlns:p14="http://schemas.microsoft.com/office/powerpoint/2010/main" val="475165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31</a:t>
            </a:fld>
            <a:endParaRPr spc="20" dirty="0"/>
          </a:p>
        </p:txBody>
      </p:sp>
      <p:sp>
        <p:nvSpPr>
          <p:cNvPr id="7" name="TextBox 6">
            <a:extLst>
              <a:ext uri="{FF2B5EF4-FFF2-40B4-BE49-F238E27FC236}">
                <a16:creationId xmlns:a16="http://schemas.microsoft.com/office/drawing/2014/main" id="{5C2F5726-8E23-4DBA-B43A-D9339E79E8B6}"/>
              </a:ext>
            </a:extLst>
          </p:cNvPr>
          <p:cNvSpPr txBox="1"/>
          <p:nvPr/>
        </p:nvSpPr>
        <p:spPr>
          <a:xfrm>
            <a:off x="603918" y="1741874"/>
            <a:ext cx="7525256" cy="4431983"/>
          </a:xfrm>
          <a:prstGeom prst="rect">
            <a:avLst/>
          </a:prstGeom>
          <a:noFill/>
        </p:spPr>
        <p:txBody>
          <a:bodyPr wrap="square">
            <a:spAutoFit/>
          </a:bodyPr>
          <a:lstStyle/>
          <a:p>
            <a:r>
              <a:rPr lang="en-MY" sz="1800" b="0" i="0" u="none" strike="noStrike" baseline="0" dirty="0">
                <a:solidFill>
                  <a:srgbClr val="9A009A"/>
                </a:solidFill>
                <a:latin typeface="CMSSBX10"/>
              </a:rPr>
              <a:t>Approximate inference in DBNs</a:t>
            </a:r>
          </a:p>
          <a:p>
            <a:endParaRPr lang="en-MY" sz="1800" b="0" i="0" u="none" strike="noStrike" baseline="0" dirty="0">
              <a:solidFill>
                <a:srgbClr val="9A009A"/>
              </a:solidFill>
              <a:latin typeface="CMSSBX10"/>
            </a:endParaRPr>
          </a:p>
          <a:p>
            <a:r>
              <a:rPr lang="en-MY" sz="1800" b="1" i="0" u="none" strike="noStrike" baseline="0" dirty="0">
                <a:latin typeface="NimbusRomNo9L-Medi"/>
              </a:rPr>
              <a:t>Sequential importance sampling</a:t>
            </a:r>
            <a:r>
              <a:rPr lang="en-MY" sz="1800" b="0" i="0" u="none" strike="noStrike" baseline="0" dirty="0">
                <a:latin typeface="NimbusRomNo9L-Medi"/>
              </a:rPr>
              <a:t> </a:t>
            </a:r>
            <a:r>
              <a:rPr lang="en-MY" sz="1800" b="0" i="0" u="none" strike="noStrike" baseline="0" dirty="0">
                <a:latin typeface="NimbusRomNo9L-Regu"/>
              </a:rPr>
              <a:t>or SIS</a:t>
            </a:r>
            <a:endParaRPr lang="en-US" sz="1800" b="1" i="0" u="none" strike="noStrike" baseline="0" dirty="0">
              <a:solidFill>
                <a:srgbClr val="000000"/>
              </a:solidFill>
              <a:latin typeface="NimbusRomNo9L-ReguItal"/>
            </a:endParaRPr>
          </a:p>
          <a:p>
            <a:pPr marL="285750" indent="-285750">
              <a:buFont typeface="Arial" panose="020B0604020202020204" pitchFamily="34" charset="0"/>
              <a:buChar char="•"/>
            </a:pPr>
            <a:r>
              <a:rPr lang="en-US" sz="1800" b="0" i="0" u="none" strike="noStrike" baseline="0" dirty="0">
                <a:solidFill>
                  <a:srgbClr val="000000"/>
                </a:solidFill>
                <a:latin typeface="NimbusRomNo9L-ReguItal"/>
              </a:rPr>
              <a:t>use the samples themselves as an approximate representation of the current state distribution.</a:t>
            </a:r>
          </a:p>
          <a:p>
            <a:pPr marL="285750" indent="-285750">
              <a:buFont typeface="Arial" panose="020B0604020202020204" pitchFamily="34" charset="0"/>
              <a:buChar char="•"/>
            </a:pPr>
            <a:r>
              <a:rPr lang="en-US" dirty="0">
                <a:solidFill>
                  <a:srgbClr val="000000"/>
                </a:solidFill>
                <a:latin typeface="NimbusRomNo9L-ReguItal"/>
              </a:rPr>
              <a:t>“constant” time per update</a:t>
            </a:r>
          </a:p>
          <a:p>
            <a:pPr marL="285750" indent="-285750">
              <a:buFont typeface="Arial" panose="020B0604020202020204" pitchFamily="34" charset="0"/>
              <a:buChar char="•"/>
            </a:pPr>
            <a:r>
              <a:rPr lang="en-US" sz="1800" b="0" i="0" u="none" strike="noStrike" baseline="0" dirty="0">
                <a:solidFill>
                  <a:srgbClr val="000000"/>
                </a:solidFill>
                <a:latin typeface="NimbusRomNo9L-ReguItal"/>
              </a:rPr>
              <a:t>No need to unroll the DBN</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to maintain a given level of accuracy, we need to increase the number of samples exponentially with </a:t>
            </a:r>
            <a:r>
              <a:rPr lang="en-US" sz="1800" b="0" i="1" u="none" strike="noStrike" baseline="0" dirty="0">
                <a:latin typeface="Times New Roman" panose="02020603050405020304" pitchFamily="18" charset="0"/>
              </a:rPr>
              <a:t>t</a:t>
            </a:r>
            <a:endParaRPr lang="en-US" sz="1800" b="0" i="0" u="none" strike="noStrike" baseline="0" dirty="0">
              <a:solidFill>
                <a:srgbClr val="000000"/>
              </a:solidFill>
              <a:latin typeface="NimbusRomNo9L-ReguItal"/>
            </a:endParaRPr>
          </a:p>
          <a:p>
            <a:pPr marL="285750" indent="-285750" algn="l">
              <a:buFont typeface="Arial" panose="020B0604020202020204" pitchFamily="34" charset="0"/>
              <a:buChar char="•"/>
            </a:pPr>
            <a:r>
              <a:rPr lang="en-MY" sz="1800" b="0" i="0" u="none" strike="noStrike" baseline="0" dirty="0">
                <a:latin typeface="NimbusRomNo9L-Regu"/>
              </a:rPr>
              <a:t>Even </a:t>
            </a:r>
            <a:r>
              <a:rPr lang="en-US" sz="1800" b="0" i="0" u="none" strike="noStrike" baseline="0" dirty="0">
                <a:latin typeface="NimbusRomNo9L-Regu"/>
              </a:rPr>
              <a:t>with 100,000 samples, the SIS approximation fails completely after about 20 steps</a:t>
            </a:r>
            <a:endParaRPr lang="en-US" dirty="0">
              <a:solidFill>
                <a:srgbClr val="000000"/>
              </a:solidFill>
              <a:latin typeface="NimbusRomNo9L-ReguItal"/>
            </a:endParaRPr>
          </a:p>
          <a:p>
            <a:pPr algn="l"/>
            <a:endParaRPr lang="en-US" sz="1800" b="0" i="0" u="none" strike="noStrike" baseline="0" dirty="0">
              <a:solidFill>
                <a:srgbClr val="000000"/>
              </a:solidFill>
              <a:latin typeface="NimbusRomNo9L-ReguItal"/>
            </a:endParaRPr>
          </a:p>
          <a:p>
            <a:r>
              <a:rPr lang="en-MY" sz="1800" b="1" i="0" u="none" strike="noStrike" baseline="0" dirty="0">
                <a:latin typeface="NimbusRomNo9L-Medi"/>
              </a:rPr>
              <a:t>Particle filtering</a:t>
            </a:r>
            <a:endParaRPr lang="en-US" sz="1800" b="0" i="0" u="none" strike="noStrike" baseline="0" dirty="0">
              <a:solidFill>
                <a:srgbClr val="000000"/>
              </a:solidFill>
              <a:latin typeface="NimbusRomNo9L-ReguItal"/>
            </a:endParaRPr>
          </a:p>
          <a:p>
            <a:pPr marL="285750" indent="-285750" algn="l">
              <a:buFont typeface="Arial" panose="020B0604020202020204" pitchFamily="34" charset="0"/>
              <a:buChar char="•"/>
            </a:pPr>
            <a:r>
              <a:rPr lang="en-US" sz="1800" b="0" i="0" u="none" strike="noStrike" baseline="0" dirty="0">
                <a:latin typeface="NimbusRomNo9L-ReguItal"/>
              </a:rPr>
              <a:t>focus the set of samples on the high-probability regions of the state space</a:t>
            </a:r>
            <a:endParaRPr lang="en-US" dirty="0">
              <a:solidFill>
                <a:srgbClr val="000000"/>
              </a:solidFill>
              <a:latin typeface="NimbusRomNo9L-ReguItal"/>
              <a:cs typeface="Times New Roman" panose="02020603050405020304" pitchFamily="18" charset="0"/>
            </a:endParaRPr>
          </a:p>
          <a:p>
            <a:pPr marL="285750" indent="-285750" algn="l">
              <a:buFont typeface="Arial" panose="020B0604020202020204" pitchFamily="34" charset="0"/>
              <a:buChar char="•"/>
            </a:pPr>
            <a:r>
              <a:rPr lang="en-MY" sz="1800" b="0" i="0" u="none" strike="noStrike" baseline="0" dirty="0">
                <a:latin typeface="NimbusRomNo9L-Medi"/>
              </a:rPr>
              <a:t>sequential importance sampling with resampling</a:t>
            </a:r>
          </a:p>
          <a:p>
            <a:pPr marL="285750" indent="-285750" algn="l">
              <a:buFont typeface="Arial" panose="020B0604020202020204" pitchFamily="34" charset="0"/>
              <a:buChar char="•"/>
            </a:pPr>
            <a:endParaRPr lang="en-MY" sz="1800" b="1" i="1" u="none" strike="noStrike"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1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32</a:t>
            </a:fld>
            <a:endParaRPr spc="20" dirty="0"/>
          </a:p>
        </p:txBody>
      </p:sp>
      <p:sp>
        <p:nvSpPr>
          <p:cNvPr id="7" name="TextBox 6">
            <a:extLst>
              <a:ext uri="{FF2B5EF4-FFF2-40B4-BE49-F238E27FC236}">
                <a16:creationId xmlns:a16="http://schemas.microsoft.com/office/drawing/2014/main" id="{5C2F5726-8E23-4DBA-B43A-D9339E79E8B6}"/>
              </a:ext>
            </a:extLst>
          </p:cNvPr>
          <p:cNvSpPr txBox="1"/>
          <p:nvPr/>
        </p:nvSpPr>
        <p:spPr>
          <a:xfrm>
            <a:off x="603918" y="1741874"/>
            <a:ext cx="7525256" cy="2492990"/>
          </a:xfrm>
          <a:prstGeom prst="rect">
            <a:avLst/>
          </a:prstGeom>
          <a:noFill/>
        </p:spPr>
        <p:txBody>
          <a:bodyPr wrap="square">
            <a:spAutoFit/>
          </a:bodyPr>
          <a:lstStyle/>
          <a:p>
            <a:r>
              <a:rPr lang="en-MY" sz="1800" b="1" i="0" u="none" strike="noStrike" baseline="0" dirty="0">
                <a:latin typeface="NimbusRomNo9L-Medi"/>
              </a:rPr>
              <a:t>Particle filtering</a:t>
            </a:r>
            <a:endParaRPr lang="en-US" sz="1800" b="0" i="0" u="none" strike="noStrike" baseline="0" dirty="0">
              <a:solidFill>
                <a:srgbClr val="000000"/>
              </a:solidFill>
              <a:latin typeface="NimbusRomNo9L-ReguItal"/>
            </a:endParaRPr>
          </a:p>
          <a:p>
            <a:pPr marL="285750" indent="-285750">
              <a:buFont typeface="Arial" panose="020B0604020202020204" pitchFamily="34" charset="0"/>
              <a:buChar char="•"/>
            </a:pPr>
            <a:r>
              <a:rPr lang="en-MY" sz="1800" b="0" i="1" u="none" strike="noStrike" baseline="0" dirty="0">
                <a:latin typeface="Times New Roman" panose="02020603050405020304" pitchFamily="18" charset="0"/>
              </a:rPr>
              <a:t>N</a:t>
            </a:r>
            <a:r>
              <a:rPr lang="en-MY" sz="1800" b="0" i="0" u="none" strike="noStrike" baseline="0" dirty="0">
                <a:latin typeface="Tahoma" panose="020B0604030504040204" pitchFamily="34" charset="0"/>
              </a:rPr>
              <a:t>(</a:t>
            </a:r>
            <a:r>
              <a:rPr lang="en-MY" sz="1800" b="1" i="0"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MY" sz="1800" b="0" i="1" u="none" strike="noStrike" baseline="0" dirty="0">
                <a:latin typeface="Times New Roman" panose="02020603050405020304" pitchFamily="18" charset="0"/>
              </a:rPr>
              <a:t> | </a:t>
            </a:r>
            <a:r>
              <a:rPr lang="en-MY" sz="1800" b="1" i="0" u="none" strike="noStrike" baseline="0" dirty="0">
                <a:latin typeface="Times New Roman" panose="02020603050405020304" pitchFamily="18" charset="0"/>
              </a:rPr>
              <a:t>e</a:t>
            </a:r>
            <a:r>
              <a:rPr lang="en-MY" sz="1800" b="0" i="0" u="none" strike="noStrike" baseline="-25000" dirty="0">
                <a:latin typeface="Times New Roman" panose="02020603050405020304" pitchFamily="18" charset="0"/>
              </a:rPr>
              <a:t>1:</a:t>
            </a:r>
            <a:r>
              <a:rPr lang="en-MY" sz="1800" b="0" i="1" u="none" strike="noStrike" baseline="-25000" dirty="0">
                <a:latin typeface="Times New Roman" panose="02020603050405020304" pitchFamily="18" charset="0"/>
              </a:rPr>
              <a:t>t</a:t>
            </a:r>
            <a:r>
              <a:rPr lang="en-MY" sz="1800" b="0" i="0" u="none" strike="noStrike" baseline="0" dirty="0">
                <a:latin typeface="Tahoma" panose="020B0604030504040204" pitchFamily="34" charset="0"/>
              </a:rPr>
              <a:t>): </a:t>
            </a:r>
            <a:r>
              <a:rPr lang="en-US" sz="1800" b="0" i="0" u="none" strike="noStrike" baseline="0" dirty="0">
                <a:latin typeface="NimbusRomNo9L-Regu"/>
              </a:rPr>
              <a:t>the number of samples occupying state </a:t>
            </a:r>
            <a:r>
              <a:rPr lang="en-MY" sz="1800" b="1" u="none" strike="noStrike" baseline="0" dirty="0" err="1">
                <a:latin typeface="Palatino Linotype" panose="02040502050505030304" pitchFamily="18" charset="0"/>
              </a:rPr>
              <a:t>x</a:t>
            </a:r>
            <a:r>
              <a:rPr lang="en-MY" sz="1800" b="0" i="1" u="none" strike="noStrike" baseline="-25000" dirty="0" err="1">
                <a:latin typeface="Times New Roman" panose="02020603050405020304" pitchFamily="18" charset="0"/>
              </a:rPr>
              <a:t>t</a:t>
            </a:r>
            <a:r>
              <a:rPr lang="en-MY" dirty="0">
                <a:latin typeface="Tahoma" panose="020B0604030504040204" pitchFamily="34" charset="0"/>
              </a:rPr>
              <a:t> </a:t>
            </a:r>
            <a:r>
              <a:rPr lang="en-MY" sz="1800" b="0" i="0" u="none" strike="noStrike" baseline="0" dirty="0">
                <a:latin typeface="Times New Roman" panose="02020603050405020304" pitchFamily="18" charset="0"/>
              </a:rPr>
              <a:t>after observations </a:t>
            </a:r>
            <a:r>
              <a:rPr lang="en-US" sz="1800" b="1" i="0" u="none" strike="noStrike" baseline="0" dirty="0">
                <a:latin typeface="Times New Roman" panose="02020603050405020304" pitchFamily="18" charset="0"/>
              </a:rPr>
              <a:t>e</a:t>
            </a:r>
            <a:r>
              <a:rPr lang="en-US" sz="1800" b="0" i="0" u="none" strike="noStrike" baseline="-25000" dirty="0">
                <a:latin typeface="Times New Roman" panose="02020603050405020304" pitchFamily="18" charset="0"/>
              </a:rPr>
              <a:t>1:</a:t>
            </a:r>
            <a:r>
              <a:rPr lang="en-US" sz="1800" b="0" i="1" u="none" strike="noStrike" baseline="-25000" dirty="0">
                <a:latin typeface="Times New Roman" panose="02020603050405020304" pitchFamily="18" charset="0"/>
              </a:rPr>
              <a:t>t</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have been processed, we therefore have</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propagate each sample forward by sampling the state variables at </a:t>
            </a:r>
            <a:r>
              <a:rPr lang="en-US" sz="1800" b="0" i="1" u="none" strike="noStrike" baseline="0" dirty="0">
                <a:latin typeface="Times New Roman" panose="02020603050405020304" pitchFamily="18" charset="0"/>
              </a:rPr>
              <a:t>t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1,</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MY" sz="1800" b="1" i="1" u="none" strike="noStrike" baseline="-25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894859-4037-4B4A-BDD2-3283558EABC0}"/>
              </a:ext>
            </a:extLst>
          </p:cNvPr>
          <p:cNvPicPr>
            <a:picLocks noChangeAspect="1"/>
          </p:cNvPicPr>
          <p:nvPr/>
        </p:nvPicPr>
        <p:blipFill>
          <a:blip r:embed="rId2"/>
          <a:stretch>
            <a:fillRect/>
          </a:stretch>
        </p:blipFill>
        <p:spPr>
          <a:xfrm>
            <a:off x="2895600" y="2752494"/>
            <a:ext cx="3648075" cy="523875"/>
          </a:xfrm>
          <a:prstGeom prst="rect">
            <a:avLst/>
          </a:prstGeom>
        </p:spPr>
      </p:pic>
      <p:pic>
        <p:nvPicPr>
          <p:cNvPr id="8" name="Picture 7">
            <a:extLst>
              <a:ext uri="{FF2B5EF4-FFF2-40B4-BE49-F238E27FC236}">
                <a16:creationId xmlns:a16="http://schemas.microsoft.com/office/drawing/2014/main" id="{327B3C32-8D3D-49B1-B2F3-FFF964942083}"/>
              </a:ext>
            </a:extLst>
          </p:cNvPr>
          <p:cNvPicPr>
            <a:picLocks noChangeAspect="1"/>
          </p:cNvPicPr>
          <p:nvPr/>
        </p:nvPicPr>
        <p:blipFill>
          <a:blip r:embed="rId3"/>
          <a:stretch>
            <a:fillRect/>
          </a:stretch>
        </p:blipFill>
        <p:spPr>
          <a:xfrm>
            <a:off x="1219200" y="4116252"/>
            <a:ext cx="6076950" cy="2781800"/>
          </a:xfrm>
          <a:prstGeom prst="rect">
            <a:avLst/>
          </a:prstGeom>
        </p:spPr>
      </p:pic>
    </p:spTree>
    <p:extLst>
      <p:ext uri="{BB962C8B-B14F-4D97-AF65-F5344CB8AC3E}">
        <p14:creationId xmlns:p14="http://schemas.microsoft.com/office/powerpoint/2010/main" val="262031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33</a:t>
            </a:fld>
            <a:endParaRPr spc="20" dirty="0"/>
          </a:p>
        </p:txBody>
      </p:sp>
      <p:pic>
        <p:nvPicPr>
          <p:cNvPr id="4" name="Picture 3">
            <a:extLst>
              <a:ext uri="{FF2B5EF4-FFF2-40B4-BE49-F238E27FC236}">
                <a16:creationId xmlns:a16="http://schemas.microsoft.com/office/drawing/2014/main" id="{CE0C3B71-F8AE-4F5D-A9EA-765B943291B7}"/>
              </a:ext>
            </a:extLst>
          </p:cNvPr>
          <p:cNvPicPr>
            <a:picLocks noChangeAspect="1"/>
          </p:cNvPicPr>
          <p:nvPr/>
        </p:nvPicPr>
        <p:blipFill>
          <a:blip r:embed="rId2"/>
          <a:stretch>
            <a:fillRect/>
          </a:stretch>
        </p:blipFill>
        <p:spPr>
          <a:xfrm>
            <a:off x="522257" y="1870165"/>
            <a:ext cx="7808178" cy="2997420"/>
          </a:xfrm>
          <a:prstGeom prst="rect">
            <a:avLst/>
          </a:prstGeom>
          <a:ln>
            <a:solidFill>
              <a:schemeClr val="tx1"/>
            </a:solidFill>
          </a:ln>
        </p:spPr>
      </p:pic>
      <p:sp>
        <p:nvSpPr>
          <p:cNvPr id="9" name="TextBox 8">
            <a:extLst>
              <a:ext uri="{FF2B5EF4-FFF2-40B4-BE49-F238E27FC236}">
                <a16:creationId xmlns:a16="http://schemas.microsoft.com/office/drawing/2014/main" id="{005ED3D2-955E-4ED1-B73F-752718954B93}"/>
              </a:ext>
            </a:extLst>
          </p:cNvPr>
          <p:cNvSpPr txBox="1"/>
          <p:nvPr/>
        </p:nvSpPr>
        <p:spPr>
          <a:xfrm>
            <a:off x="522257" y="5334000"/>
            <a:ext cx="7641330" cy="147732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particle filtering algorithm </a:t>
            </a:r>
            <a:r>
              <a:rPr lang="en-US" sz="1800" b="0" i="0" u="none" strike="noStrike" baseline="0" dirty="0">
                <a:latin typeface="Times New Roman" panose="02020603050405020304" pitchFamily="18" charset="0"/>
              </a:rPr>
              <a:t>implemented as a recursive update operation with state (the set of samples). Each of the sampling operations involves </a:t>
            </a:r>
            <a:r>
              <a:rPr lang="en-US" sz="1800" b="0" i="0" u="none" strike="noStrike" baseline="0" dirty="0" err="1">
                <a:latin typeface="Times New Roman" panose="02020603050405020304" pitchFamily="18" charset="0"/>
              </a:rPr>
              <a:t>sam</a:t>
            </a:r>
            <a:r>
              <a:rPr lang="en-US" sz="1800" b="0" i="0" u="none" strike="noStrike" baseline="0" dirty="0">
                <a:latin typeface="Times New Roman" panose="02020603050405020304" pitchFamily="18" charset="0"/>
              </a:rPr>
              <a:t>- pling the relevant slice variables in topological order, much as in P</a:t>
            </a:r>
            <a:r>
              <a:rPr lang="en-US" sz="1400" b="0" i="0" u="none" strike="noStrike" baseline="0" dirty="0">
                <a:latin typeface="Times New Roman" panose="02020603050405020304" pitchFamily="18" charset="0"/>
              </a:rPr>
              <a:t>RIOR</a:t>
            </a:r>
            <a:r>
              <a:rPr lang="en-US" sz="1800" b="0" i="0" u="none" strike="noStrike" baseline="0" dirty="0">
                <a:latin typeface="Times New Roman" panose="02020603050405020304" pitchFamily="18" charset="0"/>
              </a:rPr>
              <a:t>-S</a:t>
            </a:r>
            <a:r>
              <a:rPr lang="en-US" sz="1400" b="0" i="0" u="none" strike="noStrike" baseline="0" dirty="0">
                <a:latin typeface="Times New Roman" panose="02020603050405020304" pitchFamily="18" charset="0"/>
              </a:rPr>
              <a:t>AMPLE</a:t>
            </a:r>
            <a:r>
              <a:rPr lang="en-US" sz="1800" b="0" i="0" u="none" strike="noStrike" baseline="0" dirty="0">
                <a:latin typeface="Times New Roman" panose="02020603050405020304" pitchFamily="18" charset="0"/>
              </a:rPr>
              <a:t>. The W</a:t>
            </a:r>
            <a:r>
              <a:rPr lang="en-US" sz="1400" b="0" i="0" u="none" strike="noStrike" baseline="0" dirty="0">
                <a:latin typeface="Times New Roman" panose="02020603050405020304" pitchFamily="18" charset="0"/>
              </a:rPr>
              <a:t>EIGHTED</a:t>
            </a:r>
            <a:r>
              <a:rPr lang="en-US" sz="1800" b="0" i="0" u="none" strike="noStrike" baseline="0" dirty="0">
                <a:latin typeface="Times New Roman" panose="02020603050405020304" pitchFamily="18" charset="0"/>
              </a:rPr>
              <a:t>-S</a:t>
            </a:r>
            <a:r>
              <a:rPr lang="en-US" sz="1400" b="0" i="0" u="none" strike="noStrike" baseline="0" dirty="0">
                <a:latin typeface="Times New Roman" panose="02020603050405020304" pitchFamily="18" charset="0"/>
              </a:rPr>
              <a:t>AMPLE</a:t>
            </a:r>
            <a:r>
              <a:rPr lang="en-US" sz="1800" b="0" i="0" u="none" strike="noStrike" baseline="0" dirty="0">
                <a:latin typeface="Times New Roman" panose="02020603050405020304" pitchFamily="18" charset="0"/>
              </a:rPr>
              <a:t>-W</a:t>
            </a:r>
            <a:r>
              <a:rPr lang="en-US" sz="1400" b="0" i="0" u="none" strike="noStrike" baseline="0" dirty="0">
                <a:latin typeface="Times New Roman" panose="02020603050405020304" pitchFamily="18" charset="0"/>
              </a:rPr>
              <a:t>ITH</a:t>
            </a:r>
            <a:r>
              <a:rPr lang="en-US" sz="1800" b="0" i="0" u="none" strike="noStrike" baseline="0" dirty="0">
                <a:latin typeface="Times New Roman" panose="02020603050405020304" pitchFamily="18" charset="0"/>
              </a:rPr>
              <a:t>-R</a:t>
            </a:r>
            <a:r>
              <a:rPr lang="en-US" sz="1400" b="0" i="0" u="none" strike="noStrike" baseline="0" dirty="0">
                <a:latin typeface="Times New Roman" panose="02020603050405020304" pitchFamily="18" charset="0"/>
              </a:rPr>
              <a:t>EPLACEMENT </a:t>
            </a:r>
            <a:r>
              <a:rPr lang="en-US" sz="1800" b="0" i="0" u="none" strike="noStrike" baseline="0" dirty="0">
                <a:latin typeface="Times New Roman" panose="02020603050405020304" pitchFamily="18" charset="0"/>
              </a:rPr>
              <a:t>operation can be implemented to run in </a:t>
            </a:r>
            <a:r>
              <a:rPr lang="en-US" sz="1800" b="0" i="1" u="none" strike="noStrike" baseline="0" dirty="0">
                <a:latin typeface="Times New Roman" panose="02020603050405020304" pitchFamily="18" charset="0"/>
              </a:rPr>
              <a:t>O</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N</a:t>
            </a:r>
            <a:r>
              <a:rPr lang="en-US" sz="1800" b="0" i="0" u="none" strike="noStrike" baseline="0" dirty="0">
                <a:latin typeface="Tahoma" panose="020B0604030504040204" pitchFamily="34" charset="0"/>
              </a:rPr>
              <a:t>) </a:t>
            </a:r>
            <a:r>
              <a:rPr lang="en-MY" sz="1800" b="0" i="0" u="none" strike="noStrike" baseline="0" dirty="0">
                <a:latin typeface="Times New Roman" panose="02020603050405020304" pitchFamily="18" charset="0"/>
              </a:rPr>
              <a:t>expected time. </a:t>
            </a:r>
          </a:p>
        </p:txBody>
      </p:sp>
    </p:spTree>
    <p:extLst>
      <p:ext uri="{BB962C8B-B14F-4D97-AF65-F5344CB8AC3E}">
        <p14:creationId xmlns:p14="http://schemas.microsoft.com/office/powerpoint/2010/main" val="372364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34</a:t>
            </a:fld>
            <a:endParaRPr spc="20" dirty="0"/>
          </a:p>
        </p:txBody>
      </p:sp>
      <p:pic>
        <p:nvPicPr>
          <p:cNvPr id="5" name="Picture 4">
            <a:extLst>
              <a:ext uri="{FF2B5EF4-FFF2-40B4-BE49-F238E27FC236}">
                <a16:creationId xmlns:a16="http://schemas.microsoft.com/office/drawing/2014/main" id="{4378F261-1F26-4EFA-891E-57C4A632DC87}"/>
              </a:ext>
            </a:extLst>
          </p:cNvPr>
          <p:cNvPicPr>
            <a:picLocks noChangeAspect="1"/>
          </p:cNvPicPr>
          <p:nvPr/>
        </p:nvPicPr>
        <p:blipFill>
          <a:blip r:embed="rId2"/>
          <a:stretch>
            <a:fillRect/>
          </a:stretch>
        </p:blipFill>
        <p:spPr>
          <a:xfrm>
            <a:off x="416772" y="1870225"/>
            <a:ext cx="7641330" cy="2480222"/>
          </a:xfrm>
          <a:prstGeom prst="rect">
            <a:avLst/>
          </a:prstGeom>
        </p:spPr>
      </p:pic>
      <p:sp>
        <p:nvSpPr>
          <p:cNvPr id="10" name="TextBox 9">
            <a:extLst>
              <a:ext uri="{FF2B5EF4-FFF2-40B4-BE49-F238E27FC236}">
                <a16:creationId xmlns:a16="http://schemas.microsoft.com/office/drawing/2014/main" id="{F4728491-7CBD-4AEA-844F-C0B4331CCB18}"/>
              </a:ext>
            </a:extLst>
          </p:cNvPr>
          <p:cNvSpPr txBox="1"/>
          <p:nvPr/>
        </p:nvSpPr>
        <p:spPr>
          <a:xfrm>
            <a:off x="914400" y="4800600"/>
            <a:ext cx="6397195" cy="646331"/>
          </a:xfrm>
          <a:prstGeom prst="rect">
            <a:avLst/>
          </a:prstGeom>
          <a:noFill/>
        </p:spPr>
        <p:txBody>
          <a:bodyPr wrap="square">
            <a:spAutoFit/>
          </a:bodyPr>
          <a:lstStyle/>
          <a:p>
            <a:pPr algn="l"/>
            <a:r>
              <a:rPr lang="en-US" sz="1800" b="0" i="0" u="none" strike="noStrike" baseline="0" dirty="0">
                <a:latin typeface="NimbusRomNo9L-Regu"/>
              </a:rPr>
              <a:t>The particle filtering update cycle for the umbrella DBN with </a:t>
            </a:r>
            <a:r>
              <a:rPr lang="en-US" sz="1800" b="0" i="0" u="none" strike="noStrike" baseline="0" dirty="0">
                <a:latin typeface="NimbusRomNo9L-ReguItal"/>
              </a:rPr>
              <a:t>N</a:t>
            </a:r>
            <a:r>
              <a:rPr lang="en-US" sz="1800" b="0" i="0" u="none" strike="noStrike" baseline="0" dirty="0">
                <a:latin typeface="CMR10"/>
              </a:rPr>
              <a:t>=</a:t>
            </a:r>
            <a:r>
              <a:rPr lang="en-US" sz="1800" b="0" i="0" u="none" strike="noStrike" baseline="0" dirty="0">
                <a:latin typeface="NimbusRomNo9L-Regu"/>
              </a:rPr>
              <a:t>10, showing the sample populations of each state.</a:t>
            </a:r>
            <a:endParaRPr lang="en-MY" dirty="0"/>
          </a:p>
        </p:txBody>
      </p:sp>
    </p:spTree>
    <p:extLst>
      <p:ext uri="{BB962C8B-B14F-4D97-AF65-F5344CB8AC3E}">
        <p14:creationId xmlns:p14="http://schemas.microsoft.com/office/powerpoint/2010/main" val="1380350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35</a:t>
            </a:fld>
            <a:endParaRPr spc="20" dirty="0"/>
          </a:p>
        </p:txBody>
      </p:sp>
      <p:sp>
        <p:nvSpPr>
          <p:cNvPr id="9" name="TextBox 8">
            <a:extLst>
              <a:ext uri="{FF2B5EF4-FFF2-40B4-BE49-F238E27FC236}">
                <a16:creationId xmlns:a16="http://schemas.microsoft.com/office/drawing/2014/main" id="{005ED3D2-955E-4ED1-B73F-752718954B93}"/>
              </a:ext>
            </a:extLst>
          </p:cNvPr>
          <p:cNvSpPr txBox="1"/>
          <p:nvPr/>
        </p:nvSpPr>
        <p:spPr>
          <a:xfrm>
            <a:off x="591315" y="1905000"/>
            <a:ext cx="7641330" cy="397031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particle filtering algorithm </a:t>
            </a:r>
            <a:r>
              <a:rPr lang="en-US" sz="1800" b="0" i="0" u="none" strike="noStrike" baseline="0" dirty="0">
                <a:latin typeface="Times New Roman" panose="02020603050405020304" pitchFamily="18" charset="0"/>
              </a:rPr>
              <a:t>weakness:</a:t>
            </a:r>
          </a:p>
          <a:p>
            <a:pPr marL="285750" indent="-285750" algn="l">
              <a:buFont typeface="Arial" panose="020B0604020202020204" pitchFamily="34" charset="0"/>
              <a:buChar char="•"/>
            </a:pPr>
            <a:r>
              <a:rPr lang="en-MY" sz="1800" b="0" i="0" u="none" strike="noStrike" baseline="0" dirty="0">
                <a:latin typeface="NimbusRomNo9L-Regu"/>
              </a:rPr>
              <a:t>Possible the initial guesses </a:t>
            </a:r>
            <a:r>
              <a:rPr lang="en-US" sz="1800" b="0" i="0" u="none" strike="noStrike" baseline="0" dirty="0">
                <a:latin typeface="NimbusRomNo9L-Regu"/>
              </a:rPr>
              <a:t>in each particle are never updated by the evidence.</a:t>
            </a:r>
          </a:p>
          <a:p>
            <a:pPr marL="285750" indent="-285750" algn="l">
              <a:buFont typeface="Arial" panose="020B0604020202020204" pitchFamily="34" charset="0"/>
              <a:buChar char="•"/>
            </a:pPr>
            <a:r>
              <a:rPr lang="en-US" sz="1800" b="0" i="0" u="none" strike="noStrike" baseline="0" dirty="0">
                <a:latin typeface="NimbusRomNo9L-Regu"/>
              </a:rPr>
              <a:t>Best particles will come to dominate the total likelihood as time progresses and the diversity of the population of particles will collapse.</a:t>
            </a:r>
          </a:p>
          <a:p>
            <a:pPr marL="285750" indent="-285750" algn="l">
              <a:buFont typeface="Arial" panose="020B0604020202020204" pitchFamily="34" charset="0"/>
              <a:buChar char="•"/>
            </a:pPr>
            <a:r>
              <a:rPr lang="en-US" sz="1800" b="0" i="0" u="none" strike="noStrike" baseline="0" dirty="0">
                <a:latin typeface="NimbusRomNo9L-Regu"/>
              </a:rPr>
              <a:t>all the particles agree on a single, incorrect map, the algorithm becomes convinced that that map is correct and never </a:t>
            </a:r>
            <a:r>
              <a:rPr lang="en-MY" sz="1800" b="0" i="0" u="none" strike="noStrike" baseline="0" dirty="0">
                <a:latin typeface="NimbusRomNo9L-Regu"/>
              </a:rPr>
              <a:t>changes its mind</a:t>
            </a:r>
          </a:p>
          <a:p>
            <a:pPr marL="285750" indent="-285750" algn="l">
              <a:buFont typeface="Arial" panose="020B0604020202020204" pitchFamily="34" charset="0"/>
              <a:buChar char="•"/>
            </a:pPr>
            <a:endParaRPr lang="en-MY" dirty="0">
              <a:latin typeface="NimbusRomNo9L-Regu"/>
            </a:endParaRPr>
          </a:p>
          <a:p>
            <a:pPr algn="l"/>
            <a:r>
              <a:rPr lang="en-MY" sz="1800" b="1" i="0" u="none" strike="noStrike" baseline="0" dirty="0">
                <a:latin typeface="NimbusRomNo9L-Medi"/>
              </a:rPr>
              <a:t>Rao-</a:t>
            </a:r>
            <a:r>
              <a:rPr lang="en-MY" sz="1800" b="1" i="0" u="none" strike="noStrike" baseline="0" dirty="0" err="1">
                <a:latin typeface="NimbusRomNo9L-Medi"/>
              </a:rPr>
              <a:t>Blackwellization</a:t>
            </a:r>
            <a:r>
              <a:rPr lang="en-MY" sz="1800" b="1" i="0" u="none" strike="noStrike" baseline="0" dirty="0">
                <a:latin typeface="NimbusRomNo9L-Regu"/>
              </a:rPr>
              <a:t> </a:t>
            </a:r>
            <a:r>
              <a:rPr lang="en-MY" sz="1800" b="0" i="0" u="none" strike="noStrike" baseline="0" dirty="0">
                <a:latin typeface="NimbusRomNo9L-Medi"/>
              </a:rPr>
              <a:t>particle filter</a:t>
            </a:r>
            <a:endParaRPr lang="en-MY" sz="1800" b="1"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Exact inference is always more accurate than sampling, even if it’s only for a subset of the variables</a:t>
            </a:r>
          </a:p>
          <a:p>
            <a:pPr marL="285750" indent="-285750" algn="l">
              <a:buFont typeface="Arial" panose="020B0604020202020204" pitchFamily="34" charset="0"/>
              <a:buChar char="•"/>
            </a:pPr>
            <a:r>
              <a:rPr lang="en-US" sz="1800" b="0" i="0" u="none" strike="noStrike" baseline="0" dirty="0">
                <a:latin typeface="NimbusRomNo9L-Regu"/>
              </a:rPr>
              <a:t>For the SLAM problem, we run particle filtering on the robot location and then, for each particle, we run exact HMM inference for each dirt square independently, conditioned on the location sequence in that particle</a:t>
            </a:r>
            <a:endParaRPr lang="en-MY"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9164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36</a:t>
            </a:fld>
            <a:endParaRPr spc="20" dirty="0"/>
          </a:p>
        </p:txBody>
      </p:sp>
      <p:pic>
        <p:nvPicPr>
          <p:cNvPr id="4" name="Picture 3">
            <a:extLst>
              <a:ext uri="{FF2B5EF4-FFF2-40B4-BE49-F238E27FC236}">
                <a16:creationId xmlns:a16="http://schemas.microsoft.com/office/drawing/2014/main" id="{12E54029-9677-48C2-9621-F98B6F2867EB}"/>
              </a:ext>
            </a:extLst>
          </p:cNvPr>
          <p:cNvPicPr>
            <a:picLocks noChangeAspect="1"/>
          </p:cNvPicPr>
          <p:nvPr/>
        </p:nvPicPr>
        <p:blipFill>
          <a:blip r:embed="rId2"/>
          <a:stretch>
            <a:fillRect/>
          </a:stretch>
        </p:blipFill>
        <p:spPr>
          <a:xfrm>
            <a:off x="438150" y="1519237"/>
            <a:ext cx="7258050" cy="374196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9AD180-176D-44B4-B960-A8F364F83796}"/>
                  </a:ext>
                </a:extLst>
              </p:cNvPr>
              <p:cNvSpPr txBox="1"/>
              <p:nvPr/>
            </p:nvSpPr>
            <p:spPr>
              <a:xfrm>
                <a:off x="685799" y="5239075"/>
                <a:ext cx="7477787" cy="1200329"/>
              </a:xfrm>
              <a:prstGeom prst="rect">
                <a:avLst/>
              </a:prstGeom>
              <a:noFill/>
            </p:spPr>
            <p:txBody>
              <a:bodyPr wrap="square">
                <a:spAutoFit/>
              </a:bodyPr>
              <a:lstStyle/>
              <a:p>
                <a:pPr marL="285750" marR="11770" indent="-285750" algn="just">
                  <a:buFont typeface="Arial" panose="020B0604020202020204" pitchFamily="34" charset="0"/>
                  <a:buChar char="•"/>
                </a:pPr>
                <a:r>
                  <a:rPr lang="en-US" sz="1800" b="0" i="0" u="none" strike="noStrike" baseline="0" dirty="0">
                    <a:latin typeface="Times New Roman" panose="02020603050405020304" pitchFamily="18" charset="0"/>
                  </a:rPr>
                  <a:t>A dynamic Bayes net for simultaneous localization and mapping in the</a:t>
                </a:r>
                <a:r>
                  <a:rPr lang="en-MY" dirty="0">
                    <a:latin typeface="Times New Roman" panose="02020603050405020304" pitchFamily="18" charset="0"/>
                  </a:rPr>
                  <a:t> </a:t>
                </a:r>
                <a:r>
                  <a:rPr lang="en-US" sz="1800" b="0" i="0" u="none" strike="noStrike" baseline="0" dirty="0">
                    <a:latin typeface="Times New Roman" panose="02020603050405020304" pitchFamily="18" charset="0"/>
                  </a:rPr>
                  <a:t>stochastic-dirt vacuum world. Dirty squares persist with probability </a:t>
                </a:r>
                <a:r>
                  <a:rPr lang="en-US" sz="1800" b="0" i="1" u="none" strike="noStrike" baseline="0" dirty="0">
                    <a:latin typeface="Book Antiqua" panose="02040602050305030304" pitchFamily="18" charset="0"/>
                  </a:rPr>
                  <a:t>p</a:t>
                </a:r>
                <a:r>
                  <a:rPr lang="en-US" sz="1800" b="0" i="0" u="none" strike="noStrike" baseline="0" dirty="0">
                    <a:latin typeface="Times New Roman" panose="02020603050405020304" pitchFamily="18" charset="0"/>
                  </a:rPr>
                  <a:t>, and clean squares become dirty with probability 1</a:t>
                </a:r>
                <a14:m>
                  <m:oMath xmlns:m="http://schemas.openxmlformats.org/officeDocument/2006/math">
                    <m:r>
                      <a:rPr lang="en-US" sz="1800" b="0" i="1" u="none" strike="noStrike" baseline="0" smtClean="0">
                        <a:latin typeface="Cambria Math" panose="02040503050406030204" pitchFamily="18" charset="0"/>
                      </a:rPr>
                      <m:t>−</m:t>
                    </m:r>
                  </m:oMath>
                </a14:m>
                <a:r>
                  <a:rPr lang="en-US" sz="1800" b="0" i="1" u="none" strike="noStrike" baseline="0" dirty="0">
                    <a:latin typeface="Book Antiqua" panose="02040602050305030304" pitchFamily="18" charset="0"/>
                  </a:rPr>
                  <a:t>p</a:t>
                </a:r>
                <a:r>
                  <a:rPr lang="en-US" sz="1800" b="0" i="0" u="none" strike="noStrike" baseline="0" dirty="0">
                    <a:latin typeface="Times New Roman" panose="02020603050405020304" pitchFamily="18" charset="0"/>
                  </a:rPr>
                  <a:t>. The local dirt sensor is 90% accurate, for the square in which the robot is currently located.</a:t>
                </a:r>
              </a:p>
            </p:txBody>
          </p:sp>
        </mc:Choice>
        <mc:Fallback xmlns="">
          <p:sp>
            <p:nvSpPr>
              <p:cNvPr id="8" name="TextBox 7">
                <a:extLst>
                  <a:ext uri="{FF2B5EF4-FFF2-40B4-BE49-F238E27FC236}">
                    <a16:creationId xmlns:a16="http://schemas.microsoft.com/office/drawing/2014/main" id="{C49AD180-176D-44B4-B960-A8F364F83796}"/>
                  </a:ext>
                </a:extLst>
              </p:cNvPr>
              <p:cNvSpPr txBox="1">
                <a:spLocks noRot="1" noChangeAspect="1" noMove="1" noResize="1" noEditPoints="1" noAdjustHandles="1" noChangeArrowheads="1" noChangeShapeType="1" noTextEdit="1"/>
              </p:cNvSpPr>
              <p:nvPr/>
            </p:nvSpPr>
            <p:spPr>
              <a:xfrm>
                <a:off x="685799" y="5239075"/>
                <a:ext cx="7477787" cy="1200329"/>
              </a:xfrm>
              <a:prstGeom prst="rect">
                <a:avLst/>
              </a:prstGeom>
              <a:blipFill>
                <a:blip r:embed="rId3"/>
                <a:stretch>
                  <a:fillRect l="-489" t="-2538" r="-570" b="-7107"/>
                </a:stretch>
              </a:blipFill>
            </p:spPr>
            <p:txBody>
              <a:bodyPr/>
              <a:lstStyle/>
              <a:p>
                <a:r>
                  <a:rPr lang="en-MY">
                    <a:noFill/>
                  </a:rPr>
                  <a:t> </a:t>
                </a:r>
              </a:p>
            </p:txBody>
          </p:sp>
        </mc:Fallback>
      </mc:AlternateContent>
    </p:spTree>
    <p:extLst>
      <p:ext uri="{BB962C8B-B14F-4D97-AF65-F5344CB8AC3E}">
        <p14:creationId xmlns:p14="http://schemas.microsoft.com/office/powerpoint/2010/main" val="121625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Dynamic Bayesian Networks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37</a:t>
            </a:fld>
            <a:endParaRPr spc="20" dirty="0"/>
          </a:p>
        </p:txBody>
      </p:sp>
      <p:pic>
        <p:nvPicPr>
          <p:cNvPr id="5" name="Picture 4">
            <a:extLst>
              <a:ext uri="{FF2B5EF4-FFF2-40B4-BE49-F238E27FC236}">
                <a16:creationId xmlns:a16="http://schemas.microsoft.com/office/drawing/2014/main" id="{0B293FD2-382D-4310-BF7D-DA1BA0D60E3B}"/>
              </a:ext>
            </a:extLst>
          </p:cNvPr>
          <p:cNvPicPr>
            <a:picLocks noChangeAspect="1"/>
          </p:cNvPicPr>
          <p:nvPr/>
        </p:nvPicPr>
        <p:blipFill>
          <a:blip r:embed="rId2"/>
          <a:stretch>
            <a:fillRect/>
          </a:stretch>
        </p:blipFill>
        <p:spPr>
          <a:xfrm>
            <a:off x="873371" y="1829236"/>
            <a:ext cx="7102642" cy="2871281"/>
          </a:xfrm>
          <a:prstGeom prst="rect">
            <a:avLst/>
          </a:prstGeom>
        </p:spPr>
      </p:pic>
      <p:sp>
        <p:nvSpPr>
          <p:cNvPr id="9" name="TextBox 8">
            <a:extLst>
              <a:ext uri="{FF2B5EF4-FFF2-40B4-BE49-F238E27FC236}">
                <a16:creationId xmlns:a16="http://schemas.microsoft.com/office/drawing/2014/main" id="{90C9AF0C-31F5-497F-BF31-07E2496A2418}"/>
              </a:ext>
            </a:extLst>
          </p:cNvPr>
          <p:cNvSpPr txBox="1"/>
          <p:nvPr/>
        </p:nvSpPr>
        <p:spPr>
          <a:xfrm>
            <a:off x="767092" y="5000435"/>
            <a:ext cx="7315200" cy="1754326"/>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Performance of the standard particle filtering algorithm with 1,000 particles, showing RMS error in marginal dirt probabilities compared to exact inference for different values of the dirt persistence </a:t>
            </a:r>
            <a:r>
              <a:rPr lang="en-US" sz="1800" b="0" i="1" u="none" strike="noStrike" baseline="0" dirty="0">
                <a:latin typeface="Book Antiqua" panose="02040602050305030304" pitchFamily="18" charset="0"/>
              </a:rPr>
              <a:t>p</a:t>
            </a:r>
            <a:r>
              <a:rPr lang="en-US" sz="1800" b="0" i="0" u="none" strike="noStrike" baseline="0" dirty="0">
                <a:latin typeface="Times New Roman" panose="02020603050405020304" pitchFamily="18" charset="0"/>
              </a:rPr>
              <a:t>. </a:t>
            </a:r>
          </a:p>
          <a:p>
            <a:pPr marL="342900" indent="-342900">
              <a:buAutoNum type="alphaLcParenBoth"/>
            </a:pPr>
            <a:r>
              <a:rPr lang="en-US" sz="1800" b="0" i="0" u="none" strike="noStrike" baseline="0" dirty="0">
                <a:latin typeface="Times New Roman" panose="02020603050405020304" pitchFamily="18" charset="0"/>
              </a:rPr>
              <a:t>Performance of Rao-</a:t>
            </a:r>
            <a:r>
              <a:rPr lang="en-US" sz="1800" b="0" i="0" u="none" strike="noStrike" baseline="0" dirty="0" err="1">
                <a:latin typeface="Times New Roman" panose="02020603050405020304" pitchFamily="18" charset="0"/>
              </a:rPr>
              <a:t>Blackwellized</a:t>
            </a:r>
            <a:r>
              <a:rPr lang="en-US" sz="1800" b="0" i="0" u="none" strike="noStrike" baseline="0" dirty="0">
                <a:latin typeface="Times New Roman" panose="02020603050405020304" pitchFamily="18" charset="0"/>
              </a:rPr>
              <a:t> particle filtering (100 particles) compared to ground truth, for both exact location sensing and noisy wall sensing and with deterministic dirt. Data averaged over 20 runs.</a:t>
            </a:r>
          </a:p>
        </p:txBody>
      </p:sp>
    </p:spTree>
    <p:extLst>
      <p:ext uri="{BB962C8B-B14F-4D97-AF65-F5344CB8AC3E}">
        <p14:creationId xmlns:p14="http://schemas.microsoft.com/office/powerpoint/2010/main" val="376437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Summary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38</a:t>
            </a:fld>
            <a:endParaRPr spc="20" dirty="0"/>
          </a:p>
        </p:txBody>
      </p:sp>
      <p:sp>
        <p:nvSpPr>
          <p:cNvPr id="66" name="object 3">
            <a:extLst>
              <a:ext uri="{FF2B5EF4-FFF2-40B4-BE49-F238E27FC236}">
                <a16:creationId xmlns:a16="http://schemas.microsoft.com/office/drawing/2014/main" id="{743FEED2-588B-4E86-B733-422E14419319}"/>
              </a:ext>
            </a:extLst>
          </p:cNvPr>
          <p:cNvSpPr txBox="1"/>
          <p:nvPr/>
        </p:nvSpPr>
        <p:spPr>
          <a:xfrm>
            <a:off x="625194" y="1600200"/>
            <a:ext cx="7632065" cy="4719882"/>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US" sz="1800" b="0" i="0" u="none" strike="noStrike" baseline="0" dirty="0">
                <a:latin typeface="NimbusRomNo9L-Regu"/>
              </a:rPr>
              <a:t>The changing state of the world is handled by using a set of random variables to represent the state at each point in time.</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Representations can be designed to (roughly) satisfy the </a:t>
            </a:r>
            <a:r>
              <a:rPr lang="en-US" sz="1800" b="0" i="0" u="none" strike="noStrike" baseline="0" dirty="0">
                <a:latin typeface="NimbusRomNo9L-Medi"/>
              </a:rPr>
              <a:t>Markov property</a:t>
            </a:r>
            <a:r>
              <a:rPr lang="en-US" sz="1800" b="0" i="0" u="none" strike="noStrike" baseline="0" dirty="0">
                <a:latin typeface="NimbusRomNo9L-Regu"/>
              </a:rPr>
              <a:t>, so that the future is independent of the past given the present. Combined with the assumption that the process is </a:t>
            </a:r>
            <a:r>
              <a:rPr lang="en-US" sz="1800" b="0" i="0" u="none" strike="noStrike" baseline="0" dirty="0">
                <a:latin typeface="NimbusRomNo9L-Medi"/>
              </a:rPr>
              <a:t>time-homogeneous</a:t>
            </a:r>
            <a:r>
              <a:rPr lang="en-US" sz="1800" b="0" i="0" u="none" strike="noStrike" baseline="0" dirty="0">
                <a:latin typeface="NimbusRomNo9L-Regu"/>
              </a:rPr>
              <a:t>, this greatly simplifies the representation.</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 temporal probability model can be thought of as containing a </a:t>
            </a:r>
            <a:r>
              <a:rPr lang="en-US" sz="1800" b="0" i="0" u="none" strike="noStrike" baseline="0" dirty="0">
                <a:latin typeface="NimbusRomNo9L-Medi"/>
              </a:rPr>
              <a:t>transition model </a:t>
            </a:r>
            <a:r>
              <a:rPr lang="en-US" sz="1800" b="0" i="0" u="none" strike="noStrike" baseline="0" dirty="0">
                <a:latin typeface="NimbusRomNo9L-Regu"/>
              </a:rPr>
              <a:t>describing the state evolution and a </a:t>
            </a:r>
            <a:r>
              <a:rPr lang="en-US" sz="1800" b="0" i="0" u="none" strike="noStrike" baseline="0" dirty="0">
                <a:latin typeface="NimbusRomNo9L-Medi"/>
              </a:rPr>
              <a:t>sensor model </a:t>
            </a:r>
            <a:r>
              <a:rPr lang="en-US" sz="1800" b="0" i="0" u="none" strike="noStrike" baseline="0" dirty="0">
                <a:latin typeface="NimbusRomNo9L-Regu"/>
              </a:rPr>
              <a:t>describing the observation process.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principal inference tasks in temporal models are </a:t>
            </a:r>
            <a:r>
              <a:rPr lang="en-US" sz="1800" b="0" i="0" u="none" strike="noStrike" baseline="0" dirty="0">
                <a:latin typeface="NimbusRomNo9L-Medi"/>
              </a:rPr>
              <a:t>filtering </a:t>
            </a:r>
            <a:r>
              <a:rPr lang="en-US" sz="1800" b="0" i="0" u="none" strike="noStrike" baseline="0" dirty="0">
                <a:latin typeface="NimbusRomNo9L-Regu"/>
              </a:rPr>
              <a:t>(</a:t>
            </a:r>
            <a:r>
              <a:rPr lang="en-US" sz="1800" b="0" i="0" u="none" strike="noStrike" baseline="0" dirty="0">
                <a:latin typeface="NimbusRomNo9L-Medi"/>
              </a:rPr>
              <a:t>state estimation</a:t>
            </a:r>
            <a:r>
              <a:rPr lang="en-US" sz="1800" b="0" i="0" u="none" strike="noStrike" baseline="0" dirty="0">
                <a:latin typeface="NimbusRomNo9L-Regu"/>
              </a:rPr>
              <a:t>), </a:t>
            </a:r>
            <a:r>
              <a:rPr lang="en-US" sz="1800" b="0" i="0" u="none" strike="noStrike" baseline="0" dirty="0">
                <a:latin typeface="NimbusRomNo9L-Medi"/>
              </a:rPr>
              <a:t>prediction</a:t>
            </a:r>
            <a:r>
              <a:rPr lang="en-US" sz="1800" b="0" i="0" u="none" strike="noStrike" baseline="0" dirty="0">
                <a:latin typeface="NimbusRomNo9L-Regu"/>
              </a:rPr>
              <a:t>, </a:t>
            </a:r>
            <a:r>
              <a:rPr lang="en-US" sz="1800" b="0" i="0" u="none" strike="noStrike" baseline="0" dirty="0">
                <a:latin typeface="NimbusRomNo9L-Medi"/>
              </a:rPr>
              <a:t>smoothing</a:t>
            </a:r>
            <a:r>
              <a:rPr lang="en-US" sz="1800" b="0" i="0" u="none" strike="noStrike" baseline="0" dirty="0">
                <a:latin typeface="NimbusRomNo9L-Regu"/>
              </a:rPr>
              <a:t>, and computing the </a:t>
            </a:r>
            <a:r>
              <a:rPr lang="en-US" sz="1800" b="0" i="0" u="none" strike="noStrike" baseline="0" dirty="0">
                <a:latin typeface="NimbusRomNo9L-Medi"/>
              </a:rPr>
              <a:t>most likely explanation</a:t>
            </a:r>
            <a:r>
              <a:rPr lang="en-US" sz="1800" b="0" i="0" u="none" strike="noStrike" baseline="0" dirty="0">
                <a:latin typeface="NimbusRomNo9L-Regu"/>
              </a:rPr>
              <a:t>.</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In practice, the </a:t>
            </a:r>
            <a:r>
              <a:rPr lang="en-US" sz="1800" b="0" i="0" u="none" strike="noStrike" baseline="0" dirty="0">
                <a:latin typeface="NimbusRomNo9L-Medi"/>
              </a:rPr>
              <a:t>particle filtering </a:t>
            </a:r>
            <a:r>
              <a:rPr lang="en-US" sz="1800" b="0" i="0" u="none" strike="noStrike" baseline="0" dirty="0">
                <a:latin typeface="NimbusRomNo9L-Regu"/>
              </a:rPr>
              <a:t>algorithm and </a:t>
            </a:r>
            <a:r>
              <a:rPr lang="en-US" sz="1800" b="0" i="0" u="none" strike="noStrike" baseline="0">
                <a:latin typeface="NimbusRomNo9L-Regu"/>
              </a:rPr>
              <a:t>its descendants are </a:t>
            </a:r>
            <a:r>
              <a:rPr lang="en-US" sz="1800" b="0" i="0" u="none" strike="noStrike" baseline="0" dirty="0">
                <a:latin typeface="NimbusRomNo9L-Regu"/>
              </a:rPr>
              <a:t>an effective family of approximation algorithms</a:t>
            </a:r>
          </a:p>
        </p:txBody>
      </p:sp>
    </p:spTree>
    <p:extLst>
      <p:ext uri="{BB962C8B-B14F-4D97-AF65-F5344CB8AC3E}">
        <p14:creationId xmlns:p14="http://schemas.microsoft.com/office/powerpoint/2010/main" val="16860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Time and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296689"/>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US" dirty="0">
                <a:latin typeface="NimbusRomNo9L-Regu"/>
              </a:rPr>
              <a:t> </a:t>
            </a:r>
            <a:r>
              <a:rPr lang="en-US" sz="1800" b="0" i="0" u="none" strike="noStrike" baseline="0" dirty="0">
                <a:latin typeface="Times New Roman" panose="02020603050405020304" pitchFamily="18" charset="0"/>
              </a:rPr>
              <a:t>the prior probability distribution at time 0, </a:t>
            </a:r>
            <a:r>
              <a:rPr lang="en-US" sz="1800" b="1" i="0" u="none" strike="noStrike" baseline="0" dirty="0">
                <a:latin typeface="Times New Roman" panose="02020603050405020304" pitchFamily="18" charset="0"/>
              </a:rPr>
              <a:t>P</a:t>
            </a:r>
            <a:r>
              <a:rPr lang="en-US" sz="1800" b="0" i="0" u="none" strike="noStrike" baseline="0" dirty="0">
                <a:latin typeface="Tahoma" panose="020B0604030504040204" pitchFamily="34" charset="0"/>
              </a:rPr>
              <a:t>(</a:t>
            </a:r>
            <a:r>
              <a:rPr lang="en-US" sz="1800" b="1" i="0" u="none" strike="noStrike" baseline="0" dirty="0">
                <a:latin typeface="Times New Roman" panose="02020603050405020304" pitchFamily="18" charset="0"/>
              </a:rPr>
              <a:t>X</a:t>
            </a:r>
            <a:r>
              <a:rPr lang="en-US" sz="1800" b="0" i="0" u="none" strike="noStrike" baseline="-25000" dirty="0">
                <a:latin typeface="Times New Roman" panose="02020603050405020304" pitchFamily="18" charset="0"/>
              </a:rPr>
              <a:t>0</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dirty="0">
                <a:latin typeface="NimbusRomNo9L-Regu"/>
              </a:rPr>
              <a:t>Umbrella World: </a:t>
            </a:r>
            <a:r>
              <a:rPr lang="en-US" sz="1800" b="0" i="0" u="none" strike="noStrike" baseline="0" dirty="0">
                <a:latin typeface="NimbusRomNo9L-Regu"/>
              </a:rPr>
              <a:t>first-order Markov process—the probability of rain is assumed to depend only on whether it rained the previous day</a:t>
            </a:r>
            <a:endParaRPr lang="en-US" i="1" baseline="-25000" dirty="0">
              <a:latin typeface="Times New Roman" panose="02020603050405020304" pitchFamily="18" charset="0"/>
            </a:endParaRPr>
          </a:p>
          <a:p>
            <a:pPr algn="l"/>
            <a:endParaRPr lang="en-US" sz="1800" b="0" i="1" u="none" strike="noStrike" baseline="-25000" dirty="0">
              <a:latin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latin typeface="NimbusRomNo9L-Regu"/>
              </a:rPr>
              <a:t>The first-order Markov assumption says that the state variables contain </a:t>
            </a:r>
            <a:r>
              <a:rPr lang="en-US" sz="1800" b="0" i="0" u="none" strike="noStrike" baseline="0" dirty="0">
                <a:latin typeface="NimbusRomNo9L-ReguItal"/>
              </a:rPr>
              <a:t>all </a:t>
            </a:r>
            <a:r>
              <a:rPr lang="en-US" sz="1800" b="0" i="0" u="none" strike="noStrike" baseline="0" dirty="0">
                <a:latin typeface="NimbusRomNo9L-Regu"/>
              </a:rPr>
              <a:t>the information needed to characterize the probability distribution for the next time slice.</a:t>
            </a:r>
            <a:endParaRPr lang="en-US" i="1" baseline="-25000" dirty="0">
              <a:latin typeface="Times New Roman" panose="02020603050405020304" pitchFamily="18" charset="0"/>
            </a:endParaRPr>
          </a:p>
          <a:p>
            <a:pPr marL="285750" indent="-285750">
              <a:buFont typeface="Arial" panose="020B0604020202020204" pitchFamily="34" charset="0"/>
              <a:buChar char="•"/>
            </a:pPr>
            <a:endParaRPr lang="en-US" sz="1800" b="0" i="1" u="none" strike="noStrike" baseline="-2500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Ways to improve the accuracy of the approximation</a:t>
            </a:r>
          </a:p>
          <a:p>
            <a:pPr marL="742950" lvl="1" indent="-285750">
              <a:buFont typeface="Arial" panose="020B0604020202020204" pitchFamily="34" charset="0"/>
              <a:buChar char="•"/>
            </a:pPr>
            <a:r>
              <a:rPr lang="en-US" sz="1800" b="0" i="0" u="none" strike="noStrike" baseline="0" dirty="0">
                <a:latin typeface="NimbusRomNo9L-Regu"/>
              </a:rPr>
              <a:t>Increasing the order of the Markov process mode</a:t>
            </a:r>
            <a:endParaRPr lang="en-US" sz="1800" dirty="0">
              <a:latin typeface="NimbusRomNo9L-Regu"/>
            </a:endParaRPr>
          </a:p>
          <a:p>
            <a:pPr marL="742950" lvl="1" indent="-285750">
              <a:buFont typeface="Arial" panose="020B0604020202020204" pitchFamily="34" charset="0"/>
              <a:buChar char="•"/>
            </a:pPr>
            <a:endParaRPr lang="en-US" b="0" i="0" u="none" strike="noStrike" baseline="0" dirty="0">
              <a:latin typeface="NimbusRomNo9L-Regu"/>
            </a:endParaRPr>
          </a:p>
          <a:p>
            <a:pPr marL="742950" lvl="1" indent="-285750">
              <a:buFont typeface="Arial" panose="020B0604020202020204" pitchFamily="34" charset="0"/>
              <a:buChar char="•"/>
            </a:pPr>
            <a:r>
              <a:rPr lang="en-US" sz="1800" b="0" i="0" u="none" strike="noStrike" baseline="0" dirty="0">
                <a:latin typeface="NimbusRomNo9L-Regu"/>
              </a:rPr>
              <a:t>Increasing the set of state variables</a:t>
            </a:r>
            <a:endParaRPr lang="fr-FR" b="0" i="0" u="none" strike="noStrike" baseline="0" dirty="0">
              <a:latin typeface="Tahoma" panose="020B0604030504040204" pitchFamily="34" charset="0"/>
            </a:endParaRPr>
          </a:p>
          <a:p>
            <a:pPr algn="l"/>
            <a:endParaRPr lang="en-MY" sz="2050" b="1" dirty="0">
              <a:latin typeface="Calibri"/>
              <a:cs typeface="Calibri"/>
            </a:endParaRPr>
          </a:p>
        </p:txBody>
      </p:sp>
      <p:pic>
        <p:nvPicPr>
          <p:cNvPr id="4" name="Picture 3">
            <a:extLst>
              <a:ext uri="{FF2B5EF4-FFF2-40B4-BE49-F238E27FC236}">
                <a16:creationId xmlns:a16="http://schemas.microsoft.com/office/drawing/2014/main" id="{A02BF1E4-04EE-4B25-9C3F-C732FF91A791}"/>
              </a:ext>
            </a:extLst>
          </p:cNvPr>
          <p:cNvPicPr>
            <a:picLocks noChangeAspect="1"/>
          </p:cNvPicPr>
          <p:nvPr/>
        </p:nvPicPr>
        <p:blipFill>
          <a:blip r:embed="rId2"/>
          <a:stretch>
            <a:fillRect/>
          </a:stretch>
        </p:blipFill>
        <p:spPr>
          <a:xfrm>
            <a:off x="1958588" y="1875511"/>
            <a:ext cx="4114800" cy="738554"/>
          </a:xfrm>
          <a:prstGeom prst="rect">
            <a:avLst/>
          </a:prstGeom>
        </p:spPr>
      </p:pic>
    </p:spTree>
    <p:extLst>
      <p:ext uri="{BB962C8B-B14F-4D97-AF65-F5344CB8AC3E}">
        <p14:creationId xmlns:p14="http://schemas.microsoft.com/office/powerpoint/2010/main" val="415344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Time and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a:t>
            </a:fld>
            <a:endParaRPr spc="20" dirty="0"/>
          </a:p>
        </p:txBody>
      </p:sp>
      <p:pic>
        <p:nvPicPr>
          <p:cNvPr id="4" name="Picture 3">
            <a:extLst>
              <a:ext uri="{FF2B5EF4-FFF2-40B4-BE49-F238E27FC236}">
                <a16:creationId xmlns:a16="http://schemas.microsoft.com/office/drawing/2014/main" id="{47DA5BAA-2C44-4266-B8CE-6BE994CA731E}"/>
              </a:ext>
            </a:extLst>
          </p:cNvPr>
          <p:cNvPicPr>
            <a:picLocks noChangeAspect="1"/>
          </p:cNvPicPr>
          <p:nvPr/>
        </p:nvPicPr>
        <p:blipFill>
          <a:blip r:embed="rId2"/>
          <a:stretch>
            <a:fillRect/>
          </a:stretch>
        </p:blipFill>
        <p:spPr>
          <a:xfrm>
            <a:off x="1106232" y="2057400"/>
            <a:ext cx="6877594" cy="1877089"/>
          </a:xfrm>
          <a:prstGeom prst="rect">
            <a:avLst/>
          </a:prstGeom>
        </p:spPr>
      </p:pic>
      <p:sp>
        <p:nvSpPr>
          <p:cNvPr id="9" name="TextBox 8">
            <a:extLst>
              <a:ext uri="{FF2B5EF4-FFF2-40B4-BE49-F238E27FC236}">
                <a16:creationId xmlns:a16="http://schemas.microsoft.com/office/drawing/2014/main" id="{F3B4EF79-C3E5-46CA-9E86-07AD928EBC2D}"/>
              </a:ext>
            </a:extLst>
          </p:cNvPr>
          <p:cNvSpPr txBox="1"/>
          <p:nvPr/>
        </p:nvSpPr>
        <p:spPr>
          <a:xfrm>
            <a:off x="1321498" y="4358007"/>
            <a:ext cx="6805804" cy="923330"/>
          </a:xfrm>
          <a:prstGeom prst="rect">
            <a:avLst/>
          </a:prstGeom>
          <a:noFill/>
        </p:spPr>
        <p:txBody>
          <a:bodyPr wrap="square">
            <a:spAutoFit/>
          </a:bodyPr>
          <a:lstStyle/>
          <a:p>
            <a:pPr marL="342900" indent="-342900">
              <a:buAutoNum type="alphaLcParenBoth"/>
            </a:pPr>
            <a:r>
              <a:rPr lang="en-US" sz="1800" b="0" i="0" u="none" strike="noStrike" baseline="0" dirty="0">
                <a:latin typeface="Times New Roman" panose="02020603050405020304" pitchFamily="18" charset="0"/>
              </a:rPr>
              <a:t>Bayesian network structure corresponding to a first-order Markov process with state defined by the variables </a:t>
            </a:r>
            <a:r>
              <a:rPr lang="en-US" sz="1800" b="1" i="0" u="none" strike="noStrike" baseline="0" dirty="0" err="1">
                <a:latin typeface="Times New Roman" panose="02020603050405020304" pitchFamily="18" charset="0"/>
              </a:rPr>
              <a:t>X</a:t>
            </a:r>
            <a:r>
              <a:rPr lang="en-US" sz="1800" b="0" i="1" u="none" strike="noStrike" baseline="-25000" dirty="0" err="1">
                <a:latin typeface="Times New Roman" panose="02020603050405020304" pitchFamily="18" charset="0"/>
              </a:rPr>
              <a:t>t</a:t>
            </a:r>
            <a:endParaRPr lang="en-US" dirty="0">
              <a:latin typeface="Times New Roman" panose="02020603050405020304" pitchFamily="18" charset="0"/>
            </a:endParaRPr>
          </a:p>
          <a:p>
            <a:pPr marL="342900" indent="-342900">
              <a:buAutoNum type="alphaLcParenBoth"/>
            </a:pPr>
            <a:r>
              <a:rPr lang="en-US" sz="1800" b="0" i="0" u="none" strike="noStrike" baseline="0" dirty="0">
                <a:latin typeface="Times New Roman" panose="02020603050405020304" pitchFamily="18" charset="0"/>
              </a:rPr>
              <a:t>A second-order Markov process.</a:t>
            </a:r>
          </a:p>
        </p:txBody>
      </p:sp>
    </p:spTree>
    <p:extLst>
      <p:ext uri="{BB962C8B-B14F-4D97-AF65-F5344CB8AC3E}">
        <p14:creationId xmlns:p14="http://schemas.microsoft.com/office/powerpoint/2010/main" val="42883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Time and Uncertainty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a:t>
            </a:fld>
            <a:endParaRPr spc="20" dirty="0"/>
          </a:p>
        </p:txBody>
      </p:sp>
      <p:pic>
        <p:nvPicPr>
          <p:cNvPr id="4" name="Picture 3">
            <a:extLst>
              <a:ext uri="{FF2B5EF4-FFF2-40B4-BE49-F238E27FC236}">
                <a16:creationId xmlns:a16="http://schemas.microsoft.com/office/drawing/2014/main" id="{D9BDC2FE-E050-4D70-9B8C-E6E516DEE80F}"/>
              </a:ext>
            </a:extLst>
          </p:cNvPr>
          <p:cNvPicPr>
            <a:picLocks noChangeAspect="1"/>
          </p:cNvPicPr>
          <p:nvPr/>
        </p:nvPicPr>
        <p:blipFill>
          <a:blip r:embed="rId2"/>
          <a:stretch>
            <a:fillRect/>
          </a:stretch>
        </p:blipFill>
        <p:spPr>
          <a:xfrm>
            <a:off x="650628" y="1752600"/>
            <a:ext cx="7604699" cy="3406776"/>
          </a:xfrm>
          <a:prstGeom prst="rect">
            <a:avLst/>
          </a:prstGeom>
        </p:spPr>
      </p:pic>
      <p:sp>
        <p:nvSpPr>
          <p:cNvPr id="9" name="TextBox 8">
            <a:extLst>
              <a:ext uri="{FF2B5EF4-FFF2-40B4-BE49-F238E27FC236}">
                <a16:creationId xmlns:a16="http://schemas.microsoft.com/office/drawing/2014/main" id="{22024661-87DF-4CF7-9E3F-2DE20E9ADDA7}"/>
              </a:ext>
            </a:extLst>
          </p:cNvPr>
          <p:cNvSpPr txBox="1"/>
          <p:nvPr/>
        </p:nvSpPr>
        <p:spPr>
          <a:xfrm>
            <a:off x="914400" y="5638800"/>
            <a:ext cx="7220456" cy="923330"/>
          </a:xfrm>
          <a:prstGeom prst="rect">
            <a:avLst/>
          </a:prstGeom>
          <a:noFill/>
        </p:spPr>
        <p:txBody>
          <a:bodyPr wrap="square">
            <a:spAutoFit/>
          </a:bodyPr>
          <a:lstStyle/>
          <a:p>
            <a:pPr marR="980" algn="just"/>
            <a:r>
              <a:rPr lang="en-US" sz="1800" b="0" i="0" u="none" strike="noStrike" baseline="0" dirty="0">
                <a:solidFill>
                  <a:srgbClr val="000000"/>
                </a:solidFill>
                <a:latin typeface="Times New Roman" panose="02020603050405020304" pitchFamily="18" charset="0"/>
              </a:rPr>
              <a:t>Bayesian network structure and conditional distributions describing the um- </a:t>
            </a:r>
            <a:r>
              <a:rPr lang="en-US" sz="1800" b="0" i="0" u="none" strike="noStrike" baseline="0" dirty="0" err="1">
                <a:solidFill>
                  <a:srgbClr val="000000"/>
                </a:solidFill>
                <a:latin typeface="Times New Roman" panose="02020603050405020304" pitchFamily="18" charset="0"/>
              </a:rPr>
              <a:t>brella</a:t>
            </a:r>
            <a:r>
              <a:rPr lang="en-US" sz="1800" b="0" i="0" u="none" strike="noStrike" baseline="0" dirty="0">
                <a:solidFill>
                  <a:srgbClr val="000000"/>
                </a:solidFill>
                <a:latin typeface="Times New Roman" panose="02020603050405020304" pitchFamily="18" charset="0"/>
              </a:rPr>
              <a:t> world. The transition model is </a:t>
            </a:r>
            <a:r>
              <a:rPr lang="en-US" sz="1800" b="1" i="0" u="none" strike="noStrike" baseline="0" dirty="0">
                <a:solidFill>
                  <a:srgbClr val="000000"/>
                </a:solidFill>
                <a:latin typeface="Times New Roman" panose="02020603050405020304" pitchFamily="18" charset="0"/>
              </a:rPr>
              <a:t>P</a:t>
            </a:r>
            <a:r>
              <a:rPr lang="en-US" sz="1800" b="0" i="0" u="none" strike="noStrike" baseline="0" dirty="0">
                <a:solidFill>
                  <a:srgbClr val="000000"/>
                </a:solidFill>
                <a:latin typeface="Tahoma" panose="020B0604030504040204" pitchFamily="34" charset="0"/>
              </a:rPr>
              <a:t>(</a:t>
            </a:r>
            <a:r>
              <a:rPr lang="en-US" sz="1800" b="0" i="1" u="none" strike="noStrike" baseline="0" dirty="0" err="1">
                <a:solidFill>
                  <a:srgbClr val="000000"/>
                </a:solidFill>
                <a:latin typeface="Times New Roman" panose="02020603050405020304" pitchFamily="18" charset="0"/>
              </a:rPr>
              <a:t>Rain</a:t>
            </a:r>
            <a:r>
              <a:rPr lang="en-US" sz="1800" b="0" i="1" u="none" strike="noStrike" baseline="-25000" dirty="0" err="1">
                <a:solidFill>
                  <a:srgbClr val="000000"/>
                </a:solidFill>
                <a:latin typeface="Times New Roman" panose="02020603050405020304" pitchFamily="18" charset="0"/>
              </a:rPr>
              <a:t>t</a:t>
            </a:r>
            <a:r>
              <a:rPr lang="en-US" sz="1800" b="0" i="1" u="none" strike="noStrike" baseline="0" dirty="0">
                <a:solidFill>
                  <a:srgbClr val="000000"/>
                </a:solidFill>
                <a:latin typeface="Times New Roman" panose="02020603050405020304" pitchFamily="18" charset="0"/>
              </a:rPr>
              <a:t> |Rain</a:t>
            </a:r>
            <a:r>
              <a:rPr lang="en-US" sz="1800" b="0" i="1" u="none" strike="noStrike" baseline="-25000" dirty="0">
                <a:solidFill>
                  <a:srgbClr val="000000"/>
                </a:solidFill>
                <a:latin typeface="Times New Roman" panose="02020603050405020304" pitchFamily="18" charset="0"/>
              </a:rPr>
              <a:t>t−</a:t>
            </a:r>
            <a:r>
              <a:rPr lang="en-US" sz="1800" b="0" i="0" u="none" strike="noStrike" baseline="-25000" dirty="0">
                <a:solidFill>
                  <a:srgbClr val="000000"/>
                </a:solidFill>
                <a:latin typeface="Times New Roman" panose="02020603050405020304" pitchFamily="18" charset="0"/>
              </a:rPr>
              <a:t>1</a:t>
            </a:r>
            <a:r>
              <a:rPr lang="en-US" sz="1800" b="0" i="0" u="none" strike="noStrike" baseline="0" dirty="0">
                <a:solidFill>
                  <a:srgbClr val="000000"/>
                </a:solidFill>
                <a:latin typeface="Tahoma" panose="020B0604030504040204" pitchFamily="34" charset="0"/>
              </a:rPr>
              <a:t>) </a:t>
            </a:r>
            <a:r>
              <a:rPr lang="en-US" sz="1800" b="0" i="0" u="none" strike="noStrike" baseline="0" dirty="0">
                <a:solidFill>
                  <a:srgbClr val="000000"/>
                </a:solidFill>
                <a:latin typeface="Times New Roman" panose="02020603050405020304" pitchFamily="18" charset="0"/>
              </a:rPr>
              <a:t>and the sensor model is </a:t>
            </a:r>
            <a:r>
              <a:rPr lang="en-US" sz="1800" b="1" i="0" u="none" strike="noStrike" baseline="0" dirty="0">
                <a:solidFill>
                  <a:srgbClr val="000000"/>
                </a:solidFill>
                <a:latin typeface="Times New Roman" panose="02020603050405020304" pitchFamily="18" charset="0"/>
              </a:rPr>
              <a:t>P</a:t>
            </a:r>
            <a:r>
              <a:rPr lang="en-US" sz="1800" b="0" i="0" u="none" strike="noStrike" baseline="0" dirty="0">
                <a:solidFill>
                  <a:srgbClr val="000000"/>
                </a:solidFill>
                <a:latin typeface="Tahoma" panose="020B0604030504040204" pitchFamily="34" charset="0"/>
              </a:rPr>
              <a:t>(</a:t>
            </a:r>
            <a:r>
              <a:rPr lang="en-US" sz="1800" b="0" i="1" u="none" strike="noStrike" baseline="0" dirty="0" err="1">
                <a:solidFill>
                  <a:srgbClr val="000000"/>
                </a:solidFill>
                <a:latin typeface="Times New Roman" panose="02020603050405020304" pitchFamily="18" charset="0"/>
              </a:rPr>
              <a:t>Umbrella</a:t>
            </a:r>
            <a:r>
              <a:rPr lang="en-US" sz="1800" b="0" i="1" u="none" strike="noStrike" baseline="-25000" dirty="0" err="1">
                <a:solidFill>
                  <a:srgbClr val="000000"/>
                </a:solidFill>
                <a:latin typeface="Times New Roman" panose="02020603050405020304" pitchFamily="18" charset="0"/>
              </a:rPr>
              <a:t>t</a:t>
            </a:r>
            <a:r>
              <a:rPr lang="en-US" sz="1800" b="0" i="1" u="none" strike="noStrike" baseline="0" dirty="0">
                <a:solidFill>
                  <a:srgbClr val="000000"/>
                </a:solidFill>
                <a:latin typeface="Times New Roman" panose="02020603050405020304" pitchFamily="18" charset="0"/>
              </a:rPr>
              <a:t> |</a:t>
            </a:r>
            <a:r>
              <a:rPr lang="en-US" sz="1800" b="0" i="1" u="none" strike="noStrike" baseline="0" dirty="0" err="1">
                <a:solidFill>
                  <a:srgbClr val="000000"/>
                </a:solidFill>
                <a:latin typeface="Times New Roman" panose="02020603050405020304" pitchFamily="18" charset="0"/>
              </a:rPr>
              <a:t>Rain</a:t>
            </a:r>
            <a:r>
              <a:rPr lang="en-US" sz="1800" b="0" i="1" u="none" strike="noStrike" baseline="-25000" dirty="0" err="1">
                <a:solidFill>
                  <a:srgbClr val="000000"/>
                </a:solidFill>
                <a:latin typeface="Times New Roman" panose="02020603050405020304" pitchFamily="18" charset="0"/>
              </a:rPr>
              <a:t>t</a:t>
            </a:r>
            <a:r>
              <a:rPr lang="en-US" sz="1800" b="0" i="0" u="none" strike="noStrike" baseline="0" dirty="0">
                <a:solidFill>
                  <a:srgbClr val="000000"/>
                </a:solidFill>
                <a:latin typeface="Tahoma" panose="020B0604030504040204" pitchFamily="34" charset="0"/>
              </a:rPr>
              <a:t>)</a:t>
            </a:r>
            <a:r>
              <a:rPr lang="en-US" sz="1800" b="0" i="0" u="none" strike="noStrike" baseline="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76168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7</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4481355"/>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latin typeface="NimbusRomNo9L-Regu"/>
              </a:rPr>
              <a:t>formulate the basic inference </a:t>
            </a:r>
            <a:r>
              <a:rPr lang="en-US" sz="1800" b="0" i="0" u="none" strike="noStrike" baseline="0" dirty="0">
                <a:latin typeface="NimbusRomNo9L-Regu"/>
              </a:rPr>
              <a:t>tasks that must be solved:</a:t>
            </a:r>
            <a:endParaRPr lang="en-US" dirty="0">
              <a:latin typeface="NimbusRomNo9L-Regu"/>
            </a:endParaRPr>
          </a:p>
          <a:p>
            <a:pPr marL="742950" lvl="1" indent="-285750">
              <a:buFont typeface="Arial" panose="020B0604020202020204" pitchFamily="34" charset="0"/>
              <a:buChar char="•"/>
            </a:pPr>
            <a:r>
              <a:rPr lang="en-US" b="1" u="none" strike="noStrike" dirty="0">
                <a:latin typeface="Times New Roman" panose="02020603050405020304" pitchFamily="18" charset="0"/>
              </a:rPr>
              <a:t>Filtering</a:t>
            </a:r>
            <a:r>
              <a:rPr lang="en-US" b="0" i="1" u="none" strike="noStrike" dirty="0">
                <a:latin typeface="Times New Roman" panose="02020603050405020304" pitchFamily="18" charset="0"/>
              </a:rPr>
              <a:t> </a:t>
            </a:r>
            <a:r>
              <a:rPr lang="en-US" b="0" i="0" u="none" strike="noStrike" dirty="0">
                <a:latin typeface="Times New Roman" panose="02020603050405020304" pitchFamily="18" charset="0"/>
              </a:rPr>
              <a:t>or </a:t>
            </a:r>
            <a:r>
              <a:rPr lang="en-US" b="1" i="0" u="none" strike="noStrike" dirty="0">
                <a:latin typeface="Times New Roman" panose="02020603050405020304" pitchFamily="18" charset="0"/>
              </a:rPr>
              <a:t>state estimation </a:t>
            </a:r>
            <a:r>
              <a:rPr lang="en-US" b="0" i="0" u="none" strike="noStrike" dirty="0">
                <a:latin typeface="Times New Roman" panose="02020603050405020304" pitchFamily="18" charset="0"/>
              </a:rPr>
              <a:t>is the task of computing the </a:t>
            </a:r>
            <a:r>
              <a:rPr lang="en-US" b="1" i="0" u="none" strike="noStrike" dirty="0">
                <a:latin typeface="Times New Roman" panose="02020603050405020304" pitchFamily="18" charset="0"/>
              </a:rPr>
              <a:t>belief state P</a:t>
            </a:r>
            <a:r>
              <a:rPr lang="en-US" b="0" i="0" u="none" strike="noStrike" dirty="0">
                <a:latin typeface="Tahoma" panose="020B0604030504040204" pitchFamily="34" charset="0"/>
              </a:rPr>
              <a:t>(</a:t>
            </a:r>
            <a:r>
              <a:rPr lang="en-US" b="1" i="0" u="none" strike="noStrike" dirty="0" err="1">
                <a:latin typeface="Times New Roman" panose="02020603050405020304" pitchFamily="18" charset="0"/>
              </a:rPr>
              <a:t>X</a:t>
            </a:r>
            <a:r>
              <a:rPr lang="en-US" b="0" i="1" u="none" strike="noStrike" baseline="-25000" dirty="0" err="1">
                <a:latin typeface="Times New Roman" panose="02020603050405020304" pitchFamily="18" charset="0"/>
              </a:rPr>
              <a:t>t</a:t>
            </a:r>
            <a:r>
              <a:rPr lang="en-US" b="0" i="1" u="none" strike="noStrike" dirty="0">
                <a:latin typeface="Times New Roman" panose="02020603050405020304" pitchFamily="18" charset="0"/>
              </a:rPr>
              <a:t> | </a:t>
            </a:r>
            <a:r>
              <a:rPr lang="en-US" b="1" i="0" u="none" strike="noStrike" dirty="0">
                <a:latin typeface="Times New Roman" panose="02020603050405020304" pitchFamily="18" charset="0"/>
              </a:rPr>
              <a:t>e</a:t>
            </a:r>
            <a:r>
              <a:rPr lang="en-US" b="0" i="0" u="none" strike="noStrike" baseline="-25000" dirty="0">
                <a:latin typeface="Times New Roman" panose="02020603050405020304" pitchFamily="18" charset="0"/>
              </a:rPr>
              <a:t>1:</a:t>
            </a:r>
            <a:r>
              <a:rPr lang="en-US" b="0" i="1" u="none" strike="noStrike" baseline="-25000" dirty="0">
                <a:latin typeface="Times New Roman" panose="02020603050405020304" pitchFamily="18" charset="0"/>
              </a:rPr>
              <a:t>t</a:t>
            </a:r>
            <a:r>
              <a:rPr lang="en-US" b="0" i="0" u="none" strike="noStrike" dirty="0">
                <a:latin typeface="Tahoma" panose="020B0604030504040204" pitchFamily="34" charset="0"/>
              </a:rPr>
              <a:t>)</a:t>
            </a:r>
          </a:p>
          <a:p>
            <a:pPr marL="742950" lvl="1" indent="-285750">
              <a:buFont typeface="Arial" panose="020B0604020202020204" pitchFamily="34" charset="0"/>
              <a:buChar char="•"/>
            </a:pPr>
            <a:r>
              <a:rPr lang="en-US" sz="1800" b="1" i="0" u="none" strike="noStrike" baseline="0" dirty="0">
                <a:solidFill>
                  <a:srgbClr val="000000"/>
                </a:solidFill>
                <a:latin typeface="NimbusRomNo9L-Medi"/>
              </a:rPr>
              <a:t>Prediction</a:t>
            </a:r>
            <a:r>
              <a:rPr lang="en-US" sz="1800" b="0" i="0" u="none" strike="noStrike" baseline="0" dirty="0">
                <a:solidFill>
                  <a:srgbClr val="000000"/>
                </a:solidFill>
                <a:latin typeface="NimbusRomNo9L-Regu"/>
              </a:rPr>
              <a:t>: This is the task of computing the posterior distribution over the </a:t>
            </a:r>
            <a:r>
              <a:rPr lang="en-US" sz="1800" b="0" i="0" u="none" strike="noStrike" baseline="0" dirty="0">
                <a:solidFill>
                  <a:srgbClr val="000000"/>
                </a:solidFill>
                <a:latin typeface="NimbusRomNo9L-ReguItal"/>
              </a:rPr>
              <a:t>future </a:t>
            </a:r>
            <a:r>
              <a:rPr lang="en-US" sz="1800" b="0" i="0" u="none" strike="noStrike" baseline="0" dirty="0">
                <a:solidFill>
                  <a:srgbClr val="000000"/>
                </a:solidFill>
                <a:latin typeface="NimbusRomNo9L-Regu"/>
              </a:rPr>
              <a:t>state, </a:t>
            </a:r>
            <a:r>
              <a:rPr lang="en-US" dirty="0">
                <a:solidFill>
                  <a:srgbClr val="00A6A6"/>
                </a:solidFill>
                <a:latin typeface="CMSS8"/>
              </a:rPr>
              <a:t> </a:t>
            </a:r>
            <a:r>
              <a:rPr lang="en-US" sz="1800" b="0" i="0" u="none" strike="noStrike" baseline="0" dirty="0">
                <a:solidFill>
                  <a:srgbClr val="000000"/>
                </a:solidFill>
                <a:latin typeface="NimbusRomNo9L-Regu"/>
              </a:rPr>
              <a:t>given all evidence to date.</a:t>
            </a:r>
          </a:p>
          <a:p>
            <a:pPr marL="742950" lvl="1" indent="-285750">
              <a:buFont typeface="Arial" panose="020B0604020202020204" pitchFamily="34" charset="0"/>
              <a:buChar char="•"/>
            </a:pPr>
            <a:r>
              <a:rPr lang="en-US" sz="1800" b="1" i="0" u="none" strike="noStrike" baseline="0" dirty="0">
                <a:solidFill>
                  <a:srgbClr val="000000"/>
                </a:solidFill>
                <a:latin typeface="NimbusRomNo9L-Medi"/>
              </a:rPr>
              <a:t>Smoothing</a:t>
            </a:r>
            <a:r>
              <a:rPr lang="en-US" sz="1800" b="0" i="0" u="none" strike="noStrike" baseline="0" dirty="0">
                <a:solidFill>
                  <a:srgbClr val="000000"/>
                </a:solidFill>
                <a:latin typeface="NimbusRomNo9L-Regu"/>
              </a:rPr>
              <a:t>: This is the task of computing the posterior distribution over a </a:t>
            </a:r>
            <a:r>
              <a:rPr lang="en-US" sz="1800" b="0" i="0" u="none" strike="noStrike" baseline="0" dirty="0">
                <a:solidFill>
                  <a:srgbClr val="000000"/>
                </a:solidFill>
                <a:latin typeface="NimbusRomNo9L-ReguItal"/>
              </a:rPr>
              <a:t>past </a:t>
            </a:r>
            <a:r>
              <a:rPr lang="en-US" sz="1800" b="0" i="0" u="none" strike="noStrike" baseline="0" dirty="0">
                <a:solidFill>
                  <a:srgbClr val="000000"/>
                </a:solidFill>
                <a:latin typeface="NimbusRomNo9L-Regu"/>
              </a:rPr>
              <a:t>state, given all evidence up to the present</a:t>
            </a:r>
          </a:p>
          <a:p>
            <a:pPr marL="742950" lvl="1" indent="-285750">
              <a:buFont typeface="Arial" panose="020B0604020202020204" pitchFamily="34" charset="0"/>
              <a:buChar char="•"/>
            </a:pPr>
            <a:r>
              <a:rPr lang="en-US" sz="1800" b="1" i="0" u="none" strike="noStrike" baseline="0" dirty="0">
                <a:latin typeface="NimbusRomNo9L-Medi"/>
              </a:rPr>
              <a:t>Most likely explanation</a:t>
            </a:r>
            <a:r>
              <a:rPr lang="en-US" sz="1800" b="0" i="0" u="none" strike="noStrike" baseline="0" dirty="0">
                <a:latin typeface="NimbusRomNo9L-Regu"/>
              </a:rPr>
              <a:t>: Given a sequence of observations, we might wish to find the sequence of states that is most likely to have generated those observations</a:t>
            </a:r>
          </a:p>
          <a:p>
            <a:pPr marL="742950" lvl="1"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dirty="0">
                <a:latin typeface="NimbusRomNo9L-Regu"/>
              </a:rPr>
              <a:t>Besides inference tasks:</a:t>
            </a:r>
          </a:p>
          <a:p>
            <a:pPr marL="742950" lvl="1" indent="-285750">
              <a:buFont typeface="Arial" panose="020B0604020202020204" pitchFamily="34" charset="0"/>
              <a:buChar char="•"/>
            </a:pPr>
            <a:r>
              <a:rPr lang="en-US" b="1" i="0" u="none" strike="noStrike" baseline="0" dirty="0">
                <a:latin typeface="NimbusRomNo9L-Medi"/>
              </a:rPr>
              <a:t>Learning</a:t>
            </a:r>
            <a:r>
              <a:rPr lang="en-US" b="1" i="0" u="none" strike="noStrike" baseline="0" dirty="0">
                <a:latin typeface="NimbusRomNo9L-Regu"/>
              </a:rPr>
              <a:t>: </a:t>
            </a:r>
            <a:r>
              <a:rPr lang="en-US" b="0" i="0" u="none" strike="noStrike" baseline="0" dirty="0">
                <a:latin typeface="NimbusRomNo9L-Regu"/>
              </a:rPr>
              <a:t>The transition and sensor models, if not yet known, can be learned from </a:t>
            </a:r>
            <a:r>
              <a:rPr lang="en-MY" sz="1800" b="0" i="0" u="none" strike="noStrike" baseline="0" dirty="0">
                <a:latin typeface="NimbusRomNo9L-Regu"/>
              </a:rPr>
              <a:t>observations</a:t>
            </a:r>
            <a:endParaRPr lang="en-US" b="0" i="0" u="none" strike="noStrike" dirty="0">
              <a:latin typeface="Tahoma" panose="020B0604030504040204" pitchFamily="34" charset="0"/>
            </a:endParaRPr>
          </a:p>
          <a:p>
            <a:pPr marL="285750" indent="-285750" algn="l">
              <a:buFont typeface="Arial" panose="020B0604020202020204" pitchFamily="34" charset="0"/>
              <a:buChar char="•"/>
            </a:pPr>
            <a:endParaRPr lang="en-US" dirty="0">
              <a:latin typeface="NimbusRomNo9L-Regu"/>
            </a:endParaRPr>
          </a:p>
          <a:p>
            <a:pPr algn="l"/>
            <a:endParaRPr lang="en-MY" sz="2050" b="1" dirty="0">
              <a:latin typeface="Calibri"/>
              <a:cs typeface="Calibri"/>
            </a:endParaRPr>
          </a:p>
        </p:txBody>
      </p:sp>
    </p:spTree>
    <p:extLst>
      <p:ext uri="{BB962C8B-B14F-4D97-AF65-F5344CB8AC3E}">
        <p14:creationId xmlns:p14="http://schemas.microsoft.com/office/powerpoint/2010/main" val="159498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8</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880369"/>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solidFill>
                  <a:srgbClr val="9A009A"/>
                </a:solidFill>
                <a:latin typeface="CMSSBX10"/>
              </a:rPr>
              <a:t>Filtering and prediction </a:t>
            </a:r>
          </a:p>
          <a:p>
            <a:pPr marL="285750" indent="-285750" algn="l">
              <a:buFont typeface="Arial" panose="020B0604020202020204" pitchFamily="34" charset="0"/>
              <a:buChar char="•"/>
            </a:pPr>
            <a:endParaRPr lang="en-US" dirty="0">
              <a:latin typeface="NimbusRomNo9L-Regu"/>
            </a:endParaRPr>
          </a:p>
          <a:p>
            <a:pPr algn="l"/>
            <a:endParaRPr lang="en-MY" sz="2050" b="1" dirty="0">
              <a:latin typeface="Calibri"/>
              <a:cs typeface="Calibri"/>
            </a:endParaRPr>
          </a:p>
        </p:txBody>
      </p:sp>
      <p:pic>
        <p:nvPicPr>
          <p:cNvPr id="4" name="Picture 3">
            <a:extLst>
              <a:ext uri="{FF2B5EF4-FFF2-40B4-BE49-F238E27FC236}">
                <a16:creationId xmlns:a16="http://schemas.microsoft.com/office/drawing/2014/main" id="{E5B84C13-57A0-480E-84A5-0B63CE764DD4}"/>
              </a:ext>
            </a:extLst>
          </p:cNvPr>
          <p:cNvPicPr>
            <a:picLocks noChangeAspect="1"/>
          </p:cNvPicPr>
          <p:nvPr/>
        </p:nvPicPr>
        <p:blipFill>
          <a:blip r:embed="rId2"/>
          <a:stretch>
            <a:fillRect/>
          </a:stretch>
        </p:blipFill>
        <p:spPr>
          <a:xfrm>
            <a:off x="1936466" y="2232919"/>
            <a:ext cx="4933950" cy="495300"/>
          </a:xfrm>
          <a:prstGeom prst="rect">
            <a:avLst/>
          </a:prstGeom>
        </p:spPr>
      </p:pic>
      <p:pic>
        <p:nvPicPr>
          <p:cNvPr id="9" name="Picture 8">
            <a:extLst>
              <a:ext uri="{FF2B5EF4-FFF2-40B4-BE49-F238E27FC236}">
                <a16:creationId xmlns:a16="http://schemas.microsoft.com/office/drawing/2014/main" id="{CCAA2650-A54A-4AA8-9F1C-004CC60B12C3}"/>
              </a:ext>
            </a:extLst>
          </p:cNvPr>
          <p:cNvPicPr>
            <a:picLocks noChangeAspect="1"/>
          </p:cNvPicPr>
          <p:nvPr/>
        </p:nvPicPr>
        <p:blipFill>
          <a:blip r:embed="rId3"/>
          <a:stretch>
            <a:fillRect/>
          </a:stretch>
        </p:blipFill>
        <p:spPr>
          <a:xfrm>
            <a:off x="952500" y="2868995"/>
            <a:ext cx="8153400" cy="1683230"/>
          </a:xfrm>
          <a:prstGeom prst="rect">
            <a:avLst/>
          </a:prstGeom>
        </p:spPr>
      </p:pic>
      <p:pic>
        <p:nvPicPr>
          <p:cNvPr id="11" name="Picture 10">
            <a:extLst>
              <a:ext uri="{FF2B5EF4-FFF2-40B4-BE49-F238E27FC236}">
                <a16:creationId xmlns:a16="http://schemas.microsoft.com/office/drawing/2014/main" id="{D1BFC132-91C4-4621-A8D0-FB4FFB193FC7}"/>
              </a:ext>
            </a:extLst>
          </p:cNvPr>
          <p:cNvPicPr>
            <a:picLocks noChangeAspect="1"/>
          </p:cNvPicPr>
          <p:nvPr/>
        </p:nvPicPr>
        <p:blipFill>
          <a:blip r:embed="rId4"/>
          <a:stretch>
            <a:fillRect/>
          </a:stretch>
        </p:blipFill>
        <p:spPr>
          <a:xfrm>
            <a:off x="950042" y="4940651"/>
            <a:ext cx="7587008" cy="1426810"/>
          </a:xfrm>
          <a:prstGeom prst="rect">
            <a:avLst/>
          </a:prstGeom>
        </p:spPr>
      </p:pic>
    </p:spTree>
    <p:extLst>
      <p:ext uri="{BB962C8B-B14F-4D97-AF65-F5344CB8AC3E}">
        <p14:creationId xmlns:p14="http://schemas.microsoft.com/office/powerpoint/2010/main" val="216808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353" y="990600"/>
            <a:ext cx="7722234" cy="359073"/>
          </a:xfrm>
          <a:prstGeom prst="rect">
            <a:avLst/>
          </a:prstGeom>
          <a:ln w="51816">
            <a:solidFill>
              <a:srgbClr val="000000"/>
            </a:solidFill>
          </a:ln>
        </p:spPr>
        <p:txBody>
          <a:bodyPr vert="horz" wrap="square" lIns="0" tIns="0" rIns="0" bIns="0" rtlCol="0">
            <a:spAutoFit/>
          </a:bodyPr>
          <a:lstStyle/>
          <a:p>
            <a:pPr algn="ctr">
              <a:lnSpc>
                <a:spcPts val="2765"/>
              </a:lnSpc>
            </a:pPr>
            <a:r>
              <a:rPr lang="en-MY" spc="25" dirty="0"/>
              <a:t>Inference in Temporal Models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9</a:t>
            </a:fld>
            <a:endParaRPr spc="20" dirty="0"/>
          </a:p>
        </p:txBody>
      </p:sp>
      <p:sp>
        <p:nvSpPr>
          <p:cNvPr id="8" name="object 3">
            <a:extLst>
              <a:ext uri="{FF2B5EF4-FFF2-40B4-BE49-F238E27FC236}">
                <a16:creationId xmlns:a16="http://schemas.microsoft.com/office/drawing/2014/main" id="{BFB36710-1970-499A-B372-4F96AC3760CD}"/>
              </a:ext>
            </a:extLst>
          </p:cNvPr>
          <p:cNvSpPr txBox="1"/>
          <p:nvPr/>
        </p:nvSpPr>
        <p:spPr>
          <a:xfrm>
            <a:off x="477579" y="1600200"/>
            <a:ext cx="7632065" cy="603370"/>
          </a:xfrm>
          <a:prstGeom prst="rect">
            <a:avLst/>
          </a:prstGeom>
        </p:spPr>
        <p:txBody>
          <a:bodyPr vert="horz" wrap="square" lIns="0" tIns="10795" rIns="0" bIns="0" rtlCol="0">
            <a:spAutoFit/>
          </a:bodyPr>
          <a:lstStyle/>
          <a:p>
            <a:pPr marL="285750" indent="-285750" algn="l">
              <a:buFont typeface="Arial" panose="020B0604020202020204" pitchFamily="34" charset="0"/>
              <a:buChar char="•"/>
            </a:pPr>
            <a:r>
              <a:rPr lang="en-MY" sz="1800" b="0" i="0" u="none" strike="noStrike" baseline="0" dirty="0">
                <a:solidFill>
                  <a:srgbClr val="9A009A"/>
                </a:solidFill>
                <a:latin typeface="CMSSBX10"/>
              </a:rPr>
              <a:t>Smoothing</a:t>
            </a:r>
            <a:endParaRPr lang="en-US" dirty="0">
              <a:latin typeface="NimbusRomNo9L-Regu"/>
            </a:endParaRPr>
          </a:p>
          <a:p>
            <a:pPr algn="l"/>
            <a:endParaRPr lang="en-MY" sz="2050" b="1" dirty="0">
              <a:latin typeface="Calibri"/>
              <a:cs typeface="Calibri"/>
            </a:endParaRPr>
          </a:p>
        </p:txBody>
      </p:sp>
      <p:pic>
        <p:nvPicPr>
          <p:cNvPr id="5" name="Picture 4">
            <a:extLst>
              <a:ext uri="{FF2B5EF4-FFF2-40B4-BE49-F238E27FC236}">
                <a16:creationId xmlns:a16="http://schemas.microsoft.com/office/drawing/2014/main" id="{EFFE53BB-DE9E-404E-9001-15101A1857E3}"/>
              </a:ext>
            </a:extLst>
          </p:cNvPr>
          <p:cNvPicPr>
            <a:picLocks noChangeAspect="1"/>
          </p:cNvPicPr>
          <p:nvPr/>
        </p:nvPicPr>
        <p:blipFill>
          <a:blip r:embed="rId2"/>
          <a:stretch>
            <a:fillRect/>
          </a:stretch>
        </p:blipFill>
        <p:spPr>
          <a:xfrm>
            <a:off x="838200" y="1981200"/>
            <a:ext cx="6609735" cy="123464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79F18C-B684-4EC0-8718-752BCA632664}"/>
                  </a:ext>
                </a:extLst>
              </p:cNvPr>
              <p:cNvSpPr txBox="1"/>
              <p:nvPr/>
            </p:nvSpPr>
            <p:spPr>
              <a:xfrm>
                <a:off x="558612" y="3438206"/>
                <a:ext cx="7576244" cy="1200329"/>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Times New Roman" panose="02020603050405020304" pitchFamily="18" charset="0"/>
                  </a:rPr>
                  <a:t>where “</a:t>
                </a:r>
                <a:r>
                  <a:rPr lang="en-US" sz="1800" b="0" i="1" u="none" strike="noStrike" baseline="0" dirty="0">
                    <a:latin typeface="Verdana" panose="020B0604030504040204" pitchFamily="34" charset="0"/>
                  </a:rPr>
                  <a:t>×</a:t>
                </a:r>
                <a:r>
                  <a:rPr lang="en-US" sz="1800" b="0" i="0" u="none" strike="noStrike" baseline="0" dirty="0">
                    <a:latin typeface="Times New Roman" panose="02020603050405020304" pitchFamily="18" charset="0"/>
                  </a:rPr>
                  <a:t>” represents pointwise multiplication of vectors.</a:t>
                </a: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backward message </a:t>
                </a:r>
                <a14:m>
                  <m:oMath xmlns:m="http://schemas.openxmlformats.org/officeDocument/2006/math">
                    <m:sSub>
                      <m:sSubPr>
                        <m:ctrlPr>
                          <a:rPr lang="en-MY" sz="1800" b="1" i="1" u="none" strike="noStrike" baseline="0" smtClean="0">
                            <a:latin typeface="Cambria Math" panose="02040503050406030204" pitchFamily="18" charset="0"/>
                          </a:rPr>
                        </m:ctrlPr>
                      </m:sSubPr>
                      <m:e>
                        <m:r>
                          <a:rPr lang="en-US" sz="1800" b="1" i="0" u="none" strike="noStrike" baseline="0" smtClean="0">
                            <a:latin typeface="Cambria Math" panose="02040503050406030204" pitchFamily="18" charset="0"/>
                          </a:rPr>
                          <m:t>𝐛</m:t>
                        </m:r>
                      </m:e>
                      <m:sub>
                        <m:r>
                          <a:rPr lang="en-US" sz="1800" b="0" i="1" u="none" strike="noStrike" baseline="0" smtClean="0">
                            <a:latin typeface="Cambria Math" panose="02040503050406030204" pitchFamily="18" charset="0"/>
                          </a:rPr>
                          <m:t>𝑘</m:t>
                        </m:r>
                        <m:r>
                          <a:rPr lang="en-US" sz="1800" b="0" i="1" u="none" strike="noStrike" baseline="0" smtClean="0">
                            <a:latin typeface="Cambria Math" panose="02040503050406030204" pitchFamily="18" charset="0"/>
                          </a:rPr>
                          <m:t>+1:</m:t>
                        </m:r>
                        <m:r>
                          <a:rPr lang="en-US" sz="1800" b="1" i="1" u="none" strike="noStrike" baseline="0" smtClean="0">
                            <a:latin typeface="Cambria Math" panose="02040503050406030204" pitchFamily="18" charset="0"/>
                          </a:rPr>
                          <m:t>𝒕</m:t>
                        </m:r>
                      </m:sub>
                    </m:sSub>
                  </m:oMath>
                </a14:m>
                <a:r>
                  <a:rPr lang="en-MY" sz="1800" b="1" i="0" u="none" strike="noStrike" baseline="0" dirty="0">
                    <a:latin typeface="Times New Roman" panose="02020603050405020304" pitchFamily="18" charset="0"/>
                  </a:rPr>
                  <a:t> </a:t>
                </a:r>
                <a:r>
                  <a:rPr lang="en-MY" dirty="0">
                    <a:latin typeface="Times New Roman" panose="02020603050405020304" pitchFamily="18" charset="0"/>
                  </a:rPr>
                  <a:t>can be computed by recursive process </a:t>
                </a:r>
                <a:r>
                  <a:rPr lang="en-MY" sz="1800" b="0" i="0" u="none" strike="noStrike" baseline="0" dirty="0">
                    <a:latin typeface="Times New Roman" panose="02020603050405020304" pitchFamily="18" charset="0"/>
                  </a:rPr>
                  <a:t>that runs </a:t>
                </a:r>
                <a:r>
                  <a:rPr lang="en-MY" sz="1800" b="0" u="none" strike="noStrike" baseline="0" dirty="0">
                    <a:latin typeface="Times New Roman" panose="02020603050405020304" pitchFamily="18" charset="0"/>
                  </a:rPr>
                  <a:t>backward</a:t>
                </a:r>
                <a:r>
                  <a:rPr lang="en-MY" sz="1800" b="0" i="1" u="none" strike="noStrike" baseline="0" dirty="0">
                    <a:latin typeface="Times New Roman" panose="02020603050405020304" pitchFamily="18" charset="0"/>
                  </a:rPr>
                  <a:t> </a:t>
                </a:r>
                <a:r>
                  <a:rPr lang="en-MY" sz="1800" b="0" i="0" u="none" strike="noStrike" baseline="0" dirty="0">
                    <a:latin typeface="Times New Roman" panose="02020603050405020304" pitchFamily="18" charset="0"/>
                  </a:rPr>
                  <a:t>from </a:t>
                </a:r>
                <a:r>
                  <a:rPr lang="en-MY" sz="1800" b="0" i="1" u="none" strike="noStrike" baseline="0" dirty="0">
                    <a:latin typeface="Times New Roman" panose="02020603050405020304" pitchFamily="18" charset="0"/>
                  </a:rPr>
                  <a:t>t</a:t>
                </a:r>
              </a:p>
              <a:p>
                <a:endParaRPr lang="en-US" sz="1800" b="0" i="0" u="none" strike="noStrike" baseline="0" dirty="0">
                  <a:latin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9F79F18C-B684-4EC0-8718-752BCA632664}"/>
                  </a:ext>
                </a:extLst>
              </p:cNvPr>
              <p:cNvSpPr txBox="1">
                <a:spLocks noRot="1" noChangeAspect="1" noMove="1" noResize="1" noEditPoints="1" noAdjustHandles="1" noChangeArrowheads="1" noChangeShapeType="1" noTextEdit="1"/>
              </p:cNvSpPr>
              <p:nvPr/>
            </p:nvSpPr>
            <p:spPr>
              <a:xfrm>
                <a:off x="558612" y="3438206"/>
                <a:ext cx="7576244" cy="1200329"/>
              </a:xfrm>
              <a:prstGeom prst="rect">
                <a:avLst/>
              </a:prstGeom>
              <a:blipFill>
                <a:blip r:embed="rId3"/>
                <a:stretch>
                  <a:fillRect l="-564" t="-3046"/>
                </a:stretch>
              </a:blipFill>
            </p:spPr>
            <p:txBody>
              <a:bodyPr/>
              <a:lstStyle/>
              <a:p>
                <a:r>
                  <a:rPr lang="en-MY">
                    <a:noFill/>
                  </a:rPr>
                  <a:t> </a:t>
                </a:r>
              </a:p>
            </p:txBody>
          </p:sp>
        </mc:Fallback>
      </mc:AlternateContent>
      <p:pic>
        <p:nvPicPr>
          <p:cNvPr id="14" name="Picture 13">
            <a:extLst>
              <a:ext uri="{FF2B5EF4-FFF2-40B4-BE49-F238E27FC236}">
                <a16:creationId xmlns:a16="http://schemas.microsoft.com/office/drawing/2014/main" id="{FCBE7BED-BEE1-4CB9-989E-9ED1B59E57ED}"/>
              </a:ext>
            </a:extLst>
          </p:cNvPr>
          <p:cNvPicPr>
            <a:picLocks noChangeAspect="1"/>
          </p:cNvPicPr>
          <p:nvPr/>
        </p:nvPicPr>
        <p:blipFill>
          <a:blip r:embed="rId4"/>
          <a:stretch>
            <a:fillRect/>
          </a:stretch>
        </p:blipFill>
        <p:spPr>
          <a:xfrm>
            <a:off x="855406" y="4638534"/>
            <a:ext cx="6832048" cy="2143265"/>
          </a:xfrm>
          <a:prstGeom prst="rect">
            <a:avLst/>
          </a:prstGeom>
        </p:spPr>
      </p:pic>
    </p:spTree>
    <p:extLst>
      <p:ext uri="{BB962C8B-B14F-4D97-AF65-F5344CB8AC3E}">
        <p14:creationId xmlns:p14="http://schemas.microsoft.com/office/powerpoint/2010/main" val="86087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3975</TotalTime>
  <Words>2745</Words>
  <Application>Microsoft Office PowerPoint</Application>
  <PresentationFormat>Custom</PresentationFormat>
  <Paragraphs>296</Paragraphs>
  <Slides>38</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38</vt:i4>
      </vt:variant>
    </vt:vector>
  </HeadingPairs>
  <TitlesOfParts>
    <vt:vector size="59" baseType="lpstr">
      <vt:lpstr>Arial</vt:lpstr>
      <vt:lpstr>Book Antiqua</vt:lpstr>
      <vt:lpstr>Bookman Old Style</vt:lpstr>
      <vt:lpstr>Calibri</vt:lpstr>
      <vt:lpstr>Cambria</vt:lpstr>
      <vt:lpstr>Cambria Math</vt:lpstr>
      <vt:lpstr>Century</vt:lpstr>
      <vt:lpstr>CMMI10</vt:lpstr>
      <vt:lpstr>CMR10</vt:lpstr>
      <vt:lpstr>CMSS8</vt:lpstr>
      <vt:lpstr>CMSSBX10</vt:lpstr>
      <vt:lpstr>Gill Sans MT</vt:lpstr>
      <vt:lpstr>Lucida Sans Unicode</vt:lpstr>
      <vt:lpstr>NimbusRomNo9L-Medi</vt:lpstr>
      <vt:lpstr>NimbusRomNo9L-Regu</vt:lpstr>
      <vt:lpstr>NimbusRomNo9L-ReguItal</vt:lpstr>
      <vt:lpstr>Palatino Linotype</vt:lpstr>
      <vt:lpstr>Tahoma</vt:lpstr>
      <vt:lpstr>Times New Roman</vt:lpstr>
      <vt:lpstr>Verdana</vt:lpstr>
      <vt:lpstr>Office Theme</vt:lpstr>
      <vt:lpstr>PowerPoint Presentation</vt:lpstr>
      <vt:lpstr>Outline</vt:lpstr>
      <vt:lpstr>Time and Uncertainty</vt:lpstr>
      <vt:lpstr>Time and Uncertainty</vt:lpstr>
      <vt:lpstr>Time and Uncertainty</vt:lpstr>
      <vt:lpstr>Time and Uncertainty</vt:lpstr>
      <vt:lpstr>Inference in Temporal Models</vt:lpstr>
      <vt:lpstr>Inference in Temporal Models</vt:lpstr>
      <vt:lpstr>Inference in Temporal Models</vt:lpstr>
      <vt:lpstr>Inference in Temporal Models</vt:lpstr>
      <vt:lpstr>Inference in Temporal Models</vt:lpstr>
      <vt:lpstr>Inference in Temporal Models</vt:lpstr>
      <vt:lpstr>Inference in Temporal Models</vt:lpstr>
      <vt:lpstr>Hidden Markov Models</vt:lpstr>
      <vt:lpstr>Hidden Markov Models</vt:lpstr>
      <vt:lpstr>Hidden Markov Models</vt:lpstr>
      <vt:lpstr>Hidden Markov Models</vt:lpstr>
      <vt:lpstr>Kalman Filters</vt:lpstr>
      <vt:lpstr>Kalman Filters</vt:lpstr>
      <vt:lpstr>Kalman Filters</vt:lpstr>
      <vt:lpstr>Kalman Filters</vt:lpstr>
      <vt:lpstr>Kalman Filters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Dynamic Bayesian Networks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27</cp:revision>
  <dcterms:created xsi:type="dcterms:W3CDTF">2021-09-01T06:26:14Z</dcterms:created>
  <dcterms:modified xsi:type="dcterms:W3CDTF">2022-02-23T03:23:13Z</dcterms:modified>
</cp:coreProperties>
</file>