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3" r:id="rId5"/>
    <p:sldId id="259" r:id="rId6"/>
    <p:sldId id="260" r:id="rId7"/>
    <p:sldId id="261" r:id="rId8"/>
    <p:sldId id="262" r:id="rId9"/>
    <p:sldId id="263" r:id="rId10"/>
    <p:sldId id="264" r:id="rId11"/>
    <p:sldId id="267" r:id="rId12"/>
    <p:sldId id="268" r:id="rId13"/>
    <p:sldId id="269" r:id="rId14"/>
    <p:sldId id="270" r:id="rId15"/>
    <p:sldId id="277" r:id="rId16"/>
    <p:sldId id="278" r:id="rId17"/>
    <p:sldId id="284" r:id="rId18"/>
    <p:sldId id="266" r:id="rId19"/>
    <p:sldId id="285" r:id="rId20"/>
    <p:sldId id="279" r:id="rId21"/>
    <p:sldId id="280" r:id="rId22"/>
    <p:sldId id="281" r:id="rId23"/>
    <p:sldId id="282" r:id="rId24"/>
    <p:sldId id="286" r:id="rId25"/>
    <p:sldId id="288" r:id="rId26"/>
    <p:sldId id="287" r:id="rId27"/>
    <p:sldId id="289" r:id="rId28"/>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51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515359" y="2258732"/>
            <a:ext cx="3027680" cy="4032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60"/>
              </a:lnSpc>
            </a:pPr>
            <a:r>
              <a:rPr spc="15" dirty="0"/>
              <a:t>Chapter</a:t>
            </a:r>
            <a:r>
              <a:rPr spc="40" dirty="0"/>
              <a:t> </a:t>
            </a:r>
            <a:r>
              <a:rPr spc="15" dirty="0"/>
              <a:t>16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60"/>
              </a:lnSpc>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Century"/>
                <a:cs typeface="Century"/>
              </a:defRPr>
            </a:lvl1pPr>
          </a:lstStyle>
          <a:p>
            <a:endParaRPr/>
          </a:p>
        </p:txBody>
      </p:sp>
      <p:sp>
        <p:nvSpPr>
          <p:cNvPr id="3" name="Holder 3"/>
          <p:cNvSpPr>
            <a:spLocks noGrp="1"/>
          </p:cNvSpPr>
          <p:nvPr>
            <p:ph type="body" idx="1"/>
          </p:nvPr>
        </p:nvSpPr>
        <p:spPr/>
        <p:txBody>
          <a:bodyPr lIns="0" tIns="0" rIns="0" bIns="0"/>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60"/>
              </a:lnSpc>
            </a:pPr>
            <a:r>
              <a:rPr spc="15" dirty="0"/>
              <a:t>Chapter</a:t>
            </a:r>
            <a:r>
              <a:rPr spc="40" dirty="0"/>
              <a:t> </a:t>
            </a:r>
            <a:r>
              <a:rPr spc="15" dirty="0"/>
              <a:t>16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60"/>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Century"/>
                <a:cs typeface="Century"/>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60"/>
              </a:lnSpc>
            </a:pPr>
            <a:r>
              <a:rPr spc="15" dirty="0"/>
              <a:t>Chapter</a:t>
            </a:r>
            <a:r>
              <a:rPr spc="40" dirty="0"/>
              <a:t> </a:t>
            </a:r>
            <a:r>
              <a:rPr spc="15" dirty="0"/>
              <a:t>16</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60"/>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Century"/>
                <a:cs typeface="Century"/>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60"/>
              </a:lnSpc>
            </a:pPr>
            <a:r>
              <a:rPr spc="15" dirty="0"/>
              <a:t>Chapter</a:t>
            </a:r>
            <a:r>
              <a:rPr spc="40" dirty="0"/>
              <a:t> </a:t>
            </a:r>
            <a:r>
              <a:rPr spc="15" dirty="0"/>
              <a:t>16</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60"/>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60"/>
              </a:lnSpc>
            </a:pPr>
            <a:r>
              <a:rPr spc="15" dirty="0"/>
              <a:t>Chapter</a:t>
            </a:r>
            <a:r>
              <a:rPr spc="40" dirty="0"/>
              <a:t> </a:t>
            </a:r>
            <a:r>
              <a:rPr spc="15" dirty="0"/>
              <a:t>16</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60"/>
              </a:lnSpc>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67409" y="798728"/>
            <a:ext cx="7723581" cy="381000"/>
          </a:xfrm>
          <a:prstGeom prst="rect">
            <a:avLst/>
          </a:prstGeom>
        </p:spPr>
        <p:txBody>
          <a:bodyPr wrap="square" lIns="0" tIns="0" rIns="0" bIns="0">
            <a:spAutoFit/>
          </a:bodyPr>
          <a:lstStyle>
            <a:lvl1pPr>
              <a:defRPr sz="2500" b="0" i="0">
                <a:solidFill>
                  <a:schemeClr val="tx1"/>
                </a:solidFill>
                <a:latin typeface="Century"/>
                <a:cs typeface="Century"/>
              </a:defRPr>
            </a:lvl1pPr>
          </a:lstStyle>
          <a:p>
            <a:endParaRPr/>
          </a:p>
        </p:txBody>
      </p:sp>
      <p:sp>
        <p:nvSpPr>
          <p:cNvPr id="3" name="Holder 3"/>
          <p:cNvSpPr>
            <a:spLocks noGrp="1"/>
          </p:cNvSpPr>
          <p:nvPr>
            <p:ph type="body" idx="1"/>
          </p:nvPr>
        </p:nvSpPr>
        <p:spPr>
          <a:xfrm>
            <a:off x="1130280" y="1393664"/>
            <a:ext cx="7792084" cy="2901950"/>
          </a:xfrm>
          <a:prstGeom prst="rect">
            <a:avLst/>
          </a:prstGeom>
        </p:spPr>
        <p:txBody>
          <a:bodyPr wrap="square" lIns="0" tIns="0" rIns="0" bIns="0">
            <a:spAutoFit/>
          </a:bodyPr>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8053831" y="7008652"/>
            <a:ext cx="551179"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12700">
              <a:lnSpc>
                <a:spcPts val="860"/>
              </a:lnSpc>
            </a:pPr>
            <a:r>
              <a:rPr spc="15" dirty="0"/>
              <a:t>Chapter</a:t>
            </a:r>
            <a:r>
              <a:rPr spc="40" dirty="0"/>
              <a:t> </a:t>
            </a:r>
            <a:r>
              <a:rPr spc="15" dirty="0"/>
              <a:t>16</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2/23/2022</a:t>
            </a:fld>
            <a:endParaRPr lang="en-US" dirty="0"/>
          </a:p>
        </p:txBody>
      </p:sp>
      <p:sp>
        <p:nvSpPr>
          <p:cNvPr id="6" name="Holder 6"/>
          <p:cNvSpPr>
            <a:spLocks noGrp="1"/>
          </p:cNvSpPr>
          <p:nvPr>
            <p:ph type="sldNum" sz="quarter" idx="7"/>
          </p:nvPr>
        </p:nvSpPr>
        <p:spPr>
          <a:xfrm>
            <a:off x="8768488" y="7008652"/>
            <a:ext cx="195579"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38100">
              <a:lnSpc>
                <a:spcPts val="860"/>
              </a:lnSpc>
            </a:pPr>
            <a:fld id="{81D60167-4931-47E6-BA6A-407CBD079E47}" type="slidenum">
              <a:rPr spc="20" dirty="0"/>
              <a:t>‹#›</a:t>
            </a:fld>
            <a:endParaRPr spc="20" dirty="0"/>
          </a:p>
        </p:txBody>
      </p:sp>
      <p:pic>
        <p:nvPicPr>
          <p:cNvPr id="7" name="Picture 6">
            <a:extLst>
              <a:ext uri="{FF2B5EF4-FFF2-40B4-BE49-F238E27FC236}">
                <a16:creationId xmlns:a16="http://schemas.microsoft.com/office/drawing/2014/main" id="{B64534E0-EF72-4485-9C3C-90A5DCF6926A}"/>
              </a:ext>
            </a:extLst>
          </p:cNvPr>
          <p:cNvPicPr>
            <a:picLocks noChangeAspect="1"/>
          </p:cNvPicPr>
          <p:nvPr userDrawn="1"/>
        </p:nvPicPr>
        <p:blipFill>
          <a:blip r:embed="rId7"/>
          <a:stretch>
            <a:fillRect/>
          </a:stretch>
        </p:blipFill>
        <p:spPr>
          <a:xfrm>
            <a:off x="304800" y="7079192"/>
            <a:ext cx="914400" cy="276225"/>
          </a:xfrm>
          <a:prstGeom prst="rect">
            <a:avLst/>
          </a:prstGeom>
        </p:spPr>
      </p:pic>
      <p:sp>
        <p:nvSpPr>
          <p:cNvPr id="8" name="TextBox 7">
            <a:extLst>
              <a:ext uri="{FF2B5EF4-FFF2-40B4-BE49-F238E27FC236}">
                <a16:creationId xmlns:a16="http://schemas.microsoft.com/office/drawing/2014/main" id="{1D77ECA1-60F7-4728-B766-841D59EF6D71}"/>
              </a:ext>
            </a:extLst>
          </p:cNvPr>
          <p:cNvSpPr txBox="1"/>
          <p:nvPr userDrawn="1"/>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39378" y="3729438"/>
            <a:ext cx="4343400" cy="385362"/>
          </a:xfrm>
          <a:prstGeom prst="rect">
            <a:avLst/>
          </a:prstGeom>
        </p:spPr>
        <p:txBody>
          <a:bodyPr vert="horz" wrap="square" lIns="0" tIns="15875" rIns="0" bIns="0" rtlCol="0">
            <a:spAutoFit/>
          </a:bodyPr>
          <a:lstStyle/>
          <a:p>
            <a:pPr marL="12700">
              <a:lnSpc>
                <a:spcPct val="100000"/>
              </a:lnSpc>
              <a:spcBef>
                <a:spcPts val="125"/>
              </a:spcBef>
            </a:pPr>
            <a:r>
              <a:rPr lang="en-MY" sz="2400" b="0" spc="175" dirty="0">
                <a:latin typeface="Bookman Old Style"/>
                <a:cs typeface="Bookman Old Style"/>
              </a:rPr>
              <a:t>Making Simple Decisions</a:t>
            </a:r>
            <a:endParaRPr lang="en-MY" sz="2400" dirty="0">
              <a:latin typeface="Bookman Old Style"/>
              <a:cs typeface="Bookman Old Style"/>
            </a:endParaRPr>
          </a:p>
        </p:txBody>
      </p:sp>
      <p:sp>
        <p:nvSpPr>
          <p:cNvPr id="3" name="object 3"/>
          <p:cNvSpPr txBox="1"/>
          <p:nvPr/>
        </p:nvSpPr>
        <p:spPr>
          <a:xfrm>
            <a:off x="6400800" y="2971800"/>
            <a:ext cx="1546860" cy="340360"/>
          </a:xfrm>
          <a:prstGeom prst="rect">
            <a:avLst/>
          </a:prstGeom>
        </p:spPr>
        <p:txBody>
          <a:bodyPr vert="horz" wrap="square" lIns="0" tIns="14604" rIns="0" bIns="0" rtlCol="0">
            <a:spAutoFit/>
          </a:bodyPr>
          <a:lstStyle/>
          <a:p>
            <a:pPr marL="12700">
              <a:lnSpc>
                <a:spcPct val="100000"/>
              </a:lnSpc>
              <a:spcBef>
                <a:spcPts val="114"/>
              </a:spcBef>
            </a:pPr>
            <a:r>
              <a:rPr sz="2050" b="0" spc="114" dirty="0">
                <a:latin typeface="Bookman Old Style"/>
                <a:cs typeface="Bookman Old Style"/>
              </a:rPr>
              <a:t>Chapter</a:t>
            </a:r>
            <a:r>
              <a:rPr sz="2050" b="0" spc="65" dirty="0">
                <a:latin typeface="Bookman Old Style"/>
                <a:cs typeface="Bookman Old Style"/>
              </a:rPr>
              <a:t> </a:t>
            </a:r>
            <a:r>
              <a:rPr sz="2050" b="0" spc="-135" dirty="0">
                <a:latin typeface="Bookman Old Style"/>
                <a:cs typeface="Bookman Old Style"/>
              </a:rPr>
              <a:t>1</a:t>
            </a:r>
            <a:r>
              <a:rPr lang="en-US" sz="2050" b="0" spc="-135" dirty="0">
                <a:latin typeface="Bookman Old Style"/>
                <a:cs typeface="Bookman Old Style"/>
              </a:rPr>
              <a:t>5</a:t>
            </a:r>
            <a:endParaRPr sz="2050" dirty="0">
              <a:latin typeface="Bookman Old Style"/>
              <a:cs typeface="Bookman Old Style"/>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a:t>
            </a:fld>
            <a:endParaRPr spc="20" dirty="0"/>
          </a:p>
        </p:txBody>
      </p:sp>
      <p:pic>
        <p:nvPicPr>
          <p:cNvPr id="6" name="Picture 5" descr="A picture containing qr code&#10;&#10;Description automatically generated">
            <a:extLst>
              <a:ext uri="{FF2B5EF4-FFF2-40B4-BE49-F238E27FC236}">
                <a16:creationId xmlns:a16="http://schemas.microsoft.com/office/drawing/2014/main" id="{4AB87E04-FA44-421F-85E4-85AFEFAE52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81200"/>
            <a:ext cx="3373838" cy="4267200"/>
          </a:xfrm>
          <a:prstGeom prst="rect">
            <a:avLst/>
          </a:prstGeom>
        </p:spPr>
      </p:pic>
      <p:sp>
        <p:nvSpPr>
          <p:cNvPr id="7" name="Title 1">
            <a:extLst>
              <a:ext uri="{FF2B5EF4-FFF2-40B4-BE49-F238E27FC236}">
                <a16:creationId xmlns:a16="http://schemas.microsoft.com/office/drawing/2014/main" id="{51CA057F-547A-42CD-978D-497DD16656F0}"/>
              </a:ext>
            </a:extLst>
          </p:cNvPr>
          <p:cNvSpPr txBox="1">
            <a:spLocks/>
          </p:cNvSpPr>
          <p:nvPr/>
        </p:nvSpPr>
        <p:spPr>
          <a:xfrm>
            <a:off x="457200" y="533400"/>
            <a:ext cx="8988348" cy="553998"/>
          </a:xfrm>
          <a:prstGeom prst="rect">
            <a:avLst/>
          </a:prstGeom>
        </p:spPr>
        <p:txBody>
          <a:bodyPr wrap="square" lIns="0" tIns="0" rIns="0" bIns="0">
            <a:spAutoFit/>
          </a:bodyPr>
          <a:lstStyle>
            <a:lvl1pPr>
              <a:defRPr sz="2500" b="0" i="0">
                <a:solidFill>
                  <a:schemeClr val="tx1"/>
                </a:solidFill>
                <a:latin typeface="Century"/>
                <a:ea typeface="+mj-ea"/>
                <a:cs typeface="Century"/>
              </a:defRPr>
            </a:lvl1pPr>
          </a:lstStyle>
          <a:p>
            <a:r>
              <a:rPr lang="en-US" sz="3600" b="1" kern="0" dirty="0">
                <a:solidFill>
                  <a:srgbClr val="007FA3"/>
                </a:solidFill>
                <a:latin typeface="+mj-lt"/>
                <a:cs typeface="Times New Roman"/>
                <a:sym typeface="Times New Roman"/>
              </a:rPr>
              <a:t>Artificial Intelligence: A Modern Approach</a:t>
            </a:r>
          </a:p>
        </p:txBody>
      </p:sp>
      <p:sp>
        <p:nvSpPr>
          <p:cNvPr id="8" name="TextBox 7">
            <a:extLst>
              <a:ext uri="{FF2B5EF4-FFF2-40B4-BE49-F238E27FC236}">
                <a16:creationId xmlns:a16="http://schemas.microsoft.com/office/drawing/2014/main" id="{C2279F8C-1799-4361-A7F4-545797C8DA81}"/>
              </a:ext>
            </a:extLst>
          </p:cNvPr>
          <p:cNvSpPr txBox="1"/>
          <p:nvPr/>
        </p:nvSpPr>
        <p:spPr>
          <a:xfrm>
            <a:off x="422787" y="1225359"/>
            <a:ext cx="5066031" cy="400110"/>
          </a:xfrm>
          <a:prstGeom prst="rect">
            <a:avLst/>
          </a:prstGeom>
          <a:noFill/>
        </p:spPr>
        <p:txBody>
          <a:bodyPr wrap="square" rtlCol="0">
            <a:spAutoFit/>
          </a:bodyPr>
          <a:lstStyle/>
          <a:p>
            <a:r>
              <a:rPr lang="en-US" sz="2000" dirty="0">
                <a:solidFill>
                  <a:srgbClr val="007FA3"/>
                </a:solidFill>
                <a:latin typeface="+mj-lt"/>
                <a:ea typeface="+mj-ea"/>
                <a:cs typeface="Times New Roman"/>
              </a:rPr>
              <a:t>Fourth Edition, Global Edition</a:t>
            </a:r>
          </a:p>
        </p:txBody>
      </p:sp>
      <p:sp>
        <p:nvSpPr>
          <p:cNvPr id="9" name="TextBox 8">
            <a:extLst>
              <a:ext uri="{FF2B5EF4-FFF2-40B4-BE49-F238E27FC236}">
                <a16:creationId xmlns:a16="http://schemas.microsoft.com/office/drawing/2014/main" id="{69D90153-7389-4DC3-83D1-BCA0E47C154D}"/>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79730"/>
          </a:xfrm>
          <a:prstGeom prst="rect">
            <a:avLst/>
          </a:prstGeom>
          <a:ln w="51816">
            <a:solidFill>
              <a:srgbClr val="000000"/>
            </a:solidFill>
          </a:ln>
        </p:spPr>
        <p:txBody>
          <a:bodyPr vert="horz" wrap="square" lIns="0" tIns="0" rIns="0" bIns="0" rtlCol="0">
            <a:spAutoFit/>
          </a:bodyPr>
          <a:lstStyle/>
          <a:p>
            <a:pPr algn="ctr">
              <a:lnSpc>
                <a:spcPts val="2610"/>
              </a:lnSpc>
            </a:pPr>
            <a:r>
              <a:rPr spc="165" dirty="0"/>
              <a:t>Money</a:t>
            </a:r>
          </a:p>
        </p:txBody>
      </p:sp>
      <p:grpSp>
        <p:nvGrpSpPr>
          <p:cNvPr id="3" name="object 3"/>
          <p:cNvGrpSpPr/>
          <p:nvPr/>
        </p:nvGrpSpPr>
        <p:grpSpPr>
          <a:xfrm>
            <a:off x="3505949" y="4896015"/>
            <a:ext cx="3489960" cy="59055"/>
            <a:chOff x="3505949" y="4896015"/>
            <a:chExt cx="3489960" cy="59055"/>
          </a:xfrm>
        </p:grpSpPr>
        <p:sp>
          <p:nvSpPr>
            <p:cNvPr id="4" name="object 4"/>
            <p:cNvSpPr/>
            <p:nvPr/>
          </p:nvSpPr>
          <p:spPr>
            <a:xfrm>
              <a:off x="3510711" y="4925441"/>
              <a:ext cx="3463925" cy="0"/>
            </a:xfrm>
            <a:custGeom>
              <a:avLst/>
              <a:gdLst/>
              <a:ahLst/>
              <a:cxnLst/>
              <a:rect l="l" t="t" r="r" b="b"/>
              <a:pathLst>
                <a:path w="3463925">
                  <a:moveTo>
                    <a:pt x="0" y="0"/>
                  </a:moveTo>
                  <a:lnTo>
                    <a:pt x="3463569" y="0"/>
                  </a:lnTo>
                </a:path>
              </a:pathLst>
            </a:custGeom>
            <a:ln w="9411">
              <a:solidFill>
                <a:srgbClr val="000000"/>
              </a:solidFill>
            </a:ln>
          </p:spPr>
          <p:txBody>
            <a:bodyPr wrap="square" lIns="0" tIns="0" rIns="0" bIns="0" rtlCol="0"/>
            <a:lstStyle/>
            <a:p>
              <a:endParaRPr/>
            </a:p>
          </p:txBody>
        </p:sp>
        <p:sp>
          <p:nvSpPr>
            <p:cNvPr id="5" name="object 5"/>
            <p:cNvSpPr/>
            <p:nvPr/>
          </p:nvSpPr>
          <p:spPr>
            <a:xfrm>
              <a:off x="6866051" y="4896015"/>
              <a:ext cx="129539" cy="59055"/>
            </a:xfrm>
            <a:custGeom>
              <a:avLst/>
              <a:gdLst/>
              <a:ahLst/>
              <a:cxnLst/>
              <a:rect l="l" t="t" r="r" b="b"/>
              <a:pathLst>
                <a:path w="129540" h="59054">
                  <a:moveTo>
                    <a:pt x="0" y="0"/>
                  </a:moveTo>
                  <a:lnTo>
                    <a:pt x="0" y="58851"/>
                  </a:lnTo>
                  <a:lnTo>
                    <a:pt x="129463" y="29425"/>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6870750" y="4901907"/>
              <a:ext cx="104139" cy="47625"/>
            </a:xfrm>
            <a:custGeom>
              <a:avLst/>
              <a:gdLst/>
              <a:ahLst/>
              <a:cxnLst/>
              <a:rect l="l" t="t" r="r" b="b"/>
              <a:pathLst>
                <a:path w="104140" h="47625">
                  <a:moveTo>
                    <a:pt x="0" y="0"/>
                  </a:moveTo>
                  <a:lnTo>
                    <a:pt x="103530" y="23533"/>
                  </a:lnTo>
                  <a:lnTo>
                    <a:pt x="0" y="47066"/>
                  </a:lnTo>
                </a:path>
              </a:pathLst>
            </a:custGeom>
            <a:ln w="9411">
              <a:solidFill>
                <a:srgbClr val="000000"/>
              </a:solidFill>
            </a:ln>
          </p:spPr>
          <p:txBody>
            <a:bodyPr wrap="square" lIns="0" tIns="0" rIns="0" bIns="0" rtlCol="0"/>
            <a:lstStyle/>
            <a:p>
              <a:endParaRPr/>
            </a:p>
          </p:txBody>
        </p:sp>
      </p:grpSp>
      <p:sp>
        <p:nvSpPr>
          <p:cNvPr id="7" name="object 7"/>
          <p:cNvSpPr txBox="1">
            <a:spLocks noGrp="1"/>
          </p:cNvSpPr>
          <p:nvPr>
            <p:ph type="body" idx="1"/>
          </p:nvPr>
        </p:nvSpPr>
        <p:spPr>
          <a:prstGeom prst="rect">
            <a:avLst/>
          </a:prstGeom>
        </p:spPr>
        <p:txBody>
          <a:bodyPr vert="horz" wrap="square" lIns="0" tIns="14604" rIns="0" bIns="0" rtlCol="0">
            <a:spAutoFit/>
          </a:bodyPr>
          <a:lstStyle/>
          <a:p>
            <a:pPr marL="12700">
              <a:lnSpc>
                <a:spcPct val="100000"/>
              </a:lnSpc>
              <a:spcBef>
                <a:spcPts val="114"/>
              </a:spcBef>
            </a:pPr>
            <a:r>
              <a:rPr spc="-95" dirty="0"/>
              <a:t>Money</a:t>
            </a:r>
            <a:r>
              <a:rPr spc="190" dirty="0"/>
              <a:t> </a:t>
            </a:r>
            <a:r>
              <a:rPr spc="-95" dirty="0"/>
              <a:t>does</a:t>
            </a:r>
            <a:r>
              <a:rPr spc="180" dirty="0"/>
              <a:t> </a:t>
            </a:r>
            <a:r>
              <a:rPr spc="90" dirty="0">
                <a:solidFill>
                  <a:srgbClr val="7E0000"/>
                </a:solidFill>
                <a:latin typeface="Century"/>
                <a:cs typeface="Century"/>
              </a:rPr>
              <a:t>not</a:t>
            </a:r>
            <a:r>
              <a:rPr spc="65" dirty="0">
                <a:solidFill>
                  <a:srgbClr val="7E0000"/>
                </a:solidFill>
                <a:latin typeface="Century"/>
                <a:cs typeface="Century"/>
              </a:rPr>
              <a:t> </a:t>
            </a:r>
            <a:r>
              <a:rPr spc="-85" dirty="0"/>
              <a:t>behave</a:t>
            </a:r>
            <a:r>
              <a:rPr spc="185" dirty="0"/>
              <a:t> </a:t>
            </a:r>
            <a:r>
              <a:rPr spc="-55" dirty="0"/>
              <a:t>as</a:t>
            </a:r>
            <a:r>
              <a:rPr spc="180" dirty="0"/>
              <a:t> </a:t>
            </a:r>
            <a:r>
              <a:rPr spc="-55" dirty="0"/>
              <a:t>a</a:t>
            </a:r>
            <a:r>
              <a:rPr spc="185" dirty="0"/>
              <a:t> </a:t>
            </a:r>
            <a:r>
              <a:rPr spc="-30" dirty="0"/>
              <a:t>utility</a:t>
            </a:r>
            <a:r>
              <a:rPr spc="195" dirty="0"/>
              <a:t> </a:t>
            </a:r>
            <a:r>
              <a:rPr spc="-60" dirty="0"/>
              <a:t>function</a:t>
            </a:r>
          </a:p>
          <a:p>
            <a:pPr marL="12700" marR="1642745">
              <a:lnSpc>
                <a:spcPct val="101499"/>
              </a:lnSpc>
              <a:spcBef>
                <a:spcPts val="1525"/>
              </a:spcBef>
            </a:pPr>
            <a:r>
              <a:rPr spc="-55" dirty="0"/>
              <a:t>Given</a:t>
            </a:r>
            <a:r>
              <a:rPr spc="180" dirty="0"/>
              <a:t> </a:t>
            </a:r>
            <a:r>
              <a:rPr spc="-55" dirty="0"/>
              <a:t>a</a:t>
            </a:r>
            <a:r>
              <a:rPr spc="170" dirty="0"/>
              <a:t> </a:t>
            </a:r>
            <a:r>
              <a:rPr spc="-60" dirty="0"/>
              <a:t>lottery</a:t>
            </a:r>
            <a:r>
              <a:rPr spc="210" dirty="0"/>
              <a:t> </a:t>
            </a:r>
            <a:r>
              <a:rPr b="0" i="1" spc="185" dirty="0">
                <a:solidFill>
                  <a:srgbClr val="990099"/>
                </a:solidFill>
                <a:latin typeface="Bookman Old Style"/>
                <a:cs typeface="Bookman Old Style"/>
              </a:rPr>
              <a:t>L</a:t>
            </a:r>
            <a:r>
              <a:rPr b="0" i="1" spc="35" dirty="0">
                <a:solidFill>
                  <a:srgbClr val="990099"/>
                </a:solidFill>
                <a:latin typeface="Bookman Old Style"/>
                <a:cs typeface="Bookman Old Style"/>
              </a:rPr>
              <a:t> </a:t>
            </a:r>
            <a:r>
              <a:rPr spc="-65" dirty="0"/>
              <a:t>with</a:t>
            </a:r>
            <a:r>
              <a:rPr spc="190" dirty="0"/>
              <a:t> </a:t>
            </a:r>
            <a:r>
              <a:rPr spc="-75" dirty="0"/>
              <a:t>expected</a:t>
            </a:r>
            <a:r>
              <a:rPr spc="195" dirty="0"/>
              <a:t> </a:t>
            </a:r>
            <a:r>
              <a:rPr spc="-80" dirty="0"/>
              <a:t>monetary</a:t>
            </a:r>
            <a:r>
              <a:rPr spc="190" dirty="0"/>
              <a:t> </a:t>
            </a:r>
            <a:r>
              <a:rPr spc="-75" dirty="0"/>
              <a:t>value</a:t>
            </a:r>
            <a:r>
              <a:rPr spc="190" dirty="0"/>
              <a:t> </a:t>
            </a:r>
            <a:r>
              <a:rPr b="0" i="1" spc="135" dirty="0">
                <a:solidFill>
                  <a:srgbClr val="990099"/>
                </a:solidFill>
                <a:latin typeface="Bookman Old Style"/>
                <a:cs typeface="Bookman Old Style"/>
              </a:rPr>
              <a:t>EMV</a:t>
            </a:r>
            <a:r>
              <a:rPr b="0" i="1" spc="-165" dirty="0">
                <a:solidFill>
                  <a:srgbClr val="990099"/>
                </a:solidFill>
                <a:latin typeface="Bookman Old Style"/>
                <a:cs typeface="Bookman Old Style"/>
              </a:rPr>
              <a:t> </a:t>
            </a:r>
            <a:r>
              <a:rPr spc="120" dirty="0">
                <a:solidFill>
                  <a:srgbClr val="990099"/>
                </a:solidFill>
                <a:latin typeface="Garamond"/>
                <a:cs typeface="Garamond"/>
              </a:rPr>
              <a:t>(</a:t>
            </a:r>
            <a:r>
              <a:rPr b="0" i="1" spc="120" dirty="0">
                <a:solidFill>
                  <a:srgbClr val="990099"/>
                </a:solidFill>
                <a:latin typeface="Bookman Old Style"/>
                <a:cs typeface="Bookman Old Style"/>
              </a:rPr>
              <a:t>L</a:t>
            </a:r>
            <a:r>
              <a:rPr spc="120" dirty="0">
                <a:solidFill>
                  <a:srgbClr val="990099"/>
                </a:solidFill>
                <a:latin typeface="Garamond"/>
                <a:cs typeface="Garamond"/>
              </a:rPr>
              <a:t>)</a:t>
            </a:r>
            <a:r>
              <a:rPr spc="120" dirty="0"/>
              <a:t>, </a:t>
            </a:r>
            <a:r>
              <a:rPr spc="-450" dirty="0"/>
              <a:t> </a:t>
            </a:r>
            <a:r>
              <a:rPr spc="-50" dirty="0"/>
              <a:t>usuall</a:t>
            </a:r>
            <a:r>
              <a:rPr spc="-55" dirty="0"/>
              <a:t>y</a:t>
            </a:r>
            <a:r>
              <a:rPr spc="195" dirty="0"/>
              <a:t> </a:t>
            </a:r>
            <a:r>
              <a:rPr b="0" i="1" spc="-105" dirty="0">
                <a:solidFill>
                  <a:srgbClr val="990099"/>
                </a:solidFill>
                <a:latin typeface="Bookman Old Style"/>
                <a:cs typeface="Bookman Old Style"/>
              </a:rPr>
              <a:t>U</a:t>
            </a:r>
            <a:r>
              <a:rPr b="0" i="1" spc="-395" dirty="0">
                <a:solidFill>
                  <a:srgbClr val="990099"/>
                </a:solidFill>
                <a:latin typeface="Bookman Old Style"/>
                <a:cs typeface="Bookman Old Style"/>
              </a:rPr>
              <a:t> </a:t>
            </a:r>
            <a:r>
              <a:rPr spc="130" dirty="0">
                <a:solidFill>
                  <a:srgbClr val="990099"/>
                </a:solidFill>
                <a:latin typeface="Garamond"/>
                <a:cs typeface="Garamond"/>
              </a:rPr>
              <a:t>(</a:t>
            </a:r>
            <a:r>
              <a:rPr b="0" i="1" spc="185" dirty="0">
                <a:solidFill>
                  <a:srgbClr val="990099"/>
                </a:solidFill>
                <a:latin typeface="Bookman Old Style"/>
                <a:cs typeface="Bookman Old Style"/>
              </a:rPr>
              <a:t>L</a:t>
            </a:r>
            <a:r>
              <a:rPr spc="130" dirty="0">
                <a:solidFill>
                  <a:srgbClr val="990099"/>
                </a:solidFill>
                <a:latin typeface="Garamond"/>
                <a:cs typeface="Garamond"/>
              </a:rPr>
              <a:t>)</a:t>
            </a:r>
            <a:r>
              <a:rPr spc="50" dirty="0">
                <a:solidFill>
                  <a:srgbClr val="990099"/>
                </a:solidFill>
                <a:latin typeface="Garamond"/>
                <a:cs typeface="Garamond"/>
              </a:rPr>
              <a:t> </a:t>
            </a:r>
            <a:r>
              <a:rPr b="0" i="1" spc="340" dirty="0">
                <a:solidFill>
                  <a:srgbClr val="990099"/>
                </a:solidFill>
                <a:latin typeface="Bookman Old Style"/>
                <a:cs typeface="Bookman Old Style"/>
              </a:rPr>
              <a:t>&lt;</a:t>
            </a:r>
            <a:r>
              <a:rPr b="0" i="1" spc="-45" dirty="0">
                <a:solidFill>
                  <a:srgbClr val="990099"/>
                </a:solidFill>
                <a:latin typeface="Bookman Old Style"/>
                <a:cs typeface="Bookman Old Style"/>
              </a:rPr>
              <a:t> </a:t>
            </a:r>
            <a:r>
              <a:rPr b="0" i="1" spc="-105" dirty="0">
                <a:solidFill>
                  <a:srgbClr val="990099"/>
                </a:solidFill>
                <a:latin typeface="Bookman Old Style"/>
                <a:cs typeface="Bookman Old Style"/>
              </a:rPr>
              <a:t>U</a:t>
            </a:r>
            <a:r>
              <a:rPr b="0" i="1" spc="-395" dirty="0">
                <a:solidFill>
                  <a:srgbClr val="990099"/>
                </a:solidFill>
                <a:latin typeface="Bookman Old Style"/>
                <a:cs typeface="Bookman Old Style"/>
              </a:rPr>
              <a:t> </a:t>
            </a:r>
            <a:r>
              <a:rPr spc="130" dirty="0">
                <a:solidFill>
                  <a:srgbClr val="990099"/>
                </a:solidFill>
                <a:latin typeface="Garamond"/>
                <a:cs typeface="Garamond"/>
              </a:rPr>
              <a:t>(</a:t>
            </a:r>
            <a:r>
              <a:rPr b="0" i="1" spc="220" dirty="0">
                <a:solidFill>
                  <a:srgbClr val="990099"/>
                </a:solidFill>
                <a:latin typeface="Bookman Old Style"/>
                <a:cs typeface="Bookman Old Style"/>
              </a:rPr>
              <a:t>E</a:t>
            </a:r>
            <a:r>
              <a:rPr b="0" i="1" spc="400" dirty="0">
                <a:solidFill>
                  <a:srgbClr val="990099"/>
                </a:solidFill>
                <a:latin typeface="Bookman Old Style"/>
                <a:cs typeface="Bookman Old Style"/>
              </a:rPr>
              <a:t>M</a:t>
            </a:r>
            <a:r>
              <a:rPr b="0" i="1" spc="-215" dirty="0">
                <a:solidFill>
                  <a:srgbClr val="990099"/>
                </a:solidFill>
                <a:latin typeface="Bookman Old Style"/>
                <a:cs typeface="Bookman Old Style"/>
              </a:rPr>
              <a:t>V</a:t>
            </a:r>
            <a:r>
              <a:rPr b="0" i="1" spc="-175" dirty="0">
                <a:solidFill>
                  <a:srgbClr val="990099"/>
                </a:solidFill>
                <a:latin typeface="Bookman Old Style"/>
                <a:cs typeface="Bookman Old Style"/>
              </a:rPr>
              <a:t> </a:t>
            </a:r>
            <a:r>
              <a:rPr spc="130" dirty="0">
                <a:solidFill>
                  <a:srgbClr val="990099"/>
                </a:solidFill>
                <a:latin typeface="Garamond"/>
                <a:cs typeface="Garamond"/>
              </a:rPr>
              <a:t>(</a:t>
            </a:r>
            <a:r>
              <a:rPr b="0" i="1" spc="185" dirty="0">
                <a:solidFill>
                  <a:srgbClr val="990099"/>
                </a:solidFill>
                <a:latin typeface="Bookman Old Style"/>
                <a:cs typeface="Bookman Old Style"/>
              </a:rPr>
              <a:t>L</a:t>
            </a:r>
            <a:r>
              <a:rPr spc="130" dirty="0">
                <a:solidFill>
                  <a:srgbClr val="990099"/>
                </a:solidFill>
                <a:latin typeface="Garamond"/>
                <a:cs typeface="Garamond"/>
              </a:rPr>
              <a:t>))</a:t>
            </a:r>
            <a:r>
              <a:rPr spc="25" dirty="0"/>
              <a:t>,</a:t>
            </a:r>
            <a:r>
              <a:rPr spc="180" dirty="0"/>
              <a:t> </a:t>
            </a:r>
            <a:r>
              <a:rPr spc="-30" dirty="0"/>
              <a:t>i.e.</a:t>
            </a:r>
            <a:r>
              <a:rPr spc="-20" dirty="0"/>
              <a:t>,</a:t>
            </a:r>
            <a:r>
              <a:rPr spc="200" dirty="0"/>
              <a:t> </a:t>
            </a:r>
            <a:r>
              <a:rPr spc="-40" dirty="0"/>
              <a:t>p</a:t>
            </a:r>
            <a:r>
              <a:rPr spc="-105" dirty="0"/>
              <a:t>eople</a:t>
            </a:r>
            <a:r>
              <a:rPr spc="195" dirty="0"/>
              <a:t> </a:t>
            </a:r>
            <a:r>
              <a:rPr spc="-105" dirty="0"/>
              <a:t>a</a:t>
            </a:r>
            <a:r>
              <a:rPr spc="-95" dirty="0"/>
              <a:t>r</a:t>
            </a:r>
            <a:r>
              <a:rPr spc="-125" dirty="0"/>
              <a:t>e</a:t>
            </a:r>
            <a:r>
              <a:rPr spc="170" dirty="0"/>
              <a:t> </a:t>
            </a:r>
            <a:r>
              <a:rPr spc="-60" dirty="0">
                <a:solidFill>
                  <a:srgbClr val="00007E"/>
                </a:solidFill>
              </a:rPr>
              <a:t>risk-averse</a:t>
            </a:r>
          </a:p>
          <a:p>
            <a:pPr marL="12700" marR="5080">
              <a:lnSpc>
                <a:spcPct val="101000"/>
              </a:lnSpc>
              <a:spcBef>
                <a:spcPts val="1535"/>
              </a:spcBef>
            </a:pPr>
            <a:r>
              <a:rPr spc="-15" dirty="0"/>
              <a:t>Utility</a:t>
            </a:r>
            <a:r>
              <a:rPr spc="250" dirty="0"/>
              <a:t> </a:t>
            </a:r>
            <a:r>
              <a:rPr spc="-60" dirty="0"/>
              <a:t>curve:</a:t>
            </a:r>
            <a:r>
              <a:rPr spc="100" dirty="0"/>
              <a:t> </a:t>
            </a:r>
            <a:r>
              <a:rPr spc="-90" dirty="0"/>
              <a:t>for</a:t>
            </a:r>
            <a:r>
              <a:rPr spc="229" dirty="0"/>
              <a:t> </a:t>
            </a:r>
            <a:r>
              <a:rPr spc="-75" dirty="0"/>
              <a:t>what</a:t>
            </a:r>
            <a:r>
              <a:rPr spc="245" dirty="0"/>
              <a:t> </a:t>
            </a:r>
            <a:r>
              <a:rPr spc="-60" dirty="0"/>
              <a:t>probability</a:t>
            </a:r>
            <a:r>
              <a:rPr spc="250" dirty="0"/>
              <a:t> </a:t>
            </a:r>
            <a:r>
              <a:rPr b="0" i="1" spc="-220" dirty="0">
                <a:solidFill>
                  <a:srgbClr val="990099"/>
                </a:solidFill>
                <a:latin typeface="Bookman Old Style"/>
                <a:cs typeface="Bookman Old Style"/>
              </a:rPr>
              <a:t>p</a:t>
            </a:r>
            <a:r>
              <a:rPr b="0" i="1" spc="90" dirty="0">
                <a:solidFill>
                  <a:srgbClr val="990099"/>
                </a:solidFill>
                <a:latin typeface="Bookman Old Style"/>
                <a:cs typeface="Bookman Old Style"/>
              </a:rPr>
              <a:t> </a:t>
            </a:r>
            <a:r>
              <a:rPr spc="-75" dirty="0"/>
              <a:t>am</a:t>
            </a:r>
            <a:r>
              <a:rPr spc="225" dirty="0"/>
              <a:t> </a:t>
            </a:r>
            <a:r>
              <a:rPr spc="15" dirty="0"/>
              <a:t>I</a:t>
            </a:r>
            <a:r>
              <a:rPr spc="235" dirty="0"/>
              <a:t> </a:t>
            </a:r>
            <a:r>
              <a:rPr spc="-75" dirty="0"/>
              <a:t>indifferent</a:t>
            </a:r>
            <a:r>
              <a:rPr spc="280" dirty="0"/>
              <a:t> </a:t>
            </a:r>
            <a:r>
              <a:rPr spc="-120" dirty="0"/>
              <a:t>between</a:t>
            </a:r>
            <a:r>
              <a:rPr spc="240" dirty="0"/>
              <a:t> </a:t>
            </a:r>
            <a:r>
              <a:rPr spc="-55" dirty="0"/>
              <a:t>a</a:t>
            </a:r>
            <a:r>
              <a:rPr spc="235" dirty="0"/>
              <a:t> </a:t>
            </a:r>
            <a:r>
              <a:rPr spc="-70" dirty="0"/>
              <a:t>prize</a:t>
            </a:r>
            <a:r>
              <a:rPr spc="240" dirty="0"/>
              <a:t> </a:t>
            </a:r>
            <a:r>
              <a:rPr b="0" i="1" spc="40" dirty="0">
                <a:solidFill>
                  <a:srgbClr val="990099"/>
                </a:solidFill>
                <a:latin typeface="Bookman Old Style"/>
                <a:cs typeface="Bookman Old Style"/>
              </a:rPr>
              <a:t>x</a:t>
            </a:r>
            <a:r>
              <a:rPr b="0" i="1" spc="80" dirty="0">
                <a:solidFill>
                  <a:srgbClr val="990099"/>
                </a:solidFill>
                <a:latin typeface="Bookman Old Style"/>
                <a:cs typeface="Bookman Old Style"/>
              </a:rPr>
              <a:t> </a:t>
            </a:r>
            <a:r>
              <a:rPr spc="-70" dirty="0"/>
              <a:t>and </a:t>
            </a:r>
            <a:r>
              <a:rPr spc="-450" dirty="0"/>
              <a:t> </a:t>
            </a:r>
            <a:r>
              <a:rPr spc="-55" dirty="0"/>
              <a:t>a</a:t>
            </a:r>
            <a:r>
              <a:rPr spc="185" dirty="0"/>
              <a:t> </a:t>
            </a:r>
            <a:r>
              <a:rPr spc="-60" dirty="0"/>
              <a:t>lottery</a:t>
            </a:r>
            <a:r>
              <a:rPr spc="200" dirty="0"/>
              <a:t> </a:t>
            </a:r>
            <a:r>
              <a:rPr spc="-105" dirty="0">
                <a:solidFill>
                  <a:srgbClr val="990099"/>
                </a:solidFill>
                <a:latin typeface="Garamond"/>
                <a:cs typeface="Garamond"/>
              </a:rPr>
              <a:t>[</a:t>
            </a:r>
            <a:r>
              <a:rPr b="0" i="1" spc="-105" dirty="0">
                <a:solidFill>
                  <a:srgbClr val="990099"/>
                </a:solidFill>
                <a:latin typeface="Bookman Old Style"/>
                <a:cs typeface="Bookman Old Style"/>
              </a:rPr>
              <a:t>p,</a:t>
            </a:r>
            <a:r>
              <a:rPr b="0" i="1" spc="-280" dirty="0">
                <a:solidFill>
                  <a:srgbClr val="990099"/>
                </a:solidFill>
                <a:latin typeface="Bookman Old Style"/>
                <a:cs typeface="Bookman Old Style"/>
              </a:rPr>
              <a:t> </a:t>
            </a:r>
            <a:r>
              <a:rPr spc="105" dirty="0">
                <a:solidFill>
                  <a:srgbClr val="990099"/>
                </a:solidFill>
                <a:latin typeface="Garamond"/>
                <a:cs typeface="Garamond"/>
              </a:rPr>
              <a:t>$</a:t>
            </a:r>
            <a:r>
              <a:rPr b="0" i="1" spc="105" dirty="0">
                <a:solidFill>
                  <a:srgbClr val="990099"/>
                </a:solidFill>
                <a:latin typeface="Bookman Old Style"/>
                <a:cs typeface="Bookman Old Style"/>
              </a:rPr>
              <a:t>M</a:t>
            </a:r>
            <a:r>
              <a:rPr b="0" i="1" spc="-405" dirty="0">
                <a:solidFill>
                  <a:srgbClr val="990099"/>
                </a:solidFill>
                <a:latin typeface="Bookman Old Style"/>
                <a:cs typeface="Bookman Old Style"/>
              </a:rPr>
              <a:t> </a:t>
            </a:r>
            <a:r>
              <a:rPr spc="65" dirty="0">
                <a:solidFill>
                  <a:srgbClr val="990099"/>
                </a:solidFill>
                <a:latin typeface="Garamond"/>
                <a:cs typeface="Garamond"/>
              </a:rPr>
              <a:t>;</a:t>
            </a:r>
            <a:r>
              <a:rPr spc="475" dirty="0">
                <a:solidFill>
                  <a:srgbClr val="990099"/>
                </a:solidFill>
                <a:latin typeface="Garamond"/>
                <a:cs typeface="Garamond"/>
              </a:rPr>
              <a:t> </a:t>
            </a:r>
            <a:r>
              <a:rPr spc="60" dirty="0">
                <a:solidFill>
                  <a:srgbClr val="990099"/>
                </a:solidFill>
                <a:latin typeface="Garamond"/>
                <a:cs typeface="Garamond"/>
              </a:rPr>
              <a:t>(1</a:t>
            </a:r>
            <a:r>
              <a:rPr spc="-60" dirty="0">
                <a:solidFill>
                  <a:srgbClr val="990099"/>
                </a:solidFill>
                <a:latin typeface="Garamond"/>
                <a:cs typeface="Garamond"/>
              </a:rPr>
              <a:t> </a:t>
            </a:r>
            <a:r>
              <a:rPr spc="-25" dirty="0">
                <a:solidFill>
                  <a:srgbClr val="990099"/>
                </a:solidFill>
                <a:latin typeface="Lucida Sans Unicode"/>
                <a:cs typeface="Lucida Sans Unicode"/>
              </a:rPr>
              <a:t>−</a:t>
            </a:r>
            <a:r>
              <a:rPr spc="-185" dirty="0">
                <a:solidFill>
                  <a:srgbClr val="990099"/>
                </a:solidFill>
                <a:latin typeface="Lucida Sans Unicode"/>
                <a:cs typeface="Lucida Sans Unicode"/>
              </a:rPr>
              <a:t> </a:t>
            </a:r>
            <a:r>
              <a:rPr b="0" i="1" spc="-45" dirty="0">
                <a:solidFill>
                  <a:srgbClr val="990099"/>
                </a:solidFill>
                <a:latin typeface="Bookman Old Style"/>
                <a:cs typeface="Bookman Old Style"/>
              </a:rPr>
              <a:t>p</a:t>
            </a:r>
            <a:r>
              <a:rPr spc="-45" dirty="0">
                <a:solidFill>
                  <a:srgbClr val="990099"/>
                </a:solidFill>
                <a:latin typeface="Garamond"/>
                <a:cs typeface="Garamond"/>
              </a:rPr>
              <a:t>)</a:t>
            </a:r>
            <a:r>
              <a:rPr b="0" i="1" spc="-45" dirty="0">
                <a:solidFill>
                  <a:srgbClr val="990099"/>
                </a:solidFill>
                <a:latin typeface="Bookman Old Style"/>
                <a:cs typeface="Bookman Old Style"/>
              </a:rPr>
              <a:t>,</a:t>
            </a:r>
            <a:r>
              <a:rPr b="0" i="1" spc="-280" dirty="0">
                <a:solidFill>
                  <a:srgbClr val="990099"/>
                </a:solidFill>
                <a:latin typeface="Bookman Old Style"/>
                <a:cs typeface="Bookman Old Style"/>
              </a:rPr>
              <a:t> </a:t>
            </a:r>
            <a:r>
              <a:rPr spc="-15" dirty="0">
                <a:solidFill>
                  <a:srgbClr val="990099"/>
                </a:solidFill>
                <a:latin typeface="Garamond"/>
                <a:cs typeface="Garamond"/>
              </a:rPr>
              <a:t>$0]</a:t>
            </a:r>
            <a:r>
              <a:rPr spc="130" dirty="0">
                <a:solidFill>
                  <a:srgbClr val="990099"/>
                </a:solidFill>
                <a:latin typeface="Garamond"/>
                <a:cs typeface="Garamond"/>
              </a:rPr>
              <a:t> </a:t>
            </a:r>
            <a:r>
              <a:rPr spc="-90" dirty="0"/>
              <a:t>for</a:t>
            </a:r>
            <a:r>
              <a:rPr spc="180" dirty="0"/>
              <a:t> </a:t>
            </a:r>
            <a:r>
              <a:rPr spc="-70" dirty="0"/>
              <a:t>large</a:t>
            </a:r>
            <a:r>
              <a:rPr spc="170" dirty="0"/>
              <a:t> </a:t>
            </a:r>
            <a:r>
              <a:rPr b="0" i="1" spc="190" dirty="0">
                <a:solidFill>
                  <a:srgbClr val="990099"/>
                </a:solidFill>
                <a:latin typeface="Bookman Old Style"/>
                <a:cs typeface="Bookman Old Style"/>
              </a:rPr>
              <a:t>M</a:t>
            </a:r>
            <a:r>
              <a:rPr b="0" i="1" spc="-405" dirty="0">
                <a:solidFill>
                  <a:srgbClr val="990099"/>
                </a:solidFill>
                <a:latin typeface="Bookman Old Style"/>
                <a:cs typeface="Bookman Old Style"/>
              </a:rPr>
              <a:t> </a:t>
            </a:r>
            <a:r>
              <a:rPr spc="-35" dirty="0"/>
              <a:t>?</a:t>
            </a:r>
          </a:p>
          <a:p>
            <a:pPr marL="12700">
              <a:lnSpc>
                <a:spcPct val="100000"/>
              </a:lnSpc>
              <a:spcBef>
                <a:spcPts val="1560"/>
              </a:spcBef>
            </a:pPr>
            <a:r>
              <a:rPr spc="-15" dirty="0"/>
              <a:t>Typical</a:t>
            </a:r>
            <a:r>
              <a:rPr spc="215" dirty="0"/>
              <a:t> </a:t>
            </a:r>
            <a:r>
              <a:rPr spc="-55" dirty="0"/>
              <a:t>empirical</a:t>
            </a:r>
            <a:r>
              <a:rPr spc="180" dirty="0"/>
              <a:t> </a:t>
            </a:r>
            <a:r>
              <a:rPr spc="-35" dirty="0"/>
              <a:t>data,</a:t>
            </a:r>
            <a:r>
              <a:rPr spc="204" dirty="0"/>
              <a:t> </a:t>
            </a:r>
            <a:r>
              <a:rPr spc="-60" dirty="0"/>
              <a:t>extrapolated</a:t>
            </a:r>
            <a:r>
              <a:rPr spc="204" dirty="0"/>
              <a:t> </a:t>
            </a:r>
            <a:r>
              <a:rPr spc="-65" dirty="0"/>
              <a:t>with</a:t>
            </a:r>
            <a:r>
              <a:rPr spc="204" dirty="0"/>
              <a:t> </a:t>
            </a:r>
            <a:r>
              <a:rPr spc="-70" dirty="0">
                <a:solidFill>
                  <a:srgbClr val="00007E"/>
                </a:solidFill>
              </a:rPr>
              <a:t>risk-prone</a:t>
            </a:r>
            <a:r>
              <a:rPr spc="210" dirty="0">
                <a:solidFill>
                  <a:srgbClr val="00007E"/>
                </a:solidFill>
              </a:rPr>
              <a:t> </a:t>
            </a:r>
            <a:r>
              <a:rPr spc="-70" dirty="0"/>
              <a:t>behavior:</a:t>
            </a:r>
          </a:p>
          <a:p>
            <a:pPr marR="805815" algn="ctr">
              <a:lnSpc>
                <a:spcPct val="100000"/>
              </a:lnSpc>
              <a:spcBef>
                <a:spcPts val="1510"/>
              </a:spcBef>
            </a:pPr>
            <a:r>
              <a:rPr sz="1350" b="1" spc="-5" dirty="0">
                <a:latin typeface="Arial"/>
                <a:cs typeface="Arial"/>
              </a:rPr>
              <a:t>+U</a:t>
            </a:r>
            <a:endParaRPr sz="1350">
              <a:latin typeface="Arial"/>
              <a:cs typeface="Arial"/>
            </a:endParaRPr>
          </a:p>
        </p:txBody>
      </p:sp>
      <p:sp>
        <p:nvSpPr>
          <p:cNvPr id="8" name="object 8"/>
          <p:cNvSpPr txBox="1"/>
          <p:nvPr/>
        </p:nvSpPr>
        <p:spPr>
          <a:xfrm>
            <a:off x="6939010" y="4677913"/>
            <a:ext cx="220979" cy="231140"/>
          </a:xfrm>
          <a:prstGeom prst="rect">
            <a:avLst/>
          </a:prstGeom>
        </p:spPr>
        <p:txBody>
          <a:bodyPr vert="horz" wrap="square" lIns="0" tIns="12065" rIns="0" bIns="0" rtlCol="0">
            <a:spAutoFit/>
          </a:bodyPr>
          <a:lstStyle/>
          <a:p>
            <a:pPr marL="12700">
              <a:lnSpc>
                <a:spcPct val="100000"/>
              </a:lnSpc>
              <a:spcBef>
                <a:spcPts val="95"/>
              </a:spcBef>
            </a:pPr>
            <a:r>
              <a:rPr sz="1350" b="1" spc="-5" dirty="0">
                <a:latin typeface="Arial"/>
                <a:cs typeface="Arial"/>
              </a:rPr>
              <a:t>+$</a:t>
            </a:r>
            <a:endParaRPr sz="1350">
              <a:latin typeface="Arial"/>
              <a:cs typeface="Arial"/>
            </a:endParaRPr>
          </a:p>
        </p:txBody>
      </p:sp>
      <p:sp>
        <p:nvSpPr>
          <p:cNvPr id="9" name="object 9"/>
          <p:cNvSpPr/>
          <p:nvPr/>
        </p:nvSpPr>
        <p:spPr>
          <a:xfrm>
            <a:off x="3643883" y="4932832"/>
            <a:ext cx="0" cy="59055"/>
          </a:xfrm>
          <a:custGeom>
            <a:avLst/>
            <a:gdLst/>
            <a:ahLst/>
            <a:cxnLst/>
            <a:rect l="l" t="t" r="r" b="b"/>
            <a:pathLst>
              <a:path h="59054">
                <a:moveTo>
                  <a:pt x="0" y="0"/>
                </a:moveTo>
                <a:lnTo>
                  <a:pt x="0" y="58661"/>
                </a:lnTo>
              </a:path>
            </a:pathLst>
          </a:custGeom>
          <a:ln w="9411">
            <a:solidFill>
              <a:srgbClr val="000000"/>
            </a:solidFill>
          </a:ln>
        </p:spPr>
        <p:txBody>
          <a:bodyPr wrap="square" lIns="0" tIns="0" rIns="0" bIns="0" rtlCol="0"/>
          <a:lstStyle/>
          <a:p>
            <a:endParaRPr/>
          </a:p>
        </p:txBody>
      </p:sp>
      <p:sp>
        <p:nvSpPr>
          <p:cNvPr id="10" name="object 10"/>
          <p:cNvSpPr txBox="1"/>
          <p:nvPr/>
        </p:nvSpPr>
        <p:spPr>
          <a:xfrm>
            <a:off x="3356825" y="4985146"/>
            <a:ext cx="634365" cy="199390"/>
          </a:xfrm>
          <a:prstGeom prst="rect">
            <a:avLst/>
          </a:prstGeom>
        </p:spPr>
        <p:txBody>
          <a:bodyPr vert="horz" wrap="square" lIns="0" tIns="11430" rIns="0" bIns="0" rtlCol="0">
            <a:spAutoFit/>
          </a:bodyPr>
          <a:lstStyle/>
          <a:p>
            <a:pPr marL="12700">
              <a:lnSpc>
                <a:spcPct val="100000"/>
              </a:lnSpc>
              <a:spcBef>
                <a:spcPts val="90"/>
              </a:spcBef>
            </a:pPr>
            <a:r>
              <a:rPr sz="1150" b="1" spc="-5" dirty="0">
                <a:latin typeface="Arial"/>
                <a:cs typeface="Arial"/>
              </a:rPr>
              <a:t>−150,000</a:t>
            </a:r>
            <a:endParaRPr sz="1150">
              <a:latin typeface="Arial"/>
              <a:cs typeface="Arial"/>
            </a:endParaRPr>
          </a:p>
        </p:txBody>
      </p:sp>
      <p:sp>
        <p:nvSpPr>
          <p:cNvPr id="11" name="object 11"/>
          <p:cNvSpPr/>
          <p:nvPr/>
        </p:nvSpPr>
        <p:spPr>
          <a:xfrm>
            <a:off x="6509715" y="4932832"/>
            <a:ext cx="0" cy="59055"/>
          </a:xfrm>
          <a:custGeom>
            <a:avLst/>
            <a:gdLst/>
            <a:ahLst/>
            <a:cxnLst/>
            <a:rect l="l" t="t" r="r" b="b"/>
            <a:pathLst>
              <a:path h="59054">
                <a:moveTo>
                  <a:pt x="0" y="0"/>
                </a:moveTo>
                <a:lnTo>
                  <a:pt x="0" y="58661"/>
                </a:lnTo>
              </a:path>
            </a:pathLst>
          </a:custGeom>
          <a:ln w="9411">
            <a:solidFill>
              <a:srgbClr val="000000"/>
            </a:solidFill>
          </a:ln>
        </p:spPr>
        <p:txBody>
          <a:bodyPr wrap="square" lIns="0" tIns="0" rIns="0" bIns="0" rtlCol="0"/>
          <a:lstStyle/>
          <a:p>
            <a:endParaRPr/>
          </a:p>
        </p:txBody>
      </p:sp>
      <p:sp>
        <p:nvSpPr>
          <p:cNvPr id="12" name="object 12"/>
          <p:cNvSpPr txBox="1"/>
          <p:nvPr/>
        </p:nvSpPr>
        <p:spPr>
          <a:xfrm>
            <a:off x="6269253" y="4985146"/>
            <a:ext cx="549910" cy="199390"/>
          </a:xfrm>
          <a:prstGeom prst="rect">
            <a:avLst/>
          </a:prstGeom>
        </p:spPr>
        <p:txBody>
          <a:bodyPr vert="horz" wrap="square" lIns="0" tIns="11430" rIns="0" bIns="0" rtlCol="0">
            <a:spAutoFit/>
          </a:bodyPr>
          <a:lstStyle/>
          <a:p>
            <a:pPr marL="12700">
              <a:lnSpc>
                <a:spcPct val="100000"/>
              </a:lnSpc>
              <a:spcBef>
                <a:spcPts val="90"/>
              </a:spcBef>
            </a:pPr>
            <a:r>
              <a:rPr sz="1150" b="1" spc="-5" dirty="0">
                <a:latin typeface="Arial"/>
                <a:cs typeface="Arial"/>
              </a:rPr>
              <a:t>800,000</a:t>
            </a:r>
            <a:endParaRPr sz="1150">
              <a:latin typeface="Arial"/>
              <a:cs typeface="Arial"/>
            </a:endParaRPr>
          </a:p>
        </p:txBody>
      </p:sp>
      <p:sp>
        <p:nvSpPr>
          <p:cNvPr id="13" name="object 13"/>
          <p:cNvSpPr txBox="1"/>
          <p:nvPr/>
        </p:nvSpPr>
        <p:spPr>
          <a:xfrm>
            <a:off x="4182655" y="5199668"/>
            <a:ext cx="106045" cy="183515"/>
          </a:xfrm>
          <a:prstGeom prst="rect">
            <a:avLst/>
          </a:prstGeom>
        </p:spPr>
        <p:txBody>
          <a:bodyPr vert="horz" wrap="square" lIns="0" tIns="17145" rIns="0" bIns="0" rtlCol="0">
            <a:spAutoFit/>
          </a:bodyPr>
          <a:lstStyle/>
          <a:p>
            <a:pPr marL="12700">
              <a:lnSpc>
                <a:spcPct val="100000"/>
              </a:lnSpc>
              <a:spcBef>
                <a:spcPts val="135"/>
              </a:spcBef>
            </a:pPr>
            <a:r>
              <a:rPr sz="1000" b="1" spc="20" dirty="0">
                <a:latin typeface="Arial"/>
                <a:cs typeface="Arial"/>
              </a:rPr>
              <a:t>o</a:t>
            </a:r>
            <a:endParaRPr sz="1000">
              <a:latin typeface="Arial"/>
              <a:cs typeface="Arial"/>
            </a:endParaRPr>
          </a:p>
        </p:txBody>
      </p:sp>
      <p:sp>
        <p:nvSpPr>
          <p:cNvPr id="14" name="object 14"/>
          <p:cNvSpPr txBox="1"/>
          <p:nvPr/>
        </p:nvSpPr>
        <p:spPr>
          <a:xfrm>
            <a:off x="4323834" y="5002018"/>
            <a:ext cx="106045" cy="183515"/>
          </a:xfrm>
          <a:prstGeom prst="rect">
            <a:avLst/>
          </a:prstGeom>
        </p:spPr>
        <p:txBody>
          <a:bodyPr vert="horz" wrap="square" lIns="0" tIns="17145" rIns="0" bIns="0" rtlCol="0">
            <a:spAutoFit/>
          </a:bodyPr>
          <a:lstStyle/>
          <a:p>
            <a:pPr marL="12700">
              <a:lnSpc>
                <a:spcPct val="100000"/>
              </a:lnSpc>
              <a:spcBef>
                <a:spcPts val="135"/>
              </a:spcBef>
            </a:pPr>
            <a:r>
              <a:rPr sz="1000" b="1" spc="20" dirty="0">
                <a:latin typeface="Arial"/>
                <a:cs typeface="Arial"/>
              </a:rPr>
              <a:t>o</a:t>
            </a:r>
            <a:endParaRPr sz="1000">
              <a:latin typeface="Arial"/>
              <a:cs typeface="Arial"/>
            </a:endParaRPr>
          </a:p>
        </p:txBody>
      </p:sp>
      <p:sp>
        <p:nvSpPr>
          <p:cNvPr id="15" name="object 15"/>
          <p:cNvSpPr txBox="1"/>
          <p:nvPr/>
        </p:nvSpPr>
        <p:spPr>
          <a:xfrm>
            <a:off x="4486671" y="4766721"/>
            <a:ext cx="260350" cy="183515"/>
          </a:xfrm>
          <a:prstGeom prst="rect">
            <a:avLst/>
          </a:prstGeom>
        </p:spPr>
        <p:txBody>
          <a:bodyPr vert="horz" wrap="square" lIns="0" tIns="17145" rIns="0" bIns="0" rtlCol="0">
            <a:spAutoFit/>
          </a:bodyPr>
          <a:lstStyle/>
          <a:p>
            <a:pPr marL="38100">
              <a:lnSpc>
                <a:spcPct val="100000"/>
              </a:lnSpc>
              <a:spcBef>
                <a:spcPts val="135"/>
              </a:spcBef>
            </a:pPr>
            <a:r>
              <a:rPr sz="1500" b="1" spc="30" baseline="-36111" dirty="0">
                <a:latin typeface="Arial"/>
                <a:cs typeface="Arial"/>
              </a:rPr>
              <a:t>o</a:t>
            </a:r>
            <a:r>
              <a:rPr sz="1500" b="1" spc="-150" baseline="-36111" dirty="0">
                <a:latin typeface="Arial"/>
                <a:cs typeface="Arial"/>
              </a:rPr>
              <a:t> </a:t>
            </a:r>
            <a:r>
              <a:rPr sz="1000" b="1" spc="20" dirty="0">
                <a:latin typeface="Arial"/>
                <a:cs typeface="Arial"/>
              </a:rPr>
              <a:t>o</a:t>
            </a:r>
            <a:endParaRPr sz="1000">
              <a:latin typeface="Arial"/>
              <a:cs typeface="Arial"/>
            </a:endParaRPr>
          </a:p>
        </p:txBody>
      </p:sp>
      <p:sp>
        <p:nvSpPr>
          <p:cNvPr id="16" name="object 16"/>
          <p:cNvSpPr txBox="1"/>
          <p:nvPr/>
        </p:nvSpPr>
        <p:spPr>
          <a:xfrm>
            <a:off x="4794427" y="4672602"/>
            <a:ext cx="106045" cy="183515"/>
          </a:xfrm>
          <a:prstGeom prst="rect">
            <a:avLst/>
          </a:prstGeom>
        </p:spPr>
        <p:txBody>
          <a:bodyPr vert="horz" wrap="square" lIns="0" tIns="17145" rIns="0" bIns="0" rtlCol="0">
            <a:spAutoFit/>
          </a:bodyPr>
          <a:lstStyle/>
          <a:p>
            <a:pPr marL="12700">
              <a:lnSpc>
                <a:spcPct val="100000"/>
              </a:lnSpc>
              <a:spcBef>
                <a:spcPts val="135"/>
              </a:spcBef>
            </a:pPr>
            <a:r>
              <a:rPr sz="1000" b="1" spc="20" dirty="0">
                <a:latin typeface="Arial"/>
                <a:cs typeface="Arial"/>
              </a:rPr>
              <a:t>o</a:t>
            </a:r>
            <a:endParaRPr sz="1000">
              <a:latin typeface="Arial"/>
              <a:cs typeface="Arial"/>
            </a:endParaRPr>
          </a:p>
        </p:txBody>
      </p:sp>
      <p:sp>
        <p:nvSpPr>
          <p:cNvPr id="17" name="object 17"/>
          <p:cNvSpPr txBox="1"/>
          <p:nvPr/>
        </p:nvSpPr>
        <p:spPr>
          <a:xfrm>
            <a:off x="4982665" y="4575321"/>
            <a:ext cx="106045" cy="183515"/>
          </a:xfrm>
          <a:prstGeom prst="rect">
            <a:avLst/>
          </a:prstGeom>
        </p:spPr>
        <p:txBody>
          <a:bodyPr vert="horz" wrap="square" lIns="0" tIns="17145" rIns="0" bIns="0" rtlCol="0">
            <a:spAutoFit/>
          </a:bodyPr>
          <a:lstStyle/>
          <a:p>
            <a:pPr marL="12700">
              <a:lnSpc>
                <a:spcPct val="100000"/>
              </a:lnSpc>
              <a:spcBef>
                <a:spcPts val="135"/>
              </a:spcBef>
            </a:pPr>
            <a:r>
              <a:rPr sz="1000" b="1" spc="20" dirty="0">
                <a:latin typeface="Arial"/>
                <a:cs typeface="Arial"/>
              </a:rPr>
              <a:t>o</a:t>
            </a:r>
            <a:endParaRPr sz="1000">
              <a:latin typeface="Arial"/>
              <a:cs typeface="Arial"/>
            </a:endParaRPr>
          </a:p>
        </p:txBody>
      </p:sp>
      <p:sp>
        <p:nvSpPr>
          <p:cNvPr id="18" name="object 18"/>
          <p:cNvSpPr txBox="1"/>
          <p:nvPr/>
        </p:nvSpPr>
        <p:spPr>
          <a:xfrm>
            <a:off x="5217962" y="4418481"/>
            <a:ext cx="106045" cy="183515"/>
          </a:xfrm>
          <a:prstGeom prst="rect">
            <a:avLst/>
          </a:prstGeom>
        </p:spPr>
        <p:txBody>
          <a:bodyPr vert="horz" wrap="square" lIns="0" tIns="17145" rIns="0" bIns="0" rtlCol="0">
            <a:spAutoFit/>
          </a:bodyPr>
          <a:lstStyle/>
          <a:p>
            <a:pPr marL="12700">
              <a:lnSpc>
                <a:spcPct val="100000"/>
              </a:lnSpc>
              <a:spcBef>
                <a:spcPts val="135"/>
              </a:spcBef>
            </a:pPr>
            <a:r>
              <a:rPr sz="1000" b="1" spc="20" dirty="0">
                <a:latin typeface="Arial"/>
                <a:cs typeface="Arial"/>
              </a:rPr>
              <a:t>o</a:t>
            </a:r>
            <a:endParaRPr sz="1000">
              <a:latin typeface="Arial"/>
              <a:cs typeface="Arial"/>
            </a:endParaRPr>
          </a:p>
        </p:txBody>
      </p:sp>
      <p:sp>
        <p:nvSpPr>
          <p:cNvPr id="19" name="object 19"/>
          <p:cNvSpPr txBox="1"/>
          <p:nvPr/>
        </p:nvSpPr>
        <p:spPr>
          <a:xfrm>
            <a:off x="5556790" y="4399657"/>
            <a:ext cx="106045" cy="183515"/>
          </a:xfrm>
          <a:prstGeom prst="rect">
            <a:avLst/>
          </a:prstGeom>
        </p:spPr>
        <p:txBody>
          <a:bodyPr vert="horz" wrap="square" lIns="0" tIns="17145" rIns="0" bIns="0" rtlCol="0">
            <a:spAutoFit/>
          </a:bodyPr>
          <a:lstStyle/>
          <a:p>
            <a:pPr marL="12700">
              <a:lnSpc>
                <a:spcPct val="100000"/>
              </a:lnSpc>
              <a:spcBef>
                <a:spcPts val="135"/>
              </a:spcBef>
            </a:pPr>
            <a:r>
              <a:rPr sz="1000" b="1" spc="20" dirty="0">
                <a:latin typeface="Arial"/>
                <a:cs typeface="Arial"/>
              </a:rPr>
              <a:t>o</a:t>
            </a:r>
            <a:endParaRPr sz="1000">
              <a:latin typeface="Arial"/>
              <a:cs typeface="Arial"/>
            </a:endParaRPr>
          </a:p>
        </p:txBody>
      </p:sp>
      <p:sp>
        <p:nvSpPr>
          <p:cNvPr id="20" name="object 20"/>
          <p:cNvSpPr txBox="1"/>
          <p:nvPr/>
        </p:nvSpPr>
        <p:spPr>
          <a:xfrm>
            <a:off x="5790864" y="4324362"/>
            <a:ext cx="775970" cy="183515"/>
          </a:xfrm>
          <a:prstGeom prst="rect">
            <a:avLst/>
          </a:prstGeom>
        </p:spPr>
        <p:txBody>
          <a:bodyPr vert="horz" wrap="square" lIns="0" tIns="17145" rIns="0" bIns="0" rtlCol="0">
            <a:spAutoFit/>
          </a:bodyPr>
          <a:lstStyle/>
          <a:p>
            <a:pPr marL="12700">
              <a:lnSpc>
                <a:spcPct val="100000"/>
              </a:lnSpc>
              <a:spcBef>
                <a:spcPts val="135"/>
              </a:spcBef>
              <a:tabLst>
                <a:tab pos="681990" algn="l"/>
              </a:tabLst>
            </a:pPr>
            <a:r>
              <a:rPr sz="1500" b="1" spc="30" baseline="-13888" dirty="0">
                <a:latin typeface="Arial"/>
                <a:cs typeface="Arial"/>
              </a:rPr>
              <a:t>o </a:t>
            </a:r>
            <a:r>
              <a:rPr sz="1500" b="1" spc="120" baseline="-13888" dirty="0">
                <a:latin typeface="Arial"/>
                <a:cs typeface="Arial"/>
              </a:rPr>
              <a:t> </a:t>
            </a:r>
            <a:r>
              <a:rPr sz="1000" b="1" spc="20" dirty="0">
                <a:latin typeface="Arial"/>
                <a:cs typeface="Arial"/>
              </a:rPr>
              <a:t>o</a:t>
            </a:r>
            <a:r>
              <a:rPr sz="1000" b="1" dirty="0">
                <a:latin typeface="Arial"/>
                <a:cs typeface="Arial"/>
              </a:rPr>
              <a:t> </a:t>
            </a:r>
            <a:r>
              <a:rPr sz="1000" b="1" spc="-5" dirty="0">
                <a:latin typeface="Arial"/>
                <a:cs typeface="Arial"/>
              </a:rPr>
              <a:t> </a:t>
            </a:r>
            <a:r>
              <a:rPr sz="1500" b="1" spc="30" baseline="2777" dirty="0">
                <a:latin typeface="Arial"/>
                <a:cs typeface="Arial"/>
              </a:rPr>
              <a:t>o</a:t>
            </a:r>
            <a:r>
              <a:rPr sz="1500" b="1" baseline="2777" dirty="0">
                <a:latin typeface="Arial"/>
                <a:cs typeface="Arial"/>
              </a:rPr>
              <a:t>	</a:t>
            </a:r>
            <a:r>
              <a:rPr sz="1000" b="1" spc="20" dirty="0">
                <a:latin typeface="Arial"/>
                <a:cs typeface="Arial"/>
              </a:rPr>
              <a:t>o</a:t>
            </a:r>
            <a:endParaRPr sz="1000">
              <a:latin typeface="Arial"/>
              <a:cs typeface="Arial"/>
            </a:endParaRPr>
          </a:p>
        </p:txBody>
      </p:sp>
      <p:sp>
        <p:nvSpPr>
          <p:cNvPr id="21" name="object 21"/>
          <p:cNvSpPr txBox="1"/>
          <p:nvPr/>
        </p:nvSpPr>
        <p:spPr>
          <a:xfrm>
            <a:off x="6632580" y="4277302"/>
            <a:ext cx="345440" cy="183515"/>
          </a:xfrm>
          <a:prstGeom prst="rect">
            <a:avLst/>
          </a:prstGeom>
        </p:spPr>
        <p:txBody>
          <a:bodyPr vert="horz" wrap="square" lIns="0" tIns="17145" rIns="0" bIns="0" rtlCol="0">
            <a:spAutoFit/>
          </a:bodyPr>
          <a:lstStyle/>
          <a:p>
            <a:pPr marL="38100">
              <a:lnSpc>
                <a:spcPct val="100000"/>
              </a:lnSpc>
              <a:spcBef>
                <a:spcPts val="135"/>
              </a:spcBef>
            </a:pPr>
            <a:r>
              <a:rPr sz="1000" b="1" spc="20" dirty="0">
                <a:latin typeface="Arial"/>
                <a:cs typeface="Arial"/>
              </a:rPr>
              <a:t>o </a:t>
            </a:r>
            <a:r>
              <a:rPr sz="1000" b="1" spc="195" dirty="0">
                <a:latin typeface="Arial"/>
                <a:cs typeface="Arial"/>
              </a:rPr>
              <a:t> </a:t>
            </a:r>
            <a:r>
              <a:rPr sz="1500" b="1" spc="30" baseline="-8333" dirty="0">
                <a:latin typeface="Arial"/>
                <a:cs typeface="Arial"/>
              </a:rPr>
              <a:t>o</a:t>
            </a:r>
            <a:endParaRPr sz="1500" baseline="-8333">
              <a:latin typeface="Arial"/>
              <a:cs typeface="Arial"/>
            </a:endParaRPr>
          </a:p>
        </p:txBody>
      </p:sp>
      <p:sp>
        <p:nvSpPr>
          <p:cNvPr id="22" name="object 22"/>
          <p:cNvSpPr txBox="1"/>
          <p:nvPr/>
        </p:nvSpPr>
        <p:spPr>
          <a:xfrm>
            <a:off x="3738627" y="5935023"/>
            <a:ext cx="106045" cy="183515"/>
          </a:xfrm>
          <a:prstGeom prst="rect">
            <a:avLst/>
          </a:prstGeom>
        </p:spPr>
        <p:txBody>
          <a:bodyPr vert="horz" wrap="square" lIns="0" tIns="17145" rIns="0" bIns="0" rtlCol="0">
            <a:spAutoFit/>
          </a:bodyPr>
          <a:lstStyle/>
          <a:p>
            <a:pPr marL="12700">
              <a:lnSpc>
                <a:spcPct val="100000"/>
              </a:lnSpc>
              <a:spcBef>
                <a:spcPts val="135"/>
              </a:spcBef>
            </a:pPr>
            <a:r>
              <a:rPr sz="1000" b="1" spc="20" dirty="0">
                <a:latin typeface="Arial"/>
                <a:cs typeface="Arial"/>
              </a:rPr>
              <a:t>o</a:t>
            </a:r>
            <a:endParaRPr sz="1000">
              <a:latin typeface="Arial"/>
              <a:cs typeface="Arial"/>
            </a:endParaRPr>
          </a:p>
        </p:txBody>
      </p:sp>
      <p:grpSp>
        <p:nvGrpSpPr>
          <p:cNvPr id="23" name="object 23"/>
          <p:cNvGrpSpPr/>
          <p:nvPr/>
        </p:nvGrpSpPr>
        <p:grpSpPr>
          <a:xfrm>
            <a:off x="2896017" y="4316285"/>
            <a:ext cx="4006215" cy="2233295"/>
            <a:chOff x="2896017" y="4316285"/>
            <a:chExt cx="4006215" cy="2233295"/>
          </a:xfrm>
        </p:grpSpPr>
        <p:sp>
          <p:nvSpPr>
            <p:cNvPr id="24" name="object 24"/>
            <p:cNvSpPr/>
            <p:nvPr/>
          </p:nvSpPr>
          <p:spPr>
            <a:xfrm>
              <a:off x="3740467" y="4435766"/>
              <a:ext cx="3152140" cy="1727835"/>
            </a:xfrm>
            <a:custGeom>
              <a:avLst/>
              <a:gdLst/>
              <a:ahLst/>
              <a:cxnLst/>
              <a:rect l="l" t="t" r="r" b="b"/>
              <a:pathLst>
                <a:path w="3152140" h="1727835">
                  <a:moveTo>
                    <a:pt x="0" y="1727403"/>
                  </a:moveTo>
                  <a:lnTo>
                    <a:pt x="405" y="1726635"/>
                  </a:lnTo>
                  <a:lnTo>
                    <a:pt x="3240" y="1721262"/>
                  </a:lnTo>
                  <a:lnTo>
                    <a:pt x="10935" y="1706679"/>
                  </a:lnTo>
                  <a:lnTo>
                    <a:pt x="25920" y="1678279"/>
                  </a:lnTo>
                  <a:lnTo>
                    <a:pt x="41008" y="1649688"/>
                  </a:lnTo>
                  <a:lnTo>
                    <a:pt x="60188" y="1613290"/>
                  </a:lnTo>
                  <a:lnTo>
                    <a:pt x="83232" y="1569464"/>
                  </a:lnTo>
                  <a:lnTo>
                    <a:pt x="109915" y="1518588"/>
                  </a:lnTo>
                  <a:lnTo>
                    <a:pt x="140010" y="1461042"/>
                  </a:lnTo>
                  <a:lnTo>
                    <a:pt x="173291" y="1397203"/>
                  </a:lnTo>
                  <a:lnTo>
                    <a:pt x="194700" y="1356083"/>
                  </a:lnTo>
                  <a:lnTo>
                    <a:pt x="217181" y="1313195"/>
                  </a:lnTo>
                  <a:lnTo>
                    <a:pt x="240743" y="1268900"/>
                  </a:lnTo>
                  <a:lnTo>
                    <a:pt x="265394" y="1223556"/>
                  </a:lnTo>
                  <a:lnTo>
                    <a:pt x="291142" y="1177524"/>
                  </a:lnTo>
                  <a:lnTo>
                    <a:pt x="317996" y="1131165"/>
                  </a:lnTo>
                  <a:lnTo>
                    <a:pt x="345963" y="1084839"/>
                  </a:lnTo>
                  <a:lnTo>
                    <a:pt x="375051" y="1038905"/>
                  </a:lnTo>
                  <a:lnTo>
                    <a:pt x="405269" y="993723"/>
                  </a:lnTo>
                  <a:lnTo>
                    <a:pt x="436626" y="949655"/>
                  </a:lnTo>
                  <a:lnTo>
                    <a:pt x="466120" y="910803"/>
                  </a:lnTo>
                  <a:lnTo>
                    <a:pt x="496538" y="873070"/>
                  </a:lnTo>
                  <a:lnTo>
                    <a:pt x="527853" y="836359"/>
                  </a:lnTo>
                  <a:lnTo>
                    <a:pt x="560042" y="800569"/>
                  </a:lnTo>
                  <a:lnTo>
                    <a:pt x="593080" y="765604"/>
                  </a:lnTo>
                  <a:lnTo>
                    <a:pt x="626942" y="731364"/>
                  </a:lnTo>
                  <a:lnTo>
                    <a:pt x="661603" y="697752"/>
                  </a:lnTo>
                  <a:lnTo>
                    <a:pt x="697041" y="664669"/>
                  </a:lnTo>
                  <a:lnTo>
                    <a:pt x="733228" y="632017"/>
                  </a:lnTo>
                  <a:lnTo>
                    <a:pt x="770142" y="599698"/>
                  </a:lnTo>
                  <a:lnTo>
                    <a:pt x="807758" y="567613"/>
                  </a:lnTo>
                  <a:lnTo>
                    <a:pt x="846056" y="535701"/>
                  </a:lnTo>
                  <a:lnTo>
                    <a:pt x="885043" y="504065"/>
                  </a:lnTo>
                  <a:lnTo>
                    <a:pt x="924731" y="472847"/>
                  </a:lnTo>
                  <a:lnTo>
                    <a:pt x="965132" y="442189"/>
                  </a:lnTo>
                  <a:lnTo>
                    <a:pt x="1006258" y="412233"/>
                  </a:lnTo>
                  <a:lnTo>
                    <a:pt x="1048123" y="383119"/>
                  </a:lnTo>
                  <a:lnTo>
                    <a:pt x="1090738" y="354990"/>
                  </a:lnTo>
                  <a:lnTo>
                    <a:pt x="1134115" y="327986"/>
                  </a:lnTo>
                  <a:lnTo>
                    <a:pt x="1178267" y="302249"/>
                  </a:lnTo>
                  <a:lnTo>
                    <a:pt x="1223207" y="277921"/>
                  </a:lnTo>
                  <a:lnTo>
                    <a:pt x="1268945" y="255143"/>
                  </a:lnTo>
                  <a:lnTo>
                    <a:pt x="1311591" y="235717"/>
                  </a:lnTo>
                  <a:lnTo>
                    <a:pt x="1354962" y="217637"/>
                  </a:lnTo>
                  <a:lnTo>
                    <a:pt x="1399101" y="200826"/>
                  </a:lnTo>
                  <a:lnTo>
                    <a:pt x="1444050" y="185208"/>
                  </a:lnTo>
                  <a:lnTo>
                    <a:pt x="1489852" y="170709"/>
                  </a:lnTo>
                  <a:lnTo>
                    <a:pt x="1536549" y="157251"/>
                  </a:lnTo>
                  <a:lnTo>
                    <a:pt x="1584184" y="144759"/>
                  </a:lnTo>
                  <a:lnTo>
                    <a:pt x="1632799" y="133159"/>
                  </a:lnTo>
                  <a:lnTo>
                    <a:pt x="1682438" y="122372"/>
                  </a:lnTo>
                  <a:lnTo>
                    <a:pt x="1733142" y="112325"/>
                  </a:lnTo>
                  <a:lnTo>
                    <a:pt x="1784955" y="102941"/>
                  </a:lnTo>
                  <a:lnTo>
                    <a:pt x="1837918" y="94145"/>
                  </a:lnTo>
                  <a:lnTo>
                    <a:pt x="1887841" y="86489"/>
                  </a:lnTo>
                  <a:lnTo>
                    <a:pt x="1938651" y="79258"/>
                  </a:lnTo>
                  <a:lnTo>
                    <a:pt x="1990217" y="72440"/>
                  </a:lnTo>
                  <a:lnTo>
                    <a:pt x="2042410" y="66025"/>
                  </a:lnTo>
                  <a:lnTo>
                    <a:pt x="2095097" y="60002"/>
                  </a:lnTo>
                  <a:lnTo>
                    <a:pt x="2148150" y="54358"/>
                  </a:lnTo>
                  <a:lnTo>
                    <a:pt x="2201438" y="49084"/>
                  </a:lnTo>
                  <a:lnTo>
                    <a:pt x="2254830" y="44167"/>
                  </a:lnTo>
                  <a:lnTo>
                    <a:pt x="2308196" y="39598"/>
                  </a:lnTo>
                  <a:lnTo>
                    <a:pt x="2361405" y="35363"/>
                  </a:lnTo>
                  <a:lnTo>
                    <a:pt x="2414328" y="31453"/>
                  </a:lnTo>
                  <a:lnTo>
                    <a:pt x="2466833" y="27856"/>
                  </a:lnTo>
                  <a:lnTo>
                    <a:pt x="2518791" y="24561"/>
                  </a:lnTo>
                  <a:lnTo>
                    <a:pt x="2585266" y="20706"/>
                  </a:lnTo>
                  <a:lnTo>
                    <a:pt x="2650096" y="17309"/>
                  </a:lnTo>
                  <a:lnTo>
                    <a:pt x="2712780" y="14339"/>
                  </a:lnTo>
                  <a:lnTo>
                    <a:pt x="2772819" y="11762"/>
                  </a:lnTo>
                  <a:lnTo>
                    <a:pt x="2829715" y="9545"/>
                  </a:lnTo>
                  <a:lnTo>
                    <a:pt x="2882968" y="7657"/>
                  </a:lnTo>
                  <a:lnTo>
                    <a:pt x="2932078" y="6064"/>
                  </a:lnTo>
                  <a:lnTo>
                    <a:pt x="2976546" y="4733"/>
                  </a:lnTo>
                  <a:lnTo>
                    <a:pt x="3015874" y="3633"/>
                  </a:lnTo>
                  <a:lnTo>
                    <a:pt x="3108725" y="1151"/>
                  </a:lnTo>
                  <a:lnTo>
                    <a:pt x="3150299" y="42"/>
                  </a:lnTo>
                  <a:lnTo>
                    <a:pt x="3151898" y="0"/>
                  </a:lnTo>
                </a:path>
              </a:pathLst>
            </a:custGeom>
            <a:ln w="18823">
              <a:solidFill>
                <a:srgbClr val="000000"/>
              </a:solidFill>
            </a:ln>
          </p:spPr>
          <p:txBody>
            <a:bodyPr wrap="square" lIns="0" tIns="0" rIns="0" bIns="0" rtlCol="0"/>
            <a:lstStyle/>
            <a:p>
              <a:endParaRPr/>
            </a:p>
          </p:txBody>
        </p:sp>
        <p:sp>
          <p:nvSpPr>
            <p:cNvPr id="25" name="object 25"/>
            <p:cNvSpPr/>
            <p:nvPr/>
          </p:nvSpPr>
          <p:spPr>
            <a:xfrm>
              <a:off x="2905429" y="6023990"/>
              <a:ext cx="916940" cy="516255"/>
            </a:xfrm>
            <a:custGeom>
              <a:avLst/>
              <a:gdLst/>
              <a:ahLst/>
              <a:cxnLst/>
              <a:rect l="l" t="t" r="r" b="b"/>
              <a:pathLst>
                <a:path w="916939" h="516254">
                  <a:moveTo>
                    <a:pt x="916914" y="0"/>
                  </a:moveTo>
                  <a:lnTo>
                    <a:pt x="916637" y="447"/>
                  </a:lnTo>
                  <a:lnTo>
                    <a:pt x="914696" y="3581"/>
                  </a:lnTo>
                  <a:lnTo>
                    <a:pt x="909429" y="12087"/>
                  </a:lnTo>
                  <a:lnTo>
                    <a:pt x="882712" y="54980"/>
                  </a:lnTo>
                  <a:lnTo>
                    <a:pt x="860625" y="88858"/>
                  </a:lnTo>
                  <a:lnTo>
                    <a:pt x="833932" y="127084"/>
                  </a:lnTo>
                  <a:lnTo>
                    <a:pt x="803656" y="166458"/>
                  </a:lnTo>
                  <a:lnTo>
                    <a:pt x="770315" y="204389"/>
                  </a:lnTo>
                  <a:lnTo>
                    <a:pt x="732367" y="240655"/>
                  </a:lnTo>
                  <a:lnTo>
                    <a:pt x="687766" y="275640"/>
                  </a:lnTo>
                  <a:lnTo>
                    <a:pt x="634466" y="309727"/>
                  </a:lnTo>
                  <a:lnTo>
                    <a:pt x="593305" y="332092"/>
                  </a:lnTo>
                  <a:lnTo>
                    <a:pt x="548050" y="354001"/>
                  </a:lnTo>
                  <a:lnTo>
                    <a:pt x="499384" y="375227"/>
                  </a:lnTo>
                  <a:lnTo>
                    <a:pt x="447989" y="395543"/>
                  </a:lnTo>
                  <a:lnTo>
                    <a:pt x="394546" y="414722"/>
                  </a:lnTo>
                  <a:lnTo>
                    <a:pt x="339737" y="432536"/>
                  </a:lnTo>
                  <a:lnTo>
                    <a:pt x="284422" y="448783"/>
                  </a:lnTo>
                  <a:lnTo>
                    <a:pt x="230129" y="463362"/>
                  </a:lnTo>
                  <a:lnTo>
                    <a:pt x="178565" y="476196"/>
                  </a:lnTo>
                  <a:lnTo>
                    <a:pt x="131435" y="487212"/>
                  </a:lnTo>
                  <a:lnTo>
                    <a:pt x="90445" y="496333"/>
                  </a:lnTo>
                  <a:lnTo>
                    <a:pt x="24174" y="510583"/>
                  </a:lnTo>
                  <a:lnTo>
                    <a:pt x="7162" y="514228"/>
                  </a:lnTo>
                  <a:lnTo>
                    <a:pt x="895" y="515571"/>
                  </a:lnTo>
                  <a:lnTo>
                    <a:pt x="0" y="515763"/>
                  </a:lnTo>
                </a:path>
              </a:pathLst>
            </a:custGeom>
            <a:ln w="18823">
              <a:solidFill>
                <a:srgbClr val="000000"/>
              </a:solidFill>
              <a:prstDash val="lgDash"/>
            </a:ln>
          </p:spPr>
          <p:txBody>
            <a:bodyPr wrap="square" lIns="0" tIns="0" rIns="0" bIns="0" rtlCol="0"/>
            <a:lstStyle/>
            <a:p>
              <a:endParaRPr/>
            </a:p>
          </p:txBody>
        </p:sp>
        <p:sp>
          <p:nvSpPr>
            <p:cNvPr id="26" name="object 26"/>
            <p:cNvSpPr/>
            <p:nvPr/>
          </p:nvSpPr>
          <p:spPr>
            <a:xfrm>
              <a:off x="4641011" y="4337519"/>
              <a:ext cx="0" cy="1989455"/>
            </a:xfrm>
            <a:custGeom>
              <a:avLst/>
              <a:gdLst/>
              <a:ahLst/>
              <a:cxnLst/>
              <a:rect l="l" t="t" r="r" b="b"/>
              <a:pathLst>
                <a:path h="1989454">
                  <a:moveTo>
                    <a:pt x="0" y="0"/>
                  </a:moveTo>
                  <a:lnTo>
                    <a:pt x="0" y="1989378"/>
                  </a:lnTo>
                </a:path>
              </a:pathLst>
            </a:custGeom>
            <a:ln w="9411">
              <a:solidFill>
                <a:srgbClr val="000000"/>
              </a:solidFill>
            </a:ln>
          </p:spPr>
          <p:txBody>
            <a:bodyPr wrap="square" lIns="0" tIns="0" rIns="0" bIns="0" rtlCol="0"/>
            <a:lstStyle/>
            <a:p>
              <a:endParaRPr/>
            </a:p>
          </p:txBody>
        </p:sp>
        <p:sp>
          <p:nvSpPr>
            <p:cNvPr id="27" name="object 27"/>
            <p:cNvSpPr/>
            <p:nvPr/>
          </p:nvSpPr>
          <p:spPr>
            <a:xfrm>
              <a:off x="4611585" y="4316285"/>
              <a:ext cx="59055" cy="129539"/>
            </a:xfrm>
            <a:custGeom>
              <a:avLst/>
              <a:gdLst/>
              <a:ahLst/>
              <a:cxnLst/>
              <a:rect l="l" t="t" r="r" b="b"/>
              <a:pathLst>
                <a:path w="59054" h="129539">
                  <a:moveTo>
                    <a:pt x="0" y="129476"/>
                  </a:moveTo>
                  <a:lnTo>
                    <a:pt x="58851" y="129476"/>
                  </a:lnTo>
                  <a:lnTo>
                    <a:pt x="29425" y="0"/>
                  </a:lnTo>
                  <a:lnTo>
                    <a:pt x="0" y="129476"/>
                  </a:lnTo>
                  <a:close/>
                </a:path>
              </a:pathLst>
            </a:custGeom>
            <a:solidFill>
              <a:srgbClr val="000000"/>
            </a:solidFill>
          </p:spPr>
          <p:txBody>
            <a:bodyPr wrap="square" lIns="0" tIns="0" rIns="0" bIns="0" rtlCol="0"/>
            <a:lstStyle/>
            <a:p>
              <a:endParaRPr/>
            </a:p>
          </p:txBody>
        </p:sp>
        <p:sp>
          <p:nvSpPr>
            <p:cNvPr id="28" name="object 28"/>
            <p:cNvSpPr/>
            <p:nvPr/>
          </p:nvSpPr>
          <p:spPr>
            <a:xfrm>
              <a:off x="4617478" y="4337519"/>
              <a:ext cx="47625" cy="104139"/>
            </a:xfrm>
            <a:custGeom>
              <a:avLst/>
              <a:gdLst/>
              <a:ahLst/>
              <a:cxnLst/>
              <a:rect l="l" t="t" r="r" b="b"/>
              <a:pathLst>
                <a:path w="47625" h="104139">
                  <a:moveTo>
                    <a:pt x="0" y="103530"/>
                  </a:moveTo>
                  <a:lnTo>
                    <a:pt x="23533" y="0"/>
                  </a:lnTo>
                  <a:lnTo>
                    <a:pt x="47066" y="103530"/>
                  </a:lnTo>
                </a:path>
              </a:pathLst>
            </a:custGeom>
            <a:ln w="9411">
              <a:solidFill>
                <a:srgbClr val="000000"/>
              </a:solidFill>
            </a:ln>
          </p:spPr>
          <p:txBody>
            <a:bodyPr wrap="square" lIns="0" tIns="0" rIns="0" bIns="0" rtlCol="0"/>
            <a:lstStyle/>
            <a:p>
              <a:endParaRPr/>
            </a:p>
          </p:txBody>
        </p:sp>
      </p:gr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10</a:t>
            </a:fld>
            <a:endParaRPr spc="20" dirty="0"/>
          </a:p>
        </p:txBody>
      </p:sp>
      <p:sp>
        <p:nvSpPr>
          <p:cNvPr id="31" name="TextBox 30">
            <a:extLst>
              <a:ext uri="{FF2B5EF4-FFF2-40B4-BE49-F238E27FC236}">
                <a16:creationId xmlns:a16="http://schemas.microsoft.com/office/drawing/2014/main" id="{5790DBF4-98EB-4803-84C6-B25D97B2EAB6}"/>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32" name="Picture 31">
            <a:extLst>
              <a:ext uri="{FF2B5EF4-FFF2-40B4-BE49-F238E27FC236}">
                <a16:creationId xmlns:a16="http://schemas.microsoft.com/office/drawing/2014/main" id="{86820D94-E335-4680-905F-95C476B0DF22}"/>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11</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MY" spc="100" dirty="0"/>
              <a:t>Multiattribute Utility Functions</a:t>
            </a:r>
            <a:endParaRPr spc="60" dirty="0"/>
          </a:p>
        </p:txBody>
      </p:sp>
      <p:sp>
        <p:nvSpPr>
          <p:cNvPr id="3" name="object 3"/>
          <p:cNvSpPr txBox="1"/>
          <p:nvPr/>
        </p:nvSpPr>
        <p:spPr>
          <a:xfrm>
            <a:off x="1079474" y="1396713"/>
            <a:ext cx="7881620" cy="3136900"/>
          </a:xfrm>
          <a:prstGeom prst="rect">
            <a:avLst/>
          </a:prstGeom>
        </p:spPr>
        <p:txBody>
          <a:bodyPr vert="horz" wrap="square" lIns="0" tIns="11430" rIns="0" bIns="0" rtlCol="0">
            <a:spAutoFit/>
          </a:bodyPr>
          <a:lstStyle/>
          <a:p>
            <a:pPr marL="63500" marR="1030605">
              <a:lnSpc>
                <a:spcPct val="101000"/>
              </a:lnSpc>
              <a:spcBef>
                <a:spcPts val="90"/>
              </a:spcBef>
            </a:pPr>
            <a:r>
              <a:rPr sz="2050" spc="-75" dirty="0">
                <a:latin typeface="Calibri"/>
                <a:cs typeface="Calibri"/>
              </a:rPr>
              <a:t>How</a:t>
            </a:r>
            <a:r>
              <a:rPr sz="2050" spc="175" dirty="0">
                <a:latin typeface="Calibri"/>
                <a:cs typeface="Calibri"/>
              </a:rPr>
              <a:t> </a:t>
            </a:r>
            <a:r>
              <a:rPr sz="2050" spc="-45" dirty="0">
                <a:latin typeface="Calibri"/>
                <a:cs typeface="Calibri"/>
              </a:rPr>
              <a:t>can</a:t>
            </a:r>
            <a:r>
              <a:rPr sz="2050" spc="185" dirty="0">
                <a:latin typeface="Calibri"/>
                <a:cs typeface="Calibri"/>
              </a:rPr>
              <a:t> </a:t>
            </a:r>
            <a:r>
              <a:rPr sz="2050" spc="-180" dirty="0">
                <a:latin typeface="Calibri"/>
                <a:cs typeface="Calibri"/>
              </a:rPr>
              <a:t>we</a:t>
            </a:r>
            <a:r>
              <a:rPr sz="2050" spc="-95" dirty="0">
                <a:latin typeface="Calibri"/>
                <a:cs typeface="Calibri"/>
              </a:rPr>
              <a:t> </a:t>
            </a:r>
            <a:r>
              <a:rPr sz="2050" spc="-80" dirty="0">
                <a:latin typeface="Calibri"/>
                <a:cs typeface="Calibri"/>
              </a:rPr>
              <a:t>handle</a:t>
            </a:r>
            <a:r>
              <a:rPr sz="2050" spc="190" dirty="0">
                <a:latin typeface="Calibri"/>
                <a:cs typeface="Calibri"/>
              </a:rPr>
              <a:t> </a:t>
            </a:r>
            <a:r>
              <a:rPr sz="2050" spc="-30" dirty="0">
                <a:latin typeface="Calibri"/>
                <a:cs typeface="Calibri"/>
              </a:rPr>
              <a:t>utility</a:t>
            </a:r>
            <a:r>
              <a:rPr sz="2050" spc="204" dirty="0">
                <a:latin typeface="Calibri"/>
                <a:cs typeface="Calibri"/>
              </a:rPr>
              <a:t> </a:t>
            </a:r>
            <a:r>
              <a:rPr sz="2050" spc="-60" dirty="0">
                <a:latin typeface="Calibri"/>
                <a:cs typeface="Calibri"/>
              </a:rPr>
              <a:t>functions</a:t>
            </a:r>
            <a:r>
              <a:rPr sz="2050" spc="235" dirty="0">
                <a:latin typeface="Calibri"/>
                <a:cs typeface="Calibri"/>
              </a:rPr>
              <a:t> </a:t>
            </a:r>
            <a:r>
              <a:rPr sz="2050" spc="-75" dirty="0">
                <a:latin typeface="Calibri"/>
                <a:cs typeface="Calibri"/>
              </a:rPr>
              <a:t>of</a:t>
            </a:r>
            <a:r>
              <a:rPr sz="2050" spc="180" dirty="0">
                <a:latin typeface="Calibri"/>
                <a:cs typeface="Calibri"/>
              </a:rPr>
              <a:t> </a:t>
            </a:r>
            <a:r>
              <a:rPr sz="2050" spc="-70" dirty="0">
                <a:latin typeface="Calibri"/>
                <a:cs typeface="Calibri"/>
              </a:rPr>
              <a:t>many</a:t>
            </a:r>
            <a:r>
              <a:rPr sz="2050" spc="200" dirty="0">
                <a:latin typeface="Calibri"/>
                <a:cs typeface="Calibri"/>
              </a:rPr>
              <a:t> </a:t>
            </a:r>
            <a:r>
              <a:rPr sz="2050" spc="-70" dirty="0">
                <a:latin typeface="Calibri"/>
                <a:cs typeface="Calibri"/>
              </a:rPr>
              <a:t>variables</a:t>
            </a:r>
            <a:r>
              <a:rPr sz="2050" spc="180" dirty="0">
                <a:latin typeface="Calibri"/>
                <a:cs typeface="Calibri"/>
              </a:rPr>
              <a:t> </a:t>
            </a:r>
            <a:r>
              <a:rPr sz="2050" b="0" i="1" spc="165" dirty="0">
                <a:solidFill>
                  <a:srgbClr val="990099"/>
                </a:solidFill>
                <a:latin typeface="Bookman Old Style"/>
                <a:cs typeface="Bookman Old Style"/>
              </a:rPr>
              <a:t>X</a:t>
            </a:r>
            <a:r>
              <a:rPr sz="2100" spc="247" baseline="-11904" dirty="0">
                <a:solidFill>
                  <a:srgbClr val="990099"/>
                </a:solidFill>
                <a:latin typeface="Garamond"/>
                <a:cs typeface="Garamond"/>
              </a:rPr>
              <a:t>1</a:t>
            </a:r>
            <a:r>
              <a:rPr sz="2100" spc="60" baseline="-11904" dirty="0">
                <a:solidFill>
                  <a:srgbClr val="990099"/>
                </a:solidFill>
                <a:latin typeface="Garamond"/>
                <a:cs typeface="Garamond"/>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5"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75" dirty="0">
                <a:solidFill>
                  <a:srgbClr val="990099"/>
                </a:solidFill>
                <a:latin typeface="Bookman Old Style"/>
                <a:cs typeface="Bookman Old Style"/>
              </a:rPr>
              <a:t>X</a:t>
            </a:r>
            <a:r>
              <a:rPr sz="2100" b="0" i="1" spc="112" baseline="-11904" dirty="0">
                <a:solidFill>
                  <a:srgbClr val="990099"/>
                </a:solidFill>
                <a:latin typeface="Bookman Old Style"/>
                <a:cs typeface="Bookman Old Style"/>
              </a:rPr>
              <a:t>n</a:t>
            </a:r>
            <a:r>
              <a:rPr sz="2050" spc="75" dirty="0">
                <a:latin typeface="Calibri"/>
                <a:cs typeface="Calibri"/>
              </a:rPr>
              <a:t>? </a:t>
            </a:r>
            <a:r>
              <a:rPr sz="2050" spc="-450" dirty="0">
                <a:latin typeface="Calibri"/>
                <a:cs typeface="Calibri"/>
              </a:rPr>
              <a:t> </a:t>
            </a:r>
            <a:r>
              <a:rPr sz="2050" spc="45" dirty="0">
                <a:latin typeface="Calibri"/>
                <a:cs typeface="Calibri"/>
              </a:rPr>
              <a:t>E.g.,</a:t>
            </a:r>
            <a:r>
              <a:rPr sz="2050" spc="160" dirty="0">
                <a:latin typeface="Calibri"/>
                <a:cs typeface="Calibri"/>
              </a:rPr>
              <a:t> </a:t>
            </a:r>
            <a:r>
              <a:rPr sz="2050" spc="-85" dirty="0">
                <a:latin typeface="Calibri"/>
                <a:cs typeface="Calibri"/>
              </a:rPr>
              <a:t>wha</a:t>
            </a:r>
            <a:r>
              <a:rPr sz="2050" spc="-45" dirty="0">
                <a:latin typeface="Calibri"/>
                <a:cs typeface="Calibri"/>
              </a:rPr>
              <a:t>t</a:t>
            </a:r>
            <a:r>
              <a:rPr sz="2050" spc="195" dirty="0">
                <a:latin typeface="Calibri"/>
                <a:cs typeface="Calibri"/>
              </a:rPr>
              <a:t> </a:t>
            </a:r>
            <a:r>
              <a:rPr sz="2050" spc="-35" dirty="0">
                <a:latin typeface="Calibri"/>
                <a:cs typeface="Calibri"/>
              </a:rPr>
              <a:t>i</a:t>
            </a:r>
            <a:r>
              <a:rPr sz="2050" spc="-45" dirty="0">
                <a:latin typeface="Calibri"/>
                <a:cs typeface="Calibri"/>
              </a:rPr>
              <a:t>s</a:t>
            </a:r>
            <a:r>
              <a:rPr sz="2050" spc="195" dirty="0">
                <a:latin typeface="Calibri"/>
                <a:cs typeface="Calibri"/>
              </a:rPr>
              <a:t> </a:t>
            </a: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130" dirty="0">
                <a:solidFill>
                  <a:srgbClr val="990099"/>
                </a:solidFill>
                <a:latin typeface="Garamond"/>
                <a:cs typeface="Garamond"/>
              </a:rPr>
              <a:t>(</a:t>
            </a:r>
            <a:r>
              <a:rPr sz="2050" b="0" i="1" spc="220" dirty="0">
                <a:solidFill>
                  <a:srgbClr val="990099"/>
                </a:solidFill>
                <a:latin typeface="Bookman Old Style"/>
                <a:cs typeface="Bookman Old Style"/>
              </a:rPr>
              <a:t>D</a:t>
            </a:r>
            <a:r>
              <a:rPr sz="2050" b="0" i="1" spc="-125" dirty="0">
                <a:solidFill>
                  <a:srgbClr val="990099"/>
                </a:solidFill>
                <a:latin typeface="Bookman Old Style"/>
                <a:cs typeface="Bookman Old Style"/>
              </a:rPr>
              <a:t>eaths</a:t>
            </a:r>
            <a:r>
              <a:rPr sz="2050" b="0" i="1" spc="-70"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140" dirty="0">
                <a:solidFill>
                  <a:srgbClr val="990099"/>
                </a:solidFill>
                <a:latin typeface="Bookman Old Style"/>
                <a:cs typeface="Bookman Old Style"/>
              </a:rPr>
              <a:t>N</a:t>
            </a:r>
            <a:r>
              <a:rPr sz="2050" b="0" i="1" spc="-400" dirty="0">
                <a:solidFill>
                  <a:srgbClr val="990099"/>
                </a:solidFill>
                <a:latin typeface="Bookman Old Style"/>
                <a:cs typeface="Bookman Old Style"/>
              </a:rPr>
              <a:t> </a:t>
            </a:r>
            <a:r>
              <a:rPr sz="2050" b="0" i="1" spc="-90" dirty="0">
                <a:solidFill>
                  <a:srgbClr val="990099"/>
                </a:solidFill>
                <a:latin typeface="Bookman Old Style"/>
                <a:cs typeface="Bookman Old Style"/>
              </a:rPr>
              <a:t>oise</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114" dirty="0">
                <a:solidFill>
                  <a:srgbClr val="990099"/>
                </a:solidFill>
                <a:latin typeface="Bookman Old Style"/>
                <a:cs typeface="Bookman Old Style"/>
              </a:rPr>
              <a:t>C</a:t>
            </a:r>
            <a:r>
              <a:rPr sz="2050" b="0" i="1" spc="-90" dirty="0">
                <a:solidFill>
                  <a:srgbClr val="990099"/>
                </a:solidFill>
                <a:latin typeface="Bookman Old Style"/>
                <a:cs typeface="Bookman Old Style"/>
              </a:rPr>
              <a:t>ost</a:t>
            </a:r>
            <a:r>
              <a:rPr sz="2050" spc="125" dirty="0">
                <a:solidFill>
                  <a:srgbClr val="990099"/>
                </a:solidFill>
                <a:latin typeface="Garamond"/>
                <a:cs typeface="Garamond"/>
              </a:rPr>
              <a:t>)</a:t>
            </a:r>
            <a:r>
              <a:rPr sz="2050" spc="-35" dirty="0">
                <a:latin typeface="Calibri"/>
                <a:cs typeface="Calibri"/>
              </a:rPr>
              <a:t>?</a:t>
            </a:r>
            <a:endParaRPr sz="2050">
              <a:latin typeface="Calibri"/>
              <a:cs typeface="Calibri"/>
            </a:endParaRPr>
          </a:p>
          <a:p>
            <a:pPr marL="63500" marR="2507615">
              <a:lnSpc>
                <a:spcPct val="101499"/>
              </a:lnSpc>
              <a:spcBef>
                <a:spcPts val="1525"/>
              </a:spcBef>
            </a:pPr>
            <a:r>
              <a:rPr sz="2050" spc="-75" dirty="0">
                <a:latin typeface="Calibri"/>
                <a:cs typeface="Calibri"/>
              </a:rPr>
              <a:t>How</a:t>
            </a:r>
            <a:r>
              <a:rPr sz="2050" spc="170" dirty="0">
                <a:latin typeface="Calibri"/>
                <a:cs typeface="Calibri"/>
              </a:rPr>
              <a:t> </a:t>
            </a:r>
            <a:r>
              <a:rPr sz="2050" spc="-45" dirty="0">
                <a:latin typeface="Calibri"/>
                <a:cs typeface="Calibri"/>
              </a:rPr>
              <a:t>can</a:t>
            </a:r>
            <a:r>
              <a:rPr sz="2050" spc="175" dirty="0">
                <a:latin typeface="Calibri"/>
                <a:cs typeface="Calibri"/>
              </a:rPr>
              <a:t> </a:t>
            </a:r>
            <a:r>
              <a:rPr sz="2050" spc="-65" dirty="0">
                <a:latin typeface="Calibri"/>
                <a:cs typeface="Calibri"/>
              </a:rPr>
              <a:t>complex</a:t>
            </a:r>
            <a:r>
              <a:rPr sz="2050" spc="175" dirty="0">
                <a:latin typeface="Calibri"/>
                <a:cs typeface="Calibri"/>
              </a:rPr>
              <a:t> </a:t>
            </a:r>
            <a:r>
              <a:rPr sz="2050" spc="-30" dirty="0">
                <a:latin typeface="Calibri"/>
                <a:cs typeface="Calibri"/>
              </a:rPr>
              <a:t>utility</a:t>
            </a:r>
            <a:r>
              <a:rPr sz="2050" spc="195" dirty="0">
                <a:latin typeface="Calibri"/>
                <a:cs typeface="Calibri"/>
              </a:rPr>
              <a:t> </a:t>
            </a:r>
            <a:r>
              <a:rPr sz="2050" spc="-60" dirty="0">
                <a:latin typeface="Calibri"/>
                <a:cs typeface="Calibri"/>
              </a:rPr>
              <a:t>functions</a:t>
            </a:r>
            <a:r>
              <a:rPr sz="2050" spc="225" dirty="0">
                <a:latin typeface="Calibri"/>
                <a:cs typeface="Calibri"/>
              </a:rPr>
              <a:t> </a:t>
            </a:r>
            <a:r>
              <a:rPr sz="2050" spc="-100" dirty="0">
                <a:latin typeface="Calibri"/>
                <a:cs typeface="Calibri"/>
              </a:rPr>
              <a:t>be</a:t>
            </a:r>
            <a:r>
              <a:rPr sz="2050" spc="190" dirty="0">
                <a:latin typeface="Calibri"/>
                <a:cs typeface="Calibri"/>
              </a:rPr>
              <a:t> </a:t>
            </a:r>
            <a:r>
              <a:rPr sz="2050" spc="-85" dirty="0">
                <a:latin typeface="Calibri"/>
                <a:cs typeface="Calibri"/>
              </a:rPr>
              <a:t>assessed</a:t>
            </a:r>
            <a:r>
              <a:rPr sz="2050" spc="165" dirty="0">
                <a:latin typeface="Calibri"/>
                <a:cs typeface="Calibri"/>
              </a:rPr>
              <a:t> </a:t>
            </a:r>
            <a:r>
              <a:rPr sz="2050" spc="-85" dirty="0">
                <a:latin typeface="Calibri"/>
                <a:cs typeface="Calibri"/>
              </a:rPr>
              <a:t>from </a:t>
            </a:r>
            <a:r>
              <a:rPr sz="2050" spc="-450" dirty="0">
                <a:latin typeface="Calibri"/>
                <a:cs typeface="Calibri"/>
              </a:rPr>
              <a:t> </a:t>
            </a:r>
            <a:r>
              <a:rPr sz="2050" spc="-105" dirty="0">
                <a:latin typeface="Calibri"/>
                <a:cs typeface="Calibri"/>
              </a:rPr>
              <a:t>preference</a:t>
            </a:r>
            <a:r>
              <a:rPr sz="2050" spc="190" dirty="0">
                <a:latin typeface="Calibri"/>
                <a:cs typeface="Calibri"/>
              </a:rPr>
              <a:t> </a:t>
            </a:r>
            <a:r>
              <a:rPr sz="2050" spc="-65" dirty="0">
                <a:latin typeface="Calibri"/>
                <a:cs typeface="Calibri"/>
              </a:rPr>
              <a:t>behaviour?</a:t>
            </a:r>
            <a:endParaRPr sz="2050">
              <a:latin typeface="Calibri"/>
              <a:cs typeface="Calibri"/>
            </a:endParaRPr>
          </a:p>
          <a:p>
            <a:pPr marL="63500" marR="43180" indent="-635">
              <a:lnSpc>
                <a:spcPct val="101499"/>
              </a:lnSpc>
              <a:spcBef>
                <a:spcPts val="1520"/>
              </a:spcBef>
            </a:pPr>
            <a:r>
              <a:rPr sz="2050" spc="-70" dirty="0">
                <a:latin typeface="Calibri"/>
                <a:cs typeface="Calibri"/>
              </a:rPr>
              <a:t>Idea</a:t>
            </a:r>
            <a:r>
              <a:rPr sz="2050" spc="105" dirty="0">
                <a:latin typeface="Calibri"/>
                <a:cs typeface="Calibri"/>
              </a:rPr>
              <a:t> </a:t>
            </a:r>
            <a:r>
              <a:rPr sz="2050" spc="-40" dirty="0">
                <a:latin typeface="Calibri"/>
                <a:cs typeface="Calibri"/>
              </a:rPr>
              <a:t>1:</a:t>
            </a:r>
            <a:r>
              <a:rPr sz="2050" spc="380" dirty="0">
                <a:latin typeface="Calibri"/>
                <a:cs typeface="Calibri"/>
              </a:rPr>
              <a:t> </a:t>
            </a:r>
            <a:r>
              <a:rPr sz="2050" spc="-60" dirty="0">
                <a:latin typeface="Calibri"/>
                <a:cs typeface="Calibri"/>
              </a:rPr>
              <a:t>identify</a:t>
            </a:r>
            <a:r>
              <a:rPr sz="2050" spc="155" dirty="0">
                <a:latin typeface="Calibri"/>
                <a:cs typeface="Calibri"/>
              </a:rPr>
              <a:t> </a:t>
            </a:r>
            <a:r>
              <a:rPr sz="2050" spc="-55" dirty="0">
                <a:latin typeface="Calibri"/>
                <a:cs typeface="Calibri"/>
              </a:rPr>
              <a:t>conditions</a:t>
            </a:r>
            <a:r>
              <a:rPr sz="2050" spc="120" dirty="0">
                <a:latin typeface="Calibri"/>
                <a:cs typeface="Calibri"/>
              </a:rPr>
              <a:t> </a:t>
            </a:r>
            <a:r>
              <a:rPr sz="2050" spc="-95" dirty="0">
                <a:latin typeface="Calibri"/>
                <a:cs typeface="Calibri"/>
              </a:rPr>
              <a:t>under</a:t>
            </a:r>
            <a:r>
              <a:rPr sz="2050" spc="140" dirty="0">
                <a:latin typeface="Calibri"/>
                <a:cs typeface="Calibri"/>
              </a:rPr>
              <a:t> </a:t>
            </a:r>
            <a:r>
              <a:rPr sz="2050" spc="-70" dirty="0">
                <a:latin typeface="Calibri"/>
                <a:cs typeface="Calibri"/>
              </a:rPr>
              <a:t>which</a:t>
            </a:r>
            <a:r>
              <a:rPr sz="2050" spc="155" dirty="0">
                <a:latin typeface="Calibri"/>
                <a:cs typeface="Calibri"/>
              </a:rPr>
              <a:t> </a:t>
            </a:r>
            <a:r>
              <a:rPr sz="2050" spc="-70" dirty="0">
                <a:latin typeface="Calibri"/>
                <a:cs typeface="Calibri"/>
              </a:rPr>
              <a:t>decisions</a:t>
            </a:r>
            <a:r>
              <a:rPr sz="2050" spc="150" dirty="0">
                <a:latin typeface="Calibri"/>
                <a:cs typeface="Calibri"/>
              </a:rPr>
              <a:t> </a:t>
            </a:r>
            <a:r>
              <a:rPr sz="2050" spc="-45" dirty="0">
                <a:latin typeface="Calibri"/>
                <a:cs typeface="Calibri"/>
              </a:rPr>
              <a:t>can</a:t>
            </a:r>
            <a:r>
              <a:rPr sz="2050" spc="125" dirty="0">
                <a:latin typeface="Calibri"/>
                <a:cs typeface="Calibri"/>
              </a:rPr>
              <a:t> </a:t>
            </a:r>
            <a:r>
              <a:rPr sz="2050" spc="-100" dirty="0">
                <a:latin typeface="Calibri"/>
                <a:cs typeface="Calibri"/>
              </a:rPr>
              <a:t>be</a:t>
            </a:r>
            <a:r>
              <a:rPr sz="2050" spc="130" dirty="0">
                <a:latin typeface="Calibri"/>
                <a:cs typeface="Calibri"/>
              </a:rPr>
              <a:t> </a:t>
            </a:r>
            <a:r>
              <a:rPr sz="2050" spc="-100" dirty="0">
                <a:latin typeface="Calibri"/>
                <a:cs typeface="Calibri"/>
              </a:rPr>
              <a:t>made</a:t>
            </a:r>
            <a:r>
              <a:rPr sz="2050" spc="145" dirty="0">
                <a:latin typeface="Calibri"/>
                <a:cs typeface="Calibri"/>
              </a:rPr>
              <a:t> </a:t>
            </a:r>
            <a:r>
              <a:rPr sz="2050" spc="-65" dirty="0">
                <a:latin typeface="Calibri"/>
                <a:cs typeface="Calibri"/>
              </a:rPr>
              <a:t>without</a:t>
            </a:r>
            <a:r>
              <a:rPr sz="2050" spc="150" dirty="0">
                <a:latin typeface="Calibri"/>
                <a:cs typeface="Calibri"/>
              </a:rPr>
              <a:t> </a:t>
            </a:r>
            <a:r>
              <a:rPr sz="2050" spc="-50" dirty="0">
                <a:latin typeface="Calibri"/>
                <a:cs typeface="Calibri"/>
              </a:rPr>
              <a:t>com- </a:t>
            </a:r>
            <a:r>
              <a:rPr sz="2050" spc="-450" dirty="0">
                <a:latin typeface="Calibri"/>
                <a:cs typeface="Calibri"/>
              </a:rPr>
              <a:t> </a:t>
            </a:r>
            <a:r>
              <a:rPr sz="2050" spc="-85" dirty="0">
                <a:latin typeface="Calibri"/>
                <a:cs typeface="Calibri"/>
              </a:rPr>
              <a:t>plete</a:t>
            </a:r>
            <a:r>
              <a:rPr sz="2050" spc="185" dirty="0">
                <a:latin typeface="Calibri"/>
                <a:cs typeface="Calibri"/>
              </a:rPr>
              <a:t> </a:t>
            </a:r>
            <a:r>
              <a:rPr sz="2050" spc="-55" dirty="0">
                <a:latin typeface="Calibri"/>
                <a:cs typeface="Calibri"/>
              </a:rPr>
              <a:t>identification</a:t>
            </a:r>
            <a:r>
              <a:rPr sz="2050" spc="240" dirty="0">
                <a:latin typeface="Calibri"/>
                <a:cs typeface="Calibri"/>
              </a:rPr>
              <a:t> </a:t>
            </a:r>
            <a:r>
              <a:rPr sz="2050" spc="-75" dirty="0">
                <a:latin typeface="Calibri"/>
                <a:cs typeface="Calibri"/>
              </a:rPr>
              <a:t>of</a:t>
            </a:r>
            <a:r>
              <a:rPr sz="2050" spc="175" dirty="0">
                <a:latin typeface="Calibri"/>
                <a:cs typeface="Calibri"/>
              </a:rPr>
              <a:t> </a:t>
            </a: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55" dirty="0">
                <a:solidFill>
                  <a:srgbClr val="990099"/>
                </a:solidFill>
                <a:latin typeface="Garamond"/>
                <a:cs typeface="Garamond"/>
              </a:rPr>
              <a:t>(</a:t>
            </a:r>
            <a:r>
              <a:rPr sz="2050" b="0" i="1" spc="55" dirty="0">
                <a:solidFill>
                  <a:srgbClr val="990099"/>
                </a:solidFill>
                <a:latin typeface="Bookman Old Style"/>
                <a:cs typeface="Bookman Old Style"/>
              </a:rPr>
              <a:t>x</a:t>
            </a:r>
            <a:r>
              <a:rPr sz="2100" spc="82" baseline="-11904" dirty="0">
                <a:solidFill>
                  <a:srgbClr val="990099"/>
                </a:solidFill>
                <a:latin typeface="Garamond"/>
                <a:cs typeface="Garamond"/>
              </a:rPr>
              <a:t>1</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65" dirty="0">
                <a:solidFill>
                  <a:srgbClr val="990099"/>
                </a:solidFill>
                <a:latin typeface="Bookman Old Style"/>
                <a:cs typeface="Bookman Old Style"/>
              </a:rPr>
              <a:t>x</a:t>
            </a:r>
            <a:r>
              <a:rPr sz="2100" b="0" i="1" spc="97" baseline="-11904" dirty="0">
                <a:solidFill>
                  <a:srgbClr val="990099"/>
                </a:solidFill>
                <a:latin typeface="Bookman Old Style"/>
                <a:cs typeface="Bookman Old Style"/>
              </a:rPr>
              <a:t>n</a:t>
            </a:r>
            <a:r>
              <a:rPr sz="2050" spc="65" dirty="0">
                <a:solidFill>
                  <a:srgbClr val="990099"/>
                </a:solidFill>
                <a:latin typeface="Garamond"/>
                <a:cs typeface="Garamond"/>
              </a:rPr>
              <a:t>)</a:t>
            </a:r>
            <a:endParaRPr sz="2050">
              <a:latin typeface="Garamond"/>
              <a:cs typeface="Garamond"/>
            </a:endParaRPr>
          </a:p>
          <a:p>
            <a:pPr marL="63500" marR="1250315">
              <a:lnSpc>
                <a:spcPct val="101000"/>
              </a:lnSpc>
              <a:spcBef>
                <a:spcPts val="1535"/>
              </a:spcBef>
            </a:pPr>
            <a:r>
              <a:rPr sz="2050" spc="-70" dirty="0">
                <a:latin typeface="Calibri"/>
                <a:cs typeface="Calibri"/>
              </a:rPr>
              <a:t>Idea</a:t>
            </a:r>
            <a:r>
              <a:rPr sz="2050" spc="160" dirty="0">
                <a:latin typeface="Calibri"/>
                <a:cs typeface="Calibri"/>
              </a:rPr>
              <a:t> </a:t>
            </a:r>
            <a:r>
              <a:rPr sz="2050" spc="-40" dirty="0">
                <a:latin typeface="Calibri"/>
                <a:cs typeface="Calibri"/>
              </a:rPr>
              <a:t>2:</a:t>
            </a:r>
            <a:r>
              <a:rPr sz="2050" spc="-15" dirty="0">
                <a:latin typeface="Calibri"/>
                <a:cs typeface="Calibri"/>
              </a:rPr>
              <a:t> </a:t>
            </a:r>
            <a:r>
              <a:rPr sz="2050" spc="-60" dirty="0">
                <a:latin typeface="Calibri"/>
                <a:cs typeface="Calibri"/>
              </a:rPr>
              <a:t>identify</a:t>
            </a:r>
            <a:r>
              <a:rPr sz="2050" spc="225" dirty="0">
                <a:latin typeface="Calibri"/>
                <a:cs typeface="Calibri"/>
              </a:rPr>
              <a:t> </a:t>
            </a:r>
            <a:r>
              <a:rPr sz="2050" spc="-70" dirty="0">
                <a:latin typeface="Calibri"/>
                <a:cs typeface="Calibri"/>
              </a:rPr>
              <a:t>various</a:t>
            </a:r>
            <a:r>
              <a:rPr sz="2050" spc="185" dirty="0">
                <a:latin typeface="Calibri"/>
                <a:cs typeface="Calibri"/>
              </a:rPr>
              <a:t> </a:t>
            </a:r>
            <a:r>
              <a:rPr sz="2050" spc="-70" dirty="0">
                <a:latin typeface="Calibri"/>
                <a:cs typeface="Calibri"/>
              </a:rPr>
              <a:t>types</a:t>
            </a:r>
            <a:r>
              <a:rPr sz="2050" spc="200" dirty="0">
                <a:latin typeface="Calibri"/>
                <a:cs typeface="Calibri"/>
              </a:rPr>
              <a:t> </a:t>
            </a:r>
            <a:r>
              <a:rPr sz="2050" spc="-75" dirty="0">
                <a:latin typeface="Calibri"/>
                <a:cs typeface="Calibri"/>
              </a:rPr>
              <a:t>of</a:t>
            </a:r>
            <a:r>
              <a:rPr sz="2050" spc="195" dirty="0">
                <a:latin typeface="Calibri"/>
                <a:cs typeface="Calibri"/>
              </a:rPr>
              <a:t> </a:t>
            </a:r>
            <a:r>
              <a:rPr sz="2050" spc="60" dirty="0">
                <a:solidFill>
                  <a:srgbClr val="7E0000"/>
                </a:solidFill>
                <a:latin typeface="Century"/>
                <a:cs typeface="Century"/>
              </a:rPr>
              <a:t>independence</a:t>
            </a:r>
            <a:r>
              <a:rPr sz="2050" spc="90" dirty="0">
                <a:solidFill>
                  <a:srgbClr val="7E0000"/>
                </a:solidFill>
                <a:latin typeface="Century"/>
                <a:cs typeface="Century"/>
              </a:rPr>
              <a:t> </a:t>
            </a:r>
            <a:r>
              <a:rPr sz="2050" spc="-50" dirty="0">
                <a:latin typeface="Calibri"/>
                <a:cs typeface="Calibri"/>
              </a:rPr>
              <a:t>in</a:t>
            </a:r>
            <a:r>
              <a:rPr sz="2050" spc="195" dirty="0">
                <a:latin typeface="Calibri"/>
                <a:cs typeface="Calibri"/>
              </a:rPr>
              <a:t> </a:t>
            </a:r>
            <a:r>
              <a:rPr sz="2050" spc="-100" dirty="0">
                <a:latin typeface="Calibri"/>
                <a:cs typeface="Calibri"/>
              </a:rPr>
              <a:t>preferences </a:t>
            </a:r>
            <a:r>
              <a:rPr sz="2050" spc="-450" dirty="0">
                <a:latin typeface="Calibri"/>
                <a:cs typeface="Calibri"/>
              </a:rPr>
              <a:t> </a:t>
            </a:r>
            <a:r>
              <a:rPr sz="2050" spc="-70" dirty="0">
                <a:latin typeface="Calibri"/>
                <a:cs typeface="Calibri"/>
              </a:rPr>
              <a:t>and</a:t>
            </a:r>
            <a:r>
              <a:rPr sz="2050" spc="170" dirty="0">
                <a:latin typeface="Calibri"/>
                <a:cs typeface="Calibri"/>
              </a:rPr>
              <a:t> </a:t>
            </a:r>
            <a:r>
              <a:rPr sz="2050" spc="-90" dirty="0">
                <a:latin typeface="Calibri"/>
                <a:cs typeface="Calibri"/>
              </a:rPr>
              <a:t>derive</a:t>
            </a:r>
            <a:r>
              <a:rPr sz="2050" spc="195" dirty="0">
                <a:latin typeface="Calibri"/>
                <a:cs typeface="Calibri"/>
              </a:rPr>
              <a:t> </a:t>
            </a:r>
            <a:r>
              <a:rPr sz="2050" spc="-80" dirty="0">
                <a:latin typeface="Calibri"/>
                <a:cs typeface="Calibri"/>
              </a:rPr>
              <a:t>consequent</a:t>
            </a:r>
            <a:r>
              <a:rPr sz="2050" spc="185" dirty="0">
                <a:latin typeface="Calibri"/>
                <a:cs typeface="Calibri"/>
              </a:rPr>
              <a:t> </a:t>
            </a:r>
            <a:r>
              <a:rPr sz="2050" spc="-45" dirty="0">
                <a:latin typeface="Calibri"/>
                <a:cs typeface="Calibri"/>
              </a:rPr>
              <a:t>canonical</a:t>
            </a:r>
            <a:r>
              <a:rPr sz="2050" spc="165" dirty="0">
                <a:latin typeface="Calibri"/>
                <a:cs typeface="Calibri"/>
              </a:rPr>
              <a:t> </a:t>
            </a:r>
            <a:r>
              <a:rPr sz="2050" spc="-85" dirty="0">
                <a:latin typeface="Calibri"/>
                <a:cs typeface="Calibri"/>
              </a:rPr>
              <a:t>forms</a:t>
            </a:r>
            <a:r>
              <a:rPr sz="2050" spc="190" dirty="0">
                <a:latin typeface="Calibri"/>
                <a:cs typeface="Calibri"/>
              </a:rPr>
              <a:t> </a:t>
            </a:r>
            <a:r>
              <a:rPr sz="2050" spc="-90" dirty="0">
                <a:latin typeface="Calibri"/>
                <a:cs typeface="Calibri"/>
              </a:rPr>
              <a:t>for</a:t>
            </a:r>
            <a:r>
              <a:rPr sz="2050" spc="185" dirty="0">
                <a:latin typeface="Calibri"/>
                <a:cs typeface="Calibri"/>
              </a:rPr>
              <a:t> </a:t>
            </a: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55" dirty="0">
                <a:solidFill>
                  <a:srgbClr val="990099"/>
                </a:solidFill>
                <a:latin typeface="Garamond"/>
                <a:cs typeface="Garamond"/>
              </a:rPr>
              <a:t>(</a:t>
            </a:r>
            <a:r>
              <a:rPr sz="2050" b="0" i="1" spc="55" dirty="0">
                <a:solidFill>
                  <a:srgbClr val="990099"/>
                </a:solidFill>
                <a:latin typeface="Bookman Old Style"/>
                <a:cs typeface="Bookman Old Style"/>
              </a:rPr>
              <a:t>x</a:t>
            </a:r>
            <a:r>
              <a:rPr sz="2100" spc="82" baseline="-11904" dirty="0">
                <a:solidFill>
                  <a:srgbClr val="990099"/>
                </a:solidFill>
                <a:latin typeface="Garamond"/>
                <a:cs typeface="Garamond"/>
              </a:rPr>
              <a:t>1</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5"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65" dirty="0">
                <a:solidFill>
                  <a:srgbClr val="990099"/>
                </a:solidFill>
                <a:latin typeface="Bookman Old Style"/>
                <a:cs typeface="Bookman Old Style"/>
              </a:rPr>
              <a:t>x</a:t>
            </a:r>
            <a:r>
              <a:rPr sz="2100" b="0" i="1" spc="97" baseline="-11904" dirty="0">
                <a:solidFill>
                  <a:srgbClr val="990099"/>
                </a:solidFill>
                <a:latin typeface="Bookman Old Style"/>
                <a:cs typeface="Bookman Old Style"/>
              </a:rPr>
              <a:t>n</a:t>
            </a:r>
            <a:r>
              <a:rPr sz="2050" spc="65" dirty="0">
                <a:solidFill>
                  <a:srgbClr val="990099"/>
                </a:solidFill>
                <a:latin typeface="Garamond"/>
                <a:cs typeface="Garamond"/>
              </a:rPr>
              <a:t>)</a:t>
            </a:r>
            <a:endParaRPr sz="2050">
              <a:latin typeface="Garamond"/>
              <a:cs typeface="Garamond"/>
            </a:endParaRPr>
          </a:p>
        </p:txBody>
      </p:sp>
      <p:sp>
        <p:nvSpPr>
          <p:cNvPr id="6" name="TextBox 5">
            <a:extLst>
              <a:ext uri="{FF2B5EF4-FFF2-40B4-BE49-F238E27FC236}">
                <a16:creationId xmlns:a16="http://schemas.microsoft.com/office/drawing/2014/main" id="{88CAD6C4-5A61-4970-8B77-09283A2E3BBF}"/>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1ADEC956-B3FC-48BF-B43B-F8659F4BD91E}"/>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85" dirty="0"/>
              <a:t>Strict</a:t>
            </a:r>
            <a:r>
              <a:rPr spc="200" dirty="0"/>
              <a:t> </a:t>
            </a:r>
            <a:r>
              <a:rPr spc="95" dirty="0"/>
              <a:t>dominance</a:t>
            </a:r>
          </a:p>
        </p:txBody>
      </p:sp>
      <p:sp>
        <p:nvSpPr>
          <p:cNvPr id="3" name="object 3"/>
          <p:cNvSpPr txBox="1"/>
          <p:nvPr/>
        </p:nvSpPr>
        <p:spPr>
          <a:xfrm>
            <a:off x="1092200" y="1360137"/>
            <a:ext cx="6270625" cy="1166495"/>
          </a:xfrm>
          <a:prstGeom prst="rect">
            <a:avLst/>
          </a:prstGeom>
        </p:spPr>
        <p:txBody>
          <a:bodyPr vert="horz" wrap="square" lIns="0" tIns="14604" rIns="0" bIns="0" rtlCol="0">
            <a:spAutoFit/>
          </a:bodyPr>
          <a:lstStyle/>
          <a:p>
            <a:pPr marL="50800">
              <a:lnSpc>
                <a:spcPct val="100000"/>
              </a:lnSpc>
              <a:spcBef>
                <a:spcPts val="114"/>
              </a:spcBef>
            </a:pPr>
            <a:r>
              <a:rPr sz="2050" spc="-20" dirty="0">
                <a:latin typeface="Calibri"/>
                <a:cs typeface="Calibri"/>
              </a:rPr>
              <a:t>Typically</a:t>
            </a:r>
            <a:r>
              <a:rPr sz="2050" spc="204" dirty="0">
                <a:latin typeface="Calibri"/>
                <a:cs typeface="Calibri"/>
              </a:rPr>
              <a:t> </a:t>
            </a:r>
            <a:r>
              <a:rPr sz="2050" spc="-95" dirty="0">
                <a:latin typeface="Calibri"/>
                <a:cs typeface="Calibri"/>
              </a:rPr>
              <a:t>define</a:t>
            </a:r>
            <a:r>
              <a:rPr sz="2050" spc="210" dirty="0">
                <a:latin typeface="Calibri"/>
                <a:cs typeface="Calibri"/>
              </a:rPr>
              <a:t> </a:t>
            </a:r>
            <a:r>
              <a:rPr sz="2050" spc="-45" dirty="0">
                <a:latin typeface="Calibri"/>
                <a:cs typeface="Calibri"/>
              </a:rPr>
              <a:t>attributes</a:t>
            </a:r>
            <a:r>
              <a:rPr sz="2050" spc="150" dirty="0">
                <a:latin typeface="Calibri"/>
                <a:cs typeface="Calibri"/>
              </a:rPr>
              <a:t> </a:t>
            </a:r>
            <a:r>
              <a:rPr sz="2050" spc="-55" dirty="0">
                <a:latin typeface="Calibri"/>
                <a:cs typeface="Calibri"/>
              </a:rPr>
              <a:t>such</a:t>
            </a:r>
            <a:r>
              <a:rPr sz="2050" spc="180" dirty="0">
                <a:latin typeface="Calibri"/>
                <a:cs typeface="Calibri"/>
              </a:rPr>
              <a:t> </a:t>
            </a:r>
            <a:r>
              <a:rPr sz="2050" spc="-35" dirty="0">
                <a:latin typeface="Calibri"/>
                <a:cs typeface="Calibri"/>
              </a:rPr>
              <a:t>that</a:t>
            </a:r>
            <a:r>
              <a:rPr sz="2050" spc="204" dirty="0">
                <a:latin typeface="Calibri"/>
                <a:cs typeface="Calibri"/>
              </a:rPr>
              <a:t> </a:t>
            </a:r>
            <a:r>
              <a:rPr sz="2050" b="0" i="1" spc="-105" dirty="0">
                <a:solidFill>
                  <a:srgbClr val="990099"/>
                </a:solidFill>
                <a:latin typeface="Bookman Old Style"/>
                <a:cs typeface="Bookman Old Style"/>
              </a:rPr>
              <a:t>U</a:t>
            </a:r>
            <a:r>
              <a:rPr sz="2050" b="0" i="1" spc="254" dirty="0">
                <a:solidFill>
                  <a:srgbClr val="990099"/>
                </a:solidFill>
                <a:latin typeface="Bookman Old Style"/>
                <a:cs typeface="Bookman Old Style"/>
              </a:rPr>
              <a:t> </a:t>
            </a:r>
            <a:r>
              <a:rPr sz="2050" spc="-40" dirty="0">
                <a:latin typeface="Calibri"/>
                <a:cs typeface="Calibri"/>
              </a:rPr>
              <a:t>is</a:t>
            </a:r>
            <a:r>
              <a:rPr sz="2050" spc="180" dirty="0">
                <a:latin typeface="Calibri"/>
                <a:cs typeface="Calibri"/>
              </a:rPr>
              <a:t> </a:t>
            </a:r>
            <a:r>
              <a:rPr sz="2050" spc="-70" dirty="0">
                <a:solidFill>
                  <a:srgbClr val="00007E"/>
                </a:solidFill>
                <a:latin typeface="Calibri"/>
                <a:cs typeface="Calibri"/>
              </a:rPr>
              <a:t>monotonic</a:t>
            </a:r>
            <a:r>
              <a:rPr sz="2050" spc="215" dirty="0">
                <a:solidFill>
                  <a:srgbClr val="00007E"/>
                </a:solidFill>
                <a:latin typeface="Calibri"/>
                <a:cs typeface="Calibri"/>
              </a:rPr>
              <a:t> </a:t>
            </a:r>
            <a:r>
              <a:rPr sz="2050" spc="-50" dirty="0">
                <a:latin typeface="Calibri"/>
                <a:cs typeface="Calibri"/>
              </a:rPr>
              <a:t>in</a:t>
            </a:r>
            <a:r>
              <a:rPr sz="2050" spc="180" dirty="0">
                <a:latin typeface="Calibri"/>
                <a:cs typeface="Calibri"/>
              </a:rPr>
              <a:t> </a:t>
            </a:r>
            <a:r>
              <a:rPr sz="2050" spc="-75" dirty="0">
                <a:latin typeface="Calibri"/>
                <a:cs typeface="Calibri"/>
              </a:rPr>
              <a:t>each</a:t>
            </a:r>
            <a:endParaRPr sz="2050">
              <a:latin typeface="Calibri"/>
              <a:cs typeface="Calibri"/>
            </a:endParaRPr>
          </a:p>
          <a:p>
            <a:pPr marL="50800">
              <a:lnSpc>
                <a:spcPct val="100000"/>
              </a:lnSpc>
              <a:spcBef>
                <a:spcPts val="1560"/>
              </a:spcBef>
            </a:pPr>
            <a:r>
              <a:rPr sz="2050" spc="15" dirty="0">
                <a:solidFill>
                  <a:srgbClr val="00007E"/>
                </a:solidFill>
                <a:latin typeface="Calibri"/>
                <a:cs typeface="Calibri"/>
              </a:rPr>
              <a:t>Strict</a:t>
            </a:r>
            <a:r>
              <a:rPr sz="2050" spc="165" dirty="0">
                <a:solidFill>
                  <a:srgbClr val="00007E"/>
                </a:solidFill>
                <a:latin typeface="Calibri"/>
                <a:cs typeface="Calibri"/>
              </a:rPr>
              <a:t> </a:t>
            </a:r>
            <a:r>
              <a:rPr sz="2050" spc="-70" dirty="0">
                <a:solidFill>
                  <a:srgbClr val="00007E"/>
                </a:solidFill>
                <a:latin typeface="Calibri"/>
                <a:cs typeface="Calibri"/>
              </a:rPr>
              <a:t>dominance</a:t>
            </a:r>
            <a:r>
              <a:rPr sz="2050" spc="-70" dirty="0">
                <a:latin typeface="Calibri"/>
                <a:cs typeface="Calibri"/>
              </a:rPr>
              <a:t>:</a:t>
            </a:r>
            <a:r>
              <a:rPr sz="2050" spc="400" dirty="0">
                <a:latin typeface="Calibri"/>
                <a:cs typeface="Calibri"/>
              </a:rPr>
              <a:t> </a:t>
            </a:r>
            <a:r>
              <a:rPr sz="2050" spc="-60" dirty="0">
                <a:latin typeface="Calibri"/>
                <a:cs typeface="Calibri"/>
              </a:rPr>
              <a:t>choice</a:t>
            </a:r>
            <a:r>
              <a:rPr sz="2050" spc="180" dirty="0">
                <a:latin typeface="Calibri"/>
                <a:cs typeface="Calibri"/>
              </a:rPr>
              <a:t> </a:t>
            </a:r>
            <a:r>
              <a:rPr sz="2050" b="0" i="1" spc="60" dirty="0">
                <a:solidFill>
                  <a:srgbClr val="990099"/>
                </a:solidFill>
                <a:latin typeface="Bookman Old Style"/>
                <a:cs typeface="Bookman Old Style"/>
              </a:rPr>
              <a:t>B</a:t>
            </a:r>
            <a:r>
              <a:rPr sz="2050" b="0" i="1" spc="130" dirty="0">
                <a:solidFill>
                  <a:srgbClr val="990099"/>
                </a:solidFill>
                <a:latin typeface="Bookman Old Style"/>
                <a:cs typeface="Bookman Old Style"/>
              </a:rPr>
              <a:t> </a:t>
            </a:r>
            <a:r>
              <a:rPr sz="2050" spc="-20" dirty="0">
                <a:latin typeface="Calibri"/>
                <a:cs typeface="Calibri"/>
              </a:rPr>
              <a:t>strictly</a:t>
            </a:r>
            <a:r>
              <a:rPr sz="2050" spc="170" dirty="0">
                <a:latin typeface="Calibri"/>
                <a:cs typeface="Calibri"/>
              </a:rPr>
              <a:t> </a:t>
            </a:r>
            <a:r>
              <a:rPr sz="2050" spc="-75" dirty="0">
                <a:latin typeface="Calibri"/>
                <a:cs typeface="Calibri"/>
              </a:rPr>
              <a:t>dominates</a:t>
            </a:r>
            <a:r>
              <a:rPr sz="2050" spc="195" dirty="0">
                <a:latin typeface="Calibri"/>
                <a:cs typeface="Calibri"/>
              </a:rPr>
              <a:t> </a:t>
            </a:r>
            <a:r>
              <a:rPr sz="2050" spc="-60" dirty="0">
                <a:latin typeface="Calibri"/>
                <a:cs typeface="Calibri"/>
              </a:rPr>
              <a:t>choice</a:t>
            </a:r>
            <a:r>
              <a:rPr sz="2050" spc="180" dirty="0">
                <a:latin typeface="Calibri"/>
                <a:cs typeface="Calibri"/>
              </a:rPr>
              <a:t> </a:t>
            </a:r>
            <a:r>
              <a:rPr sz="2050" b="0" i="1" spc="80" dirty="0">
                <a:solidFill>
                  <a:srgbClr val="990099"/>
                </a:solidFill>
                <a:latin typeface="Bookman Old Style"/>
                <a:cs typeface="Bookman Old Style"/>
              </a:rPr>
              <a:t>A</a:t>
            </a:r>
            <a:r>
              <a:rPr sz="2050" b="0" i="1" spc="20" dirty="0">
                <a:solidFill>
                  <a:srgbClr val="990099"/>
                </a:solidFill>
                <a:latin typeface="Bookman Old Style"/>
                <a:cs typeface="Bookman Old Style"/>
              </a:rPr>
              <a:t> </a:t>
            </a:r>
            <a:r>
              <a:rPr sz="2050" spc="-55" dirty="0">
                <a:latin typeface="Calibri"/>
                <a:cs typeface="Calibri"/>
              </a:rPr>
              <a:t>iff</a:t>
            </a:r>
            <a:endParaRPr sz="2050">
              <a:latin typeface="Calibri"/>
              <a:cs typeface="Calibri"/>
            </a:endParaRPr>
          </a:p>
          <a:p>
            <a:pPr marL="782320">
              <a:lnSpc>
                <a:spcPct val="100000"/>
              </a:lnSpc>
              <a:spcBef>
                <a:spcPts val="25"/>
              </a:spcBef>
              <a:tabLst>
                <a:tab pos="1205230" algn="l"/>
                <a:tab pos="3216910" algn="l"/>
              </a:tabLst>
            </a:pPr>
            <a:r>
              <a:rPr sz="2050" spc="-670" dirty="0">
                <a:solidFill>
                  <a:srgbClr val="990099"/>
                </a:solidFill>
                <a:latin typeface="Lucida Sans Unicode"/>
                <a:cs typeface="Lucida Sans Unicode"/>
              </a:rPr>
              <a:t>∀</a:t>
            </a:r>
            <a:r>
              <a:rPr sz="2050" spc="-315" dirty="0">
                <a:solidFill>
                  <a:srgbClr val="990099"/>
                </a:solidFill>
                <a:latin typeface="Lucida Sans Unicode"/>
                <a:cs typeface="Lucida Sans Unicode"/>
              </a:rPr>
              <a:t> </a:t>
            </a:r>
            <a:r>
              <a:rPr sz="2050" b="0" i="1" spc="114" dirty="0">
                <a:solidFill>
                  <a:srgbClr val="990099"/>
                </a:solidFill>
                <a:latin typeface="Bookman Old Style"/>
                <a:cs typeface="Bookman Old Style"/>
              </a:rPr>
              <a:t>i</a:t>
            </a:r>
            <a:r>
              <a:rPr sz="2050" b="0" i="1" dirty="0">
                <a:solidFill>
                  <a:srgbClr val="990099"/>
                </a:solidFill>
                <a:latin typeface="Bookman Old Style"/>
                <a:cs typeface="Bookman Old Style"/>
              </a:rPr>
              <a:t>	</a:t>
            </a:r>
            <a:r>
              <a:rPr sz="2050" b="0" i="1" spc="240" dirty="0">
                <a:solidFill>
                  <a:srgbClr val="990099"/>
                </a:solidFill>
                <a:latin typeface="Bookman Old Style"/>
                <a:cs typeface="Bookman Old Style"/>
              </a:rPr>
              <a:t>X</a:t>
            </a:r>
            <a:r>
              <a:rPr sz="2100" b="0" i="1" spc="195" baseline="-11904" dirty="0">
                <a:solidFill>
                  <a:srgbClr val="990099"/>
                </a:solidFill>
                <a:latin typeface="Bookman Old Style"/>
                <a:cs typeface="Bookman Old Style"/>
              </a:rPr>
              <a:t>i</a:t>
            </a:r>
            <a:r>
              <a:rPr sz="2050" spc="130" dirty="0">
                <a:solidFill>
                  <a:srgbClr val="990099"/>
                </a:solidFill>
                <a:latin typeface="Garamond"/>
                <a:cs typeface="Garamond"/>
              </a:rPr>
              <a:t>(</a:t>
            </a:r>
            <a:r>
              <a:rPr sz="2050" b="0" i="1" spc="165" dirty="0">
                <a:solidFill>
                  <a:srgbClr val="990099"/>
                </a:solidFill>
                <a:latin typeface="Bookman Old Style"/>
                <a:cs typeface="Bookman Old Style"/>
              </a:rPr>
              <a:t>B</a:t>
            </a:r>
            <a:r>
              <a:rPr sz="2050" spc="130" dirty="0">
                <a:solidFill>
                  <a:srgbClr val="990099"/>
                </a:solidFill>
                <a:latin typeface="Garamond"/>
                <a:cs typeface="Garamond"/>
              </a:rPr>
              <a:t>)</a:t>
            </a:r>
            <a:r>
              <a:rPr sz="2050" spc="50" dirty="0">
                <a:solidFill>
                  <a:srgbClr val="990099"/>
                </a:solidFill>
                <a:latin typeface="Garamond"/>
                <a:cs typeface="Garamond"/>
              </a:rPr>
              <a:t> </a:t>
            </a:r>
            <a:r>
              <a:rPr sz="2050" spc="-25" dirty="0">
                <a:solidFill>
                  <a:srgbClr val="990099"/>
                </a:solidFill>
                <a:latin typeface="Lucida Sans Unicode"/>
                <a:cs typeface="Lucida Sans Unicode"/>
              </a:rPr>
              <a:t>≥</a:t>
            </a:r>
            <a:r>
              <a:rPr sz="2050" spc="-75" dirty="0">
                <a:solidFill>
                  <a:srgbClr val="990099"/>
                </a:solidFill>
                <a:latin typeface="Lucida Sans Unicode"/>
                <a:cs typeface="Lucida Sans Unicode"/>
              </a:rPr>
              <a:t> </a:t>
            </a:r>
            <a:r>
              <a:rPr sz="2050" b="0" i="1" spc="240" dirty="0">
                <a:solidFill>
                  <a:srgbClr val="990099"/>
                </a:solidFill>
                <a:latin typeface="Bookman Old Style"/>
                <a:cs typeface="Bookman Old Style"/>
              </a:rPr>
              <a:t>X</a:t>
            </a:r>
            <a:r>
              <a:rPr sz="2100" b="0" i="1" spc="195" baseline="-11904" dirty="0">
                <a:solidFill>
                  <a:srgbClr val="990099"/>
                </a:solidFill>
                <a:latin typeface="Bookman Old Style"/>
                <a:cs typeface="Bookman Old Style"/>
              </a:rPr>
              <a:t>i</a:t>
            </a:r>
            <a:r>
              <a:rPr sz="2050" spc="130" dirty="0">
                <a:solidFill>
                  <a:srgbClr val="990099"/>
                </a:solidFill>
                <a:latin typeface="Garamond"/>
                <a:cs typeface="Garamond"/>
              </a:rPr>
              <a:t>(</a:t>
            </a:r>
            <a:r>
              <a:rPr sz="2050" b="0" i="1" spc="70" dirty="0">
                <a:solidFill>
                  <a:srgbClr val="990099"/>
                </a:solidFill>
                <a:latin typeface="Bookman Old Style"/>
                <a:cs typeface="Bookman Old Style"/>
              </a:rPr>
              <a:t>A</a:t>
            </a:r>
            <a:r>
              <a:rPr sz="2050" spc="130" dirty="0">
                <a:solidFill>
                  <a:srgbClr val="990099"/>
                </a:solidFill>
                <a:latin typeface="Garamond"/>
                <a:cs typeface="Garamond"/>
              </a:rPr>
              <a:t>)</a:t>
            </a:r>
            <a:r>
              <a:rPr sz="2050" dirty="0">
                <a:solidFill>
                  <a:srgbClr val="990099"/>
                </a:solidFill>
                <a:latin typeface="Garamond"/>
                <a:cs typeface="Garamond"/>
              </a:rPr>
              <a:t>	</a:t>
            </a:r>
            <a:r>
              <a:rPr sz="2050" spc="-25" dirty="0">
                <a:latin typeface="Calibri"/>
                <a:cs typeface="Calibri"/>
              </a:rPr>
              <a:t>(an</a:t>
            </a:r>
            <a:r>
              <a:rPr sz="2050" spc="-20" dirty="0">
                <a:latin typeface="Calibri"/>
                <a:cs typeface="Calibri"/>
              </a:rPr>
              <a:t>d</a:t>
            </a:r>
            <a:r>
              <a:rPr sz="2050" spc="180" dirty="0">
                <a:latin typeface="Calibri"/>
                <a:cs typeface="Calibri"/>
              </a:rPr>
              <a:t> </a:t>
            </a:r>
            <a:r>
              <a:rPr sz="2050" spc="-100" dirty="0">
                <a:latin typeface="Calibri"/>
                <a:cs typeface="Calibri"/>
              </a:rPr>
              <a:t>henc</a:t>
            </a:r>
            <a:r>
              <a:rPr sz="2050" spc="-95" dirty="0">
                <a:latin typeface="Calibri"/>
                <a:cs typeface="Calibri"/>
              </a:rPr>
              <a:t>e</a:t>
            </a:r>
            <a:r>
              <a:rPr sz="2050" spc="200" dirty="0">
                <a:latin typeface="Calibri"/>
                <a:cs typeface="Calibri"/>
              </a:rPr>
              <a:t> </a:t>
            </a: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130" dirty="0">
                <a:solidFill>
                  <a:srgbClr val="990099"/>
                </a:solidFill>
                <a:latin typeface="Garamond"/>
                <a:cs typeface="Garamond"/>
              </a:rPr>
              <a:t>(</a:t>
            </a:r>
            <a:r>
              <a:rPr sz="2050" b="0" i="1" spc="165" dirty="0">
                <a:solidFill>
                  <a:srgbClr val="990099"/>
                </a:solidFill>
                <a:latin typeface="Bookman Old Style"/>
                <a:cs typeface="Bookman Old Style"/>
              </a:rPr>
              <a:t>B</a:t>
            </a:r>
            <a:r>
              <a:rPr sz="2050" spc="130" dirty="0">
                <a:solidFill>
                  <a:srgbClr val="990099"/>
                </a:solidFill>
                <a:latin typeface="Garamond"/>
                <a:cs typeface="Garamond"/>
              </a:rPr>
              <a:t>)</a:t>
            </a:r>
            <a:r>
              <a:rPr sz="2050" spc="50" dirty="0">
                <a:solidFill>
                  <a:srgbClr val="990099"/>
                </a:solidFill>
                <a:latin typeface="Garamond"/>
                <a:cs typeface="Garamond"/>
              </a:rPr>
              <a:t> </a:t>
            </a:r>
            <a:r>
              <a:rPr sz="2050" spc="-25" dirty="0">
                <a:solidFill>
                  <a:srgbClr val="990099"/>
                </a:solidFill>
                <a:latin typeface="Lucida Sans Unicode"/>
                <a:cs typeface="Lucida Sans Unicode"/>
              </a:rPr>
              <a:t>≥</a:t>
            </a:r>
            <a:r>
              <a:rPr sz="2050" spc="-75" dirty="0">
                <a:solidFill>
                  <a:srgbClr val="990099"/>
                </a:solidFill>
                <a:latin typeface="Lucida Sans Unicode"/>
                <a:cs typeface="Lucida Sans Unicode"/>
              </a:rPr>
              <a:t> </a:t>
            </a: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130" dirty="0">
                <a:solidFill>
                  <a:srgbClr val="990099"/>
                </a:solidFill>
                <a:latin typeface="Garamond"/>
                <a:cs typeface="Garamond"/>
              </a:rPr>
              <a:t>(</a:t>
            </a:r>
            <a:r>
              <a:rPr sz="2050" b="0" i="1" spc="70" dirty="0">
                <a:solidFill>
                  <a:srgbClr val="990099"/>
                </a:solidFill>
                <a:latin typeface="Bookman Old Style"/>
                <a:cs typeface="Bookman Old Style"/>
              </a:rPr>
              <a:t>A</a:t>
            </a:r>
            <a:r>
              <a:rPr sz="2050" spc="130" dirty="0">
                <a:solidFill>
                  <a:srgbClr val="990099"/>
                </a:solidFill>
                <a:latin typeface="Garamond"/>
                <a:cs typeface="Garamond"/>
              </a:rPr>
              <a:t>)</a:t>
            </a:r>
            <a:r>
              <a:rPr sz="2050" spc="130" dirty="0">
                <a:latin typeface="Calibri"/>
                <a:cs typeface="Calibri"/>
              </a:rPr>
              <a:t>)</a:t>
            </a:r>
            <a:endParaRPr sz="2050">
              <a:latin typeface="Calibri"/>
              <a:cs typeface="Calibri"/>
            </a:endParaRPr>
          </a:p>
        </p:txBody>
      </p:sp>
      <p:grpSp>
        <p:nvGrpSpPr>
          <p:cNvPr id="4" name="object 4"/>
          <p:cNvGrpSpPr/>
          <p:nvPr/>
        </p:nvGrpSpPr>
        <p:grpSpPr>
          <a:xfrm>
            <a:off x="1618424" y="2982150"/>
            <a:ext cx="2581910" cy="2139950"/>
            <a:chOff x="1618424" y="2982150"/>
            <a:chExt cx="2581910" cy="2139950"/>
          </a:xfrm>
        </p:grpSpPr>
        <p:pic>
          <p:nvPicPr>
            <p:cNvPr id="5" name="object 5"/>
            <p:cNvPicPr/>
            <p:nvPr/>
          </p:nvPicPr>
          <p:blipFill>
            <a:blip r:embed="rId2" cstate="print"/>
            <a:stretch>
              <a:fillRect/>
            </a:stretch>
          </p:blipFill>
          <p:spPr>
            <a:xfrm>
              <a:off x="2556531" y="3155149"/>
              <a:ext cx="1152655" cy="1029157"/>
            </a:xfrm>
            <a:prstGeom prst="rect">
              <a:avLst/>
            </a:prstGeom>
          </p:spPr>
        </p:pic>
        <p:sp>
          <p:nvSpPr>
            <p:cNvPr id="6" name="object 6"/>
            <p:cNvSpPr/>
            <p:nvPr/>
          </p:nvSpPr>
          <p:spPr>
            <a:xfrm>
              <a:off x="1661921" y="5078031"/>
              <a:ext cx="2483485" cy="0"/>
            </a:xfrm>
            <a:custGeom>
              <a:avLst/>
              <a:gdLst/>
              <a:ahLst/>
              <a:cxnLst/>
              <a:rect l="l" t="t" r="r" b="b"/>
              <a:pathLst>
                <a:path w="2483485">
                  <a:moveTo>
                    <a:pt x="0" y="0"/>
                  </a:moveTo>
                  <a:lnTo>
                    <a:pt x="2483256" y="0"/>
                  </a:lnTo>
                </a:path>
              </a:pathLst>
            </a:custGeom>
            <a:ln w="26517">
              <a:solidFill>
                <a:srgbClr val="000000"/>
              </a:solidFill>
            </a:ln>
          </p:spPr>
          <p:txBody>
            <a:bodyPr wrap="square" lIns="0" tIns="0" rIns="0" bIns="0" rtlCol="0"/>
            <a:lstStyle/>
            <a:p>
              <a:endParaRPr/>
            </a:p>
          </p:txBody>
        </p:sp>
        <p:sp>
          <p:nvSpPr>
            <p:cNvPr id="7" name="object 7"/>
            <p:cNvSpPr/>
            <p:nvPr/>
          </p:nvSpPr>
          <p:spPr>
            <a:xfrm>
              <a:off x="4025849" y="5034533"/>
              <a:ext cx="173990" cy="87630"/>
            </a:xfrm>
            <a:custGeom>
              <a:avLst/>
              <a:gdLst/>
              <a:ahLst/>
              <a:cxnLst/>
              <a:rect l="l" t="t" r="r" b="b"/>
              <a:pathLst>
                <a:path w="173989" h="87629">
                  <a:moveTo>
                    <a:pt x="0" y="0"/>
                  </a:moveTo>
                  <a:lnTo>
                    <a:pt x="0" y="87007"/>
                  </a:lnTo>
                  <a:lnTo>
                    <a:pt x="173990" y="4351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1661921" y="3036823"/>
              <a:ext cx="2483485" cy="2068195"/>
            </a:xfrm>
            <a:custGeom>
              <a:avLst/>
              <a:gdLst/>
              <a:ahLst/>
              <a:cxnLst/>
              <a:rect l="l" t="t" r="r" b="b"/>
              <a:pathLst>
                <a:path w="2483485" h="2068195">
                  <a:moveTo>
                    <a:pt x="2377186" y="2014702"/>
                  </a:moveTo>
                  <a:lnTo>
                    <a:pt x="2483256" y="2041220"/>
                  </a:lnTo>
                  <a:lnTo>
                    <a:pt x="2377186" y="2067737"/>
                  </a:lnTo>
                </a:path>
                <a:path w="2483485" h="2068195">
                  <a:moveTo>
                    <a:pt x="0" y="2041220"/>
                  </a:moveTo>
                  <a:lnTo>
                    <a:pt x="0" y="0"/>
                  </a:lnTo>
                </a:path>
              </a:pathLst>
            </a:custGeom>
            <a:ln w="26517">
              <a:solidFill>
                <a:srgbClr val="000000"/>
              </a:solidFill>
            </a:ln>
          </p:spPr>
          <p:txBody>
            <a:bodyPr wrap="square" lIns="0" tIns="0" rIns="0" bIns="0" rtlCol="0"/>
            <a:lstStyle/>
            <a:p>
              <a:endParaRPr/>
            </a:p>
          </p:txBody>
        </p:sp>
        <p:sp>
          <p:nvSpPr>
            <p:cNvPr id="9" name="object 9"/>
            <p:cNvSpPr/>
            <p:nvPr/>
          </p:nvSpPr>
          <p:spPr>
            <a:xfrm>
              <a:off x="1618424" y="2982150"/>
              <a:ext cx="86995" cy="174625"/>
            </a:xfrm>
            <a:custGeom>
              <a:avLst/>
              <a:gdLst/>
              <a:ahLst/>
              <a:cxnLst/>
              <a:rect l="l" t="t" r="r" b="b"/>
              <a:pathLst>
                <a:path w="86994" h="174625">
                  <a:moveTo>
                    <a:pt x="0" y="174002"/>
                  </a:moveTo>
                  <a:lnTo>
                    <a:pt x="86995" y="174002"/>
                  </a:lnTo>
                  <a:lnTo>
                    <a:pt x="43497" y="0"/>
                  </a:lnTo>
                  <a:lnTo>
                    <a:pt x="0" y="174002"/>
                  </a:lnTo>
                  <a:close/>
                </a:path>
              </a:pathLst>
            </a:custGeom>
            <a:solidFill>
              <a:srgbClr val="000000"/>
            </a:solidFill>
          </p:spPr>
          <p:txBody>
            <a:bodyPr wrap="square" lIns="0" tIns="0" rIns="0" bIns="0" rtlCol="0"/>
            <a:lstStyle/>
            <a:p>
              <a:endParaRPr/>
            </a:p>
          </p:txBody>
        </p:sp>
        <p:sp>
          <p:nvSpPr>
            <p:cNvPr id="10" name="object 10"/>
            <p:cNvSpPr/>
            <p:nvPr/>
          </p:nvSpPr>
          <p:spPr>
            <a:xfrm>
              <a:off x="1635404" y="3036823"/>
              <a:ext cx="53340" cy="106680"/>
            </a:xfrm>
            <a:custGeom>
              <a:avLst/>
              <a:gdLst/>
              <a:ahLst/>
              <a:cxnLst/>
              <a:rect l="l" t="t" r="r" b="b"/>
              <a:pathLst>
                <a:path w="53339" h="106680">
                  <a:moveTo>
                    <a:pt x="0" y="106070"/>
                  </a:moveTo>
                  <a:lnTo>
                    <a:pt x="26517" y="0"/>
                  </a:lnTo>
                  <a:lnTo>
                    <a:pt x="53035" y="106070"/>
                  </a:lnTo>
                </a:path>
              </a:pathLst>
            </a:custGeom>
            <a:ln w="26517">
              <a:solidFill>
                <a:srgbClr val="000000"/>
              </a:solidFill>
            </a:ln>
          </p:spPr>
          <p:txBody>
            <a:bodyPr wrap="square" lIns="0" tIns="0" rIns="0" bIns="0" rtlCol="0"/>
            <a:lstStyle/>
            <a:p>
              <a:endParaRPr/>
            </a:p>
          </p:txBody>
        </p:sp>
      </p:grpSp>
      <p:grpSp>
        <p:nvGrpSpPr>
          <p:cNvPr id="11" name="object 11"/>
          <p:cNvGrpSpPr/>
          <p:nvPr/>
        </p:nvGrpSpPr>
        <p:grpSpPr>
          <a:xfrm>
            <a:off x="5700852" y="2982150"/>
            <a:ext cx="2581910" cy="2139950"/>
            <a:chOff x="5700852" y="2982150"/>
            <a:chExt cx="2581910" cy="2139950"/>
          </a:xfrm>
        </p:grpSpPr>
        <p:sp>
          <p:nvSpPr>
            <p:cNvPr id="12" name="object 12"/>
            <p:cNvSpPr/>
            <p:nvPr/>
          </p:nvSpPr>
          <p:spPr>
            <a:xfrm>
              <a:off x="6286081" y="3312286"/>
              <a:ext cx="1985645" cy="1115060"/>
            </a:xfrm>
            <a:custGeom>
              <a:avLst/>
              <a:gdLst/>
              <a:ahLst/>
              <a:cxnLst/>
              <a:rect l="l" t="t" r="r" b="b"/>
              <a:pathLst>
                <a:path w="1985645" h="1115060">
                  <a:moveTo>
                    <a:pt x="627392" y="898855"/>
                  </a:moveTo>
                  <a:lnTo>
                    <a:pt x="613791" y="856018"/>
                  </a:lnTo>
                  <a:lnTo>
                    <a:pt x="589534" y="811758"/>
                  </a:lnTo>
                  <a:lnTo>
                    <a:pt x="558177" y="768934"/>
                  </a:lnTo>
                  <a:lnTo>
                    <a:pt x="523278" y="730351"/>
                  </a:lnTo>
                  <a:lnTo>
                    <a:pt x="478891" y="691299"/>
                  </a:lnTo>
                  <a:lnTo>
                    <a:pt x="434517" y="661936"/>
                  </a:lnTo>
                  <a:lnTo>
                    <a:pt x="390144" y="640905"/>
                  </a:lnTo>
                  <a:lnTo>
                    <a:pt x="345770" y="626808"/>
                  </a:lnTo>
                  <a:lnTo>
                    <a:pt x="301396" y="618490"/>
                  </a:lnTo>
                  <a:lnTo>
                    <a:pt x="257022" y="615721"/>
                  </a:lnTo>
                  <a:lnTo>
                    <a:pt x="212648" y="618490"/>
                  </a:lnTo>
                  <a:lnTo>
                    <a:pt x="168275" y="626808"/>
                  </a:lnTo>
                  <a:lnTo>
                    <a:pt x="124358" y="640905"/>
                  </a:lnTo>
                  <a:lnTo>
                    <a:pt x="83223" y="661936"/>
                  </a:lnTo>
                  <a:lnTo>
                    <a:pt x="47625" y="691299"/>
                  </a:lnTo>
                  <a:lnTo>
                    <a:pt x="20358" y="730351"/>
                  </a:lnTo>
                  <a:lnTo>
                    <a:pt x="6273" y="768934"/>
                  </a:lnTo>
                  <a:lnTo>
                    <a:pt x="0" y="811758"/>
                  </a:lnTo>
                  <a:lnTo>
                    <a:pt x="2247" y="856018"/>
                  </a:lnTo>
                  <a:lnTo>
                    <a:pt x="13728" y="898855"/>
                  </a:lnTo>
                  <a:lnTo>
                    <a:pt x="35153" y="937425"/>
                  </a:lnTo>
                  <a:lnTo>
                    <a:pt x="75361" y="976718"/>
                  </a:lnTo>
                  <a:lnTo>
                    <a:pt x="123901" y="1007694"/>
                  </a:lnTo>
                  <a:lnTo>
                    <a:pt x="172427" y="1033119"/>
                  </a:lnTo>
                  <a:lnTo>
                    <a:pt x="212648" y="1055763"/>
                  </a:lnTo>
                  <a:lnTo>
                    <a:pt x="238760" y="1077493"/>
                  </a:lnTo>
                  <a:lnTo>
                    <a:pt x="255168" y="1096441"/>
                  </a:lnTo>
                  <a:lnTo>
                    <a:pt x="268808" y="1109840"/>
                  </a:lnTo>
                  <a:lnTo>
                    <a:pt x="286613" y="1114920"/>
                  </a:lnTo>
                  <a:lnTo>
                    <a:pt x="314109" y="1109840"/>
                  </a:lnTo>
                  <a:lnTo>
                    <a:pt x="351320" y="1096441"/>
                  </a:lnTo>
                  <a:lnTo>
                    <a:pt x="396849" y="1077493"/>
                  </a:lnTo>
                  <a:lnTo>
                    <a:pt x="449313" y="1055763"/>
                  </a:lnTo>
                  <a:lnTo>
                    <a:pt x="494753" y="1037780"/>
                  </a:lnTo>
                  <a:lnTo>
                    <a:pt x="539483" y="1018374"/>
                  </a:lnTo>
                  <a:lnTo>
                    <a:pt x="579234" y="996124"/>
                  </a:lnTo>
                  <a:lnTo>
                    <a:pt x="609765" y="969619"/>
                  </a:lnTo>
                  <a:lnTo>
                    <a:pt x="626808" y="937425"/>
                  </a:lnTo>
                  <a:lnTo>
                    <a:pt x="627392" y="898855"/>
                  </a:lnTo>
                  <a:close/>
                </a:path>
                <a:path w="1985645" h="1115060">
                  <a:moveTo>
                    <a:pt x="1417688" y="212420"/>
                  </a:moveTo>
                  <a:lnTo>
                    <a:pt x="1410754" y="168275"/>
                  </a:lnTo>
                  <a:lnTo>
                    <a:pt x="1355420" y="110210"/>
                  </a:lnTo>
                  <a:lnTo>
                    <a:pt x="1312760" y="83223"/>
                  </a:lnTo>
                  <a:lnTo>
                    <a:pt x="1263942" y="58712"/>
                  </a:lnTo>
                  <a:lnTo>
                    <a:pt x="1211821" y="37477"/>
                  </a:lnTo>
                  <a:lnTo>
                    <a:pt x="1159306" y="20358"/>
                  </a:lnTo>
                  <a:lnTo>
                    <a:pt x="1099070" y="6273"/>
                  </a:lnTo>
                  <a:lnTo>
                    <a:pt x="1043101" y="0"/>
                  </a:lnTo>
                  <a:lnTo>
                    <a:pt x="992098" y="2260"/>
                  </a:lnTo>
                  <a:lnTo>
                    <a:pt x="946772" y="13741"/>
                  </a:lnTo>
                  <a:lnTo>
                    <a:pt x="907846" y="35153"/>
                  </a:lnTo>
                  <a:lnTo>
                    <a:pt x="875893" y="66636"/>
                  </a:lnTo>
                  <a:lnTo>
                    <a:pt x="851039" y="105918"/>
                  </a:lnTo>
                  <a:lnTo>
                    <a:pt x="833297" y="150177"/>
                  </a:lnTo>
                  <a:lnTo>
                    <a:pt x="822642" y="196557"/>
                  </a:lnTo>
                  <a:lnTo>
                    <a:pt x="819099" y="242227"/>
                  </a:lnTo>
                  <a:lnTo>
                    <a:pt x="824636" y="294690"/>
                  </a:lnTo>
                  <a:lnTo>
                    <a:pt x="841286" y="340220"/>
                  </a:lnTo>
                  <a:lnTo>
                    <a:pt x="869022" y="377444"/>
                  </a:lnTo>
                  <a:lnTo>
                    <a:pt x="907846" y="404939"/>
                  </a:lnTo>
                  <a:lnTo>
                    <a:pt x="946531" y="419265"/>
                  </a:lnTo>
                  <a:lnTo>
                    <a:pt x="990206" y="427189"/>
                  </a:lnTo>
                  <a:lnTo>
                    <a:pt x="1036701" y="429437"/>
                  </a:lnTo>
                  <a:lnTo>
                    <a:pt x="1083919" y="426707"/>
                  </a:lnTo>
                  <a:lnTo>
                    <a:pt x="1129715" y="419722"/>
                  </a:lnTo>
                  <a:lnTo>
                    <a:pt x="1182636" y="405866"/>
                  </a:lnTo>
                  <a:lnTo>
                    <a:pt x="1231404" y="386448"/>
                  </a:lnTo>
                  <a:lnTo>
                    <a:pt x="1277404" y="361492"/>
                  </a:lnTo>
                  <a:lnTo>
                    <a:pt x="1322006" y="330974"/>
                  </a:lnTo>
                  <a:lnTo>
                    <a:pt x="1364996" y="295160"/>
                  </a:lnTo>
                  <a:lnTo>
                    <a:pt x="1399654" y="255168"/>
                  </a:lnTo>
                  <a:lnTo>
                    <a:pt x="1417688" y="212420"/>
                  </a:lnTo>
                  <a:close/>
                </a:path>
                <a:path w="1985645" h="1115060">
                  <a:moveTo>
                    <a:pt x="1985073" y="561403"/>
                  </a:moveTo>
                  <a:lnTo>
                    <a:pt x="1982076" y="521423"/>
                  </a:lnTo>
                  <a:lnTo>
                    <a:pt x="1970747" y="478663"/>
                  </a:lnTo>
                  <a:lnTo>
                    <a:pt x="1958047" y="434517"/>
                  </a:lnTo>
                  <a:lnTo>
                    <a:pt x="1948561" y="390842"/>
                  </a:lnTo>
                  <a:lnTo>
                    <a:pt x="1937702" y="351320"/>
                  </a:lnTo>
                  <a:lnTo>
                    <a:pt x="1918512" y="320116"/>
                  </a:lnTo>
                  <a:lnTo>
                    <a:pt x="1884083" y="301396"/>
                  </a:lnTo>
                  <a:lnTo>
                    <a:pt x="1849983" y="297561"/>
                  </a:lnTo>
                  <a:lnTo>
                    <a:pt x="1808480" y="300304"/>
                  </a:lnTo>
                  <a:lnTo>
                    <a:pt x="1762048" y="308787"/>
                  </a:lnTo>
                  <a:lnTo>
                    <a:pt x="1713153" y="322211"/>
                  </a:lnTo>
                  <a:lnTo>
                    <a:pt x="1664258" y="339750"/>
                  </a:lnTo>
                  <a:lnTo>
                    <a:pt x="1617840" y="360565"/>
                  </a:lnTo>
                  <a:lnTo>
                    <a:pt x="1568259" y="388848"/>
                  </a:lnTo>
                  <a:lnTo>
                    <a:pt x="1526476" y="419976"/>
                  </a:lnTo>
                  <a:lnTo>
                    <a:pt x="1493227" y="453224"/>
                  </a:lnTo>
                  <a:lnTo>
                    <a:pt x="1469212" y="487895"/>
                  </a:lnTo>
                  <a:lnTo>
                    <a:pt x="1452130" y="567182"/>
                  </a:lnTo>
                  <a:lnTo>
                    <a:pt x="1464373" y="608317"/>
                  </a:lnTo>
                  <a:lnTo>
                    <a:pt x="1490484" y="643915"/>
                  </a:lnTo>
                  <a:lnTo>
                    <a:pt x="1529092" y="671182"/>
                  </a:lnTo>
                  <a:lnTo>
                    <a:pt x="1567903" y="685507"/>
                  </a:lnTo>
                  <a:lnTo>
                    <a:pt x="1612392" y="693432"/>
                  </a:lnTo>
                  <a:lnTo>
                    <a:pt x="1661147" y="695680"/>
                  </a:lnTo>
                  <a:lnTo>
                    <a:pt x="1712734" y="692950"/>
                  </a:lnTo>
                  <a:lnTo>
                    <a:pt x="1765757" y="685965"/>
                  </a:lnTo>
                  <a:lnTo>
                    <a:pt x="1818525" y="675322"/>
                  </a:lnTo>
                  <a:lnTo>
                    <a:pt x="1868462" y="661123"/>
                  </a:lnTo>
                  <a:lnTo>
                    <a:pt x="1912721" y="643369"/>
                  </a:lnTo>
                  <a:lnTo>
                    <a:pt x="1948446" y="622071"/>
                  </a:lnTo>
                  <a:lnTo>
                    <a:pt x="1972830" y="597217"/>
                  </a:lnTo>
                  <a:lnTo>
                    <a:pt x="1985073" y="561403"/>
                  </a:lnTo>
                  <a:close/>
                </a:path>
              </a:pathLst>
            </a:custGeom>
            <a:solidFill>
              <a:srgbClr val="3EFF3E"/>
            </a:solidFill>
          </p:spPr>
          <p:txBody>
            <a:bodyPr wrap="square" lIns="0" tIns="0" rIns="0" bIns="0" rtlCol="0"/>
            <a:lstStyle/>
            <a:p>
              <a:endParaRPr/>
            </a:p>
          </p:txBody>
        </p:sp>
        <p:sp>
          <p:nvSpPr>
            <p:cNvPr id="13" name="object 13"/>
            <p:cNvSpPr/>
            <p:nvPr/>
          </p:nvSpPr>
          <p:spPr>
            <a:xfrm>
              <a:off x="5744362" y="5078031"/>
              <a:ext cx="2483485" cy="0"/>
            </a:xfrm>
            <a:custGeom>
              <a:avLst/>
              <a:gdLst/>
              <a:ahLst/>
              <a:cxnLst/>
              <a:rect l="l" t="t" r="r" b="b"/>
              <a:pathLst>
                <a:path w="2483484">
                  <a:moveTo>
                    <a:pt x="0" y="0"/>
                  </a:moveTo>
                  <a:lnTo>
                    <a:pt x="2483243" y="0"/>
                  </a:lnTo>
                </a:path>
              </a:pathLst>
            </a:custGeom>
            <a:ln w="26517">
              <a:solidFill>
                <a:srgbClr val="000000"/>
              </a:solidFill>
            </a:ln>
          </p:spPr>
          <p:txBody>
            <a:bodyPr wrap="square" lIns="0" tIns="0" rIns="0" bIns="0" rtlCol="0"/>
            <a:lstStyle/>
            <a:p>
              <a:endParaRPr/>
            </a:p>
          </p:txBody>
        </p:sp>
        <p:sp>
          <p:nvSpPr>
            <p:cNvPr id="14" name="object 14"/>
            <p:cNvSpPr/>
            <p:nvPr/>
          </p:nvSpPr>
          <p:spPr>
            <a:xfrm>
              <a:off x="8108276" y="5034533"/>
              <a:ext cx="174625" cy="87630"/>
            </a:xfrm>
            <a:custGeom>
              <a:avLst/>
              <a:gdLst/>
              <a:ahLst/>
              <a:cxnLst/>
              <a:rect l="l" t="t" r="r" b="b"/>
              <a:pathLst>
                <a:path w="174625" h="87629">
                  <a:moveTo>
                    <a:pt x="0" y="0"/>
                  </a:moveTo>
                  <a:lnTo>
                    <a:pt x="0" y="87007"/>
                  </a:lnTo>
                  <a:lnTo>
                    <a:pt x="174002" y="43510"/>
                  </a:lnTo>
                  <a:lnTo>
                    <a:pt x="0" y="0"/>
                  </a:lnTo>
                  <a:close/>
                </a:path>
              </a:pathLst>
            </a:custGeom>
            <a:solidFill>
              <a:srgbClr val="000000"/>
            </a:solidFill>
          </p:spPr>
          <p:txBody>
            <a:bodyPr wrap="square" lIns="0" tIns="0" rIns="0" bIns="0" rtlCol="0"/>
            <a:lstStyle/>
            <a:p>
              <a:endParaRPr/>
            </a:p>
          </p:txBody>
        </p:sp>
        <p:sp>
          <p:nvSpPr>
            <p:cNvPr id="15" name="object 15"/>
            <p:cNvSpPr/>
            <p:nvPr/>
          </p:nvSpPr>
          <p:spPr>
            <a:xfrm>
              <a:off x="5744362" y="3036823"/>
              <a:ext cx="2483485" cy="2068195"/>
            </a:xfrm>
            <a:custGeom>
              <a:avLst/>
              <a:gdLst/>
              <a:ahLst/>
              <a:cxnLst/>
              <a:rect l="l" t="t" r="r" b="b"/>
              <a:pathLst>
                <a:path w="2483484" h="2068195">
                  <a:moveTo>
                    <a:pt x="2377173" y="2014702"/>
                  </a:moveTo>
                  <a:lnTo>
                    <a:pt x="2483243" y="2041220"/>
                  </a:lnTo>
                  <a:lnTo>
                    <a:pt x="2377173" y="2067737"/>
                  </a:lnTo>
                </a:path>
                <a:path w="2483484" h="2068195">
                  <a:moveTo>
                    <a:pt x="0" y="2041220"/>
                  </a:moveTo>
                  <a:lnTo>
                    <a:pt x="0" y="0"/>
                  </a:lnTo>
                </a:path>
              </a:pathLst>
            </a:custGeom>
            <a:ln w="26517">
              <a:solidFill>
                <a:srgbClr val="000000"/>
              </a:solidFill>
            </a:ln>
          </p:spPr>
          <p:txBody>
            <a:bodyPr wrap="square" lIns="0" tIns="0" rIns="0" bIns="0" rtlCol="0"/>
            <a:lstStyle/>
            <a:p>
              <a:endParaRPr/>
            </a:p>
          </p:txBody>
        </p:sp>
        <p:sp>
          <p:nvSpPr>
            <p:cNvPr id="16" name="object 16"/>
            <p:cNvSpPr/>
            <p:nvPr/>
          </p:nvSpPr>
          <p:spPr>
            <a:xfrm>
              <a:off x="5700852" y="2982150"/>
              <a:ext cx="87630" cy="174625"/>
            </a:xfrm>
            <a:custGeom>
              <a:avLst/>
              <a:gdLst/>
              <a:ahLst/>
              <a:cxnLst/>
              <a:rect l="l" t="t" r="r" b="b"/>
              <a:pathLst>
                <a:path w="87629" h="174625">
                  <a:moveTo>
                    <a:pt x="0" y="174002"/>
                  </a:moveTo>
                  <a:lnTo>
                    <a:pt x="87007" y="174002"/>
                  </a:lnTo>
                  <a:lnTo>
                    <a:pt x="43510" y="0"/>
                  </a:lnTo>
                  <a:lnTo>
                    <a:pt x="0" y="174002"/>
                  </a:lnTo>
                  <a:close/>
                </a:path>
              </a:pathLst>
            </a:custGeom>
            <a:solidFill>
              <a:srgbClr val="000000"/>
            </a:solidFill>
          </p:spPr>
          <p:txBody>
            <a:bodyPr wrap="square" lIns="0" tIns="0" rIns="0" bIns="0" rtlCol="0"/>
            <a:lstStyle/>
            <a:p>
              <a:endParaRPr/>
            </a:p>
          </p:txBody>
        </p:sp>
        <p:sp>
          <p:nvSpPr>
            <p:cNvPr id="17" name="object 17"/>
            <p:cNvSpPr/>
            <p:nvPr/>
          </p:nvSpPr>
          <p:spPr>
            <a:xfrm>
              <a:off x="5717844" y="3036823"/>
              <a:ext cx="53340" cy="106680"/>
            </a:xfrm>
            <a:custGeom>
              <a:avLst/>
              <a:gdLst/>
              <a:ahLst/>
              <a:cxnLst/>
              <a:rect l="l" t="t" r="r" b="b"/>
              <a:pathLst>
                <a:path w="53339" h="106680">
                  <a:moveTo>
                    <a:pt x="0" y="106070"/>
                  </a:moveTo>
                  <a:lnTo>
                    <a:pt x="26517" y="0"/>
                  </a:lnTo>
                  <a:lnTo>
                    <a:pt x="53035" y="106070"/>
                  </a:lnTo>
                </a:path>
              </a:pathLst>
            </a:custGeom>
            <a:ln w="26517">
              <a:solidFill>
                <a:srgbClr val="000000"/>
              </a:solidFill>
            </a:ln>
          </p:spPr>
          <p:txBody>
            <a:bodyPr wrap="square" lIns="0" tIns="0" rIns="0" bIns="0" rtlCol="0"/>
            <a:lstStyle/>
            <a:p>
              <a:endParaRPr/>
            </a:p>
          </p:txBody>
        </p:sp>
      </p:grpSp>
      <p:sp>
        <p:nvSpPr>
          <p:cNvPr id="18" name="object 18"/>
          <p:cNvSpPr txBox="1"/>
          <p:nvPr/>
        </p:nvSpPr>
        <p:spPr>
          <a:xfrm>
            <a:off x="4165333" y="4937192"/>
            <a:ext cx="282575" cy="254635"/>
          </a:xfrm>
          <a:prstGeom prst="rect">
            <a:avLst/>
          </a:prstGeom>
        </p:spPr>
        <p:txBody>
          <a:bodyPr vert="horz" wrap="square" lIns="0" tIns="12700" rIns="0" bIns="0" rtlCol="0">
            <a:spAutoFit/>
          </a:bodyPr>
          <a:lstStyle/>
          <a:p>
            <a:pPr marL="38100">
              <a:lnSpc>
                <a:spcPct val="100000"/>
              </a:lnSpc>
              <a:spcBef>
                <a:spcPts val="100"/>
              </a:spcBef>
            </a:pPr>
            <a:r>
              <a:rPr sz="1500" spc="5" dirty="0">
                <a:latin typeface="Times New Roman"/>
                <a:cs typeface="Times New Roman"/>
              </a:rPr>
              <a:t>X</a:t>
            </a:r>
            <a:r>
              <a:rPr sz="1575" spc="7" baseline="-13227" dirty="0">
                <a:latin typeface="Times New Roman"/>
                <a:cs typeface="Times New Roman"/>
              </a:rPr>
              <a:t>1</a:t>
            </a:r>
            <a:endParaRPr sz="1575" baseline="-13227">
              <a:latin typeface="Times New Roman"/>
              <a:cs typeface="Times New Roman"/>
            </a:endParaRPr>
          </a:p>
        </p:txBody>
      </p:sp>
      <p:sp>
        <p:nvSpPr>
          <p:cNvPr id="19" name="object 19"/>
          <p:cNvSpPr txBox="1"/>
          <p:nvPr/>
        </p:nvSpPr>
        <p:spPr>
          <a:xfrm>
            <a:off x="1525054" y="2740663"/>
            <a:ext cx="282575" cy="254635"/>
          </a:xfrm>
          <a:prstGeom prst="rect">
            <a:avLst/>
          </a:prstGeom>
        </p:spPr>
        <p:txBody>
          <a:bodyPr vert="horz" wrap="square" lIns="0" tIns="12700" rIns="0" bIns="0" rtlCol="0">
            <a:spAutoFit/>
          </a:bodyPr>
          <a:lstStyle/>
          <a:p>
            <a:pPr marL="38100">
              <a:lnSpc>
                <a:spcPct val="100000"/>
              </a:lnSpc>
              <a:spcBef>
                <a:spcPts val="100"/>
              </a:spcBef>
            </a:pPr>
            <a:r>
              <a:rPr sz="1500" spc="5" dirty="0">
                <a:latin typeface="Times New Roman"/>
                <a:cs typeface="Times New Roman"/>
              </a:rPr>
              <a:t>X</a:t>
            </a:r>
            <a:r>
              <a:rPr sz="1575" spc="7" baseline="-13227" dirty="0">
                <a:latin typeface="Times New Roman"/>
                <a:cs typeface="Times New Roman"/>
              </a:rPr>
              <a:t>2</a:t>
            </a:r>
            <a:endParaRPr sz="1575" baseline="-13227">
              <a:latin typeface="Times New Roman"/>
              <a:cs typeface="Times New Roman"/>
            </a:endParaRPr>
          </a:p>
        </p:txBody>
      </p:sp>
      <p:grpSp>
        <p:nvGrpSpPr>
          <p:cNvPr id="20" name="object 20"/>
          <p:cNvGrpSpPr/>
          <p:nvPr/>
        </p:nvGrpSpPr>
        <p:grpSpPr>
          <a:xfrm>
            <a:off x="2255176" y="3745179"/>
            <a:ext cx="1456690" cy="647065"/>
            <a:chOff x="2255176" y="3745179"/>
            <a:chExt cx="1456690" cy="647065"/>
          </a:xfrm>
        </p:grpSpPr>
        <p:pic>
          <p:nvPicPr>
            <p:cNvPr id="21" name="object 21"/>
            <p:cNvPicPr/>
            <p:nvPr/>
          </p:nvPicPr>
          <p:blipFill>
            <a:blip r:embed="rId3" cstate="print"/>
            <a:stretch>
              <a:fillRect/>
            </a:stretch>
          </p:blipFill>
          <p:spPr>
            <a:xfrm>
              <a:off x="2515882" y="4155630"/>
              <a:ext cx="69837" cy="69837"/>
            </a:xfrm>
            <a:prstGeom prst="rect">
              <a:avLst/>
            </a:prstGeom>
          </p:spPr>
        </p:pic>
        <p:pic>
          <p:nvPicPr>
            <p:cNvPr id="22" name="object 22"/>
            <p:cNvPicPr/>
            <p:nvPr/>
          </p:nvPicPr>
          <p:blipFill>
            <a:blip r:embed="rId4" cstate="print"/>
            <a:stretch>
              <a:fillRect/>
            </a:stretch>
          </p:blipFill>
          <p:spPr>
            <a:xfrm>
              <a:off x="3048368" y="3800640"/>
              <a:ext cx="69837" cy="69837"/>
            </a:xfrm>
            <a:prstGeom prst="rect">
              <a:avLst/>
            </a:prstGeom>
          </p:spPr>
        </p:pic>
        <p:pic>
          <p:nvPicPr>
            <p:cNvPr id="23" name="object 23"/>
            <p:cNvPicPr/>
            <p:nvPr/>
          </p:nvPicPr>
          <p:blipFill>
            <a:blip r:embed="rId5" cstate="print"/>
            <a:stretch>
              <a:fillRect/>
            </a:stretch>
          </p:blipFill>
          <p:spPr>
            <a:xfrm>
              <a:off x="3641877" y="4322038"/>
              <a:ext cx="69837" cy="69837"/>
            </a:xfrm>
            <a:prstGeom prst="rect">
              <a:avLst/>
            </a:prstGeom>
          </p:spPr>
        </p:pic>
        <p:pic>
          <p:nvPicPr>
            <p:cNvPr id="24" name="object 24"/>
            <p:cNvPicPr/>
            <p:nvPr/>
          </p:nvPicPr>
          <p:blipFill>
            <a:blip r:embed="rId6" cstate="print"/>
            <a:stretch>
              <a:fillRect/>
            </a:stretch>
          </p:blipFill>
          <p:spPr>
            <a:xfrm>
              <a:off x="2255176" y="3745179"/>
              <a:ext cx="69837" cy="69837"/>
            </a:xfrm>
            <a:prstGeom prst="rect">
              <a:avLst/>
            </a:prstGeom>
          </p:spPr>
        </p:pic>
      </p:grpSp>
      <p:sp>
        <p:nvSpPr>
          <p:cNvPr id="25" name="object 25"/>
          <p:cNvSpPr txBox="1"/>
          <p:nvPr/>
        </p:nvSpPr>
        <p:spPr>
          <a:xfrm>
            <a:off x="2363063" y="4011040"/>
            <a:ext cx="160020" cy="248285"/>
          </a:xfrm>
          <a:prstGeom prst="rect">
            <a:avLst/>
          </a:prstGeom>
        </p:spPr>
        <p:txBody>
          <a:bodyPr vert="horz" wrap="square" lIns="0" tIns="13970" rIns="0" bIns="0" rtlCol="0">
            <a:spAutoFit/>
          </a:bodyPr>
          <a:lstStyle/>
          <a:p>
            <a:pPr marL="12700">
              <a:lnSpc>
                <a:spcPct val="100000"/>
              </a:lnSpc>
              <a:spcBef>
                <a:spcPts val="110"/>
              </a:spcBef>
            </a:pPr>
            <a:r>
              <a:rPr sz="1450" b="1" spc="5" dirty="0">
                <a:latin typeface="Arial"/>
                <a:cs typeface="Arial"/>
              </a:rPr>
              <a:t>A</a:t>
            </a:r>
            <a:endParaRPr sz="1450">
              <a:latin typeface="Arial"/>
              <a:cs typeface="Arial"/>
            </a:endParaRPr>
          </a:p>
        </p:txBody>
      </p:sp>
      <p:sp>
        <p:nvSpPr>
          <p:cNvPr id="26" name="object 26"/>
          <p:cNvSpPr txBox="1"/>
          <p:nvPr/>
        </p:nvSpPr>
        <p:spPr>
          <a:xfrm>
            <a:off x="2893418" y="3573496"/>
            <a:ext cx="160020" cy="248285"/>
          </a:xfrm>
          <a:prstGeom prst="rect">
            <a:avLst/>
          </a:prstGeom>
        </p:spPr>
        <p:txBody>
          <a:bodyPr vert="horz" wrap="square" lIns="0" tIns="13970" rIns="0" bIns="0" rtlCol="0">
            <a:spAutoFit/>
          </a:bodyPr>
          <a:lstStyle/>
          <a:p>
            <a:pPr marL="12700">
              <a:lnSpc>
                <a:spcPct val="100000"/>
              </a:lnSpc>
              <a:spcBef>
                <a:spcPts val="110"/>
              </a:spcBef>
            </a:pPr>
            <a:r>
              <a:rPr sz="1450" b="1" spc="5" dirty="0">
                <a:latin typeface="Arial"/>
                <a:cs typeface="Arial"/>
              </a:rPr>
              <a:t>B</a:t>
            </a:r>
            <a:endParaRPr sz="1450">
              <a:latin typeface="Arial"/>
              <a:cs typeface="Arial"/>
            </a:endParaRPr>
          </a:p>
        </p:txBody>
      </p:sp>
      <p:sp>
        <p:nvSpPr>
          <p:cNvPr id="27" name="object 27"/>
          <p:cNvSpPr txBox="1"/>
          <p:nvPr/>
        </p:nvSpPr>
        <p:spPr>
          <a:xfrm>
            <a:off x="2097884" y="3573496"/>
            <a:ext cx="160020" cy="248285"/>
          </a:xfrm>
          <a:prstGeom prst="rect">
            <a:avLst/>
          </a:prstGeom>
        </p:spPr>
        <p:txBody>
          <a:bodyPr vert="horz" wrap="square" lIns="0" tIns="13970" rIns="0" bIns="0" rtlCol="0">
            <a:spAutoFit/>
          </a:bodyPr>
          <a:lstStyle/>
          <a:p>
            <a:pPr marL="12700">
              <a:lnSpc>
                <a:spcPct val="100000"/>
              </a:lnSpc>
              <a:spcBef>
                <a:spcPts val="110"/>
              </a:spcBef>
            </a:pPr>
            <a:r>
              <a:rPr sz="1450" b="1" spc="5" dirty="0">
                <a:latin typeface="Arial"/>
                <a:cs typeface="Arial"/>
              </a:rPr>
              <a:t>C</a:t>
            </a:r>
            <a:endParaRPr sz="1450">
              <a:latin typeface="Arial"/>
              <a:cs typeface="Arial"/>
            </a:endParaRPr>
          </a:p>
        </p:txBody>
      </p:sp>
      <p:sp>
        <p:nvSpPr>
          <p:cNvPr id="28" name="object 28"/>
          <p:cNvSpPr txBox="1"/>
          <p:nvPr/>
        </p:nvSpPr>
        <p:spPr>
          <a:xfrm>
            <a:off x="3688951" y="4276219"/>
            <a:ext cx="160020" cy="248285"/>
          </a:xfrm>
          <a:prstGeom prst="rect">
            <a:avLst/>
          </a:prstGeom>
        </p:spPr>
        <p:txBody>
          <a:bodyPr vert="horz" wrap="square" lIns="0" tIns="13970" rIns="0" bIns="0" rtlCol="0">
            <a:spAutoFit/>
          </a:bodyPr>
          <a:lstStyle/>
          <a:p>
            <a:pPr marL="12700">
              <a:lnSpc>
                <a:spcPct val="100000"/>
              </a:lnSpc>
              <a:spcBef>
                <a:spcPts val="110"/>
              </a:spcBef>
            </a:pPr>
            <a:r>
              <a:rPr sz="1450" b="1" spc="5" dirty="0">
                <a:latin typeface="Arial"/>
                <a:cs typeface="Arial"/>
              </a:rPr>
              <a:t>D</a:t>
            </a:r>
            <a:endParaRPr sz="1450">
              <a:latin typeface="Arial"/>
              <a:cs typeface="Arial"/>
            </a:endParaRPr>
          </a:p>
        </p:txBody>
      </p:sp>
      <p:sp>
        <p:nvSpPr>
          <p:cNvPr id="29" name="object 29"/>
          <p:cNvSpPr txBox="1"/>
          <p:nvPr/>
        </p:nvSpPr>
        <p:spPr>
          <a:xfrm>
            <a:off x="8247774" y="4937192"/>
            <a:ext cx="282575" cy="254635"/>
          </a:xfrm>
          <a:prstGeom prst="rect">
            <a:avLst/>
          </a:prstGeom>
        </p:spPr>
        <p:txBody>
          <a:bodyPr vert="horz" wrap="square" lIns="0" tIns="12700" rIns="0" bIns="0" rtlCol="0">
            <a:spAutoFit/>
          </a:bodyPr>
          <a:lstStyle/>
          <a:p>
            <a:pPr marL="38100">
              <a:lnSpc>
                <a:spcPct val="100000"/>
              </a:lnSpc>
              <a:spcBef>
                <a:spcPts val="100"/>
              </a:spcBef>
            </a:pPr>
            <a:r>
              <a:rPr sz="1500" spc="5" dirty="0">
                <a:latin typeface="Times New Roman"/>
                <a:cs typeface="Times New Roman"/>
              </a:rPr>
              <a:t>X</a:t>
            </a:r>
            <a:r>
              <a:rPr sz="1575" spc="7" baseline="-13227" dirty="0">
                <a:latin typeface="Times New Roman"/>
                <a:cs typeface="Times New Roman"/>
              </a:rPr>
              <a:t>1</a:t>
            </a:r>
            <a:endParaRPr sz="1575" baseline="-13227">
              <a:latin typeface="Times New Roman"/>
              <a:cs typeface="Times New Roman"/>
            </a:endParaRPr>
          </a:p>
        </p:txBody>
      </p:sp>
      <p:sp>
        <p:nvSpPr>
          <p:cNvPr id="30" name="object 30"/>
          <p:cNvSpPr txBox="1"/>
          <p:nvPr/>
        </p:nvSpPr>
        <p:spPr>
          <a:xfrm>
            <a:off x="5607494" y="2740663"/>
            <a:ext cx="282575" cy="254635"/>
          </a:xfrm>
          <a:prstGeom prst="rect">
            <a:avLst/>
          </a:prstGeom>
        </p:spPr>
        <p:txBody>
          <a:bodyPr vert="horz" wrap="square" lIns="0" tIns="12700" rIns="0" bIns="0" rtlCol="0">
            <a:spAutoFit/>
          </a:bodyPr>
          <a:lstStyle/>
          <a:p>
            <a:pPr marL="38100">
              <a:lnSpc>
                <a:spcPct val="100000"/>
              </a:lnSpc>
              <a:spcBef>
                <a:spcPts val="100"/>
              </a:spcBef>
            </a:pPr>
            <a:r>
              <a:rPr sz="1500" spc="5" dirty="0">
                <a:latin typeface="Times New Roman"/>
                <a:cs typeface="Times New Roman"/>
              </a:rPr>
              <a:t>X</a:t>
            </a:r>
            <a:r>
              <a:rPr sz="1575" spc="7" baseline="-13227" dirty="0">
                <a:latin typeface="Times New Roman"/>
                <a:cs typeface="Times New Roman"/>
              </a:rPr>
              <a:t>2</a:t>
            </a:r>
            <a:endParaRPr sz="1575" baseline="-13227">
              <a:latin typeface="Times New Roman"/>
              <a:cs typeface="Times New Roman"/>
            </a:endParaRPr>
          </a:p>
        </p:txBody>
      </p:sp>
      <p:sp>
        <p:nvSpPr>
          <p:cNvPr id="31" name="object 31"/>
          <p:cNvSpPr txBox="1"/>
          <p:nvPr/>
        </p:nvSpPr>
        <p:spPr>
          <a:xfrm>
            <a:off x="6445503" y="4011040"/>
            <a:ext cx="160020" cy="248285"/>
          </a:xfrm>
          <a:prstGeom prst="rect">
            <a:avLst/>
          </a:prstGeom>
        </p:spPr>
        <p:txBody>
          <a:bodyPr vert="horz" wrap="square" lIns="0" tIns="13970" rIns="0" bIns="0" rtlCol="0">
            <a:spAutoFit/>
          </a:bodyPr>
          <a:lstStyle/>
          <a:p>
            <a:pPr marL="12700">
              <a:lnSpc>
                <a:spcPct val="100000"/>
              </a:lnSpc>
              <a:spcBef>
                <a:spcPts val="110"/>
              </a:spcBef>
            </a:pPr>
            <a:r>
              <a:rPr sz="1450" b="1" spc="5" dirty="0">
                <a:latin typeface="Arial"/>
                <a:cs typeface="Arial"/>
              </a:rPr>
              <a:t>A</a:t>
            </a:r>
            <a:endParaRPr sz="1450">
              <a:latin typeface="Arial"/>
              <a:cs typeface="Arial"/>
            </a:endParaRPr>
          </a:p>
        </p:txBody>
      </p:sp>
      <p:sp>
        <p:nvSpPr>
          <p:cNvPr id="32" name="object 32"/>
          <p:cNvSpPr txBox="1"/>
          <p:nvPr/>
        </p:nvSpPr>
        <p:spPr>
          <a:xfrm>
            <a:off x="7242111" y="3307244"/>
            <a:ext cx="160020" cy="248285"/>
          </a:xfrm>
          <a:prstGeom prst="rect">
            <a:avLst/>
          </a:prstGeom>
        </p:spPr>
        <p:txBody>
          <a:bodyPr vert="horz" wrap="square" lIns="0" tIns="13970" rIns="0" bIns="0" rtlCol="0">
            <a:spAutoFit/>
          </a:bodyPr>
          <a:lstStyle/>
          <a:p>
            <a:pPr marL="12700">
              <a:lnSpc>
                <a:spcPct val="100000"/>
              </a:lnSpc>
              <a:spcBef>
                <a:spcPts val="110"/>
              </a:spcBef>
            </a:pPr>
            <a:r>
              <a:rPr sz="1450" b="1" spc="5" dirty="0">
                <a:latin typeface="Arial"/>
                <a:cs typeface="Arial"/>
              </a:rPr>
              <a:t>B</a:t>
            </a:r>
            <a:endParaRPr sz="1450">
              <a:latin typeface="Arial"/>
              <a:cs typeface="Arial"/>
            </a:endParaRPr>
          </a:p>
        </p:txBody>
      </p:sp>
      <p:sp>
        <p:nvSpPr>
          <p:cNvPr id="33" name="object 33"/>
          <p:cNvSpPr txBox="1"/>
          <p:nvPr/>
        </p:nvSpPr>
        <p:spPr>
          <a:xfrm>
            <a:off x="7866552" y="3662251"/>
            <a:ext cx="160020" cy="248285"/>
          </a:xfrm>
          <a:prstGeom prst="rect">
            <a:avLst/>
          </a:prstGeom>
        </p:spPr>
        <p:txBody>
          <a:bodyPr vert="horz" wrap="square" lIns="0" tIns="13970" rIns="0" bIns="0" rtlCol="0">
            <a:spAutoFit/>
          </a:bodyPr>
          <a:lstStyle/>
          <a:p>
            <a:pPr marL="12700">
              <a:lnSpc>
                <a:spcPct val="100000"/>
              </a:lnSpc>
              <a:spcBef>
                <a:spcPts val="110"/>
              </a:spcBef>
            </a:pPr>
            <a:r>
              <a:rPr sz="1450" b="1" spc="5" dirty="0">
                <a:latin typeface="Arial"/>
                <a:cs typeface="Arial"/>
              </a:rPr>
              <a:t>C</a:t>
            </a:r>
            <a:endParaRPr sz="1450">
              <a:latin typeface="Arial"/>
              <a:cs typeface="Arial"/>
            </a:endParaRPr>
          </a:p>
        </p:txBody>
      </p:sp>
      <p:sp>
        <p:nvSpPr>
          <p:cNvPr id="34" name="object 34"/>
          <p:cNvSpPr/>
          <p:nvPr/>
        </p:nvSpPr>
        <p:spPr>
          <a:xfrm>
            <a:off x="2549410" y="3031274"/>
            <a:ext cx="1331595" cy="1153795"/>
          </a:xfrm>
          <a:custGeom>
            <a:avLst/>
            <a:gdLst/>
            <a:ahLst/>
            <a:cxnLst/>
            <a:rect l="l" t="t" r="r" b="b"/>
            <a:pathLst>
              <a:path w="1331595" h="1153795">
                <a:moveTo>
                  <a:pt x="0" y="1153731"/>
                </a:moveTo>
                <a:lnTo>
                  <a:pt x="0" y="0"/>
                </a:lnTo>
              </a:path>
              <a:path w="1331595" h="1153795">
                <a:moveTo>
                  <a:pt x="0" y="1153731"/>
                </a:moveTo>
                <a:lnTo>
                  <a:pt x="1331226" y="1153731"/>
                </a:lnTo>
              </a:path>
            </a:pathLst>
          </a:custGeom>
          <a:ln w="26517">
            <a:solidFill>
              <a:srgbClr val="000000"/>
            </a:solidFill>
            <a:prstDash val="lgDash"/>
          </a:ln>
        </p:spPr>
        <p:txBody>
          <a:bodyPr wrap="square" lIns="0" tIns="0" rIns="0" bIns="0" rtlCol="0"/>
          <a:lstStyle/>
          <a:p>
            <a:endParaRPr/>
          </a:p>
        </p:txBody>
      </p:sp>
      <p:sp>
        <p:nvSpPr>
          <p:cNvPr id="35" name="object 35"/>
          <p:cNvSpPr/>
          <p:nvPr/>
        </p:nvSpPr>
        <p:spPr>
          <a:xfrm>
            <a:off x="6188112" y="3125558"/>
            <a:ext cx="2219325" cy="1508760"/>
          </a:xfrm>
          <a:custGeom>
            <a:avLst/>
            <a:gdLst/>
            <a:ahLst/>
            <a:cxnLst/>
            <a:rect l="l" t="t" r="r" b="b"/>
            <a:pathLst>
              <a:path w="2219325" h="1508760">
                <a:moveTo>
                  <a:pt x="723709" y="0"/>
                </a:moveTo>
                <a:lnTo>
                  <a:pt x="723709" y="1508734"/>
                </a:lnTo>
              </a:path>
              <a:path w="2219325" h="1508760">
                <a:moveTo>
                  <a:pt x="0" y="798741"/>
                </a:moveTo>
                <a:lnTo>
                  <a:pt x="2218715" y="798741"/>
                </a:lnTo>
              </a:path>
            </a:pathLst>
          </a:custGeom>
          <a:ln w="26517">
            <a:solidFill>
              <a:srgbClr val="000000"/>
            </a:solidFill>
            <a:prstDash val="lgDash"/>
          </a:ln>
        </p:spPr>
        <p:txBody>
          <a:bodyPr wrap="square" lIns="0" tIns="0" rIns="0" bIns="0" rtlCol="0"/>
          <a:lstStyle/>
          <a:p>
            <a:endParaRPr/>
          </a:p>
        </p:txBody>
      </p:sp>
      <p:sp>
        <p:nvSpPr>
          <p:cNvPr id="36" name="object 36"/>
          <p:cNvSpPr txBox="1"/>
          <p:nvPr/>
        </p:nvSpPr>
        <p:spPr>
          <a:xfrm>
            <a:off x="3790734" y="2719501"/>
            <a:ext cx="1000125" cy="493395"/>
          </a:xfrm>
          <a:prstGeom prst="rect">
            <a:avLst/>
          </a:prstGeom>
        </p:spPr>
        <p:txBody>
          <a:bodyPr vert="horz" wrap="square" lIns="0" tIns="55244" rIns="0" bIns="0" rtlCol="0">
            <a:spAutoFit/>
          </a:bodyPr>
          <a:lstStyle/>
          <a:p>
            <a:pPr marL="12700" marR="5080">
              <a:lnSpc>
                <a:spcPts val="1670"/>
              </a:lnSpc>
              <a:spcBef>
                <a:spcPts val="434"/>
              </a:spcBef>
            </a:pPr>
            <a:r>
              <a:rPr sz="1650" spc="10" dirty="0">
                <a:latin typeface="Times New Roman"/>
                <a:cs typeface="Times New Roman"/>
              </a:rPr>
              <a:t>This</a:t>
            </a:r>
            <a:r>
              <a:rPr sz="1650" spc="-90" dirty="0">
                <a:latin typeface="Times New Roman"/>
                <a:cs typeface="Times New Roman"/>
              </a:rPr>
              <a:t> </a:t>
            </a:r>
            <a:r>
              <a:rPr sz="1650" spc="10" dirty="0">
                <a:latin typeface="Times New Roman"/>
                <a:cs typeface="Times New Roman"/>
              </a:rPr>
              <a:t>region </a:t>
            </a:r>
            <a:r>
              <a:rPr sz="1650" spc="-405" dirty="0">
                <a:latin typeface="Times New Roman"/>
                <a:cs typeface="Times New Roman"/>
              </a:rPr>
              <a:t> </a:t>
            </a:r>
            <a:r>
              <a:rPr sz="1650" spc="10" dirty="0">
                <a:latin typeface="Times New Roman"/>
                <a:cs typeface="Times New Roman"/>
              </a:rPr>
              <a:t>dominates</a:t>
            </a:r>
            <a:endParaRPr sz="1650">
              <a:latin typeface="Times New Roman"/>
              <a:cs typeface="Times New Roman"/>
            </a:endParaRPr>
          </a:p>
        </p:txBody>
      </p:sp>
      <p:sp>
        <p:nvSpPr>
          <p:cNvPr id="37" name="object 37"/>
          <p:cNvSpPr txBox="1"/>
          <p:nvPr/>
        </p:nvSpPr>
        <p:spPr>
          <a:xfrm>
            <a:off x="4783848" y="2941877"/>
            <a:ext cx="160020" cy="248285"/>
          </a:xfrm>
          <a:prstGeom prst="rect">
            <a:avLst/>
          </a:prstGeom>
        </p:spPr>
        <p:txBody>
          <a:bodyPr vert="horz" wrap="square" lIns="0" tIns="13970" rIns="0" bIns="0" rtlCol="0">
            <a:spAutoFit/>
          </a:bodyPr>
          <a:lstStyle/>
          <a:p>
            <a:pPr marL="12700">
              <a:lnSpc>
                <a:spcPct val="100000"/>
              </a:lnSpc>
              <a:spcBef>
                <a:spcPts val="110"/>
              </a:spcBef>
            </a:pPr>
            <a:r>
              <a:rPr sz="1450" b="1" spc="5" dirty="0">
                <a:latin typeface="Arial"/>
                <a:cs typeface="Arial"/>
              </a:rPr>
              <a:t>A</a:t>
            </a:r>
            <a:endParaRPr sz="1450">
              <a:latin typeface="Arial"/>
              <a:cs typeface="Arial"/>
            </a:endParaRPr>
          </a:p>
        </p:txBody>
      </p:sp>
      <p:sp>
        <p:nvSpPr>
          <p:cNvPr id="38" name="object 38"/>
          <p:cNvSpPr txBox="1"/>
          <p:nvPr/>
        </p:nvSpPr>
        <p:spPr>
          <a:xfrm>
            <a:off x="1713378" y="5257375"/>
            <a:ext cx="2099310" cy="248285"/>
          </a:xfrm>
          <a:prstGeom prst="rect">
            <a:avLst/>
          </a:prstGeom>
        </p:spPr>
        <p:txBody>
          <a:bodyPr vert="horz" wrap="square" lIns="0" tIns="13970" rIns="0" bIns="0" rtlCol="0">
            <a:spAutoFit/>
          </a:bodyPr>
          <a:lstStyle/>
          <a:p>
            <a:pPr marL="12700">
              <a:lnSpc>
                <a:spcPct val="100000"/>
              </a:lnSpc>
              <a:spcBef>
                <a:spcPts val="110"/>
              </a:spcBef>
            </a:pPr>
            <a:r>
              <a:rPr sz="1450" b="1" spc="5" dirty="0">
                <a:latin typeface="Arial"/>
                <a:cs typeface="Arial"/>
              </a:rPr>
              <a:t>Deterministic</a:t>
            </a:r>
            <a:r>
              <a:rPr sz="1450" b="1" spc="-70" dirty="0">
                <a:latin typeface="Arial"/>
                <a:cs typeface="Arial"/>
              </a:rPr>
              <a:t> </a:t>
            </a:r>
            <a:r>
              <a:rPr sz="1450" b="1" spc="5" dirty="0">
                <a:latin typeface="Arial"/>
                <a:cs typeface="Arial"/>
              </a:rPr>
              <a:t>attributes</a:t>
            </a:r>
            <a:endParaRPr sz="1450">
              <a:latin typeface="Arial"/>
              <a:cs typeface="Arial"/>
            </a:endParaRPr>
          </a:p>
        </p:txBody>
      </p:sp>
      <p:sp>
        <p:nvSpPr>
          <p:cNvPr id="39" name="object 39"/>
          <p:cNvSpPr txBox="1"/>
          <p:nvPr/>
        </p:nvSpPr>
        <p:spPr>
          <a:xfrm>
            <a:off x="5797117" y="5257375"/>
            <a:ext cx="1779270" cy="248285"/>
          </a:xfrm>
          <a:prstGeom prst="rect">
            <a:avLst/>
          </a:prstGeom>
        </p:spPr>
        <p:txBody>
          <a:bodyPr vert="horz" wrap="square" lIns="0" tIns="13970" rIns="0" bIns="0" rtlCol="0">
            <a:spAutoFit/>
          </a:bodyPr>
          <a:lstStyle/>
          <a:p>
            <a:pPr marL="12700">
              <a:lnSpc>
                <a:spcPct val="100000"/>
              </a:lnSpc>
              <a:spcBef>
                <a:spcPts val="110"/>
              </a:spcBef>
            </a:pPr>
            <a:r>
              <a:rPr sz="1450" b="1" spc="5" dirty="0">
                <a:latin typeface="Arial"/>
                <a:cs typeface="Arial"/>
              </a:rPr>
              <a:t>Uncertain</a:t>
            </a:r>
            <a:r>
              <a:rPr sz="1450" b="1" spc="-70" dirty="0">
                <a:latin typeface="Arial"/>
                <a:cs typeface="Arial"/>
              </a:rPr>
              <a:t> </a:t>
            </a:r>
            <a:r>
              <a:rPr sz="1450" b="1" spc="5" dirty="0">
                <a:latin typeface="Arial"/>
                <a:cs typeface="Arial"/>
              </a:rPr>
              <a:t>attributes</a:t>
            </a:r>
            <a:endParaRPr sz="1450">
              <a:latin typeface="Arial"/>
              <a:cs typeface="Arial"/>
            </a:endParaRPr>
          </a:p>
        </p:txBody>
      </p:sp>
      <p:grpSp>
        <p:nvGrpSpPr>
          <p:cNvPr id="40" name="object 40"/>
          <p:cNvGrpSpPr/>
          <p:nvPr/>
        </p:nvGrpSpPr>
        <p:grpSpPr>
          <a:xfrm>
            <a:off x="3470668" y="2963506"/>
            <a:ext cx="354965" cy="339725"/>
            <a:chOff x="3470668" y="2963506"/>
            <a:chExt cx="354965" cy="339725"/>
          </a:xfrm>
        </p:grpSpPr>
        <p:sp>
          <p:nvSpPr>
            <p:cNvPr id="41" name="object 41"/>
            <p:cNvSpPr/>
            <p:nvPr/>
          </p:nvSpPr>
          <p:spPr>
            <a:xfrm>
              <a:off x="3510216" y="2976765"/>
              <a:ext cx="302260" cy="288290"/>
            </a:xfrm>
            <a:custGeom>
              <a:avLst/>
              <a:gdLst/>
              <a:ahLst/>
              <a:cxnLst/>
              <a:rect l="l" t="t" r="r" b="b"/>
              <a:pathLst>
                <a:path w="302260" h="288289">
                  <a:moveTo>
                    <a:pt x="301879" y="0"/>
                  </a:moveTo>
                  <a:lnTo>
                    <a:pt x="0" y="288163"/>
                  </a:lnTo>
                </a:path>
              </a:pathLst>
            </a:custGeom>
            <a:ln w="26517">
              <a:solidFill>
                <a:srgbClr val="000000"/>
              </a:solidFill>
            </a:ln>
          </p:spPr>
          <p:txBody>
            <a:bodyPr wrap="square" lIns="0" tIns="0" rIns="0" bIns="0" rtlCol="0"/>
            <a:lstStyle/>
            <a:p>
              <a:endParaRPr/>
            </a:p>
          </p:txBody>
        </p:sp>
        <p:pic>
          <p:nvPicPr>
            <p:cNvPr id="42" name="object 42"/>
            <p:cNvPicPr/>
            <p:nvPr/>
          </p:nvPicPr>
          <p:blipFill>
            <a:blip r:embed="rId7" cstate="print"/>
            <a:stretch>
              <a:fillRect/>
            </a:stretch>
          </p:blipFill>
          <p:spPr>
            <a:xfrm>
              <a:off x="3470668" y="3151073"/>
              <a:ext cx="155905" cy="151599"/>
            </a:xfrm>
            <a:prstGeom prst="rect">
              <a:avLst/>
            </a:prstGeom>
          </p:spPr>
        </p:pic>
        <p:sp>
          <p:nvSpPr>
            <p:cNvPr id="43" name="object 43"/>
            <p:cNvSpPr/>
            <p:nvPr/>
          </p:nvSpPr>
          <p:spPr>
            <a:xfrm>
              <a:off x="3510216" y="3172510"/>
              <a:ext cx="95250" cy="92710"/>
            </a:xfrm>
            <a:custGeom>
              <a:avLst/>
              <a:gdLst/>
              <a:ahLst/>
              <a:cxnLst/>
              <a:rect l="l" t="t" r="r" b="b"/>
              <a:pathLst>
                <a:path w="95250" h="92710">
                  <a:moveTo>
                    <a:pt x="95034" y="38354"/>
                  </a:moveTo>
                  <a:lnTo>
                    <a:pt x="0" y="92417"/>
                  </a:lnTo>
                  <a:lnTo>
                    <a:pt x="58420" y="0"/>
                  </a:lnTo>
                </a:path>
              </a:pathLst>
            </a:custGeom>
            <a:ln w="26517">
              <a:solidFill>
                <a:srgbClr val="000000"/>
              </a:solidFill>
            </a:ln>
          </p:spPr>
          <p:txBody>
            <a:bodyPr wrap="square" lIns="0" tIns="0" rIns="0" bIns="0" rtlCol="0"/>
            <a:lstStyle/>
            <a:p>
              <a:endParaRPr/>
            </a:p>
          </p:txBody>
        </p:sp>
      </p:grpSp>
      <p:sp>
        <p:nvSpPr>
          <p:cNvPr id="44" name="object 44"/>
          <p:cNvSpPr txBox="1"/>
          <p:nvPr/>
        </p:nvSpPr>
        <p:spPr>
          <a:xfrm>
            <a:off x="1130300" y="6390861"/>
            <a:ext cx="4319905" cy="340360"/>
          </a:xfrm>
          <a:prstGeom prst="rect">
            <a:avLst/>
          </a:prstGeom>
        </p:spPr>
        <p:txBody>
          <a:bodyPr vert="horz" wrap="square" lIns="0" tIns="14604" rIns="0" bIns="0" rtlCol="0">
            <a:spAutoFit/>
          </a:bodyPr>
          <a:lstStyle/>
          <a:p>
            <a:pPr marL="12700">
              <a:lnSpc>
                <a:spcPct val="100000"/>
              </a:lnSpc>
              <a:spcBef>
                <a:spcPts val="114"/>
              </a:spcBef>
            </a:pPr>
            <a:r>
              <a:rPr sz="2050" spc="15" dirty="0">
                <a:latin typeface="Calibri"/>
                <a:cs typeface="Calibri"/>
              </a:rPr>
              <a:t>Strict</a:t>
            </a:r>
            <a:r>
              <a:rPr sz="2050" spc="165" dirty="0">
                <a:latin typeface="Calibri"/>
                <a:cs typeface="Calibri"/>
              </a:rPr>
              <a:t> </a:t>
            </a:r>
            <a:r>
              <a:rPr sz="2050" spc="-80" dirty="0">
                <a:latin typeface="Calibri"/>
                <a:cs typeface="Calibri"/>
              </a:rPr>
              <a:t>dominance</a:t>
            </a:r>
            <a:r>
              <a:rPr sz="2050" spc="200" dirty="0">
                <a:latin typeface="Calibri"/>
                <a:cs typeface="Calibri"/>
              </a:rPr>
              <a:t> </a:t>
            </a:r>
            <a:r>
              <a:rPr sz="2050" spc="-85" dirty="0">
                <a:latin typeface="Calibri"/>
                <a:cs typeface="Calibri"/>
              </a:rPr>
              <a:t>seldom</a:t>
            </a:r>
            <a:r>
              <a:rPr sz="2050" spc="175" dirty="0">
                <a:latin typeface="Calibri"/>
                <a:cs typeface="Calibri"/>
              </a:rPr>
              <a:t> </a:t>
            </a:r>
            <a:r>
              <a:rPr sz="2050" spc="-75" dirty="0">
                <a:latin typeface="Calibri"/>
                <a:cs typeface="Calibri"/>
              </a:rPr>
              <a:t>holds</a:t>
            </a:r>
            <a:r>
              <a:rPr sz="2050" spc="190" dirty="0">
                <a:latin typeface="Calibri"/>
                <a:cs typeface="Calibri"/>
              </a:rPr>
              <a:t> </a:t>
            </a:r>
            <a:r>
              <a:rPr sz="2050" spc="-50" dirty="0">
                <a:latin typeface="Calibri"/>
                <a:cs typeface="Calibri"/>
              </a:rPr>
              <a:t>in</a:t>
            </a:r>
            <a:r>
              <a:rPr sz="2050" spc="185" dirty="0">
                <a:latin typeface="Calibri"/>
                <a:cs typeface="Calibri"/>
              </a:rPr>
              <a:t> </a:t>
            </a:r>
            <a:r>
              <a:rPr sz="2050" spc="-55" dirty="0">
                <a:latin typeface="Calibri"/>
                <a:cs typeface="Calibri"/>
              </a:rPr>
              <a:t>practice</a:t>
            </a:r>
            <a:endParaRPr sz="2050">
              <a:latin typeface="Calibri"/>
              <a:cs typeface="Calibri"/>
            </a:endParaRPr>
          </a:p>
        </p:txBody>
      </p:sp>
      <p:sp>
        <p:nvSpPr>
          <p:cNvPr id="45" name="object 4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12</a:t>
            </a:fld>
            <a:endParaRPr spc="20" dirty="0"/>
          </a:p>
        </p:txBody>
      </p:sp>
      <p:sp>
        <p:nvSpPr>
          <p:cNvPr id="47" name="TextBox 46">
            <a:extLst>
              <a:ext uri="{FF2B5EF4-FFF2-40B4-BE49-F238E27FC236}">
                <a16:creationId xmlns:a16="http://schemas.microsoft.com/office/drawing/2014/main" id="{3CB32C3F-16DF-4761-B746-0C3D88A2024C}"/>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48" name="Picture 47">
            <a:extLst>
              <a:ext uri="{FF2B5EF4-FFF2-40B4-BE49-F238E27FC236}">
                <a16:creationId xmlns:a16="http://schemas.microsoft.com/office/drawing/2014/main" id="{E88F25B1-BFAD-4207-9004-28AE54664207}"/>
              </a:ext>
            </a:extLst>
          </p:cNvPr>
          <p:cNvPicPr>
            <a:picLocks noChangeAspect="1"/>
          </p:cNvPicPr>
          <p:nvPr/>
        </p:nvPicPr>
        <p:blipFill>
          <a:blip r:embed="rId8"/>
          <a:stretch>
            <a:fillRect/>
          </a:stretch>
        </p:blipFill>
        <p:spPr>
          <a:xfrm>
            <a:off x="304800" y="7079192"/>
            <a:ext cx="914400" cy="2762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80" dirty="0"/>
              <a:t>Stochastic</a:t>
            </a:r>
            <a:r>
              <a:rPr spc="200" dirty="0"/>
              <a:t> </a:t>
            </a:r>
            <a:r>
              <a:rPr spc="95" dirty="0"/>
              <a:t>dominance</a:t>
            </a:r>
          </a:p>
        </p:txBody>
      </p:sp>
      <p:sp>
        <p:nvSpPr>
          <p:cNvPr id="32" name="object 32"/>
          <p:cNvSpPr txBox="1"/>
          <p:nvPr/>
        </p:nvSpPr>
        <p:spPr>
          <a:xfrm>
            <a:off x="1104900" y="4450808"/>
            <a:ext cx="6009005" cy="340360"/>
          </a:xfrm>
          <a:prstGeom prst="rect">
            <a:avLst/>
          </a:prstGeom>
        </p:spPr>
        <p:txBody>
          <a:bodyPr vert="horz" wrap="square" lIns="0" tIns="14604" rIns="0" bIns="0" rtlCol="0">
            <a:spAutoFit/>
          </a:bodyPr>
          <a:lstStyle/>
          <a:p>
            <a:pPr marL="38100">
              <a:lnSpc>
                <a:spcPct val="100000"/>
              </a:lnSpc>
              <a:spcBef>
                <a:spcPts val="114"/>
              </a:spcBef>
            </a:pPr>
            <a:r>
              <a:rPr sz="2050" spc="-30" dirty="0">
                <a:latin typeface="Calibri"/>
                <a:cs typeface="Calibri"/>
              </a:rPr>
              <a:t>Distribution</a:t>
            </a:r>
            <a:r>
              <a:rPr sz="2050" spc="150" dirty="0">
                <a:latin typeface="Calibri"/>
                <a:cs typeface="Calibri"/>
              </a:rPr>
              <a:t> </a:t>
            </a:r>
            <a:r>
              <a:rPr sz="2050" b="0" i="1" spc="-80" dirty="0">
                <a:solidFill>
                  <a:srgbClr val="990099"/>
                </a:solidFill>
                <a:latin typeface="Bookman Old Style"/>
                <a:cs typeface="Bookman Old Style"/>
              </a:rPr>
              <a:t>p</a:t>
            </a:r>
            <a:r>
              <a:rPr sz="2100" spc="-120" baseline="-11904" dirty="0">
                <a:solidFill>
                  <a:srgbClr val="990099"/>
                </a:solidFill>
                <a:latin typeface="Garamond"/>
                <a:cs typeface="Garamond"/>
              </a:rPr>
              <a:t>1</a:t>
            </a:r>
            <a:r>
              <a:rPr sz="2100" spc="112" baseline="-11904" dirty="0">
                <a:solidFill>
                  <a:srgbClr val="990099"/>
                </a:solidFill>
                <a:latin typeface="Garamond"/>
                <a:cs typeface="Garamond"/>
              </a:rPr>
              <a:t> </a:t>
            </a:r>
            <a:r>
              <a:rPr sz="2050" spc="-30" dirty="0">
                <a:solidFill>
                  <a:srgbClr val="00007E"/>
                </a:solidFill>
                <a:latin typeface="Calibri"/>
                <a:cs typeface="Calibri"/>
              </a:rPr>
              <a:t>stochastically</a:t>
            </a:r>
            <a:r>
              <a:rPr sz="2050" spc="175" dirty="0">
                <a:solidFill>
                  <a:srgbClr val="00007E"/>
                </a:solidFill>
                <a:latin typeface="Calibri"/>
                <a:cs typeface="Calibri"/>
              </a:rPr>
              <a:t> </a:t>
            </a:r>
            <a:r>
              <a:rPr sz="2050" spc="-75" dirty="0">
                <a:solidFill>
                  <a:srgbClr val="00007E"/>
                </a:solidFill>
                <a:latin typeface="Calibri"/>
                <a:cs typeface="Calibri"/>
              </a:rPr>
              <a:t>dominates</a:t>
            </a:r>
            <a:r>
              <a:rPr sz="2050" spc="220" dirty="0">
                <a:solidFill>
                  <a:srgbClr val="00007E"/>
                </a:solidFill>
                <a:latin typeface="Calibri"/>
                <a:cs typeface="Calibri"/>
              </a:rPr>
              <a:t> </a:t>
            </a:r>
            <a:r>
              <a:rPr sz="2050" spc="-50" dirty="0">
                <a:latin typeface="Calibri"/>
                <a:cs typeface="Calibri"/>
              </a:rPr>
              <a:t>distribution</a:t>
            </a:r>
            <a:r>
              <a:rPr sz="2050" spc="215" dirty="0">
                <a:latin typeface="Calibri"/>
                <a:cs typeface="Calibri"/>
              </a:rPr>
              <a:t> </a:t>
            </a:r>
            <a:r>
              <a:rPr sz="2050" b="0" i="1" spc="-70" dirty="0">
                <a:solidFill>
                  <a:srgbClr val="990099"/>
                </a:solidFill>
                <a:latin typeface="Bookman Old Style"/>
                <a:cs typeface="Bookman Old Style"/>
              </a:rPr>
              <a:t>p</a:t>
            </a:r>
            <a:r>
              <a:rPr sz="2100" spc="-104" baseline="-11904" dirty="0">
                <a:solidFill>
                  <a:srgbClr val="990099"/>
                </a:solidFill>
                <a:latin typeface="Garamond"/>
                <a:cs typeface="Garamond"/>
              </a:rPr>
              <a:t>2</a:t>
            </a:r>
            <a:r>
              <a:rPr sz="2100" spc="502" baseline="-11904" dirty="0">
                <a:solidFill>
                  <a:srgbClr val="990099"/>
                </a:solidFill>
                <a:latin typeface="Garamond"/>
                <a:cs typeface="Garamond"/>
              </a:rPr>
              <a:t> </a:t>
            </a:r>
            <a:r>
              <a:rPr sz="2050" spc="-55" dirty="0">
                <a:latin typeface="Calibri"/>
                <a:cs typeface="Calibri"/>
              </a:rPr>
              <a:t>iff</a:t>
            </a:r>
            <a:endParaRPr sz="2050">
              <a:latin typeface="Calibri"/>
              <a:cs typeface="Calibri"/>
            </a:endParaRPr>
          </a:p>
        </p:txBody>
      </p:sp>
      <p:sp>
        <p:nvSpPr>
          <p:cNvPr id="41" name="object 41"/>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13</a:t>
            </a:fld>
            <a:endParaRPr spc="20" dirty="0"/>
          </a:p>
        </p:txBody>
      </p:sp>
      <p:sp>
        <p:nvSpPr>
          <p:cNvPr id="33" name="object 33"/>
          <p:cNvSpPr txBox="1"/>
          <p:nvPr/>
        </p:nvSpPr>
        <p:spPr>
          <a:xfrm>
            <a:off x="2308860" y="4642279"/>
            <a:ext cx="267335" cy="244475"/>
          </a:xfrm>
          <a:prstGeom prst="rect">
            <a:avLst/>
          </a:prstGeom>
        </p:spPr>
        <p:txBody>
          <a:bodyPr vert="horz" wrap="square" lIns="0" tIns="17145" rIns="0" bIns="0" rtlCol="0">
            <a:spAutoFit/>
          </a:bodyPr>
          <a:lstStyle/>
          <a:p>
            <a:pPr marL="38100">
              <a:lnSpc>
                <a:spcPct val="100000"/>
              </a:lnSpc>
              <a:spcBef>
                <a:spcPts val="135"/>
              </a:spcBef>
            </a:pPr>
            <a:r>
              <a:rPr sz="1000" spc="275" dirty="0">
                <a:solidFill>
                  <a:srgbClr val="990099"/>
                </a:solidFill>
                <a:latin typeface="Arial"/>
                <a:cs typeface="Arial"/>
              </a:rPr>
              <a:t>  </a:t>
            </a:r>
            <a:r>
              <a:rPr sz="1000" spc="-114" dirty="0">
                <a:solidFill>
                  <a:srgbClr val="990099"/>
                </a:solidFill>
                <a:latin typeface="Arial"/>
                <a:cs typeface="Arial"/>
              </a:rPr>
              <a:t> </a:t>
            </a:r>
            <a:r>
              <a:rPr sz="2100" b="0" i="1" spc="44" baseline="-21825" dirty="0">
                <a:solidFill>
                  <a:srgbClr val="990099"/>
                </a:solidFill>
                <a:latin typeface="Bookman Old Style"/>
                <a:cs typeface="Bookman Old Style"/>
              </a:rPr>
              <a:t>t</a:t>
            </a:r>
            <a:endParaRPr sz="2100" baseline="-21825">
              <a:latin typeface="Bookman Old Style"/>
              <a:cs typeface="Bookman Old Style"/>
            </a:endParaRPr>
          </a:p>
        </p:txBody>
      </p:sp>
      <p:sp>
        <p:nvSpPr>
          <p:cNvPr id="34" name="object 34"/>
          <p:cNvSpPr txBox="1"/>
          <p:nvPr/>
        </p:nvSpPr>
        <p:spPr>
          <a:xfrm>
            <a:off x="2907283" y="4887643"/>
            <a:ext cx="114935" cy="24447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990099"/>
                </a:solidFill>
                <a:latin typeface="Garamond"/>
                <a:cs typeface="Garamond"/>
              </a:rPr>
              <a:t>1</a:t>
            </a:r>
            <a:endParaRPr sz="1400">
              <a:latin typeface="Garamond"/>
              <a:cs typeface="Garamond"/>
            </a:endParaRPr>
          </a:p>
        </p:txBody>
      </p:sp>
      <p:sp>
        <p:nvSpPr>
          <p:cNvPr id="35" name="object 35"/>
          <p:cNvSpPr txBox="1"/>
          <p:nvPr/>
        </p:nvSpPr>
        <p:spPr>
          <a:xfrm>
            <a:off x="1861820" y="4767800"/>
            <a:ext cx="2053589" cy="340360"/>
          </a:xfrm>
          <a:prstGeom prst="rect">
            <a:avLst/>
          </a:prstGeom>
        </p:spPr>
        <p:txBody>
          <a:bodyPr vert="horz" wrap="square" lIns="0" tIns="14604" rIns="0" bIns="0" rtlCol="0">
            <a:spAutoFit/>
          </a:bodyPr>
          <a:lstStyle/>
          <a:p>
            <a:pPr marL="12700">
              <a:lnSpc>
                <a:spcPct val="100000"/>
              </a:lnSpc>
              <a:spcBef>
                <a:spcPts val="114"/>
              </a:spcBef>
              <a:tabLst>
                <a:tab pos="928369" algn="l"/>
              </a:tabLst>
            </a:pPr>
            <a:r>
              <a:rPr sz="2050" spc="-670" dirty="0">
                <a:solidFill>
                  <a:srgbClr val="990099"/>
                </a:solidFill>
                <a:latin typeface="Lucida Sans Unicode"/>
                <a:cs typeface="Lucida Sans Unicode"/>
              </a:rPr>
              <a:t>∀</a:t>
            </a:r>
            <a:r>
              <a:rPr sz="2050" spc="-315" dirty="0">
                <a:solidFill>
                  <a:srgbClr val="990099"/>
                </a:solidFill>
                <a:latin typeface="Lucida Sans Unicode"/>
                <a:cs typeface="Lucida Sans Unicode"/>
              </a:rPr>
              <a:t> </a:t>
            </a:r>
            <a:r>
              <a:rPr sz="2050" b="0" i="1" spc="30" dirty="0">
                <a:solidFill>
                  <a:srgbClr val="990099"/>
                </a:solidFill>
                <a:latin typeface="Bookman Old Style"/>
                <a:cs typeface="Bookman Old Style"/>
              </a:rPr>
              <a:t>t	</a:t>
            </a:r>
            <a:r>
              <a:rPr sz="2050" b="0" i="1" spc="-220" dirty="0">
                <a:solidFill>
                  <a:srgbClr val="990099"/>
                </a:solidFill>
                <a:latin typeface="Bookman Old Style"/>
                <a:cs typeface="Bookman Old Style"/>
              </a:rPr>
              <a:t>p</a:t>
            </a:r>
            <a:r>
              <a:rPr sz="2050" b="0" i="1" spc="90" dirty="0">
                <a:solidFill>
                  <a:srgbClr val="990099"/>
                </a:solidFill>
                <a:latin typeface="Bookman Old Style"/>
                <a:cs typeface="Bookman Old Style"/>
              </a:rPr>
              <a:t> </a:t>
            </a:r>
            <a:r>
              <a:rPr sz="2050" spc="15" dirty="0">
                <a:solidFill>
                  <a:srgbClr val="990099"/>
                </a:solidFill>
                <a:latin typeface="Garamond"/>
                <a:cs typeface="Garamond"/>
              </a:rPr>
              <a:t>(</a:t>
            </a:r>
            <a:r>
              <a:rPr sz="2050" b="0" i="1" spc="15" dirty="0">
                <a:solidFill>
                  <a:srgbClr val="990099"/>
                </a:solidFill>
                <a:latin typeface="Bookman Old Style"/>
                <a:cs typeface="Bookman Old Style"/>
              </a:rPr>
              <a:t>x</a:t>
            </a:r>
            <a:r>
              <a:rPr sz="2050" spc="15" dirty="0">
                <a:solidFill>
                  <a:srgbClr val="990099"/>
                </a:solidFill>
                <a:latin typeface="Garamond"/>
                <a:cs typeface="Garamond"/>
              </a:rPr>
              <a:t>)</a:t>
            </a:r>
            <a:r>
              <a:rPr sz="2050" b="0" i="1" spc="15" dirty="0">
                <a:solidFill>
                  <a:srgbClr val="990099"/>
                </a:solidFill>
                <a:latin typeface="Bookman Old Style"/>
                <a:cs typeface="Bookman Old Style"/>
              </a:rPr>
              <a:t>dx</a:t>
            </a:r>
            <a:r>
              <a:rPr sz="2050" b="0" i="1" spc="-80" dirty="0">
                <a:solidFill>
                  <a:srgbClr val="990099"/>
                </a:solidFill>
                <a:latin typeface="Bookman Old Style"/>
                <a:cs typeface="Bookman Old Style"/>
              </a:rPr>
              <a:t> </a:t>
            </a:r>
            <a:r>
              <a:rPr sz="2050" spc="-25" dirty="0">
                <a:solidFill>
                  <a:srgbClr val="990099"/>
                </a:solidFill>
                <a:latin typeface="Lucida Sans Unicode"/>
                <a:cs typeface="Lucida Sans Unicode"/>
              </a:rPr>
              <a:t>≤</a:t>
            </a:r>
            <a:endParaRPr sz="2050">
              <a:latin typeface="Lucida Sans Unicode"/>
              <a:cs typeface="Lucida Sans Unicode"/>
            </a:endParaRPr>
          </a:p>
        </p:txBody>
      </p:sp>
      <p:sp>
        <p:nvSpPr>
          <p:cNvPr id="36" name="object 36"/>
          <p:cNvSpPr txBox="1"/>
          <p:nvPr/>
        </p:nvSpPr>
        <p:spPr>
          <a:xfrm>
            <a:off x="3963415" y="4697950"/>
            <a:ext cx="95885" cy="177800"/>
          </a:xfrm>
          <a:prstGeom prst="rect">
            <a:avLst/>
          </a:prstGeom>
        </p:spPr>
        <p:txBody>
          <a:bodyPr vert="horz" wrap="square" lIns="0" tIns="12065" rIns="0" bIns="0" rtlCol="0">
            <a:spAutoFit/>
          </a:bodyPr>
          <a:lstStyle/>
          <a:p>
            <a:pPr marL="12700">
              <a:lnSpc>
                <a:spcPct val="100000"/>
              </a:lnSpc>
              <a:spcBef>
                <a:spcPts val="95"/>
              </a:spcBef>
            </a:pPr>
            <a:r>
              <a:rPr sz="1000" spc="275" dirty="0">
                <a:solidFill>
                  <a:srgbClr val="990099"/>
                </a:solidFill>
                <a:latin typeface="Arial"/>
                <a:cs typeface="Arial"/>
              </a:rPr>
              <a:t> </a:t>
            </a:r>
            <a:endParaRPr sz="1000">
              <a:latin typeface="Arial"/>
              <a:cs typeface="Arial"/>
            </a:endParaRPr>
          </a:p>
        </p:txBody>
      </p:sp>
      <p:sp>
        <p:nvSpPr>
          <p:cNvPr id="37" name="object 37"/>
          <p:cNvSpPr txBox="1"/>
          <p:nvPr/>
        </p:nvSpPr>
        <p:spPr>
          <a:xfrm>
            <a:off x="4089908" y="4712383"/>
            <a:ext cx="90170" cy="244475"/>
          </a:xfrm>
          <a:prstGeom prst="rect">
            <a:avLst/>
          </a:prstGeom>
        </p:spPr>
        <p:txBody>
          <a:bodyPr vert="horz" wrap="square" lIns="0" tIns="17145" rIns="0" bIns="0" rtlCol="0">
            <a:spAutoFit/>
          </a:bodyPr>
          <a:lstStyle/>
          <a:p>
            <a:pPr marL="12700">
              <a:lnSpc>
                <a:spcPct val="100000"/>
              </a:lnSpc>
              <a:spcBef>
                <a:spcPts val="135"/>
              </a:spcBef>
            </a:pPr>
            <a:r>
              <a:rPr sz="1400" b="0" i="1" spc="30" dirty="0">
                <a:solidFill>
                  <a:srgbClr val="990099"/>
                </a:solidFill>
                <a:latin typeface="Bookman Old Style"/>
                <a:cs typeface="Bookman Old Style"/>
              </a:rPr>
              <a:t>t</a:t>
            </a:r>
            <a:endParaRPr sz="1400">
              <a:latin typeface="Bookman Old Style"/>
              <a:cs typeface="Bookman Old Style"/>
            </a:endParaRPr>
          </a:p>
        </p:txBody>
      </p:sp>
      <p:sp>
        <p:nvSpPr>
          <p:cNvPr id="38" name="object 38"/>
          <p:cNvSpPr txBox="1"/>
          <p:nvPr/>
        </p:nvSpPr>
        <p:spPr>
          <a:xfrm>
            <a:off x="2404364" y="4931839"/>
            <a:ext cx="1978660" cy="244475"/>
          </a:xfrm>
          <a:prstGeom prst="rect">
            <a:avLst/>
          </a:prstGeom>
        </p:spPr>
        <p:txBody>
          <a:bodyPr vert="horz" wrap="square" lIns="0" tIns="17145" rIns="0" bIns="0" rtlCol="0">
            <a:spAutoFit/>
          </a:bodyPr>
          <a:lstStyle/>
          <a:p>
            <a:pPr marL="12700">
              <a:lnSpc>
                <a:spcPct val="100000"/>
              </a:lnSpc>
              <a:spcBef>
                <a:spcPts val="135"/>
              </a:spcBef>
              <a:tabLst>
                <a:tab pos="1641475" algn="l"/>
              </a:tabLst>
            </a:pPr>
            <a:r>
              <a:rPr sz="1400" spc="50" dirty="0">
                <a:solidFill>
                  <a:srgbClr val="990099"/>
                </a:solidFill>
                <a:latin typeface="Lucida Sans Unicode"/>
                <a:cs typeface="Lucida Sans Unicode"/>
              </a:rPr>
              <a:t>−</a:t>
            </a:r>
            <a:r>
              <a:rPr sz="1400" spc="65" dirty="0">
                <a:solidFill>
                  <a:srgbClr val="990099"/>
                </a:solidFill>
                <a:latin typeface="Lucida Sans Unicode"/>
                <a:cs typeface="Lucida Sans Unicode"/>
              </a:rPr>
              <a:t>∞</a:t>
            </a:r>
            <a:r>
              <a:rPr sz="1400" dirty="0">
                <a:solidFill>
                  <a:srgbClr val="990099"/>
                </a:solidFill>
                <a:latin typeface="Lucida Sans Unicode"/>
                <a:cs typeface="Lucida Sans Unicode"/>
              </a:rPr>
              <a:t>	</a:t>
            </a:r>
            <a:r>
              <a:rPr sz="1400" spc="55" dirty="0">
                <a:solidFill>
                  <a:srgbClr val="990099"/>
                </a:solidFill>
                <a:latin typeface="Lucida Sans Unicode"/>
                <a:cs typeface="Lucida Sans Unicode"/>
              </a:rPr>
              <a:t>−∞</a:t>
            </a:r>
            <a:endParaRPr sz="1400">
              <a:latin typeface="Lucida Sans Unicode"/>
              <a:cs typeface="Lucida Sans Unicode"/>
            </a:endParaRPr>
          </a:p>
        </p:txBody>
      </p:sp>
      <p:sp>
        <p:nvSpPr>
          <p:cNvPr id="39" name="object 39"/>
          <p:cNvSpPr txBox="1"/>
          <p:nvPr/>
        </p:nvSpPr>
        <p:spPr>
          <a:xfrm>
            <a:off x="4383023" y="4767800"/>
            <a:ext cx="806450" cy="340360"/>
          </a:xfrm>
          <a:prstGeom prst="rect">
            <a:avLst/>
          </a:prstGeom>
        </p:spPr>
        <p:txBody>
          <a:bodyPr vert="horz" wrap="square" lIns="0" tIns="14604" rIns="0" bIns="0" rtlCol="0">
            <a:spAutoFit/>
          </a:bodyPr>
          <a:lstStyle/>
          <a:p>
            <a:pPr marL="38100">
              <a:lnSpc>
                <a:spcPct val="100000"/>
              </a:lnSpc>
              <a:spcBef>
                <a:spcPts val="114"/>
              </a:spcBef>
            </a:pPr>
            <a:r>
              <a:rPr sz="2050" b="0" i="1" spc="-10" dirty="0">
                <a:solidFill>
                  <a:srgbClr val="990099"/>
                </a:solidFill>
                <a:latin typeface="Bookman Old Style"/>
                <a:cs typeface="Bookman Old Style"/>
              </a:rPr>
              <a:t>p</a:t>
            </a:r>
            <a:r>
              <a:rPr sz="2100" spc="-15" baseline="-11904" dirty="0">
                <a:solidFill>
                  <a:srgbClr val="990099"/>
                </a:solidFill>
                <a:latin typeface="Garamond"/>
                <a:cs typeface="Garamond"/>
              </a:rPr>
              <a:t>2</a:t>
            </a:r>
            <a:r>
              <a:rPr sz="2050" spc="-10" dirty="0">
                <a:solidFill>
                  <a:srgbClr val="990099"/>
                </a:solidFill>
                <a:latin typeface="Garamond"/>
                <a:cs typeface="Garamond"/>
              </a:rPr>
              <a:t>(</a:t>
            </a:r>
            <a:r>
              <a:rPr sz="2050" b="0" i="1" spc="-10" dirty="0">
                <a:solidFill>
                  <a:srgbClr val="990099"/>
                </a:solidFill>
                <a:latin typeface="Bookman Old Style"/>
                <a:cs typeface="Bookman Old Style"/>
              </a:rPr>
              <a:t>t</a:t>
            </a:r>
            <a:r>
              <a:rPr sz="2050" spc="-10" dirty="0">
                <a:solidFill>
                  <a:srgbClr val="990099"/>
                </a:solidFill>
                <a:latin typeface="Garamond"/>
                <a:cs typeface="Garamond"/>
              </a:rPr>
              <a:t>)</a:t>
            </a:r>
            <a:r>
              <a:rPr sz="2050" b="0" i="1" spc="-10" dirty="0">
                <a:solidFill>
                  <a:srgbClr val="990099"/>
                </a:solidFill>
                <a:latin typeface="Bookman Old Style"/>
                <a:cs typeface="Bookman Old Style"/>
              </a:rPr>
              <a:t>dt</a:t>
            </a:r>
            <a:endParaRPr sz="2050">
              <a:latin typeface="Bookman Old Style"/>
              <a:cs typeface="Bookman Old Style"/>
            </a:endParaRPr>
          </a:p>
        </p:txBody>
      </p:sp>
      <p:sp>
        <p:nvSpPr>
          <p:cNvPr id="40" name="object 40"/>
          <p:cNvSpPr txBox="1"/>
          <p:nvPr/>
        </p:nvSpPr>
        <p:spPr>
          <a:xfrm>
            <a:off x="1066800" y="5278340"/>
            <a:ext cx="7630159" cy="1290320"/>
          </a:xfrm>
          <a:prstGeom prst="rect">
            <a:avLst/>
          </a:prstGeom>
        </p:spPr>
        <p:txBody>
          <a:bodyPr vert="horz" wrap="square" lIns="0" tIns="14604" rIns="0" bIns="0" rtlCol="0">
            <a:spAutoFit/>
          </a:bodyPr>
          <a:lstStyle/>
          <a:p>
            <a:pPr marL="76200">
              <a:lnSpc>
                <a:spcPct val="100000"/>
              </a:lnSpc>
              <a:spcBef>
                <a:spcPts val="114"/>
              </a:spcBef>
            </a:pPr>
            <a:r>
              <a:rPr sz="2050" spc="-10" dirty="0">
                <a:latin typeface="Calibri"/>
                <a:cs typeface="Calibri"/>
              </a:rPr>
              <a:t>If</a:t>
            </a:r>
            <a:r>
              <a:rPr sz="2050" spc="175" dirty="0">
                <a:latin typeface="Calibri"/>
                <a:cs typeface="Calibri"/>
              </a:rPr>
              <a:t> </a:t>
            </a:r>
            <a:r>
              <a:rPr sz="2050" b="0" i="1" spc="-105" dirty="0">
                <a:solidFill>
                  <a:srgbClr val="990099"/>
                </a:solidFill>
                <a:latin typeface="Bookman Old Style"/>
                <a:cs typeface="Bookman Old Style"/>
              </a:rPr>
              <a:t>U</a:t>
            </a:r>
            <a:r>
              <a:rPr sz="2050" b="0" i="1" spc="240" dirty="0">
                <a:solidFill>
                  <a:srgbClr val="990099"/>
                </a:solidFill>
                <a:latin typeface="Bookman Old Style"/>
                <a:cs typeface="Bookman Old Style"/>
              </a:rPr>
              <a:t> </a:t>
            </a:r>
            <a:r>
              <a:rPr sz="2050" spc="-40" dirty="0">
                <a:latin typeface="Calibri"/>
                <a:cs typeface="Calibri"/>
              </a:rPr>
              <a:t>is</a:t>
            </a:r>
            <a:r>
              <a:rPr sz="2050" spc="200" dirty="0">
                <a:latin typeface="Calibri"/>
                <a:cs typeface="Calibri"/>
              </a:rPr>
              <a:t> </a:t>
            </a:r>
            <a:r>
              <a:rPr sz="2050" spc="-70" dirty="0">
                <a:latin typeface="Calibri"/>
                <a:cs typeface="Calibri"/>
              </a:rPr>
              <a:t>monotonic</a:t>
            </a:r>
            <a:r>
              <a:rPr sz="2050" spc="200" dirty="0">
                <a:latin typeface="Calibri"/>
                <a:cs typeface="Calibri"/>
              </a:rPr>
              <a:t> </a:t>
            </a:r>
            <a:r>
              <a:rPr sz="2050" spc="-50" dirty="0">
                <a:latin typeface="Calibri"/>
                <a:cs typeface="Calibri"/>
              </a:rPr>
              <a:t>in</a:t>
            </a:r>
            <a:r>
              <a:rPr sz="2050" spc="190" dirty="0">
                <a:latin typeface="Calibri"/>
                <a:cs typeface="Calibri"/>
              </a:rPr>
              <a:t> </a:t>
            </a:r>
            <a:r>
              <a:rPr sz="2050" b="0" i="1" spc="30" dirty="0">
                <a:solidFill>
                  <a:srgbClr val="990099"/>
                </a:solidFill>
                <a:latin typeface="Bookman Old Style"/>
                <a:cs typeface="Bookman Old Style"/>
              </a:rPr>
              <a:t>x</a:t>
            </a:r>
            <a:r>
              <a:rPr sz="2050" spc="30" dirty="0">
                <a:latin typeface="Calibri"/>
                <a:cs typeface="Calibri"/>
              </a:rPr>
              <a:t>,</a:t>
            </a:r>
            <a:r>
              <a:rPr sz="2050" spc="185" dirty="0">
                <a:latin typeface="Calibri"/>
                <a:cs typeface="Calibri"/>
              </a:rPr>
              <a:t> </a:t>
            </a:r>
            <a:r>
              <a:rPr sz="2050" spc="-85" dirty="0">
                <a:latin typeface="Calibri"/>
                <a:cs typeface="Calibri"/>
              </a:rPr>
              <a:t>then</a:t>
            </a:r>
            <a:r>
              <a:rPr sz="2050" spc="200" dirty="0">
                <a:latin typeface="Calibri"/>
                <a:cs typeface="Calibri"/>
              </a:rPr>
              <a:t> </a:t>
            </a:r>
            <a:r>
              <a:rPr sz="2050" b="0" i="1" spc="65" dirty="0">
                <a:solidFill>
                  <a:srgbClr val="990099"/>
                </a:solidFill>
                <a:latin typeface="Bookman Old Style"/>
                <a:cs typeface="Bookman Old Style"/>
              </a:rPr>
              <a:t>A</a:t>
            </a:r>
            <a:r>
              <a:rPr sz="2100" spc="97" baseline="-11904" dirty="0">
                <a:solidFill>
                  <a:srgbClr val="990099"/>
                </a:solidFill>
                <a:latin typeface="Garamond"/>
                <a:cs typeface="Garamond"/>
              </a:rPr>
              <a:t>1</a:t>
            </a:r>
            <a:r>
              <a:rPr sz="2100" spc="532" baseline="-11904" dirty="0">
                <a:solidFill>
                  <a:srgbClr val="990099"/>
                </a:solidFill>
                <a:latin typeface="Garamond"/>
                <a:cs typeface="Garamond"/>
              </a:rPr>
              <a:t> </a:t>
            </a:r>
            <a:r>
              <a:rPr sz="2050" spc="-65" dirty="0">
                <a:latin typeface="Calibri"/>
                <a:cs typeface="Calibri"/>
              </a:rPr>
              <a:t>with</a:t>
            </a:r>
            <a:r>
              <a:rPr sz="2050" spc="190" dirty="0">
                <a:latin typeface="Calibri"/>
                <a:cs typeface="Calibri"/>
              </a:rPr>
              <a:t> </a:t>
            </a:r>
            <a:r>
              <a:rPr sz="2050" spc="-80" dirty="0">
                <a:latin typeface="Calibri"/>
                <a:cs typeface="Calibri"/>
              </a:rPr>
              <a:t>outcome</a:t>
            </a:r>
            <a:r>
              <a:rPr sz="2050" spc="180" dirty="0">
                <a:latin typeface="Calibri"/>
                <a:cs typeface="Calibri"/>
              </a:rPr>
              <a:t> </a:t>
            </a:r>
            <a:r>
              <a:rPr sz="2050" spc="-50" dirty="0">
                <a:latin typeface="Calibri"/>
                <a:cs typeface="Calibri"/>
              </a:rPr>
              <a:t>distribution</a:t>
            </a:r>
            <a:r>
              <a:rPr sz="2050" spc="225" dirty="0">
                <a:latin typeface="Calibri"/>
                <a:cs typeface="Calibri"/>
              </a:rPr>
              <a:t> </a:t>
            </a:r>
            <a:r>
              <a:rPr sz="2050" b="0" i="1" spc="-75" dirty="0">
                <a:solidFill>
                  <a:srgbClr val="990099"/>
                </a:solidFill>
                <a:latin typeface="Bookman Old Style"/>
                <a:cs typeface="Bookman Old Style"/>
              </a:rPr>
              <a:t>p</a:t>
            </a:r>
            <a:r>
              <a:rPr sz="2100" spc="-112" baseline="-11904" dirty="0">
                <a:solidFill>
                  <a:srgbClr val="990099"/>
                </a:solidFill>
                <a:latin typeface="Garamond"/>
                <a:cs typeface="Garamond"/>
              </a:rPr>
              <a:t>1</a:t>
            </a:r>
            <a:endParaRPr sz="2100" baseline="-11904">
              <a:latin typeface="Garamond"/>
              <a:cs typeface="Garamond"/>
            </a:endParaRPr>
          </a:p>
          <a:p>
            <a:pPr marL="76200">
              <a:lnSpc>
                <a:spcPct val="100000"/>
              </a:lnSpc>
              <a:spcBef>
                <a:spcPts val="35"/>
              </a:spcBef>
            </a:pPr>
            <a:r>
              <a:rPr sz="2050" spc="-30" dirty="0">
                <a:latin typeface="Calibri"/>
                <a:cs typeface="Calibri"/>
              </a:rPr>
              <a:t>stochastically</a:t>
            </a:r>
            <a:r>
              <a:rPr sz="2050" spc="170" dirty="0">
                <a:latin typeface="Calibri"/>
                <a:cs typeface="Calibri"/>
              </a:rPr>
              <a:t> </a:t>
            </a:r>
            <a:r>
              <a:rPr sz="2050" spc="-75" dirty="0">
                <a:latin typeface="Calibri"/>
                <a:cs typeface="Calibri"/>
              </a:rPr>
              <a:t>dominates</a:t>
            </a:r>
            <a:r>
              <a:rPr sz="2050" spc="215" dirty="0">
                <a:latin typeface="Calibri"/>
                <a:cs typeface="Calibri"/>
              </a:rPr>
              <a:t> </a:t>
            </a:r>
            <a:r>
              <a:rPr sz="2050" b="0" i="1" spc="70" dirty="0">
                <a:solidFill>
                  <a:srgbClr val="990099"/>
                </a:solidFill>
                <a:latin typeface="Bookman Old Style"/>
                <a:cs typeface="Bookman Old Style"/>
              </a:rPr>
              <a:t>A</a:t>
            </a:r>
            <a:r>
              <a:rPr sz="2100" spc="104" baseline="-11904" dirty="0">
                <a:solidFill>
                  <a:srgbClr val="990099"/>
                </a:solidFill>
                <a:latin typeface="Garamond"/>
                <a:cs typeface="Garamond"/>
              </a:rPr>
              <a:t>2</a:t>
            </a:r>
            <a:r>
              <a:rPr sz="2100" spc="525" baseline="-11904" dirty="0">
                <a:solidFill>
                  <a:srgbClr val="990099"/>
                </a:solidFill>
                <a:latin typeface="Garamond"/>
                <a:cs typeface="Garamond"/>
              </a:rPr>
              <a:t> </a:t>
            </a:r>
            <a:r>
              <a:rPr sz="2050" spc="-65" dirty="0">
                <a:latin typeface="Calibri"/>
                <a:cs typeface="Calibri"/>
              </a:rPr>
              <a:t>with</a:t>
            </a:r>
            <a:r>
              <a:rPr sz="2050" spc="185" dirty="0">
                <a:latin typeface="Calibri"/>
                <a:cs typeface="Calibri"/>
              </a:rPr>
              <a:t> </a:t>
            </a:r>
            <a:r>
              <a:rPr sz="2050" spc="-80" dirty="0">
                <a:latin typeface="Calibri"/>
                <a:cs typeface="Calibri"/>
              </a:rPr>
              <a:t>outcome</a:t>
            </a:r>
            <a:r>
              <a:rPr sz="2050" spc="180" dirty="0">
                <a:latin typeface="Calibri"/>
                <a:cs typeface="Calibri"/>
              </a:rPr>
              <a:t> </a:t>
            </a:r>
            <a:r>
              <a:rPr sz="2050" spc="-50" dirty="0">
                <a:latin typeface="Calibri"/>
                <a:cs typeface="Calibri"/>
              </a:rPr>
              <a:t>distribution</a:t>
            </a:r>
            <a:r>
              <a:rPr sz="2050" spc="210" dirty="0">
                <a:latin typeface="Calibri"/>
                <a:cs typeface="Calibri"/>
              </a:rPr>
              <a:t> </a:t>
            </a:r>
            <a:r>
              <a:rPr sz="2050" b="0" i="1" spc="-35" dirty="0">
                <a:solidFill>
                  <a:srgbClr val="990099"/>
                </a:solidFill>
                <a:latin typeface="Bookman Old Style"/>
                <a:cs typeface="Bookman Old Style"/>
              </a:rPr>
              <a:t>p</a:t>
            </a:r>
            <a:r>
              <a:rPr sz="2100" spc="-52" baseline="-11904" dirty="0">
                <a:solidFill>
                  <a:srgbClr val="990099"/>
                </a:solidFill>
                <a:latin typeface="Garamond"/>
                <a:cs typeface="Garamond"/>
              </a:rPr>
              <a:t>2</a:t>
            </a:r>
            <a:r>
              <a:rPr sz="2050" spc="-35" dirty="0">
                <a:latin typeface="Calibri"/>
                <a:cs typeface="Calibri"/>
              </a:rPr>
              <a:t>:</a:t>
            </a:r>
            <a:endParaRPr sz="2050">
              <a:latin typeface="Calibri"/>
              <a:cs typeface="Calibri"/>
            </a:endParaRPr>
          </a:p>
          <a:p>
            <a:pPr marL="807720">
              <a:lnSpc>
                <a:spcPct val="100000"/>
              </a:lnSpc>
              <a:spcBef>
                <a:spcPts val="25"/>
              </a:spcBef>
              <a:tabLst>
                <a:tab pos="1252220" algn="l"/>
                <a:tab pos="3415029" algn="l"/>
              </a:tabLst>
            </a:pPr>
            <a:r>
              <a:rPr sz="1500" spc="405" baseline="88888" dirty="0">
                <a:solidFill>
                  <a:srgbClr val="990099"/>
                </a:solidFill>
                <a:latin typeface="Arial"/>
                <a:cs typeface="Arial"/>
              </a:rPr>
              <a:t> </a:t>
            </a:r>
            <a:r>
              <a:rPr sz="2100" spc="-1012" baseline="-25793" dirty="0">
                <a:solidFill>
                  <a:srgbClr val="990099"/>
                </a:solidFill>
                <a:latin typeface="Lucida Sans Unicode"/>
                <a:cs typeface="Lucida Sans Unicode"/>
              </a:rPr>
              <a:t>−</a:t>
            </a:r>
            <a:r>
              <a:rPr sz="2100" spc="172" baseline="41666" dirty="0">
                <a:solidFill>
                  <a:srgbClr val="990099"/>
                </a:solidFill>
                <a:latin typeface="Lucida Sans Unicode"/>
                <a:cs typeface="Lucida Sans Unicode"/>
              </a:rPr>
              <a:t>∞</a:t>
            </a:r>
            <a:r>
              <a:rPr sz="2100" baseline="41666" dirty="0">
                <a:solidFill>
                  <a:srgbClr val="990099"/>
                </a:solidFill>
                <a:latin typeface="Lucida Sans Unicode"/>
                <a:cs typeface="Lucida Sans Unicode"/>
              </a:rPr>
              <a:t>	</a:t>
            </a:r>
            <a:r>
              <a:rPr sz="2050" b="0" i="1" spc="-215" dirty="0">
                <a:solidFill>
                  <a:srgbClr val="990099"/>
                </a:solidFill>
                <a:latin typeface="Bookman Old Style"/>
                <a:cs typeface="Bookman Old Style"/>
              </a:rPr>
              <a:t>p</a:t>
            </a:r>
            <a:r>
              <a:rPr sz="2100" spc="127" baseline="-11904" dirty="0">
                <a:solidFill>
                  <a:srgbClr val="990099"/>
                </a:solidFill>
                <a:latin typeface="Garamond"/>
                <a:cs typeface="Garamond"/>
              </a:rPr>
              <a:t>1</a:t>
            </a:r>
            <a:r>
              <a:rPr sz="2050" spc="130" dirty="0">
                <a:solidFill>
                  <a:srgbClr val="990099"/>
                </a:solidFill>
                <a:latin typeface="Garamond"/>
                <a:cs typeface="Garamond"/>
              </a:rPr>
              <a:t>(</a:t>
            </a:r>
            <a:r>
              <a:rPr sz="2050" b="0" i="1" spc="40" dirty="0">
                <a:solidFill>
                  <a:srgbClr val="990099"/>
                </a:solidFill>
                <a:latin typeface="Bookman Old Style"/>
                <a:cs typeface="Bookman Old Style"/>
              </a:rPr>
              <a:t>x</a:t>
            </a:r>
            <a:r>
              <a:rPr sz="2050" spc="130" dirty="0">
                <a:solidFill>
                  <a:srgbClr val="990099"/>
                </a:solidFill>
                <a:latin typeface="Garamond"/>
                <a:cs typeface="Garamond"/>
              </a:rPr>
              <a:t>)</a:t>
            </a: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130" dirty="0">
                <a:solidFill>
                  <a:srgbClr val="990099"/>
                </a:solidFill>
                <a:latin typeface="Garamond"/>
                <a:cs typeface="Garamond"/>
              </a:rPr>
              <a:t>(</a:t>
            </a:r>
            <a:r>
              <a:rPr sz="2050" b="0" i="1" spc="40" dirty="0">
                <a:solidFill>
                  <a:srgbClr val="990099"/>
                </a:solidFill>
                <a:latin typeface="Bookman Old Style"/>
                <a:cs typeface="Bookman Old Style"/>
              </a:rPr>
              <a:t>x</a:t>
            </a:r>
            <a:r>
              <a:rPr sz="2050" spc="130" dirty="0">
                <a:solidFill>
                  <a:srgbClr val="990099"/>
                </a:solidFill>
                <a:latin typeface="Garamond"/>
                <a:cs typeface="Garamond"/>
              </a:rPr>
              <a:t>)</a:t>
            </a:r>
            <a:r>
              <a:rPr sz="2050" b="0" i="1" spc="-110" dirty="0">
                <a:solidFill>
                  <a:srgbClr val="990099"/>
                </a:solidFill>
                <a:latin typeface="Bookman Old Style"/>
                <a:cs typeface="Bookman Old Style"/>
              </a:rPr>
              <a:t>dx</a:t>
            </a:r>
            <a:r>
              <a:rPr sz="2050" b="0" i="1" spc="-65" dirty="0">
                <a:solidFill>
                  <a:srgbClr val="990099"/>
                </a:solidFill>
                <a:latin typeface="Bookman Old Style"/>
                <a:cs typeface="Bookman Old Style"/>
              </a:rPr>
              <a:t> </a:t>
            </a:r>
            <a:r>
              <a:rPr sz="2050" spc="-25" dirty="0">
                <a:solidFill>
                  <a:srgbClr val="990099"/>
                </a:solidFill>
                <a:latin typeface="Lucida Sans Unicode"/>
                <a:cs typeface="Lucida Sans Unicode"/>
              </a:rPr>
              <a:t>≥</a:t>
            </a:r>
            <a:r>
              <a:rPr sz="2050" spc="-65" dirty="0">
                <a:solidFill>
                  <a:srgbClr val="990099"/>
                </a:solidFill>
                <a:latin typeface="Lucida Sans Unicode"/>
                <a:cs typeface="Lucida Sans Unicode"/>
              </a:rPr>
              <a:t> </a:t>
            </a:r>
            <a:r>
              <a:rPr sz="1500" spc="405" baseline="88888" dirty="0">
                <a:solidFill>
                  <a:srgbClr val="990099"/>
                </a:solidFill>
                <a:latin typeface="Arial"/>
                <a:cs typeface="Arial"/>
              </a:rPr>
              <a:t> </a:t>
            </a:r>
            <a:r>
              <a:rPr sz="2100" spc="-1012" baseline="-25793" dirty="0">
                <a:solidFill>
                  <a:srgbClr val="990099"/>
                </a:solidFill>
                <a:latin typeface="Lucida Sans Unicode"/>
                <a:cs typeface="Lucida Sans Unicode"/>
              </a:rPr>
              <a:t>−</a:t>
            </a:r>
            <a:r>
              <a:rPr sz="2100" spc="172" baseline="41666" dirty="0">
                <a:solidFill>
                  <a:srgbClr val="990099"/>
                </a:solidFill>
                <a:latin typeface="Lucida Sans Unicode"/>
                <a:cs typeface="Lucida Sans Unicode"/>
              </a:rPr>
              <a:t>∞</a:t>
            </a:r>
            <a:r>
              <a:rPr sz="2100" baseline="41666" dirty="0">
                <a:solidFill>
                  <a:srgbClr val="990099"/>
                </a:solidFill>
                <a:latin typeface="Lucida Sans Unicode"/>
                <a:cs typeface="Lucida Sans Unicode"/>
              </a:rPr>
              <a:t>	</a:t>
            </a:r>
            <a:r>
              <a:rPr sz="2050" b="0" i="1" spc="-215" dirty="0">
                <a:solidFill>
                  <a:srgbClr val="990099"/>
                </a:solidFill>
                <a:latin typeface="Bookman Old Style"/>
                <a:cs typeface="Bookman Old Style"/>
              </a:rPr>
              <a:t>p</a:t>
            </a:r>
            <a:r>
              <a:rPr sz="2100" spc="142" baseline="-11904" dirty="0">
                <a:solidFill>
                  <a:srgbClr val="990099"/>
                </a:solidFill>
                <a:latin typeface="Garamond"/>
                <a:cs typeface="Garamond"/>
              </a:rPr>
              <a:t>2</a:t>
            </a:r>
            <a:r>
              <a:rPr sz="2050" spc="130" dirty="0">
                <a:solidFill>
                  <a:srgbClr val="990099"/>
                </a:solidFill>
                <a:latin typeface="Garamond"/>
                <a:cs typeface="Garamond"/>
              </a:rPr>
              <a:t>(</a:t>
            </a:r>
            <a:r>
              <a:rPr sz="2050" b="0" i="1" spc="40" dirty="0">
                <a:solidFill>
                  <a:srgbClr val="990099"/>
                </a:solidFill>
                <a:latin typeface="Bookman Old Style"/>
                <a:cs typeface="Bookman Old Style"/>
              </a:rPr>
              <a:t>x</a:t>
            </a:r>
            <a:r>
              <a:rPr sz="2050" spc="130" dirty="0">
                <a:solidFill>
                  <a:srgbClr val="990099"/>
                </a:solidFill>
                <a:latin typeface="Garamond"/>
                <a:cs typeface="Garamond"/>
              </a:rPr>
              <a:t>)</a:t>
            </a: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130" dirty="0">
                <a:solidFill>
                  <a:srgbClr val="990099"/>
                </a:solidFill>
                <a:latin typeface="Garamond"/>
                <a:cs typeface="Garamond"/>
              </a:rPr>
              <a:t>(</a:t>
            </a:r>
            <a:r>
              <a:rPr sz="2050" b="0" i="1" spc="40" dirty="0">
                <a:solidFill>
                  <a:srgbClr val="990099"/>
                </a:solidFill>
                <a:latin typeface="Bookman Old Style"/>
                <a:cs typeface="Bookman Old Style"/>
              </a:rPr>
              <a:t>x</a:t>
            </a:r>
            <a:r>
              <a:rPr sz="2050" spc="130" dirty="0">
                <a:solidFill>
                  <a:srgbClr val="990099"/>
                </a:solidFill>
                <a:latin typeface="Garamond"/>
                <a:cs typeface="Garamond"/>
              </a:rPr>
              <a:t>)</a:t>
            </a:r>
            <a:r>
              <a:rPr sz="2050" b="0" i="1" spc="-110" dirty="0">
                <a:solidFill>
                  <a:srgbClr val="990099"/>
                </a:solidFill>
                <a:latin typeface="Bookman Old Style"/>
                <a:cs typeface="Bookman Old Style"/>
              </a:rPr>
              <a:t>dx</a:t>
            </a:r>
            <a:endParaRPr sz="2050">
              <a:latin typeface="Bookman Old Style"/>
              <a:cs typeface="Bookman Old Style"/>
            </a:endParaRPr>
          </a:p>
          <a:p>
            <a:pPr marL="76200">
              <a:lnSpc>
                <a:spcPct val="100000"/>
              </a:lnSpc>
              <a:spcBef>
                <a:spcPts val="35"/>
              </a:spcBef>
              <a:tabLst>
                <a:tab pos="6332855" algn="l"/>
                <a:tab pos="6808470" algn="l"/>
              </a:tabLst>
            </a:pPr>
            <a:r>
              <a:rPr sz="2050" spc="-130" dirty="0">
                <a:latin typeface="Calibri"/>
                <a:cs typeface="Calibri"/>
              </a:rPr>
              <a:t>Multiattri</a:t>
            </a:r>
            <a:r>
              <a:rPr sz="2100" spc="-195" baseline="73412" dirty="0">
                <a:solidFill>
                  <a:srgbClr val="990099"/>
                </a:solidFill>
                <a:latin typeface="Lucida Sans Unicode"/>
                <a:cs typeface="Lucida Sans Unicode"/>
              </a:rPr>
              <a:t>∞</a:t>
            </a:r>
            <a:r>
              <a:rPr sz="2050" spc="-130" dirty="0">
                <a:latin typeface="Calibri"/>
                <a:cs typeface="Calibri"/>
              </a:rPr>
              <a:t>bute</a:t>
            </a:r>
            <a:r>
              <a:rPr sz="2050" spc="229" dirty="0">
                <a:latin typeface="Calibri"/>
                <a:cs typeface="Calibri"/>
              </a:rPr>
              <a:t> </a:t>
            </a:r>
            <a:r>
              <a:rPr sz="2050" spc="-60" dirty="0">
                <a:latin typeface="Calibri"/>
                <a:cs typeface="Calibri"/>
              </a:rPr>
              <a:t>case:</a:t>
            </a:r>
            <a:r>
              <a:rPr sz="2050" spc="409" dirty="0">
                <a:latin typeface="Calibri"/>
                <a:cs typeface="Calibri"/>
              </a:rPr>
              <a:t> </a:t>
            </a:r>
            <a:r>
              <a:rPr sz="2050" spc="-85" dirty="0">
                <a:latin typeface="Calibri"/>
                <a:cs typeface="Calibri"/>
              </a:rPr>
              <a:t>stochastic</a:t>
            </a:r>
            <a:r>
              <a:rPr sz="2100" spc="-127" baseline="73412" dirty="0">
                <a:solidFill>
                  <a:srgbClr val="990099"/>
                </a:solidFill>
                <a:latin typeface="Lucida Sans Unicode"/>
                <a:cs typeface="Lucida Sans Unicode"/>
              </a:rPr>
              <a:t>∞</a:t>
            </a:r>
            <a:r>
              <a:rPr sz="2050" spc="-85" dirty="0">
                <a:latin typeface="Calibri"/>
                <a:cs typeface="Calibri"/>
              </a:rPr>
              <a:t>dominance</a:t>
            </a:r>
            <a:r>
              <a:rPr sz="2050" spc="220" dirty="0">
                <a:latin typeface="Calibri"/>
                <a:cs typeface="Calibri"/>
              </a:rPr>
              <a:t> </a:t>
            </a:r>
            <a:r>
              <a:rPr sz="2050" spc="-95" dirty="0">
                <a:latin typeface="Calibri"/>
                <a:cs typeface="Calibri"/>
              </a:rPr>
              <a:t>on</a:t>
            </a:r>
            <a:r>
              <a:rPr sz="2050" spc="195" dirty="0">
                <a:latin typeface="Calibri"/>
                <a:cs typeface="Calibri"/>
              </a:rPr>
              <a:t> </a:t>
            </a:r>
            <a:r>
              <a:rPr sz="2050" spc="-25" dirty="0">
                <a:latin typeface="Calibri"/>
                <a:cs typeface="Calibri"/>
              </a:rPr>
              <a:t>all</a:t>
            </a:r>
            <a:r>
              <a:rPr sz="2050" spc="200" dirty="0">
                <a:latin typeface="Calibri"/>
                <a:cs typeface="Calibri"/>
              </a:rPr>
              <a:t> </a:t>
            </a:r>
            <a:r>
              <a:rPr sz="2050" spc="-45" dirty="0">
                <a:latin typeface="Calibri"/>
                <a:cs typeface="Calibri"/>
              </a:rPr>
              <a:t>attributes	</a:t>
            </a:r>
            <a:r>
              <a:rPr sz="2050" spc="140" dirty="0">
                <a:solidFill>
                  <a:srgbClr val="990099"/>
                </a:solidFill>
                <a:latin typeface="Lucida Sans Unicode"/>
                <a:cs typeface="Lucida Sans Unicode"/>
              </a:rPr>
              <a:t>⇒	</a:t>
            </a:r>
            <a:r>
              <a:rPr sz="2050" spc="-50" dirty="0">
                <a:latin typeface="Calibri"/>
                <a:cs typeface="Calibri"/>
              </a:rPr>
              <a:t>optimal</a:t>
            </a:r>
            <a:endParaRPr sz="2050">
              <a:latin typeface="Calibri"/>
              <a:cs typeface="Calibri"/>
            </a:endParaRPr>
          </a:p>
        </p:txBody>
      </p:sp>
      <p:pic>
        <p:nvPicPr>
          <p:cNvPr id="44" name="Picture 43">
            <a:extLst>
              <a:ext uri="{FF2B5EF4-FFF2-40B4-BE49-F238E27FC236}">
                <a16:creationId xmlns:a16="http://schemas.microsoft.com/office/drawing/2014/main" id="{B4D28650-3F56-4F0E-A6F7-011D17440B31}"/>
              </a:ext>
            </a:extLst>
          </p:cNvPr>
          <p:cNvPicPr>
            <a:picLocks noChangeAspect="1"/>
          </p:cNvPicPr>
          <p:nvPr/>
        </p:nvPicPr>
        <p:blipFill>
          <a:blip r:embed="rId2"/>
          <a:stretch>
            <a:fillRect/>
          </a:stretch>
        </p:blipFill>
        <p:spPr>
          <a:xfrm>
            <a:off x="1198301" y="1361786"/>
            <a:ext cx="7291831" cy="2849126"/>
          </a:xfrm>
          <a:prstGeom prst="rect">
            <a:avLst/>
          </a:prstGeom>
        </p:spPr>
      </p:pic>
      <p:sp>
        <p:nvSpPr>
          <p:cNvPr id="15" name="TextBox 14">
            <a:extLst>
              <a:ext uri="{FF2B5EF4-FFF2-40B4-BE49-F238E27FC236}">
                <a16:creationId xmlns:a16="http://schemas.microsoft.com/office/drawing/2014/main" id="{E278D1F9-0E68-4CE5-A353-83E01A77A421}"/>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6" name="Picture 15">
            <a:extLst>
              <a:ext uri="{FF2B5EF4-FFF2-40B4-BE49-F238E27FC236}">
                <a16:creationId xmlns:a16="http://schemas.microsoft.com/office/drawing/2014/main" id="{ED1FB993-D8F4-44C7-969A-1AC731E097A1}"/>
              </a:ext>
            </a:extLst>
          </p:cNvPr>
          <p:cNvPicPr>
            <a:picLocks noChangeAspect="1"/>
          </p:cNvPicPr>
          <p:nvPr/>
        </p:nvPicPr>
        <p:blipFill>
          <a:blip r:embed="rId3"/>
          <a:stretch>
            <a:fillRect/>
          </a:stretch>
        </p:blipFill>
        <p:spPr>
          <a:xfrm>
            <a:off x="304800" y="7079192"/>
            <a:ext cx="914400" cy="276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14</a:t>
            </a:fld>
            <a:endParaRPr spc="20"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80" dirty="0"/>
              <a:t>Stochastic</a:t>
            </a:r>
            <a:r>
              <a:rPr spc="215" dirty="0"/>
              <a:t> </a:t>
            </a:r>
            <a:r>
              <a:rPr spc="95" dirty="0"/>
              <a:t>dominance</a:t>
            </a:r>
            <a:r>
              <a:rPr spc="210" dirty="0"/>
              <a:t> </a:t>
            </a:r>
            <a:r>
              <a:rPr spc="114" dirty="0"/>
              <a:t>contd.</a:t>
            </a:r>
          </a:p>
        </p:txBody>
      </p:sp>
      <p:sp>
        <p:nvSpPr>
          <p:cNvPr id="3" name="object 3"/>
          <p:cNvSpPr txBox="1"/>
          <p:nvPr/>
        </p:nvSpPr>
        <p:spPr>
          <a:xfrm>
            <a:off x="1028695" y="1379949"/>
            <a:ext cx="7982584" cy="3771265"/>
          </a:xfrm>
          <a:prstGeom prst="rect">
            <a:avLst/>
          </a:prstGeom>
        </p:spPr>
        <p:txBody>
          <a:bodyPr vert="horz" wrap="square" lIns="0" tIns="10160" rIns="0" bIns="0" rtlCol="0">
            <a:spAutoFit/>
          </a:bodyPr>
          <a:lstStyle/>
          <a:p>
            <a:pPr marL="113664" marR="2173605">
              <a:lnSpc>
                <a:spcPct val="101499"/>
              </a:lnSpc>
              <a:spcBef>
                <a:spcPts val="80"/>
              </a:spcBef>
            </a:pPr>
            <a:r>
              <a:rPr sz="2050" spc="-15" dirty="0">
                <a:latin typeface="Calibri"/>
                <a:cs typeface="Calibri"/>
              </a:rPr>
              <a:t>Stochastic</a:t>
            </a:r>
            <a:r>
              <a:rPr sz="2050" spc="190" dirty="0">
                <a:latin typeface="Calibri"/>
                <a:cs typeface="Calibri"/>
              </a:rPr>
              <a:t> </a:t>
            </a:r>
            <a:r>
              <a:rPr sz="2050" spc="-80" dirty="0">
                <a:latin typeface="Calibri"/>
                <a:cs typeface="Calibri"/>
              </a:rPr>
              <a:t>dominance</a:t>
            </a:r>
            <a:r>
              <a:rPr sz="2050" spc="204" dirty="0">
                <a:latin typeface="Calibri"/>
                <a:cs typeface="Calibri"/>
              </a:rPr>
              <a:t> </a:t>
            </a:r>
            <a:r>
              <a:rPr sz="2050" spc="-45" dirty="0">
                <a:latin typeface="Calibri"/>
                <a:cs typeface="Calibri"/>
              </a:rPr>
              <a:t>can</a:t>
            </a:r>
            <a:r>
              <a:rPr sz="2050" spc="180" dirty="0">
                <a:latin typeface="Calibri"/>
                <a:cs typeface="Calibri"/>
              </a:rPr>
              <a:t> </a:t>
            </a:r>
            <a:r>
              <a:rPr sz="2050" spc="-75" dirty="0">
                <a:latin typeface="Calibri"/>
                <a:cs typeface="Calibri"/>
              </a:rPr>
              <a:t>often</a:t>
            </a:r>
            <a:r>
              <a:rPr sz="2050" spc="175" dirty="0">
                <a:latin typeface="Calibri"/>
                <a:cs typeface="Calibri"/>
              </a:rPr>
              <a:t> </a:t>
            </a:r>
            <a:r>
              <a:rPr sz="2050" spc="-100" dirty="0">
                <a:latin typeface="Calibri"/>
                <a:cs typeface="Calibri"/>
              </a:rPr>
              <a:t>be</a:t>
            </a:r>
            <a:r>
              <a:rPr sz="2050" spc="195" dirty="0">
                <a:latin typeface="Calibri"/>
                <a:cs typeface="Calibri"/>
              </a:rPr>
              <a:t> </a:t>
            </a:r>
            <a:r>
              <a:rPr sz="2050" spc="-90" dirty="0">
                <a:latin typeface="Calibri"/>
                <a:cs typeface="Calibri"/>
              </a:rPr>
              <a:t>determined</a:t>
            </a:r>
            <a:r>
              <a:rPr sz="2050" spc="210" dirty="0">
                <a:latin typeface="Calibri"/>
                <a:cs typeface="Calibri"/>
              </a:rPr>
              <a:t> </a:t>
            </a:r>
            <a:r>
              <a:rPr sz="2050" spc="-65" dirty="0">
                <a:latin typeface="Calibri"/>
                <a:cs typeface="Calibri"/>
              </a:rPr>
              <a:t>without </a:t>
            </a:r>
            <a:r>
              <a:rPr sz="2050" spc="-450" dirty="0">
                <a:latin typeface="Calibri"/>
                <a:cs typeface="Calibri"/>
              </a:rPr>
              <a:t> </a:t>
            </a:r>
            <a:r>
              <a:rPr sz="2050" spc="-40" dirty="0">
                <a:latin typeface="Calibri"/>
                <a:cs typeface="Calibri"/>
              </a:rPr>
              <a:t>exact</a:t>
            </a:r>
            <a:r>
              <a:rPr sz="2050" spc="165" dirty="0">
                <a:latin typeface="Calibri"/>
                <a:cs typeface="Calibri"/>
              </a:rPr>
              <a:t> </a:t>
            </a:r>
            <a:r>
              <a:rPr sz="2050" spc="-50" dirty="0">
                <a:latin typeface="Calibri"/>
                <a:cs typeface="Calibri"/>
              </a:rPr>
              <a:t>distributions</a:t>
            </a:r>
            <a:r>
              <a:rPr sz="2050" spc="215" dirty="0">
                <a:latin typeface="Calibri"/>
                <a:cs typeface="Calibri"/>
              </a:rPr>
              <a:t> </a:t>
            </a:r>
            <a:r>
              <a:rPr sz="2050" spc="-50" dirty="0">
                <a:latin typeface="Calibri"/>
                <a:cs typeface="Calibri"/>
              </a:rPr>
              <a:t>using</a:t>
            </a:r>
            <a:r>
              <a:rPr sz="2050" spc="190" dirty="0">
                <a:latin typeface="Calibri"/>
                <a:cs typeface="Calibri"/>
              </a:rPr>
              <a:t> </a:t>
            </a:r>
            <a:r>
              <a:rPr sz="2050" spc="35" dirty="0">
                <a:solidFill>
                  <a:srgbClr val="7E0000"/>
                </a:solidFill>
                <a:latin typeface="Century"/>
                <a:cs typeface="Century"/>
              </a:rPr>
              <a:t>qualitative</a:t>
            </a:r>
            <a:r>
              <a:rPr sz="2050" spc="65" dirty="0">
                <a:solidFill>
                  <a:srgbClr val="7E0000"/>
                </a:solidFill>
                <a:latin typeface="Century"/>
                <a:cs typeface="Century"/>
              </a:rPr>
              <a:t> </a:t>
            </a:r>
            <a:r>
              <a:rPr sz="2050" spc="-70" dirty="0">
                <a:latin typeface="Calibri"/>
                <a:cs typeface="Calibri"/>
              </a:rPr>
              <a:t>reasoning</a:t>
            </a:r>
            <a:endParaRPr sz="2050">
              <a:latin typeface="Calibri"/>
              <a:cs typeface="Calibri"/>
            </a:endParaRPr>
          </a:p>
          <a:p>
            <a:pPr marL="114300">
              <a:lnSpc>
                <a:spcPct val="100000"/>
              </a:lnSpc>
              <a:spcBef>
                <a:spcPts val="1560"/>
              </a:spcBef>
            </a:pPr>
            <a:r>
              <a:rPr sz="2050" spc="45" dirty="0">
                <a:latin typeface="Calibri"/>
                <a:cs typeface="Calibri"/>
              </a:rPr>
              <a:t>E.g.,</a:t>
            </a:r>
            <a:r>
              <a:rPr sz="2050" spc="165" dirty="0">
                <a:latin typeface="Calibri"/>
                <a:cs typeface="Calibri"/>
              </a:rPr>
              <a:t> </a:t>
            </a:r>
            <a:r>
              <a:rPr sz="2050" spc="-50" dirty="0">
                <a:latin typeface="Calibri"/>
                <a:cs typeface="Calibri"/>
              </a:rPr>
              <a:t>construction</a:t>
            </a:r>
            <a:r>
              <a:rPr sz="2050" spc="185" dirty="0">
                <a:latin typeface="Calibri"/>
                <a:cs typeface="Calibri"/>
              </a:rPr>
              <a:t> </a:t>
            </a:r>
            <a:r>
              <a:rPr sz="2050" spc="-40" dirty="0">
                <a:latin typeface="Calibri"/>
                <a:cs typeface="Calibri"/>
              </a:rPr>
              <a:t>cost</a:t>
            </a:r>
            <a:r>
              <a:rPr sz="2050" spc="180" dirty="0">
                <a:latin typeface="Calibri"/>
                <a:cs typeface="Calibri"/>
              </a:rPr>
              <a:t> </a:t>
            </a:r>
            <a:r>
              <a:rPr sz="2050" spc="-80" dirty="0">
                <a:latin typeface="Calibri"/>
                <a:cs typeface="Calibri"/>
              </a:rPr>
              <a:t>increases</a:t>
            </a:r>
            <a:r>
              <a:rPr sz="2050" spc="245" dirty="0">
                <a:latin typeface="Calibri"/>
                <a:cs typeface="Calibri"/>
              </a:rPr>
              <a:t> </a:t>
            </a:r>
            <a:r>
              <a:rPr sz="2050" spc="-65" dirty="0">
                <a:latin typeface="Calibri"/>
                <a:cs typeface="Calibri"/>
              </a:rPr>
              <a:t>with</a:t>
            </a:r>
            <a:r>
              <a:rPr sz="2050" spc="195" dirty="0">
                <a:latin typeface="Calibri"/>
                <a:cs typeface="Calibri"/>
              </a:rPr>
              <a:t> </a:t>
            </a:r>
            <a:r>
              <a:rPr sz="2050" spc="-60" dirty="0">
                <a:latin typeface="Calibri"/>
                <a:cs typeface="Calibri"/>
              </a:rPr>
              <a:t>distance</a:t>
            </a:r>
            <a:r>
              <a:rPr sz="2050" spc="204" dirty="0">
                <a:latin typeface="Calibri"/>
                <a:cs typeface="Calibri"/>
              </a:rPr>
              <a:t> </a:t>
            </a:r>
            <a:r>
              <a:rPr sz="2050" spc="-85" dirty="0">
                <a:latin typeface="Calibri"/>
                <a:cs typeface="Calibri"/>
              </a:rPr>
              <a:t>from</a:t>
            </a:r>
            <a:r>
              <a:rPr sz="2050" spc="210" dirty="0">
                <a:latin typeface="Calibri"/>
                <a:cs typeface="Calibri"/>
              </a:rPr>
              <a:t> </a:t>
            </a:r>
            <a:r>
              <a:rPr sz="2050" spc="-25" dirty="0">
                <a:latin typeface="Calibri"/>
                <a:cs typeface="Calibri"/>
              </a:rPr>
              <a:t>city</a:t>
            </a:r>
            <a:endParaRPr sz="2050">
              <a:latin typeface="Calibri"/>
              <a:cs typeface="Calibri"/>
            </a:endParaRPr>
          </a:p>
          <a:p>
            <a:pPr marL="845819">
              <a:lnSpc>
                <a:spcPct val="100000"/>
              </a:lnSpc>
              <a:spcBef>
                <a:spcPts val="20"/>
              </a:spcBef>
            </a:pPr>
            <a:r>
              <a:rPr sz="2050" b="0" i="1" spc="-15" dirty="0">
                <a:solidFill>
                  <a:srgbClr val="990099"/>
                </a:solidFill>
                <a:latin typeface="Bookman Old Style"/>
                <a:cs typeface="Bookman Old Style"/>
              </a:rPr>
              <a:t>S</a:t>
            </a:r>
            <a:r>
              <a:rPr sz="2100" spc="-22" baseline="-11904" dirty="0">
                <a:solidFill>
                  <a:srgbClr val="990099"/>
                </a:solidFill>
                <a:latin typeface="Garamond"/>
                <a:cs typeface="Garamond"/>
              </a:rPr>
              <a:t>1</a:t>
            </a:r>
            <a:r>
              <a:rPr sz="2100" baseline="-11904" dirty="0">
                <a:solidFill>
                  <a:srgbClr val="990099"/>
                </a:solidFill>
                <a:latin typeface="Garamond"/>
                <a:cs typeface="Garamond"/>
              </a:rPr>
              <a:t> </a:t>
            </a:r>
            <a:r>
              <a:rPr sz="2050" spc="-40" dirty="0">
                <a:latin typeface="Calibri"/>
                <a:cs typeface="Calibri"/>
              </a:rPr>
              <a:t>is</a:t>
            </a:r>
            <a:r>
              <a:rPr sz="2050" spc="190" dirty="0">
                <a:latin typeface="Calibri"/>
                <a:cs typeface="Calibri"/>
              </a:rPr>
              <a:t> </a:t>
            </a:r>
            <a:r>
              <a:rPr sz="2050" spc="-70" dirty="0">
                <a:latin typeface="Calibri"/>
                <a:cs typeface="Calibri"/>
              </a:rPr>
              <a:t>closer</a:t>
            </a:r>
            <a:r>
              <a:rPr sz="2050" spc="170" dirty="0">
                <a:latin typeface="Calibri"/>
                <a:cs typeface="Calibri"/>
              </a:rPr>
              <a:t> </a:t>
            </a:r>
            <a:r>
              <a:rPr sz="2050" spc="-55" dirty="0">
                <a:latin typeface="Calibri"/>
                <a:cs typeface="Calibri"/>
              </a:rPr>
              <a:t>to</a:t>
            </a:r>
            <a:r>
              <a:rPr sz="2050" spc="190" dirty="0">
                <a:latin typeface="Calibri"/>
                <a:cs typeface="Calibri"/>
              </a:rPr>
              <a:t> </a:t>
            </a:r>
            <a:r>
              <a:rPr sz="2050" spc="-80" dirty="0">
                <a:latin typeface="Calibri"/>
                <a:cs typeface="Calibri"/>
              </a:rPr>
              <a:t>the</a:t>
            </a:r>
            <a:r>
              <a:rPr sz="2050" spc="180" dirty="0">
                <a:latin typeface="Calibri"/>
                <a:cs typeface="Calibri"/>
              </a:rPr>
              <a:t> </a:t>
            </a:r>
            <a:r>
              <a:rPr sz="2050" spc="-25" dirty="0">
                <a:latin typeface="Calibri"/>
                <a:cs typeface="Calibri"/>
              </a:rPr>
              <a:t>city</a:t>
            </a:r>
            <a:r>
              <a:rPr sz="2050" spc="185" dirty="0">
                <a:latin typeface="Calibri"/>
                <a:cs typeface="Calibri"/>
              </a:rPr>
              <a:t> </a:t>
            </a:r>
            <a:r>
              <a:rPr sz="2050" spc="-55" dirty="0">
                <a:latin typeface="Calibri"/>
                <a:cs typeface="Calibri"/>
              </a:rPr>
              <a:t>than</a:t>
            </a:r>
            <a:r>
              <a:rPr sz="2050" spc="200" dirty="0">
                <a:latin typeface="Calibri"/>
                <a:cs typeface="Calibri"/>
              </a:rPr>
              <a:t> </a:t>
            </a:r>
            <a:r>
              <a:rPr sz="2050" b="0" i="1" spc="-5" dirty="0">
                <a:solidFill>
                  <a:srgbClr val="990099"/>
                </a:solidFill>
                <a:latin typeface="Bookman Old Style"/>
                <a:cs typeface="Bookman Old Style"/>
              </a:rPr>
              <a:t>S</a:t>
            </a:r>
            <a:r>
              <a:rPr sz="2100" spc="-7" baseline="-11904" dirty="0">
                <a:solidFill>
                  <a:srgbClr val="990099"/>
                </a:solidFill>
                <a:latin typeface="Garamond"/>
                <a:cs typeface="Garamond"/>
              </a:rPr>
              <a:t>2</a:t>
            </a:r>
            <a:endParaRPr sz="2100" baseline="-11904">
              <a:latin typeface="Garamond"/>
              <a:cs typeface="Garamond"/>
            </a:endParaRPr>
          </a:p>
          <a:p>
            <a:pPr marL="610870">
              <a:lnSpc>
                <a:spcPct val="100000"/>
              </a:lnSpc>
              <a:spcBef>
                <a:spcPts val="40"/>
              </a:spcBef>
              <a:tabLst>
                <a:tab pos="1085850" algn="l"/>
              </a:tabLst>
            </a:pPr>
            <a:r>
              <a:rPr sz="2050" spc="140" dirty="0">
                <a:solidFill>
                  <a:srgbClr val="990099"/>
                </a:solidFill>
                <a:latin typeface="Lucida Sans Unicode"/>
                <a:cs typeface="Lucida Sans Unicode"/>
              </a:rPr>
              <a:t>⇒	</a:t>
            </a:r>
            <a:r>
              <a:rPr sz="2050" b="0" i="1" spc="-10" dirty="0">
                <a:solidFill>
                  <a:srgbClr val="990099"/>
                </a:solidFill>
                <a:latin typeface="Bookman Old Style"/>
                <a:cs typeface="Bookman Old Style"/>
              </a:rPr>
              <a:t>S</a:t>
            </a:r>
            <a:r>
              <a:rPr sz="2100" spc="-15" baseline="-11904" dirty="0">
                <a:solidFill>
                  <a:srgbClr val="990099"/>
                </a:solidFill>
                <a:latin typeface="Garamond"/>
                <a:cs typeface="Garamond"/>
              </a:rPr>
              <a:t>1</a:t>
            </a:r>
            <a:r>
              <a:rPr sz="2100" spc="7" baseline="-11904" dirty="0">
                <a:solidFill>
                  <a:srgbClr val="990099"/>
                </a:solidFill>
                <a:latin typeface="Garamond"/>
                <a:cs typeface="Garamond"/>
              </a:rPr>
              <a:t> </a:t>
            </a:r>
            <a:r>
              <a:rPr sz="2050" spc="-30" dirty="0">
                <a:latin typeface="Calibri"/>
                <a:cs typeface="Calibri"/>
              </a:rPr>
              <a:t>stochastically</a:t>
            </a:r>
            <a:r>
              <a:rPr sz="2050" spc="165" dirty="0">
                <a:latin typeface="Calibri"/>
                <a:cs typeface="Calibri"/>
              </a:rPr>
              <a:t> </a:t>
            </a:r>
            <a:r>
              <a:rPr sz="2050" spc="-75" dirty="0">
                <a:latin typeface="Calibri"/>
                <a:cs typeface="Calibri"/>
              </a:rPr>
              <a:t>dominates</a:t>
            </a:r>
            <a:r>
              <a:rPr sz="2050" spc="190" dirty="0">
                <a:latin typeface="Calibri"/>
                <a:cs typeface="Calibri"/>
              </a:rPr>
              <a:t> </a:t>
            </a:r>
            <a:r>
              <a:rPr sz="2050" b="0" i="1" dirty="0">
                <a:solidFill>
                  <a:srgbClr val="990099"/>
                </a:solidFill>
                <a:latin typeface="Bookman Old Style"/>
                <a:cs typeface="Bookman Old Style"/>
              </a:rPr>
              <a:t>S</a:t>
            </a:r>
            <a:r>
              <a:rPr sz="2100" baseline="-11904" dirty="0">
                <a:solidFill>
                  <a:srgbClr val="990099"/>
                </a:solidFill>
                <a:latin typeface="Garamond"/>
                <a:cs typeface="Garamond"/>
              </a:rPr>
              <a:t>2</a:t>
            </a:r>
            <a:r>
              <a:rPr sz="2100" spc="509" baseline="-11904" dirty="0">
                <a:solidFill>
                  <a:srgbClr val="990099"/>
                </a:solidFill>
                <a:latin typeface="Garamond"/>
                <a:cs typeface="Garamond"/>
              </a:rPr>
              <a:t> </a:t>
            </a:r>
            <a:r>
              <a:rPr sz="2050" spc="-95" dirty="0">
                <a:latin typeface="Calibri"/>
                <a:cs typeface="Calibri"/>
              </a:rPr>
              <a:t>on</a:t>
            </a:r>
            <a:r>
              <a:rPr sz="2050" spc="170" dirty="0">
                <a:latin typeface="Calibri"/>
                <a:cs typeface="Calibri"/>
              </a:rPr>
              <a:t> </a:t>
            </a:r>
            <a:r>
              <a:rPr sz="2050" spc="-40" dirty="0">
                <a:latin typeface="Calibri"/>
                <a:cs typeface="Calibri"/>
              </a:rPr>
              <a:t>cost</a:t>
            </a:r>
            <a:endParaRPr sz="2050">
              <a:latin typeface="Calibri"/>
              <a:cs typeface="Calibri"/>
            </a:endParaRPr>
          </a:p>
          <a:p>
            <a:pPr marL="113664">
              <a:lnSpc>
                <a:spcPct val="100000"/>
              </a:lnSpc>
              <a:spcBef>
                <a:spcPts val="1560"/>
              </a:spcBef>
            </a:pPr>
            <a:r>
              <a:rPr sz="2050" spc="45" dirty="0">
                <a:latin typeface="Calibri"/>
                <a:cs typeface="Calibri"/>
              </a:rPr>
              <a:t>E.g.,</a:t>
            </a:r>
            <a:r>
              <a:rPr sz="2050" spc="155" dirty="0">
                <a:latin typeface="Calibri"/>
                <a:cs typeface="Calibri"/>
              </a:rPr>
              <a:t> </a:t>
            </a:r>
            <a:r>
              <a:rPr sz="2050" spc="-50" dirty="0">
                <a:latin typeface="Calibri"/>
                <a:cs typeface="Calibri"/>
              </a:rPr>
              <a:t>injury</a:t>
            </a:r>
            <a:r>
              <a:rPr sz="2050" spc="215" dirty="0">
                <a:latin typeface="Calibri"/>
                <a:cs typeface="Calibri"/>
              </a:rPr>
              <a:t> </a:t>
            </a:r>
            <a:r>
              <a:rPr sz="2050" spc="-80" dirty="0">
                <a:latin typeface="Calibri"/>
                <a:cs typeface="Calibri"/>
              </a:rPr>
              <a:t>increases</a:t>
            </a:r>
            <a:r>
              <a:rPr sz="2050" spc="220" dirty="0">
                <a:latin typeface="Calibri"/>
                <a:cs typeface="Calibri"/>
              </a:rPr>
              <a:t> </a:t>
            </a:r>
            <a:r>
              <a:rPr sz="2050" spc="-65" dirty="0">
                <a:latin typeface="Calibri"/>
                <a:cs typeface="Calibri"/>
              </a:rPr>
              <a:t>with</a:t>
            </a:r>
            <a:r>
              <a:rPr sz="2050" spc="200" dirty="0">
                <a:latin typeface="Calibri"/>
                <a:cs typeface="Calibri"/>
              </a:rPr>
              <a:t> </a:t>
            </a:r>
            <a:r>
              <a:rPr sz="2050" spc="-45" dirty="0">
                <a:latin typeface="Calibri"/>
                <a:cs typeface="Calibri"/>
              </a:rPr>
              <a:t>collision</a:t>
            </a:r>
            <a:r>
              <a:rPr sz="2050" spc="160" dirty="0">
                <a:latin typeface="Calibri"/>
                <a:cs typeface="Calibri"/>
              </a:rPr>
              <a:t> </a:t>
            </a:r>
            <a:r>
              <a:rPr sz="2050" spc="-100" dirty="0">
                <a:latin typeface="Calibri"/>
                <a:cs typeface="Calibri"/>
              </a:rPr>
              <a:t>speed</a:t>
            </a:r>
            <a:endParaRPr sz="2050">
              <a:latin typeface="Calibri"/>
              <a:cs typeface="Calibri"/>
            </a:endParaRPr>
          </a:p>
          <a:p>
            <a:pPr marL="113664">
              <a:lnSpc>
                <a:spcPct val="100000"/>
              </a:lnSpc>
              <a:spcBef>
                <a:spcPts val="1560"/>
              </a:spcBef>
            </a:pPr>
            <a:r>
              <a:rPr sz="2050" dirty="0">
                <a:latin typeface="Calibri"/>
                <a:cs typeface="Calibri"/>
              </a:rPr>
              <a:t>Can</a:t>
            </a:r>
            <a:r>
              <a:rPr sz="2050" spc="195" dirty="0">
                <a:latin typeface="Calibri"/>
                <a:cs typeface="Calibri"/>
              </a:rPr>
              <a:t> </a:t>
            </a:r>
            <a:r>
              <a:rPr sz="2050" spc="-65" dirty="0">
                <a:latin typeface="Calibri"/>
                <a:cs typeface="Calibri"/>
              </a:rPr>
              <a:t>annotate</a:t>
            </a:r>
            <a:r>
              <a:rPr sz="2050" spc="170" dirty="0">
                <a:latin typeface="Calibri"/>
                <a:cs typeface="Calibri"/>
              </a:rPr>
              <a:t> </a:t>
            </a:r>
            <a:r>
              <a:rPr sz="2050" spc="-70" dirty="0">
                <a:latin typeface="Calibri"/>
                <a:cs typeface="Calibri"/>
              </a:rPr>
              <a:t>belief</a:t>
            </a:r>
            <a:r>
              <a:rPr sz="2050" spc="195" dirty="0">
                <a:latin typeface="Calibri"/>
                <a:cs typeface="Calibri"/>
              </a:rPr>
              <a:t> </a:t>
            </a:r>
            <a:r>
              <a:rPr sz="2050" spc="-95" dirty="0">
                <a:latin typeface="Calibri"/>
                <a:cs typeface="Calibri"/>
              </a:rPr>
              <a:t>networks</a:t>
            </a:r>
            <a:r>
              <a:rPr sz="2050" spc="200" dirty="0">
                <a:latin typeface="Calibri"/>
                <a:cs typeface="Calibri"/>
              </a:rPr>
              <a:t> </a:t>
            </a:r>
            <a:r>
              <a:rPr sz="2050" spc="-65" dirty="0">
                <a:latin typeface="Calibri"/>
                <a:cs typeface="Calibri"/>
              </a:rPr>
              <a:t>with</a:t>
            </a:r>
            <a:r>
              <a:rPr sz="2050" spc="200" dirty="0">
                <a:latin typeface="Calibri"/>
                <a:cs typeface="Calibri"/>
              </a:rPr>
              <a:t> </a:t>
            </a:r>
            <a:r>
              <a:rPr sz="2050" spc="-35" dirty="0">
                <a:latin typeface="Calibri"/>
                <a:cs typeface="Calibri"/>
              </a:rPr>
              <a:t>stochastic</a:t>
            </a:r>
            <a:r>
              <a:rPr sz="2050" spc="200" dirty="0">
                <a:latin typeface="Calibri"/>
                <a:cs typeface="Calibri"/>
              </a:rPr>
              <a:t> </a:t>
            </a:r>
            <a:r>
              <a:rPr sz="2050" spc="-80" dirty="0">
                <a:latin typeface="Calibri"/>
                <a:cs typeface="Calibri"/>
              </a:rPr>
              <a:t>dominance</a:t>
            </a:r>
            <a:r>
              <a:rPr sz="2050" spc="220" dirty="0">
                <a:latin typeface="Calibri"/>
                <a:cs typeface="Calibri"/>
              </a:rPr>
              <a:t> </a:t>
            </a:r>
            <a:r>
              <a:rPr sz="2050" spc="-65" dirty="0">
                <a:latin typeface="Calibri"/>
                <a:cs typeface="Calibri"/>
              </a:rPr>
              <a:t>information:</a:t>
            </a:r>
            <a:endParaRPr sz="2050">
              <a:latin typeface="Calibri"/>
              <a:cs typeface="Calibri"/>
            </a:endParaRPr>
          </a:p>
          <a:p>
            <a:pPr marL="479425" marR="2351405">
              <a:lnSpc>
                <a:spcPct val="101000"/>
              </a:lnSpc>
              <a:spcBef>
                <a:spcPts val="10"/>
              </a:spcBef>
              <a:tabLst>
                <a:tab pos="1570990" algn="l"/>
              </a:tabLst>
            </a:pPr>
            <a:r>
              <a:rPr sz="2050" b="0" i="1" spc="240" dirty="0">
                <a:solidFill>
                  <a:srgbClr val="990099"/>
                </a:solidFill>
                <a:latin typeface="Bookman Old Style"/>
                <a:cs typeface="Bookman Old Style"/>
              </a:rPr>
              <a:t>X</a:t>
            </a:r>
            <a:r>
              <a:rPr sz="2050" b="0" i="1" spc="114" dirty="0">
                <a:solidFill>
                  <a:srgbClr val="990099"/>
                </a:solidFill>
                <a:latin typeface="Bookman Old Style"/>
                <a:cs typeface="Bookman Old Style"/>
              </a:rPr>
              <a:t> </a:t>
            </a:r>
            <a:r>
              <a:rPr sz="3075" spc="-780" baseline="-6775" dirty="0">
                <a:solidFill>
                  <a:srgbClr val="990099"/>
                </a:solidFill>
                <a:latin typeface="Lucida Sans Unicode"/>
                <a:cs typeface="Lucida Sans Unicode"/>
              </a:rPr>
              <a:t>−</a:t>
            </a:r>
            <a:r>
              <a:rPr sz="2100" spc="-1170" baseline="27777" dirty="0">
                <a:solidFill>
                  <a:srgbClr val="990099"/>
                </a:solidFill>
                <a:latin typeface="Garamond"/>
                <a:cs typeface="Garamond"/>
              </a:rPr>
              <a:t>+</a:t>
            </a:r>
            <a:r>
              <a:rPr sz="3075" spc="209" baseline="-6775" dirty="0">
                <a:solidFill>
                  <a:srgbClr val="990099"/>
                </a:solidFill>
                <a:latin typeface="Lucida Sans Unicode"/>
                <a:cs typeface="Lucida Sans Unicode"/>
              </a:rPr>
              <a:t>→</a:t>
            </a:r>
            <a:r>
              <a:rPr sz="3075" spc="-112" baseline="-6775" dirty="0">
                <a:solidFill>
                  <a:srgbClr val="990099"/>
                </a:solidFill>
                <a:latin typeface="Lucida Sans Unicode"/>
                <a:cs typeface="Lucida Sans Unicode"/>
              </a:rPr>
              <a:t> </a:t>
            </a:r>
            <a:r>
              <a:rPr sz="2050" b="0" i="1" spc="-180" dirty="0">
                <a:solidFill>
                  <a:srgbClr val="990099"/>
                </a:solidFill>
                <a:latin typeface="Bookman Old Style"/>
                <a:cs typeface="Bookman Old Style"/>
              </a:rPr>
              <a:t>Y</a:t>
            </a:r>
            <a:r>
              <a:rPr sz="2050" b="0" i="1" dirty="0">
                <a:solidFill>
                  <a:srgbClr val="990099"/>
                </a:solidFill>
                <a:latin typeface="Bookman Old Style"/>
                <a:cs typeface="Bookman Old Style"/>
              </a:rPr>
              <a:t>	</a:t>
            </a:r>
            <a:r>
              <a:rPr sz="2050" spc="125" dirty="0">
                <a:latin typeface="Calibri"/>
                <a:cs typeface="Calibri"/>
              </a:rPr>
              <a:t>(</a:t>
            </a:r>
            <a:r>
              <a:rPr sz="2050" b="0" i="1" spc="240" dirty="0">
                <a:solidFill>
                  <a:srgbClr val="990099"/>
                </a:solidFill>
                <a:latin typeface="Bookman Old Style"/>
                <a:cs typeface="Bookman Old Style"/>
              </a:rPr>
              <a:t>X</a:t>
            </a:r>
            <a:r>
              <a:rPr sz="2050" b="0" i="1" spc="185" dirty="0">
                <a:solidFill>
                  <a:srgbClr val="990099"/>
                </a:solidFill>
                <a:latin typeface="Bookman Old Style"/>
                <a:cs typeface="Bookman Old Style"/>
              </a:rPr>
              <a:t> </a:t>
            </a:r>
            <a:r>
              <a:rPr sz="2050" spc="-40" dirty="0">
                <a:latin typeface="Calibri"/>
                <a:cs typeface="Calibri"/>
              </a:rPr>
              <a:t>p</a:t>
            </a:r>
            <a:r>
              <a:rPr sz="2050" spc="-50" dirty="0">
                <a:latin typeface="Calibri"/>
                <a:cs typeface="Calibri"/>
              </a:rPr>
              <a:t>ositively</a:t>
            </a:r>
            <a:r>
              <a:rPr sz="2050" spc="180" dirty="0">
                <a:latin typeface="Calibri"/>
                <a:cs typeface="Calibri"/>
              </a:rPr>
              <a:t> </a:t>
            </a:r>
            <a:r>
              <a:rPr sz="2050" spc="-80" dirty="0">
                <a:latin typeface="Calibri"/>
                <a:cs typeface="Calibri"/>
              </a:rPr>
              <a:t>influence</a:t>
            </a:r>
            <a:r>
              <a:rPr sz="2050" spc="-65" dirty="0">
                <a:latin typeface="Calibri"/>
                <a:cs typeface="Calibri"/>
              </a:rPr>
              <a:t>s</a:t>
            </a:r>
            <a:r>
              <a:rPr sz="2050" spc="229" dirty="0">
                <a:latin typeface="Calibri"/>
                <a:cs typeface="Calibri"/>
              </a:rPr>
              <a:t> </a:t>
            </a:r>
            <a:r>
              <a:rPr sz="2050" b="0" i="1" spc="-180" dirty="0">
                <a:solidFill>
                  <a:srgbClr val="990099"/>
                </a:solidFill>
                <a:latin typeface="Bookman Old Style"/>
                <a:cs typeface="Bookman Old Style"/>
              </a:rPr>
              <a:t>Y</a:t>
            </a:r>
            <a:r>
              <a:rPr sz="2050" b="0" i="1" spc="-170" dirty="0">
                <a:solidFill>
                  <a:srgbClr val="990099"/>
                </a:solidFill>
                <a:latin typeface="Bookman Old Style"/>
                <a:cs typeface="Bookman Old Style"/>
              </a:rPr>
              <a:t> </a:t>
            </a:r>
            <a:r>
              <a:rPr sz="2050" spc="130" dirty="0">
                <a:latin typeface="Calibri"/>
                <a:cs typeface="Calibri"/>
              </a:rPr>
              <a:t>)</a:t>
            </a:r>
            <a:r>
              <a:rPr sz="2050" spc="180" dirty="0">
                <a:latin typeface="Calibri"/>
                <a:cs typeface="Calibri"/>
              </a:rPr>
              <a:t> </a:t>
            </a:r>
            <a:r>
              <a:rPr sz="2050" spc="-100" dirty="0">
                <a:latin typeface="Calibri"/>
                <a:cs typeface="Calibri"/>
              </a:rPr>
              <a:t>mean</a:t>
            </a:r>
            <a:r>
              <a:rPr sz="2050" spc="-65" dirty="0">
                <a:latin typeface="Calibri"/>
                <a:cs typeface="Calibri"/>
              </a:rPr>
              <a:t>s</a:t>
            </a:r>
            <a:r>
              <a:rPr sz="2050" spc="190" dirty="0">
                <a:latin typeface="Calibri"/>
                <a:cs typeface="Calibri"/>
              </a:rPr>
              <a:t> </a:t>
            </a:r>
            <a:r>
              <a:rPr sz="2050" spc="-35" dirty="0">
                <a:latin typeface="Calibri"/>
                <a:cs typeface="Calibri"/>
              </a:rPr>
              <a:t>that  </a:t>
            </a:r>
            <a:r>
              <a:rPr sz="2050" spc="105" dirty="0">
                <a:latin typeface="Calibri"/>
                <a:cs typeface="Calibri"/>
              </a:rPr>
              <a:t>F</a:t>
            </a:r>
            <a:r>
              <a:rPr sz="2050" spc="-160" dirty="0">
                <a:latin typeface="Calibri"/>
                <a:cs typeface="Calibri"/>
              </a:rPr>
              <a:t>o</a:t>
            </a:r>
            <a:r>
              <a:rPr sz="2050" spc="-55" dirty="0">
                <a:latin typeface="Calibri"/>
                <a:cs typeface="Calibri"/>
              </a:rPr>
              <a:t>r</a:t>
            </a:r>
            <a:r>
              <a:rPr sz="2050" spc="170" dirty="0">
                <a:latin typeface="Calibri"/>
                <a:cs typeface="Calibri"/>
              </a:rPr>
              <a:t> </a:t>
            </a:r>
            <a:r>
              <a:rPr sz="2050" spc="-90" dirty="0">
                <a:latin typeface="Calibri"/>
                <a:cs typeface="Calibri"/>
              </a:rPr>
              <a:t>every</a:t>
            </a:r>
            <a:r>
              <a:rPr sz="2050" spc="180" dirty="0">
                <a:latin typeface="Calibri"/>
                <a:cs typeface="Calibri"/>
              </a:rPr>
              <a:t> </a:t>
            </a:r>
            <a:r>
              <a:rPr sz="2050" spc="-75" dirty="0">
                <a:latin typeface="Calibri"/>
                <a:cs typeface="Calibri"/>
              </a:rPr>
              <a:t>value</a:t>
            </a:r>
            <a:r>
              <a:rPr sz="2050" spc="190" dirty="0">
                <a:latin typeface="Calibri"/>
                <a:cs typeface="Calibri"/>
              </a:rPr>
              <a:t> </a:t>
            </a:r>
            <a:r>
              <a:rPr sz="2050" spc="45" dirty="0">
                <a:solidFill>
                  <a:srgbClr val="990099"/>
                </a:solidFill>
                <a:latin typeface="Century"/>
                <a:cs typeface="Century"/>
              </a:rPr>
              <a:t>z</a:t>
            </a:r>
            <a:r>
              <a:rPr sz="2050" spc="75" dirty="0">
                <a:solidFill>
                  <a:srgbClr val="990099"/>
                </a:solidFill>
                <a:latin typeface="Century"/>
                <a:cs typeface="Century"/>
              </a:rPr>
              <a:t> </a:t>
            </a:r>
            <a:r>
              <a:rPr sz="2050" spc="-75" dirty="0">
                <a:latin typeface="Calibri"/>
                <a:cs typeface="Calibri"/>
              </a:rPr>
              <a:t>of</a:t>
            </a:r>
            <a:r>
              <a:rPr sz="2050" spc="190" dirty="0">
                <a:latin typeface="Calibri"/>
                <a:cs typeface="Calibri"/>
              </a:rPr>
              <a:t> </a:t>
            </a:r>
            <a:r>
              <a:rPr sz="2050" b="0" i="1" spc="-180" dirty="0">
                <a:solidFill>
                  <a:srgbClr val="990099"/>
                </a:solidFill>
                <a:latin typeface="Bookman Old Style"/>
                <a:cs typeface="Bookman Old Style"/>
              </a:rPr>
              <a:t>Y</a:t>
            </a:r>
            <a:r>
              <a:rPr sz="2050" b="0" i="1" spc="-170" dirty="0">
                <a:solidFill>
                  <a:srgbClr val="990099"/>
                </a:solidFill>
                <a:latin typeface="Bookman Old Style"/>
                <a:cs typeface="Bookman Old Style"/>
              </a:rPr>
              <a:t> </a:t>
            </a:r>
            <a:r>
              <a:rPr sz="2050" spc="-20" dirty="0">
                <a:latin typeface="Calibri"/>
                <a:cs typeface="Calibri"/>
              </a:rPr>
              <a:t>’s</a:t>
            </a:r>
            <a:r>
              <a:rPr sz="2050" spc="180" dirty="0">
                <a:latin typeface="Calibri"/>
                <a:cs typeface="Calibri"/>
              </a:rPr>
              <a:t> </a:t>
            </a:r>
            <a:r>
              <a:rPr sz="2050" spc="-80" dirty="0">
                <a:latin typeface="Calibri"/>
                <a:cs typeface="Calibri"/>
              </a:rPr>
              <a:t>other</a:t>
            </a:r>
            <a:r>
              <a:rPr sz="2050" spc="180" dirty="0">
                <a:latin typeface="Calibri"/>
                <a:cs typeface="Calibri"/>
              </a:rPr>
              <a:t> </a:t>
            </a:r>
            <a:r>
              <a:rPr sz="2050" spc="-75" dirty="0">
                <a:latin typeface="Calibri"/>
                <a:cs typeface="Calibri"/>
              </a:rPr>
              <a:t>p</a:t>
            </a:r>
            <a:r>
              <a:rPr sz="2050" spc="-114" dirty="0">
                <a:latin typeface="Calibri"/>
                <a:cs typeface="Calibri"/>
              </a:rPr>
              <a:t>a</a:t>
            </a:r>
            <a:r>
              <a:rPr sz="2050" spc="-75" dirty="0">
                <a:latin typeface="Calibri"/>
                <a:cs typeface="Calibri"/>
              </a:rPr>
              <a:t>rent</a:t>
            </a:r>
            <a:r>
              <a:rPr sz="2050" spc="-65" dirty="0">
                <a:latin typeface="Calibri"/>
                <a:cs typeface="Calibri"/>
              </a:rPr>
              <a:t>s</a:t>
            </a:r>
            <a:r>
              <a:rPr sz="2050" spc="175" dirty="0">
                <a:latin typeface="Calibri"/>
                <a:cs typeface="Calibri"/>
              </a:rPr>
              <a:t> </a:t>
            </a:r>
            <a:r>
              <a:rPr sz="2050" spc="165" dirty="0">
                <a:solidFill>
                  <a:srgbClr val="990099"/>
                </a:solidFill>
                <a:latin typeface="Century"/>
                <a:cs typeface="Century"/>
              </a:rPr>
              <a:t>Z</a:t>
            </a:r>
            <a:endParaRPr sz="2050">
              <a:latin typeface="Century"/>
              <a:cs typeface="Century"/>
            </a:endParaRPr>
          </a:p>
          <a:p>
            <a:pPr marL="845185">
              <a:lnSpc>
                <a:spcPct val="100000"/>
              </a:lnSpc>
              <a:spcBef>
                <a:spcPts val="35"/>
              </a:spcBef>
              <a:tabLst>
                <a:tab pos="1779905" algn="l"/>
              </a:tabLst>
            </a:pPr>
            <a:r>
              <a:rPr sz="2050" spc="-670" dirty="0">
                <a:solidFill>
                  <a:srgbClr val="990099"/>
                </a:solidFill>
                <a:latin typeface="Lucida Sans Unicode"/>
                <a:cs typeface="Lucida Sans Unicode"/>
              </a:rPr>
              <a:t>∀</a:t>
            </a:r>
            <a:r>
              <a:rPr sz="2050" spc="-315" dirty="0">
                <a:solidFill>
                  <a:srgbClr val="990099"/>
                </a:solidFill>
                <a:latin typeface="Lucida Sans Unicode"/>
                <a:cs typeface="Lucida Sans Unicode"/>
              </a:rPr>
              <a:t> </a:t>
            </a:r>
            <a:r>
              <a:rPr sz="2050" b="0" i="1" spc="40" dirty="0">
                <a:solidFill>
                  <a:srgbClr val="990099"/>
                </a:solidFill>
                <a:latin typeface="Bookman Old Style"/>
                <a:cs typeface="Bookman Old Style"/>
              </a:rPr>
              <a:t>x</a:t>
            </a:r>
            <a:r>
              <a:rPr sz="2100" spc="142" baseline="-11904" dirty="0">
                <a:solidFill>
                  <a:srgbClr val="990099"/>
                </a:solidFill>
                <a:latin typeface="Garamond"/>
                <a:cs typeface="Garamond"/>
              </a:rPr>
              <a:t>1</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45" dirty="0">
                <a:solidFill>
                  <a:srgbClr val="990099"/>
                </a:solidFill>
                <a:latin typeface="Bookman Old Style"/>
                <a:cs typeface="Bookman Old Style"/>
              </a:rPr>
              <a:t>x</a:t>
            </a:r>
            <a:r>
              <a:rPr sz="2100" spc="67" baseline="-11904" dirty="0">
                <a:solidFill>
                  <a:srgbClr val="990099"/>
                </a:solidFill>
                <a:latin typeface="Garamond"/>
                <a:cs typeface="Garamond"/>
              </a:rPr>
              <a:t>2</a:t>
            </a:r>
            <a:r>
              <a:rPr sz="2100" baseline="-11904" dirty="0">
                <a:solidFill>
                  <a:srgbClr val="990099"/>
                </a:solidFill>
                <a:latin typeface="Garamond"/>
                <a:cs typeface="Garamond"/>
              </a:rPr>
              <a:t>	</a:t>
            </a:r>
            <a:r>
              <a:rPr sz="2050" b="0" i="1" spc="40" dirty="0">
                <a:solidFill>
                  <a:srgbClr val="990099"/>
                </a:solidFill>
                <a:latin typeface="Bookman Old Style"/>
                <a:cs typeface="Bookman Old Style"/>
              </a:rPr>
              <a:t>x</a:t>
            </a:r>
            <a:r>
              <a:rPr sz="2100" spc="67" baseline="-11904" dirty="0">
                <a:solidFill>
                  <a:srgbClr val="990099"/>
                </a:solidFill>
                <a:latin typeface="Garamond"/>
                <a:cs typeface="Garamond"/>
              </a:rPr>
              <a:t>1</a:t>
            </a:r>
            <a:r>
              <a:rPr sz="2100" baseline="-11904" dirty="0">
                <a:solidFill>
                  <a:srgbClr val="990099"/>
                </a:solidFill>
                <a:latin typeface="Garamond"/>
                <a:cs typeface="Garamond"/>
              </a:rPr>
              <a:t> </a:t>
            </a:r>
            <a:r>
              <a:rPr sz="2100" spc="-127" baseline="-11904" dirty="0">
                <a:solidFill>
                  <a:srgbClr val="990099"/>
                </a:solidFill>
                <a:latin typeface="Garamond"/>
                <a:cs typeface="Garamond"/>
              </a:rPr>
              <a:t> </a:t>
            </a:r>
            <a:r>
              <a:rPr sz="2050" spc="-25" dirty="0">
                <a:solidFill>
                  <a:srgbClr val="990099"/>
                </a:solidFill>
                <a:latin typeface="Lucida Sans Unicode"/>
                <a:cs typeface="Lucida Sans Unicode"/>
              </a:rPr>
              <a:t>≥</a:t>
            </a:r>
            <a:r>
              <a:rPr sz="2050" spc="-75" dirty="0">
                <a:solidFill>
                  <a:srgbClr val="990099"/>
                </a:solidFill>
                <a:latin typeface="Lucida Sans Unicode"/>
                <a:cs typeface="Lucida Sans Unicode"/>
              </a:rPr>
              <a:t> </a:t>
            </a:r>
            <a:r>
              <a:rPr sz="2050" b="0" i="1" spc="40" dirty="0">
                <a:solidFill>
                  <a:srgbClr val="990099"/>
                </a:solidFill>
                <a:latin typeface="Bookman Old Style"/>
                <a:cs typeface="Bookman Old Style"/>
              </a:rPr>
              <a:t>x</a:t>
            </a:r>
            <a:r>
              <a:rPr sz="2100" spc="67" baseline="-11904" dirty="0">
                <a:solidFill>
                  <a:srgbClr val="990099"/>
                </a:solidFill>
                <a:latin typeface="Garamond"/>
                <a:cs typeface="Garamond"/>
              </a:rPr>
              <a:t>2</a:t>
            </a:r>
            <a:r>
              <a:rPr sz="2100" baseline="-11904" dirty="0">
                <a:solidFill>
                  <a:srgbClr val="990099"/>
                </a:solidFill>
                <a:latin typeface="Garamond"/>
                <a:cs typeface="Garamond"/>
              </a:rPr>
              <a:t> </a:t>
            </a:r>
            <a:r>
              <a:rPr sz="2100" spc="-127" baseline="-11904" dirty="0">
                <a:solidFill>
                  <a:srgbClr val="990099"/>
                </a:solidFill>
                <a:latin typeface="Garamond"/>
                <a:cs typeface="Garamond"/>
              </a:rPr>
              <a:t> </a:t>
            </a:r>
            <a:r>
              <a:rPr sz="2050" spc="140" dirty="0">
                <a:solidFill>
                  <a:srgbClr val="990099"/>
                </a:solidFill>
                <a:latin typeface="Lucida Sans Unicode"/>
                <a:cs typeface="Lucida Sans Unicode"/>
              </a:rPr>
              <a:t>⇒</a:t>
            </a:r>
            <a:r>
              <a:rPr sz="2050" spc="-80" dirty="0">
                <a:solidFill>
                  <a:srgbClr val="990099"/>
                </a:solidFill>
                <a:latin typeface="Lucida Sans Unicode"/>
                <a:cs typeface="Lucida Sans Unicode"/>
              </a:rPr>
              <a:t> </a:t>
            </a:r>
            <a:r>
              <a:rPr sz="2050" spc="210" dirty="0">
                <a:solidFill>
                  <a:srgbClr val="990099"/>
                </a:solidFill>
                <a:latin typeface="Century"/>
                <a:cs typeface="Century"/>
              </a:rPr>
              <a:t>P</a:t>
            </a:r>
            <a:r>
              <a:rPr sz="2050" spc="130" dirty="0">
                <a:solidFill>
                  <a:srgbClr val="990099"/>
                </a:solidFill>
                <a:latin typeface="Garamond"/>
                <a:cs typeface="Garamond"/>
              </a:rPr>
              <a:t>(</a:t>
            </a:r>
            <a:r>
              <a:rPr sz="2050" b="0" i="1" spc="-180" dirty="0">
                <a:solidFill>
                  <a:srgbClr val="990099"/>
                </a:solidFill>
                <a:latin typeface="Bookman Old Style"/>
                <a:cs typeface="Bookman Old Style"/>
              </a:rPr>
              <a:t>Y</a:t>
            </a:r>
            <a:r>
              <a:rPr sz="2050" b="0" i="1" spc="-160" dirty="0">
                <a:solidFill>
                  <a:srgbClr val="990099"/>
                </a:solidFill>
                <a:latin typeface="Bookman Old Style"/>
                <a:cs typeface="Bookman Old Style"/>
              </a:rPr>
              <a:t> </a:t>
            </a:r>
            <a:r>
              <a:rPr sz="2050" spc="-195" dirty="0">
                <a:solidFill>
                  <a:srgbClr val="990099"/>
                </a:solidFill>
                <a:latin typeface="Lucida Sans Unicode"/>
                <a:cs typeface="Lucida Sans Unicode"/>
              </a:rPr>
              <a:t>|</a:t>
            </a:r>
            <a:r>
              <a:rPr sz="2050" b="0" i="1" spc="45" dirty="0">
                <a:solidFill>
                  <a:srgbClr val="990099"/>
                </a:solidFill>
                <a:latin typeface="Bookman Old Style"/>
                <a:cs typeface="Bookman Old Style"/>
              </a:rPr>
              <a:t>x</a:t>
            </a:r>
            <a:r>
              <a:rPr sz="2100" spc="127" baseline="-11904" dirty="0">
                <a:solidFill>
                  <a:srgbClr val="990099"/>
                </a:solidFill>
                <a:latin typeface="Garamond"/>
                <a:cs typeface="Garamond"/>
              </a:rPr>
              <a:t>1</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spc="40" dirty="0">
                <a:solidFill>
                  <a:srgbClr val="990099"/>
                </a:solidFill>
                <a:latin typeface="Century"/>
                <a:cs typeface="Century"/>
              </a:rPr>
              <a:t>z</a:t>
            </a:r>
            <a:r>
              <a:rPr sz="2050" spc="130" dirty="0">
                <a:solidFill>
                  <a:srgbClr val="990099"/>
                </a:solidFill>
                <a:latin typeface="Garamond"/>
                <a:cs typeface="Garamond"/>
              </a:rPr>
              <a:t>)</a:t>
            </a:r>
            <a:r>
              <a:rPr sz="2050" spc="-85" dirty="0">
                <a:solidFill>
                  <a:srgbClr val="990099"/>
                </a:solidFill>
                <a:latin typeface="Garamond"/>
                <a:cs typeface="Garamond"/>
              </a:rPr>
              <a:t> </a:t>
            </a:r>
            <a:r>
              <a:rPr sz="2050" spc="-45" dirty="0">
                <a:latin typeface="Calibri"/>
                <a:cs typeface="Calibri"/>
              </a:rPr>
              <a:t>st</a:t>
            </a:r>
            <a:r>
              <a:rPr sz="2050" spc="-30" dirty="0">
                <a:latin typeface="Calibri"/>
                <a:cs typeface="Calibri"/>
              </a:rPr>
              <a:t>ochastically </a:t>
            </a:r>
            <a:r>
              <a:rPr sz="2050" spc="-80" dirty="0">
                <a:latin typeface="Calibri"/>
                <a:cs typeface="Calibri"/>
              </a:rPr>
              <a:t>dominate</a:t>
            </a:r>
            <a:r>
              <a:rPr sz="2050" spc="-60" dirty="0">
                <a:latin typeface="Calibri"/>
                <a:cs typeface="Calibri"/>
              </a:rPr>
              <a:t>s</a:t>
            </a:r>
            <a:r>
              <a:rPr sz="2050" spc="-15" dirty="0">
                <a:latin typeface="Calibri"/>
                <a:cs typeface="Calibri"/>
              </a:rPr>
              <a:t> </a:t>
            </a:r>
            <a:r>
              <a:rPr sz="2050" spc="210" dirty="0">
                <a:solidFill>
                  <a:srgbClr val="990099"/>
                </a:solidFill>
                <a:latin typeface="Century"/>
                <a:cs typeface="Century"/>
              </a:rPr>
              <a:t>P</a:t>
            </a:r>
            <a:r>
              <a:rPr sz="2050" spc="130" dirty="0">
                <a:solidFill>
                  <a:srgbClr val="990099"/>
                </a:solidFill>
                <a:latin typeface="Garamond"/>
                <a:cs typeface="Garamond"/>
              </a:rPr>
              <a:t>(</a:t>
            </a:r>
            <a:r>
              <a:rPr sz="2050" b="0" i="1" spc="-180" dirty="0">
                <a:solidFill>
                  <a:srgbClr val="990099"/>
                </a:solidFill>
                <a:latin typeface="Bookman Old Style"/>
                <a:cs typeface="Bookman Old Style"/>
              </a:rPr>
              <a:t>Y</a:t>
            </a:r>
            <a:r>
              <a:rPr sz="2050" b="0" i="1" spc="-160" dirty="0">
                <a:solidFill>
                  <a:srgbClr val="990099"/>
                </a:solidFill>
                <a:latin typeface="Bookman Old Style"/>
                <a:cs typeface="Bookman Old Style"/>
              </a:rPr>
              <a:t> </a:t>
            </a:r>
            <a:r>
              <a:rPr sz="2050" spc="-195" dirty="0">
                <a:solidFill>
                  <a:srgbClr val="990099"/>
                </a:solidFill>
                <a:latin typeface="Lucida Sans Unicode"/>
                <a:cs typeface="Lucida Sans Unicode"/>
              </a:rPr>
              <a:t>|</a:t>
            </a:r>
            <a:r>
              <a:rPr sz="2050" b="0" i="1" spc="70" dirty="0">
                <a:solidFill>
                  <a:srgbClr val="990099"/>
                </a:solidFill>
                <a:latin typeface="Bookman Old Style"/>
                <a:cs typeface="Bookman Old Style"/>
              </a:rPr>
              <a:t>x</a:t>
            </a:r>
            <a:r>
              <a:rPr sz="2100" spc="127" baseline="-11904" dirty="0">
                <a:solidFill>
                  <a:srgbClr val="990099"/>
                </a:solidFill>
                <a:latin typeface="Garamond"/>
                <a:cs typeface="Garamond"/>
              </a:rPr>
              <a:t>2</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spc="40" dirty="0">
                <a:solidFill>
                  <a:srgbClr val="990099"/>
                </a:solidFill>
                <a:latin typeface="Century"/>
                <a:cs typeface="Century"/>
              </a:rPr>
              <a:t>z</a:t>
            </a:r>
            <a:r>
              <a:rPr sz="2050" spc="130" dirty="0">
                <a:solidFill>
                  <a:srgbClr val="990099"/>
                </a:solidFill>
                <a:latin typeface="Garamond"/>
                <a:cs typeface="Garamond"/>
              </a:rPr>
              <a:t>)</a:t>
            </a:r>
            <a:endParaRPr sz="2050">
              <a:latin typeface="Garamond"/>
              <a:cs typeface="Garamond"/>
            </a:endParaRPr>
          </a:p>
        </p:txBody>
      </p:sp>
      <p:sp>
        <p:nvSpPr>
          <p:cNvPr id="6" name="TextBox 5">
            <a:extLst>
              <a:ext uri="{FF2B5EF4-FFF2-40B4-BE49-F238E27FC236}">
                <a16:creationId xmlns:a16="http://schemas.microsoft.com/office/drawing/2014/main" id="{C504CDD7-1848-434B-B8FF-8405FC97614B}"/>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DB5741C5-E0D0-41FB-90CE-BF9BCB20733A}"/>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15</a:t>
            </a:fld>
            <a:endParaRPr spc="20"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tabLst>
                <a:tab pos="3529329" algn="l"/>
              </a:tabLst>
            </a:pPr>
            <a:r>
              <a:rPr spc="90" dirty="0"/>
              <a:t>Preference</a:t>
            </a:r>
            <a:r>
              <a:rPr spc="270" dirty="0"/>
              <a:t> </a:t>
            </a:r>
            <a:r>
              <a:rPr spc="80" dirty="0"/>
              <a:t>structure:	Deterministic</a:t>
            </a:r>
          </a:p>
        </p:txBody>
      </p:sp>
      <p:sp>
        <p:nvSpPr>
          <p:cNvPr id="3" name="object 3"/>
          <p:cNvSpPr txBox="1"/>
          <p:nvPr/>
        </p:nvSpPr>
        <p:spPr>
          <a:xfrm>
            <a:off x="1028700" y="1379949"/>
            <a:ext cx="7919084" cy="4792345"/>
          </a:xfrm>
          <a:prstGeom prst="rect">
            <a:avLst/>
          </a:prstGeom>
        </p:spPr>
        <p:txBody>
          <a:bodyPr vert="horz" wrap="square" lIns="0" tIns="10795" rIns="0" bIns="0" rtlCol="0">
            <a:spAutoFit/>
          </a:bodyPr>
          <a:lstStyle/>
          <a:p>
            <a:pPr marL="479425" marR="2538730" indent="-365760">
              <a:lnSpc>
                <a:spcPct val="101200"/>
              </a:lnSpc>
              <a:spcBef>
                <a:spcPts val="85"/>
              </a:spcBef>
            </a:pPr>
            <a:r>
              <a:rPr sz="2050" b="0" i="1" spc="145" dirty="0">
                <a:solidFill>
                  <a:srgbClr val="990099"/>
                </a:solidFill>
                <a:latin typeface="Bookman Old Style"/>
                <a:cs typeface="Bookman Old Style"/>
              </a:rPr>
              <a:t>X</a:t>
            </a:r>
            <a:r>
              <a:rPr sz="2100" spc="217" baseline="-11904" dirty="0">
                <a:solidFill>
                  <a:srgbClr val="990099"/>
                </a:solidFill>
                <a:latin typeface="Garamond"/>
                <a:cs typeface="Garamond"/>
              </a:rPr>
              <a:t>1</a:t>
            </a:r>
            <a:r>
              <a:rPr sz="2100" spc="225" baseline="-11904" dirty="0">
                <a:solidFill>
                  <a:srgbClr val="990099"/>
                </a:solidFill>
                <a:latin typeface="Garamond"/>
                <a:cs typeface="Garamond"/>
              </a:rPr>
              <a:t> </a:t>
            </a:r>
            <a:r>
              <a:rPr sz="2050" spc="-70" dirty="0">
                <a:latin typeface="Calibri"/>
                <a:cs typeface="Calibri"/>
              </a:rPr>
              <a:t>and</a:t>
            </a:r>
            <a:r>
              <a:rPr sz="2050" spc="-65" dirty="0">
                <a:latin typeface="Calibri"/>
                <a:cs typeface="Calibri"/>
              </a:rPr>
              <a:t> </a:t>
            </a:r>
            <a:r>
              <a:rPr sz="2050" b="0" i="1" spc="145" dirty="0">
                <a:solidFill>
                  <a:srgbClr val="990099"/>
                </a:solidFill>
                <a:latin typeface="Bookman Old Style"/>
                <a:cs typeface="Bookman Old Style"/>
              </a:rPr>
              <a:t>X</a:t>
            </a:r>
            <a:r>
              <a:rPr sz="2100" spc="217" baseline="-11904" dirty="0">
                <a:solidFill>
                  <a:srgbClr val="990099"/>
                </a:solidFill>
                <a:latin typeface="Garamond"/>
                <a:cs typeface="Garamond"/>
              </a:rPr>
              <a:t>2</a:t>
            </a:r>
            <a:r>
              <a:rPr sz="2100" spc="225" baseline="-11904" dirty="0">
                <a:solidFill>
                  <a:srgbClr val="990099"/>
                </a:solidFill>
                <a:latin typeface="Garamond"/>
                <a:cs typeface="Garamond"/>
              </a:rPr>
              <a:t> </a:t>
            </a:r>
            <a:r>
              <a:rPr sz="2050" spc="-70" dirty="0">
                <a:solidFill>
                  <a:srgbClr val="00007E"/>
                </a:solidFill>
                <a:latin typeface="Calibri"/>
                <a:cs typeface="Calibri"/>
              </a:rPr>
              <a:t>preferentially</a:t>
            </a:r>
            <a:r>
              <a:rPr sz="2050" spc="-65" dirty="0">
                <a:solidFill>
                  <a:srgbClr val="00007E"/>
                </a:solidFill>
                <a:latin typeface="Calibri"/>
                <a:cs typeface="Calibri"/>
              </a:rPr>
              <a:t> </a:t>
            </a:r>
            <a:r>
              <a:rPr sz="2050" spc="-85" dirty="0">
                <a:solidFill>
                  <a:srgbClr val="00007E"/>
                </a:solidFill>
                <a:latin typeface="Calibri"/>
                <a:cs typeface="Calibri"/>
              </a:rPr>
              <a:t>independent</a:t>
            </a:r>
            <a:r>
              <a:rPr sz="2050" spc="-80" dirty="0">
                <a:solidFill>
                  <a:srgbClr val="00007E"/>
                </a:solidFill>
                <a:latin typeface="Calibri"/>
                <a:cs typeface="Calibri"/>
              </a:rPr>
              <a:t> </a:t>
            </a:r>
            <a:r>
              <a:rPr sz="2050" spc="-75" dirty="0">
                <a:latin typeface="Calibri"/>
                <a:cs typeface="Calibri"/>
              </a:rPr>
              <a:t>of</a:t>
            </a:r>
            <a:r>
              <a:rPr sz="2050" spc="-70" dirty="0">
                <a:latin typeface="Calibri"/>
                <a:cs typeface="Calibri"/>
              </a:rPr>
              <a:t> </a:t>
            </a:r>
            <a:r>
              <a:rPr sz="2050" b="0" i="1" spc="155" dirty="0">
                <a:solidFill>
                  <a:srgbClr val="990099"/>
                </a:solidFill>
                <a:latin typeface="Bookman Old Style"/>
                <a:cs typeface="Bookman Old Style"/>
              </a:rPr>
              <a:t>X</a:t>
            </a:r>
            <a:r>
              <a:rPr sz="2100" spc="232" baseline="-11904" dirty="0">
                <a:solidFill>
                  <a:srgbClr val="990099"/>
                </a:solidFill>
                <a:latin typeface="Garamond"/>
                <a:cs typeface="Garamond"/>
              </a:rPr>
              <a:t>3</a:t>
            </a:r>
            <a:r>
              <a:rPr sz="2100" spc="240" baseline="-11904" dirty="0">
                <a:solidFill>
                  <a:srgbClr val="990099"/>
                </a:solidFill>
                <a:latin typeface="Garamond"/>
                <a:cs typeface="Garamond"/>
              </a:rPr>
              <a:t> </a:t>
            </a:r>
            <a:r>
              <a:rPr sz="2050" spc="-55" dirty="0">
                <a:latin typeface="Calibri"/>
                <a:cs typeface="Calibri"/>
              </a:rPr>
              <a:t>iff </a:t>
            </a:r>
            <a:r>
              <a:rPr sz="2050" spc="-50" dirty="0">
                <a:latin typeface="Calibri"/>
                <a:cs typeface="Calibri"/>
              </a:rPr>
              <a:t> </a:t>
            </a:r>
            <a:r>
              <a:rPr sz="2050" spc="-105" dirty="0">
                <a:latin typeface="Calibri"/>
                <a:cs typeface="Calibri"/>
              </a:rPr>
              <a:t>preference</a:t>
            </a:r>
            <a:r>
              <a:rPr sz="2050" spc="195" dirty="0">
                <a:latin typeface="Calibri"/>
                <a:cs typeface="Calibri"/>
              </a:rPr>
              <a:t> </a:t>
            </a:r>
            <a:r>
              <a:rPr sz="2050" spc="-120" dirty="0">
                <a:latin typeface="Calibri"/>
                <a:cs typeface="Calibri"/>
              </a:rPr>
              <a:t>between</a:t>
            </a:r>
            <a:r>
              <a:rPr sz="2050" spc="180" dirty="0">
                <a:latin typeface="Calibri"/>
                <a:cs typeface="Calibri"/>
              </a:rPr>
              <a:t> </a:t>
            </a:r>
            <a:r>
              <a:rPr sz="2050" spc="55" dirty="0">
                <a:solidFill>
                  <a:srgbClr val="990099"/>
                </a:solidFill>
                <a:latin typeface="Lucida Sans Unicode"/>
                <a:cs typeface="Lucida Sans Unicode"/>
              </a:rPr>
              <a:t>(</a:t>
            </a:r>
            <a:r>
              <a:rPr sz="2050" b="0" i="1" spc="55" dirty="0">
                <a:solidFill>
                  <a:srgbClr val="990099"/>
                </a:solidFill>
                <a:latin typeface="Bookman Old Style"/>
                <a:cs typeface="Bookman Old Style"/>
              </a:rPr>
              <a:t>x</a:t>
            </a:r>
            <a:r>
              <a:rPr sz="2100" spc="82" baseline="-11904" dirty="0">
                <a:solidFill>
                  <a:srgbClr val="990099"/>
                </a:solidFill>
                <a:latin typeface="Garamond"/>
                <a:cs typeface="Garamond"/>
              </a:rPr>
              <a:t>1</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30" dirty="0">
                <a:solidFill>
                  <a:srgbClr val="990099"/>
                </a:solidFill>
                <a:latin typeface="Bookman Old Style"/>
                <a:cs typeface="Bookman Old Style"/>
              </a:rPr>
              <a:t>x</a:t>
            </a:r>
            <a:r>
              <a:rPr sz="2100" spc="44" baseline="-11904" dirty="0">
                <a:solidFill>
                  <a:srgbClr val="990099"/>
                </a:solidFill>
                <a:latin typeface="Garamond"/>
                <a:cs typeface="Garamond"/>
              </a:rPr>
              <a:t>2</a:t>
            </a:r>
            <a:r>
              <a:rPr sz="2050" b="0" i="1" spc="30"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90" dirty="0">
                <a:solidFill>
                  <a:srgbClr val="990099"/>
                </a:solidFill>
                <a:latin typeface="Bookman Old Style"/>
                <a:cs typeface="Bookman Old Style"/>
              </a:rPr>
              <a:t>x</a:t>
            </a:r>
            <a:r>
              <a:rPr sz="2100" spc="135" baseline="-11904" dirty="0">
                <a:solidFill>
                  <a:srgbClr val="990099"/>
                </a:solidFill>
                <a:latin typeface="Garamond"/>
                <a:cs typeface="Garamond"/>
              </a:rPr>
              <a:t>3</a:t>
            </a:r>
            <a:r>
              <a:rPr sz="2050" spc="90" dirty="0">
                <a:solidFill>
                  <a:srgbClr val="990099"/>
                </a:solidFill>
                <a:latin typeface="Lucida Sans Unicode"/>
                <a:cs typeface="Lucida Sans Unicode"/>
              </a:rPr>
              <a:t>)</a:t>
            </a:r>
            <a:r>
              <a:rPr sz="2050" spc="-5" dirty="0">
                <a:solidFill>
                  <a:srgbClr val="990099"/>
                </a:solidFill>
                <a:latin typeface="Lucida Sans Unicode"/>
                <a:cs typeface="Lucida Sans Unicode"/>
              </a:rPr>
              <a:t> </a:t>
            </a:r>
            <a:r>
              <a:rPr sz="2050" spc="-70" dirty="0">
                <a:latin typeface="Calibri"/>
                <a:cs typeface="Calibri"/>
              </a:rPr>
              <a:t>and</a:t>
            </a:r>
            <a:r>
              <a:rPr sz="2050" spc="170" dirty="0">
                <a:latin typeface="Calibri"/>
                <a:cs typeface="Calibri"/>
              </a:rPr>
              <a:t> </a:t>
            </a:r>
            <a:r>
              <a:rPr sz="2050" spc="-60" dirty="0">
                <a:solidFill>
                  <a:srgbClr val="990099"/>
                </a:solidFill>
                <a:latin typeface="Lucida Sans Unicode"/>
                <a:cs typeface="Lucida Sans Unicode"/>
              </a:rPr>
              <a:t>(</a:t>
            </a:r>
            <a:r>
              <a:rPr sz="2050" b="0" i="1" spc="-60" dirty="0">
                <a:solidFill>
                  <a:srgbClr val="990099"/>
                </a:solidFill>
                <a:latin typeface="Bookman Old Style"/>
                <a:cs typeface="Bookman Old Style"/>
              </a:rPr>
              <a:t>x</a:t>
            </a:r>
            <a:r>
              <a:rPr sz="2100" spc="-89" baseline="29761" dirty="0">
                <a:solidFill>
                  <a:srgbClr val="990099"/>
                </a:solidFill>
                <a:latin typeface="Lucida Sans Unicode"/>
                <a:cs typeface="Lucida Sans Unicode"/>
              </a:rPr>
              <a:t>t</a:t>
            </a:r>
            <a:r>
              <a:rPr sz="2100" spc="-89" baseline="-19841" dirty="0">
                <a:solidFill>
                  <a:srgbClr val="990099"/>
                </a:solidFill>
                <a:latin typeface="Garamond"/>
                <a:cs typeface="Garamond"/>
              </a:rPr>
              <a:t>1</a:t>
            </a:r>
            <a:r>
              <a:rPr sz="2050" b="0" i="1" spc="-60"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110" dirty="0">
                <a:solidFill>
                  <a:srgbClr val="990099"/>
                </a:solidFill>
                <a:latin typeface="Bookman Old Style"/>
                <a:cs typeface="Bookman Old Style"/>
              </a:rPr>
              <a:t>x</a:t>
            </a:r>
            <a:r>
              <a:rPr sz="2100" spc="-165" baseline="29761" dirty="0">
                <a:solidFill>
                  <a:srgbClr val="990099"/>
                </a:solidFill>
                <a:latin typeface="Lucida Sans Unicode"/>
                <a:cs typeface="Lucida Sans Unicode"/>
              </a:rPr>
              <a:t>t</a:t>
            </a:r>
            <a:r>
              <a:rPr sz="2100" spc="-165" baseline="-19841" dirty="0">
                <a:solidFill>
                  <a:srgbClr val="990099"/>
                </a:solidFill>
                <a:latin typeface="Garamond"/>
                <a:cs typeface="Garamond"/>
              </a:rPr>
              <a:t>2</a:t>
            </a:r>
            <a:r>
              <a:rPr sz="2050" b="0" i="1" spc="-110"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90" dirty="0">
                <a:solidFill>
                  <a:srgbClr val="990099"/>
                </a:solidFill>
                <a:latin typeface="Bookman Old Style"/>
                <a:cs typeface="Bookman Old Style"/>
              </a:rPr>
              <a:t>x</a:t>
            </a:r>
            <a:r>
              <a:rPr sz="2100" spc="135" baseline="-11904" dirty="0">
                <a:solidFill>
                  <a:srgbClr val="990099"/>
                </a:solidFill>
                <a:latin typeface="Garamond"/>
                <a:cs typeface="Garamond"/>
              </a:rPr>
              <a:t>3</a:t>
            </a:r>
            <a:r>
              <a:rPr sz="2050" spc="90" dirty="0">
                <a:solidFill>
                  <a:srgbClr val="990099"/>
                </a:solidFill>
                <a:latin typeface="Lucida Sans Unicode"/>
                <a:cs typeface="Lucida Sans Unicode"/>
              </a:rPr>
              <a:t>) </a:t>
            </a:r>
            <a:r>
              <a:rPr sz="2050" spc="-635" dirty="0">
                <a:solidFill>
                  <a:srgbClr val="990099"/>
                </a:solidFill>
                <a:latin typeface="Lucida Sans Unicode"/>
                <a:cs typeface="Lucida Sans Unicode"/>
              </a:rPr>
              <a:t> </a:t>
            </a:r>
            <a:r>
              <a:rPr sz="2050" spc="-95" dirty="0">
                <a:latin typeface="Calibri"/>
                <a:cs typeface="Calibri"/>
              </a:rPr>
              <a:t>does</a:t>
            </a:r>
            <a:r>
              <a:rPr sz="2050" spc="190" dirty="0">
                <a:latin typeface="Calibri"/>
                <a:cs typeface="Calibri"/>
              </a:rPr>
              <a:t> </a:t>
            </a:r>
            <a:r>
              <a:rPr sz="2050" spc="-65" dirty="0">
                <a:latin typeface="Calibri"/>
                <a:cs typeface="Calibri"/>
              </a:rPr>
              <a:t>not</a:t>
            </a:r>
            <a:r>
              <a:rPr sz="2050" spc="190" dirty="0">
                <a:latin typeface="Calibri"/>
                <a:cs typeface="Calibri"/>
              </a:rPr>
              <a:t> </a:t>
            </a:r>
            <a:r>
              <a:rPr sz="2050" spc="-100" dirty="0">
                <a:latin typeface="Calibri"/>
                <a:cs typeface="Calibri"/>
              </a:rPr>
              <a:t>depend</a:t>
            </a:r>
            <a:r>
              <a:rPr sz="2050" spc="185" dirty="0">
                <a:latin typeface="Calibri"/>
                <a:cs typeface="Calibri"/>
              </a:rPr>
              <a:t> </a:t>
            </a:r>
            <a:r>
              <a:rPr sz="2050" spc="-95" dirty="0">
                <a:latin typeface="Calibri"/>
                <a:cs typeface="Calibri"/>
              </a:rPr>
              <a:t>on</a:t>
            </a:r>
            <a:r>
              <a:rPr sz="2050" spc="175" dirty="0">
                <a:latin typeface="Calibri"/>
                <a:cs typeface="Calibri"/>
              </a:rPr>
              <a:t> </a:t>
            </a:r>
            <a:r>
              <a:rPr sz="2050" b="0" i="1" spc="45" dirty="0">
                <a:solidFill>
                  <a:srgbClr val="990099"/>
                </a:solidFill>
                <a:latin typeface="Bookman Old Style"/>
                <a:cs typeface="Bookman Old Style"/>
              </a:rPr>
              <a:t>x</a:t>
            </a:r>
            <a:r>
              <a:rPr sz="2100" spc="67" baseline="-11904" dirty="0">
                <a:solidFill>
                  <a:srgbClr val="990099"/>
                </a:solidFill>
                <a:latin typeface="Garamond"/>
                <a:cs typeface="Garamond"/>
              </a:rPr>
              <a:t>3</a:t>
            </a:r>
            <a:endParaRPr sz="2100" baseline="-11904">
              <a:latin typeface="Garamond"/>
              <a:cs typeface="Garamond"/>
            </a:endParaRPr>
          </a:p>
          <a:p>
            <a:pPr marL="114300" algn="just">
              <a:lnSpc>
                <a:spcPct val="100000"/>
              </a:lnSpc>
              <a:spcBef>
                <a:spcPts val="1560"/>
              </a:spcBef>
            </a:pPr>
            <a:r>
              <a:rPr sz="2050" spc="50" dirty="0">
                <a:latin typeface="Calibri"/>
                <a:cs typeface="Calibri"/>
              </a:rPr>
              <a:t>E.g.</a:t>
            </a:r>
            <a:r>
              <a:rPr sz="2050" spc="25" dirty="0">
                <a:latin typeface="Calibri"/>
                <a:cs typeface="Calibri"/>
              </a:rPr>
              <a:t>,</a:t>
            </a:r>
            <a:r>
              <a:rPr sz="2050" spc="160" dirty="0">
                <a:latin typeface="Calibri"/>
                <a:cs typeface="Calibri"/>
              </a:rPr>
              <a:t> </a:t>
            </a:r>
            <a:r>
              <a:rPr sz="2050" spc="135" dirty="0">
                <a:solidFill>
                  <a:srgbClr val="990099"/>
                </a:solidFill>
                <a:latin typeface="Lucida Sans Unicode"/>
                <a:cs typeface="Lucida Sans Unicode"/>
              </a:rPr>
              <a:t>(</a:t>
            </a:r>
            <a:r>
              <a:rPr sz="2050" b="0" i="1" spc="140" dirty="0">
                <a:solidFill>
                  <a:srgbClr val="990099"/>
                </a:solidFill>
                <a:latin typeface="Bookman Old Style"/>
                <a:cs typeface="Bookman Old Style"/>
              </a:rPr>
              <a:t>N</a:t>
            </a:r>
            <a:r>
              <a:rPr sz="2050" b="0" i="1" spc="-400" dirty="0">
                <a:solidFill>
                  <a:srgbClr val="990099"/>
                </a:solidFill>
                <a:latin typeface="Bookman Old Style"/>
                <a:cs typeface="Bookman Old Style"/>
              </a:rPr>
              <a:t> </a:t>
            </a:r>
            <a:r>
              <a:rPr sz="2050" b="0" i="1" spc="-90" dirty="0">
                <a:solidFill>
                  <a:srgbClr val="990099"/>
                </a:solidFill>
                <a:latin typeface="Bookman Old Style"/>
                <a:cs typeface="Bookman Old Style"/>
              </a:rPr>
              <a:t>oise</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114" dirty="0">
                <a:solidFill>
                  <a:srgbClr val="990099"/>
                </a:solidFill>
                <a:latin typeface="Bookman Old Style"/>
                <a:cs typeface="Bookman Old Style"/>
              </a:rPr>
              <a:t>C</a:t>
            </a:r>
            <a:r>
              <a:rPr sz="2050" b="0" i="1" spc="-90" dirty="0">
                <a:solidFill>
                  <a:srgbClr val="990099"/>
                </a:solidFill>
                <a:latin typeface="Bookman Old Style"/>
                <a:cs typeface="Bookman Old Style"/>
              </a:rPr>
              <a:t>ost</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0" dirty="0">
                <a:solidFill>
                  <a:srgbClr val="990099"/>
                </a:solidFill>
                <a:latin typeface="Bookman Old Style"/>
                <a:cs typeface="Bookman Old Style"/>
              </a:rPr>
              <a:t>S</a:t>
            </a:r>
            <a:r>
              <a:rPr sz="2050" b="0" i="1" spc="45" dirty="0">
                <a:solidFill>
                  <a:srgbClr val="990099"/>
                </a:solidFill>
                <a:latin typeface="Bookman Old Style"/>
                <a:cs typeface="Bookman Old Style"/>
              </a:rPr>
              <a:t>af</a:t>
            </a:r>
            <a:r>
              <a:rPr sz="2050" b="0" i="1" spc="-405" dirty="0">
                <a:solidFill>
                  <a:srgbClr val="990099"/>
                </a:solidFill>
                <a:latin typeface="Bookman Old Style"/>
                <a:cs typeface="Bookman Old Style"/>
              </a:rPr>
              <a:t> </a:t>
            </a:r>
            <a:r>
              <a:rPr sz="2050" b="0" i="1" spc="-120" dirty="0">
                <a:solidFill>
                  <a:srgbClr val="990099"/>
                </a:solidFill>
                <a:latin typeface="Bookman Old Style"/>
                <a:cs typeface="Bookman Old Style"/>
              </a:rPr>
              <a:t>et</a:t>
            </a:r>
            <a:r>
              <a:rPr sz="2050" b="0" i="1" spc="-85" dirty="0">
                <a:solidFill>
                  <a:srgbClr val="990099"/>
                </a:solidFill>
                <a:latin typeface="Bookman Old Style"/>
                <a:cs typeface="Bookman Old Style"/>
              </a:rPr>
              <a:t>y</a:t>
            </a:r>
            <a:r>
              <a:rPr sz="2050" spc="135" dirty="0">
                <a:solidFill>
                  <a:srgbClr val="990099"/>
                </a:solidFill>
                <a:latin typeface="Lucida Sans Unicode"/>
                <a:cs typeface="Lucida Sans Unicode"/>
              </a:rPr>
              <a:t>)</a:t>
            </a:r>
            <a:r>
              <a:rPr sz="2050" spc="-10" dirty="0">
                <a:latin typeface="Calibri"/>
                <a:cs typeface="Calibri"/>
              </a:rPr>
              <a:t>:</a:t>
            </a:r>
            <a:endParaRPr sz="2050">
              <a:latin typeface="Calibri"/>
              <a:cs typeface="Calibri"/>
            </a:endParaRPr>
          </a:p>
          <a:p>
            <a:pPr marL="479425">
              <a:lnSpc>
                <a:spcPct val="100000"/>
              </a:lnSpc>
              <a:spcBef>
                <a:spcPts val="35"/>
              </a:spcBef>
            </a:pPr>
            <a:r>
              <a:rPr sz="2050" spc="-25" dirty="0">
                <a:solidFill>
                  <a:srgbClr val="990099"/>
                </a:solidFill>
                <a:latin typeface="Lucida Sans Unicode"/>
                <a:cs typeface="Lucida Sans Unicode"/>
              </a:rPr>
              <a:t>(</a:t>
            </a:r>
            <a:r>
              <a:rPr sz="2050" spc="-25" dirty="0">
                <a:latin typeface="Calibri"/>
                <a:cs typeface="Calibri"/>
              </a:rPr>
              <a:t>20,000</a:t>
            </a:r>
            <a:r>
              <a:rPr sz="2050" spc="180" dirty="0">
                <a:latin typeface="Calibri"/>
                <a:cs typeface="Calibri"/>
              </a:rPr>
              <a:t> </a:t>
            </a:r>
            <a:r>
              <a:rPr sz="2050" spc="-65" dirty="0">
                <a:latin typeface="Calibri"/>
                <a:cs typeface="Calibri"/>
              </a:rPr>
              <a:t>suffer,</a:t>
            </a:r>
            <a:r>
              <a:rPr sz="2050" spc="185" dirty="0">
                <a:latin typeface="Calibri"/>
                <a:cs typeface="Calibri"/>
              </a:rPr>
              <a:t> </a:t>
            </a:r>
            <a:r>
              <a:rPr sz="2050" spc="-50" dirty="0">
                <a:latin typeface="Calibri"/>
                <a:cs typeface="Calibri"/>
              </a:rPr>
              <a:t>$4.6</a:t>
            </a:r>
            <a:r>
              <a:rPr sz="2050" spc="170" dirty="0">
                <a:latin typeface="Calibri"/>
                <a:cs typeface="Calibri"/>
              </a:rPr>
              <a:t> </a:t>
            </a:r>
            <a:r>
              <a:rPr sz="2050" spc="-40" dirty="0">
                <a:latin typeface="Calibri"/>
                <a:cs typeface="Calibri"/>
              </a:rPr>
              <a:t>billion,</a:t>
            </a:r>
            <a:r>
              <a:rPr sz="2050" spc="204" dirty="0">
                <a:latin typeface="Calibri"/>
                <a:cs typeface="Calibri"/>
              </a:rPr>
              <a:t> </a:t>
            </a:r>
            <a:r>
              <a:rPr sz="2050" spc="-50" dirty="0">
                <a:latin typeface="Calibri"/>
                <a:cs typeface="Calibri"/>
              </a:rPr>
              <a:t>0.06</a:t>
            </a:r>
            <a:r>
              <a:rPr sz="2050" spc="180" dirty="0">
                <a:latin typeface="Calibri"/>
                <a:cs typeface="Calibri"/>
              </a:rPr>
              <a:t> </a:t>
            </a:r>
            <a:r>
              <a:rPr sz="2050" spc="-40" dirty="0">
                <a:latin typeface="Calibri"/>
                <a:cs typeface="Calibri"/>
              </a:rPr>
              <a:t>deaths/mpm</a:t>
            </a:r>
            <a:r>
              <a:rPr sz="2050" spc="-40" dirty="0">
                <a:solidFill>
                  <a:srgbClr val="990099"/>
                </a:solidFill>
                <a:latin typeface="Lucida Sans Unicode"/>
                <a:cs typeface="Lucida Sans Unicode"/>
              </a:rPr>
              <a:t>)</a:t>
            </a:r>
            <a:r>
              <a:rPr sz="2050" spc="25" dirty="0">
                <a:solidFill>
                  <a:srgbClr val="990099"/>
                </a:solidFill>
                <a:latin typeface="Lucida Sans Unicode"/>
                <a:cs typeface="Lucida Sans Unicode"/>
              </a:rPr>
              <a:t> </a:t>
            </a:r>
            <a:r>
              <a:rPr sz="2050" spc="-35" dirty="0">
                <a:latin typeface="Calibri"/>
                <a:cs typeface="Calibri"/>
              </a:rPr>
              <a:t>vs.</a:t>
            </a:r>
            <a:endParaRPr sz="2050">
              <a:latin typeface="Calibri"/>
              <a:cs typeface="Calibri"/>
            </a:endParaRPr>
          </a:p>
          <a:p>
            <a:pPr marL="479425">
              <a:lnSpc>
                <a:spcPct val="100000"/>
              </a:lnSpc>
              <a:spcBef>
                <a:spcPts val="35"/>
              </a:spcBef>
            </a:pPr>
            <a:r>
              <a:rPr sz="2050" spc="-25" dirty="0">
                <a:solidFill>
                  <a:srgbClr val="990099"/>
                </a:solidFill>
                <a:latin typeface="Lucida Sans Unicode"/>
                <a:cs typeface="Lucida Sans Unicode"/>
              </a:rPr>
              <a:t>(</a:t>
            </a:r>
            <a:r>
              <a:rPr sz="2050" spc="-25" dirty="0">
                <a:latin typeface="Calibri"/>
                <a:cs typeface="Calibri"/>
              </a:rPr>
              <a:t>70,000</a:t>
            </a:r>
            <a:r>
              <a:rPr sz="2050" spc="180" dirty="0">
                <a:latin typeface="Calibri"/>
                <a:cs typeface="Calibri"/>
              </a:rPr>
              <a:t> </a:t>
            </a:r>
            <a:r>
              <a:rPr sz="2050" spc="-65" dirty="0">
                <a:latin typeface="Calibri"/>
                <a:cs typeface="Calibri"/>
              </a:rPr>
              <a:t>suffer,</a:t>
            </a:r>
            <a:r>
              <a:rPr sz="2050" spc="180" dirty="0">
                <a:latin typeface="Calibri"/>
                <a:cs typeface="Calibri"/>
              </a:rPr>
              <a:t> </a:t>
            </a:r>
            <a:r>
              <a:rPr sz="2050" spc="-50" dirty="0">
                <a:latin typeface="Calibri"/>
                <a:cs typeface="Calibri"/>
              </a:rPr>
              <a:t>$4.2</a:t>
            </a:r>
            <a:r>
              <a:rPr sz="2050" spc="175" dirty="0">
                <a:latin typeface="Calibri"/>
                <a:cs typeface="Calibri"/>
              </a:rPr>
              <a:t> </a:t>
            </a:r>
            <a:r>
              <a:rPr sz="2050" spc="-40" dirty="0">
                <a:latin typeface="Calibri"/>
                <a:cs typeface="Calibri"/>
              </a:rPr>
              <a:t>billion,</a:t>
            </a:r>
            <a:r>
              <a:rPr sz="2050" spc="200" dirty="0">
                <a:latin typeface="Calibri"/>
                <a:cs typeface="Calibri"/>
              </a:rPr>
              <a:t> </a:t>
            </a:r>
            <a:r>
              <a:rPr sz="2050" spc="-50" dirty="0">
                <a:latin typeface="Calibri"/>
                <a:cs typeface="Calibri"/>
              </a:rPr>
              <a:t>0.06</a:t>
            </a:r>
            <a:r>
              <a:rPr sz="2050" spc="185" dirty="0">
                <a:latin typeface="Calibri"/>
                <a:cs typeface="Calibri"/>
              </a:rPr>
              <a:t> </a:t>
            </a:r>
            <a:r>
              <a:rPr sz="2050" spc="-40" dirty="0">
                <a:latin typeface="Calibri"/>
                <a:cs typeface="Calibri"/>
              </a:rPr>
              <a:t>deaths/mpm</a:t>
            </a:r>
            <a:r>
              <a:rPr sz="2050" spc="-40" dirty="0">
                <a:solidFill>
                  <a:srgbClr val="990099"/>
                </a:solidFill>
                <a:latin typeface="Lucida Sans Unicode"/>
                <a:cs typeface="Lucida Sans Unicode"/>
              </a:rPr>
              <a:t>)</a:t>
            </a:r>
            <a:endParaRPr sz="2050">
              <a:latin typeface="Lucida Sans Unicode"/>
              <a:cs typeface="Lucida Sans Unicode"/>
            </a:endParaRPr>
          </a:p>
          <a:p>
            <a:pPr marL="113664" marR="30480" algn="just">
              <a:lnSpc>
                <a:spcPct val="101200"/>
              </a:lnSpc>
              <a:spcBef>
                <a:spcPts val="1535"/>
              </a:spcBef>
            </a:pPr>
            <a:r>
              <a:rPr sz="2050" spc="90" dirty="0">
                <a:solidFill>
                  <a:srgbClr val="7E0000"/>
                </a:solidFill>
                <a:latin typeface="Century"/>
                <a:cs typeface="Century"/>
              </a:rPr>
              <a:t>Theorem </a:t>
            </a:r>
            <a:r>
              <a:rPr sz="2050" spc="-25" dirty="0">
                <a:latin typeface="Calibri"/>
                <a:cs typeface="Calibri"/>
              </a:rPr>
              <a:t>(Leontief,</a:t>
            </a:r>
            <a:r>
              <a:rPr sz="2050" spc="-20" dirty="0">
                <a:latin typeface="Calibri"/>
                <a:cs typeface="Calibri"/>
              </a:rPr>
              <a:t> </a:t>
            </a:r>
            <a:r>
              <a:rPr sz="2050" spc="-25" dirty="0">
                <a:latin typeface="Calibri"/>
                <a:cs typeface="Calibri"/>
              </a:rPr>
              <a:t>1947):</a:t>
            </a:r>
            <a:r>
              <a:rPr sz="2050" spc="-20" dirty="0">
                <a:latin typeface="Calibri"/>
                <a:cs typeface="Calibri"/>
              </a:rPr>
              <a:t> </a:t>
            </a:r>
            <a:r>
              <a:rPr sz="2050" spc="-30" dirty="0">
                <a:latin typeface="Calibri"/>
                <a:cs typeface="Calibri"/>
              </a:rPr>
              <a:t>if </a:t>
            </a:r>
            <a:r>
              <a:rPr sz="2050" spc="-90" dirty="0">
                <a:latin typeface="Calibri"/>
                <a:cs typeface="Calibri"/>
              </a:rPr>
              <a:t>every</a:t>
            </a:r>
            <a:r>
              <a:rPr sz="2050" spc="-85" dirty="0">
                <a:latin typeface="Calibri"/>
                <a:cs typeface="Calibri"/>
              </a:rPr>
              <a:t> </a:t>
            </a:r>
            <a:r>
              <a:rPr sz="2050" spc="-55" dirty="0">
                <a:latin typeface="Calibri"/>
                <a:cs typeface="Calibri"/>
              </a:rPr>
              <a:t>pair</a:t>
            </a:r>
            <a:r>
              <a:rPr sz="2050" spc="-50" dirty="0">
                <a:latin typeface="Calibri"/>
                <a:cs typeface="Calibri"/>
              </a:rPr>
              <a:t> </a:t>
            </a:r>
            <a:r>
              <a:rPr sz="2050" spc="-75" dirty="0">
                <a:latin typeface="Calibri"/>
                <a:cs typeface="Calibri"/>
              </a:rPr>
              <a:t>of</a:t>
            </a:r>
            <a:r>
              <a:rPr sz="2050" spc="-70" dirty="0">
                <a:latin typeface="Calibri"/>
                <a:cs typeface="Calibri"/>
              </a:rPr>
              <a:t> </a:t>
            </a:r>
            <a:r>
              <a:rPr sz="2050" spc="-45" dirty="0">
                <a:latin typeface="Calibri"/>
                <a:cs typeface="Calibri"/>
              </a:rPr>
              <a:t>attributes </a:t>
            </a:r>
            <a:r>
              <a:rPr sz="2050" spc="-40" dirty="0">
                <a:latin typeface="Calibri"/>
                <a:cs typeface="Calibri"/>
              </a:rPr>
              <a:t>is </a:t>
            </a:r>
            <a:r>
              <a:rPr sz="2050" spc="15" dirty="0">
                <a:latin typeface="Calibri"/>
                <a:cs typeface="Calibri"/>
              </a:rPr>
              <a:t>P.I. </a:t>
            </a:r>
            <a:r>
              <a:rPr sz="2050" spc="-75" dirty="0">
                <a:latin typeface="Calibri"/>
                <a:cs typeface="Calibri"/>
              </a:rPr>
              <a:t>of</a:t>
            </a:r>
            <a:r>
              <a:rPr sz="2050" spc="-70" dirty="0">
                <a:latin typeface="Calibri"/>
                <a:cs typeface="Calibri"/>
              </a:rPr>
              <a:t> </a:t>
            </a:r>
            <a:r>
              <a:rPr sz="2050" spc="-25" dirty="0">
                <a:latin typeface="Calibri"/>
                <a:cs typeface="Calibri"/>
              </a:rPr>
              <a:t>its </a:t>
            </a:r>
            <a:r>
              <a:rPr sz="2050" spc="-50" dirty="0">
                <a:latin typeface="Calibri"/>
                <a:cs typeface="Calibri"/>
              </a:rPr>
              <a:t>com- </a:t>
            </a:r>
            <a:r>
              <a:rPr sz="2050" spc="-45" dirty="0">
                <a:latin typeface="Calibri"/>
                <a:cs typeface="Calibri"/>
              </a:rPr>
              <a:t> </a:t>
            </a:r>
            <a:r>
              <a:rPr sz="2050" spc="-75" dirty="0">
                <a:latin typeface="Calibri"/>
                <a:cs typeface="Calibri"/>
              </a:rPr>
              <a:t>plement,</a:t>
            </a:r>
            <a:r>
              <a:rPr sz="2050" spc="-70" dirty="0">
                <a:latin typeface="Calibri"/>
                <a:cs typeface="Calibri"/>
              </a:rPr>
              <a:t> </a:t>
            </a:r>
            <a:r>
              <a:rPr sz="2050" spc="-85" dirty="0">
                <a:latin typeface="Calibri"/>
                <a:cs typeface="Calibri"/>
              </a:rPr>
              <a:t>then</a:t>
            </a:r>
            <a:r>
              <a:rPr sz="2050" spc="290" dirty="0">
                <a:latin typeface="Calibri"/>
                <a:cs typeface="Calibri"/>
              </a:rPr>
              <a:t> </a:t>
            </a:r>
            <a:r>
              <a:rPr sz="2050" spc="-90" dirty="0">
                <a:latin typeface="Calibri"/>
                <a:cs typeface="Calibri"/>
              </a:rPr>
              <a:t>every</a:t>
            </a:r>
            <a:r>
              <a:rPr sz="2050" spc="285" dirty="0">
                <a:latin typeface="Calibri"/>
                <a:cs typeface="Calibri"/>
              </a:rPr>
              <a:t> </a:t>
            </a:r>
            <a:r>
              <a:rPr sz="2050" spc="-70" dirty="0">
                <a:latin typeface="Calibri"/>
                <a:cs typeface="Calibri"/>
              </a:rPr>
              <a:t>subset</a:t>
            </a:r>
            <a:r>
              <a:rPr sz="2050" spc="325" dirty="0">
                <a:latin typeface="Calibri"/>
                <a:cs typeface="Calibri"/>
              </a:rPr>
              <a:t> </a:t>
            </a:r>
            <a:r>
              <a:rPr sz="2050" spc="-75" dirty="0">
                <a:latin typeface="Calibri"/>
                <a:cs typeface="Calibri"/>
              </a:rPr>
              <a:t>of</a:t>
            </a:r>
            <a:r>
              <a:rPr sz="2050" spc="310" dirty="0">
                <a:latin typeface="Calibri"/>
                <a:cs typeface="Calibri"/>
              </a:rPr>
              <a:t> </a:t>
            </a:r>
            <a:r>
              <a:rPr sz="2050" spc="-45" dirty="0">
                <a:latin typeface="Calibri"/>
                <a:cs typeface="Calibri"/>
              </a:rPr>
              <a:t>attributes </a:t>
            </a:r>
            <a:r>
              <a:rPr sz="2050" spc="-40" dirty="0">
                <a:latin typeface="Calibri"/>
                <a:cs typeface="Calibri"/>
              </a:rPr>
              <a:t>is </a:t>
            </a:r>
            <a:r>
              <a:rPr sz="2050" spc="15" dirty="0">
                <a:latin typeface="Calibri"/>
                <a:cs typeface="Calibri"/>
              </a:rPr>
              <a:t>P.I </a:t>
            </a:r>
            <a:r>
              <a:rPr sz="2050" spc="-75" dirty="0">
                <a:latin typeface="Calibri"/>
                <a:cs typeface="Calibri"/>
              </a:rPr>
              <a:t>of</a:t>
            </a:r>
            <a:r>
              <a:rPr sz="2050" spc="315" dirty="0">
                <a:latin typeface="Calibri"/>
                <a:cs typeface="Calibri"/>
              </a:rPr>
              <a:t> </a:t>
            </a:r>
            <a:r>
              <a:rPr sz="2050" spc="-25" dirty="0">
                <a:latin typeface="Calibri"/>
                <a:cs typeface="Calibri"/>
              </a:rPr>
              <a:t>its </a:t>
            </a:r>
            <a:r>
              <a:rPr sz="2050" spc="-75" dirty="0">
                <a:latin typeface="Calibri"/>
                <a:cs typeface="Calibri"/>
              </a:rPr>
              <a:t>complement:</a:t>
            </a:r>
            <a:r>
              <a:rPr sz="2050" spc="315" dirty="0">
                <a:latin typeface="Calibri"/>
                <a:cs typeface="Calibri"/>
              </a:rPr>
              <a:t> </a:t>
            </a:r>
            <a:r>
              <a:rPr sz="2050" spc="-55" dirty="0">
                <a:solidFill>
                  <a:srgbClr val="00007E"/>
                </a:solidFill>
                <a:latin typeface="Calibri"/>
                <a:cs typeface="Calibri"/>
              </a:rPr>
              <a:t>mutual </a:t>
            </a:r>
            <a:r>
              <a:rPr sz="2050" spc="-50" dirty="0">
                <a:solidFill>
                  <a:srgbClr val="00007E"/>
                </a:solidFill>
                <a:latin typeface="Calibri"/>
                <a:cs typeface="Calibri"/>
              </a:rPr>
              <a:t> </a:t>
            </a:r>
            <a:r>
              <a:rPr sz="2050" spc="15" dirty="0">
                <a:solidFill>
                  <a:srgbClr val="00007E"/>
                </a:solidFill>
                <a:latin typeface="Calibri"/>
                <a:cs typeface="Calibri"/>
              </a:rPr>
              <a:t>P.I.</a:t>
            </a:r>
            <a:r>
              <a:rPr sz="2050" spc="15" dirty="0">
                <a:latin typeface="Calibri"/>
                <a:cs typeface="Calibri"/>
              </a:rPr>
              <a:t>.</a:t>
            </a:r>
            <a:endParaRPr sz="2050">
              <a:latin typeface="Calibri"/>
              <a:cs typeface="Calibri"/>
            </a:endParaRPr>
          </a:p>
          <a:p>
            <a:pPr marL="114300" algn="just">
              <a:lnSpc>
                <a:spcPct val="100000"/>
              </a:lnSpc>
              <a:spcBef>
                <a:spcPts val="1560"/>
              </a:spcBef>
            </a:pPr>
            <a:r>
              <a:rPr sz="2050" spc="90" dirty="0">
                <a:solidFill>
                  <a:srgbClr val="7E0000"/>
                </a:solidFill>
                <a:latin typeface="Century"/>
                <a:cs typeface="Century"/>
              </a:rPr>
              <a:t>Theorem</a:t>
            </a:r>
            <a:r>
              <a:rPr sz="2050" spc="45" dirty="0">
                <a:solidFill>
                  <a:srgbClr val="7E0000"/>
                </a:solidFill>
                <a:latin typeface="Century"/>
                <a:cs typeface="Century"/>
              </a:rPr>
              <a:t> </a:t>
            </a:r>
            <a:r>
              <a:rPr sz="2050" spc="-40" dirty="0">
                <a:latin typeface="Calibri"/>
                <a:cs typeface="Calibri"/>
              </a:rPr>
              <a:t>(Debreu,</a:t>
            </a:r>
            <a:r>
              <a:rPr sz="2050" spc="180" dirty="0">
                <a:latin typeface="Calibri"/>
                <a:cs typeface="Calibri"/>
              </a:rPr>
              <a:t> </a:t>
            </a:r>
            <a:r>
              <a:rPr sz="2050" spc="-25" dirty="0">
                <a:latin typeface="Calibri"/>
                <a:cs typeface="Calibri"/>
              </a:rPr>
              <a:t>1960):</a:t>
            </a:r>
            <a:r>
              <a:rPr sz="2050" spc="400" dirty="0">
                <a:latin typeface="Calibri"/>
                <a:cs typeface="Calibri"/>
              </a:rPr>
              <a:t> </a:t>
            </a:r>
            <a:r>
              <a:rPr sz="2050" spc="-55" dirty="0">
                <a:latin typeface="Calibri"/>
                <a:cs typeface="Calibri"/>
              </a:rPr>
              <a:t>mutual</a:t>
            </a:r>
            <a:r>
              <a:rPr sz="2050" spc="190" dirty="0">
                <a:latin typeface="Calibri"/>
                <a:cs typeface="Calibri"/>
              </a:rPr>
              <a:t> </a:t>
            </a:r>
            <a:r>
              <a:rPr sz="2050" spc="15" dirty="0">
                <a:latin typeface="Calibri"/>
                <a:cs typeface="Calibri"/>
              </a:rPr>
              <a:t>P.I. </a:t>
            </a:r>
            <a:r>
              <a:rPr sz="2050" spc="270" dirty="0">
                <a:latin typeface="Calibri"/>
                <a:cs typeface="Calibri"/>
              </a:rPr>
              <a:t> </a:t>
            </a:r>
            <a:r>
              <a:rPr sz="2050" spc="140" dirty="0">
                <a:solidFill>
                  <a:srgbClr val="990099"/>
                </a:solidFill>
                <a:latin typeface="Lucida Sans Unicode"/>
                <a:cs typeface="Lucida Sans Unicode"/>
              </a:rPr>
              <a:t>⇒ </a:t>
            </a:r>
            <a:r>
              <a:rPr sz="2050" spc="240" dirty="0">
                <a:solidFill>
                  <a:srgbClr val="990099"/>
                </a:solidFill>
                <a:latin typeface="Lucida Sans Unicode"/>
                <a:cs typeface="Lucida Sans Unicode"/>
              </a:rPr>
              <a:t> </a:t>
            </a:r>
            <a:r>
              <a:rPr sz="2050" spc="-215"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spc="-50" dirty="0">
                <a:solidFill>
                  <a:srgbClr val="00007E"/>
                </a:solidFill>
                <a:latin typeface="Calibri"/>
                <a:cs typeface="Calibri"/>
              </a:rPr>
              <a:t>additive</a:t>
            </a:r>
            <a:r>
              <a:rPr sz="2050" spc="150" dirty="0">
                <a:solidFill>
                  <a:srgbClr val="00007E"/>
                </a:solidFill>
                <a:latin typeface="Calibri"/>
                <a:cs typeface="Calibri"/>
              </a:rPr>
              <a:t> </a:t>
            </a:r>
            <a:r>
              <a:rPr sz="2050" spc="-75" dirty="0">
                <a:latin typeface="Calibri"/>
                <a:cs typeface="Calibri"/>
              </a:rPr>
              <a:t>value</a:t>
            </a:r>
            <a:r>
              <a:rPr sz="2050" spc="204" dirty="0">
                <a:latin typeface="Calibri"/>
                <a:cs typeface="Calibri"/>
              </a:rPr>
              <a:t> </a:t>
            </a:r>
            <a:r>
              <a:rPr sz="2050" spc="-55" dirty="0">
                <a:latin typeface="Calibri"/>
                <a:cs typeface="Calibri"/>
              </a:rPr>
              <a:t>function:</a:t>
            </a:r>
            <a:endParaRPr sz="2050">
              <a:latin typeface="Calibri"/>
              <a:cs typeface="Calibri"/>
            </a:endParaRPr>
          </a:p>
          <a:p>
            <a:pPr marL="431165">
              <a:lnSpc>
                <a:spcPct val="100000"/>
              </a:lnSpc>
              <a:spcBef>
                <a:spcPts val="1160"/>
              </a:spcBef>
            </a:pPr>
            <a:r>
              <a:rPr sz="2050" b="0" i="1" spc="-215" dirty="0">
                <a:solidFill>
                  <a:srgbClr val="990099"/>
                </a:solidFill>
                <a:latin typeface="Bookman Old Style"/>
                <a:cs typeface="Bookman Old Style"/>
              </a:rPr>
              <a:t>V</a:t>
            </a:r>
            <a:r>
              <a:rPr sz="2050" b="0" i="1" spc="-175" dirty="0">
                <a:solidFill>
                  <a:srgbClr val="990099"/>
                </a:solidFill>
                <a:latin typeface="Bookman Old Style"/>
                <a:cs typeface="Bookman Old Style"/>
              </a:rPr>
              <a:t> </a:t>
            </a:r>
            <a:r>
              <a:rPr sz="2050" spc="130" dirty="0">
                <a:solidFill>
                  <a:srgbClr val="990099"/>
                </a:solidFill>
                <a:latin typeface="Garamond"/>
                <a:cs typeface="Garamond"/>
              </a:rPr>
              <a:t>(</a:t>
            </a:r>
            <a:r>
              <a:rPr sz="2050" b="0" i="1" spc="50" dirty="0">
                <a:solidFill>
                  <a:srgbClr val="990099"/>
                </a:solidFill>
                <a:latin typeface="Bookman Old Style"/>
                <a:cs typeface="Bookman Old Style"/>
              </a:rPr>
              <a:t>S</a:t>
            </a:r>
            <a:r>
              <a:rPr sz="2050" spc="130"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450" spc="130" dirty="0">
                <a:solidFill>
                  <a:srgbClr val="990099"/>
                </a:solidFill>
                <a:latin typeface="Arial"/>
                <a:cs typeface="Arial"/>
              </a:rPr>
              <a:t>Σ</a:t>
            </a:r>
            <a:r>
              <a:rPr sz="2100" b="0" i="1" spc="217" baseline="-11904" dirty="0">
                <a:solidFill>
                  <a:srgbClr val="990099"/>
                </a:solidFill>
                <a:latin typeface="Bookman Old Style"/>
                <a:cs typeface="Bookman Old Style"/>
              </a:rPr>
              <a:t>i</a:t>
            </a:r>
            <a:r>
              <a:rPr sz="2050" b="0" i="1" spc="-220" dirty="0">
                <a:solidFill>
                  <a:srgbClr val="990099"/>
                </a:solidFill>
                <a:latin typeface="Bookman Old Style"/>
                <a:cs typeface="Bookman Old Style"/>
              </a:rPr>
              <a:t>V</a:t>
            </a:r>
            <a:r>
              <a:rPr sz="2100" b="0" i="1" spc="195" baseline="-11904" dirty="0">
                <a:solidFill>
                  <a:srgbClr val="990099"/>
                </a:solidFill>
                <a:latin typeface="Bookman Old Style"/>
                <a:cs typeface="Bookman Old Style"/>
              </a:rPr>
              <a:t>i</a:t>
            </a:r>
            <a:r>
              <a:rPr sz="2050" spc="130" dirty="0">
                <a:solidFill>
                  <a:srgbClr val="990099"/>
                </a:solidFill>
                <a:latin typeface="Garamond"/>
                <a:cs typeface="Garamond"/>
              </a:rPr>
              <a:t>(</a:t>
            </a:r>
            <a:r>
              <a:rPr sz="2050" b="0" i="1" spc="240" dirty="0">
                <a:solidFill>
                  <a:srgbClr val="990099"/>
                </a:solidFill>
                <a:latin typeface="Bookman Old Style"/>
                <a:cs typeface="Bookman Old Style"/>
              </a:rPr>
              <a:t>X</a:t>
            </a:r>
            <a:r>
              <a:rPr sz="2100" b="0" i="1" spc="195" baseline="-11904" dirty="0">
                <a:solidFill>
                  <a:srgbClr val="990099"/>
                </a:solidFill>
                <a:latin typeface="Bookman Old Style"/>
                <a:cs typeface="Bookman Old Style"/>
              </a:rPr>
              <a:t>i</a:t>
            </a:r>
            <a:r>
              <a:rPr sz="2050" spc="130" dirty="0">
                <a:solidFill>
                  <a:srgbClr val="990099"/>
                </a:solidFill>
                <a:latin typeface="Garamond"/>
                <a:cs typeface="Garamond"/>
              </a:rPr>
              <a:t>(</a:t>
            </a:r>
            <a:r>
              <a:rPr sz="2050" b="0" i="1" spc="50" dirty="0">
                <a:solidFill>
                  <a:srgbClr val="990099"/>
                </a:solidFill>
                <a:latin typeface="Bookman Old Style"/>
                <a:cs typeface="Bookman Old Style"/>
              </a:rPr>
              <a:t>S</a:t>
            </a:r>
            <a:r>
              <a:rPr sz="2050" spc="130" dirty="0">
                <a:solidFill>
                  <a:srgbClr val="990099"/>
                </a:solidFill>
                <a:latin typeface="Garamond"/>
                <a:cs typeface="Garamond"/>
              </a:rPr>
              <a:t>))</a:t>
            </a:r>
            <a:endParaRPr sz="2050">
              <a:latin typeface="Garamond"/>
              <a:cs typeface="Garamond"/>
            </a:endParaRPr>
          </a:p>
          <a:p>
            <a:pPr marL="114300" algn="just">
              <a:lnSpc>
                <a:spcPct val="100000"/>
              </a:lnSpc>
              <a:spcBef>
                <a:spcPts val="1480"/>
              </a:spcBef>
            </a:pPr>
            <a:r>
              <a:rPr sz="2050" spc="-65" dirty="0">
                <a:latin typeface="Calibri"/>
                <a:cs typeface="Calibri"/>
              </a:rPr>
              <a:t>Hence</a:t>
            </a:r>
            <a:r>
              <a:rPr sz="2050" spc="190" dirty="0">
                <a:latin typeface="Calibri"/>
                <a:cs typeface="Calibri"/>
              </a:rPr>
              <a:t> </a:t>
            </a:r>
            <a:r>
              <a:rPr sz="2050" spc="-75" dirty="0">
                <a:latin typeface="Calibri"/>
                <a:cs typeface="Calibri"/>
              </a:rPr>
              <a:t>assess</a:t>
            </a:r>
            <a:r>
              <a:rPr sz="2050" spc="180" dirty="0">
                <a:latin typeface="Calibri"/>
                <a:cs typeface="Calibri"/>
              </a:rPr>
              <a:t> </a:t>
            </a:r>
            <a:r>
              <a:rPr sz="2050" b="0" i="1" spc="-65" dirty="0">
                <a:solidFill>
                  <a:srgbClr val="990099"/>
                </a:solidFill>
                <a:latin typeface="Bookman Old Style"/>
                <a:cs typeface="Bookman Old Style"/>
              </a:rPr>
              <a:t>n</a:t>
            </a:r>
            <a:r>
              <a:rPr sz="2050" b="0" i="1" spc="40" dirty="0">
                <a:solidFill>
                  <a:srgbClr val="990099"/>
                </a:solidFill>
                <a:latin typeface="Bookman Old Style"/>
                <a:cs typeface="Bookman Old Style"/>
              </a:rPr>
              <a:t> </a:t>
            </a:r>
            <a:r>
              <a:rPr sz="2050" spc="-45" dirty="0">
                <a:latin typeface="Calibri"/>
                <a:cs typeface="Calibri"/>
              </a:rPr>
              <a:t>single-attribute</a:t>
            </a:r>
            <a:r>
              <a:rPr sz="2050" spc="165" dirty="0">
                <a:latin typeface="Calibri"/>
                <a:cs typeface="Calibri"/>
              </a:rPr>
              <a:t> </a:t>
            </a:r>
            <a:r>
              <a:rPr sz="2050" spc="-55" dirty="0">
                <a:latin typeface="Calibri"/>
                <a:cs typeface="Calibri"/>
              </a:rPr>
              <a:t>functions;</a:t>
            </a:r>
            <a:r>
              <a:rPr sz="2050" spc="235" dirty="0">
                <a:latin typeface="Calibri"/>
                <a:cs typeface="Calibri"/>
              </a:rPr>
              <a:t> </a:t>
            </a:r>
            <a:r>
              <a:rPr sz="2050" spc="-75" dirty="0">
                <a:latin typeface="Calibri"/>
                <a:cs typeface="Calibri"/>
              </a:rPr>
              <a:t>often</a:t>
            </a:r>
            <a:r>
              <a:rPr sz="2050" spc="180" dirty="0">
                <a:latin typeface="Calibri"/>
                <a:cs typeface="Calibri"/>
              </a:rPr>
              <a:t> </a:t>
            </a:r>
            <a:r>
              <a:rPr sz="2050" spc="-55" dirty="0">
                <a:latin typeface="Calibri"/>
                <a:cs typeface="Calibri"/>
              </a:rPr>
              <a:t>a</a:t>
            </a:r>
            <a:r>
              <a:rPr sz="2050" spc="190" dirty="0">
                <a:latin typeface="Calibri"/>
                <a:cs typeface="Calibri"/>
              </a:rPr>
              <a:t> </a:t>
            </a:r>
            <a:r>
              <a:rPr sz="2050" spc="-55" dirty="0">
                <a:latin typeface="Calibri"/>
                <a:cs typeface="Calibri"/>
              </a:rPr>
              <a:t>good</a:t>
            </a:r>
            <a:r>
              <a:rPr sz="2050" spc="200" dirty="0">
                <a:latin typeface="Calibri"/>
                <a:cs typeface="Calibri"/>
              </a:rPr>
              <a:t> </a:t>
            </a:r>
            <a:r>
              <a:rPr sz="2050" spc="-70" dirty="0">
                <a:latin typeface="Calibri"/>
                <a:cs typeface="Calibri"/>
              </a:rPr>
              <a:t>approximation</a:t>
            </a:r>
            <a:endParaRPr sz="2050">
              <a:latin typeface="Calibri"/>
              <a:cs typeface="Calibri"/>
            </a:endParaRPr>
          </a:p>
        </p:txBody>
      </p:sp>
      <p:sp>
        <p:nvSpPr>
          <p:cNvPr id="6" name="TextBox 5">
            <a:extLst>
              <a:ext uri="{FF2B5EF4-FFF2-40B4-BE49-F238E27FC236}">
                <a16:creationId xmlns:a16="http://schemas.microsoft.com/office/drawing/2014/main" id="{E74D0BDF-26B8-4ABD-BF3F-2798EEC6D1F8}"/>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452853D9-026C-4FD5-95BD-057DF9532C20}"/>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16</a:t>
            </a:fld>
            <a:endParaRPr spc="20"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tabLst>
                <a:tab pos="3529329" algn="l"/>
              </a:tabLst>
            </a:pPr>
            <a:r>
              <a:rPr spc="90" dirty="0"/>
              <a:t>Preference</a:t>
            </a:r>
            <a:r>
              <a:rPr spc="270" dirty="0"/>
              <a:t> </a:t>
            </a:r>
            <a:r>
              <a:rPr spc="80" dirty="0"/>
              <a:t>structure:	Stochastic</a:t>
            </a:r>
          </a:p>
        </p:txBody>
      </p:sp>
      <p:sp>
        <p:nvSpPr>
          <p:cNvPr id="3" name="object 3"/>
          <p:cNvSpPr txBox="1"/>
          <p:nvPr/>
        </p:nvSpPr>
        <p:spPr>
          <a:xfrm>
            <a:off x="1092200" y="1379949"/>
            <a:ext cx="7867015" cy="3576320"/>
          </a:xfrm>
          <a:prstGeom prst="rect">
            <a:avLst/>
          </a:prstGeom>
        </p:spPr>
        <p:txBody>
          <a:bodyPr vert="horz" wrap="square" lIns="0" tIns="14604" rIns="0" bIns="0" rtlCol="0">
            <a:spAutoFit/>
          </a:bodyPr>
          <a:lstStyle/>
          <a:p>
            <a:pPr marL="50165">
              <a:lnSpc>
                <a:spcPct val="100000"/>
              </a:lnSpc>
              <a:spcBef>
                <a:spcPts val="114"/>
              </a:spcBef>
            </a:pPr>
            <a:r>
              <a:rPr sz="2050" spc="-90" dirty="0">
                <a:latin typeface="Calibri"/>
                <a:cs typeface="Calibri"/>
              </a:rPr>
              <a:t>Need</a:t>
            </a:r>
            <a:r>
              <a:rPr sz="2050" spc="175" dirty="0">
                <a:latin typeface="Calibri"/>
                <a:cs typeface="Calibri"/>
              </a:rPr>
              <a:t> </a:t>
            </a:r>
            <a:r>
              <a:rPr sz="2050" spc="-55" dirty="0">
                <a:latin typeface="Calibri"/>
                <a:cs typeface="Calibri"/>
              </a:rPr>
              <a:t>to</a:t>
            </a:r>
            <a:r>
              <a:rPr sz="2050" spc="190" dirty="0">
                <a:latin typeface="Calibri"/>
                <a:cs typeface="Calibri"/>
              </a:rPr>
              <a:t> </a:t>
            </a:r>
            <a:r>
              <a:rPr sz="2050" spc="-70" dirty="0">
                <a:latin typeface="Calibri"/>
                <a:cs typeface="Calibri"/>
              </a:rPr>
              <a:t>consider</a:t>
            </a:r>
            <a:r>
              <a:rPr sz="2050" spc="175" dirty="0">
                <a:latin typeface="Calibri"/>
                <a:cs typeface="Calibri"/>
              </a:rPr>
              <a:t> </a:t>
            </a:r>
            <a:r>
              <a:rPr sz="2050" spc="-100" dirty="0">
                <a:latin typeface="Calibri"/>
                <a:cs typeface="Calibri"/>
              </a:rPr>
              <a:t>preferences</a:t>
            </a:r>
            <a:r>
              <a:rPr sz="2050" spc="195" dirty="0">
                <a:latin typeface="Calibri"/>
                <a:cs typeface="Calibri"/>
              </a:rPr>
              <a:t> </a:t>
            </a:r>
            <a:r>
              <a:rPr sz="2050" spc="-90" dirty="0">
                <a:latin typeface="Calibri"/>
                <a:cs typeface="Calibri"/>
              </a:rPr>
              <a:t>over</a:t>
            </a:r>
            <a:r>
              <a:rPr sz="2050" spc="170" dirty="0">
                <a:latin typeface="Calibri"/>
                <a:cs typeface="Calibri"/>
              </a:rPr>
              <a:t> </a:t>
            </a:r>
            <a:r>
              <a:rPr sz="2050" spc="-65" dirty="0">
                <a:latin typeface="Calibri"/>
                <a:cs typeface="Calibri"/>
              </a:rPr>
              <a:t>lotteries:</a:t>
            </a:r>
            <a:endParaRPr sz="2050">
              <a:latin typeface="Calibri"/>
              <a:cs typeface="Calibri"/>
            </a:endParaRPr>
          </a:p>
          <a:p>
            <a:pPr marL="50165">
              <a:lnSpc>
                <a:spcPct val="100000"/>
              </a:lnSpc>
              <a:spcBef>
                <a:spcPts val="35"/>
              </a:spcBef>
            </a:pPr>
            <a:r>
              <a:rPr sz="2050" spc="310" dirty="0">
                <a:solidFill>
                  <a:srgbClr val="990099"/>
                </a:solidFill>
                <a:latin typeface="Century"/>
                <a:cs typeface="Century"/>
              </a:rPr>
              <a:t>X</a:t>
            </a:r>
            <a:r>
              <a:rPr sz="2050" spc="60" dirty="0">
                <a:solidFill>
                  <a:srgbClr val="990099"/>
                </a:solidFill>
                <a:latin typeface="Century"/>
                <a:cs typeface="Century"/>
              </a:rPr>
              <a:t> </a:t>
            </a:r>
            <a:r>
              <a:rPr sz="2050" spc="-40" dirty="0">
                <a:latin typeface="Calibri"/>
                <a:cs typeface="Calibri"/>
              </a:rPr>
              <a:t>is</a:t>
            </a:r>
            <a:r>
              <a:rPr sz="2050" spc="185" dirty="0">
                <a:latin typeface="Calibri"/>
                <a:cs typeface="Calibri"/>
              </a:rPr>
              <a:t> </a:t>
            </a:r>
            <a:r>
              <a:rPr sz="2050" spc="-60" dirty="0">
                <a:solidFill>
                  <a:srgbClr val="00007E"/>
                </a:solidFill>
                <a:latin typeface="Calibri"/>
                <a:cs typeface="Calibri"/>
              </a:rPr>
              <a:t>utility-independent</a:t>
            </a:r>
            <a:r>
              <a:rPr sz="2050" spc="215" dirty="0">
                <a:solidFill>
                  <a:srgbClr val="00007E"/>
                </a:solidFill>
                <a:latin typeface="Calibri"/>
                <a:cs typeface="Calibri"/>
              </a:rPr>
              <a:t> </a:t>
            </a:r>
            <a:r>
              <a:rPr sz="2050" spc="-75" dirty="0">
                <a:latin typeface="Calibri"/>
                <a:cs typeface="Calibri"/>
              </a:rPr>
              <a:t>of</a:t>
            </a:r>
            <a:r>
              <a:rPr sz="2050" spc="165" dirty="0">
                <a:latin typeface="Calibri"/>
                <a:cs typeface="Calibri"/>
              </a:rPr>
              <a:t> </a:t>
            </a:r>
            <a:r>
              <a:rPr sz="2050" spc="310" dirty="0">
                <a:solidFill>
                  <a:srgbClr val="990099"/>
                </a:solidFill>
                <a:latin typeface="Century"/>
                <a:cs typeface="Century"/>
              </a:rPr>
              <a:t>Y</a:t>
            </a:r>
            <a:r>
              <a:rPr sz="2050" spc="65" dirty="0">
                <a:solidFill>
                  <a:srgbClr val="990099"/>
                </a:solidFill>
                <a:latin typeface="Century"/>
                <a:cs typeface="Century"/>
              </a:rPr>
              <a:t> </a:t>
            </a:r>
            <a:r>
              <a:rPr sz="2050" spc="-55" dirty="0">
                <a:latin typeface="Calibri"/>
                <a:cs typeface="Calibri"/>
              </a:rPr>
              <a:t>iff</a:t>
            </a:r>
            <a:endParaRPr sz="2050">
              <a:latin typeface="Calibri"/>
              <a:cs typeface="Calibri"/>
            </a:endParaRPr>
          </a:p>
          <a:p>
            <a:pPr marL="415925">
              <a:lnSpc>
                <a:spcPct val="100000"/>
              </a:lnSpc>
              <a:spcBef>
                <a:spcPts val="25"/>
              </a:spcBef>
            </a:pPr>
            <a:r>
              <a:rPr sz="2050" spc="-100" dirty="0">
                <a:latin typeface="Calibri"/>
                <a:cs typeface="Calibri"/>
              </a:rPr>
              <a:t>preferences</a:t>
            </a:r>
            <a:r>
              <a:rPr sz="2050" spc="200" dirty="0">
                <a:latin typeface="Calibri"/>
                <a:cs typeface="Calibri"/>
              </a:rPr>
              <a:t> </a:t>
            </a:r>
            <a:r>
              <a:rPr sz="2050" spc="-90" dirty="0">
                <a:latin typeface="Calibri"/>
                <a:cs typeface="Calibri"/>
              </a:rPr>
              <a:t>over</a:t>
            </a:r>
            <a:r>
              <a:rPr sz="2050" spc="175" dirty="0">
                <a:latin typeface="Calibri"/>
                <a:cs typeface="Calibri"/>
              </a:rPr>
              <a:t> </a:t>
            </a:r>
            <a:r>
              <a:rPr sz="2050" spc="-70" dirty="0">
                <a:latin typeface="Calibri"/>
                <a:cs typeface="Calibri"/>
              </a:rPr>
              <a:t>lotteries</a:t>
            </a:r>
            <a:r>
              <a:rPr sz="2050" spc="225" dirty="0">
                <a:latin typeface="Calibri"/>
                <a:cs typeface="Calibri"/>
              </a:rPr>
              <a:t> </a:t>
            </a:r>
            <a:r>
              <a:rPr sz="2050" spc="-50" dirty="0">
                <a:latin typeface="Calibri"/>
                <a:cs typeface="Calibri"/>
              </a:rPr>
              <a:t>in</a:t>
            </a:r>
            <a:r>
              <a:rPr sz="2050" spc="180" dirty="0">
                <a:latin typeface="Calibri"/>
                <a:cs typeface="Calibri"/>
              </a:rPr>
              <a:t> </a:t>
            </a:r>
            <a:r>
              <a:rPr sz="2050" spc="310" dirty="0">
                <a:solidFill>
                  <a:srgbClr val="990099"/>
                </a:solidFill>
                <a:latin typeface="Century"/>
                <a:cs typeface="Century"/>
              </a:rPr>
              <a:t>X</a:t>
            </a:r>
            <a:r>
              <a:rPr sz="2050" spc="80" dirty="0">
                <a:solidFill>
                  <a:srgbClr val="990099"/>
                </a:solidFill>
                <a:latin typeface="Century"/>
                <a:cs typeface="Century"/>
              </a:rPr>
              <a:t> </a:t>
            </a:r>
            <a:r>
              <a:rPr sz="2050" spc="-100" dirty="0">
                <a:latin typeface="Calibri"/>
                <a:cs typeface="Calibri"/>
              </a:rPr>
              <a:t>do</a:t>
            </a:r>
            <a:r>
              <a:rPr sz="2050" spc="180" dirty="0">
                <a:latin typeface="Calibri"/>
                <a:cs typeface="Calibri"/>
              </a:rPr>
              <a:t> </a:t>
            </a:r>
            <a:r>
              <a:rPr sz="2050" spc="-65" dirty="0">
                <a:latin typeface="Calibri"/>
                <a:cs typeface="Calibri"/>
              </a:rPr>
              <a:t>not</a:t>
            </a:r>
            <a:r>
              <a:rPr sz="2050" spc="190" dirty="0">
                <a:latin typeface="Calibri"/>
                <a:cs typeface="Calibri"/>
              </a:rPr>
              <a:t> </a:t>
            </a:r>
            <a:r>
              <a:rPr sz="2050" spc="-100" dirty="0">
                <a:latin typeface="Calibri"/>
                <a:cs typeface="Calibri"/>
              </a:rPr>
              <a:t>depend</a:t>
            </a:r>
            <a:r>
              <a:rPr sz="2050" spc="185" dirty="0">
                <a:latin typeface="Calibri"/>
                <a:cs typeface="Calibri"/>
              </a:rPr>
              <a:t> </a:t>
            </a:r>
            <a:r>
              <a:rPr sz="2050" spc="-95" dirty="0">
                <a:latin typeface="Calibri"/>
                <a:cs typeface="Calibri"/>
              </a:rPr>
              <a:t>on</a:t>
            </a:r>
            <a:r>
              <a:rPr sz="2050" spc="190" dirty="0">
                <a:latin typeface="Calibri"/>
                <a:cs typeface="Calibri"/>
              </a:rPr>
              <a:t> </a:t>
            </a:r>
            <a:r>
              <a:rPr sz="2050" spc="125" dirty="0">
                <a:solidFill>
                  <a:srgbClr val="990099"/>
                </a:solidFill>
                <a:latin typeface="Century"/>
                <a:cs typeface="Century"/>
              </a:rPr>
              <a:t>y</a:t>
            </a:r>
            <a:endParaRPr sz="2050">
              <a:latin typeface="Century"/>
              <a:cs typeface="Century"/>
            </a:endParaRPr>
          </a:p>
          <a:p>
            <a:pPr marL="50165">
              <a:lnSpc>
                <a:spcPct val="100000"/>
              </a:lnSpc>
              <a:spcBef>
                <a:spcPts val="1560"/>
              </a:spcBef>
            </a:pPr>
            <a:r>
              <a:rPr sz="2050" spc="-50" dirty="0">
                <a:latin typeface="Calibri"/>
                <a:cs typeface="Calibri"/>
              </a:rPr>
              <a:t>Mutual</a:t>
            </a:r>
            <a:r>
              <a:rPr sz="2050" spc="190" dirty="0">
                <a:latin typeface="Calibri"/>
                <a:cs typeface="Calibri"/>
              </a:rPr>
              <a:t> </a:t>
            </a:r>
            <a:r>
              <a:rPr sz="2050" spc="10" dirty="0">
                <a:latin typeface="Calibri"/>
                <a:cs typeface="Calibri"/>
              </a:rPr>
              <a:t>U.I.:</a:t>
            </a:r>
            <a:r>
              <a:rPr sz="2050" spc="405" dirty="0">
                <a:latin typeface="Calibri"/>
                <a:cs typeface="Calibri"/>
              </a:rPr>
              <a:t> </a:t>
            </a:r>
            <a:r>
              <a:rPr sz="2050" spc="-75" dirty="0">
                <a:latin typeface="Calibri"/>
                <a:cs typeface="Calibri"/>
              </a:rPr>
              <a:t>each</a:t>
            </a:r>
            <a:r>
              <a:rPr sz="2050" spc="170" dirty="0">
                <a:latin typeface="Calibri"/>
                <a:cs typeface="Calibri"/>
              </a:rPr>
              <a:t> </a:t>
            </a:r>
            <a:r>
              <a:rPr sz="2050" spc="-70" dirty="0">
                <a:latin typeface="Calibri"/>
                <a:cs typeface="Calibri"/>
              </a:rPr>
              <a:t>subset</a:t>
            </a:r>
            <a:r>
              <a:rPr sz="2050" spc="195" dirty="0">
                <a:latin typeface="Calibri"/>
                <a:cs typeface="Calibri"/>
              </a:rPr>
              <a:t> </a:t>
            </a:r>
            <a:r>
              <a:rPr sz="2050" spc="-40" dirty="0">
                <a:latin typeface="Calibri"/>
                <a:cs typeface="Calibri"/>
              </a:rPr>
              <a:t>is</a:t>
            </a:r>
            <a:r>
              <a:rPr sz="2050" spc="180" dirty="0">
                <a:latin typeface="Calibri"/>
                <a:cs typeface="Calibri"/>
              </a:rPr>
              <a:t> </a:t>
            </a:r>
            <a:r>
              <a:rPr sz="2050" spc="15" dirty="0">
                <a:latin typeface="Calibri"/>
                <a:cs typeface="Calibri"/>
              </a:rPr>
              <a:t>U.I</a:t>
            </a:r>
            <a:r>
              <a:rPr sz="2050" spc="175" dirty="0">
                <a:latin typeface="Calibri"/>
                <a:cs typeface="Calibri"/>
              </a:rPr>
              <a:t> </a:t>
            </a:r>
            <a:r>
              <a:rPr sz="2050" spc="-75" dirty="0">
                <a:latin typeface="Calibri"/>
                <a:cs typeface="Calibri"/>
              </a:rPr>
              <a:t>of</a:t>
            </a:r>
            <a:r>
              <a:rPr sz="2050" spc="190" dirty="0">
                <a:latin typeface="Calibri"/>
                <a:cs typeface="Calibri"/>
              </a:rPr>
              <a:t> </a:t>
            </a:r>
            <a:r>
              <a:rPr sz="2050" spc="-25" dirty="0">
                <a:latin typeface="Calibri"/>
                <a:cs typeface="Calibri"/>
              </a:rPr>
              <a:t>its</a:t>
            </a:r>
            <a:r>
              <a:rPr sz="2050" spc="195" dirty="0">
                <a:latin typeface="Calibri"/>
                <a:cs typeface="Calibri"/>
              </a:rPr>
              <a:t> </a:t>
            </a:r>
            <a:r>
              <a:rPr sz="2050" spc="-80" dirty="0">
                <a:latin typeface="Calibri"/>
                <a:cs typeface="Calibri"/>
              </a:rPr>
              <a:t>complement</a:t>
            </a:r>
            <a:endParaRPr sz="2050">
              <a:latin typeface="Calibri"/>
              <a:cs typeface="Calibri"/>
            </a:endParaRPr>
          </a:p>
          <a:p>
            <a:pPr marL="181610">
              <a:lnSpc>
                <a:spcPct val="100000"/>
              </a:lnSpc>
              <a:spcBef>
                <a:spcPts val="35"/>
              </a:spcBef>
              <a:tabLst>
                <a:tab pos="656590" algn="l"/>
              </a:tabLst>
            </a:pPr>
            <a:r>
              <a:rPr sz="2050" spc="140" dirty="0">
                <a:solidFill>
                  <a:srgbClr val="990099"/>
                </a:solidFill>
                <a:latin typeface="Lucida Sans Unicode"/>
                <a:cs typeface="Lucida Sans Unicode"/>
              </a:rPr>
              <a:t>⇒	</a:t>
            </a:r>
            <a:r>
              <a:rPr sz="2050" spc="-215" dirty="0">
                <a:solidFill>
                  <a:srgbClr val="990099"/>
                </a:solidFill>
                <a:latin typeface="Lucida Sans Unicode"/>
                <a:cs typeface="Lucida Sans Unicode"/>
              </a:rPr>
              <a:t>∃ </a:t>
            </a:r>
            <a:r>
              <a:rPr sz="2050" spc="-45" dirty="0">
                <a:solidFill>
                  <a:srgbClr val="00007E"/>
                </a:solidFill>
                <a:latin typeface="Calibri"/>
                <a:cs typeface="Calibri"/>
              </a:rPr>
              <a:t>multiplicativ</a:t>
            </a:r>
            <a:r>
              <a:rPr sz="2050" spc="-50" dirty="0">
                <a:solidFill>
                  <a:srgbClr val="00007E"/>
                </a:solidFill>
                <a:latin typeface="Calibri"/>
                <a:cs typeface="Calibri"/>
              </a:rPr>
              <a:t>e</a:t>
            </a:r>
            <a:r>
              <a:rPr sz="2050" spc="210" dirty="0">
                <a:solidFill>
                  <a:srgbClr val="00007E"/>
                </a:solidFill>
                <a:latin typeface="Calibri"/>
                <a:cs typeface="Calibri"/>
              </a:rPr>
              <a:t> </a:t>
            </a:r>
            <a:r>
              <a:rPr sz="2050" spc="-20" dirty="0">
                <a:latin typeface="Calibri"/>
                <a:cs typeface="Calibri"/>
              </a:rPr>
              <a:t>utili</a:t>
            </a:r>
            <a:r>
              <a:rPr sz="2050" spc="-85" dirty="0">
                <a:latin typeface="Calibri"/>
                <a:cs typeface="Calibri"/>
              </a:rPr>
              <a:t>t</a:t>
            </a:r>
            <a:r>
              <a:rPr sz="2050" spc="-40" dirty="0">
                <a:latin typeface="Calibri"/>
                <a:cs typeface="Calibri"/>
              </a:rPr>
              <a:t>y</a:t>
            </a:r>
            <a:r>
              <a:rPr sz="2050" spc="200" dirty="0">
                <a:latin typeface="Calibri"/>
                <a:cs typeface="Calibri"/>
              </a:rPr>
              <a:t> </a:t>
            </a:r>
            <a:r>
              <a:rPr sz="2050" spc="-55" dirty="0">
                <a:latin typeface="Calibri"/>
                <a:cs typeface="Calibri"/>
              </a:rPr>
              <a:t>function:</a:t>
            </a:r>
            <a:endParaRPr sz="2050">
              <a:latin typeface="Calibri"/>
              <a:cs typeface="Calibri"/>
            </a:endParaRPr>
          </a:p>
          <a:p>
            <a:pPr marL="415925">
              <a:lnSpc>
                <a:spcPct val="100000"/>
              </a:lnSpc>
              <a:spcBef>
                <a:spcPts val="35"/>
              </a:spcBef>
            </a:pPr>
            <a:r>
              <a:rPr sz="2050" b="0" i="1" spc="-105" dirty="0">
                <a:solidFill>
                  <a:srgbClr val="990099"/>
                </a:solidFill>
                <a:latin typeface="Bookman Old Style"/>
                <a:cs typeface="Bookman Old Style"/>
              </a:rPr>
              <a:t>U</a:t>
            </a:r>
            <a:r>
              <a:rPr sz="2050" b="0" i="1" spc="150" dirty="0">
                <a:solidFill>
                  <a:srgbClr val="990099"/>
                </a:solidFill>
                <a:latin typeface="Bookman Old Style"/>
                <a:cs typeface="Bookman Old Style"/>
              </a:rPr>
              <a:t> </a:t>
            </a:r>
            <a:r>
              <a:rPr sz="2050" spc="120" dirty="0">
                <a:solidFill>
                  <a:srgbClr val="990099"/>
                </a:solidFill>
                <a:latin typeface="Garamond"/>
                <a:cs typeface="Garamond"/>
              </a:rPr>
              <a:t>=</a:t>
            </a:r>
            <a:r>
              <a:rPr sz="2050" spc="50" dirty="0">
                <a:solidFill>
                  <a:srgbClr val="990099"/>
                </a:solidFill>
                <a:latin typeface="Garamond"/>
                <a:cs typeface="Garamond"/>
              </a:rPr>
              <a:t> </a:t>
            </a:r>
            <a:r>
              <a:rPr sz="2050" b="0" i="1" spc="-35" dirty="0">
                <a:solidFill>
                  <a:srgbClr val="990099"/>
                </a:solidFill>
                <a:latin typeface="Bookman Old Style"/>
                <a:cs typeface="Bookman Old Style"/>
              </a:rPr>
              <a:t>k</a:t>
            </a:r>
            <a:r>
              <a:rPr sz="2100" spc="-52" baseline="-11904" dirty="0">
                <a:solidFill>
                  <a:srgbClr val="990099"/>
                </a:solidFill>
                <a:latin typeface="Garamond"/>
                <a:cs typeface="Garamond"/>
              </a:rPr>
              <a:t>1</a:t>
            </a:r>
            <a:r>
              <a:rPr sz="2050" b="0" i="1" spc="-35" dirty="0">
                <a:solidFill>
                  <a:srgbClr val="990099"/>
                </a:solidFill>
                <a:latin typeface="Bookman Old Style"/>
                <a:cs typeface="Bookman Old Style"/>
              </a:rPr>
              <a:t>U</a:t>
            </a:r>
            <a:r>
              <a:rPr sz="2100" spc="-52" baseline="-11904" dirty="0">
                <a:solidFill>
                  <a:srgbClr val="990099"/>
                </a:solidFill>
                <a:latin typeface="Garamond"/>
                <a:cs typeface="Garamond"/>
              </a:rPr>
              <a:t>1</a:t>
            </a:r>
            <a:r>
              <a:rPr sz="2100" spc="217" baseline="-11904" dirty="0">
                <a:solidFill>
                  <a:srgbClr val="990099"/>
                </a:solidFill>
                <a:latin typeface="Garamond"/>
                <a:cs typeface="Garamond"/>
              </a:rPr>
              <a:t> </a:t>
            </a:r>
            <a:r>
              <a:rPr sz="2050" spc="120" dirty="0">
                <a:solidFill>
                  <a:srgbClr val="990099"/>
                </a:solidFill>
                <a:latin typeface="Garamond"/>
                <a:cs typeface="Garamond"/>
              </a:rPr>
              <a:t>+</a:t>
            </a:r>
            <a:r>
              <a:rPr sz="2050" spc="-65" dirty="0">
                <a:solidFill>
                  <a:srgbClr val="990099"/>
                </a:solidFill>
                <a:latin typeface="Garamond"/>
                <a:cs typeface="Garamond"/>
              </a:rPr>
              <a:t> </a:t>
            </a:r>
            <a:r>
              <a:rPr sz="2050" b="0" i="1" spc="-40" dirty="0">
                <a:solidFill>
                  <a:srgbClr val="990099"/>
                </a:solidFill>
                <a:latin typeface="Bookman Old Style"/>
                <a:cs typeface="Bookman Old Style"/>
              </a:rPr>
              <a:t>k</a:t>
            </a:r>
            <a:r>
              <a:rPr sz="2100" spc="-60" baseline="-11904" dirty="0">
                <a:solidFill>
                  <a:srgbClr val="990099"/>
                </a:solidFill>
                <a:latin typeface="Garamond"/>
                <a:cs typeface="Garamond"/>
              </a:rPr>
              <a:t>2</a:t>
            </a:r>
            <a:r>
              <a:rPr sz="2050" b="0" i="1" spc="-40" dirty="0">
                <a:solidFill>
                  <a:srgbClr val="990099"/>
                </a:solidFill>
                <a:latin typeface="Bookman Old Style"/>
                <a:cs typeface="Bookman Old Style"/>
              </a:rPr>
              <a:t>U</a:t>
            </a:r>
            <a:r>
              <a:rPr sz="2100" spc="-60" baseline="-11904" dirty="0">
                <a:solidFill>
                  <a:srgbClr val="990099"/>
                </a:solidFill>
                <a:latin typeface="Garamond"/>
                <a:cs typeface="Garamond"/>
              </a:rPr>
              <a:t>2</a:t>
            </a:r>
            <a:r>
              <a:rPr sz="2100" spc="217" baseline="-11904" dirty="0">
                <a:solidFill>
                  <a:srgbClr val="990099"/>
                </a:solidFill>
                <a:latin typeface="Garamond"/>
                <a:cs typeface="Garamond"/>
              </a:rPr>
              <a:t> </a:t>
            </a:r>
            <a:r>
              <a:rPr sz="2050" spc="120" dirty="0">
                <a:solidFill>
                  <a:srgbClr val="990099"/>
                </a:solidFill>
                <a:latin typeface="Garamond"/>
                <a:cs typeface="Garamond"/>
              </a:rPr>
              <a:t>+</a:t>
            </a:r>
            <a:r>
              <a:rPr sz="2050" spc="-65" dirty="0">
                <a:solidFill>
                  <a:srgbClr val="990099"/>
                </a:solidFill>
                <a:latin typeface="Garamond"/>
                <a:cs typeface="Garamond"/>
              </a:rPr>
              <a:t> </a:t>
            </a:r>
            <a:r>
              <a:rPr sz="2050" b="0" i="1" spc="-35" dirty="0">
                <a:solidFill>
                  <a:srgbClr val="990099"/>
                </a:solidFill>
                <a:latin typeface="Bookman Old Style"/>
                <a:cs typeface="Bookman Old Style"/>
              </a:rPr>
              <a:t>k</a:t>
            </a:r>
            <a:r>
              <a:rPr sz="2100" spc="-52" baseline="-11904" dirty="0">
                <a:solidFill>
                  <a:srgbClr val="990099"/>
                </a:solidFill>
                <a:latin typeface="Garamond"/>
                <a:cs typeface="Garamond"/>
              </a:rPr>
              <a:t>3</a:t>
            </a:r>
            <a:r>
              <a:rPr sz="2050" b="0" i="1" spc="-35" dirty="0">
                <a:solidFill>
                  <a:srgbClr val="990099"/>
                </a:solidFill>
                <a:latin typeface="Bookman Old Style"/>
                <a:cs typeface="Bookman Old Style"/>
              </a:rPr>
              <a:t>U</a:t>
            </a:r>
            <a:r>
              <a:rPr sz="2100" spc="-52" baseline="-11904" dirty="0">
                <a:solidFill>
                  <a:srgbClr val="990099"/>
                </a:solidFill>
                <a:latin typeface="Garamond"/>
                <a:cs typeface="Garamond"/>
              </a:rPr>
              <a:t>3</a:t>
            </a:r>
            <a:endParaRPr sz="2100" baseline="-11904">
              <a:latin typeface="Garamond"/>
              <a:cs typeface="Garamond"/>
            </a:endParaRPr>
          </a:p>
          <a:p>
            <a:pPr marL="781685">
              <a:lnSpc>
                <a:spcPct val="100000"/>
              </a:lnSpc>
              <a:spcBef>
                <a:spcPts val="25"/>
              </a:spcBef>
            </a:pPr>
            <a:r>
              <a:rPr sz="2050" spc="484" dirty="0">
                <a:latin typeface="Calibri"/>
                <a:cs typeface="Calibri"/>
              </a:rPr>
              <a:t>+</a:t>
            </a:r>
            <a:r>
              <a:rPr sz="2050" spc="165" dirty="0">
                <a:latin typeface="Calibri"/>
                <a:cs typeface="Calibri"/>
              </a:rPr>
              <a:t> </a:t>
            </a:r>
            <a:r>
              <a:rPr sz="2050" b="0" i="1" spc="-30" dirty="0">
                <a:solidFill>
                  <a:srgbClr val="990099"/>
                </a:solidFill>
                <a:latin typeface="Bookman Old Style"/>
                <a:cs typeface="Bookman Old Style"/>
              </a:rPr>
              <a:t>k</a:t>
            </a:r>
            <a:r>
              <a:rPr sz="2100" spc="-44" baseline="-11904" dirty="0">
                <a:solidFill>
                  <a:srgbClr val="990099"/>
                </a:solidFill>
                <a:latin typeface="Garamond"/>
                <a:cs typeface="Garamond"/>
              </a:rPr>
              <a:t>1</a:t>
            </a:r>
            <a:r>
              <a:rPr sz="2050" b="0" i="1" spc="-30" dirty="0">
                <a:solidFill>
                  <a:srgbClr val="990099"/>
                </a:solidFill>
                <a:latin typeface="Bookman Old Style"/>
                <a:cs typeface="Bookman Old Style"/>
              </a:rPr>
              <a:t>k</a:t>
            </a:r>
            <a:r>
              <a:rPr sz="2100" spc="-44" baseline="-11904" dirty="0">
                <a:solidFill>
                  <a:srgbClr val="990099"/>
                </a:solidFill>
                <a:latin typeface="Garamond"/>
                <a:cs typeface="Garamond"/>
              </a:rPr>
              <a:t>2</a:t>
            </a:r>
            <a:r>
              <a:rPr sz="2050" b="0" i="1" spc="-30" dirty="0">
                <a:solidFill>
                  <a:srgbClr val="990099"/>
                </a:solidFill>
                <a:latin typeface="Bookman Old Style"/>
                <a:cs typeface="Bookman Old Style"/>
              </a:rPr>
              <a:t>U</a:t>
            </a:r>
            <a:r>
              <a:rPr sz="2100" spc="-44" baseline="-11904" dirty="0">
                <a:solidFill>
                  <a:srgbClr val="990099"/>
                </a:solidFill>
                <a:latin typeface="Garamond"/>
                <a:cs typeface="Garamond"/>
              </a:rPr>
              <a:t>1</a:t>
            </a:r>
            <a:r>
              <a:rPr sz="2050" b="0" i="1" spc="-30" dirty="0">
                <a:solidFill>
                  <a:srgbClr val="990099"/>
                </a:solidFill>
                <a:latin typeface="Bookman Old Style"/>
                <a:cs typeface="Bookman Old Style"/>
              </a:rPr>
              <a:t>U</a:t>
            </a:r>
            <a:r>
              <a:rPr sz="2100" spc="-44" baseline="-11904" dirty="0">
                <a:solidFill>
                  <a:srgbClr val="990099"/>
                </a:solidFill>
                <a:latin typeface="Garamond"/>
                <a:cs typeface="Garamond"/>
              </a:rPr>
              <a:t>2</a:t>
            </a:r>
            <a:r>
              <a:rPr sz="2100" spc="195" baseline="-11904" dirty="0">
                <a:solidFill>
                  <a:srgbClr val="990099"/>
                </a:solidFill>
                <a:latin typeface="Garamond"/>
                <a:cs typeface="Garamond"/>
              </a:rPr>
              <a:t> </a:t>
            </a:r>
            <a:r>
              <a:rPr sz="2050" spc="120" dirty="0">
                <a:solidFill>
                  <a:srgbClr val="990099"/>
                </a:solidFill>
                <a:latin typeface="Garamond"/>
                <a:cs typeface="Garamond"/>
              </a:rPr>
              <a:t>+</a:t>
            </a:r>
            <a:r>
              <a:rPr sz="2050" spc="-70" dirty="0">
                <a:solidFill>
                  <a:srgbClr val="990099"/>
                </a:solidFill>
                <a:latin typeface="Garamond"/>
                <a:cs typeface="Garamond"/>
              </a:rPr>
              <a:t> </a:t>
            </a:r>
            <a:r>
              <a:rPr sz="2050" b="0" i="1" spc="-30" dirty="0">
                <a:solidFill>
                  <a:srgbClr val="990099"/>
                </a:solidFill>
                <a:latin typeface="Bookman Old Style"/>
                <a:cs typeface="Bookman Old Style"/>
              </a:rPr>
              <a:t>k</a:t>
            </a:r>
            <a:r>
              <a:rPr sz="2100" spc="-44" baseline="-11904" dirty="0">
                <a:solidFill>
                  <a:srgbClr val="990099"/>
                </a:solidFill>
                <a:latin typeface="Garamond"/>
                <a:cs typeface="Garamond"/>
              </a:rPr>
              <a:t>2</a:t>
            </a:r>
            <a:r>
              <a:rPr sz="2050" b="0" i="1" spc="-30" dirty="0">
                <a:solidFill>
                  <a:srgbClr val="990099"/>
                </a:solidFill>
                <a:latin typeface="Bookman Old Style"/>
                <a:cs typeface="Bookman Old Style"/>
              </a:rPr>
              <a:t>k</a:t>
            </a:r>
            <a:r>
              <a:rPr sz="2100" spc="-44" baseline="-11904" dirty="0">
                <a:solidFill>
                  <a:srgbClr val="990099"/>
                </a:solidFill>
                <a:latin typeface="Garamond"/>
                <a:cs typeface="Garamond"/>
              </a:rPr>
              <a:t>3</a:t>
            </a:r>
            <a:r>
              <a:rPr sz="2050" b="0" i="1" spc="-30" dirty="0">
                <a:solidFill>
                  <a:srgbClr val="990099"/>
                </a:solidFill>
                <a:latin typeface="Bookman Old Style"/>
                <a:cs typeface="Bookman Old Style"/>
              </a:rPr>
              <a:t>U</a:t>
            </a:r>
            <a:r>
              <a:rPr sz="2100" spc="-44" baseline="-11904" dirty="0">
                <a:solidFill>
                  <a:srgbClr val="990099"/>
                </a:solidFill>
                <a:latin typeface="Garamond"/>
                <a:cs typeface="Garamond"/>
              </a:rPr>
              <a:t>2</a:t>
            </a:r>
            <a:r>
              <a:rPr sz="2050" b="0" i="1" spc="-30" dirty="0">
                <a:solidFill>
                  <a:srgbClr val="990099"/>
                </a:solidFill>
                <a:latin typeface="Bookman Old Style"/>
                <a:cs typeface="Bookman Old Style"/>
              </a:rPr>
              <a:t>U</a:t>
            </a:r>
            <a:r>
              <a:rPr sz="2100" spc="-44" baseline="-11904" dirty="0">
                <a:solidFill>
                  <a:srgbClr val="990099"/>
                </a:solidFill>
                <a:latin typeface="Garamond"/>
                <a:cs typeface="Garamond"/>
              </a:rPr>
              <a:t>3</a:t>
            </a:r>
            <a:r>
              <a:rPr sz="2100" spc="217" baseline="-11904" dirty="0">
                <a:solidFill>
                  <a:srgbClr val="990099"/>
                </a:solidFill>
                <a:latin typeface="Garamond"/>
                <a:cs typeface="Garamond"/>
              </a:rPr>
              <a:t> </a:t>
            </a:r>
            <a:r>
              <a:rPr sz="2050" spc="120" dirty="0">
                <a:solidFill>
                  <a:srgbClr val="990099"/>
                </a:solidFill>
                <a:latin typeface="Garamond"/>
                <a:cs typeface="Garamond"/>
              </a:rPr>
              <a:t>+</a:t>
            </a:r>
            <a:r>
              <a:rPr sz="2050" spc="-70" dirty="0">
                <a:solidFill>
                  <a:srgbClr val="990099"/>
                </a:solidFill>
                <a:latin typeface="Garamond"/>
                <a:cs typeface="Garamond"/>
              </a:rPr>
              <a:t> </a:t>
            </a:r>
            <a:r>
              <a:rPr sz="2050" b="0" i="1" spc="-30" dirty="0">
                <a:solidFill>
                  <a:srgbClr val="990099"/>
                </a:solidFill>
                <a:latin typeface="Bookman Old Style"/>
                <a:cs typeface="Bookman Old Style"/>
              </a:rPr>
              <a:t>k</a:t>
            </a:r>
            <a:r>
              <a:rPr sz="2100" spc="-44" baseline="-11904" dirty="0">
                <a:solidFill>
                  <a:srgbClr val="990099"/>
                </a:solidFill>
                <a:latin typeface="Garamond"/>
                <a:cs typeface="Garamond"/>
              </a:rPr>
              <a:t>3</a:t>
            </a:r>
            <a:r>
              <a:rPr sz="2050" b="0" i="1" spc="-30" dirty="0">
                <a:solidFill>
                  <a:srgbClr val="990099"/>
                </a:solidFill>
                <a:latin typeface="Bookman Old Style"/>
                <a:cs typeface="Bookman Old Style"/>
              </a:rPr>
              <a:t>k</a:t>
            </a:r>
            <a:r>
              <a:rPr sz="2100" spc="-44" baseline="-11904" dirty="0">
                <a:solidFill>
                  <a:srgbClr val="990099"/>
                </a:solidFill>
                <a:latin typeface="Garamond"/>
                <a:cs typeface="Garamond"/>
              </a:rPr>
              <a:t>1</a:t>
            </a:r>
            <a:r>
              <a:rPr sz="2050" b="0" i="1" spc="-30" dirty="0">
                <a:solidFill>
                  <a:srgbClr val="990099"/>
                </a:solidFill>
                <a:latin typeface="Bookman Old Style"/>
                <a:cs typeface="Bookman Old Style"/>
              </a:rPr>
              <a:t>U</a:t>
            </a:r>
            <a:r>
              <a:rPr sz="2100" spc="-44" baseline="-11904" dirty="0">
                <a:solidFill>
                  <a:srgbClr val="990099"/>
                </a:solidFill>
                <a:latin typeface="Garamond"/>
                <a:cs typeface="Garamond"/>
              </a:rPr>
              <a:t>3</a:t>
            </a:r>
            <a:r>
              <a:rPr sz="2050" b="0" i="1" spc="-30" dirty="0">
                <a:solidFill>
                  <a:srgbClr val="990099"/>
                </a:solidFill>
                <a:latin typeface="Bookman Old Style"/>
                <a:cs typeface="Bookman Old Style"/>
              </a:rPr>
              <a:t>U</a:t>
            </a:r>
            <a:r>
              <a:rPr sz="2100" spc="-44" baseline="-11904" dirty="0">
                <a:solidFill>
                  <a:srgbClr val="990099"/>
                </a:solidFill>
                <a:latin typeface="Garamond"/>
                <a:cs typeface="Garamond"/>
              </a:rPr>
              <a:t>1</a:t>
            </a:r>
            <a:endParaRPr sz="2100" baseline="-11904">
              <a:latin typeface="Garamond"/>
              <a:cs typeface="Garamond"/>
            </a:endParaRPr>
          </a:p>
          <a:p>
            <a:pPr marL="782320">
              <a:lnSpc>
                <a:spcPct val="100000"/>
              </a:lnSpc>
              <a:spcBef>
                <a:spcPts val="35"/>
              </a:spcBef>
            </a:pPr>
            <a:r>
              <a:rPr sz="2050" spc="484" dirty="0">
                <a:latin typeface="Calibri"/>
                <a:cs typeface="Calibri"/>
              </a:rPr>
              <a:t>+</a:t>
            </a:r>
            <a:r>
              <a:rPr sz="2050" spc="145" dirty="0">
                <a:latin typeface="Calibri"/>
                <a:cs typeface="Calibri"/>
              </a:rPr>
              <a:t> </a:t>
            </a:r>
            <a:r>
              <a:rPr sz="2050" b="0" i="1" spc="-30" dirty="0">
                <a:solidFill>
                  <a:srgbClr val="990099"/>
                </a:solidFill>
                <a:latin typeface="Bookman Old Style"/>
                <a:cs typeface="Bookman Old Style"/>
              </a:rPr>
              <a:t>k</a:t>
            </a:r>
            <a:r>
              <a:rPr sz="2100" spc="-44" baseline="-11904" dirty="0">
                <a:solidFill>
                  <a:srgbClr val="990099"/>
                </a:solidFill>
                <a:latin typeface="Garamond"/>
                <a:cs typeface="Garamond"/>
              </a:rPr>
              <a:t>1</a:t>
            </a:r>
            <a:r>
              <a:rPr sz="2050" b="0" i="1" spc="-30" dirty="0">
                <a:solidFill>
                  <a:srgbClr val="990099"/>
                </a:solidFill>
                <a:latin typeface="Bookman Old Style"/>
                <a:cs typeface="Bookman Old Style"/>
              </a:rPr>
              <a:t>k</a:t>
            </a:r>
            <a:r>
              <a:rPr sz="2100" spc="-44" baseline="-11904" dirty="0">
                <a:solidFill>
                  <a:srgbClr val="990099"/>
                </a:solidFill>
                <a:latin typeface="Garamond"/>
                <a:cs typeface="Garamond"/>
              </a:rPr>
              <a:t>2</a:t>
            </a:r>
            <a:r>
              <a:rPr sz="2050" b="0" i="1" spc="-30" dirty="0">
                <a:solidFill>
                  <a:srgbClr val="990099"/>
                </a:solidFill>
                <a:latin typeface="Bookman Old Style"/>
                <a:cs typeface="Bookman Old Style"/>
              </a:rPr>
              <a:t>k</a:t>
            </a:r>
            <a:r>
              <a:rPr sz="2100" spc="-44" baseline="-11904" dirty="0">
                <a:solidFill>
                  <a:srgbClr val="990099"/>
                </a:solidFill>
                <a:latin typeface="Garamond"/>
                <a:cs typeface="Garamond"/>
              </a:rPr>
              <a:t>3</a:t>
            </a:r>
            <a:r>
              <a:rPr sz="2050" b="0" i="1" spc="-30" dirty="0">
                <a:solidFill>
                  <a:srgbClr val="990099"/>
                </a:solidFill>
                <a:latin typeface="Bookman Old Style"/>
                <a:cs typeface="Bookman Old Style"/>
              </a:rPr>
              <a:t>U</a:t>
            </a:r>
            <a:r>
              <a:rPr sz="2100" spc="-44" baseline="-11904" dirty="0">
                <a:solidFill>
                  <a:srgbClr val="990099"/>
                </a:solidFill>
                <a:latin typeface="Garamond"/>
                <a:cs typeface="Garamond"/>
              </a:rPr>
              <a:t>1</a:t>
            </a:r>
            <a:r>
              <a:rPr sz="2050" b="0" i="1" spc="-30" dirty="0">
                <a:solidFill>
                  <a:srgbClr val="990099"/>
                </a:solidFill>
                <a:latin typeface="Bookman Old Style"/>
                <a:cs typeface="Bookman Old Style"/>
              </a:rPr>
              <a:t>U</a:t>
            </a:r>
            <a:r>
              <a:rPr sz="2100" spc="-44" baseline="-11904" dirty="0">
                <a:solidFill>
                  <a:srgbClr val="990099"/>
                </a:solidFill>
                <a:latin typeface="Garamond"/>
                <a:cs typeface="Garamond"/>
              </a:rPr>
              <a:t>2</a:t>
            </a:r>
            <a:r>
              <a:rPr sz="2050" b="0" i="1" spc="-30" dirty="0">
                <a:solidFill>
                  <a:srgbClr val="990099"/>
                </a:solidFill>
                <a:latin typeface="Bookman Old Style"/>
                <a:cs typeface="Bookman Old Style"/>
              </a:rPr>
              <a:t>U</a:t>
            </a:r>
            <a:r>
              <a:rPr sz="2100" spc="-44" baseline="-11904" dirty="0">
                <a:solidFill>
                  <a:srgbClr val="990099"/>
                </a:solidFill>
                <a:latin typeface="Garamond"/>
                <a:cs typeface="Garamond"/>
              </a:rPr>
              <a:t>3</a:t>
            </a:r>
            <a:endParaRPr sz="2100" baseline="-11904">
              <a:latin typeface="Garamond"/>
              <a:cs typeface="Garamond"/>
            </a:endParaRPr>
          </a:p>
          <a:p>
            <a:pPr marL="50800" marR="43180" indent="-635">
              <a:lnSpc>
                <a:spcPct val="101000"/>
              </a:lnSpc>
              <a:spcBef>
                <a:spcPts val="1535"/>
              </a:spcBef>
            </a:pPr>
            <a:r>
              <a:rPr sz="2050" spc="-50" dirty="0">
                <a:latin typeface="Calibri"/>
                <a:cs typeface="Calibri"/>
              </a:rPr>
              <a:t>Routine</a:t>
            </a:r>
            <a:r>
              <a:rPr sz="2050" spc="165" dirty="0">
                <a:latin typeface="Calibri"/>
                <a:cs typeface="Calibri"/>
              </a:rPr>
              <a:t> </a:t>
            </a:r>
            <a:r>
              <a:rPr sz="2050" spc="-85" dirty="0">
                <a:latin typeface="Calibri"/>
                <a:cs typeface="Calibri"/>
              </a:rPr>
              <a:t>procedures</a:t>
            </a:r>
            <a:r>
              <a:rPr sz="2050" spc="145" dirty="0">
                <a:latin typeface="Calibri"/>
                <a:cs typeface="Calibri"/>
              </a:rPr>
              <a:t> </a:t>
            </a:r>
            <a:r>
              <a:rPr sz="2050" spc="-70" dirty="0">
                <a:latin typeface="Calibri"/>
                <a:cs typeface="Calibri"/>
              </a:rPr>
              <a:t>and</a:t>
            </a:r>
            <a:r>
              <a:rPr sz="2050" spc="135" dirty="0">
                <a:latin typeface="Calibri"/>
                <a:cs typeface="Calibri"/>
              </a:rPr>
              <a:t> </a:t>
            </a:r>
            <a:r>
              <a:rPr sz="2050" spc="-100" dirty="0">
                <a:latin typeface="Calibri"/>
                <a:cs typeface="Calibri"/>
              </a:rPr>
              <a:t>software</a:t>
            </a:r>
            <a:r>
              <a:rPr sz="2050" spc="135" dirty="0">
                <a:latin typeface="Calibri"/>
                <a:cs typeface="Calibri"/>
              </a:rPr>
              <a:t> </a:t>
            </a:r>
            <a:r>
              <a:rPr sz="2050" spc="-55" dirty="0">
                <a:latin typeface="Calibri"/>
                <a:cs typeface="Calibri"/>
              </a:rPr>
              <a:t>packages</a:t>
            </a:r>
            <a:r>
              <a:rPr sz="2050" spc="114" dirty="0">
                <a:latin typeface="Calibri"/>
                <a:cs typeface="Calibri"/>
              </a:rPr>
              <a:t> </a:t>
            </a:r>
            <a:r>
              <a:rPr sz="2050" spc="-90" dirty="0">
                <a:latin typeface="Calibri"/>
                <a:cs typeface="Calibri"/>
              </a:rPr>
              <a:t>for</a:t>
            </a:r>
            <a:r>
              <a:rPr sz="2050" spc="140" dirty="0">
                <a:latin typeface="Calibri"/>
                <a:cs typeface="Calibri"/>
              </a:rPr>
              <a:t> </a:t>
            </a:r>
            <a:r>
              <a:rPr sz="2050" spc="-60" dirty="0">
                <a:latin typeface="Calibri"/>
                <a:cs typeface="Calibri"/>
              </a:rPr>
              <a:t>generating</a:t>
            </a:r>
            <a:r>
              <a:rPr sz="2050" spc="135" dirty="0">
                <a:latin typeface="Calibri"/>
                <a:cs typeface="Calibri"/>
              </a:rPr>
              <a:t> </a:t>
            </a:r>
            <a:r>
              <a:rPr sz="2050" spc="-105" dirty="0">
                <a:latin typeface="Calibri"/>
                <a:cs typeface="Calibri"/>
              </a:rPr>
              <a:t>preference</a:t>
            </a:r>
            <a:r>
              <a:rPr sz="2050" spc="150" dirty="0">
                <a:latin typeface="Calibri"/>
                <a:cs typeface="Calibri"/>
              </a:rPr>
              <a:t> </a:t>
            </a:r>
            <a:r>
              <a:rPr sz="2050" spc="-60" dirty="0">
                <a:latin typeface="Calibri"/>
                <a:cs typeface="Calibri"/>
              </a:rPr>
              <a:t>tests</a:t>
            </a:r>
            <a:r>
              <a:rPr sz="2050" spc="175" dirty="0">
                <a:latin typeface="Calibri"/>
                <a:cs typeface="Calibri"/>
              </a:rPr>
              <a:t> </a:t>
            </a:r>
            <a:r>
              <a:rPr sz="2050" spc="-60" dirty="0">
                <a:latin typeface="Calibri"/>
                <a:cs typeface="Calibri"/>
              </a:rPr>
              <a:t>to </a:t>
            </a:r>
            <a:r>
              <a:rPr sz="2050" spc="-445" dirty="0">
                <a:latin typeface="Calibri"/>
                <a:cs typeface="Calibri"/>
              </a:rPr>
              <a:t> </a:t>
            </a:r>
            <a:r>
              <a:rPr sz="2050" spc="-60" dirty="0">
                <a:latin typeface="Calibri"/>
                <a:cs typeface="Calibri"/>
              </a:rPr>
              <a:t>identify</a:t>
            </a:r>
            <a:r>
              <a:rPr sz="2050" spc="220" dirty="0">
                <a:latin typeface="Calibri"/>
                <a:cs typeface="Calibri"/>
              </a:rPr>
              <a:t> </a:t>
            </a:r>
            <a:r>
              <a:rPr sz="2050" spc="-70" dirty="0">
                <a:latin typeface="Calibri"/>
                <a:cs typeface="Calibri"/>
              </a:rPr>
              <a:t>various</a:t>
            </a:r>
            <a:r>
              <a:rPr sz="2050" spc="180" dirty="0">
                <a:latin typeface="Calibri"/>
                <a:cs typeface="Calibri"/>
              </a:rPr>
              <a:t> </a:t>
            </a:r>
            <a:r>
              <a:rPr sz="2050" spc="-45" dirty="0">
                <a:latin typeface="Calibri"/>
                <a:cs typeface="Calibri"/>
              </a:rPr>
              <a:t>canonical</a:t>
            </a:r>
            <a:r>
              <a:rPr sz="2050" spc="165" dirty="0">
                <a:latin typeface="Calibri"/>
                <a:cs typeface="Calibri"/>
              </a:rPr>
              <a:t> </a:t>
            </a:r>
            <a:r>
              <a:rPr sz="2050" spc="-65" dirty="0">
                <a:latin typeface="Calibri"/>
                <a:cs typeface="Calibri"/>
              </a:rPr>
              <a:t>families</a:t>
            </a:r>
            <a:r>
              <a:rPr sz="2050" spc="225" dirty="0">
                <a:latin typeface="Calibri"/>
                <a:cs typeface="Calibri"/>
              </a:rPr>
              <a:t> </a:t>
            </a:r>
            <a:r>
              <a:rPr sz="2050" spc="-75" dirty="0">
                <a:latin typeface="Calibri"/>
                <a:cs typeface="Calibri"/>
              </a:rPr>
              <a:t>of</a:t>
            </a:r>
            <a:r>
              <a:rPr sz="2050" spc="175" dirty="0">
                <a:latin typeface="Calibri"/>
                <a:cs typeface="Calibri"/>
              </a:rPr>
              <a:t> </a:t>
            </a:r>
            <a:r>
              <a:rPr sz="2050" spc="-30" dirty="0">
                <a:latin typeface="Calibri"/>
                <a:cs typeface="Calibri"/>
              </a:rPr>
              <a:t>utility</a:t>
            </a:r>
            <a:r>
              <a:rPr sz="2050" spc="200" dirty="0">
                <a:latin typeface="Calibri"/>
                <a:cs typeface="Calibri"/>
              </a:rPr>
              <a:t> </a:t>
            </a:r>
            <a:r>
              <a:rPr sz="2050" spc="-60" dirty="0">
                <a:latin typeface="Calibri"/>
                <a:cs typeface="Calibri"/>
              </a:rPr>
              <a:t>functions</a:t>
            </a:r>
            <a:endParaRPr sz="2050">
              <a:latin typeface="Calibri"/>
              <a:cs typeface="Calibri"/>
            </a:endParaRPr>
          </a:p>
        </p:txBody>
      </p:sp>
      <p:sp>
        <p:nvSpPr>
          <p:cNvPr id="6" name="TextBox 5">
            <a:extLst>
              <a:ext uri="{FF2B5EF4-FFF2-40B4-BE49-F238E27FC236}">
                <a16:creationId xmlns:a16="http://schemas.microsoft.com/office/drawing/2014/main" id="{E8B82C77-807B-49CC-99CA-F3F68D2DDDC1}"/>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2E06D2C4-FCAE-44D8-BDCA-238CDA2478F8}"/>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80" dirty="0"/>
              <a:t>Decision</a:t>
            </a:r>
            <a:r>
              <a:rPr spc="229" dirty="0"/>
              <a:t> </a:t>
            </a:r>
            <a:r>
              <a:rPr spc="55" dirty="0"/>
              <a:t>networks</a:t>
            </a:r>
          </a:p>
        </p:txBody>
      </p:sp>
      <p:sp>
        <p:nvSpPr>
          <p:cNvPr id="3" name="object 3"/>
          <p:cNvSpPr txBox="1"/>
          <p:nvPr/>
        </p:nvSpPr>
        <p:spPr>
          <a:xfrm>
            <a:off x="1130296" y="1379949"/>
            <a:ext cx="7556504" cy="2503249"/>
          </a:xfrm>
          <a:prstGeom prst="rect">
            <a:avLst/>
          </a:prstGeom>
        </p:spPr>
        <p:txBody>
          <a:bodyPr vert="horz" wrap="square" lIns="0" tIns="10160" rIns="0" bIns="0" rtlCol="0">
            <a:spAutoFit/>
          </a:bodyPr>
          <a:lstStyle/>
          <a:p>
            <a:pPr algn="l"/>
            <a:r>
              <a:rPr lang="en-US" sz="1800" b="1" i="0" u="none" strike="noStrike" baseline="0" dirty="0">
                <a:latin typeface="NimbusRomNo9L-Regu"/>
              </a:rPr>
              <a:t>Decision network </a:t>
            </a:r>
            <a:r>
              <a:rPr lang="en-US" sz="1800" b="0" i="0" u="none" strike="noStrike" baseline="0" dirty="0">
                <a:latin typeface="NimbusRomNo9L-Regu"/>
              </a:rPr>
              <a:t>represents information about the agent’s current state, its possible actions, the state that will result from the agent’s action, and the utility of </a:t>
            </a:r>
            <a:r>
              <a:rPr lang="en-MY" sz="1800" b="0" i="0" u="none" strike="noStrike" baseline="0" dirty="0">
                <a:latin typeface="NimbusRomNo9L-Regu"/>
              </a:rPr>
              <a:t>that state.</a:t>
            </a:r>
          </a:p>
          <a:p>
            <a:pPr algn="l"/>
            <a:endParaRPr lang="en-MY" dirty="0">
              <a:latin typeface="NimbusRomNo9L-Regu"/>
              <a:cs typeface="Calibri"/>
            </a:endParaRPr>
          </a:p>
          <a:p>
            <a:pPr algn="l"/>
            <a:r>
              <a:rPr lang="en-US" sz="1800" b="0" i="0" u="none" strike="noStrike" baseline="0" dirty="0">
                <a:latin typeface="NimbusRomNo9L-Regu"/>
              </a:rPr>
              <a:t>Three types of nodes used:</a:t>
            </a:r>
          </a:p>
          <a:p>
            <a:pPr marL="285750" indent="-285750" algn="l">
              <a:buFont typeface="Arial" panose="020B0604020202020204" pitchFamily="34" charset="0"/>
              <a:buChar char="•"/>
            </a:pPr>
            <a:r>
              <a:rPr lang="en-MY" sz="1800" b="1" i="0" u="none" strike="noStrike" baseline="0" dirty="0">
                <a:latin typeface="NimbusRomNo9L-Medi"/>
              </a:rPr>
              <a:t>Chance nodes </a:t>
            </a:r>
            <a:r>
              <a:rPr lang="en-MY" sz="1800" b="1" i="0" u="none" strike="noStrike" baseline="0" dirty="0">
                <a:latin typeface="NimbusRomNo9L-Regu"/>
              </a:rPr>
              <a:t>(ovals): </a:t>
            </a:r>
            <a:r>
              <a:rPr lang="en-US" sz="1800" b="0" i="0" u="none" strike="noStrike" baseline="0" dirty="0">
                <a:latin typeface="NimbusRomNo9L-Regu"/>
              </a:rPr>
              <a:t>random variables, just as they do in Bayesian networks</a:t>
            </a:r>
            <a:endParaRPr lang="en-MY" sz="1800" b="0" i="0" u="none" strike="noStrike" baseline="0" dirty="0">
              <a:latin typeface="NimbusRomNo9L-Regu"/>
            </a:endParaRPr>
          </a:p>
          <a:p>
            <a:pPr marL="285750" indent="-285750" algn="l">
              <a:buFont typeface="Arial" panose="020B0604020202020204" pitchFamily="34" charset="0"/>
              <a:buChar char="•"/>
            </a:pPr>
            <a:r>
              <a:rPr lang="en-MY" sz="1800" b="1" i="0" u="none" strike="noStrike" baseline="0" dirty="0">
                <a:latin typeface="NimbusRomNo9L-Medi"/>
              </a:rPr>
              <a:t>Decision nodes </a:t>
            </a:r>
            <a:r>
              <a:rPr lang="en-MY" sz="1800" b="1" i="0" u="none" strike="noStrike" baseline="0" dirty="0">
                <a:latin typeface="NimbusRomNo9L-Regu"/>
              </a:rPr>
              <a:t>(rectangles):</a:t>
            </a:r>
            <a:r>
              <a:rPr lang="en-MY" sz="1800" b="0" i="0" u="none" strike="noStrike" baseline="0" dirty="0">
                <a:latin typeface="NimbusRomNo9L-Regu"/>
              </a:rPr>
              <a:t> </a:t>
            </a:r>
            <a:r>
              <a:rPr lang="en-US" sz="1800" b="0" i="0" u="none" strike="noStrike" baseline="0" dirty="0">
                <a:solidFill>
                  <a:srgbClr val="000000"/>
                </a:solidFill>
                <a:latin typeface="NimbusRomNo9L-Regu"/>
              </a:rPr>
              <a:t>points where the decision maker has a choice of </a:t>
            </a:r>
            <a:r>
              <a:rPr lang="en-MY" sz="1800" b="0" i="0" u="none" strike="noStrike" baseline="0" dirty="0">
                <a:solidFill>
                  <a:srgbClr val="000000"/>
                </a:solidFill>
                <a:latin typeface="NimbusRomNo9L-Regu"/>
              </a:rPr>
              <a:t>actions</a:t>
            </a:r>
            <a:endParaRPr lang="en-MY" dirty="0">
              <a:latin typeface="NimbusRomNo9L-Regu"/>
            </a:endParaRPr>
          </a:p>
          <a:p>
            <a:pPr marL="285750" indent="-285750" algn="l">
              <a:buFont typeface="Arial" panose="020B0604020202020204" pitchFamily="34" charset="0"/>
              <a:buChar char="•"/>
            </a:pPr>
            <a:r>
              <a:rPr lang="en-MY" sz="1800" b="1" i="0" u="none" strike="noStrike" baseline="0" dirty="0">
                <a:latin typeface="NimbusRomNo9L-Medi"/>
              </a:rPr>
              <a:t>Utility nodes </a:t>
            </a:r>
            <a:r>
              <a:rPr lang="en-MY" sz="1800" b="1" i="0" u="none" strike="noStrike" baseline="0" dirty="0">
                <a:latin typeface="NimbusRomNo9L-Regu"/>
              </a:rPr>
              <a:t>(diamonds): </a:t>
            </a:r>
            <a:r>
              <a:rPr lang="en-MY" sz="1800" b="0" i="0" u="none" strike="noStrike" baseline="0" dirty="0">
                <a:latin typeface="NimbusRomNo9L-Regu"/>
              </a:rPr>
              <a:t>agent’s utility function.</a:t>
            </a:r>
            <a:endParaRPr sz="2050" dirty="0">
              <a:latin typeface="Calibri"/>
              <a:cs typeface="Calibri"/>
            </a:endParaRPr>
          </a:p>
        </p:txBody>
      </p:sp>
      <p:sp>
        <p:nvSpPr>
          <p:cNvPr id="53" name="object 53"/>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17</a:t>
            </a:fld>
            <a:endParaRPr spc="20" dirty="0"/>
          </a:p>
        </p:txBody>
      </p:sp>
    </p:spTree>
    <p:extLst>
      <p:ext uri="{BB962C8B-B14F-4D97-AF65-F5344CB8AC3E}">
        <p14:creationId xmlns:p14="http://schemas.microsoft.com/office/powerpoint/2010/main" val="147952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80" dirty="0"/>
              <a:t>Decision</a:t>
            </a:r>
            <a:r>
              <a:rPr spc="229" dirty="0"/>
              <a:t> </a:t>
            </a:r>
            <a:r>
              <a:rPr spc="55" dirty="0"/>
              <a:t>networks</a:t>
            </a:r>
          </a:p>
        </p:txBody>
      </p:sp>
      <p:sp>
        <p:nvSpPr>
          <p:cNvPr id="52" name="object 52"/>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3" name="object 53"/>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18</a:t>
            </a:fld>
            <a:endParaRPr spc="20" dirty="0"/>
          </a:p>
        </p:txBody>
      </p:sp>
      <p:pic>
        <p:nvPicPr>
          <p:cNvPr id="55" name="Picture 54">
            <a:extLst>
              <a:ext uri="{FF2B5EF4-FFF2-40B4-BE49-F238E27FC236}">
                <a16:creationId xmlns:a16="http://schemas.microsoft.com/office/drawing/2014/main" id="{00D1DC52-CD41-43A1-B59C-ACF3C47ED607}"/>
              </a:ext>
            </a:extLst>
          </p:cNvPr>
          <p:cNvPicPr>
            <a:picLocks noChangeAspect="1"/>
          </p:cNvPicPr>
          <p:nvPr/>
        </p:nvPicPr>
        <p:blipFill>
          <a:blip r:embed="rId2"/>
          <a:stretch>
            <a:fillRect/>
          </a:stretch>
        </p:blipFill>
        <p:spPr>
          <a:xfrm>
            <a:off x="838200" y="2133600"/>
            <a:ext cx="3429000" cy="2548401"/>
          </a:xfrm>
          <a:prstGeom prst="rect">
            <a:avLst/>
          </a:prstGeom>
        </p:spPr>
      </p:pic>
      <p:pic>
        <p:nvPicPr>
          <p:cNvPr id="57" name="Picture 56">
            <a:extLst>
              <a:ext uri="{FF2B5EF4-FFF2-40B4-BE49-F238E27FC236}">
                <a16:creationId xmlns:a16="http://schemas.microsoft.com/office/drawing/2014/main" id="{6DA93DCB-7346-4456-8C90-829000D6FBD7}"/>
              </a:ext>
            </a:extLst>
          </p:cNvPr>
          <p:cNvPicPr>
            <a:picLocks noChangeAspect="1"/>
          </p:cNvPicPr>
          <p:nvPr/>
        </p:nvPicPr>
        <p:blipFill>
          <a:blip r:embed="rId3"/>
          <a:stretch>
            <a:fillRect/>
          </a:stretch>
        </p:blipFill>
        <p:spPr>
          <a:xfrm>
            <a:off x="5009619" y="2133600"/>
            <a:ext cx="3758869" cy="2700337"/>
          </a:xfrm>
          <a:prstGeom prst="rect">
            <a:avLst/>
          </a:prstGeom>
        </p:spPr>
      </p:pic>
      <p:sp>
        <p:nvSpPr>
          <p:cNvPr id="59" name="TextBox 58">
            <a:extLst>
              <a:ext uri="{FF2B5EF4-FFF2-40B4-BE49-F238E27FC236}">
                <a16:creationId xmlns:a16="http://schemas.microsoft.com/office/drawing/2014/main" id="{7730349A-BDC4-4328-94DC-557D2CA9F3CC}"/>
              </a:ext>
            </a:extLst>
          </p:cNvPr>
          <p:cNvSpPr txBox="1"/>
          <p:nvPr/>
        </p:nvSpPr>
        <p:spPr>
          <a:xfrm>
            <a:off x="990600" y="4997964"/>
            <a:ext cx="3352800" cy="646331"/>
          </a:xfrm>
          <a:prstGeom prst="rect">
            <a:avLst/>
          </a:prstGeom>
          <a:noFill/>
        </p:spPr>
        <p:txBody>
          <a:bodyPr wrap="square">
            <a:spAutoFit/>
          </a:bodyPr>
          <a:lstStyle/>
          <a:p>
            <a:r>
              <a:rPr lang="en-US" sz="1800" b="0" i="0" u="none" strike="noStrike" baseline="0" dirty="0">
                <a:latin typeface="NimbusRomNo9L-Regu"/>
              </a:rPr>
              <a:t>A decision network for the airport-siting problem.</a:t>
            </a:r>
            <a:endParaRPr lang="en-MY" dirty="0"/>
          </a:p>
        </p:txBody>
      </p:sp>
      <p:sp>
        <p:nvSpPr>
          <p:cNvPr id="61" name="TextBox 60">
            <a:extLst>
              <a:ext uri="{FF2B5EF4-FFF2-40B4-BE49-F238E27FC236}">
                <a16:creationId xmlns:a16="http://schemas.microsoft.com/office/drawing/2014/main" id="{13293409-0EB5-4234-BCD9-493CD8C17E9C}"/>
              </a:ext>
            </a:extLst>
          </p:cNvPr>
          <p:cNvSpPr txBox="1"/>
          <p:nvPr/>
        </p:nvSpPr>
        <p:spPr>
          <a:xfrm>
            <a:off x="4978243" y="4997964"/>
            <a:ext cx="5029200" cy="923330"/>
          </a:xfrm>
          <a:prstGeom prst="rect">
            <a:avLst/>
          </a:prstGeom>
          <a:noFill/>
        </p:spPr>
        <p:txBody>
          <a:bodyPr wrap="square">
            <a:spAutoFit/>
          </a:bodyPr>
          <a:lstStyle/>
          <a:p>
            <a:pPr algn="l"/>
            <a:r>
              <a:rPr lang="en-US" sz="1800" b="0" i="0" u="none" strike="noStrike" baseline="0" dirty="0">
                <a:latin typeface="NimbusRomNo9L-Regu"/>
              </a:rPr>
              <a:t>A simplified representation of the airport-siting problem. Chance nodes corresponding</a:t>
            </a:r>
          </a:p>
          <a:p>
            <a:pPr algn="l"/>
            <a:r>
              <a:rPr lang="en-US" sz="1800" b="0" i="0" u="none" strike="noStrike" baseline="0" dirty="0">
                <a:latin typeface="NimbusRomNo9L-Regu"/>
              </a:rPr>
              <a:t>to outcome states have been factored out.</a:t>
            </a:r>
            <a:endParaRPr lang="en-MY" dirty="0"/>
          </a:p>
        </p:txBody>
      </p:sp>
    </p:spTree>
    <p:extLst>
      <p:ext uri="{BB962C8B-B14F-4D97-AF65-F5344CB8AC3E}">
        <p14:creationId xmlns:p14="http://schemas.microsoft.com/office/powerpoint/2010/main" val="110007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80" dirty="0"/>
              <a:t>Decision</a:t>
            </a:r>
            <a:r>
              <a:rPr spc="229" dirty="0"/>
              <a:t> </a:t>
            </a:r>
            <a:r>
              <a:rPr spc="55" dirty="0"/>
              <a:t>networks</a:t>
            </a:r>
          </a:p>
        </p:txBody>
      </p:sp>
      <p:sp>
        <p:nvSpPr>
          <p:cNvPr id="52" name="object 52"/>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3" name="object 53"/>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19</a:t>
            </a:fld>
            <a:endParaRPr spc="20" dirty="0"/>
          </a:p>
        </p:txBody>
      </p:sp>
      <p:sp>
        <p:nvSpPr>
          <p:cNvPr id="10" name="TextBox 9">
            <a:extLst>
              <a:ext uri="{FF2B5EF4-FFF2-40B4-BE49-F238E27FC236}">
                <a16:creationId xmlns:a16="http://schemas.microsoft.com/office/drawing/2014/main" id="{C5F7AE6F-BBD6-471A-AABA-41CA0A5E6B63}"/>
              </a:ext>
            </a:extLst>
          </p:cNvPr>
          <p:cNvSpPr txBox="1"/>
          <p:nvPr/>
        </p:nvSpPr>
        <p:spPr>
          <a:xfrm>
            <a:off x="1114967" y="1752600"/>
            <a:ext cx="7365645" cy="3139321"/>
          </a:xfrm>
          <a:prstGeom prst="rect">
            <a:avLst/>
          </a:prstGeom>
          <a:noFill/>
        </p:spPr>
        <p:txBody>
          <a:bodyPr wrap="square">
            <a:spAutoFit/>
          </a:bodyPr>
          <a:lstStyle/>
          <a:p>
            <a:pPr algn="l"/>
            <a:r>
              <a:rPr lang="en-US" sz="1800" b="0" i="0" u="none" strike="noStrike" baseline="0" dirty="0">
                <a:latin typeface="NimbusRomNo9L-Regu"/>
              </a:rPr>
              <a:t>The algorithm for </a:t>
            </a:r>
            <a:r>
              <a:rPr lang="en-US" sz="1800" b="1" i="0" u="none" strike="noStrike" baseline="0" dirty="0">
                <a:latin typeface="NimbusRomNo9L-Regu"/>
              </a:rPr>
              <a:t>evaluating decision networks </a:t>
            </a:r>
            <a:r>
              <a:rPr lang="en-US" sz="1800" b="0" i="0" u="none" strike="noStrike" baseline="0" dirty="0">
                <a:latin typeface="NimbusRomNo9L-Regu"/>
              </a:rPr>
              <a:t>is the following</a:t>
            </a:r>
          </a:p>
          <a:p>
            <a:pPr algn="l"/>
            <a:endParaRPr lang="en-US" sz="1800" b="0" i="0" u="none" strike="noStrike" baseline="0" dirty="0">
              <a:latin typeface="NimbusRomNo9L-Regu"/>
            </a:endParaRPr>
          </a:p>
          <a:p>
            <a:pPr marL="342900" indent="-342900" algn="l">
              <a:buAutoNum type="arabicPeriod"/>
            </a:pPr>
            <a:r>
              <a:rPr lang="en-US" sz="1800" b="0" i="0" u="none" strike="noStrike" baseline="0" dirty="0">
                <a:latin typeface="NimbusRomNo9L-Regu"/>
              </a:rPr>
              <a:t>Set the evidence variables for the current state.</a:t>
            </a:r>
          </a:p>
          <a:p>
            <a:pPr marL="342900" indent="-342900" algn="l">
              <a:buAutoNum type="arabicPeriod"/>
            </a:pPr>
            <a:endParaRPr lang="en-US" sz="1800" b="0" i="0" u="none" strike="noStrike" baseline="0" dirty="0">
              <a:latin typeface="NimbusRomNo9L-Regu"/>
            </a:endParaRPr>
          </a:p>
          <a:p>
            <a:pPr algn="l"/>
            <a:r>
              <a:rPr lang="en-US" sz="1800" b="0" i="0" u="none" strike="noStrike" baseline="0" dirty="0">
                <a:latin typeface="NimbusRomNo9L-Regu"/>
              </a:rPr>
              <a:t>2. For each possible value of the decision node:</a:t>
            </a:r>
          </a:p>
          <a:p>
            <a:pPr algn="l"/>
            <a:r>
              <a:rPr lang="en-US" sz="1800" b="0" i="0" u="none" strike="noStrike" baseline="0" dirty="0">
                <a:latin typeface="NimbusRomNo9L-Regu"/>
              </a:rPr>
              <a:t>(a) Set the decision node to that value.</a:t>
            </a:r>
          </a:p>
          <a:p>
            <a:pPr algn="l"/>
            <a:r>
              <a:rPr lang="en-US" sz="1800" b="0" i="0" u="none" strike="noStrike" baseline="0" dirty="0">
                <a:latin typeface="NimbusRomNo9L-Regu"/>
              </a:rPr>
              <a:t>(b) Calculate the posterior probabilities for the parent nodes of the utility node, using </a:t>
            </a:r>
            <a:r>
              <a:rPr lang="en-MY" sz="1800" b="0" i="0" u="none" strike="noStrike" baseline="0" dirty="0">
                <a:latin typeface="NimbusRomNo9L-Regu"/>
              </a:rPr>
              <a:t>a standard probabilistic inference algorithm.</a:t>
            </a:r>
          </a:p>
          <a:p>
            <a:pPr algn="l"/>
            <a:r>
              <a:rPr lang="en-US" sz="1800" b="0" i="0" u="none" strike="noStrike" baseline="0" dirty="0">
                <a:latin typeface="NimbusRomNo9L-Regu"/>
              </a:rPr>
              <a:t>(c) Calculate the resulting utility for the action.</a:t>
            </a:r>
          </a:p>
          <a:p>
            <a:pPr algn="l"/>
            <a:endParaRPr lang="en-US" sz="1800" b="0" i="0" u="none" strike="noStrike" baseline="0" dirty="0">
              <a:latin typeface="NimbusRomNo9L-Regu"/>
            </a:endParaRPr>
          </a:p>
          <a:p>
            <a:pPr algn="l"/>
            <a:r>
              <a:rPr lang="en-US" sz="1800" b="0" i="0" u="none" strike="noStrike" baseline="0" dirty="0">
                <a:latin typeface="NimbusRomNo9L-Regu"/>
              </a:rPr>
              <a:t>3. Return the action with the highest utility.</a:t>
            </a:r>
            <a:endParaRPr lang="en-MY" dirty="0"/>
          </a:p>
        </p:txBody>
      </p:sp>
    </p:spTree>
    <p:extLst>
      <p:ext uri="{BB962C8B-B14F-4D97-AF65-F5344CB8AC3E}">
        <p14:creationId xmlns:p14="http://schemas.microsoft.com/office/powerpoint/2010/main" val="115996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a:t>
            </a:fld>
            <a:endParaRPr spc="20"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70" dirty="0"/>
              <a:t>Outline</a:t>
            </a:r>
          </a:p>
        </p:txBody>
      </p:sp>
      <p:sp>
        <p:nvSpPr>
          <p:cNvPr id="3" name="object 3"/>
          <p:cNvSpPr txBox="1"/>
          <p:nvPr/>
        </p:nvSpPr>
        <p:spPr>
          <a:xfrm>
            <a:off x="1130298" y="1379949"/>
            <a:ext cx="7175502" cy="3454150"/>
          </a:xfrm>
          <a:prstGeom prst="rect">
            <a:avLst/>
          </a:prstGeom>
        </p:spPr>
        <p:txBody>
          <a:bodyPr vert="horz" wrap="square" lIns="0" tIns="14604" rIns="0" bIns="0" rtlCol="0">
            <a:spAutoFit/>
          </a:bodyPr>
          <a:lstStyle/>
          <a:p>
            <a:pPr marL="381000" indent="-368935">
              <a:lnSpc>
                <a:spcPct val="100000"/>
              </a:lnSpc>
              <a:spcBef>
                <a:spcPts val="114"/>
              </a:spcBef>
              <a:buFont typeface="Lucida Sans Unicode"/>
              <a:buChar char="♦"/>
              <a:tabLst>
                <a:tab pos="381000" algn="l"/>
                <a:tab pos="381635" algn="l"/>
              </a:tabLst>
            </a:pPr>
            <a:r>
              <a:rPr lang="en-US" sz="2050" spc="-30" dirty="0">
                <a:latin typeface="Calibri"/>
                <a:cs typeface="Calibri"/>
              </a:rPr>
              <a:t>Combining Beliefs and Desires under Uncertainty </a:t>
            </a:r>
            <a:r>
              <a:rPr sz="2050" spc="-25" dirty="0">
                <a:latin typeface="Calibri"/>
                <a:cs typeface="Calibri"/>
              </a:rPr>
              <a:t>Utilities</a:t>
            </a:r>
            <a:endParaRPr sz="2050" dirty="0">
              <a:latin typeface="Calibri"/>
              <a:cs typeface="Calibri"/>
            </a:endParaRPr>
          </a:p>
          <a:p>
            <a:pPr marL="381000" indent="-368935">
              <a:lnSpc>
                <a:spcPct val="100000"/>
              </a:lnSpc>
              <a:spcBef>
                <a:spcPts val="1560"/>
              </a:spcBef>
              <a:buFont typeface="Lucida Sans Unicode"/>
              <a:buChar char="♦"/>
              <a:tabLst>
                <a:tab pos="381000" algn="l"/>
                <a:tab pos="381635" algn="l"/>
              </a:tabLst>
            </a:pPr>
            <a:r>
              <a:rPr lang="en-US" sz="2050" spc="-95" dirty="0">
                <a:latin typeface="Calibri"/>
                <a:cs typeface="Calibri"/>
              </a:rPr>
              <a:t>The Basis of Utility Theory</a:t>
            </a:r>
            <a:endParaRPr sz="2050" dirty="0">
              <a:latin typeface="Calibri"/>
              <a:cs typeface="Calibri"/>
            </a:endParaRPr>
          </a:p>
          <a:p>
            <a:pPr marL="381000" indent="-368935">
              <a:lnSpc>
                <a:spcPct val="100000"/>
              </a:lnSpc>
              <a:spcBef>
                <a:spcPts val="1560"/>
              </a:spcBef>
              <a:buFont typeface="Lucida Sans Unicode"/>
              <a:buChar char="♦"/>
              <a:tabLst>
                <a:tab pos="381000" algn="l"/>
                <a:tab pos="381635" algn="l"/>
              </a:tabLst>
            </a:pPr>
            <a:r>
              <a:rPr lang="en-MY" sz="2050" spc="-45" dirty="0">
                <a:latin typeface="Calibri"/>
                <a:cs typeface="Calibri"/>
              </a:rPr>
              <a:t>Utility Functions</a:t>
            </a:r>
          </a:p>
          <a:p>
            <a:pPr marL="381000" indent="-368935">
              <a:lnSpc>
                <a:spcPct val="100000"/>
              </a:lnSpc>
              <a:spcBef>
                <a:spcPts val="1560"/>
              </a:spcBef>
              <a:buFont typeface="Lucida Sans Unicode"/>
              <a:buChar char="♦"/>
              <a:tabLst>
                <a:tab pos="381000" algn="l"/>
                <a:tab pos="381635" algn="l"/>
              </a:tabLst>
            </a:pPr>
            <a:r>
              <a:rPr lang="en-MY" sz="2050" spc="-45" dirty="0">
                <a:latin typeface="Calibri"/>
                <a:cs typeface="Calibri"/>
              </a:rPr>
              <a:t>Multiattribute Utility Functions</a:t>
            </a:r>
          </a:p>
          <a:p>
            <a:pPr marL="381000" indent="-368935">
              <a:lnSpc>
                <a:spcPct val="100000"/>
              </a:lnSpc>
              <a:spcBef>
                <a:spcPts val="1560"/>
              </a:spcBef>
              <a:buFont typeface="Lucida Sans Unicode"/>
              <a:buChar char="♦"/>
              <a:tabLst>
                <a:tab pos="381000" algn="l"/>
                <a:tab pos="381635" algn="l"/>
              </a:tabLst>
            </a:pPr>
            <a:r>
              <a:rPr lang="en-MY" sz="2050" spc="-40" dirty="0">
                <a:latin typeface="Calibri"/>
                <a:cs typeface="Calibri"/>
              </a:rPr>
              <a:t>Decision</a:t>
            </a:r>
            <a:r>
              <a:rPr lang="en-MY" sz="2050" spc="135" dirty="0">
                <a:latin typeface="Calibri"/>
                <a:cs typeface="Calibri"/>
              </a:rPr>
              <a:t> </a:t>
            </a:r>
            <a:r>
              <a:rPr lang="en-MY" sz="2050" spc="-95" dirty="0">
                <a:latin typeface="Calibri"/>
                <a:cs typeface="Calibri"/>
              </a:rPr>
              <a:t>networks</a:t>
            </a:r>
            <a:endParaRPr lang="en-MY" sz="2050" dirty="0">
              <a:latin typeface="Calibri"/>
              <a:cs typeface="Calibri"/>
            </a:endParaRPr>
          </a:p>
          <a:p>
            <a:pPr marL="381000" indent="-368935">
              <a:lnSpc>
                <a:spcPct val="100000"/>
              </a:lnSpc>
              <a:spcBef>
                <a:spcPts val="1560"/>
              </a:spcBef>
              <a:buFont typeface="Lucida Sans Unicode"/>
              <a:buChar char="♦"/>
              <a:tabLst>
                <a:tab pos="381000" algn="l"/>
                <a:tab pos="381635" algn="l"/>
              </a:tabLst>
            </a:pPr>
            <a:r>
              <a:rPr sz="2050" spc="-45" dirty="0">
                <a:latin typeface="Calibri"/>
                <a:cs typeface="Calibri"/>
              </a:rPr>
              <a:t>Value</a:t>
            </a:r>
            <a:r>
              <a:rPr sz="2050" spc="140" dirty="0">
                <a:latin typeface="Calibri"/>
                <a:cs typeface="Calibri"/>
              </a:rPr>
              <a:t> </a:t>
            </a:r>
            <a:r>
              <a:rPr sz="2050" spc="-75" dirty="0">
                <a:latin typeface="Calibri"/>
                <a:cs typeface="Calibri"/>
              </a:rPr>
              <a:t>of</a:t>
            </a:r>
            <a:r>
              <a:rPr sz="2050" spc="180" dirty="0">
                <a:latin typeface="Calibri"/>
                <a:cs typeface="Calibri"/>
              </a:rPr>
              <a:t> </a:t>
            </a:r>
            <a:r>
              <a:rPr sz="2050" spc="-70" dirty="0">
                <a:latin typeface="Calibri"/>
                <a:cs typeface="Calibri"/>
              </a:rPr>
              <a:t>information</a:t>
            </a:r>
            <a:endParaRPr lang="en-US" sz="2050" spc="-70" dirty="0">
              <a:latin typeface="Calibri"/>
              <a:cs typeface="Calibri"/>
            </a:endParaRPr>
          </a:p>
          <a:p>
            <a:pPr marL="381000" indent="-368935">
              <a:lnSpc>
                <a:spcPct val="100000"/>
              </a:lnSpc>
              <a:spcBef>
                <a:spcPts val="1560"/>
              </a:spcBef>
              <a:buFont typeface="Lucida Sans Unicode"/>
              <a:buChar char="♦"/>
              <a:tabLst>
                <a:tab pos="381000" algn="l"/>
                <a:tab pos="381635" algn="l"/>
              </a:tabLst>
            </a:pPr>
            <a:r>
              <a:rPr lang="en-MY" sz="2050" dirty="0">
                <a:latin typeface="Calibri"/>
                <a:cs typeface="Calibri"/>
              </a:rPr>
              <a:t>Unknown Preferences</a:t>
            </a:r>
            <a:endParaRPr sz="2050" dirty="0">
              <a:latin typeface="Calibri"/>
              <a:cs typeface="Calibri"/>
            </a:endParaRPr>
          </a:p>
        </p:txBody>
      </p:sp>
      <p:sp>
        <p:nvSpPr>
          <p:cNvPr id="6" name="TextBox 5">
            <a:extLst>
              <a:ext uri="{FF2B5EF4-FFF2-40B4-BE49-F238E27FC236}">
                <a16:creationId xmlns:a16="http://schemas.microsoft.com/office/drawing/2014/main" id="{C1DCEB6C-2145-4CA6-AF8B-8C9BBA0FD74B}"/>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ADF37755-8BD2-47E9-8883-0123C4FB8F7B}"/>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20</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marR="2540" algn="ctr">
              <a:lnSpc>
                <a:spcPts val="2635"/>
              </a:lnSpc>
            </a:pPr>
            <a:r>
              <a:rPr lang="en-US" spc="45" dirty="0"/>
              <a:t>The </a:t>
            </a:r>
            <a:r>
              <a:rPr spc="45" dirty="0"/>
              <a:t>Value</a:t>
            </a:r>
            <a:r>
              <a:rPr spc="254" dirty="0"/>
              <a:t> </a:t>
            </a:r>
            <a:r>
              <a:rPr spc="105" dirty="0"/>
              <a:t>of</a:t>
            </a:r>
            <a:r>
              <a:rPr spc="240" dirty="0"/>
              <a:t> </a:t>
            </a:r>
            <a:r>
              <a:rPr spc="75" dirty="0"/>
              <a:t>information</a:t>
            </a:r>
          </a:p>
        </p:txBody>
      </p:sp>
      <p:sp>
        <p:nvSpPr>
          <p:cNvPr id="3" name="object 3"/>
          <p:cNvSpPr txBox="1"/>
          <p:nvPr/>
        </p:nvSpPr>
        <p:spPr>
          <a:xfrm>
            <a:off x="1130285" y="1379949"/>
            <a:ext cx="7273290" cy="5158105"/>
          </a:xfrm>
          <a:prstGeom prst="rect">
            <a:avLst/>
          </a:prstGeom>
        </p:spPr>
        <p:txBody>
          <a:bodyPr vert="horz" wrap="square" lIns="0" tIns="10160" rIns="0" bIns="0" rtlCol="0">
            <a:spAutoFit/>
          </a:bodyPr>
          <a:lstStyle/>
          <a:p>
            <a:pPr marL="12700" marR="614680" indent="-635">
              <a:lnSpc>
                <a:spcPct val="101499"/>
              </a:lnSpc>
              <a:spcBef>
                <a:spcPts val="80"/>
              </a:spcBef>
            </a:pPr>
            <a:r>
              <a:rPr sz="2050" spc="-55" dirty="0">
                <a:latin typeface="Calibri"/>
                <a:cs typeface="Calibri"/>
              </a:rPr>
              <a:t>Idea:</a:t>
            </a:r>
            <a:r>
              <a:rPr sz="2050" spc="-30" dirty="0">
                <a:latin typeface="Calibri"/>
                <a:cs typeface="Calibri"/>
              </a:rPr>
              <a:t> </a:t>
            </a:r>
            <a:r>
              <a:rPr sz="2050" spc="-75" dirty="0">
                <a:latin typeface="Calibri"/>
                <a:cs typeface="Calibri"/>
              </a:rPr>
              <a:t>compute</a:t>
            </a:r>
            <a:r>
              <a:rPr sz="2050" spc="180" dirty="0">
                <a:latin typeface="Calibri"/>
                <a:cs typeface="Calibri"/>
              </a:rPr>
              <a:t> </a:t>
            </a:r>
            <a:r>
              <a:rPr sz="2050" spc="-75" dirty="0">
                <a:latin typeface="Calibri"/>
                <a:cs typeface="Calibri"/>
              </a:rPr>
              <a:t>value</a:t>
            </a:r>
            <a:r>
              <a:rPr sz="2050" spc="190" dirty="0">
                <a:latin typeface="Calibri"/>
                <a:cs typeface="Calibri"/>
              </a:rPr>
              <a:t> </a:t>
            </a:r>
            <a:r>
              <a:rPr sz="2050" spc="-75" dirty="0">
                <a:latin typeface="Calibri"/>
                <a:cs typeface="Calibri"/>
              </a:rPr>
              <a:t>of</a:t>
            </a:r>
            <a:r>
              <a:rPr sz="2050" spc="190" dirty="0">
                <a:latin typeface="Calibri"/>
                <a:cs typeface="Calibri"/>
              </a:rPr>
              <a:t> </a:t>
            </a:r>
            <a:r>
              <a:rPr sz="2050" spc="-40" dirty="0">
                <a:latin typeface="Calibri"/>
                <a:cs typeface="Calibri"/>
              </a:rPr>
              <a:t>acquiring</a:t>
            </a:r>
            <a:r>
              <a:rPr sz="2050" spc="150" dirty="0">
                <a:latin typeface="Calibri"/>
                <a:cs typeface="Calibri"/>
              </a:rPr>
              <a:t> </a:t>
            </a:r>
            <a:r>
              <a:rPr sz="2050" spc="-75" dirty="0">
                <a:latin typeface="Calibri"/>
                <a:cs typeface="Calibri"/>
              </a:rPr>
              <a:t>each</a:t>
            </a:r>
            <a:r>
              <a:rPr sz="2050" spc="180" dirty="0">
                <a:latin typeface="Calibri"/>
                <a:cs typeface="Calibri"/>
              </a:rPr>
              <a:t> </a:t>
            </a:r>
            <a:r>
              <a:rPr sz="2050" spc="-65" dirty="0">
                <a:latin typeface="Calibri"/>
                <a:cs typeface="Calibri"/>
              </a:rPr>
              <a:t>possible</a:t>
            </a:r>
            <a:r>
              <a:rPr sz="2050" spc="190" dirty="0">
                <a:latin typeface="Calibri"/>
                <a:cs typeface="Calibri"/>
              </a:rPr>
              <a:t> </a:t>
            </a:r>
            <a:r>
              <a:rPr sz="2050" spc="-85" dirty="0">
                <a:latin typeface="Calibri"/>
                <a:cs typeface="Calibri"/>
              </a:rPr>
              <a:t>piece</a:t>
            </a:r>
            <a:r>
              <a:rPr sz="2050" spc="185" dirty="0">
                <a:latin typeface="Calibri"/>
                <a:cs typeface="Calibri"/>
              </a:rPr>
              <a:t> </a:t>
            </a:r>
            <a:r>
              <a:rPr sz="2050" spc="-75" dirty="0">
                <a:latin typeface="Calibri"/>
                <a:cs typeface="Calibri"/>
              </a:rPr>
              <a:t>of</a:t>
            </a:r>
            <a:r>
              <a:rPr sz="2050" spc="190" dirty="0">
                <a:latin typeface="Calibri"/>
                <a:cs typeface="Calibri"/>
              </a:rPr>
              <a:t> </a:t>
            </a:r>
            <a:r>
              <a:rPr sz="2050" spc="-85" dirty="0">
                <a:latin typeface="Calibri"/>
                <a:cs typeface="Calibri"/>
              </a:rPr>
              <a:t>evidence </a:t>
            </a:r>
            <a:r>
              <a:rPr sz="2050" spc="-450" dirty="0">
                <a:latin typeface="Calibri"/>
                <a:cs typeface="Calibri"/>
              </a:rPr>
              <a:t> </a:t>
            </a:r>
            <a:r>
              <a:rPr sz="2050" dirty="0">
                <a:latin typeface="Calibri"/>
                <a:cs typeface="Calibri"/>
              </a:rPr>
              <a:t>Can</a:t>
            </a:r>
            <a:r>
              <a:rPr sz="2050" spc="180" dirty="0">
                <a:latin typeface="Calibri"/>
                <a:cs typeface="Calibri"/>
              </a:rPr>
              <a:t> </a:t>
            </a:r>
            <a:r>
              <a:rPr sz="2050" spc="-100" dirty="0">
                <a:latin typeface="Calibri"/>
                <a:cs typeface="Calibri"/>
              </a:rPr>
              <a:t>be</a:t>
            </a:r>
            <a:r>
              <a:rPr sz="2050" spc="195" dirty="0">
                <a:latin typeface="Calibri"/>
                <a:cs typeface="Calibri"/>
              </a:rPr>
              <a:t> </a:t>
            </a:r>
            <a:r>
              <a:rPr sz="2050" spc="-110" dirty="0">
                <a:latin typeface="Calibri"/>
                <a:cs typeface="Calibri"/>
              </a:rPr>
              <a:t>done</a:t>
            </a:r>
            <a:r>
              <a:rPr sz="2050" spc="200" dirty="0">
                <a:latin typeface="Calibri"/>
                <a:cs typeface="Calibri"/>
              </a:rPr>
              <a:t> </a:t>
            </a:r>
            <a:r>
              <a:rPr sz="2050" spc="65" dirty="0">
                <a:solidFill>
                  <a:srgbClr val="7E0000"/>
                </a:solidFill>
                <a:latin typeface="Century"/>
                <a:cs typeface="Century"/>
              </a:rPr>
              <a:t>directly</a:t>
            </a:r>
            <a:r>
              <a:rPr sz="2050" spc="160" dirty="0">
                <a:solidFill>
                  <a:srgbClr val="7E0000"/>
                </a:solidFill>
                <a:latin typeface="Century"/>
                <a:cs typeface="Century"/>
              </a:rPr>
              <a:t> </a:t>
            </a:r>
            <a:r>
              <a:rPr sz="2050" spc="75" dirty="0">
                <a:solidFill>
                  <a:srgbClr val="7E0000"/>
                </a:solidFill>
                <a:latin typeface="Century"/>
                <a:cs typeface="Century"/>
              </a:rPr>
              <a:t>from</a:t>
            </a:r>
            <a:r>
              <a:rPr sz="2050" spc="210" dirty="0">
                <a:solidFill>
                  <a:srgbClr val="7E0000"/>
                </a:solidFill>
                <a:latin typeface="Century"/>
                <a:cs typeface="Century"/>
              </a:rPr>
              <a:t> </a:t>
            </a:r>
            <a:r>
              <a:rPr sz="2050" spc="50" dirty="0">
                <a:solidFill>
                  <a:srgbClr val="7E0000"/>
                </a:solidFill>
                <a:latin typeface="Century"/>
                <a:cs typeface="Century"/>
              </a:rPr>
              <a:t>decision</a:t>
            </a:r>
            <a:r>
              <a:rPr sz="2050" spc="165" dirty="0">
                <a:solidFill>
                  <a:srgbClr val="7E0000"/>
                </a:solidFill>
                <a:latin typeface="Century"/>
                <a:cs typeface="Century"/>
              </a:rPr>
              <a:t> </a:t>
            </a:r>
            <a:r>
              <a:rPr sz="2050" spc="45" dirty="0">
                <a:solidFill>
                  <a:srgbClr val="7E0000"/>
                </a:solidFill>
                <a:latin typeface="Century"/>
                <a:cs typeface="Century"/>
              </a:rPr>
              <a:t>network</a:t>
            </a:r>
            <a:endParaRPr sz="2050">
              <a:latin typeface="Century"/>
              <a:cs typeface="Century"/>
            </a:endParaRPr>
          </a:p>
          <a:p>
            <a:pPr marL="12700">
              <a:lnSpc>
                <a:spcPct val="100000"/>
              </a:lnSpc>
              <a:spcBef>
                <a:spcPts val="1560"/>
              </a:spcBef>
            </a:pPr>
            <a:r>
              <a:rPr sz="2050" spc="-30" dirty="0">
                <a:latin typeface="Calibri"/>
                <a:cs typeface="Calibri"/>
              </a:rPr>
              <a:t>Example:</a:t>
            </a:r>
            <a:r>
              <a:rPr sz="2050" spc="335" dirty="0">
                <a:latin typeface="Calibri"/>
                <a:cs typeface="Calibri"/>
              </a:rPr>
              <a:t> </a:t>
            </a:r>
            <a:r>
              <a:rPr sz="2050" spc="-50" dirty="0">
                <a:latin typeface="Calibri"/>
                <a:cs typeface="Calibri"/>
              </a:rPr>
              <a:t>buying</a:t>
            </a:r>
            <a:r>
              <a:rPr sz="2050" spc="185" dirty="0">
                <a:latin typeface="Calibri"/>
                <a:cs typeface="Calibri"/>
              </a:rPr>
              <a:t> </a:t>
            </a:r>
            <a:r>
              <a:rPr sz="2050" spc="-45" dirty="0">
                <a:latin typeface="Calibri"/>
                <a:cs typeface="Calibri"/>
              </a:rPr>
              <a:t>oil</a:t>
            </a:r>
            <a:r>
              <a:rPr sz="2050" spc="165" dirty="0">
                <a:latin typeface="Calibri"/>
                <a:cs typeface="Calibri"/>
              </a:rPr>
              <a:t> </a:t>
            </a:r>
            <a:r>
              <a:rPr sz="2050" spc="-35" dirty="0">
                <a:latin typeface="Calibri"/>
                <a:cs typeface="Calibri"/>
              </a:rPr>
              <a:t>drilling</a:t>
            </a:r>
            <a:r>
              <a:rPr sz="2050" spc="185" dirty="0">
                <a:latin typeface="Calibri"/>
                <a:cs typeface="Calibri"/>
              </a:rPr>
              <a:t> </a:t>
            </a:r>
            <a:r>
              <a:rPr sz="2050" spc="-35" dirty="0">
                <a:latin typeface="Calibri"/>
                <a:cs typeface="Calibri"/>
              </a:rPr>
              <a:t>rights</a:t>
            </a:r>
            <a:endParaRPr sz="2050">
              <a:latin typeface="Calibri"/>
              <a:cs typeface="Calibri"/>
            </a:endParaRPr>
          </a:p>
          <a:p>
            <a:pPr marL="378460" marR="1702435">
              <a:lnSpc>
                <a:spcPts val="2500"/>
              </a:lnSpc>
              <a:spcBef>
                <a:spcPts val="70"/>
              </a:spcBef>
            </a:pPr>
            <a:r>
              <a:rPr sz="2050" dirty="0">
                <a:latin typeface="Calibri"/>
                <a:cs typeface="Calibri"/>
              </a:rPr>
              <a:t>Two </a:t>
            </a:r>
            <a:r>
              <a:rPr sz="2050" spc="-35" dirty="0">
                <a:latin typeface="Calibri"/>
                <a:cs typeface="Calibri"/>
              </a:rPr>
              <a:t>blocks</a:t>
            </a:r>
            <a:r>
              <a:rPr sz="2050" spc="-30" dirty="0">
                <a:latin typeface="Calibri"/>
                <a:cs typeface="Calibri"/>
              </a:rPr>
              <a:t> </a:t>
            </a:r>
            <a:r>
              <a:rPr sz="2050" b="0" i="1" spc="80" dirty="0">
                <a:solidFill>
                  <a:srgbClr val="990099"/>
                </a:solidFill>
                <a:latin typeface="Bookman Old Style"/>
                <a:cs typeface="Bookman Old Style"/>
              </a:rPr>
              <a:t>A </a:t>
            </a:r>
            <a:r>
              <a:rPr sz="2050" spc="-70" dirty="0">
                <a:latin typeface="Calibri"/>
                <a:cs typeface="Calibri"/>
              </a:rPr>
              <a:t>and</a:t>
            </a:r>
            <a:r>
              <a:rPr sz="2050" spc="-65" dirty="0">
                <a:latin typeface="Calibri"/>
                <a:cs typeface="Calibri"/>
              </a:rPr>
              <a:t> </a:t>
            </a:r>
            <a:r>
              <a:rPr sz="2050" b="0" i="1" spc="95" dirty="0">
                <a:solidFill>
                  <a:srgbClr val="990099"/>
                </a:solidFill>
                <a:latin typeface="Bookman Old Style"/>
                <a:cs typeface="Bookman Old Style"/>
              </a:rPr>
              <a:t>B</a:t>
            </a:r>
            <a:r>
              <a:rPr sz="2050" spc="95" dirty="0">
                <a:latin typeface="Calibri"/>
                <a:cs typeface="Calibri"/>
              </a:rPr>
              <a:t>, </a:t>
            </a:r>
            <a:r>
              <a:rPr sz="2050" spc="-35" dirty="0">
                <a:latin typeface="Calibri"/>
                <a:cs typeface="Calibri"/>
              </a:rPr>
              <a:t>exactly </a:t>
            </a:r>
            <a:r>
              <a:rPr sz="2050" spc="-114" dirty="0">
                <a:latin typeface="Calibri"/>
                <a:cs typeface="Calibri"/>
              </a:rPr>
              <a:t>one</a:t>
            </a:r>
            <a:r>
              <a:rPr sz="2050" spc="-110" dirty="0">
                <a:latin typeface="Calibri"/>
                <a:cs typeface="Calibri"/>
              </a:rPr>
              <a:t> </a:t>
            </a:r>
            <a:r>
              <a:rPr sz="2050" spc="-65" dirty="0">
                <a:latin typeface="Calibri"/>
                <a:cs typeface="Calibri"/>
              </a:rPr>
              <a:t>has</a:t>
            </a:r>
            <a:r>
              <a:rPr sz="2050" spc="-60" dirty="0">
                <a:latin typeface="Calibri"/>
                <a:cs typeface="Calibri"/>
              </a:rPr>
              <a:t> </a:t>
            </a:r>
            <a:r>
              <a:rPr sz="2050" spc="-30" dirty="0">
                <a:latin typeface="Calibri"/>
                <a:cs typeface="Calibri"/>
              </a:rPr>
              <a:t>oil, </a:t>
            </a:r>
            <a:r>
              <a:rPr sz="2050" spc="-100" dirty="0">
                <a:latin typeface="Calibri"/>
                <a:cs typeface="Calibri"/>
              </a:rPr>
              <a:t>worth</a:t>
            </a:r>
            <a:r>
              <a:rPr sz="2050" spc="-95" dirty="0">
                <a:latin typeface="Calibri"/>
                <a:cs typeface="Calibri"/>
              </a:rPr>
              <a:t> </a:t>
            </a:r>
            <a:r>
              <a:rPr sz="2050" b="0" i="1" spc="-180" dirty="0">
                <a:solidFill>
                  <a:srgbClr val="990099"/>
                </a:solidFill>
                <a:latin typeface="Bookman Old Style"/>
                <a:cs typeface="Bookman Old Style"/>
              </a:rPr>
              <a:t>k </a:t>
            </a:r>
            <a:r>
              <a:rPr sz="2050" b="0" i="1" spc="-600" dirty="0">
                <a:solidFill>
                  <a:srgbClr val="990099"/>
                </a:solidFill>
                <a:latin typeface="Bookman Old Style"/>
                <a:cs typeface="Bookman Old Style"/>
              </a:rPr>
              <a:t> </a:t>
            </a:r>
            <a:r>
              <a:rPr sz="2050" spc="-25" dirty="0">
                <a:latin typeface="Calibri"/>
                <a:cs typeface="Calibri"/>
              </a:rPr>
              <a:t>Prior </a:t>
            </a:r>
            <a:r>
              <a:rPr sz="2050" spc="-65" dirty="0">
                <a:latin typeface="Calibri"/>
                <a:cs typeface="Calibri"/>
              </a:rPr>
              <a:t>probabilities</a:t>
            </a:r>
            <a:r>
              <a:rPr sz="2050" spc="-60" dirty="0">
                <a:latin typeface="Calibri"/>
                <a:cs typeface="Calibri"/>
              </a:rPr>
              <a:t> </a:t>
            </a:r>
            <a:r>
              <a:rPr sz="2050" spc="-40" dirty="0">
                <a:latin typeface="Calibri"/>
                <a:cs typeface="Calibri"/>
              </a:rPr>
              <a:t>0.5 </a:t>
            </a:r>
            <a:r>
              <a:rPr sz="2050" spc="-55" dirty="0">
                <a:latin typeface="Calibri"/>
                <a:cs typeface="Calibri"/>
              </a:rPr>
              <a:t>each,</a:t>
            </a:r>
            <a:r>
              <a:rPr sz="2050" spc="-50" dirty="0">
                <a:latin typeface="Calibri"/>
                <a:cs typeface="Calibri"/>
              </a:rPr>
              <a:t> mutually</a:t>
            </a:r>
            <a:r>
              <a:rPr sz="2050" spc="-45" dirty="0">
                <a:latin typeface="Calibri"/>
                <a:cs typeface="Calibri"/>
              </a:rPr>
              <a:t> </a:t>
            </a:r>
            <a:r>
              <a:rPr sz="2050" spc="-60" dirty="0">
                <a:latin typeface="Calibri"/>
                <a:cs typeface="Calibri"/>
              </a:rPr>
              <a:t>exclusive </a:t>
            </a:r>
            <a:r>
              <a:rPr sz="2050" spc="-55" dirty="0">
                <a:latin typeface="Calibri"/>
                <a:cs typeface="Calibri"/>
              </a:rPr>
              <a:t> </a:t>
            </a:r>
            <a:r>
              <a:rPr sz="2050" spc="-45" dirty="0">
                <a:latin typeface="Calibri"/>
                <a:cs typeface="Calibri"/>
              </a:rPr>
              <a:t>Current</a:t>
            </a:r>
            <a:r>
              <a:rPr sz="2050" spc="210" dirty="0">
                <a:latin typeface="Calibri"/>
                <a:cs typeface="Calibri"/>
              </a:rPr>
              <a:t> </a:t>
            </a:r>
            <a:r>
              <a:rPr sz="2050" spc="-75" dirty="0">
                <a:latin typeface="Calibri"/>
                <a:cs typeface="Calibri"/>
              </a:rPr>
              <a:t>price</a:t>
            </a:r>
            <a:r>
              <a:rPr sz="2050" spc="180" dirty="0">
                <a:latin typeface="Calibri"/>
                <a:cs typeface="Calibri"/>
              </a:rPr>
              <a:t> </a:t>
            </a:r>
            <a:r>
              <a:rPr sz="2050" spc="-75" dirty="0">
                <a:latin typeface="Calibri"/>
                <a:cs typeface="Calibri"/>
              </a:rPr>
              <a:t>of</a:t>
            </a:r>
            <a:r>
              <a:rPr sz="2050" spc="175" dirty="0">
                <a:latin typeface="Calibri"/>
                <a:cs typeface="Calibri"/>
              </a:rPr>
              <a:t> </a:t>
            </a:r>
            <a:r>
              <a:rPr sz="2050" spc="-75" dirty="0">
                <a:latin typeface="Calibri"/>
                <a:cs typeface="Calibri"/>
              </a:rPr>
              <a:t>each</a:t>
            </a:r>
            <a:r>
              <a:rPr sz="2050" spc="175" dirty="0">
                <a:latin typeface="Calibri"/>
                <a:cs typeface="Calibri"/>
              </a:rPr>
              <a:t> </a:t>
            </a:r>
            <a:r>
              <a:rPr sz="2050" spc="-35" dirty="0">
                <a:latin typeface="Calibri"/>
                <a:cs typeface="Calibri"/>
              </a:rPr>
              <a:t>block</a:t>
            </a:r>
            <a:r>
              <a:rPr sz="2050" spc="195" dirty="0">
                <a:latin typeface="Calibri"/>
                <a:cs typeface="Calibri"/>
              </a:rPr>
              <a:t> </a:t>
            </a:r>
            <a:r>
              <a:rPr sz="2050" spc="-40" dirty="0">
                <a:latin typeface="Calibri"/>
                <a:cs typeface="Calibri"/>
              </a:rPr>
              <a:t>is</a:t>
            </a:r>
            <a:r>
              <a:rPr sz="2050" spc="195" dirty="0">
                <a:latin typeface="Calibri"/>
                <a:cs typeface="Calibri"/>
              </a:rPr>
              <a:t> </a:t>
            </a:r>
            <a:r>
              <a:rPr sz="2050" b="0" i="1" spc="-114" dirty="0">
                <a:solidFill>
                  <a:srgbClr val="990099"/>
                </a:solidFill>
                <a:latin typeface="Bookman Old Style"/>
                <a:cs typeface="Bookman Old Style"/>
              </a:rPr>
              <a:t>k/</a:t>
            </a:r>
            <a:r>
              <a:rPr sz="2050" spc="-114" dirty="0">
                <a:solidFill>
                  <a:srgbClr val="990099"/>
                </a:solidFill>
                <a:latin typeface="Garamond"/>
                <a:cs typeface="Garamond"/>
              </a:rPr>
              <a:t>2</a:t>
            </a:r>
            <a:endParaRPr sz="2050">
              <a:latin typeface="Garamond"/>
              <a:cs typeface="Garamond"/>
            </a:endParaRPr>
          </a:p>
          <a:p>
            <a:pPr marL="378460">
              <a:lnSpc>
                <a:spcPts val="2385"/>
              </a:lnSpc>
            </a:pPr>
            <a:r>
              <a:rPr sz="2050" spc="-5" dirty="0">
                <a:latin typeface="Calibri"/>
                <a:cs typeface="Calibri"/>
              </a:rPr>
              <a:t>“Consultant”</a:t>
            </a:r>
            <a:r>
              <a:rPr sz="2050" spc="160" dirty="0">
                <a:latin typeface="Calibri"/>
                <a:cs typeface="Calibri"/>
              </a:rPr>
              <a:t> </a:t>
            </a:r>
            <a:r>
              <a:rPr sz="2050" spc="-85" dirty="0">
                <a:latin typeface="Calibri"/>
                <a:cs typeface="Calibri"/>
              </a:rPr>
              <a:t>offers</a:t>
            </a:r>
            <a:r>
              <a:rPr sz="2050" spc="185" dirty="0">
                <a:latin typeface="Calibri"/>
                <a:cs typeface="Calibri"/>
              </a:rPr>
              <a:t> </a:t>
            </a:r>
            <a:r>
              <a:rPr sz="2050" spc="-50" dirty="0">
                <a:latin typeface="Calibri"/>
                <a:cs typeface="Calibri"/>
              </a:rPr>
              <a:t>accurate</a:t>
            </a:r>
            <a:r>
              <a:rPr sz="2050" spc="155" dirty="0">
                <a:latin typeface="Calibri"/>
                <a:cs typeface="Calibri"/>
              </a:rPr>
              <a:t> </a:t>
            </a:r>
            <a:r>
              <a:rPr sz="2050" spc="-70" dirty="0">
                <a:latin typeface="Calibri"/>
                <a:cs typeface="Calibri"/>
              </a:rPr>
              <a:t>survey</a:t>
            </a:r>
            <a:r>
              <a:rPr sz="2050" spc="170" dirty="0">
                <a:latin typeface="Calibri"/>
                <a:cs typeface="Calibri"/>
              </a:rPr>
              <a:t> </a:t>
            </a:r>
            <a:r>
              <a:rPr sz="2050" spc="-75" dirty="0">
                <a:latin typeface="Calibri"/>
                <a:cs typeface="Calibri"/>
              </a:rPr>
              <a:t>of</a:t>
            </a:r>
            <a:r>
              <a:rPr sz="2050" spc="175" dirty="0">
                <a:latin typeface="Calibri"/>
                <a:cs typeface="Calibri"/>
              </a:rPr>
              <a:t> </a:t>
            </a:r>
            <a:r>
              <a:rPr sz="2050" b="0" i="1" spc="45" dirty="0">
                <a:solidFill>
                  <a:srgbClr val="990099"/>
                </a:solidFill>
                <a:latin typeface="Bookman Old Style"/>
                <a:cs typeface="Bookman Old Style"/>
              </a:rPr>
              <a:t>A</a:t>
            </a:r>
            <a:r>
              <a:rPr sz="2050" spc="45" dirty="0">
                <a:latin typeface="Calibri"/>
                <a:cs typeface="Calibri"/>
              </a:rPr>
              <a:t>.</a:t>
            </a:r>
            <a:r>
              <a:rPr sz="2050" spc="405" dirty="0">
                <a:latin typeface="Calibri"/>
                <a:cs typeface="Calibri"/>
              </a:rPr>
              <a:t> </a:t>
            </a:r>
            <a:r>
              <a:rPr sz="2050" spc="-5" dirty="0">
                <a:latin typeface="Calibri"/>
                <a:cs typeface="Calibri"/>
              </a:rPr>
              <a:t>Fair</a:t>
            </a:r>
            <a:r>
              <a:rPr sz="2050" spc="160" dirty="0">
                <a:latin typeface="Calibri"/>
                <a:cs typeface="Calibri"/>
              </a:rPr>
              <a:t> </a:t>
            </a:r>
            <a:r>
              <a:rPr sz="2050" spc="-70" dirty="0">
                <a:latin typeface="Calibri"/>
                <a:cs typeface="Calibri"/>
              </a:rPr>
              <a:t>price?</a:t>
            </a:r>
            <a:endParaRPr sz="2050">
              <a:latin typeface="Calibri"/>
              <a:cs typeface="Calibri"/>
            </a:endParaRPr>
          </a:p>
          <a:p>
            <a:pPr marL="12700">
              <a:lnSpc>
                <a:spcPct val="100000"/>
              </a:lnSpc>
              <a:spcBef>
                <a:spcPts val="1560"/>
              </a:spcBef>
            </a:pPr>
            <a:r>
              <a:rPr sz="2050" spc="-30" dirty="0">
                <a:latin typeface="Calibri"/>
                <a:cs typeface="Calibri"/>
              </a:rPr>
              <a:t>Solution:</a:t>
            </a:r>
            <a:r>
              <a:rPr sz="2050" spc="395" dirty="0">
                <a:latin typeface="Calibri"/>
                <a:cs typeface="Calibri"/>
              </a:rPr>
              <a:t> </a:t>
            </a:r>
            <a:r>
              <a:rPr sz="2050" spc="-75" dirty="0">
                <a:latin typeface="Calibri"/>
                <a:cs typeface="Calibri"/>
              </a:rPr>
              <a:t>compute</a:t>
            </a:r>
            <a:r>
              <a:rPr sz="2050" spc="180" dirty="0">
                <a:latin typeface="Calibri"/>
                <a:cs typeface="Calibri"/>
              </a:rPr>
              <a:t> </a:t>
            </a:r>
            <a:r>
              <a:rPr sz="2050" spc="-75" dirty="0">
                <a:latin typeface="Calibri"/>
                <a:cs typeface="Calibri"/>
              </a:rPr>
              <a:t>expected</a:t>
            </a:r>
            <a:r>
              <a:rPr sz="2050" spc="200" dirty="0">
                <a:latin typeface="Calibri"/>
                <a:cs typeface="Calibri"/>
              </a:rPr>
              <a:t> </a:t>
            </a:r>
            <a:r>
              <a:rPr sz="2050" spc="-75" dirty="0">
                <a:latin typeface="Calibri"/>
                <a:cs typeface="Calibri"/>
              </a:rPr>
              <a:t>value</a:t>
            </a:r>
            <a:r>
              <a:rPr sz="2050" spc="195" dirty="0">
                <a:latin typeface="Calibri"/>
                <a:cs typeface="Calibri"/>
              </a:rPr>
              <a:t> </a:t>
            </a:r>
            <a:r>
              <a:rPr sz="2050" spc="-75" dirty="0">
                <a:latin typeface="Calibri"/>
                <a:cs typeface="Calibri"/>
              </a:rPr>
              <a:t>of</a:t>
            </a:r>
            <a:r>
              <a:rPr sz="2050" spc="195" dirty="0">
                <a:latin typeface="Calibri"/>
                <a:cs typeface="Calibri"/>
              </a:rPr>
              <a:t> </a:t>
            </a:r>
            <a:r>
              <a:rPr sz="2050" spc="-70" dirty="0">
                <a:latin typeface="Calibri"/>
                <a:cs typeface="Calibri"/>
              </a:rPr>
              <a:t>information</a:t>
            </a:r>
            <a:endParaRPr sz="2050">
              <a:latin typeface="Calibri"/>
              <a:cs typeface="Calibri"/>
            </a:endParaRPr>
          </a:p>
          <a:p>
            <a:pPr marL="744220" marR="714375" indent="-366395">
              <a:lnSpc>
                <a:spcPct val="101000"/>
              </a:lnSpc>
              <a:spcBef>
                <a:spcPts val="15"/>
              </a:spcBef>
            </a:pPr>
            <a:r>
              <a:rPr sz="2050" spc="484" dirty="0">
                <a:latin typeface="Calibri"/>
                <a:cs typeface="Calibri"/>
              </a:rPr>
              <a:t>= </a:t>
            </a:r>
            <a:r>
              <a:rPr sz="2050" spc="-75" dirty="0">
                <a:latin typeface="Calibri"/>
                <a:cs typeface="Calibri"/>
              </a:rPr>
              <a:t>expected</a:t>
            </a:r>
            <a:r>
              <a:rPr sz="2050" spc="310" dirty="0">
                <a:latin typeface="Calibri"/>
                <a:cs typeface="Calibri"/>
              </a:rPr>
              <a:t> </a:t>
            </a:r>
            <a:r>
              <a:rPr sz="2050" spc="-75" dirty="0">
                <a:latin typeface="Calibri"/>
                <a:cs typeface="Calibri"/>
              </a:rPr>
              <a:t>value</a:t>
            </a:r>
            <a:r>
              <a:rPr sz="2050" spc="315" dirty="0">
                <a:latin typeface="Calibri"/>
                <a:cs typeface="Calibri"/>
              </a:rPr>
              <a:t> </a:t>
            </a:r>
            <a:r>
              <a:rPr sz="2050" spc="-75" dirty="0">
                <a:latin typeface="Calibri"/>
                <a:cs typeface="Calibri"/>
              </a:rPr>
              <a:t>of</a:t>
            </a:r>
            <a:r>
              <a:rPr sz="2050" spc="315" dirty="0">
                <a:latin typeface="Calibri"/>
                <a:cs typeface="Calibri"/>
              </a:rPr>
              <a:t> </a:t>
            </a:r>
            <a:r>
              <a:rPr sz="2050" spc="-60" dirty="0">
                <a:latin typeface="Calibri"/>
                <a:cs typeface="Calibri"/>
              </a:rPr>
              <a:t>best</a:t>
            </a:r>
            <a:r>
              <a:rPr sz="2050" spc="340" dirty="0">
                <a:latin typeface="Calibri"/>
                <a:cs typeface="Calibri"/>
              </a:rPr>
              <a:t> </a:t>
            </a:r>
            <a:r>
              <a:rPr sz="2050" spc="-40" dirty="0">
                <a:latin typeface="Calibri"/>
                <a:cs typeface="Calibri"/>
              </a:rPr>
              <a:t>action </a:t>
            </a:r>
            <a:r>
              <a:rPr sz="2050" spc="-55" dirty="0">
                <a:latin typeface="Calibri"/>
                <a:cs typeface="Calibri"/>
              </a:rPr>
              <a:t>given </a:t>
            </a:r>
            <a:r>
              <a:rPr sz="2050" spc="-80" dirty="0">
                <a:latin typeface="Calibri"/>
                <a:cs typeface="Calibri"/>
              </a:rPr>
              <a:t>the</a:t>
            </a:r>
            <a:r>
              <a:rPr sz="2050" spc="305" dirty="0">
                <a:latin typeface="Calibri"/>
                <a:cs typeface="Calibri"/>
              </a:rPr>
              <a:t> </a:t>
            </a:r>
            <a:r>
              <a:rPr sz="2050" spc="-70" dirty="0">
                <a:latin typeface="Calibri"/>
                <a:cs typeface="Calibri"/>
              </a:rPr>
              <a:t>information </a:t>
            </a:r>
            <a:r>
              <a:rPr sz="2050" spc="-65" dirty="0">
                <a:latin typeface="Calibri"/>
                <a:cs typeface="Calibri"/>
              </a:rPr>
              <a:t> </a:t>
            </a:r>
            <a:r>
              <a:rPr sz="2050" spc="-70" dirty="0">
                <a:latin typeface="Calibri"/>
                <a:cs typeface="Calibri"/>
              </a:rPr>
              <a:t>minus</a:t>
            </a:r>
            <a:r>
              <a:rPr sz="2050" spc="190" dirty="0">
                <a:latin typeface="Calibri"/>
                <a:cs typeface="Calibri"/>
              </a:rPr>
              <a:t> </a:t>
            </a:r>
            <a:r>
              <a:rPr sz="2050" spc="-75" dirty="0">
                <a:latin typeface="Calibri"/>
                <a:cs typeface="Calibri"/>
              </a:rPr>
              <a:t>expected</a:t>
            </a:r>
            <a:r>
              <a:rPr sz="2050" spc="200" dirty="0">
                <a:latin typeface="Calibri"/>
                <a:cs typeface="Calibri"/>
              </a:rPr>
              <a:t> </a:t>
            </a:r>
            <a:r>
              <a:rPr sz="2050" spc="-75" dirty="0">
                <a:latin typeface="Calibri"/>
                <a:cs typeface="Calibri"/>
              </a:rPr>
              <a:t>value</a:t>
            </a:r>
            <a:r>
              <a:rPr sz="2050" spc="204" dirty="0">
                <a:latin typeface="Calibri"/>
                <a:cs typeface="Calibri"/>
              </a:rPr>
              <a:t> </a:t>
            </a:r>
            <a:r>
              <a:rPr sz="2050" spc="-75" dirty="0">
                <a:latin typeface="Calibri"/>
                <a:cs typeface="Calibri"/>
              </a:rPr>
              <a:t>of</a:t>
            </a:r>
            <a:r>
              <a:rPr sz="2050" spc="180" dirty="0">
                <a:latin typeface="Calibri"/>
                <a:cs typeface="Calibri"/>
              </a:rPr>
              <a:t> </a:t>
            </a:r>
            <a:r>
              <a:rPr sz="2050" spc="-60" dirty="0">
                <a:latin typeface="Calibri"/>
                <a:cs typeface="Calibri"/>
              </a:rPr>
              <a:t>best</a:t>
            </a:r>
            <a:r>
              <a:rPr sz="2050" spc="190" dirty="0">
                <a:latin typeface="Calibri"/>
                <a:cs typeface="Calibri"/>
              </a:rPr>
              <a:t> </a:t>
            </a:r>
            <a:r>
              <a:rPr sz="2050" spc="-40" dirty="0">
                <a:latin typeface="Calibri"/>
                <a:cs typeface="Calibri"/>
              </a:rPr>
              <a:t>action</a:t>
            </a:r>
            <a:r>
              <a:rPr sz="2050" spc="165" dirty="0">
                <a:latin typeface="Calibri"/>
                <a:cs typeface="Calibri"/>
              </a:rPr>
              <a:t> </a:t>
            </a:r>
            <a:r>
              <a:rPr sz="2050" spc="-65" dirty="0">
                <a:latin typeface="Calibri"/>
                <a:cs typeface="Calibri"/>
              </a:rPr>
              <a:t>without</a:t>
            </a:r>
            <a:r>
              <a:rPr sz="2050" spc="210" dirty="0">
                <a:latin typeface="Calibri"/>
                <a:cs typeface="Calibri"/>
              </a:rPr>
              <a:t> </a:t>
            </a:r>
            <a:r>
              <a:rPr sz="2050" spc="-70" dirty="0">
                <a:latin typeface="Calibri"/>
                <a:cs typeface="Calibri"/>
              </a:rPr>
              <a:t>information</a:t>
            </a:r>
            <a:endParaRPr sz="2050">
              <a:latin typeface="Calibri"/>
              <a:cs typeface="Calibri"/>
            </a:endParaRPr>
          </a:p>
          <a:p>
            <a:pPr marL="12700">
              <a:lnSpc>
                <a:spcPct val="100000"/>
              </a:lnSpc>
              <a:spcBef>
                <a:spcPts val="35"/>
              </a:spcBef>
              <a:tabLst>
                <a:tab pos="5337175" algn="l"/>
              </a:tabLst>
            </a:pPr>
            <a:r>
              <a:rPr sz="2050" spc="-40" dirty="0">
                <a:latin typeface="Calibri"/>
                <a:cs typeface="Calibri"/>
              </a:rPr>
              <a:t>Survey</a:t>
            </a:r>
            <a:r>
              <a:rPr sz="2050" spc="180" dirty="0">
                <a:latin typeface="Calibri"/>
                <a:cs typeface="Calibri"/>
              </a:rPr>
              <a:t> </a:t>
            </a:r>
            <a:r>
              <a:rPr sz="2050" spc="-80" dirty="0">
                <a:latin typeface="Calibri"/>
                <a:cs typeface="Calibri"/>
              </a:rPr>
              <a:t>may</a:t>
            </a:r>
            <a:r>
              <a:rPr sz="2050" spc="180" dirty="0">
                <a:latin typeface="Calibri"/>
                <a:cs typeface="Calibri"/>
              </a:rPr>
              <a:t> </a:t>
            </a:r>
            <a:r>
              <a:rPr sz="2050" spc="-65" dirty="0">
                <a:latin typeface="Calibri"/>
                <a:cs typeface="Calibri"/>
              </a:rPr>
              <a:t>say</a:t>
            </a:r>
            <a:r>
              <a:rPr sz="2050" spc="170" dirty="0">
                <a:latin typeface="Calibri"/>
                <a:cs typeface="Calibri"/>
              </a:rPr>
              <a:t> </a:t>
            </a:r>
            <a:r>
              <a:rPr sz="2050" spc="-5" dirty="0">
                <a:latin typeface="Calibri"/>
                <a:cs typeface="Calibri"/>
              </a:rPr>
              <a:t>“oil</a:t>
            </a:r>
            <a:r>
              <a:rPr sz="2050" spc="190" dirty="0">
                <a:latin typeface="Calibri"/>
                <a:cs typeface="Calibri"/>
              </a:rPr>
              <a:t> </a:t>
            </a:r>
            <a:r>
              <a:rPr sz="2050" spc="-50" dirty="0">
                <a:latin typeface="Calibri"/>
                <a:cs typeface="Calibri"/>
              </a:rPr>
              <a:t>in</a:t>
            </a:r>
            <a:r>
              <a:rPr sz="2050" spc="185" dirty="0">
                <a:latin typeface="Calibri"/>
                <a:cs typeface="Calibri"/>
              </a:rPr>
              <a:t> </a:t>
            </a:r>
            <a:r>
              <a:rPr sz="2050" spc="105" dirty="0">
                <a:latin typeface="Calibri"/>
                <a:cs typeface="Calibri"/>
              </a:rPr>
              <a:t>A”</a:t>
            </a:r>
            <a:r>
              <a:rPr sz="2050" spc="185" dirty="0">
                <a:latin typeface="Calibri"/>
                <a:cs typeface="Calibri"/>
              </a:rPr>
              <a:t> </a:t>
            </a:r>
            <a:r>
              <a:rPr sz="2050" spc="-110" dirty="0">
                <a:latin typeface="Calibri"/>
                <a:cs typeface="Calibri"/>
              </a:rPr>
              <a:t>or</a:t>
            </a:r>
            <a:r>
              <a:rPr sz="2050" spc="180" dirty="0">
                <a:latin typeface="Calibri"/>
                <a:cs typeface="Calibri"/>
              </a:rPr>
              <a:t> </a:t>
            </a:r>
            <a:r>
              <a:rPr sz="2050" spc="-25" dirty="0">
                <a:latin typeface="Calibri"/>
                <a:cs typeface="Calibri"/>
              </a:rPr>
              <a:t>“no</a:t>
            </a:r>
            <a:r>
              <a:rPr sz="2050" spc="195" dirty="0">
                <a:latin typeface="Calibri"/>
                <a:cs typeface="Calibri"/>
              </a:rPr>
              <a:t> </a:t>
            </a:r>
            <a:r>
              <a:rPr sz="2050" spc="-45" dirty="0">
                <a:latin typeface="Calibri"/>
                <a:cs typeface="Calibri"/>
              </a:rPr>
              <a:t>oil</a:t>
            </a:r>
            <a:r>
              <a:rPr sz="2050" spc="175" dirty="0">
                <a:latin typeface="Calibri"/>
                <a:cs typeface="Calibri"/>
              </a:rPr>
              <a:t> </a:t>
            </a:r>
            <a:r>
              <a:rPr sz="2050" spc="-50" dirty="0">
                <a:latin typeface="Calibri"/>
                <a:cs typeface="Calibri"/>
              </a:rPr>
              <a:t>in</a:t>
            </a:r>
            <a:r>
              <a:rPr sz="2050" spc="200" dirty="0">
                <a:latin typeface="Calibri"/>
                <a:cs typeface="Calibri"/>
              </a:rPr>
              <a:t> </a:t>
            </a:r>
            <a:r>
              <a:rPr sz="2050" spc="80" dirty="0">
                <a:latin typeface="Calibri"/>
                <a:cs typeface="Calibri"/>
              </a:rPr>
              <a:t>A”,</a:t>
            </a:r>
            <a:r>
              <a:rPr sz="2050" spc="170" dirty="0">
                <a:latin typeface="Calibri"/>
                <a:cs typeface="Calibri"/>
              </a:rPr>
              <a:t> </a:t>
            </a:r>
            <a:r>
              <a:rPr sz="2050" spc="100" dirty="0">
                <a:solidFill>
                  <a:srgbClr val="7E0000"/>
                </a:solidFill>
                <a:latin typeface="Century"/>
                <a:cs typeface="Century"/>
              </a:rPr>
              <a:t>prob.	</a:t>
            </a:r>
            <a:r>
              <a:rPr sz="2050" spc="40" dirty="0">
                <a:solidFill>
                  <a:srgbClr val="7E0000"/>
                </a:solidFill>
                <a:latin typeface="Century"/>
                <a:cs typeface="Century"/>
              </a:rPr>
              <a:t>0.5</a:t>
            </a:r>
            <a:r>
              <a:rPr sz="2050" spc="185" dirty="0">
                <a:solidFill>
                  <a:srgbClr val="7E0000"/>
                </a:solidFill>
                <a:latin typeface="Century"/>
                <a:cs typeface="Century"/>
              </a:rPr>
              <a:t> </a:t>
            </a:r>
            <a:r>
              <a:rPr sz="2050" spc="25" dirty="0">
                <a:solidFill>
                  <a:srgbClr val="7E0000"/>
                </a:solidFill>
                <a:latin typeface="Century"/>
                <a:cs typeface="Century"/>
              </a:rPr>
              <a:t>each</a:t>
            </a:r>
            <a:r>
              <a:rPr sz="2050" spc="45" dirty="0">
                <a:solidFill>
                  <a:srgbClr val="7E0000"/>
                </a:solidFill>
                <a:latin typeface="Century"/>
                <a:cs typeface="Century"/>
              </a:rPr>
              <a:t> </a:t>
            </a:r>
            <a:r>
              <a:rPr sz="2050" spc="-15" dirty="0">
                <a:latin typeface="Calibri"/>
                <a:cs typeface="Calibri"/>
              </a:rPr>
              <a:t>(given!)</a:t>
            </a:r>
            <a:endParaRPr sz="2050">
              <a:latin typeface="Calibri"/>
              <a:cs typeface="Calibri"/>
            </a:endParaRPr>
          </a:p>
          <a:p>
            <a:pPr marL="378460">
              <a:lnSpc>
                <a:spcPct val="100000"/>
              </a:lnSpc>
              <a:spcBef>
                <a:spcPts val="25"/>
              </a:spcBef>
              <a:tabLst>
                <a:tab pos="1437640" algn="l"/>
              </a:tabLst>
            </a:pPr>
            <a:r>
              <a:rPr sz="2050" spc="484" dirty="0">
                <a:latin typeface="Calibri"/>
                <a:cs typeface="Calibri"/>
              </a:rPr>
              <a:t>=</a:t>
            </a:r>
            <a:r>
              <a:rPr sz="2050" spc="180" dirty="0">
                <a:latin typeface="Calibri"/>
                <a:cs typeface="Calibri"/>
              </a:rPr>
              <a:t> </a:t>
            </a:r>
            <a:r>
              <a:rPr sz="2050" spc="-40" dirty="0">
                <a:latin typeface="Calibri"/>
                <a:cs typeface="Calibri"/>
              </a:rPr>
              <a:t>[</a:t>
            </a:r>
            <a:r>
              <a:rPr sz="2050" spc="-40" dirty="0">
                <a:solidFill>
                  <a:srgbClr val="990099"/>
                </a:solidFill>
                <a:latin typeface="Garamond"/>
                <a:cs typeface="Garamond"/>
              </a:rPr>
              <a:t>0</a:t>
            </a:r>
            <a:r>
              <a:rPr sz="2050" b="0" i="1" spc="-40" dirty="0">
                <a:solidFill>
                  <a:srgbClr val="990099"/>
                </a:solidFill>
                <a:latin typeface="Bookman Old Style"/>
                <a:cs typeface="Bookman Old Style"/>
              </a:rPr>
              <a:t>.</a:t>
            </a:r>
            <a:r>
              <a:rPr sz="2050" spc="-40" dirty="0">
                <a:solidFill>
                  <a:srgbClr val="990099"/>
                </a:solidFill>
                <a:latin typeface="Garamond"/>
                <a:cs typeface="Garamond"/>
              </a:rPr>
              <a:t>5</a:t>
            </a:r>
            <a:r>
              <a:rPr sz="2050" spc="-55" dirty="0">
                <a:solidFill>
                  <a:srgbClr val="990099"/>
                </a:solidFill>
                <a:latin typeface="Garamond"/>
                <a:cs typeface="Garamond"/>
              </a:rPr>
              <a:t> </a:t>
            </a:r>
            <a:r>
              <a:rPr sz="2050" spc="-25" dirty="0">
                <a:solidFill>
                  <a:srgbClr val="990099"/>
                </a:solidFill>
                <a:latin typeface="Lucida Sans Unicode"/>
                <a:cs typeface="Lucida Sans Unicode"/>
              </a:rPr>
              <a:t>×	</a:t>
            </a:r>
            <a:r>
              <a:rPr sz="2050" spc="-75" dirty="0">
                <a:latin typeface="Calibri"/>
                <a:cs typeface="Calibri"/>
              </a:rPr>
              <a:t>value</a:t>
            </a:r>
            <a:r>
              <a:rPr sz="2050" spc="200" dirty="0">
                <a:latin typeface="Calibri"/>
                <a:cs typeface="Calibri"/>
              </a:rPr>
              <a:t> </a:t>
            </a:r>
            <a:r>
              <a:rPr sz="2050" spc="-75" dirty="0">
                <a:latin typeface="Calibri"/>
                <a:cs typeface="Calibri"/>
              </a:rPr>
              <a:t>of</a:t>
            </a:r>
            <a:r>
              <a:rPr sz="2050" spc="170" dirty="0">
                <a:latin typeface="Calibri"/>
                <a:cs typeface="Calibri"/>
              </a:rPr>
              <a:t> </a:t>
            </a:r>
            <a:r>
              <a:rPr sz="2050" spc="-20" dirty="0">
                <a:latin typeface="Calibri"/>
                <a:cs typeface="Calibri"/>
              </a:rPr>
              <a:t>“buy</a:t>
            </a:r>
            <a:r>
              <a:rPr sz="2050" spc="170" dirty="0">
                <a:latin typeface="Calibri"/>
                <a:cs typeface="Calibri"/>
              </a:rPr>
              <a:t> </a:t>
            </a:r>
            <a:r>
              <a:rPr sz="2050" spc="105" dirty="0">
                <a:latin typeface="Calibri"/>
                <a:cs typeface="Calibri"/>
              </a:rPr>
              <a:t>A”</a:t>
            </a:r>
            <a:r>
              <a:rPr sz="2050" spc="165" dirty="0">
                <a:latin typeface="Calibri"/>
                <a:cs typeface="Calibri"/>
              </a:rPr>
              <a:t> </a:t>
            </a:r>
            <a:r>
              <a:rPr sz="2050" spc="-55" dirty="0">
                <a:latin typeface="Calibri"/>
                <a:cs typeface="Calibri"/>
              </a:rPr>
              <a:t>given</a:t>
            </a:r>
            <a:r>
              <a:rPr sz="2050" spc="175" dirty="0">
                <a:latin typeface="Calibri"/>
                <a:cs typeface="Calibri"/>
              </a:rPr>
              <a:t> </a:t>
            </a:r>
            <a:r>
              <a:rPr sz="2050" spc="-5" dirty="0">
                <a:latin typeface="Calibri"/>
                <a:cs typeface="Calibri"/>
              </a:rPr>
              <a:t>“oil</a:t>
            </a:r>
            <a:r>
              <a:rPr sz="2050" spc="175" dirty="0">
                <a:latin typeface="Calibri"/>
                <a:cs typeface="Calibri"/>
              </a:rPr>
              <a:t> </a:t>
            </a:r>
            <a:r>
              <a:rPr sz="2050" spc="-50" dirty="0">
                <a:latin typeface="Calibri"/>
                <a:cs typeface="Calibri"/>
              </a:rPr>
              <a:t>in</a:t>
            </a:r>
            <a:r>
              <a:rPr sz="2050" spc="170" dirty="0">
                <a:latin typeface="Calibri"/>
                <a:cs typeface="Calibri"/>
              </a:rPr>
              <a:t> </a:t>
            </a:r>
            <a:r>
              <a:rPr sz="2050" spc="105" dirty="0">
                <a:latin typeface="Calibri"/>
                <a:cs typeface="Calibri"/>
              </a:rPr>
              <a:t>A”</a:t>
            </a:r>
            <a:endParaRPr sz="2050">
              <a:latin typeface="Calibri"/>
              <a:cs typeface="Calibri"/>
            </a:endParaRPr>
          </a:p>
          <a:p>
            <a:pPr marL="744220">
              <a:lnSpc>
                <a:spcPct val="100000"/>
              </a:lnSpc>
              <a:spcBef>
                <a:spcPts val="35"/>
              </a:spcBef>
              <a:tabLst>
                <a:tab pos="1732280" algn="l"/>
              </a:tabLst>
            </a:pPr>
            <a:r>
              <a:rPr sz="2050" spc="484" dirty="0">
                <a:latin typeface="Calibri"/>
                <a:cs typeface="Calibri"/>
              </a:rPr>
              <a:t>+</a:t>
            </a:r>
            <a:r>
              <a:rPr sz="2050" spc="180" dirty="0">
                <a:latin typeface="Calibri"/>
                <a:cs typeface="Calibri"/>
              </a:rPr>
              <a:t> </a:t>
            </a:r>
            <a:r>
              <a:rPr sz="2050" spc="-30" dirty="0">
                <a:solidFill>
                  <a:srgbClr val="990099"/>
                </a:solidFill>
                <a:latin typeface="Garamond"/>
                <a:cs typeface="Garamond"/>
              </a:rPr>
              <a:t>0</a:t>
            </a:r>
            <a:r>
              <a:rPr sz="2050" b="0" i="1" spc="-30" dirty="0">
                <a:solidFill>
                  <a:srgbClr val="990099"/>
                </a:solidFill>
                <a:latin typeface="Bookman Old Style"/>
                <a:cs typeface="Bookman Old Style"/>
              </a:rPr>
              <a:t>.</a:t>
            </a:r>
            <a:r>
              <a:rPr sz="2050" spc="-30" dirty="0">
                <a:solidFill>
                  <a:srgbClr val="990099"/>
                </a:solidFill>
                <a:latin typeface="Garamond"/>
                <a:cs typeface="Garamond"/>
              </a:rPr>
              <a:t>5</a:t>
            </a:r>
            <a:r>
              <a:rPr sz="2050" spc="-55" dirty="0">
                <a:solidFill>
                  <a:srgbClr val="990099"/>
                </a:solidFill>
                <a:latin typeface="Garamond"/>
                <a:cs typeface="Garamond"/>
              </a:rPr>
              <a:t> </a:t>
            </a:r>
            <a:r>
              <a:rPr sz="2050" spc="-25" dirty="0">
                <a:solidFill>
                  <a:srgbClr val="990099"/>
                </a:solidFill>
                <a:latin typeface="Lucida Sans Unicode"/>
                <a:cs typeface="Lucida Sans Unicode"/>
              </a:rPr>
              <a:t>×	</a:t>
            </a:r>
            <a:r>
              <a:rPr sz="2050" spc="-75" dirty="0">
                <a:latin typeface="Calibri"/>
                <a:cs typeface="Calibri"/>
              </a:rPr>
              <a:t>value</a:t>
            </a:r>
            <a:r>
              <a:rPr sz="2050" spc="200" dirty="0">
                <a:latin typeface="Calibri"/>
                <a:cs typeface="Calibri"/>
              </a:rPr>
              <a:t> </a:t>
            </a:r>
            <a:r>
              <a:rPr sz="2050" spc="-75" dirty="0">
                <a:latin typeface="Calibri"/>
                <a:cs typeface="Calibri"/>
              </a:rPr>
              <a:t>of</a:t>
            </a:r>
            <a:r>
              <a:rPr sz="2050" spc="165" dirty="0">
                <a:latin typeface="Calibri"/>
                <a:cs typeface="Calibri"/>
              </a:rPr>
              <a:t> </a:t>
            </a:r>
            <a:r>
              <a:rPr sz="2050" spc="-20" dirty="0">
                <a:latin typeface="Calibri"/>
                <a:cs typeface="Calibri"/>
              </a:rPr>
              <a:t>“buy</a:t>
            </a:r>
            <a:r>
              <a:rPr sz="2050" spc="175" dirty="0">
                <a:latin typeface="Calibri"/>
                <a:cs typeface="Calibri"/>
              </a:rPr>
              <a:t> </a:t>
            </a:r>
            <a:r>
              <a:rPr sz="2050" spc="145" dirty="0">
                <a:latin typeface="Calibri"/>
                <a:cs typeface="Calibri"/>
              </a:rPr>
              <a:t>B”</a:t>
            </a:r>
            <a:r>
              <a:rPr sz="2050" spc="175" dirty="0">
                <a:latin typeface="Calibri"/>
                <a:cs typeface="Calibri"/>
              </a:rPr>
              <a:t> </a:t>
            </a:r>
            <a:r>
              <a:rPr sz="2050" spc="-55" dirty="0">
                <a:latin typeface="Calibri"/>
                <a:cs typeface="Calibri"/>
              </a:rPr>
              <a:t>given</a:t>
            </a:r>
            <a:r>
              <a:rPr sz="2050" spc="160" dirty="0">
                <a:latin typeface="Calibri"/>
                <a:cs typeface="Calibri"/>
              </a:rPr>
              <a:t> </a:t>
            </a:r>
            <a:r>
              <a:rPr sz="2050" spc="-25" dirty="0">
                <a:latin typeface="Calibri"/>
                <a:cs typeface="Calibri"/>
              </a:rPr>
              <a:t>“no</a:t>
            </a:r>
            <a:r>
              <a:rPr sz="2050" spc="180" dirty="0">
                <a:latin typeface="Calibri"/>
                <a:cs typeface="Calibri"/>
              </a:rPr>
              <a:t> </a:t>
            </a:r>
            <a:r>
              <a:rPr sz="2050" spc="-45" dirty="0">
                <a:latin typeface="Calibri"/>
                <a:cs typeface="Calibri"/>
              </a:rPr>
              <a:t>oil</a:t>
            </a:r>
            <a:r>
              <a:rPr sz="2050" spc="165" dirty="0">
                <a:latin typeface="Calibri"/>
                <a:cs typeface="Calibri"/>
              </a:rPr>
              <a:t> </a:t>
            </a:r>
            <a:r>
              <a:rPr sz="2050" spc="-50" dirty="0">
                <a:latin typeface="Calibri"/>
                <a:cs typeface="Calibri"/>
              </a:rPr>
              <a:t>in</a:t>
            </a:r>
            <a:r>
              <a:rPr sz="2050" spc="185" dirty="0">
                <a:latin typeface="Calibri"/>
                <a:cs typeface="Calibri"/>
              </a:rPr>
              <a:t> </a:t>
            </a:r>
            <a:r>
              <a:rPr sz="2050" spc="50" dirty="0">
                <a:latin typeface="Calibri"/>
                <a:cs typeface="Calibri"/>
              </a:rPr>
              <a:t>A”]</a:t>
            </a:r>
            <a:endParaRPr sz="2050">
              <a:latin typeface="Calibri"/>
              <a:cs typeface="Calibri"/>
            </a:endParaRPr>
          </a:p>
          <a:p>
            <a:pPr marL="744220">
              <a:lnSpc>
                <a:spcPct val="100000"/>
              </a:lnSpc>
              <a:spcBef>
                <a:spcPts val="25"/>
              </a:spcBef>
            </a:pPr>
            <a:r>
              <a:rPr sz="2050" spc="-50" dirty="0">
                <a:latin typeface="Calibri"/>
                <a:cs typeface="Calibri"/>
              </a:rPr>
              <a:t>–</a:t>
            </a:r>
            <a:r>
              <a:rPr sz="2050" spc="130" dirty="0">
                <a:latin typeface="Calibri"/>
                <a:cs typeface="Calibri"/>
              </a:rPr>
              <a:t> </a:t>
            </a:r>
            <a:r>
              <a:rPr sz="2050" spc="-70" dirty="0">
                <a:latin typeface="Calibri"/>
                <a:cs typeface="Calibri"/>
              </a:rPr>
              <a:t>0</a:t>
            </a:r>
            <a:endParaRPr sz="2050">
              <a:latin typeface="Calibri"/>
              <a:cs typeface="Calibri"/>
            </a:endParaRPr>
          </a:p>
          <a:p>
            <a:pPr marL="378460">
              <a:lnSpc>
                <a:spcPct val="100000"/>
              </a:lnSpc>
              <a:spcBef>
                <a:spcPts val="35"/>
              </a:spcBef>
            </a:pPr>
            <a:r>
              <a:rPr sz="2050" spc="484" dirty="0">
                <a:latin typeface="Calibri"/>
                <a:cs typeface="Calibri"/>
              </a:rPr>
              <a:t>=</a:t>
            </a:r>
            <a:r>
              <a:rPr sz="2050" spc="180" dirty="0">
                <a:latin typeface="Calibri"/>
                <a:cs typeface="Calibri"/>
              </a:rPr>
              <a:t> </a:t>
            </a:r>
            <a:r>
              <a:rPr sz="2050" spc="45" dirty="0">
                <a:solidFill>
                  <a:srgbClr val="990099"/>
                </a:solidFill>
                <a:latin typeface="Garamond"/>
                <a:cs typeface="Garamond"/>
              </a:rPr>
              <a:t>(</a:t>
            </a:r>
            <a:r>
              <a:rPr sz="2050" spc="65" dirty="0">
                <a:solidFill>
                  <a:srgbClr val="990099"/>
                </a:solidFill>
                <a:latin typeface="Garamond"/>
                <a:cs typeface="Garamond"/>
              </a:rPr>
              <a:t>0</a:t>
            </a:r>
            <a:r>
              <a:rPr sz="2050" b="0" i="1" spc="-55" dirty="0">
                <a:solidFill>
                  <a:srgbClr val="990099"/>
                </a:solidFill>
                <a:latin typeface="Bookman Old Style"/>
                <a:cs typeface="Bookman Old Style"/>
              </a:rPr>
              <a:t>.</a:t>
            </a:r>
            <a:r>
              <a:rPr sz="2050" spc="-15" dirty="0">
                <a:solidFill>
                  <a:srgbClr val="990099"/>
                </a:solidFill>
                <a:latin typeface="Garamond"/>
                <a:cs typeface="Garamond"/>
              </a:rPr>
              <a:t>5</a:t>
            </a:r>
            <a:r>
              <a:rPr sz="2050" spc="-60" dirty="0">
                <a:solidFill>
                  <a:srgbClr val="990099"/>
                </a:solidFill>
                <a:latin typeface="Garamond"/>
                <a:cs typeface="Garamond"/>
              </a:rPr>
              <a:t> </a:t>
            </a:r>
            <a:r>
              <a:rPr sz="2050" spc="-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b="0" i="1" spc="-105" dirty="0">
                <a:solidFill>
                  <a:srgbClr val="990099"/>
                </a:solidFill>
                <a:latin typeface="Bookman Old Style"/>
                <a:cs typeface="Bookman Old Style"/>
              </a:rPr>
              <a:t>k</a:t>
            </a:r>
            <a:r>
              <a:rPr sz="2050" b="0" i="1" spc="-229" dirty="0">
                <a:solidFill>
                  <a:srgbClr val="990099"/>
                </a:solidFill>
                <a:latin typeface="Bookman Old Style"/>
                <a:cs typeface="Bookman Old Style"/>
              </a:rPr>
              <a:t>/</a:t>
            </a:r>
            <a:r>
              <a:rPr sz="2050" spc="65" dirty="0">
                <a:solidFill>
                  <a:srgbClr val="990099"/>
                </a:solidFill>
                <a:latin typeface="Garamond"/>
                <a:cs typeface="Garamond"/>
              </a:rPr>
              <a:t>2</a:t>
            </a:r>
            <a:r>
              <a:rPr sz="2050" spc="45"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45" dirty="0">
                <a:solidFill>
                  <a:srgbClr val="990099"/>
                </a:solidFill>
                <a:latin typeface="Garamond"/>
                <a:cs typeface="Garamond"/>
              </a:rPr>
              <a:t>(</a:t>
            </a:r>
            <a:r>
              <a:rPr sz="2050" spc="65" dirty="0">
                <a:solidFill>
                  <a:srgbClr val="990099"/>
                </a:solidFill>
                <a:latin typeface="Garamond"/>
                <a:cs typeface="Garamond"/>
              </a:rPr>
              <a:t>0</a:t>
            </a:r>
            <a:r>
              <a:rPr sz="2050" b="0" i="1" spc="-55" dirty="0">
                <a:solidFill>
                  <a:srgbClr val="990099"/>
                </a:solidFill>
                <a:latin typeface="Bookman Old Style"/>
                <a:cs typeface="Bookman Old Style"/>
              </a:rPr>
              <a:t>.</a:t>
            </a:r>
            <a:r>
              <a:rPr sz="2050" spc="-15" dirty="0">
                <a:solidFill>
                  <a:srgbClr val="990099"/>
                </a:solidFill>
                <a:latin typeface="Garamond"/>
                <a:cs typeface="Garamond"/>
              </a:rPr>
              <a:t>5</a:t>
            </a:r>
            <a:r>
              <a:rPr sz="2050" spc="-60" dirty="0">
                <a:solidFill>
                  <a:srgbClr val="990099"/>
                </a:solidFill>
                <a:latin typeface="Garamond"/>
                <a:cs typeface="Garamond"/>
              </a:rPr>
              <a:t> </a:t>
            </a:r>
            <a:r>
              <a:rPr sz="2050" spc="-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b="0" i="1" spc="-105" dirty="0">
                <a:solidFill>
                  <a:srgbClr val="990099"/>
                </a:solidFill>
                <a:latin typeface="Bookman Old Style"/>
                <a:cs typeface="Bookman Old Style"/>
              </a:rPr>
              <a:t>k</a:t>
            </a:r>
            <a:r>
              <a:rPr sz="2050" b="0" i="1" spc="-229" dirty="0">
                <a:solidFill>
                  <a:srgbClr val="990099"/>
                </a:solidFill>
                <a:latin typeface="Bookman Old Style"/>
                <a:cs typeface="Bookman Old Style"/>
              </a:rPr>
              <a:t>/</a:t>
            </a:r>
            <a:r>
              <a:rPr sz="2050" spc="65" dirty="0">
                <a:solidFill>
                  <a:srgbClr val="990099"/>
                </a:solidFill>
                <a:latin typeface="Garamond"/>
                <a:cs typeface="Garamond"/>
              </a:rPr>
              <a:t>2</a:t>
            </a:r>
            <a:r>
              <a:rPr sz="2050" spc="45" dirty="0">
                <a:solidFill>
                  <a:srgbClr val="990099"/>
                </a:solidFill>
                <a:latin typeface="Garamond"/>
                <a:cs typeface="Garamond"/>
              </a:rPr>
              <a:t>)</a:t>
            </a:r>
            <a:r>
              <a:rPr sz="2050" spc="-60" dirty="0">
                <a:solidFill>
                  <a:srgbClr val="990099"/>
                </a:solidFill>
                <a:latin typeface="Garamond"/>
                <a:cs typeface="Garamond"/>
              </a:rPr>
              <a:t> </a:t>
            </a:r>
            <a:r>
              <a:rPr sz="2050" spc="-25" dirty="0">
                <a:solidFill>
                  <a:srgbClr val="990099"/>
                </a:solidFill>
                <a:latin typeface="Lucida Sans Unicode"/>
                <a:cs typeface="Lucida Sans Unicode"/>
              </a:rPr>
              <a:t>−</a:t>
            </a:r>
            <a:r>
              <a:rPr sz="2050" spc="-185" dirty="0">
                <a:solidFill>
                  <a:srgbClr val="990099"/>
                </a:solidFill>
                <a:latin typeface="Lucida Sans Unicode"/>
                <a:cs typeface="Lucida Sans Unicode"/>
              </a:rPr>
              <a:t> </a:t>
            </a:r>
            <a:r>
              <a:rPr sz="2050" spc="-15" dirty="0">
                <a:solidFill>
                  <a:srgbClr val="990099"/>
                </a:solidFill>
                <a:latin typeface="Garamond"/>
                <a:cs typeface="Garamond"/>
              </a:rPr>
              <a:t>0</a:t>
            </a:r>
            <a:r>
              <a:rPr sz="2050" spc="45"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b="0" i="1" spc="-105" dirty="0">
                <a:solidFill>
                  <a:srgbClr val="990099"/>
                </a:solidFill>
                <a:latin typeface="Bookman Old Style"/>
                <a:cs typeface="Bookman Old Style"/>
              </a:rPr>
              <a:t>k</a:t>
            </a:r>
            <a:r>
              <a:rPr sz="2050" b="0" i="1" spc="-229" dirty="0">
                <a:solidFill>
                  <a:srgbClr val="990099"/>
                </a:solidFill>
                <a:latin typeface="Bookman Old Style"/>
                <a:cs typeface="Bookman Old Style"/>
              </a:rPr>
              <a:t>/</a:t>
            </a:r>
            <a:r>
              <a:rPr sz="2050" spc="-15" dirty="0">
                <a:solidFill>
                  <a:srgbClr val="990099"/>
                </a:solidFill>
                <a:latin typeface="Garamond"/>
                <a:cs typeface="Garamond"/>
              </a:rPr>
              <a:t>2</a:t>
            </a:r>
            <a:endParaRPr sz="2050">
              <a:latin typeface="Garamond"/>
              <a:cs typeface="Garamond"/>
            </a:endParaRPr>
          </a:p>
        </p:txBody>
      </p:sp>
      <p:sp>
        <p:nvSpPr>
          <p:cNvPr id="6" name="TextBox 5">
            <a:extLst>
              <a:ext uri="{FF2B5EF4-FFF2-40B4-BE49-F238E27FC236}">
                <a16:creationId xmlns:a16="http://schemas.microsoft.com/office/drawing/2014/main" id="{0E448D71-964D-45CC-9824-5E7C53719D11}"/>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ECF50635-EC60-4C64-B35A-4FCBBEB7C503}"/>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21</a:t>
            </a:fld>
            <a:endParaRPr spc="20"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80" dirty="0"/>
              <a:t>General</a:t>
            </a:r>
            <a:r>
              <a:rPr spc="204" dirty="0"/>
              <a:t> </a:t>
            </a:r>
            <a:r>
              <a:rPr spc="60" dirty="0"/>
              <a:t>formula</a:t>
            </a:r>
          </a:p>
        </p:txBody>
      </p:sp>
      <p:sp>
        <p:nvSpPr>
          <p:cNvPr id="3" name="object 3"/>
          <p:cNvSpPr txBox="1"/>
          <p:nvPr/>
        </p:nvSpPr>
        <p:spPr>
          <a:xfrm>
            <a:off x="1066799" y="1379949"/>
            <a:ext cx="7677784" cy="4077335"/>
          </a:xfrm>
          <a:prstGeom prst="rect">
            <a:avLst/>
          </a:prstGeom>
        </p:spPr>
        <p:txBody>
          <a:bodyPr vert="horz" wrap="square" lIns="0" tIns="14604" rIns="0" bIns="0" rtlCol="0">
            <a:spAutoFit/>
          </a:bodyPr>
          <a:lstStyle/>
          <a:p>
            <a:pPr marL="76200">
              <a:lnSpc>
                <a:spcPct val="100000"/>
              </a:lnSpc>
              <a:spcBef>
                <a:spcPts val="114"/>
              </a:spcBef>
            </a:pPr>
            <a:r>
              <a:rPr sz="2050" spc="-45" dirty="0">
                <a:latin typeface="Calibri"/>
                <a:cs typeface="Calibri"/>
              </a:rPr>
              <a:t>Current</a:t>
            </a:r>
            <a:r>
              <a:rPr sz="2050" spc="204" dirty="0">
                <a:latin typeface="Calibri"/>
                <a:cs typeface="Calibri"/>
              </a:rPr>
              <a:t> </a:t>
            </a:r>
            <a:r>
              <a:rPr sz="2050" spc="-85" dirty="0">
                <a:latin typeface="Calibri"/>
                <a:cs typeface="Calibri"/>
              </a:rPr>
              <a:t>evidence</a:t>
            </a:r>
            <a:r>
              <a:rPr sz="2050" spc="165" dirty="0">
                <a:latin typeface="Calibri"/>
                <a:cs typeface="Calibri"/>
              </a:rPr>
              <a:t> </a:t>
            </a:r>
            <a:r>
              <a:rPr sz="2050" b="0" i="1" spc="125" dirty="0">
                <a:solidFill>
                  <a:srgbClr val="990099"/>
                </a:solidFill>
                <a:latin typeface="Bookman Old Style"/>
                <a:cs typeface="Bookman Old Style"/>
              </a:rPr>
              <a:t>E</a:t>
            </a:r>
            <a:r>
              <a:rPr sz="2050" spc="125" dirty="0">
                <a:latin typeface="Calibri"/>
                <a:cs typeface="Calibri"/>
              </a:rPr>
              <a:t>,</a:t>
            </a:r>
            <a:r>
              <a:rPr sz="2050" spc="170" dirty="0">
                <a:latin typeface="Calibri"/>
                <a:cs typeface="Calibri"/>
              </a:rPr>
              <a:t> </a:t>
            </a:r>
            <a:r>
              <a:rPr sz="2050" spc="-60" dirty="0">
                <a:latin typeface="Calibri"/>
                <a:cs typeface="Calibri"/>
              </a:rPr>
              <a:t>current</a:t>
            </a:r>
            <a:r>
              <a:rPr sz="2050" spc="170" dirty="0">
                <a:latin typeface="Calibri"/>
                <a:cs typeface="Calibri"/>
              </a:rPr>
              <a:t> </a:t>
            </a:r>
            <a:r>
              <a:rPr sz="2050" spc="-60" dirty="0">
                <a:latin typeface="Calibri"/>
                <a:cs typeface="Calibri"/>
              </a:rPr>
              <a:t>best</a:t>
            </a:r>
            <a:r>
              <a:rPr sz="2050" spc="175" dirty="0">
                <a:latin typeface="Calibri"/>
                <a:cs typeface="Calibri"/>
              </a:rPr>
              <a:t> </a:t>
            </a:r>
            <a:r>
              <a:rPr sz="2050" spc="-40" dirty="0">
                <a:latin typeface="Calibri"/>
                <a:cs typeface="Calibri"/>
              </a:rPr>
              <a:t>action</a:t>
            </a:r>
            <a:r>
              <a:rPr sz="2050" spc="155" dirty="0">
                <a:latin typeface="Calibri"/>
                <a:cs typeface="Calibri"/>
              </a:rPr>
              <a:t> </a:t>
            </a:r>
            <a:r>
              <a:rPr sz="2050" b="0" i="1" spc="-25" dirty="0">
                <a:solidFill>
                  <a:srgbClr val="990099"/>
                </a:solidFill>
                <a:latin typeface="Bookman Old Style"/>
                <a:cs typeface="Bookman Old Style"/>
              </a:rPr>
              <a:t>α</a:t>
            </a:r>
            <a:endParaRPr sz="2050">
              <a:latin typeface="Bookman Old Style"/>
              <a:cs typeface="Bookman Old Style"/>
            </a:endParaRPr>
          </a:p>
          <a:p>
            <a:pPr marL="76200">
              <a:lnSpc>
                <a:spcPct val="100000"/>
              </a:lnSpc>
              <a:spcBef>
                <a:spcPts val="35"/>
              </a:spcBef>
            </a:pPr>
            <a:r>
              <a:rPr sz="2050" spc="-45" dirty="0">
                <a:latin typeface="Calibri"/>
                <a:cs typeface="Calibri"/>
              </a:rPr>
              <a:t>Possible</a:t>
            </a:r>
            <a:r>
              <a:rPr sz="2050" spc="175" dirty="0">
                <a:latin typeface="Calibri"/>
                <a:cs typeface="Calibri"/>
              </a:rPr>
              <a:t> </a:t>
            </a:r>
            <a:r>
              <a:rPr sz="2050" spc="-40" dirty="0">
                <a:latin typeface="Calibri"/>
                <a:cs typeface="Calibri"/>
              </a:rPr>
              <a:t>action</a:t>
            </a:r>
            <a:r>
              <a:rPr sz="2050" spc="155" dirty="0">
                <a:latin typeface="Calibri"/>
                <a:cs typeface="Calibri"/>
              </a:rPr>
              <a:t> </a:t>
            </a:r>
            <a:r>
              <a:rPr sz="2050" spc="-75" dirty="0">
                <a:latin typeface="Calibri"/>
                <a:cs typeface="Calibri"/>
              </a:rPr>
              <a:t>outcomes</a:t>
            </a:r>
            <a:r>
              <a:rPr sz="2050" spc="170" dirty="0">
                <a:latin typeface="Calibri"/>
                <a:cs typeface="Calibri"/>
              </a:rPr>
              <a:t> </a:t>
            </a:r>
            <a:r>
              <a:rPr sz="2050" b="0" i="1" spc="35" dirty="0">
                <a:solidFill>
                  <a:srgbClr val="990099"/>
                </a:solidFill>
                <a:latin typeface="Bookman Old Style"/>
                <a:cs typeface="Bookman Old Style"/>
              </a:rPr>
              <a:t>S</a:t>
            </a:r>
            <a:r>
              <a:rPr sz="2100" b="0" i="1" spc="52" baseline="-11904" dirty="0">
                <a:solidFill>
                  <a:srgbClr val="990099"/>
                </a:solidFill>
                <a:latin typeface="Bookman Old Style"/>
                <a:cs typeface="Bookman Old Style"/>
              </a:rPr>
              <a:t>i</a:t>
            </a:r>
            <a:r>
              <a:rPr sz="2050" spc="35" dirty="0">
                <a:latin typeface="Calibri"/>
                <a:cs typeface="Calibri"/>
              </a:rPr>
              <a:t>,</a:t>
            </a:r>
            <a:r>
              <a:rPr sz="2050" spc="180" dirty="0">
                <a:latin typeface="Calibri"/>
                <a:cs typeface="Calibri"/>
              </a:rPr>
              <a:t> </a:t>
            </a:r>
            <a:r>
              <a:rPr sz="2050" spc="-50" dirty="0">
                <a:latin typeface="Calibri"/>
                <a:cs typeface="Calibri"/>
              </a:rPr>
              <a:t>potential</a:t>
            </a:r>
            <a:r>
              <a:rPr sz="2050" spc="170" dirty="0">
                <a:latin typeface="Calibri"/>
                <a:cs typeface="Calibri"/>
              </a:rPr>
              <a:t> </a:t>
            </a:r>
            <a:r>
              <a:rPr sz="2050" spc="-130" dirty="0">
                <a:latin typeface="Calibri"/>
                <a:cs typeface="Calibri"/>
              </a:rPr>
              <a:t>new</a:t>
            </a:r>
            <a:r>
              <a:rPr sz="2050" spc="190" dirty="0">
                <a:latin typeface="Calibri"/>
                <a:cs typeface="Calibri"/>
              </a:rPr>
              <a:t> </a:t>
            </a:r>
            <a:r>
              <a:rPr sz="2050" spc="-85" dirty="0">
                <a:latin typeface="Calibri"/>
                <a:cs typeface="Calibri"/>
              </a:rPr>
              <a:t>evidence</a:t>
            </a:r>
            <a:r>
              <a:rPr sz="2050" spc="170" dirty="0">
                <a:latin typeface="Calibri"/>
                <a:cs typeface="Calibri"/>
              </a:rPr>
              <a:t> </a:t>
            </a:r>
            <a:r>
              <a:rPr sz="2050" b="0" i="1" spc="150" dirty="0">
                <a:solidFill>
                  <a:srgbClr val="990099"/>
                </a:solidFill>
                <a:latin typeface="Bookman Old Style"/>
                <a:cs typeface="Bookman Old Style"/>
              </a:rPr>
              <a:t>E</a:t>
            </a:r>
            <a:r>
              <a:rPr sz="2100" b="0" i="1" spc="225" baseline="-11904" dirty="0">
                <a:solidFill>
                  <a:srgbClr val="990099"/>
                </a:solidFill>
                <a:latin typeface="Bookman Old Style"/>
                <a:cs typeface="Bookman Old Style"/>
              </a:rPr>
              <a:t>j</a:t>
            </a:r>
            <a:endParaRPr sz="2100" baseline="-11904">
              <a:latin typeface="Bookman Old Style"/>
              <a:cs typeface="Bookman Old Style"/>
            </a:endParaRPr>
          </a:p>
          <a:p>
            <a:pPr marL="393065">
              <a:lnSpc>
                <a:spcPct val="100000"/>
              </a:lnSpc>
              <a:spcBef>
                <a:spcPts val="1160"/>
              </a:spcBef>
            </a:pPr>
            <a:r>
              <a:rPr sz="2050" b="0" i="1" spc="220" dirty="0">
                <a:solidFill>
                  <a:srgbClr val="990099"/>
                </a:solidFill>
                <a:latin typeface="Bookman Old Style"/>
                <a:cs typeface="Bookman Old Style"/>
              </a:rPr>
              <a:t>E</a:t>
            </a: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130" dirty="0">
                <a:solidFill>
                  <a:srgbClr val="990099"/>
                </a:solidFill>
                <a:latin typeface="Garamond"/>
                <a:cs typeface="Garamond"/>
              </a:rPr>
              <a:t>(</a:t>
            </a:r>
            <a:r>
              <a:rPr sz="2050" b="0" i="1" spc="-20" dirty="0">
                <a:solidFill>
                  <a:srgbClr val="990099"/>
                </a:solidFill>
                <a:latin typeface="Bookman Old Style"/>
                <a:cs typeface="Bookman Old Style"/>
              </a:rPr>
              <a:t>α</a:t>
            </a:r>
            <a:r>
              <a:rPr sz="2050" spc="-195" dirty="0">
                <a:solidFill>
                  <a:srgbClr val="990099"/>
                </a:solidFill>
                <a:latin typeface="Lucida Sans Unicode"/>
                <a:cs typeface="Lucida Sans Unicode"/>
              </a:rPr>
              <a:t>|</a:t>
            </a:r>
            <a:r>
              <a:rPr sz="2050" b="0" i="1" spc="220" dirty="0">
                <a:solidFill>
                  <a:srgbClr val="990099"/>
                </a:solidFill>
                <a:latin typeface="Bookman Old Style"/>
                <a:cs typeface="Bookman Old Style"/>
              </a:rPr>
              <a:t>E</a:t>
            </a:r>
            <a:r>
              <a:rPr sz="2050" spc="130" dirty="0">
                <a:solidFill>
                  <a:srgbClr val="990099"/>
                </a:solidFill>
                <a:latin typeface="Garamond"/>
                <a:cs typeface="Garamond"/>
              </a:rPr>
              <a:t>)</a:t>
            </a:r>
            <a:r>
              <a:rPr sz="2050" spc="5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175" dirty="0">
                <a:solidFill>
                  <a:srgbClr val="990099"/>
                </a:solidFill>
                <a:latin typeface="Garamond"/>
                <a:cs typeface="Garamond"/>
              </a:rPr>
              <a:t>m</a:t>
            </a:r>
            <a:r>
              <a:rPr sz="2100" b="0" i="1" spc="-1042" baseline="-31746" dirty="0">
                <a:solidFill>
                  <a:srgbClr val="990099"/>
                </a:solidFill>
                <a:latin typeface="Bookman Old Style"/>
                <a:cs typeface="Bookman Old Style"/>
              </a:rPr>
              <a:t>a</a:t>
            </a:r>
            <a:r>
              <a:rPr sz="2050" spc="85" dirty="0">
                <a:solidFill>
                  <a:srgbClr val="990099"/>
                </a:solidFill>
                <a:latin typeface="Garamond"/>
                <a:cs typeface="Garamond"/>
              </a:rPr>
              <a:t>ax</a:t>
            </a:r>
            <a:r>
              <a:rPr sz="2050" spc="-165" dirty="0">
                <a:solidFill>
                  <a:srgbClr val="990099"/>
                </a:solidFill>
                <a:latin typeface="Garamond"/>
                <a:cs typeface="Garamond"/>
              </a:rPr>
              <a:t> </a:t>
            </a:r>
            <a:r>
              <a:rPr sz="2450" spc="140" dirty="0">
                <a:solidFill>
                  <a:srgbClr val="990099"/>
                </a:solidFill>
                <a:latin typeface="Arial"/>
                <a:cs typeface="Arial"/>
              </a:rPr>
              <a:t>Σ</a:t>
            </a:r>
            <a:r>
              <a:rPr sz="2100" b="0" i="1" spc="127" baseline="-11904" dirty="0">
                <a:solidFill>
                  <a:srgbClr val="990099"/>
                </a:solidFill>
                <a:latin typeface="Bookman Old Style"/>
                <a:cs typeface="Bookman Old Style"/>
              </a:rPr>
              <a:t>i</a:t>
            </a:r>
            <a:r>
              <a:rPr sz="2100" b="0" i="1" baseline="-11904" dirty="0">
                <a:solidFill>
                  <a:srgbClr val="990099"/>
                </a:solidFill>
                <a:latin typeface="Bookman Old Style"/>
                <a:cs typeface="Bookman Old Style"/>
              </a:rPr>
              <a:t> </a:t>
            </a:r>
            <a:r>
              <a:rPr sz="2100" b="0" i="1" spc="-217" baseline="-11904" dirty="0">
                <a:solidFill>
                  <a:srgbClr val="990099"/>
                </a:solidFill>
                <a:latin typeface="Bookman Old Style"/>
                <a:cs typeface="Bookman Old Style"/>
              </a:rPr>
              <a:t> </a:t>
            </a: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130" dirty="0">
                <a:solidFill>
                  <a:srgbClr val="990099"/>
                </a:solidFill>
                <a:latin typeface="Garamond"/>
                <a:cs typeface="Garamond"/>
              </a:rPr>
              <a:t>(</a:t>
            </a:r>
            <a:r>
              <a:rPr sz="2050" b="0" i="1" spc="-65" dirty="0">
                <a:solidFill>
                  <a:srgbClr val="990099"/>
                </a:solidFill>
                <a:latin typeface="Bookman Old Style"/>
                <a:cs typeface="Bookman Old Style"/>
              </a:rPr>
              <a:t>S</a:t>
            </a:r>
            <a:r>
              <a:rPr sz="2100" b="0" i="1" spc="179" baseline="-11904" dirty="0">
                <a:solidFill>
                  <a:srgbClr val="990099"/>
                </a:solidFill>
                <a:latin typeface="Bookman Old Style"/>
                <a:cs typeface="Bookman Old Style"/>
              </a:rPr>
              <a:t>i</a:t>
            </a:r>
            <a:r>
              <a:rPr sz="2050" spc="130" dirty="0">
                <a:solidFill>
                  <a:srgbClr val="990099"/>
                </a:solidFill>
                <a:latin typeface="Garamond"/>
                <a:cs typeface="Garamond"/>
              </a:rPr>
              <a:t>)</a:t>
            </a:r>
            <a:r>
              <a:rPr sz="2050" spc="60" dirty="0">
                <a:solidFill>
                  <a:srgbClr val="990099"/>
                </a:solidFill>
                <a:latin typeface="Garamond"/>
                <a:cs typeface="Garamond"/>
              </a:rPr>
              <a:t> </a:t>
            </a: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30" dirty="0">
                <a:solidFill>
                  <a:srgbClr val="990099"/>
                </a:solidFill>
                <a:latin typeface="Garamond"/>
                <a:cs typeface="Garamond"/>
              </a:rPr>
              <a:t>(</a:t>
            </a:r>
            <a:r>
              <a:rPr sz="2050" b="0" i="1" spc="-65" dirty="0">
                <a:solidFill>
                  <a:srgbClr val="990099"/>
                </a:solidFill>
                <a:latin typeface="Bookman Old Style"/>
                <a:cs typeface="Bookman Old Style"/>
              </a:rPr>
              <a:t>S</a:t>
            </a:r>
            <a:r>
              <a:rPr sz="2100" b="0" i="1" spc="179" baseline="-11904" dirty="0">
                <a:solidFill>
                  <a:srgbClr val="990099"/>
                </a:solidFill>
                <a:latin typeface="Bookman Old Style"/>
                <a:cs typeface="Bookman Old Style"/>
              </a:rPr>
              <a:t>i</a:t>
            </a:r>
            <a:r>
              <a:rPr sz="2050" spc="-195" dirty="0">
                <a:solidFill>
                  <a:srgbClr val="990099"/>
                </a:solidFill>
                <a:latin typeface="Lucida Sans Unicode"/>
                <a:cs typeface="Lucida Sans Unicode"/>
              </a:rPr>
              <a:t>|</a:t>
            </a:r>
            <a:r>
              <a:rPr sz="2050" b="0" i="1" spc="220" dirty="0">
                <a:solidFill>
                  <a:srgbClr val="990099"/>
                </a:solidFill>
                <a:latin typeface="Bookman Old Style"/>
                <a:cs typeface="Bookman Old Style"/>
              </a:rPr>
              <a:t>E</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210" dirty="0">
                <a:solidFill>
                  <a:srgbClr val="990099"/>
                </a:solidFill>
                <a:latin typeface="Bookman Old Style"/>
                <a:cs typeface="Bookman Old Style"/>
              </a:rPr>
              <a:t>a</a:t>
            </a:r>
            <a:r>
              <a:rPr sz="2050" spc="130" dirty="0">
                <a:solidFill>
                  <a:srgbClr val="990099"/>
                </a:solidFill>
                <a:latin typeface="Garamond"/>
                <a:cs typeface="Garamond"/>
              </a:rPr>
              <a:t>)</a:t>
            </a:r>
            <a:endParaRPr sz="2050">
              <a:latin typeface="Garamond"/>
              <a:cs typeface="Garamond"/>
            </a:endParaRPr>
          </a:p>
          <a:p>
            <a:pPr marL="76200">
              <a:lnSpc>
                <a:spcPct val="100000"/>
              </a:lnSpc>
              <a:spcBef>
                <a:spcPts val="1480"/>
              </a:spcBef>
            </a:pPr>
            <a:r>
              <a:rPr sz="2050" spc="-25" dirty="0">
                <a:latin typeface="Calibri"/>
                <a:cs typeface="Calibri"/>
              </a:rPr>
              <a:t>Sup</a:t>
            </a:r>
            <a:r>
              <a:rPr sz="2050" spc="10" dirty="0">
                <a:latin typeface="Calibri"/>
                <a:cs typeface="Calibri"/>
              </a:rPr>
              <a:t>p</a:t>
            </a:r>
            <a:r>
              <a:rPr sz="2050" spc="-110" dirty="0">
                <a:latin typeface="Calibri"/>
                <a:cs typeface="Calibri"/>
              </a:rPr>
              <a:t>ose</a:t>
            </a:r>
            <a:r>
              <a:rPr sz="2050" spc="195" dirty="0">
                <a:latin typeface="Calibri"/>
                <a:cs typeface="Calibri"/>
              </a:rPr>
              <a:t> </a:t>
            </a:r>
            <a:r>
              <a:rPr sz="2050" spc="-200" dirty="0">
                <a:latin typeface="Calibri"/>
                <a:cs typeface="Calibri"/>
              </a:rPr>
              <a:t>w</a:t>
            </a:r>
            <a:r>
              <a:rPr sz="2050" spc="-160" dirty="0">
                <a:latin typeface="Calibri"/>
                <a:cs typeface="Calibri"/>
              </a:rPr>
              <a:t>e</a:t>
            </a:r>
            <a:r>
              <a:rPr sz="2050" spc="180" dirty="0">
                <a:latin typeface="Calibri"/>
                <a:cs typeface="Calibri"/>
              </a:rPr>
              <a:t> </a:t>
            </a:r>
            <a:r>
              <a:rPr sz="2050" spc="-90" dirty="0">
                <a:latin typeface="Calibri"/>
                <a:cs typeface="Calibri"/>
              </a:rPr>
              <a:t>knew</a:t>
            </a:r>
            <a:r>
              <a:rPr sz="2050" spc="170" dirty="0">
                <a:latin typeface="Calibri"/>
                <a:cs typeface="Calibri"/>
              </a:rPr>
              <a:t> </a:t>
            </a:r>
            <a:r>
              <a:rPr sz="2050" b="0" i="1" spc="110" dirty="0">
                <a:solidFill>
                  <a:srgbClr val="990099"/>
                </a:solidFill>
                <a:latin typeface="Bookman Old Style"/>
                <a:cs typeface="Bookman Old Style"/>
              </a:rPr>
              <a:t>E</a:t>
            </a:r>
            <a:r>
              <a:rPr sz="2100" b="0" i="1" spc="277" baseline="-11904" dirty="0">
                <a:solidFill>
                  <a:srgbClr val="990099"/>
                </a:solidFill>
                <a:latin typeface="Bookman Old Style"/>
                <a:cs typeface="Bookman Old Style"/>
              </a:rPr>
              <a:t>j</a:t>
            </a:r>
            <a:r>
              <a:rPr sz="2100" b="0" i="1" spc="82" baseline="-11904" dirty="0">
                <a:solidFill>
                  <a:srgbClr val="990099"/>
                </a:solidFill>
                <a:latin typeface="Bookman Old Style"/>
                <a:cs typeface="Bookman Old Style"/>
              </a:rPr>
              <a:t> </a:t>
            </a:r>
            <a:r>
              <a:rPr sz="2050" spc="120" dirty="0">
                <a:solidFill>
                  <a:srgbClr val="990099"/>
                </a:solidFill>
                <a:latin typeface="Garamond"/>
                <a:cs typeface="Garamond"/>
              </a:rPr>
              <a:t>=</a:t>
            </a:r>
            <a:r>
              <a:rPr sz="2050" spc="-165" dirty="0">
                <a:solidFill>
                  <a:srgbClr val="990099"/>
                </a:solidFill>
                <a:latin typeface="Garamond"/>
                <a:cs typeface="Garamond"/>
              </a:rPr>
              <a:t> </a:t>
            </a:r>
            <a:r>
              <a:rPr sz="2050" b="0" i="1" spc="-175" dirty="0">
                <a:solidFill>
                  <a:srgbClr val="990099"/>
                </a:solidFill>
                <a:latin typeface="Bookman Old Style"/>
                <a:cs typeface="Bookman Old Style"/>
              </a:rPr>
              <a:t>e</a:t>
            </a:r>
            <a:r>
              <a:rPr sz="2100" b="0" i="1" spc="390" baseline="-11904" dirty="0">
                <a:solidFill>
                  <a:srgbClr val="990099"/>
                </a:solidFill>
                <a:latin typeface="Bookman Old Style"/>
                <a:cs typeface="Bookman Old Style"/>
              </a:rPr>
              <a:t>j</a:t>
            </a:r>
            <a:r>
              <a:rPr sz="2100" b="0" i="1" spc="-22" baseline="-11904" dirty="0">
                <a:solidFill>
                  <a:srgbClr val="990099"/>
                </a:solidFill>
                <a:latin typeface="Bookman Old Style"/>
                <a:cs typeface="Bookman Old Style"/>
              </a:rPr>
              <a:t>k</a:t>
            </a:r>
            <a:r>
              <a:rPr sz="2050" spc="25" dirty="0">
                <a:latin typeface="Calibri"/>
                <a:cs typeface="Calibri"/>
              </a:rPr>
              <a:t>,</a:t>
            </a:r>
            <a:r>
              <a:rPr sz="2050" spc="180" dirty="0">
                <a:latin typeface="Calibri"/>
                <a:cs typeface="Calibri"/>
              </a:rPr>
              <a:t> </a:t>
            </a:r>
            <a:r>
              <a:rPr sz="2050" spc="-85" dirty="0">
                <a:latin typeface="Calibri"/>
                <a:cs typeface="Calibri"/>
              </a:rPr>
              <a:t>then</a:t>
            </a:r>
            <a:r>
              <a:rPr sz="2050" spc="200" dirty="0">
                <a:latin typeface="Calibri"/>
                <a:cs typeface="Calibri"/>
              </a:rPr>
              <a:t> </a:t>
            </a:r>
            <a:r>
              <a:rPr sz="2050" spc="-200" dirty="0">
                <a:latin typeface="Calibri"/>
                <a:cs typeface="Calibri"/>
              </a:rPr>
              <a:t>w</a:t>
            </a:r>
            <a:r>
              <a:rPr sz="2050" spc="-160" dirty="0">
                <a:latin typeface="Calibri"/>
                <a:cs typeface="Calibri"/>
              </a:rPr>
              <a:t>e</a:t>
            </a:r>
            <a:r>
              <a:rPr sz="2050" spc="180" dirty="0">
                <a:latin typeface="Calibri"/>
                <a:cs typeface="Calibri"/>
              </a:rPr>
              <a:t> </a:t>
            </a:r>
            <a:r>
              <a:rPr sz="2050" spc="-200" dirty="0">
                <a:latin typeface="Calibri"/>
                <a:cs typeface="Calibri"/>
              </a:rPr>
              <a:t>w</a:t>
            </a:r>
            <a:r>
              <a:rPr sz="2050" spc="-70" dirty="0">
                <a:latin typeface="Calibri"/>
                <a:cs typeface="Calibri"/>
              </a:rPr>
              <a:t>ould</a:t>
            </a:r>
            <a:r>
              <a:rPr sz="2050" spc="180" dirty="0">
                <a:latin typeface="Calibri"/>
                <a:cs typeface="Calibri"/>
              </a:rPr>
              <a:t> </a:t>
            </a:r>
            <a:r>
              <a:rPr sz="2050" spc="-65" dirty="0">
                <a:latin typeface="Calibri"/>
                <a:cs typeface="Calibri"/>
              </a:rPr>
              <a:t>ch</a:t>
            </a:r>
            <a:r>
              <a:rPr sz="2050" spc="-30" dirty="0">
                <a:latin typeface="Calibri"/>
                <a:cs typeface="Calibri"/>
              </a:rPr>
              <a:t>o</a:t>
            </a:r>
            <a:r>
              <a:rPr sz="2050" spc="-110" dirty="0">
                <a:latin typeface="Calibri"/>
                <a:cs typeface="Calibri"/>
              </a:rPr>
              <a:t>ose</a:t>
            </a:r>
            <a:r>
              <a:rPr sz="2050" spc="180" dirty="0">
                <a:latin typeface="Calibri"/>
                <a:cs typeface="Calibri"/>
              </a:rPr>
              <a:t> </a:t>
            </a:r>
            <a:r>
              <a:rPr sz="2050" b="0" i="1" spc="-20" dirty="0">
                <a:solidFill>
                  <a:srgbClr val="990099"/>
                </a:solidFill>
                <a:latin typeface="Bookman Old Style"/>
                <a:cs typeface="Bookman Old Style"/>
              </a:rPr>
              <a:t>α</a:t>
            </a:r>
            <a:r>
              <a:rPr sz="2100" b="0" i="1" spc="-165" baseline="-11904" dirty="0">
                <a:solidFill>
                  <a:srgbClr val="990099"/>
                </a:solidFill>
                <a:latin typeface="Bookman Old Style"/>
                <a:cs typeface="Bookman Old Style"/>
              </a:rPr>
              <a:t>e</a:t>
            </a:r>
            <a:r>
              <a:rPr sz="1800" i="1" spc="157" baseline="-30092" dirty="0">
                <a:solidFill>
                  <a:srgbClr val="990099"/>
                </a:solidFill>
                <a:latin typeface="Trebuchet MS"/>
                <a:cs typeface="Trebuchet MS"/>
              </a:rPr>
              <a:t>j</a:t>
            </a:r>
            <a:r>
              <a:rPr sz="1800" i="1" baseline="-30092" dirty="0">
                <a:solidFill>
                  <a:srgbClr val="990099"/>
                </a:solidFill>
                <a:latin typeface="Trebuchet MS"/>
                <a:cs typeface="Trebuchet MS"/>
              </a:rPr>
              <a:t>k </a:t>
            </a:r>
            <a:r>
              <a:rPr sz="1800" i="1" spc="104" baseline="-30092" dirty="0">
                <a:solidFill>
                  <a:srgbClr val="990099"/>
                </a:solidFill>
                <a:latin typeface="Trebuchet MS"/>
                <a:cs typeface="Trebuchet MS"/>
              </a:rPr>
              <a:t> </a:t>
            </a:r>
            <a:r>
              <a:rPr sz="2050" dirty="0">
                <a:latin typeface="Calibri"/>
                <a:cs typeface="Calibri"/>
              </a:rPr>
              <a:t>s.t.</a:t>
            </a:r>
            <a:endParaRPr sz="2050">
              <a:latin typeface="Calibri"/>
              <a:cs typeface="Calibri"/>
            </a:endParaRPr>
          </a:p>
          <a:p>
            <a:pPr marL="76200" marR="1019175" indent="316865">
              <a:lnSpc>
                <a:spcPts val="4020"/>
              </a:lnSpc>
              <a:spcBef>
                <a:spcPts val="575"/>
              </a:spcBef>
            </a:pPr>
            <a:r>
              <a:rPr sz="2050" b="0" i="1" spc="60" dirty="0">
                <a:solidFill>
                  <a:srgbClr val="990099"/>
                </a:solidFill>
                <a:latin typeface="Bookman Old Style"/>
                <a:cs typeface="Bookman Old Style"/>
              </a:rPr>
              <a:t>EU</a:t>
            </a:r>
            <a:r>
              <a:rPr sz="2050" b="0" i="1" spc="-395" dirty="0">
                <a:solidFill>
                  <a:srgbClr val="990099"/>
                </a:solidFill>
                <a:latin typeface="Bookman Old Style"/>
                <a:cs typeface="Bookman Old Style"/>
              </a:rPr>
              <a:t> </a:t>
            </a:r>
            <a:r>
              <a:rPr sz="2050" spc="20" dirty="0">
                <a:solidFill>
                  <a:srgbClr val="990099"/>
                </a:solidFill>
                <a:latin typeface="Garamond"/>
                <a:cs typeface="Garamond"/>
              </a:rPr>
              <a:t>(</a:t>
            </a:r>
            <a:r>
              <a:rPr sz="2050" b="0" i="1" spc="20" dirty="0">
                <a:solidFill>
                  <a:srgbClr val="990099"/>
                </a:solidFill>
                <a:latin typeface="Bookman Old Style"/>
                <a:cs typeface="Bookman Old Style"/>
              </a:rPr>
              <a:t>α</a:t>
            </a:r>
            <a:r>
              <a:rPr sz="2100" b="0" i="1" spc="30" baseline="-11904" dirty="0">
                <a:solidFill>
                  <a:srgbClr val="990099"/>
                </a:solidFill>
                <a:latin typeface="Bookman Old Style"/>
                <a:cs typeface="Bookman Old Style"/>
              </a:rPr>
              <a:t>e</a:t>
            </a:r>
            <a:r>
              <a:rPr sz="1800" i="1" spc="30" baseline="-30092" dirty="0">
                <a:solidFill>
                  <a:srgbClr val="990099"/>
                </a:solidFill>
                <a:latin typeface="Trebuchet MS"/>
                <a:cs typeface="Trebuchet MS"/>
              </a:rPr>
              <a:t>jk</a:t>
            </a:r>
            <a:r>
              <a:rPr sz="1800" i="1" spc="-345" baseline="-30092" dirty="0">
                <a:solidFill>
                  <a:srgbClr val="990099"/>
                </a:solidFill>
                <a:latin typeface="Trebuchet MS"/>
                <a:cs typeface="Trebuchet MS"/>
              </a:rPr>
              <a:t> </a:t>
            </a:r>
            <a:r>
              <a:rPr sz="2050" spc="-10" dirty="0">
                <a:solidFill>
                  <a:srgbClr val="990099"/>
                </a:solidFill>
                <a:latin typeface="Lucida Sans Unicode"/>
                <a:cs typeface="Lucida Sans Unicode"/>
              </a:rPr>
              <a:t>|</a:t>
            </a:r>
            <a:r>
              <a:rPr sz="2050" b="0" i="1" spc="-10" dirty="0">
                <a:solidFill>
                  <a:srgbClr val="990099"/>
                </a:solidFill>
                <a:latin typeface="Bookman Old Style"/>
                <a:cs typeface="Bookman Old Style"/>
              </a:rPr>
              <a:t>E,</a:t>
            </a:r>
            <a:r>
              <a:rPr sz="2050" b="0" i="1" spc="-280" dirty="0">
                <a:solidFill>
                  <a:srgbClr val="990099"/>
                </a:solidFill>
                <a:latin typeface="Bookman Old Style"/>
                <a:cs typeface="Bookman Old Style"/>
              </a:rPr>
              <a:t> </a:t>
            </a:r>
            <a:r>
              <a:rPr sz="2050" b="0" i="1" spc="145" dirty="0">
                <a:solidFill>
                  <a:srgbClr val="990099"/>
                </a:solidFill>
                <a:latin typeface="Bookman Old Style"/>
                <a:cs typeface="Bookman Old Style"/>
              </a:rPr>
              <a:t>E</a:t>
            </a:r>
            <a:r>
              <a:rPr sz="2100" b="0" i="1" spc="217" baseline="-11904" dirty="0">
                <a:solidFill>
                  <a:srgbClr val="990099"/>
                </a:solidFill>
                <a:latin typeface="Bookman Old Style"/>
                <a:cs typeface="Bookman Old Style"/>
              </a:rPr>
              <a:t>j</a:t>
            </a:r>
            <a:r>
              <a:rPr sz="2100" b="0" i="1" spc="82" baseline="-11904" dirty="0">
                <a:solidFill>
                  <a:srgbClr val="990099"/>
                </a:solidFill>
                <a:latin typeface="Bookman Old Style"/>
                <a:cs typeface="Bookman Old Style"/>
              </a:rPr>
              <a:t> </a:t>
            </a:r>
            <a:r>
              <a:rPr sz="2050" spc="120" dirty="0">
                <a:solidFill>
                  <a:srgbClr val="990099"/>
                </a:solidFill>
                <a:latin typeface="Garamond"/>
                <a:cs typeface="Garamond"/>
              </a:rPr>
              <a:t>=</a:t>
            </a:r>
            <a:r>
              <a:rPr sz="2050" spc="-180" dirty="0">
                <a:solidFill>
                  <a:srgbClr val="990099"/>
                </a:solidFill>
                <a:latin typeface="Garamond"/>
                <a:cs typeface="Garamond"/>
              </a:rPr>
              <a:t> </a:t>
            </a:r>
            <a:r>
              <a:rPr sz="2050" b="0" i="1" spc="55" dirty="0">
                <a:solidFill>
                  <a:srgbClr val="990099"/>
                </a:solidFill>
                <a:latin typeface="Bookman Old Style"/>
                <a:cs typeface="Bookman Old Style"/>
              </a:rPr>
              <a:t>e</a:t>
            </a:r>
            <a:r>
              <a:rPr sz="2100" b="0" i="1" spc="82" baseline="-11904" dirty="0">
                <a:solidFill>
                  <a:srgbClr val="990099"/>
                </a:solidFill>
                <a:latin typeface="Bookman Old Style"/>
                <a:cs typeface="Bookman Old Style"/>
              </a:rPr>
              <a:t>jk</a:t>
            </a:r>
            <a:r>
              <a:rPr sz="2050" spc="55"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50" dirty="0">
                <a:solidFill>
                  <a:srgbClr val="990099"/>
                </a:solidFill>
                <a:latin typeface="Garamond"/>
                <a:cs typeface="Garamond"/>
              </a:rPr>
              <a:t> </a:t>
            </a:r>
            <a:r>
              <a:rPr sz="2050" spc="-175" dirty="0">
                <a:solidFill>
                  <a:srgbClr val="990099"/>
                </a:solidFill>
                <a:latin typeface="Garamond"/>
                <a:cs typeface="Garamond"/>
              </a:rPr>
              <a:t>m</a:t>
            </a:r>
            <a:r>
              <a:rPr sz="2100" b="0" i="1" spc="-262" baseline="-31746" dirty="0">
                <a:solidFill>
                  <a:srgbClr val="990099"/>
                </a:solidFill>
                <a:latin typeface="Bookman Old Style"/>
                <a:cs typeface="Bookman Old Style"/>
              </a:rPr>
              <a:t>a</a:t>
            </a:r>
            <a:r>
              <a:rPr sz="2050" spc="-175" dirty="0">
                <a:solidFill>
                  <a:srgbClr val="990099"/>
                </a:solidFill>
                <a:latin typeface="Garamond"/>
                <a:cs typeface="Garamond"/>
              </a:rPr>
              <a:t>ax</a:t>
            </a:r>
            <a:r>
              <a:rPr sz="2050" spc="-165" dirty="0">
                <a:solidFill>
                  <a:srgbClr val="990099"/>
                </a:solidFill>
                <a:latin typeface="Garamond"/>
                <a:cs typeface="Garamond"/>
              </a:rPr>
              <a:t> </a:t>
            </a:r>
            <a:r>
              <a:rPr sz="2450" spc="110" dirty="0">
                <a:solidFill>
                  <a:srgbClr val="990099"/>
                </a:solidFill>
                <a:latin typeface="Arial"/>
                <a:cs typeface="Arial"/>
              </a:rPr>
              <a:t>Σ</a:t>
            </a:r>
            <a:r>
              <a:rPr sz="2100" b="0" i="1" spc="165" baseline="-11904" dirty="0">
                <a:solidFill>
                  <a:srgbClr val="990099"/>
                </a:solidFill>
                <a:latin typeface="Bookman Old Style"/>
                <a:cs typeface="Bookman Old Style"/>
              </a:rPr>
              <a:t>i</a:t>
            </a:r>
            <a:r>
              <a:rPr sz="2100" b="0" i="1" spc="412" baseline="-11904" dirty="0">
                <a:solidFill>
                  <a:srgbClr val="990099"/>
                </a:solidFill>
                <a:latin typeface="Bookman Old Style"/>
                <a:cs typeface="Bookman Old Style"/>
              </a:rPr>
              <a:t> </a:t>
            </a: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80" dirty="0">
                <a:solidFill>
                  <a:srgbClr val="990099"/>
                </a:solidFill>
                <a:latin typeface="Garamond"/>
                <a:cs typeface="Garamond"/>
              </a:rPr>
              <a:t>(</a:t>
            </a:r>
            <a:r>
              <a:rPr sz="2050" b="0" i="1" spc="80" dirty="0">
                <a:solidFill>
                  <a:srgbClr val="990099"/>
                </a:solidFill>
                <a:latin typeface="Bookman Old Style"/>
                <a:cs typeface="Bookman Old Style"/>
              </a:rPr>
              <a:t>S</a:t>
            </a:r>
            <a:r>
              <a:rPr sz="2100" b="0" i="1" spc="120" baseline="-11904" dirty="0">
                <a:solidFill>
                  <a:srgbClr val="990099"/>
                </a:solidFill>
                <a:latin typeface="Bookman Old Style"/>
                <a:cs typeface="Bookman Old Style"/>
              </a:rPr>
              <a:t>i</a:t>
            </a:r>
            <a:r>
              <a:rPr sz="2050" spc="80" dirty="0">
                <a:solidFill>
                  <a:srgbClr val="990099"/>
                </a:solidFill>
                <a:latin typeface="Garamond"/>
                <a:cs typeface="Garamond"/>
              </a:rPr>
              <a:t>)</a:t>
            </a:r>
            <a:r>
              <a:rPr sz="2050" spc="50" dirty="0">
                <a:solidFill>
                  <a:srgbClr val="990099"/>
                </a:solidFill>
                <a:latin typeface="Garamond"/>
                <a:cs typeface="Garamond"/>
              </a:rPr>
              <a:t> </a:t>
            </a: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30" dirty="0">
                <a:solidFill>
                  <a:srgbClr val="990099"/>
                </a:solidFill>
                <a:latin typeface="Garamond"/>
                <a:cs typeface="Garamond"/>
              </a:rPr>
              <a:t>(</a:t>
            </a:r>
            <a:r>
              <a:rPr sz="2050" b="0" i="1" spc="30" dirty="0">
                <a:solidFill>
                  <a:srgbClr val="990099"/>
                </a:solidFill>
                <a:latin typeface="Bookman Old Style"/>
                <a:cs typeface="Bookman Old Style"/>
              </a:rPr>
              <a:t>S</a:t>
            </a:r>
            <a:r>
              <a:rPr sz="2100" b="0" i="1" spc="44" baseline="-11904" dirty="0">
                <a:solidFill>
                  <a:srgbClr val="990099"/>
                </a:solidFill>
                <a:latin typeface="Bookman Old Style"/>
                <a:cs typeface="Bookman Old Style"/>
              </a:rPr>
              <a:t>i</a:t>
            </a:r>
            <a:r>
              <a:rPr sz="2050" spc="30" dirty="0">
                <a:solidFill>
                  <a:srgbClr val="990099"/>
                </a:solidFill>
                <a:latin typeface="Lucida Sans Unicode"/>
                <a:cs typeface="Lucida Sans Unicode"/>
              </a:rPr>
              <a:t>|</a:t>
            </a:r>
            <a:r>
              <a:rPr sz="2050" b="0" i="1" spc="30" dirty="0">
                <a:solidFill>
                  <a:srgbClr val="990099"/>
                </a:solidFill>
                <a:latin typeface="Bookman Old Style"/>
                <a:cs typeface="Bookman Old Style"/>
              </a:rPr>
              <a:t>E,</a:t>
            </a:r>
            <a:r>
              <a:rPr sz="2050" b="0" i="1" spc="-270" dirty="0">
                <a:solidFill>
                  <a:srgbClr val="990099"/>
                </a:solidFill>
                <a:latin typeface="Bookman Old Style"/>
                <a:cs typeface="Bookman Old Style"/>
              </a:rPr>
              <a:t> </a:t>
            </a:r>
            <a:r>
              <a:rPr sz="2050" b="0" i="1" spc="-135" dirty="0">
                <a:solidFill>
                  <a:srgbClr val="990099"/>
                </a:solidFill>
                <a:latin typeface="Bookman Old Style"/>
                <a:cs typeface="Bookman Old Style"/>
              </a:rPr>
              <a:t>a,</a:t>
            </a:r>
            <a:r>
              <a:rPr sz="2050" b="0" i="1" spc="-280" dirty="0">
                <a:solidFill>
                  <a:srgbClr val="990099"/>
                </a:solidFill>
                <a:latin typeface="Bookman Old Style"/>
                <a:cs typeface="Bookman Old Style"/>
              </a:rPr>
              <a:t> </a:t>
            </a:r>
            <a:r>
              <a:rPr sz="2050" b="0" i="1" spc="150" dirty="0">
                <a:solidFill>
                  <a:srgbClr val="990099"/>
                </a:solidFill>
                <a:latin typeface="Bookman Old Style"/>
                <a:cs typeface="Bookman Old Style"/>
              </a:rPr>
              <a:t>E</a:t>
            </a:r>
            <a:r>
              <a:rPr sz="2100" b="0" i="1" spc="225" baseline="-11904" dirty="0">
                <a:solidFill>
                  <a:srgbClr val="990099"/>
                </a:solidFill>
                <a:latin typeface="Bookman Old Style"/>
                <a:cs typeface="Bookman Old Style"/>
              </a:rPr>
              <a:t>j</a:t>
            </a:r>
            <a:r>
              <a:rPr sz="2100" b="0" i="1" spc="60" baseline="-11904" dirty="0">
                <a:solidFill>
                  <a:srgbClr val="990099"/>
                </a:solidFill>
                <a:latin typeface="Bookman Old Style"/>
                <a:cs typeface="Bookman Old Style"/>
              </a:rPr>
              <a:t> </a:t>
            </a:r>
            <a:r>
              <a:rPr sz="2050" spc="120" dirty="0">
                <a:solidFill>
                  <a:srgbClr val="990099"/>
                </a:solidFill>
                <a:latin typeface="Garamond"/>
                <a:cs typeface="Garamond"/>
              </a:rPr>
              <a:t>=</a:t>
            </a:r>
            <a:r>
              <a:rPr sz="2050" spc="-160" dirty="0">
                <a:solidFill>
                  <a:srgbClr val="990099"/>
                </a:solidFill>
                <a:latin typeface="Garamond"/>
                <a:cs typeface="Garamond"/>
              </a:rPr>
              <a:t> </a:t>
            </a:r>
            <a:r>
              <a:rPr sz="2050" b="0" i="1" spc="50" dirty="0">
                <a:solidFill>
                  <a:srgbClr val="990099"/>
                </a:solidFill>
                <a:latin typeface="Bookman Old Style"/>
                <a:cs typeface="Bookman Old Style"/>
              </a:rPr>
              <a:t>e</a:t>
            </a:r>
            <a:r>
              <a:rPr sz="2100" b="0" i="1" spc="75" baseline="-11904" dirty="0">
                <a:solidFill>
                  <a:srgbClr val="990099"/>
                </a:solidFill>
                <a:latin typeface="Bookman Old Style"/>
                <a:cs typeface="Bookman Old Style"/>
              </a:rPr>
              <a:t>jk</a:t>
            </a:r>
            <a:r>
              <a:rPr sz="2050" spc="50" dirty="0">
                <a:solidFill>
                  <a:srgbClr val="990099"/>
                </a:solidFill>
                <a:latin typeface="Garamond"/>
                <a:cs typeface="Garamond"/>
              </a:rPr>
              <a:t>) </a:t>
            </a:r>
            <a:r>
              <a:rPr sz="2050" spc="-500" dirty="0">
                <a:solidFill>
                  <a:srgbClr val="990099"/>
                </a:solidFill>
                <a:latin typeface="Garamond"/>
                <a:cs typeface="Garamond"/>
              </a:rPr>
              <a:t> </a:t>
            </a:r>
            <a:r>
              <a:rPr sz="2050" b="0" i="1" spc="145" dirty="0">
                <a:solidFill>
                  <a:srgbClr val="990099"/>
                </a:solidFill>
                <a:latin typeface="Bookman Old Style"/>
                <a:cs typeface="Bookman Old Style"/>
              </a:rPr>
              <a:t>E</a:t>
            </a:r>
            <a:r>
              <a:rPr sz="2100" b="0" i="1" spc="217" baseline="-11904" dirty="0">
                <a:solidFill>
                  <a:srgbClr val="990099"/>
                </a:solidFill>
                <a:latin typeface="Bookman Old Style"/>
                <a:cs typeface="Bookman Old Style"/>
              </a:rPr>
              <a:t>j</a:t>
            </a:r>
            <a:r>
              <a:rPr sz="2100" b="0" i="1" spc="532" baseline="-11904" dirty="0">
                <a:solidFill>
                  <a:srgbClr val="990099"/>
                </a:solidFill>
                <a:latin typeface="Bookman Old Style"/>
                <a:cs typeface="Bookman Old Style"/>
              </a:rPr>
              <a:t> </a:t>
            </a:r>
            <a:r>
              <a:rPr sz="2050" spc="-40" dirty="0">
                <a:latin typeface="Calibri"/>
                <a:cs typeface="Calibri"/>
              </a:rPr>
              <a:t>is</a:t>
            </a:r>
            <a:r>
              <a:rPr sz="2050" spc="180" dirty="0">
                <a:latin typeface="Calibri"/>
                <a:cs typeface="Calibri"/>
              </a:rPr>
              <a:t> </a:t>
            </a:r>
            <a:r>
              <a:rPr sz="2050" spc="-55" dirty="0">
                <a:latin typeface="Calibri"/>
                <a:cs typeface="Calibri"/>
              </a:rPr>
              <a:t>a</a:t>
            </a:r>
            <a:r>
              <a:rPr sz="2050" spc="185" dirty="0">
                <a:latin typeface="Calibri"/>
                <a:cs typeface="Calibri"/>
              </a:rPr>
              <a:t> </a:t>
            </a:r>
            <a:r>
              <a:rPr sz="2050" spc="-85" dirty="0">
                <a:latin typeface="Calibri"/>
                <a:cs typeface="Calibri"/>
              </a:rPr>
              <a:t>random</a:t>
            </a:r>
            <a:r>
              <a:rPr sz="2050" spc="195" dirty="0">
                <a:latin typeface="Calibri"/>
                <a:cs typeface="Calibri"/>
              </a:rPr>
              <a:t> </a:t>
            </a:r>
            <a:r>
              <a:rPr sz="2050" spc="-70" dirty="0">
                <a:latin typeface="Calibri"/>
                <a:cs typeface="Calibri"/>
              </a:rPr>
              <a:t>variable</a:t>
            </a:r>
            <a:r>
              <a:rPr sz="2050" spc="175" dirty="0">
                <a:latin typeface="Calibri"/>
                <a:cs typeface="Calibri"/>
              </a:rPr>
              <a:t> </a:t>
            </a:r>
            <a:r>
              <a:rPr sz="2050" spc="-120" dirty="0">
                <a:latin typeface="Calibri"/>
                <a:cs typeface="Calibri"/>
              </a:rPr>
              <a:t>whose</a:t>
            </a:r>
            <a:r>
              <a:rPr sz="2050" spc="195" dirty="0">
                <a:latin typeface="Calibri"/>
                <a:cs typeface="Calibri"/>
              </a:rPr>
              <a:t> </a:t>
            </a:r>
            <a:r>
              <a:rPr sz="2050" spc="-75" dirty="0">
                <a:latin typeface="Calibri"/>
                <a:cs typeface="Calibri"/>
              </a:rPr>
              <a:t>value</a:t>
            </a:r>
            <a:r>
              <a:rPr sz="2050" spc="204" dirty="0">
                <a:latin typeface="Calibri"/>
                <a:cs typeface="Calibri"/>
              </a:rPr>
              <a:t> </a:t>
            </a:r>
            <a:r>
              <a:rPr sz="2050" spc="-40" dirty="0">
                <a:latin typeface="Calibri"/>
                <a:cs typeface="Calibri"/>
              </a:rPr>
              <a:t>is</a:t>
            </a:r>
            <a:r>
              <a:rPr sz="2050" spc="185" dirty="0">
                <a:latin typeface="Calibri"/>
                <a:cs typeface="Calibri"/>
              </a:rPr>
              <a:t> </a:t>
            </a:r>
            <a:r>
              <a:rPr sz="2050" i="1" spc="-35" dirty="0">
                <a:latin typeface="Euclid"/>
                <a:cs typeface="Euclid"/>
              </a:rPr>
              <a:t>currently</a:t>
            </a:r>
            <a:r>
              <a:rPr sz="2050" i="1" spc="10" dirty="0">
                <a:latin typeface="Euclid"/>
                <a:cs typeface="Euclid"/>
              </a:rPr>
              <a:t> </a:t>
            </a:r>
            <a:r>
              <a:rPr sz="2050" spc="-90" dirty="0">
                <a:latin typeface="Calibri"/>
                <a:cs typeface="Calibri"/>
              </a:rPr>
              <a:t>unknown</a:t>
            </a:r>
            <a:endParaRPr sz="2050">
              <a:latin typeface="Calibri"/>
              <a:cs typeface="Calibri"/>
            </a:endParaRPr>
          </a:p>
          <a:p>
            <a:pPr marL="207010">
              <a:lnSpc>
                <a:spcPts val="2100"/>
              </a:lnSpc>
              <a:tabLst>
                <a:tab pos="681990" algn="l"/>
              </a:tabLst>
            </a:pPr>
            <a:r>
              <a:rPr sz="2050" spc="140" dirty="0">
                <a:solidFill>
                  <a:srgbClr val="990099"/>
                </a:solidFill>
                <a:latin typeface="Lucida Sans Unicode"/>
                <a:cs typeface="Lucida Sans Unicode"/>
              </a:rPr>
              <a:t>⇒	</a:t>
            </a:r>
            <a:r>
              <a:rPr sz="2050" spc="-60" dirty="0">
                <a:latin typeface="Calibri"/>
                <a:cs typeface="Calibri"/>
              </a:rPr>
              <a:t>must</a:t>
            </a:r>
            <a:r>
              <a:rPr sz="2050" spc="190" dirty="0">
                <a:latin typeface="Calibri"/>
                <a:cs typeface="Calibri"/>
              </a:rPr>
              <a:t> </a:t>
            </a:r>
            <a:r>
              <a:rPr sz="2050" spc="-75" dirty="0">
                <a:latin typeface="Calibri"/>
                <a:cs typeface="Calibri"/>
              </a:rPr>
              <a:t>compute</a:t>
            </a:r>
            <a:r>
              <a:rPr sz="2050" spc="185" dirty="0">
                <a:latin typeface="Calibri"/>
                <a:cs typeface="Calibri"/>
              </a:rPr>
              <a:t> </a:t>
            </a:r>
            <a:r>
              <a:rPr sz="2050" spc="-75" dirty="0">
                <a:latin typeface="Calibri"/>
                <a:cs typeface="Calibri"/>
              </a:rPr>
              <a:t>expected</a:t>
            </a:r>
            <a:r>
              <a:rPr sz="2050" spc="180" dirty="0">
                <a:latin typeface="Calibri"/>
                <a:cs typeface="Calibri"/>
              </a:rPr>
              <a:t> </a:t>
            </a:r>
            <a:r>
              <a:rPr sz="2050" spc="-35" dirty="0">
                <a:latin typeface="Calibri"/>
                <a:cs typeface="Calibri"/>
              </a:rPr>
              <a:t>gain</a:t>
            </a:r>
            <a:r>
              <a:rPr sz="2050" spc="190" dirty="0">
                <a:latin typeface="Calibri"/>
                <a:cs typeface="Calibri"/>
              </a:rPr>
              <a:t> </a:t>
            </a:r>
            <a:r>
              <a:rPr sz="2050" spc="-90" dirty="0">
                <a:latin typeface="Calibri"/>
                <a:cs typeface="Calibri"/>
              </a:rPr>
              <a:t>over</a:t>
            </a:r>
            <a:r>
              <a:rPr sz="2050" spc="175" dirty="0">
                <a:latin typeface="Calibri"/>
                <a:cs typeface="Calibri"/>
              </a:rPr>
              <a:t> </a:t>
            </a:r>
            <a:r>
              <a:rPr sz="2050" spc="-25" dirty="0">
                <a:latin typeface="Calibri"/>
                <a:cs typeface="Calibri"/>
              </a:rPr>
              <a:t>all</a:t>
            </a:r>
            <a:r>
              <a:rPr sz="2050" spc="170" dirty="0">
                <a:latin typeface="Calibri"/>
                <a:cs typeface="Calibri"/>
              </a:rPr>
              <a:t> </a:t>
            </a:r>
            <a:r>
              <a:rPr sz="2050" spc="-65" dirty="0">
                <a:latin typeface="Calibri"/>
                <a:cs typeface="Calibri"/>
              </a:rPr>
              <a:t>possible</a:t>
            </a:r>
            <a:r>
              <a:rPr sz="2050" spc="195" dirty="0">
                <a:latin typeface="Calibri"/>
                <a:cs typeface="Calibri"/>
              </a:rPr>
              <a:t> </a:t>
            </a:r>
            <a:r>
              <a:rPr sz="2050" spc="-70" dirty="0">
                <a:latin typeface="Calibri"/>
                <a:cs typeface="Calibri"/>
              </a:rPr>
              <a:t>values:</a:t>
            </a:r>
            <a:endParaRPr sz="2050">
              <a:latin typeface="Calibri"/>
              <a:cs typeface="Calibri"/>
            </a:endParaRPr>
          </a:p>
          <a:p>
            <a:pPr marL="393065">
              <a:lnSpc>
                <a:spcPct val="100000"/>
              </a:lnSpc>
              <a:spcBef>
                <a:spcPts val="1160"/>
              </a:spcBef>
            </a:pPr>
            <a:r>
              <a:rPr sz="2050" b="0" i="1" spc="-215" dirty="0">
                <a:solidFill>
                  <a:srgbClr val="990099"/>
                </a:solidFill>
                <a:latin typeface="Bookman Old Style"/>
                <a:cs typeface="Bookman Old Style"/>
              </a:rPr>
              <a:t>V</a:t>
            </a:r>
            <a:r>
              <a:rPr sz="2050" b="0" i="1" spc="-175" dirty="0">
                <a:solidFill>
                  <a:srgbClr val="990099"/>
                </a:solidFill>
                <a:latin typeface="Bookman Old Style"/>
                <a:cs typeface="Bookman Old Style"/>
              </a:rPr>
              <a:t> </a:t>
            </a:r>
            <a:r>
              <a:rPr sz="2050" b="0" i="1" spc="220" dirty="0">
                <a:solidFill>
                  <a:srgbClr val="990099"/>
                </a:solidFill>
                <a:latin typeface="Bookman Old Style"/>
                <a:cs typeface="Bookman Old Style"/>
              </a:rPr>
              <a:t>PI</a:t>
            </a:r>
            <a:r>
              <a:rPr sz="2100" b="0" i="1" spc="330" baseline="-11904" dirty="0">
                <a:solidFill>
                  <a:srgbClr val="990099"/>
                </a:solidFill>
                <a:latin typeface="Bookman Old Style"/>
                <a:cs typeface="Bookman Old Style"/>
              </a:rPr>
              <a:t>E</a:t>
            </a:r>
            <a:r>
              <a:rPr sz="2100" b="0" i="1" spc="-412" baseline="-11904" dirty="0">
                <a:solidFill>
                  <a:srgbClr val="990099"/>
                </a:solidFill>
                <a:latin typeface="Bookman Old Style"/>
                <a:cs typeface="Bookman Old Style"/>
              </a:rPr>
              <a:t> </a:t>
            </a:r>
            <a:r>
              <a:rPr sz="2050" spc="170" dirty="0">
                <a:solidFill>
                  <a:srgbClr val="990099"/>
                </a:solidFill>
                <a:latin typeface="Garamond"/>
                <a:cs typeface="Garamond"/>
              </a:rPr>
              <a:t>(</a:t>
            </a:r>
            <a:r>
              <a:rPr sz="2050" b="0" i="1" spc="170" dirty="0">
                <a:solidFill>
                  <a:srgbClr val="990099"/>
                </a:solidFill>
                <a:latin typeface="Bookman Old Style"/>
                <a:cs typeface="Bookman Old Style"/>
              </a:rPr>
              <a:t>E</a:t>
            </a:r>
            <a:r>
              <a:rPr sz="2100" b="0" i="1" spc="254" baseline="-11904" dirty="0">
                <a:solidFill>
                  <a:srgbClr val="990099"/>
                </a:solidFill>
                <a:latin typeface="Bookman Old Style"/>
                <a:cs typeface="Bookman Old Style"/>
              </a:rPr>
              <a:t>j</a:t>
            </a:r>
            <a:r>
              <a:rPr sz="2050" spc="170" dirty="0">
                <a:solidFill>
                  <a:srgbClr val="990099"/>
                </a:solidFill>
                <a:latin typeface="Garamond"/>
                <a:cs typeface="Garamond"/>
              </a:rPr>
              <a:t>)</a:t>
            </a:r>
            <a:r>
              <a:rPr sz="2050" spc="50" dirty="0">
                <a:solidFill>
                  <a:srgbClr val="990099"/>
                </a:solidFill>
                <a:latin typeface="Garamond"/>
                <a:cs typeface="Garamond"/>
              </a:rPr>
              <a:t> </a:t>
            </a:r>
            <a:r>
              <a:rPr sz="2050" spc="120" dirty="0">
                <a:solidFill>
                  <a:srgbClr val="990099"/>
                </a:solidFill>
                <a:latin typeface="Garamond"/>
                <a:cs typeface="Garamond"/>
              </a:rPr>
              <a:t>= </a:t>
            </a:r>
            <a:r>
              <a:rPr sz="3075" spc="322" baseline="54200" dirty="0">
                <a:solidFill>
                  <a:srgbClr val="990099"/>
                </a:solidFill>
                <a:latin typeface="Garamond"/>
                <a:cs typeface="Garamond"/>
              </a:rPr>
              <a:t> </a:t>
            </a:r>
            <a:r>
              <a:rPr sz="2450" spc="15" dirty="0">
                <a:solidFill>
                  <a:srgbClr val="990099"/>
                </a:solidFill>
                <a:latin typeface="Arial"/>
                <a:cs typeface="Arial"/>
              </a:rPr>
              <a:t>Σ</a:t>
            </a:r>
            <a:r>
              <a:rPr sz="2100" b="0" i="1" spc="22" baseline="-11904" dirty="0">
                <a:solidFill>
                  <a:srgbClr val="990099"/>
                </a:solidFill>
                <a:latin typeface="Bookman Old Style"/>
                <a:cs typeface="Bookman Old Style"/>
              </a:rPr>
              <a:t>k</a:t>
            </a:r>
            <a:r>
              <a:rPr sz="2100" b="0" i="1" spc="487" baseline="-11904" dirty="0">
                <a:solidFill>
                  <a:srgbClr val="990099"/>
                </a:solidFill>
                <a:latin typeface="Bookman Old Style"/>
                <a:cs typeface="Bookman Old Style"/>
              </a:rPr>
              <a:t> </a:t>
            </a:r>
            <a:r>
              <a:rPr sz="2050" b="0" i="1" spc="70" dirty="0">
                <a:solidFill>
                  <a:srgbClr val="990099"/>
                </a:solidFill>
                <a:latin typeface="Bookman Old Style"/>
                <a:cs typeface="Bookman Old Style"/>
              </a:rPr>
              <a:t>P</a:t>
            </a:r>
            <a:r>
              <a:rPr sz="2050" b="0" i="1" spc="-335" dirty="0">
                <a:solidFill>
                  <a:srgbClr val="990099"/>
                </a:solidFill>
                <a:latin typeface="Bookman Old Style"/>
                <a:cs typeface="Bookman Old Style"/>
              </a:rPr>
              <a:t> </a:t>
            </a:r>
            <a:r>
              <a:rPr sz="2050" spc="140" dirty="0">
                <a:solidFill>
                  <a:srgbClr val="990099"/>
                </a:solidFill>
                <a:latin typeface="Garamond"/>
                <a:cs typeface="Garamond"/>
              </a:rPr>
              <a:t>(</a:t>
            </a:r>
            <a:r>
              <a:rPr sz="2050" b="0" i="1" spc="140" dirty="0">
                <a:solidFill>
                  <a:srgbClr val="990099"/>
                </a:solidFill>
                <a:latin typeface="Bookman Old Style"/>
                <a:cs typeface="Bookman Old Style"/>
              </a:rPr>
              <a:t>E</a:t>
            </a:r>
            <a:r>
              <a:rPr sz="2100" b="0" i="1" spc="209" baseline="-11904" dirty="0">
                <a:solidFill>
                  <a:srgbClr val="990099"/>
                </a:solidFill>
                <a:latin typeface="Bookman Old Style"/>
                <a:cs typeface="Bookman Old Style"/>
              </a:rPr>
              <a:t>j</a:t>
            </a:r>
            <a:r>
              <a:rPr sz="2100" b="0" i="1" spc="82" baseline="-11904" dirty="0">
                <a:solidFill>
                  <a:srgbClr val="990099"/>
                </a:solidFill>
                <a:latin typeface="Bookman Old Style"/>
                <a:cs typeface="Bookman Old Style"/>
              </a:rPr>
              <a:t> </a:t>
            </a:r>
            <a:r>
              <a:rPr sz="2050" spc="120" dirty="0">
                <a:solidFill>
                  <a:srgbClr val="990099"/>
                </a:solidFill>
                <a:latin typeface="Garamond"/>
                <a:cs typeface="Garamond"/>
              </a:rPr>
              <a:t>=</a:t>
            </a:r>
            <a:r>
              <a:rPr sz="2050" spc="-180" dirty="0">
                <a:solidFill>
                  <a:srgbClr val="990099"/>
                </a:solidFill>
                <a:latin typeface="Garamond"/>
                <a:cs typeface="Garamond"/>
              </a:rPr>
              <a:t> </a:t>
            </a:r>
            <a:r>
              <a:rPr sz="2050" b="0" i="1" spc="45" dirty="0">
                <a:solidFill>
                  <a:srgbClr val="990099"/>
                </a:solidFill>
                <a:latin typeface="Bookman Old Style"/>
                <a:cs typeface="Bookman Old Style"/>
              </a:rPr>
              <a:t>e</a:t>
            </a:r>
            <a:r>
              <a:rPr sz="2100" b="0" i="1" spc="67" baseline="-11904" dirty="0">
                <a:solidFill>
                  <a:srgbClr val="990099"/>
                </a:solidFill>
                <a:latin typeface="Bookman Old Style"/>
                <a:cs typeface="Bookman Old Style"/>
              </a:rPr>
              <a:t>jk</a:t>
            </a:r>
            <a:r>
              <a:rPr sz="2050" spc="45" dirty="0">
                <a:solidFill>
                  <a:srgbClr val="990099"/>
                </a:solidFill>
                <a:latin typeface="Lucida Sans Unicode"/>
                <a:cs typeface="Lucida Sans Unicode"/>
              </a:rPr>
              <a:t>|</a:t>
            </a:r>
            <a:r>
              <a:rPr sz="2050" b="0" i="1" spc="45" dirty="0">
                <a:solidFill>
                  <a:srgbClr val="990099"/>
                </a:solidFill>
                <a:latin typeface="Bookman Old Style"/>
                <a:cs typeface="Bookman Old Style"/>
              </a:rPr>
              <a:t>E</a:t>
            </a:r>
            <a:r>
              <a:rPr sz="2050" spc="45" dirty="0">
                <a:solidFill>
                  <a:srgbClr val="990099"/>
                </a:solidFill>
                <a:latin typeface="Garamond"/>
                <a:cs typeface="Garamond"/>
              </a:rPr>
              <a:t>)</a:t>
            </a:r>
            <a:r>
              <a:rPr sz="2050" b="0" i="1" spc="45" dirty="0">
                <a:solidFill>
                  <a:srgbClr val="990099"/>
                </a:solidFill>
                <a:latin typeface="Bookman Old Style"/>
                <a:cs typeface="Bookman Old Style"/>
              </a:rPr>
              <a:t>EU</a:t>
            </a:r>
            <a:r>
              <a:rPr sz="2050" b="0" i="1" spc="-395" dirty="0">
                <a:solidFill>
                  <a:srgbClr val="990099"/>
                </a:solidFill>
                <a:latin typeface="Bookman Old Style"/>
                <a:cs typeface="Bookman Old Style"/>
              </a:rPr>
              <a:t> </a:t>
            </a:r>
            <a:r>
              <a:rPr sz="2050" spc="20" dirty="0">
                <a:solidFill>
                  <a:srgbClr val="990099"/>
                </a:solidFill>
                <a:latin typeface="Garamond"/>
                <a:cs typeface="Garamond"/>
              </a:rPr>
              <a:t>(</a:t>
            </a:r>
            <a:r>
              <a:rPr sz="2050" b="0" i="1" spc="20" dirty="0">
                <a:solidFill>
                  <a:srgbClr val="990099"/>
                </a:solidFill>
                <a:latin typeface="Bookman Old Style"/>
                <a:cs typeface="Bookman Old Style"/>
              </a:rPr>
              <a:t>α</a:t>
            </a:r>
            <a:r>
              <a:rPr sz="2100" b="0" i="1" spc="30" baseline="-11904" dirty="0">
                <a:solidFill>
                  <a:srgbClr val="990099"/>
                </a:solidFill>
                <a:latin typeface="Bookman Old Style"/>
                <a:cs typeface="Bookman Old Style"/>
              </a:rPr>
              <a:t>e</a:t>
            </a:r>
            <a:r>
              <a:rPr sz="1800" i="1" spc="30" baseline="-30092" dirty="0">
                <a:solidFill>
                  <a:srgbClr val="990099"/>
                </a:solidFill>
                <a:latin typeface="Trebuchet MS"/>
                <a:cs typeface="Trebuchet MS"/>
              </a:rPr>
              <a:t>jk</a:t>
            </a:r>
            <a:r>
              <a:rPr sz="1800" i="1" spc="-345" baseline="-30092" dirty="0">
                <a:solidFill>
                  <a:srgbClr val="990099"/>
                </a:solidFill>
                <a:latin typeface="Trebuchet MS"/>
                <a:cs typeface="Trebuchet MS"/>
              </a:rPr>
              <a:t> </a:t>
            </a:r>
            <a:r>
              <a:rPr sz="2050" spc="-10" dirty="0">
                <a:solidFill>
                  <a:srgbClr val="990099"/>
                </a:solidFill>
                <a:latin typeface="Lucida Sans Unicode"/>
                <a:cs typeface="Lucida Sans Unicode"/>
              </a:rPr>
              <a:t>|</a:t>
            </a:r>
            <a:r>
              <a:rPr sz="2050" b="0" i="1" spc="-10" dirty="0">
                <a:solidFill>
                  <a:srgbClr val="990099"/>
                </a:solidFill>
                <a:latin typeface="Bookman Old Style"/>
                <a:cs typeface="Bookman Old Style"/>
              </a:rPr>
              <a:t>E,</a:t>
            </a:r>
            <a:r>
              <a:rPr sz="2050" b="0" i="1" spc="-280" dirty="0">
                <a:solidFill>
                  <a:srgbClr val="990099"/>
                </a:solidFill>
                <a:latin typeface="Bookman Old Style"/>
                <a:cs typeface="Bookman Old Style"/>
              </a:rPr>
              <a:t> </a:t>
            </a:r>
            <a:r>
              <a:rPr sz="2050" b="0" i="1" spc="145" dirty="0">
                <a:solidFill>
                  <a:srgbClr val="990099"/>
                </a:solidFill>
                <a:latin typeface="Bookman Old Style"/>
                <a:cs typeface="Bookman Old Style"/>
              </a:rPr>
              <a:t>E</a:t>
            </a:r>
            <a:r>
              <a:rPr sz="2100" b="0" i="1" spc="217" baseline="-11904" dirty="0">
                <a:solidFill>
                  <a:srgbClr val="990099"/>
                </a:solidFill>
                <a:latin typeface="Bookman Old Style"/>
                <a:cs typeface="Bookman Old Style"/>
              </a:rPr>
              <a:t>j</a:t>
            </a:r>
            <a:r>
              <a:rPr sz="2100" b="0" i="1" spc="82" baseline="-11904" dirty="0">
                <a:solidFill>
                  <a:srgbClr val="990099"/>
                </a:solidFill>
                <a:latin typeface="Bookman Old Style"/>
                <a:cs typeface="Bookman Old Style"/>
              </a:rPr>
              <a:t> </a:t>
            </a:r>
            <a:r>
              <a:rPr sz="2050" spc="120" dirty="0">
                <a:solidFill>
                  <a:srgbClr val="990099"/>
                </a:solidFill>
                <a:latin typeface="Garamond"/>
                <a:cs typeface="Garamond"/>
              </a:rPr>
              <a:t>=</a:t>
            </a:r>
            <a:r>
              <a:rPr sz="2050" spc="-180" dirty="0">
                <a:solidFill>
                  <a:srgbClr val="990099"/>
                </a:solidFill>
                <a:latin typeface="Garamond"/>
                <a:cs typeface="Garamond"/>
              </a:rPr>
              <a:t> </a:t>
            </a:r>
            <a:r>
              <a:rPr sz="2050" b="0" i="1" spc="55" dirty="0">
                <a:solidFill>
                  <a:srgbClr val="990099"/>
                </a:solidFill>
                <a:latin typeface="Bookman Old Style"/>
                <a:cs typeface="Bookman Old Style"/>
              </a:rPr>
              <a:t>e</a:t>
            </a:r>
            <a:r>
              <a:rPr sz="2100" b="0" i="1" spc="82" baseline="-11904" dirty="0">
                <a:solidFill>
                  <a:srgbClr val="990099"/>
                </a:solidFill>
                <a:latin typeface="Bookman Old Style"/>
                <a:cs typeface="Bookman Old Style"/>
              </a:rPr>
              <a:t>jk</a:t>
            </a:r>
            <a:r>
              <a:rPr sz="2050" spc="55" dirty="0">
                <a:solidFill>
                  <a:srgbClr val="990099"/>
                </a:solidFill>
                <a:latin typeface="Garamond"/>
                <a:cs typeface="Garamond"/>
              </a:rPr>
              <a:t>)</a:t>
            </a:r>
            <a:r>
              <a:rPr sz="3075" spc="82" baseline="54200" dirty="0">
                <a:solidFill>
                  <a:srgbClr val="990099"/>
                </a:solidFill>
                <a:latin typeface="Garamond"/>
                <a:cs typeface="Garamond"/>
              </a:rPr>
              <a:t> </a:t>
            </a:r>
            <a:r>
              <a:rPr sz="3075" spc="247" baseline="54200" dirty="0">
                <a:solidFill>
                  <a:srgbClr val="990099"/>
                </a:solidFill>
                <a:latin typeface="Garamond"/>
                <a:cs typeface="Garamond"/>
              </a:rPr>
              <a:t> </a:t>
            </a:r>
            <a:r>
              <a:rPr sz="2050" spc="-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b="0" i="1" spc="60" dirty="0">
                <a:solidFill>
                  <a:srgbClr val="990099"/>
                </a:solidFill>
                <a:latin typeface="Bookman Old Style"/>
                <a:cs typeface="Bookman Old Style"/>
              </a:rPr>
              <a:t>EU</a:t>
            </a:r>
            <a:r>
              <a:rPr sz="2050" b="0" i="1" spc="-395" dirty="0">
                <a:solidFill>
                  <a:srgbClr val="990099"/>
                </a:solidFill>
                <a:latin typeface="Bookman Old Style"/>
                <a:cs typeface="Bookman Old Style"/>
              </a:rPr>
              <a:t> </a:t>
            </a:r>
            <a:r>
              <a:rPr sz="2050" spc="55" dirty="0">
                <a:solidFill>
                  <a:srgbClr val="990099"/>
                </a:solidFill>
                <a:latin typeface="Garamond"/>
                <a:cs typeface="Garamond"/>
              </a:rPr>
              <a:t>(</a:t>
            </a:r>
            <a:r>
              <a:rPr sz="2050" b="0" i="1" spc="55" dirty="0">
                <a:solidFill>
                  <a:srgbClr val="990099"/>
                </a:solidFill>
                <a:latin typeface="Bookman Old Style"/>
                <a:cs typeface="Bookman Old Style"/>
              </a:rPr>
              <a:t>α</a:t>
            </a:r>
            <a:r>
              <a:rPr sz="2050" spc="55" dirty="0">
                <a:solidFill>
                  <a:srgbClr val="990099"/>
                </a:solidFill>
                <a:latin typeface="Lucida Sans Unicode"/>
                <a:cs typeface="Lucida Sans Unicode"/>
              </a:rPr>
              <a:t>|</a:t>
            </a:r>
            <a:r>
              <a:rPr sz="2050" b="0" i="1" spc="55" dirty="0">
                <a:solidFill>
                  <a:srgbClr val="990099"/>
                </a:solidFill>
                <a:latin typeface="Bookman Old Style"/>
                <a:cs typeface="Bookman Old Style"/>
              </a:rPr>
              <a:t>E</a:t>
            </a:r>
            <a:r>
              <a:rPr sz="2050" spc="55" dirty="0">
                <a:solidFill>
                  <a:srgbClr val="990099"/>
                </a:solidFill>
                <a:latin typeface="Garamond"/>
                <a:cs typeface="Garamond"/>
              </a:rPr>
              <a:t>)</a:t>
            </a:r>
            <a:endParaRPr sz="2050">
              <a:latin typeface="Garamond"/>
              <a:cs typeface="Garamond"/>
            </a:endParaRPr>
          </a:p>
          <a:p>
            <a:pPr marL="76200">
              <a:lnSpc>
                <a:spcPct val="100000"/>
              </a:lnSpc>
              <a:spcBef>
                <a:spcPts val="1610"/>
              </a:spcBef>
            </a:pPr>
            <a:r>
              <a:rPr sz="2050" spc="110" dirty="0">
                <a:latin typeface="Calibri"/>
                <a:cs typeface="Calibri"/>
              </a:rPr>
              <a:t>(VPI</a:t>
            </a:r>
            <a:r>
              <a:rPr sz="2050" spc="170" dirty="0">
                <a:latin typeface="Calibri"/>
                <a:cs typeface="Calibri"/>
              </a:rPr>
              <a:t> </a:t>
            </a:r>
            <a:r>
              <a:rPr sz="2050" spc="484" dirty="0">
                <a:latin typeface="Calibri"/>
                <a:cs typeface="Calibri"/>
              </a:rPr>
              <a:t>=</a:t>
            </a:r>
            <a:r>
              <a:rPr sz="2050" spc="175" dirty="0">
                <a:latin typeface="Calibri"/>
                <a:cs typeface="Calibri"/>
              </a:rPr>
              <a:t> </a:t>
            </a:r>
            <a:r>
              <a:rPr sz="2050" spc="-75" dirty="0">
                <a:latin typeface="Calibri"/>
                <a:cs typeface="Calibri"/>
              </a:rPr>
              <a:t>value</a:t>
            </a:r>
            <a:r>
              <a:rPr sz="2050" spc="200" dirty="0">
                <a:latin typeface="Calibri"/>
                <a:cs typeface="Calibri"/>
              </a:rPr>
              <a:t> </a:t>
            </a:r>
            <a:r>
              <a:rPr sz="2050" spc="-75" dirty="0">
                <a:latin typeface="Calibri"/>
                <a:cs typeface="Calibri"/>
              </a:rPr>
              <a:t>of</a:t>
            </a:r>
            <a:r>
              <a:rPr sz="2050" spc="170" dirty="0">
                <a:latin typeface="Calibri"/>
                <a:cs typeface="Calibri"/>
              </a:rPr>
              <a:t> </a:t>
            </a:r>
            <a:r>
              <a:rPr sz="2050" spc="-65" dirty="0">
                <a:latin typeface="Calibri"/>
                <a:cs typeface="Calibri"/>
              </a:rPr>
              <a:t>perfect</a:t>
            </a:r>
            <a:r>
              <a:rPr sz="2050" spc="180" dirty="0">
                <a:latin typeface="Calibri"/>
                <a:cs typeface="Calibri"/>
              </a:rPr>
              <a:t> </a:t>
            </a:r>
            <a:r>
              <a:rPr sz="2050" spc="-50" dirty="0">
                <a:latin typeface="Calibri"/>
                <a:cs typeface="Calibri"/>
              </a:rPr>
              <a:t>information)</a:t>
            </a:r>
            <a:endParaRPr sz="2050">
              <a:latin typeface="Calibri"/>
              <a:cs typeface="Calibri"/>
            </a:endParaRPr>
          </a:p>
        </p:txBody>
      </p:sp>
      <p:sp>
        <p:nvSpPr>
          <p:cNvPr id="6" name="TextBox 5">
            <a:extLst>
              <a:ext uri="{FF2B5EF4-FFF2-40B4-BE49-F238E27FC236}">
                <a16:creationId xmlns:a16="http://schemas.microsoft.com/office/drawing/2014/main" id="{A0700966-98C0-4D6B-85F0-C8FC63116CAC}"/>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90ECDA6C-D41C-4280-874C-7932832F2453}"/>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22</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105" dirty="0"/>
              <a:t>Properties</a:t>
            </a:r>
            <a:r>
              <a:rPr spc="245" dirty="0"/>
              <a:t> </a:t>
            </a:r>
            <a:r>
              <a:rPr spc="105" dirty="0"/>
              <a:t>of</a:t>
            </a:r>
            <a:r>
              <a:rPr spc="240" dirty="0"/>
              <a:t> </a:t>
            </a:r>
            <a:r>
              <a:rPr spc="229" dirty="0"/>
              <a:t>VPI</a:t>
            </a:r>
          </a:p>
        </p:txBody>
      </p:sp>
      <p:sp>
        <p:nvSpPr>
          <p:cNvPr id="3" name="object 3"/>
          <p:cNvSpPr txBox="1"/>
          <p:nvPr/>
        </p:nvSpPr>
        <p:spPr>
          <a:xfrm>
            <a:off x="1079493" y="1396713"/>
            <a:ext cx="8378190" cy="4036060"/>
          </a:xfrm>
          <a:prstGeom prst="rect">
            <a:avLst/>
          </a:prstGeom>
        </p:spPr>
        <p:txBody>
          <a:bodyPr vert="horz" wrap="square" lIns="0" tIns="14604" rIns="0" bIns="0" rtlCol="0">
            <a:spAutoFit/>
          </a:bodyPr>
          <a:lstStyle/>
          <a:p>
            <a:pPr marL="63500">
              <a:lnSpc>
                <a:spcPct val="100000"/>
              </a:lnSpc>
              <a:spcBef>
                <a:spcPts val="114"/>
              </a:spcBef>
            </a:pPr>
            <a:r>
              <a:rPr sz="2050" spc="40" dirty="0">
                <a:solidFill>
                  <a:srgbClr val="7E0000"/>
                </a:solidFill>
                <a:latin typeface="Century"/>
                <a:cs typeface="Century"/>
              </a:rPr>
              <a:t>Nonnegative</a:t>
            </a:r>
            <a:r>
              <a:rPr sz="2050" spc="40" dirty="0">
                <a:latin typeface="Calibri"/>
                <a:cs typeface="Calibri"/>
              </a:rPr>
              <a:t>—in</a:t>
            </a:r>
            <a:r>
              <a:rPr sz="2050" spc="185" dirty="0">
                <a:latin typeface="Calibri"/>
                <a:cs typeface="Calibri"/>
              </a:rPr>
              <a:t> </a:t>
            </a:r>
            <a:r>
              <a:rPr sz="2050" spc="70" dirty="0">
                <a:solidFill>
                  <a:srgbClr val="7E0000"/>
                </a:solidFill>
                <a:latin typeface="Century"/>
                <a:cs typeface="Century"/>
              </a:rPr>
              <a:t>expectation</a:t>
            </a:r>
            <a:r>
              <a:rPr sz="2050" spc="70" dirty="0">
                <a:latin typeface="Calibri"/>
                <a:cs typeface="Calibri"/>
              </a:rPr>
              <a:t>,</a:t>
            </a:r>
            <a:r>
              <a:rPr sz="2050" spc="200" dirty="0">
                <a:latin typeface="Calibri"/>
                <a:cs typeface="Calibri"/>
              </a:rPr>
              <a:t> </a:t>
            </a:r>
            <a:r>
              <a:rPr sz="2050" spc="-65" dirty="0">
                <a:latin typeface="Calibri"/>
                <a:cs typeface="Calibri"/>
              </a:rPr>
              <a:t>not</a:t>
            </a:r>
            <a:r>
              <a:rPr sz="2050" spc="190" dirty="0">
                <a:latin typeface="Calibri"/>
                <a:cs typeface="Calibri"/>
              </a:rPr>
              <a:t> </a:t>
            </a:r>
            <a:r>
              <a:rPr sz="2050" spc="95" dirty="0">
                <a:solidFill>
                  <a:srgbClr val="7E0000"/>
                </a:solidFill>
                <a:latin typeface="Century"/>
                <a:cs typeface="Century"/>
              </a:rPr>
              <a:t>post</a:t>
            </a:r>
            <a:r>
              <a:rPr sz="2050" spc="200" dirty="0">
                <a:solidFill>
                  <a:srgbClr val="7E0000"/>
                </a:solidFill>
                <a:latin typeface="Century"/>
                <a:cs typeface="Century"/>
              </a:rPr>
              <a:t> </a:t>
            </a:r>
            <a:r>
              <a:rPr sz="2050" spc="120" dirty="0">
                <a:solidFill>
                  <a:srgbClr val="7E0000"/>
                </a:solidFill>
                <a:latin typeface="Century"/>
                <a:cs typeface="Century"/>
              </a:rPr>
              <a:t>hoc</a:t>
            </a:r>
            <a:endParaRPr sz="2050" dirty="0">
              <a:latin typeface="Century"/>
              <a:cs typeface="Century"/>
            </a:endParaRPr>
          </a:p>
          <a:p>
            <a:pPr marL="380365">
              <a:lnSpc>
                <a:spcPct val="100000"/>
              </a:lnSpc>
              <a:spcBef>
                <a:spcPts val="1560"/>
              </a:spcBef>
              <a:tabLst>
                <a:tab pos="1141095" algn="l"/>
              </a:tabLst>
            </a:pPr>
            <a:r>
              <a:rPr sz="2050" spc="-670" dirty="0">
                <a:solidFill>
                  <a:srgbClr val="990099"/>
                </a:solidFill>
                <a:latin typeface="Lucida Sans Unicode"/>
                <a:cs typeface="Lucida Sans Unicode"/>
              </a:rPr>
              <a:t>∀</a:t>
            </a:r>
            <a:r>
              <a:rPr sz="2050" spc="-315" dirty="0">
                <a:solidFill>
                  <a:srgbClr val="990099"/>
                </a:solidFill>
                <a:latin typeface="Lucida Sans Unicode"/>
                <a:cs typeface="Lucida Sans Unicode"/>
              </a:rPr>
              <a:t> </a:t>
            </a:r>
            <a:r>
              <a:rPr sz="2050" b="0" i="1" spc="105" dirty="0">
                <a:solidFill>
                  <a:srgbClr val="990099"/>
                </a:solidFill>
                <a:latin typeface="Bookman Old Style"/>
                <a:cs typeface="Bookman Old Style"/>
              </a:rPr>
              <a:t>j,</a:t>
            </a:r>
            <a:r>
              <a:rPr sz="2050" b="0" i="1" spc="-270" dirty="0">
                <a:solidFill>
                  <a:srgbClr val="990099"/>
                </a:solidFill>
                <a:latin typeface="Bookman Old Style"/>
                <a:cs typeface="Bookman Old Style"/>
              </a:rPr>
              <a:t> </a:t>
            </a:r>
            <a:r>
              <a:rPr sz="2050" b="0" i="1" spc="100" dirty="0">
                <a:solidFill>
                  <a:srgbClr val="990099"/>
                </a:solidFill>
                <a:latin typeface="Bookman Old Style"/>
                <a:cs typeface="Bookman Old Style"/>
              </a:rPr>
              <a:t>E</a:t>
            </a:r>
            <a:r>
              <a:rPr sz="2050" b="0" i="1" dirty="0">
                <a:solidFill>
                  <a:srgbClr val="990099"/>
                </a:solidFill>
                <a:latin typeface="Bookman Old Style"/>
                <a:cs typeface="Bookman Old Style"/>
              </a:rPr>
              <a:t>	</a:t>
            </a:r>
            <a:r>
              <a:rPr sz="2050" b="0" i="1" spc="-215" dirty="0">
                <a:solidFill>
                  <a:srgbClr val="990099"/>
                </a:solidFill>
                <a:latin typeface="Bookman Old Style"/>
                <a:cs typeface="Bookman Old Style"/>
              </a:rPr>
              <a:t>V</a:t>
            </a:r>
            <a:r>
              <a:rPr sz="2050" b="0" i="1" spc="-165" dirty="0">
                <a:solidFill>
                  <a:srgbClr val="990099"/>
                </a:solidFill>
                <a:latin typeface="Bookman Old Style"/>
                <a:cs typeface="Bookman Old Style"/>
              </a:rPr>
              <a:t> </a:t>
            </a:r>
            <a:r>
              <a:rPr sz="2050" b="0" i="1" spc="350" dirty="0">
                <a:solidFill>
                  <a:srgbClr val="990099"/>
                </a:solidFill>
                <a:latin typeface="Bookman Old Style"/>
                <a:cs typeface="Bookman Old Style"/>
              </a:rPr>
              <a:t>P</a:t>
            </a:r>
            <a:r>
              <a:rPr sz="2050" b="0" i="1" spc="235" dirty="0">
                <a:solidFill>
                  <a:srgbClr val="990099"/>
                </a:solidFill>
                <a:latin typeface="Bookman Old Style"/>
                <a:cs typeface="Bookman Old Style"/>
              </a:rPr>
              <a:t>I</a:t>
            </a:r>
            <a:r>
              <a:rPr sz="2100" b="0" i="1" spc="127" baseline="-11904" dirty="0">
                <a:solidFill>
                  <a:srgbClr val="990099"/>
                </a:solidFill>
                <a:latin typeface="Bookman Old Style"/>
                <a:cs typeface="Bookman Old Style"/>
              </a:rPr>
              <a:t>E</a:t>
            </a:r>
            <a:r>
              <a:rPr sz="2100" b="0" i="1" spc="-427" baseline="-11904" dirty="0">
                <a:solidFill>
                  <a:srgbClr val="990099"/>
                </a:solidFill>
                <a:latin typeface="Bookman Old Style"/>
                <a:cs typeface="Bookman Old Style"/>
              </a:rPr>
              <a:t> </a:t>
            </a:r>
            <a:r>
              <a:rPr sz="2050" spc="130" dirty="0">
                <a:solidFill>
                  <a:srgbClr val="990099"/>
                </a:solidFill>
                <a:latin typeface="Garamond"/>
                <a:cs typeface="Garamond"/>
              </a:rPr>
              <a:t>(</a:t>
            </a:r>
            <a:r>
              <a:rPr sz="2050" b="0" i="1" spc="100" dirty="0">
                <a:solidFill>
                  <a:srgbClr val="990099"/>
                </a:solidFill>
                <a:latin typeface="Bookman Old Style"/>
                <a:cs typeface="Bookman Old Style"/>
              </a:rPr>
              <a:t>E</a:t>
            </a:r>
            <a:r>
              <a:rPr sz="2100" b="0" i="1" spc="465" baseline="-11904" dirty="0">
                <a:solidFill>
                  <a:srgbClr val="990099"/>
                </a:solidFill>
                <a:latin typeface="Bookman Old Style"/>
                <a:cs typeface="Bookman Old Style"/>
              </a:rPr>
              <a:t>j</a:t>
            </a:r>
            <a:r>
              <a:rPr sz="2050" spc="130" dirty="0">
                <a:solidFill>
                  <a:srgbClr val="990099"/>
                </a:solidFill>
                <a:latin typeface="Garamond"/>
                <a:cs typeface="Garamond"/>
              </a:rPr>
              <a:t>)</a:t>
            </a:r>
            <a:r>
              <a:rPr sz="2050" spc="60" dirty="0">
                <a:solidFill>
                  <a:srgbClr val="990099"/>
                </a:solidFill>
                <a:latin typeface="Garamond"/>
                <a:cs typeface="Garamond"/>
              </a:rPr>
              <a:t> </a:t>
            </a:r>
            <a:r>
              <a:rPr sz="2050" spc="-25" dirty="0">
                <a:solidFill>
                  <a:srgbClr val="990099"/>
                </a:solidFill>
                <a:latin typeface="Lucida Sans Unicode"/>
                <a:cs typeface="Lucida Sans Unicode"/>
              </a:rPr>
              <a:t>≥</a:t>
            </a:r>
            <a:r>
              <a:rPr sz="2050" spc="-75" dirty="0">
                <a:solidFill>
                  <a:srgbClr val="990099"/>
                </a:solidFill>
                <a:latin typeface="Lucida Sans Unicode"/>
                <a:cs typeface="Lucida Sans Unicode"/>
              </a:rPr>
              <a:t> </a:t>
            </a:r>
            <a:r>
              <a:rPr sz="2050" spc="-15" dirty="0">
                <a:solidFill>
                  <a:srgbClr val="990099"/>
                </a:solidFill>
                <a:latin typeface="Garamond"/>
                <a:cs typeface="Garamond"/>
              </a:rPr>
              <a:t>0</a:t>
            </a:r>
            <a:endParaRPr sz="2050" dirty="0">
              <a:latin typeface="Garamond"/>
              <a:cs typeface="Garamond"/>
            </a:endParaRPr>
          </a:p>
          <a:p>
            <a:pPr marL="63500">
              <a:lnSpc>
                <a:spcPct val="100000"/>
              </a:lnSpc>
              <a:spcBef>
                <a:spcPts val="1560"/>
              </a:spcBef>
            </a:pPr>
            <a:r>
              <a:rPr sz="2050" spc="10" dirty="0">
                <a:solidFill>
                  <a:srgbClr val="7E0000"/>
                </a:solidFill>
                <a:latin typeface="Century"/>
                <a:cs typeface="Century"/>
              </a:rPr>
              <a:t>Nonadditive</a:t>
            </a:r>
            <a:r>
              <a:rPr sz="2050" spc="10" dirty="0">
                <a:latin typeface="Calibri"/>
                <a:cs typeface="Calibri"/>
              </a:rPr>
              <a:t>—consider,</a:t>
            </a:r>
            <a:r>
              <a:rPr sz="2050" spc="165" dirty="0">
                <a:latin typeface="Calibri"/>
                <a:cs typeface="Calibri"/>
              </a:rPr>
              <a:t> </a:t>
            </a:r>
            <a:r>
              <a:rPr sz="2050" spc="-20" dirty="0">
                <a:latin typeface="Calibri"/>
                <a:cs typeface="Calibri"/>
              </a:rPr>
              <a:t>e.g.,</a:t>
            </a:r>
            <a:r>
              <a:rPr sz="2050" spc="185" dirty="0">
                <a:latin typeface="Calibri"/>
                <a:cs typeface="Calibri"/>
              </a:rPr>
              <a:t> </a:t>
            </a:r>
            <a:r>
              <a:rPr sz="2050" spc="-45" dirty="0">
                <a:latin typeface="Calibri"/>
                <a:cs typeface="Calibri"/>
              </a:rPr>
              <a:t>obtaining</a:t>
            </a:r>
            <a:r>
              <a:rPr sz="2050" spc="180" dirty="0">
                <a:latin typeface="Calibri"/>
                <a:cs typeface="Calibri"/>
              </a:rPr>
              <a:t> </a:t>
            </a:r>
            <a:r>
              <a:rPr sz="2050" b="0" i="1" spc="160" dirty="0">
                <a:solidFill>
                  <a:srgbClr val="990099"/>
                </a:solidFill>
                <a:latin typeface="Bookman Old Style"/>
                <a:cs typeface="Bookman Old Style"/>
              </a:rPr>
              <a:t>E</a:t>
            </a:r>
            <a:r>
              <a:rPr sz="2100" b="0" i="1" spc="240" baseline="-11904" dirty="0">
                <a:solidFill>
                  <a:srgbClr val="990099"/>
                </a:solidFill>
                <a:latin typeface="Bookman Old Style"/>
                <a:cs typeface="Bookman Old Style"/>
              </a:rPr>
              <a:t>j</a:t>
            </a:r>
            <a:r>
              <a:rPr sz="2100" b="0" i="1" spc="547" baseline="-11904" dirty="0">
                <a:solidFill>
                  <a:srgbClr val="990099"/>
                </a:solidFill>
                <a:latin typeface="Bookman Old Style"/>
                <a:cs typeface="Bookman Old Style"/>
              </a:rPr>
              <a:t> </a:t>
            </a:r>
            <a:r>
              <a:rPr sz="2050" spc="-80" dirty="0">
                <a:latin typeface="Calibri"/>
                <a:cs typeface="Calibri"/>
              </a:rPr>
              <a:t>twice</a:t>
            </a:r>
            <a:endParaRPr sz="2050" dirty="0">
              <a:latin typeface="Calibri"/>
              <a:cs typeface="Calibri"/>
            </a:endParaRPr>
          </a:p>
          <a:p>
            <a:pPr marL="380365">
              <a:lnSpc>
                <a:spcPct val="100000"/>
              </a:lnSpc>
              <a:spcBef>
                <a:spcPts val="1560"/>
              </a:spcBef>
            </a:pPr>
            <a:r>
              <a:rPr sz="2050" b="0" i="1" spc="-215" dirty="0">
                <a:solidFill>
                  <a:srgbClr val="990099"/>
                </a:solidFill>
                <a:latin typeface="Bookman Old Style"/>
                <a:cs typeface="Bookman Old Style"/>
              </a:rPr>
              <a:t>V</a:t>
            </a:r>
            <a:r>
              <a:rPr sz="2050" b="0" i="1" spc="-175" dirty="0">
                <a:solidFill>
                  <a:srgbClr val="990099"/>
                </a:solidFill>
                <a:latin typeface="Bookman Old Style"/>
                <a:cs typeface="Bookman Old Style"/>
              </a:rPr>
              <a:t> </a:t>
            </a:r>
            <a:r>
              <a:rPr sz="2050" b="0" i="1" spc="350" dirty="0">
                <a:solidFill>
                  <a:srgbClr val="990099"/>
                </a:solidFill>
                <a:latin typeface="Bookman Old Style"/>
                <a:cs typeface="Bookman Old Style"/>
              </a:rPr>
              <a:t>P</a:t>
            </a:r>
            <a:r>
              <a:rPr sz="2050" b="0" i="1" spc="229" dirty="0">
                <a:solidFill>
                  <a:srgbClr val="990099"/>
                </a:solidFill>
                <a:latin typeface="Bookman Old Style"/>
                <a:cs typeface="Bookman Old Style"/>
              </a:rPr>
              <a:t>I</a:t>
            </a:r>
            <a:r>
              <a:rPr sz="2100" b="0" i="1" spc="127" baseline="-11904" dirty="0">
                <a:solidFill>
                  <a:srgbClr val="990099"/>
                </a:solidFill>
                <a:latin typeface="Bookman Old Style"/>
                <a:cs typeface="Bookman Old Style"/>
              </a:rPr>
              <a:t>E</a:t>
            </a:r>
            <a:r>
              <a:rPr sz="2100" b="0" i="1" spc="-412" baseline="-11904" dirty="0">
                <a:solidFill>
                  <a:srgbClr val="990099"/>
                </a:solidFill>
                <a:latin typeface="Bookman Old Style"/>
                <a:cs typeface="Bookman Old Style"/>
              </a:rPr>
              <a:t> </a:t>
            </a:r>
            <a:r>
              <a:rPr sz="2050" spc="130" dirty="0">
                <a:solidFill>
                  <a:srgbClr val="990099"/>
                </a:solidFill>
                <a:latin typeface="Garamond"/>
                <a:cs typeface="Garamond"/>
              </a:rPr>
              <a:t>(</a:t>
            </a:r>
            <a:r>
              <a:rPr sz="2050" b="0" i="1" spc="100" dirty="0">
                <a:solidFill>
                  <a:srgbClr val="990099"/>
                </a:solidFill>
                <a:latin typeface="Bookman Old Style"/>
                <a:cs typeface="Bookman Old Style"/>
              </a:rPr>
              <a:t>E</a:t>
            </a:r>
            <a:r>
              <a:rPr sz="2100" b="0" i="1" spc="465" baseline="-11904" dirty="0">
                <a:solidFill>
                  <a:srgbClr val="990099"/>
                </a:solidFill>
                <a:latin typeface="Bookman Old Style"/>
                <a:cs typeface="Bookman Old Style"/>
              </a:rPr>
              <a:t>j</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100" dirty="0">
                <a:solidFill>
                  <a:srgbClr val="990099"/>
                </a:solidFill>
                <a:latin typeface="Bookman Old Style"/>
                <a:cs typeface="Bookman Old Style"/>
              </a:rPr>
              <a:t>E</a:t>
            </a:r>
            <a:r>
              <a:rPr sz="2100" b="0" i="1" spc="-22" baseline="-11904" dirty="0">
                <a:solidFill>
                  <a:srgbClr val="990099"/>
                </a:solidFill>
                <a:latin typeface="Bookman Old Style"/>
                <a:cs typeface="Bookman Old Style"/>
              </a:rPr>
              <a:t>k</a:t>
            </a:r>
            <a:r>
              <a:rPr sz="2050" spc="130" dirty="0">
                <a:solidFill>
                  <a:srgbClr val="990099"/>
                </a:solidFill>
                <a:latin typeface="Garamond"/>
                <a:cs typeface="Garamond"/>
              </a:rPr>
              <a:t>)</a:t>
            </a:r>
            <a:r>
              <a:rPr sz="2050" spc="60" dirty="0">
                <a:solidFill>
                  <a:srgbClr val="990099"/>
                </a:solidFill>
                <a:latin typeface="Garamond"/>
                <a:cs typeface="Garamond"/>
              </a:rPr>
              <a:t> </a:t>
            </a:r>
            <a:r>
              <a:rPr sz="2050" spc="5" dirty="0">
                <a:solidFill>
                  <a:srgbClr val="990099"/>
                </a:solidFill>
                <a:latin typeface="Lucida Sans Unicode"/>
                <a:cs typeface="Lucida Sans Unicode"/>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b="0" i="1" spc="-215" dirty="0">
                <a:solidFill>
                  <a:srgbClr val="990099"/>
                </a:solidFill>
                <a:latin typeface="Bookman Old Style"/>
                <a:cs typeface="Bookman Old Style"/>
              </a:rPr>
              <a:t>V</a:t>
            </a:r>
            <a:r>
              <a:rPr sz="2050" b="0" i="1" spc="-175" dirty="0">
                <a:solidFill>
                  <a:srgbClr val="990099"/>
                </a:solidFill>
                <a:latin typeface="Bookman Old Style"/>
                <a:cs typeface="Bookman Old Style"/>
              </a:rPr>
              <a:t> </a:t>
            </a:r>
            <a:r>
              <a:rPr sz="2050" b="0" i="1" spc="350" dirty="0">
                <a:solidFill>
                  <a:srgbClr val="990099"/>
                </a:solidFill>
                <a:latin typeface="Bookman Old Style"/>
                <a:cs typeface="Bookman Old Style"/>
              </a:rPr>
              <a:t>P</a:t>
            </a:r>
            <a:r>
              <a:rPr sz="2050" b="0" i="1" spc="229" dirty="0">
                <a:solidFill>
                  <a:srgbClr val="990099"/>
                </a:solidFill>
                <a:latin typeface="Bookman Old Style"/>
                <a:cs typeface="Bookman Old Style"/>
              </a:rPr>
              <a:t>I</a:t>
            </a:r>
            <a:r>
              <a:rPr sz="2100" b="0" i="1" spc="127" baseline="-11904" dirty="0">
                <a:solidFill>
                  <a:srgbClr val="990099"/>
                </a:solidFill>
                <a:latin typeface="Bookman Old Style"/>
                <a:cs typeface="Bookman Old Style"/>
              </a:rPr>
              <a:t>E</a:t>
            </a:r>
            <a:r>
              <a:rPr sz="2100" b="0" i="1" spc="-412" baseline="-11904" dirty="0">
                <a:solidFill>
                  <a:srgbClr val="990099"/>
                </a:solidFill>
                <a:latin typeface="Bookman Old Style"/>
                <a:cs typeface="Bookman Old Style"/>
              </a:rPr>
              <a:t> </a:t>
            </a:r>
            <a:r>
              <a:rPr sz="2050" spc="130" dirty="0">
                <a:solidFill>
                  <a:srgbClr val="990099"/>
                </a:solidFill>
                <a:latin typeface="Garamond"/>
                <a:cs typeface="Garamond"/>
              </a:rPr>
              <a:t>(</a:t>
            </a:r>
            <a:r>
              <a:rPr sz="2050" b="0" i="1" spc="100" dirty="0">
                <a:solidFill>
                  <a:srgbClr val="990099"/>
                </a:solidFill>
                <a:latin typeface="Bookman Old Style"/>
                <a:cs typeface="Bookman Old Style"/>
              </a:rPr>
              <a:t>E</a:t>
            </a:r>
            <a:r>
              <a:rPr sz="2100" b="0" i="1" spc="465" baseline="-11904" dirty="0">
                <a:solidFill>
                  <a:srgbClr val="990099"/>
                </a:solidFill>
                <a:latin typeface="Bookman Old Style"/>
                <a:cs typeface="Bookman Old Style"/>
              </a:rPr>
              <a:t>j</a:t>
            </a:r>
            <a:r>
              <a:rPr sz="2050" spc="130"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b="0" i="1" spc="-215" dirty="0">
                <a:solidFill>
                  <a:srgbClr val="990099"/>
                </a:solidFill>
                <a:latin typeface="Bookman Old Style"/>
                <a:cs typeface="Bookman Old Style"/>
              </a:rPr>
              <a:t>V</a:t>
            </a:r>
            <a:r>
              <a:rPr sz="2050" b="0" i="1" spc="-165" dirty="0">
                <a:solidFill>
                  <a:srgbClr val="990099"/>
                </a:solidFill>
                <a:latin typeface="Bookman Old Style"/>
                <a:cs typeface="Bookman Old Style"/>
              </a:rPr>
              <a:t> </a:t>
            </a:r>
            <a:r>
              <a:rPr sz="2050" b="0" i="1" spc="350" dirty="0">
                <a:solidFill>
                  <a:srgbClr val="990099"/>
                </a:solidFill>
                <a:latin typeface="Bookman Old Style"/>
                <a:cs typeface="Bookman Old Style"/>
              </a:rPr>
              <a:t>P</a:t>
            </a:r>
            <a:r>
              <a:rPr sz="2050" b="0" i="1" spc="229" dirty="0">
                <a:solidFill>
                  <a:srgbClr val="990099"/>
                </a:solidFill>
                <a:latin typeface="Bookman Old Style"/>
                <a:cs typeface="Bookman Old Style"/>
              </a:rPr>
              <a:t>I</a:t>
            </a:r>
            <a:r>
              <a:rPr sz="2100" b="0" i="1" spc="127" baseline="-11904" dirty="0">
                <a:solidFill>
                  <a:srgbClr val="990099"/>
                </a:solidFill>
                <a:latin typeface="Bookman Old Style"/>
                <a:cs typeface="Bookman Old Style"/>
              </a:rPr>
              <a:t>E</a:t>
            </a:r>
            <a:r>
              <a:rPr sz="2100" b="0" i="1" spc="-427" baseline="-11904" dirty="0">
                <a:solidFill>
                  <a:srgbClr val="990099"/>
                </a:solidFill>
                <a:latin typeface="Bookman Old Style"/>
                <a:cs typeface="Bookman Old Style"/>
              </a:rPr>
              <a:t> </a:t>
            </a:r>
            <a:r>
              <a:rPr sz="2050" spc="130" dirty="0">
                <a:solidFill>
                  <a:srgbClr val="990099"/>
                </a:solidFill>
                <a:latin typeface="Garamond"/>
                <a:cs typeface="Garamond"/>
              </a:rPr>
              <a:t>(</a:t>
            </a:r>
            <a:r>
              <a:rPr sz="2050" b="0" i="1" spc="100" dirty="0">
                <a:solidFill>
                  <a:srgbClr val="990099"/>
                </a:solidFill>
                <a:latin typeface="Bookman Old Style"/>
                <a:cs typeface="Bookman Old Style"/>
              </a:rPr>
              <a:t>E</a:t>
            </a:r>
            <a:r>
              <a:rPr sz="2100" b="0" i="1" spc="-22" baseline="-11904" dirty="0">
                <a:solidFill>
                  <a:srgbClr val="990099"/>
                </a:solidFill>
                <a:latin typeface="Bookman Old Style"/>
                <a:cs typeface="Bookman Old Style"/>
              </a:rPr>
              <a:t>k</a:t>
            </a:r>
            <a:r>
              <a:rPr sz="2050" spc="130" dirty="0">
                <a:solidFill>
                  <a:srgbClr val="990099"/>
                </a:solidFill>
                <a:latin typeface="Garamond"/>
                <a:cs typeface="Garamond"/>
              </a:rPr>
              <a:t>)</a:t>
            </a:r>
            <a:endParaRPr sz="2050" dirty="0">
              <a:latin typeface="Garamond"/>
              <a:cs typeface="Garamond"/>
            </a:endParaRPr>
          </a:p>
          <a:p>
            <a:pPr marL="63500">
              <a:lnSpc>
                <a:spcPct val="100000"/>
              </a:lnSpc>
              <a:spcBef>
                <a:spcPts val="1560"/>
              </a:spcBef>
            </a:pPr>
            <a:r>
              <a:rPr sz="2050" spc="60" dirty="0">
                <a:solidFill>
                  <a:srgbClr val="7E0000"/>
                </a:solidFill>
                <a:latin typeface="Century"/>
                <a:cs typeface="Century"/>
              </a:rPr>
              <a:t>Order-independent</a:t>
            </a:r>
            <a:endParaRPr sz="2050" dirty="0">
              <a:latin typeface="Century"/>
              <a:cs typeface="Century"/>
            </a:endParaRPr>
          </a:p>
          <a:p>
            <a:pPr marL="380365">
              <a:lnSpc>
                <a:spcPct val="100000"/>
              </a:lnSpc>
              <a:spcBef>
                <a:spcPts val="1560"/>
              </a:spcBef>
            </a:pPr>
            <a:r>
              <a:rPr sz="2050" b="0" i="1" spc="-215" dirty="0">
                <a:solidFill>
                  <a:srgbClr val="990099"/>
                </a:solidFill>
                <a:latin typeface="Bookman Old Style"/>
                <a:cs typeface="Bookman Old Style"/>
              </a:rPr>
              <a:t>V</a:t>
            </a:r>
            <a:r>
              <a:rPr sz="2050" b="0" i="1" spc="-175" dirty="0">
                <a:solidFill>
                  <a:srgbClr val="990099"/>
                </a:solidFill>
                <a:latin typeface="Bookman Old Style"/>
                <a:cs typeface="Bookman Old Style"/>
              </a:rPr>
              <a:t> </a:t>
            </a:r>
            <a:r>
              <a:rPr sz="2050" b="0" i="1" spc="220" dirty="0">
                <a:solidFill>
                  <a:srgbClr val="990099"/>
                </a:solidFill>
                <a:latin typeface="Bookman Old Style"/>
                <a:cs typeface="Bookman Old Style"/>
              </a:rPr>
              <a:t>PI</a:t>
            </a:r>
            <a:r>
              <a:rPr sz="2100" b="0" i="1" spc="330" baseline="-11904" dirty="0">
                <a:solidFill>
                  <a:srgbClr val="990099"/>
                </a:solidFill>
                <a:latin typeface="Bookman Old Style"/>
                <a:cs typeface="Bookman Old Style"/>
              </a:rPr>
              <a:t>E</a:t>
            </a:r>
            <a:r>
              <a:rPr sz="2100" b="0" i="1" spc="-412" baseline="-11904" dirty="0">
                <a:solidFill>
                  <a:srgbClr val="990099"/>
                </a:solidFill>
                <a:latin typeface="Bookman Old Style"/>
                <a:cs typeface="Bookman Old Style"/>
              </a:rPr>
              <a:t> </a:t>
            </a:r>
            <a:r>
              <a:rPr sz="2050" spc="120" dirty="0">
                <a:solidFill>
                  <a:srgbClr val="990099"/>
                </a:solidFill>
                <a:latin typeface="Garamond"/>
                <a:cs typeface="Garamond"/>
              </a:rPr>
              <a:t>(</a:t>
            </a:r>
            <a:r>
              <a:rPr sz="2050" b="0" i="1" spc="120" dirty="0">
                <a:solidFill>
                  <a:srgbClr val="990099"/>
                </a:solidFill>
                <a:latin typeface="Bookman Old Style"/>
                <a:cs typeface="Bookman Old Style"/>
              </a:rPr>
              <a:t>E</a:t>
            </a:r>
            <a:r>
              <a:rPr sz="2100" b="0" i="1" spc="179" baseline="-11904" dirty="0">
                <a:solidFill>
                  <a:srgbClr val="990099"/>
                </a:solidFill>
                <a:latin typeface="Bookman Old Style"/>
                <a:cs typeface="Bookman Old Style"/>
              </a:rPr>
              <a:t>j</a:t>
            </a:r>
            <a:r>
              <a:rPr sz="2050" b="0" i="1" spc="120" dirty="0">
                <a:solidFill>
                  <a:srgbClr val="990099"/>
                </a:solidFill>
                <a:latin typeface="Bookman Old Style"/>
                <a:cs typeface="Bookman Old Style"/>
              </a:rPr>
              <a:t>,</a:t>
            </a:r>
            <a:r>
              <a:rPr sz="2050" b="0" i="1" spc="-275" dirty="0">
                <a:solidFill>
                  <a:srgbClr val="990099"/>
                </a:solidFill>
                <a:latin typeface="Bookman Old Style"/>
                <a:cs typeface="Bookman Old Style"/>
              </a:rPr>
              <a:t> </a:t>
            </a:r>
            <a:r>
              <a:rPr sz="2050" b="0" i="1" spc="70" dirty="0">
                <a:solidFill>
                  <a:srgbClr val="990099"/>
                </a:solidFill>
                <a:latin typeface="Bookman Old Style"/>
                <a:cs typeface="Bookman Old Style"/>
              </a:rPr>
              <a:t>E</a:t>
            </a:r>
            <a:r>
              <a:rPr sz="2100" b="0" i="1" spc="104" baseline="-11904" dirty="0">
                <a:solidFill>
                  <a:srgbClr val="990099"/>
                </a:solidFill>
                <a:latin typeface="Bookman Old Style"/>
                <a:cs typeface="Bookman Old Style"/>
              </a:rPr>
              <a:t>k</a:t>
            </a:r>
            <a:r>
              <a:rPr sz="2050" spc="70"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65" dirty="0">
                <a:solidFill>
                  <a:srgbClr val="990099"/>
                </a:solidFill>
                <a:latin typeface="Garamond"/>
                <a:cs typeface="Garamond"/>
              </a:rPr>
              <a:t> </a:t>
            </a:r>
            <a:r>
              <a:rPr sz="2050" b="0" i="1" spc="-215" dirty="0">
                <a:solidFill>
                  <a:srgbClr val="990099"/>
                </a:solidFill>
                <a:latin typeface="Bookman Old Style"/>
                <a:cs typeface="Bookman Old Style"/>
              </a:rPr>
              <a:t>V</a:t>
            </a:r>
            <a:r>
              <a:rPr sz="2050" b="0" i="1" spc="-175" dirty="0">
                <a:solidFill>
                  <a:srgbClr val="990099"/>
                </a:solidFill>
                <a:latin typeface="Bookman Old Style"/>
                <a:cs typeface="Bookman Old Style"/>
              </a:rPr>
              <a:t> </a:t>
            </a:r>
            <a:r>
              <a:rPr sz="2050" b="0" i="1" spc="220" dirty="0">
                <a:solidFill>
                  <a:srgbClr val="990099"/>
                </a:solidFill>
                <a:latin typeface="Bookman Old Style"/>
                <a:cs typeface="Bookman Old Style"/>
              </a:rPr>
              <a:t>PI</a:t>
            </a:r>
            <a:r>
              <a:rPr sz="2100" b="0" i="1" spc="330" baseline="-11904" dirty="0">
                <a:solidFill>
                  <a:srgbClr val="990099"/>
                </a:solidFill>
                <a:latin typeface="Bookman Old Style"/>
                <a:cs typeface="Bookman Old Style"/>
              </a:rPr>
              <a:t>E</a:t>
            </a:r>
            <a:r>
              <a:rPr sz="2100" b="0" i="1" spc="-405" baseline="-11904" dirty="0">
                <a:solidFill>
                  <a:srgbClr val="990099"/>
                </a:solidFill>
                <a:latin typeface="Bookman Old Style"/>
                <a:cs typeface="Bookman Old Style"/>
              </a:rPr>
              <a:t> </a:t>
            </a:r>
            <a:r>
              <a:rPr sz="2050" spc="170" dirty="0">
                <a:solidFill>
                  <a:srgbClr val="990099"/>
                </a:solidFill>
                <a:latin typeface="Garamond"/>
                <a:cs typeface="Garamond"/>
              </a:rPr>
              <a:t>(</a:t>
            </a:r>
            <a:r>
              <a:rPr sz="2050" b="0" i="1" spc="170" dirty="0">
                <a:solidFill>
                  <a:srgbClr val="990099"/>
                </a:solidFill>
                <a:latin typeface="Bookman Old Style"/>
                <a:cs typeface="Bookman Old Style"/>
              </a:rPr>
              <a:t>E</a:t>
            </a:r>
            <a:r>
              <a:rPr sz="2100" b="0" i="1" spc="254" baseline="-11904" dirty="0">
                <a:solidFill>
                  <a:srgbClr val="990099"/>
                </a:solidFill>
                <a:latin typeface="Bookman Old Style"/>
                <a:cs typeface="Bookman Old Style"/>
              </a:rPr>
              <a:t>j</a:t>
            </a:r>
            <a:r>
              <a:rPr sz="2050" spc="170"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55" dirty="0">
                <a:solidFill>
                  <a:srgbClr val="990099"/>
                </a:solidFill>
                <a:latin typeface="Garamond"/>
                <a:cs typeface="Garamond"/>
              </a:rPr>
              <a:t> </a:t>
            </a:r>
            <a:r>
              <a:rPr sz="2050" b="0" i="1" spc="-215" dirty="0">
                <a:solidFill>
                  <a:srgbClr val="990099"/>
                </a:solidFill>
                <a:latin typeface="Bookman Old Style"/>
                <a:cs typeface="Bookman Old Style"/>
              </a:rPr>
              <a:t>V</a:t>
            </a:r>
            <a:r>
              <a:rPr sz="2050" b="0" i="1" spc="-165" dirty="0">
                <a:solidFill>
                  <a:srgbClr val="990099"/>
                </a:solidFill>
                <a:latin typeface="Bookman Old Style"/>
                <a:cs typeface="Bookman Old Style"/>
              </a:rPr>
              <a:t> </a:t>
            </a:r>
            <a:r>
              <a:rPr sz="2050" b="0" i="1" spc="145" dirty="0">
                <a:solidFill>
                  <a:srgbClr val="990099"/>
                </a:solidFill>
                <a:latin typeface="Bookman Old Style"/>
                <a:cs typeface="Bookman Old Style"/>
              </a:rPr>
              <a:t>PI</a:t>
            </a:r>
            <a:r>
              <a:rPr sz="2100" b="0" i="1" spc="217" baseline="-11904" dirty="0">
                <a:solidFill>
                  <a:srgbClr val="990099"/>
                </a:solidFill>
                <a:latin typeface="Bookman Old Style"/>
                <a:cs typeface="Bookman Old Style"/>
              </a:rPr>
              <a:t>E,E</a:t>
            </a:r>
            <a:r>
              <a:rPr sz="1800" i="1" spc="217" baseline="-27777" dirty="0">
                <a:solidFill>
                  <a:srgbClr val="990099"/>
                </a:solidFill>
                <a:latin typeface="Trebuchet MS"/>
                <a:cs typeface="Trebuchet MS"/>
              </a:rPr>
              <a:t>j</a:t>
            </a:r>
            <a:r>
              <a:rPr sz="1800" i="1" spc="-315" baseline="-27777" dirty="0">
                <a:solidFill>
                  <a:srgbClr val="990099"/>
                </a:solidFill>
                <a:latin typeface="Trebuchet MS"/>
                <a:cs typeface="Trebuchet MS"/>
              </a:rPr>
              <a:t> </a:t>
            </a:r>
            <a:r>
              <a:rPr sz="2050" spc="85" dirty="0">
                <a:solidFill>
                  <a:srgbClr val="990099"/>
                </a:solidFill>
                <a:latin typeface="Garamond"/>
                <a:cs typeface="Garamond"/>
              </a:rPr>
              <a:t>(</a:t>
            </a:r>
            <a:r>
              <a:rPr sz="2050" b="0" i="1" spc="85" dirty="0">
                <a:solidFill>
                  <a:srgbClr val="990099"/>
                </a:solidFill>
                <a:latin typeface="Bookman Old Style"/>
                <a:cs typeface="Bookman Old Style"/>
              </a:rPr>
              <a:t>E</a:t>
            </a:r>
            <a:r>
              <a:rPr sz="2100" b="0" i="1" spc="127" baseline="-11904" dirty="0">
                <a:solidFill>
                  <a:srgbClr val="990099"/>
                </a:solidFill>
                <a:latin typeface="Bookman Old Style"/>
                <a:cs typeface="Bookman Old Style"/>
              </a:rPr>
              <a:t>k</a:t>
            </a:r>
            <a:r>
              <a:rPr sz="2050" spc="85" dirty="0">
                <a:solidFill>
                  <a:srgbClr val="990099"/>
                </a:solidFill>
                <a:latin typeface="Garamond"/>
                <a:cs typeface="Garamond"/>
              </a:rPr>
              <a:t>)</a:t>
            </a:r>
            <a:r>
              <a:rPr sz="2050" spc="65" dirty="0">
                <a:solidFill>
                  <a:srgbClr val="990099"/>
                </a:solidFill>
                <a:latin typeface="Garamond"/>
                <a:cs typeface="Garamond"/>
              </a:rPr>
              <a:t> </a:t>
            </a:r>
            <a:r>
              <a:rPr sz="2050" spc="120" dirty="0">
                <a:solidFill>
                  <a:srgbClr val="990099"/>
                </a:solidFill>
                <a:latin typeface="Garamond"/>
                <a:cs typeface="Garamond"/>
              </a:rPr>
              <a:t>=</a:t>
            </a:r>
            <a:r>
              <a:rPr sz="2050" spc="65" dirty="0">
                <a:solidFill>
                  <a:srgbClr val="990099"/>
                </a:solidFill>
                <a:latin typeface="Garamond"/>
                <a:cs typeface="Garamond"/>
              </a:rPr>
              <a:t> </a:t>
            </a:r>
            <a:r>
              <a:rPr sz="2050" b="0" i="1" spc="-215" dirty="0">
                <a:solidFill>
                  <a:srgbClr val="990099"/>
                </a:solidFill>
                <a:latin typeface="Bookman Old Style"/>
                <a:cs typeface="Bookman Old Style"/>
              </a:rPr>
              <a:t>V</a:t>
            </a:r>
            <a:r>
              <a:rPr sz="2050" b="0" i="1" spc="-165" dirty="0">
                <a:solidFill>
                  <a:srgbClr val="990099"/>
                </a:solidFill>
                <a:latin typeface="Bookman Old Style"/>
                <a:cs typeface="Bookman Old Style"/>
              </a:rPr>
              <a:t> </a:t>
            </a:r>
            <a:r>
              <a:rPr sz="2050" b="0" i="1" spc="220" dirty="0">
                <a:solidFill>
                  <a:srgbClr val="990099"/>
                </a:solidFill>
                <a:latin typeface="Bookman Old Style"/>
                <a:cs typeface="Bookman Old Style"/>
              </a:rPr>
              <a:t>PI</a:t>
            </a:r>
            <a:r>
              <a:rPr sz="2100" b="0" i="1" spc="330" baseline="-11904" dirty="0">
                <a:solidFill>
                  <a:srgbClr val="990099"/>
                </a:solidFill>
                <a:latin typeface="Bookman Old Style"/>
                <a:cs typeface="Bookman Old Style"/>
              </a:rPr>
              <a:t>E</a:t>
            </a:r>
            <a:r>
              <a:rPr sz="2100" b="0" i="1" spc="-427" baseline="-11904" dirty="0">
                <a:solidFill>
                  <a:srgbClr val="990099"/>
                </a:solidFill>
                <a:latin typeface="Bookman Old Style"/>
                <a:cs typeface="Bookman Old Style"/>
              </a:rPr>
              <a:t> </a:t>
            </a:r>
            <a:r>
              <a:rPr sz="2050" spc="85" dirty="0">
                <a:solidFill>
                  <a:srgbClr val="990099"/>
                </a:solidFill>
                <a:latin typeface="Garamond"/>
                <a:cs typeface="Garamond"/>
              </a:rPr>
              <a:t>(</a:t>
            </a:r>
            <a:r>
              <a:rPr sz="2050" b="0" i="1" spc="85" dirty="0">
                <a:solidFill>
                  <a:srgbClr val="990099"/>
                </a:solidFill>
                <a:latin typeface="Bookman Old Style"/>
                <a:cs typeface="Bookman Old Style"/>
              </a:rPr>
              <a:t>E</a:t>
            </a:r>
            <a:r>
              <a:rPr sz="2100" b="0" i="1" spc="127" baseline="-11904" dirty="0">
                <a:solidFill>
                  <a:srgbClr val="990099"/>
                </a:solidFill>
                <a:latin typeface="Bookman Old Style"/>
                <a:cs typeface="Bookman Old Style"/>
              </a:rPr>
              <a:t>k</a:t>
            </a:r>
            <a:r>
              <a:rPr sz="2050" spc="85" dirty="0">
                <a:solidFill>
                  <a:srgbClr val="990099"/>
                </a:solidFill>
                <a:latin typeface="Garamond"/>
                <a:cs typeface="Garamond"/>
              </a:rPr>
              <a:t>)</a:t>
            </a:r>
            <a:r>
              <a:rPr sz="2050" spc="-55"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b="0" i="1" spc="-215" dirty="0">
                <a:solidFill>
                  <a:srgbClr val="990099"/>
                </a:solidFill>
                <a:latin typeface="Bookman Old Style"/>
                <a:cs typeface="Bookman Old Style"/>
              </a:rPr>
              <a:t>V</a:t>
            </a:r>
            <a:r>
              <a:rPr sz="2050" b="0" i="1" spc="-160" dirty="0">
                <a:solidFill>
                  <a:srgbClr val="990099"/>
                </a:solidFill>
                <a:latin typeface="Bookman Old Style"/>
                <a:cs typeface="Bookman Old Style"/>
              </a:rPr>
              <a:t> </a:t>
            </a:r>
            <a:r>
              <a:rPr sz="2050" b="0" i="1" spc="135" dirty="0">
                <a:solidFill>
                  <a:srgbClr val="990099"/>
                </a:solidFill>
                <a:latin typeface="Bookman Old Style"/>
                <a:cs typeface="Bookman Old Style"/>
              </a:rPr>
              <a:t>PI</a:t>
            </a:r>
            <a:r>
              <a:rPr sz="2100" b="0" i="1" spc="202" baseline="-11904" dirty="0">
                <a:solidFill>
                  <a:srgbClr val="990099"/>
                </a:solidFill>
                <a:latin typeface="Bookman Old Style"/>
                <a:cs typeface="Bookman Old Style"/>
              </a:rPr>
              <a:t>E,E</a:t>
            </a:r>
            <a:r>
              <a:rPr sz="1800" i="1" spc="202" baseline="-30092" dirty="0">
                <a:solidFill>
                  <a:srgbClr val="990099"/>
                </a:solidFill>
                <a:latin typeface="Trebuchet MS"/>
                <a:cs typeface="Trebuchet MS"/>
              </a:rPr>
              <a:t>k</a:t>
            </a:r>
            <a:r>
              <a:rPr sz="1800" i="1" spc="-345" baseline="-30092" dirty="0">
                <a:solidFill>
                  <a:srgbClr val="990099"/>
                </a:solidFill>
                <a:latin typeface="Trebuchet MS"/>
                <a:cs typeface="Trebuchet MS"/>
              </a:rPr>
              <a:t> </a:t>
            </a:r>
            <a:r>
              <a:rPr sz="2050" spc="170" dirty="0">
                <a:solidFill>
                  <a:srgbClr val="990099"/>
                </a:solidFill>
                <a:latin typeface="Garamond"/>
                <a:cs typeface="Garamond"/>
              </a:rPr>
              <a:t>(</a:t>
            </a:r>
            <a:r>
              <a:rPr sz="2050" b="0" i="1" spc="170" dirty="0">
                <a:solidFill>
                  <a:srgbClr val="990099"/>
                </a:solidFill>
                <a:latin typeface="Bookman Old Style"/>
                <a:cs typeface="Bookman Old Style"/>
              </a:rPr>
              <a:t>E</a:t>
            </a:r>
            <a:r>
              <a:rPr sz="2100" b="0" i="1" spc="254" baseline="-11904" dirty="0">
                <a:solidFill>
                  <a:srgbClr val="990099"/>
                </a:solidFill>
                <a:latin typeface="Bookman Old Style"/>
                <a:cs typeface="Bookman Old Style"/>
              </a:rPr>
              <a:t>j</a:t>
            </a:r>
            <a:r>
              <a:rPr sz="2050" spc="170" dirty="0">
                <a:solidFill>
                  <a:srgbClr val="990099"/>
                </a:solidFill>
                <a:latin typeface="Garamond"/>
                <a:cs typeface="Garamond"/>
              </a:rPr>
              <a:t>)</a:t>
            </a:r>
            <a:endParaRPr sz="2050" dirty="0">
              <a:latin typeface="Garamond"/>
              <a:cs typeface="Garamond"/>
            </a:endParaRPr>
          </a:p>
          <a:p>
            <a:pPr marL="63500" marR="1903095">
              <a:lnSpc>
                <a:spcPct val="101499"/>
              </a:lnSpc>
              <a:spcBef>
                <a:spcPts val="1525"/>
              </a:spcBef>
            </a:pPr>
            <a:r>
              <a:rPr sz="2050" spc="-50" dirty="0">
                <a:latin typeface="Calibri"/>
                <a:cs typeface="Calibri"/>
              </a:rPr>
              <a:t>Note:</a:t>
            </a:r>
            <a:r>
              <a:rPr sz="2050" dirty="0">
                <a:latin typeface="Calibri"/>
                <a:cs typeface="Calibri"/>
              </a:rPr>
              <a:t> </a:t>
            </a:r>
            <a:r>
              <a:rPr sz="2050" spc="-125" dirty="0">
                <a:latin typeface="Calibri"/>
                <a:cs typeface="Calibri"/>
              </a:rPr>
              <a:t>when</a:t>
            </a:r>
            <a:r>
              <a:rPr sz="2050" spc="180" dirty="0">
                <a:latin typeface="Calibri"/>
                <a:cs typeface="Calibri"/>
              </a:rPr>
              <a:t> </a:t>
            </a:r>
            <a:r>
              <a:rPr sz="2050" spc="-120" dirty="0">
                <a:latin typeface="Calibri"/>
                <a:cs typeface="Calibri"/>
              </a:rPr>
              <a:t>more</a:t>
            </a:r>
            <a:r>
              <a:rPr sz="2050" spc="180" dirty="0">
                <a:latin typeface="Calibri"/>
                <a:cs typeface="Calibri"/>
              </a:rPr>
              <a:t> </a:t>
            </a:r>
            <a:r>
              <a:rPr sz="2050" spc="-55" dirty="0">
                <a:latin typeface="Calibri"/>
                <a:cs typeface="Calibri"/>
              </a:rPr>
              <a:t>than</a:t>
            </a:r>
            <a:r>
              <a:rPr sz="2050" spc="204" dirty="0">
                <a:latin typeface="Calibri"/>
                <a:cs typeface="Calibri"/>
              </a:rPr>
              <a:t> </a:t>
            </a:r>
            <a:r>
              <a:rPr sz="2050" spc="-114" dirty="0">
                <a:latin typeface="Calibri"/>
                <a:cs typeface="Calibri"/>
              </a:rPr>
              <a:t>one</a:t>
            </a:r>
            <a:r>
              <a:rPr sz="2050" spc="180" dirty="0">
                <a:latin typeface="Calibri"/>
                <a:cs typeface="Calibri"/>
              </a:rPr>
              <a:t> </a:t>
            </a:r>
            <a:r>
              <a:rPr sz="2050" spc="-85" dirty="0">
                <a:latin typeface="Calibri"/>
                <a:cs typeface="Calibri"/>
              </a:rPr>
              <a:t>piece</a:t>
            </a:r>
            <a:r>
              <a:rPr sz="2050" spc="200" dirty="0">
                <a:latin typeface="Calibri"/>
                <a:cs typeface="Calibri"/>
              </a:rPr>
              <a:t> </a:t>
            </a:r>
            <a:r>
              <a:rPr sz="2050" spc="-75" dirty="0">
                <a:latin typeface="Calibri"/>
                <a:cs typeface="Calibri"/>
              </a:rPr>
              <a:t>of</a:t>
            </a:r>
            <a:r>
              <a:rPr sz="2050" spc="175" dirty="0">
                <a:latin typeface="Calibri"/>
                <a:cs typeface="Calibri"/>
              </a:rPr>
              <a:t> </a:t>
            </a:r>
            <a:r>
              <a:rPr sz="2050" spc="-85" dirty="0">
                <a:latin typeface="Calibri"/>
                <a:cs typeface="Calibri"/>
              </a:rPr>
              <a:t>evidence</a:t>
            </a:r>
            <a:r>
              <a:rPr sz="2050" spc="175" dirty="0">
                <a:latin typeface="Calibri"/>
                <a:cs typeface="Calibri"/>
              </a:rPr>
              <a:t> </a:t>
            </a:r>
            <a:r>
              <a:rPr sz="2050" spc="-45" dirty="0">
                <a:latin typeface="Calibri"/>
                <a:cs typeface="Calibri"/>
              </a:rPr>
              <a:t>can</a:t>
            </a:r>
            <a:r>
              <a:rPr sz="2050" spc="180" dirty="0">
                <a:latin typeface="Calibri"/>
                <a:cs typeface="Calibri"/>
              </a:rPr>
              <a:t> </a:t>
            </a:r>
            <a:r>
              <a:rPr sz="2050" spc="-100" dirty="0">
                <a:latin typeface="Calibri"/>
                <a:cs typeface="Calibri"/>
              </a:rPr>
              <a:t>be</a:t>
            </a:r>
            <a:r>
              <a:rPr sz="2050" spc="190" dirty="0">
                <a:latin typeface="Calibri"/>
                <a:cs typeface="Calibri"/>
              </a:rPr>
              <a:t> </a:t>
            </a:r>
            <a:r>
              <a:rPr sz="2050" spc="-60" dirty="0">
                <a:latin typeface="Calibri"/>
                <a:cs typeface="Calibri"/>
              </a:rPr>
              <a:t>gathered, </a:t>
            </a:r>
            <a:r>
              <a:rPr sz="2050" spc="-450" dirty="0">
                <a:latin typeface="Calibri"/>
                <a:cs typeface="Calibri"/>
              </a:rPr>
              <a:t> </a:t>
            </a:r>
            <a:r>
              <a:rPr sz="2050" spc="-40" dirty="0">
                <a:latin typeface="Calibri"/>
                <a:cs typeface="Calibri"/>
              </a:rPr>
              <a:t>maximizing</a:t>
            </a:r>
            <a:r>
              <a:rPr sz="2050" spc="204" dirty="0">
                <a:latin typeface="Calibri"/>
                <a:cs typeface="Calibri"/>
              </a:rPr>
              <a:t> </a:t>
            </a:r>
            <a:r>
              <a:rPr sz="2050" spc="105" dirty="0">
                <a:latin typeface="Calibri"/>
                <a:cs typeface="Calibri"/>
              </a:rPr>
              <a:t>VPI</a:t>
            </a:r>
            <a:r>
              <a:rPr sz="2050" spc="170" dirty="0">
                <a:latin typeface="Calibri"/>
                <a:cs typeface="Calibri"/>
              </a:rPr>
              <a:t> </a:t>
            </a:r>
            <a:r>
              <a:rPr sz="2050" spc="-90" dirty="0">
                <a:latin typeface="Calibri"/>
                <a:cs typeface="Calibri"/>
              </a:rPr>
              <a:t>for</a:t>
            </a:r>
            <a:r>
              <a:rPr sz="2050" spc="185" dirty="0">
                <a:latin typeface="Calibri"/>
                <a:cs typeface="Calibri"/>
              </a:rPr>
              <a:t> </a:t>
            </a:r>
            <a:r>
              <a:rPr sz="2050" spc="-75" dirty="0">
                <a:latin typeface="Calibri"/>
                <a:cs typeface="Calibri"/>
              </a:rPr>
              <a:t>each</a:t>
            </a:r>
            <a:r>
              <a:rPr sz="2050" spc="185" dirty="0">
                <a:latin typeface="Calibri"/>
                <a:cs typeface="Calibri"/>
              </a:rPr>
              <a:t> </a:t>
            </a:r>
            <a:r>
              <a:rPr sz="2050" spc="-55" dirty="0">
                <a:latin typeface="Calibri"/>
                <a:cs typeface="Calibri"/>
              </a:rPr>
              <a:t>to</a:t>
            </a:r>
            <a:r>
              <a:rPr sz="2050" spc="200" dirty="0">
                <a:latin typeface="Calibri"/>
                <a:cs typeface="Calibri"/>
              </a:rPr>
              <a:t> </a:t>
            </a:r>
            <a:r>
              <a:rPr sz="2050" spc="-65" dirty="0">
                <a:latin typeface="Calibri"/>
                <a:cs typeface="Calibri"/>
              </a:rPr>
              <a:t>select</a:t>
            </a:r>
            <a:r>
              <a:rPr sz="2050" spc="185" dirty="0">
                <a:latin typeface="Calibri"/>
                <a:cs typeface="Calibri"/>
              </a:rPr>
              <a:t> </a:t>
            </a:r>
            <a:r>
              <a:rPr sz="2050" spc="-114" dirty="0">
                <a:latin typeface="Calibri"/>
                <a:cs typeface="Calibri"/>
              </a:rPr>
              <a:t>one</a:t>
            </a:r>
            <a:r>
              <a:rPr sz="2050" spc="185" dirty="0">
                <a:latin typeface="Calibri"/>
                <a:cs typeface="Calibri"/>
              </a:rPr>
              <a:t> </a:t>
            </a:r>
            <a:r>
              <a:rPr sz="2050" spc="-40" dirty="0">
                <a:latin typeface="Calibri"/>
                <a:cs typeface="Calibri"/>
              </a:rPr>
              <a:t>is</a:t>
            </a:r>
            <a:r>
              <a:rPr sz="2050" spc="180" dirty="0">
                <a:latin typeface="Calibri"/>
                <a:cs typeface="Calibri"/>
              </a:rPr>
              <a:t> </a:t>
            </a:r>
            <a:r>
              <a:rPr sz="2050" spc="-65" dirty="0">
                <a:latin typeface="Calibri"/>
                <a:cs typeface="Calibri"/>
              </a:rPr>
              <a:t>not</a:t>
            </a:r>
            <a:r>
              <a:rPr sz="2050" spc="195" dirty="0">
                <a:latin typeface="Calibri"/>
                <a:cs typeface="Calibri"/>
              </a:rPr>
              <a:t> </a:t>
            </a:r>
            <a:r>
              <a:rPr sz="2050" spc="-80" dirty="0">
                <a:latin typeface="Calibri"/>
                <a:cs typeface="Calibri"/>
              </a:rPr>
              <a:t>always</a:t>
            </a:r>
            <a:r>
              <a:rPr sz="2050" spc="175" dirty="0">
                <a:latin typeface="Calibri"/>
                <a:cs typeface="Calibri"/>
              </a:rPr>
              <a:t> </a:t>
            </a:r>
            <a:r>
              <a:rPr sz="2050" spc="-50" dirty="0">
                <a:latin typeface="Calibri"/>
                <a:cs typeface="Calibri"/>
              </a:rPr>
              <a:t>optimal</a:t>
            </a:r>
            <a:endParaRPr sz="2050" dirty="0">
              <a:latin typeface="Calibri"/>
              <a:cs typeface="Calibri"/>
            </a:endParaRPr>
          </a:p>
          <a:p>
            <a:pPr marL="194310">
              <a:lnSpc>
                <a:spcPct val="100000"/>
              </a:lnSpc>
              <a:spcBef>
                <a:spcPts val="20"/>
              </a:spcBef>
              <a:tabLst>
                <a:tab pos="669290" algn="l"/>
              </a:tabLst>
            </a:pPr>
            <a:r>
              <a:rPr sz="2050" spc="140" dirty="0">
                <a:solidFill>
                  <a:srgbClr val="990099"/>
                </a:solidFill>
                <a:latin typeface="Lucida Sans Unicode"/>
                <a:cs typeface="Lucida Sans Unicode"/>
              </a:rPr>
              <a:t>⇒	</a:t>
            </a:r>
            <a:r>
              <a:rPr sz="2050" spc="-60" dirty="0">
                <a:latin typeface="Calibri"/>
                <a:cs typeface="Calibri"/>
              </a:rPr>
              <a:t>evidence-gathering</a:t>
            </a:r>
            <a:r>
              <a:rPr sz="2050" spc="180" dirty="0">
                <a:latin typeface="Calibri"/>
                <a:cs typeface="Calibri"/>
              </a:rPr>
              <a:t> </a:t>
            </a:r>
            <a:r>
              <a:rPr sz="2050" spc="-90" dirty="0">
                <a:latin typeface="Calibri"/>
                <a:cs typeface="Calibri"/>
              </a:rPr>
              <a:t>becomes</a:t>
            </a:r>
            <a:r>
              <a:rPr sz="2050" spc="195" dirty="0">
                <a:latin typeface="Calibri"/>
                <a:cs typeface="Calibri"/>
              </a:rPr>
              <a:t> </a:t>
            </a:r>
            <a:r>
              <a:rPr sz="2050" spc="-55" dirty="0">
                <a:latin typeface="Calibri"/>
                <a:cs typeface="Calibri"/>
              </a:rPr>
              <a:t>a</a:t>
            </a:r>
            <a:r>
              <a:rPr sz="2050" spc="180" dirty="0">
                <a:latin typeface="Calibri"/>
                <a:cs typeface="Calibri"/>
              </a:rPr>
              <a:t> </a:t>
            </a:r>
            <a:r>
              <a:rPr sz="2050" spc="15" dirty="0">
                <a:solidFill>
                  <a:srgbClr val="7E0000"/>
                </a:solidFill>
                <a:latin typeface="Century"/>
                <a:cs typeface="Century"/>
              </a:rPr>
              <a:t>sequential</a:t>
            </a:r>
            <a:r>
              <a:rPr sz="2050" spc="100" dirty="0">
                <a:solidFill>
                  <a:srgbClr val="7E0000"/>
                </a:solidFill>
                <a:latin typeface="Century"/>
                <a:cs typeface="Century"/>
              </a:rPr>
              <a:t> </a:t>
            </a:r>
            <a:r>
              <a:rPr sz="2050" spc="-70" dirty="0">
                <a:latin typeface="Calibri"/>
                <a:cs typeface="Calibri"/>
              </a:rPr>
              <a:t>decision</a:t>
            </a:r>
            <a:r>
              <a:rPr sz="2050" spc="210" dirty="0">
                <a:latin typeface="Calibri"/>
                <a:cs typeface="Calibri"/>
              </a:rPr>
              <a:t> </a:t>
            </a:r>
            <a:r>
              <a:rPr sz="2050" spc="-100" dirty="0">
                <a:latin typeface="Calibri"/>
                <a:cs typeface="Calibri"/>
              </a:rPr>
              <a:t>problem</a:t>
            </a:r>
            <a:endParaRPr sz="2050" dirty="0">
              <a:latin typeface="Calibri"/>
              <a:cs typeface="Calibri"/>
            </a:endParaRPr>
          </a:p>
        </p:txBody>
      </p:sp>
      <p:sp>
        <p:nvSpPr>
          <p:cNvPr id="6" name="TextBox 5">
            <a:extLst>
              <a:ext uri="{FF2B5EF4-FFF2-40B4-BE49-F238E27FC236}">
                <a16:creationId xmlns:a16="http://schemas.microsoft.com/office/drawing/2014/main" id="{A34ADC72-D74F-4370-ADEF-8A25A4942383}"/>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4C9C9223-9E7B-4DB8-A680-58760F77A4B2}"/>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60" dirty="0"/>
              <a:t>Qualitative</a:t>
            </a:r>
            <a:r>
              <a:rPr spc="240" dirty="0"/>
              <a:t> </a:t>
            </a:r>
            <a:r>
              <a:rPr spc="80" dirty="0"/>
              <a:t>behaviors</a:t>
            </a:r>
          </a:p>
        </p:txBody>
      </p:sp>
      <p:sp>
        <p:nvSpPr>
          <p:cNvPr id="3" name="object 3"/>
          <p:cNvSpPr txBox="1"/>
          <p:nvPr/>
        </p:nvSpPr>
        <p:spPr>
          <a:xfrm>
            <a:off x="1130299" y="1410429"/>
            <a:ext cx="5010150" cy="972819"/>
          </a:xfrm>
          <a:prstGeom prst="rect">
            <a:avLst/>
          </a:prstGeom>
        </p:spPr>
        <p:txBody>
          <a:bodyPr vert="horz" wrap="square" lIns="0" tIns="14604" rIns="0" bIns="0" rtlCol="0">
            <a:spAutoFit/>
          </a:bodyPr>
          <a:lstStyle/>
          <a:p>
            <a:pPr marL="309245" indent="-297180">
              <a:lnSpc>
                <a:spcPct val="100000"/>
              </a:lnSpc>
              <a:spcBef>
                <a:spcPts val="114"/>
              </a:spcBef>
              <a:buAutoNum type="alphaLcParenR"/>
              <a:tabLst>
                <a:tab pos="309880" algn="l"/>
              </a:tabLst>
            </a:pPr>
            <a:r>
              <a:rPr sz="2050" spc="-45" dirty="0">
                <a:latin typeface="Calibri"/>
                <a:cs typeface="Calibri"/>
              </a:rPr>
              <a:t>Choice</a:t>
            </a:r>
            <a:r>
              <a:rPr sz="2050" spc="215" dirty="0">
                <a:latin typeface="Calibri"/>
                <a:cs typeface="Calibri"/>
              </a:rPr>
              <a:t> </a:t>
            </a:r>
            <a:r>
              <a:rPr sz="2050" spc="-40" dirty="0">
                <a:latin typeface="Calibri"/>
                <a:cs typeface="Calibri"/>
              </a:rPr>
              <a:t>is</a:t>
            </a:r>
            <a:r>
              <a:rPr sz="2050" spc="185" dirty="0">
                <a:latin typeface="Calibri"/>
                <a:cs typeface="Calibri"/>
              </a:rPr>
              <a:t> </a:t>
            </a:r>
            <a:r>
              <a:rPr sz="2050" spc="-60" dirty="0">
                <a:latin typeface="Calibri"/>
                <a:cs typeface="Calibri"/>
              </a:rPr>
              <a:t>obvious,</a:t>
            </a:r>
            <a:r>
              <a:rPr sz="2050" spc="185" dirty="0">
                <a:latin typeface="Calibri"/>
                <a:cs typeface="Calibri"/>
              </a:rPr>
              <a:t> </a:t>
            </a:r>
            <a:r>
              <a:rPr sz="2050" spc="-70" dirty="0">
                <a:latin typeface="Calibri"/>
                <a:cs typeface="Calibri"/>
              </a:rPr>
              <a:t>information</a:t>
            </a:r>
            <a:r>
              <a:rPr sz="2050" spc="200" dirty="0">
                <a:latin typeface="Calibri"/>
                <a:cs typeface="Calibri"/>
              </a:rPr>
              <a:t> </a:t>
            </a:r>
            <a:r>
              <a:rPr sz="2050" spc="-100" dirty="0">
                <a:latin typeface="Calibri"/>
                <a:cs typeface="Calibri"/>
              </a:rPr>
              <a:t>worth</a:t>
            </a:r>
            <a:r>
              <a:rPr sz="2050" spc="180" dirty="0">
                <a:latin typeface="Calibri"/>
                <a:cs typeface="Calibri"/>
              </a:rPr>
              <a:t> </a:t>
            </a:r>
            <a:r>
              <a:rPr sz="2050" spc="-40" dirty="0">
                <a:latin typeface="Calibri"/>
                <a:cs typeface="Calibri"/>
              </a:rPr>
              <a:t>little</a:t>
            </a:r>
            <a:endParaRPr sz="2050">
              <a:latin typeface="Calibri"/>
              <a:cs typeface="Calibri"/>
            </a:endParaRPr>
          </a:p>
          <a:p>
            <a:pPr marL="316865" indent="-304800">
              <a:lnSpc>
                <a:spcPct val="100000"/>
              </a:lnSpc>
              <a:spcBef>
                <a:spcPts val="35"/>
              </a:spcBef>
              <a:buAutoNum type="alphaLcParenR"/>
              <a:tabLst>
                <a:tab pos="317500" algn="l"/>
              </a:tabLst>
            </a:pPr>
            <a:r>
              <a:rPr sz="2050" spc="-45" dirty="0">
                <a:latin typeface="Calibri"/>
                <a:cs typeface="Calibri"/>
              </a:rPr>
              <a:t>Choice</a:t>
            </a:r>
            <a:r>
              <a:rPr sz="2050" spc="204" dirty="0">
                <a:latin typeface="Calibri"/>
                <a:cs typeface="Calibri"/>
              </a:rPr>
              <a:t> </a:t>
            </a:r>
            <a:r>
              <a:rPr sz="2050" spc="-40" dirty="0">
                <a:latin typeface="Calibri"/>
                <a:cs typeface="Calibri"/>
              </a:rPr>
              <a:t>is</a:t>
            </a:r>
            <a:r>
              <a:rPr sz="2050" spc="195" dirty="0">
                <a:latin typeface="Calibri"/>
                <a:cs typeface="Calibri"/>
              </a:rPr>
              <a:t> </a:t>
            </a:r>
            <a:r>
              <a:rPr sz="2050" spc="-70" dirty="0">
                <a:latin typeface="Calibri"/>
                <a:cs typeface="Calibri"/>
              </a:rPr>
              <a:t>nonobvious,</a:t>
            </a:r>
            <a:r>
              <a:rPr sz="2050" spc="204" dirty="0">
                <a:latin typeface="Calibri"/>
                <a:cs typeface="Calibri"/>
              </a:rPr>
              <a:t> </a:t>
            </a:r>
            <a:r>
              <a:rPr sz="2050" spc="-70" dirty="0">
                <a:latin typeface="Calibri"/>
                <a:cs typeface="Calibri"/>
              </a:rPr>
              <a:t>information</a:t>
            </a:r>
            <a:r>
              <a:rPr sz="2050" spc="195" dirty="0">
                <a:latin typeface="Calibri"/>
                <a:cs typeface="Calibri"/>
              </a:rPr>
              <a:t> </a:t>
            </a:r>
            <a:r>
              <a:rPr sz="2050" spc="-100" dirty="0">
                <a:latin typeface="Calibri"/>
                <a:cs typeface="Calibri"/>
              </a:rPr>
              <a:t>worth</a:t>
            </a:r>
            <a:r>
              <a:rPr sz="2050" spc="170" dirty="0">
                <a:latin typeface="Calibri"/>
                <a:cs typeface="Calibri"/>
              </a:rPr>
              <a:t> </a:t>
            </a:r>
            <a:r>
              <a:rPr sz="2050" spc="-55" dirty="0">
                <a:latin typeface="Calibri"/>
                <a:cs typeface="Calibri"/>
              </a:rPr>
              <a:t>a</a:t>
            </a:r>
            <a:r>
              <a:rPr sz="2050" spc="185" dirty="0">
                <a:latin typeface="Calibri"/>
                <a:cs typeface="Calibri"/>
              </a:rPr>
              <a:t> </a:t>
            </a:r>
            <a:r>
              <a:rPr sz="2050" spc="-45" dirty="0">
                <a:latin typeface="Calibri"/>
                <a:cs typeface="Calibri"/>
              </a:rPr>
              <a:t>lot</a:t>
            </a:r>
            <a:endParaRPr sz="2050">
              <a:latin typeface="Calibri"/>
              <a:cs typeface="Calibri"/>
            </a:endParaRPr>
          </a:p>
          <a:p>
            <a:pPr marL="300355" indent="-288290">
              <a:lnSpc>
                <a:spcPct val="100000"/>
              </a:lnSpc>
              <a:spcBef>
                <a:spcPts val="25"/>
              </a:spcBef>
              <a:buAutoNum type="alphaLcParenR"/>
              <a:tabLst>
                <a:tab pos="300990" algn="l"/>
              </a:tabLst>
            </a:pPr>
            <a:r>
              <a:rPr sz="2050" spc="-45" dirty="0">
                <a:latin typeface="Calibri"/>
                <a:cs typeface="Calibri"/>
              </a:rPr>
              <a:t>Choice</a:t>
            </a:r>
            <a:r>
              <a:rPr sz="2050" spc="210" dirty="0">
                <a:latin typeface="Calibri"/>
                <a:cs typeface="Calibri"/>
              </a:rPr>
              <a:t> </a:t>
            </a:r>
            <a:r>
              <a:rPr sz="2050" spc="-40" dirty="0">
                <a:latin typeface="Calibri"/>
                <a:cs typeface="Calibri"/>
              </a:rPr>
              <a:t>is</a:t>
            </a:r>
            <a:r>
              <a:rPr sz="2050" spc="185" dirty="0">
                <a:latin typeface="Calibri"/>
                <a:cs typeface="Calibri"/>
              </a:rPr>
              <a:t> </a:t>
            </a:r>
            <a:r>
              <a:rPr sz="2050" spc="-70" dirty="0">
                <a:latin typeface="Calibri"/>
                <a:cs typeface="Calibri"/>
              </a:rPr>
              <a:t>nonobvious,</a:t>
            </a:r>
            <a:r>
              <a:rPr sz="2050" spc="220" dirty="0">
                <a:latin typeface="Calibri"/>
                <a:cs typeface="Calibri"/>
              </a:rPr>
              <a:t> </a:t>
            </a:r>
            <a:r>
              <a:rPr sz="2050" spc="-70" dirty="0">
                <a:latin typeface="Calibri"/>
                <a:cs typeface="Calibri"/>
              </a:rPr>
              <a:t>information</a:t>
            </a:r>
            <a:r>
              <a:rPr sz="2050" spc="200" dirty="0">
                <a:latin typeface="Calibri"/>
                <a:cs typeface="Calibri"/>
              </a:rPr>
              <a:t> </a:t>
            </a:r>
            <a:r>
              <a:rPr sz="2050" spc="-100" dirty="0">
                <a:latin typeface="Calibri"/>
                <a:cs typeface="Calibri"/>
              </a:rPr>
              <a:t>worth</a:t>
            </a:r>
            <a:r>
              <a:rPr sz="2050" spc="175" dirty="0">
                <a:latin typeface="Calibri"/>
                <a:cs typeface="Calibri"/>
              </a:rPr>
              <a:t> </a:t>
            </a:r>
            <a:r>
              <a:rPr sz="2050" spc="-40" dirty="0">
                <a:latin typeface="Calibri"/>
                <a:cs typeface="Calibri"/>
              </a:rPr>
              <a:t>little</a:t>
            </a:r>
            <a:endParaRPr sz="2050">
              <a:latin typeface="Calibri"/>
              <a:cs typeface="Calibri"/>
            </a:endParaRPr>
          </a:p>
        </p:txBody>
      </p:sp>
      <p:sp>
        <p:nvSpPr>
          <p:cNvPr id="4" name="object 4"/>
          <p:cNvSpPr txBox="1"/>
          <p:nvPr/>
        </p:nvSpPr>
        <p:spPr>
          <a:xfrm>
            <a:off x="6367259" y="3374905"/>
            <a:ext cx="666750" cy="203200"/>
          </a:xfrm>
          <a:prstGeom prst="rect">
            <a:avLst/>
          </a:prstGeom>
        </p:spPr>
        <p:txBody>
          <a:bodyPr vert="horz" wrap="square" lIns="0" tIns="13970" rIns="0" bIns="0" rtlCol="0">
            <a:spAutoFit/>
          </a:bodyPr>
          <a:lstStyle/>
          <a:p>
            <a:pPr marL="38100">
              <a:lnSpc>
                <a:spcPct val="100000"/>
              </a:lnSpc>
              <a:spcBef>
                <a:spcPts val="110"/>
              </a:spcBef>
            </a:pPr>
            <a:r>
              <a:rPr sz="1050" dirty="0">
                <a:latin typeface="Times New Roman"/>
                <a:cs typeface="Times New Roman"/>
              </a:rPr>
              <a:t>P</a:t>
            </a:r>
            <a:r>
              <a:rPr sz="1050" spc="-75" dirty="0">
                <a:latin typeface="Times New Roman"/>
                <a:cs typeface="Times New Roman"/>
              </a:rPr>
              <a:t> </a:t>
            </a:r>
            <a:r>
              <a:rPr sz="1725" baseline="4830" dirty="0">
                <a:latin typeface="Times New Roman"/>
                <a:cs typeface="Times New Roman"/>
              </a:rPr>
              <a:t>(</a:t>
            </a:r>
            <a:r>
              <a:rPr sz="1725" spc="-60" baseline="4830" dirty="0">
                <a:latin typeface="Times New Roman"/>
                <a:cs typeface="Times New Roman"/>
              </a:rPr>
              <a:t> </a:t>
            </a:r>
            <a:r>
              <a:rPr sz="1050" spc="5" dirty="0">
                <a:latin typeface="Times New Roman"/>
                <a:cs typeface="Times New Roman"/>
              </a:rPr>
              <a:t>U</a:t>
            </a:r>
            <a:r>
              <a:rPr sz="1050" dirty="0">
                <a:latin typeface="Times New Roman"/>
                <a:cs typeface="Times New Roman"/>
              </a:rPr>
              <a:t> | E</a:t>
            </a:r>
            <a:r>
              <a:rPr sz="1050" spc="-90" dirty="0">
                <a:latin typeface="Times New Roman"/>
                <a:cs typeface="Times New Roman"/>
              </a:rPr>
              <a:t> </a:t>
            </a:r>
            <a:r>
              <a:rPr sz="1125" spc="-7" baseline="-18518" dirty="0">
                <a:latin typeface="Times New Roman"/>
                <a:cs typeface="Times New Roman"/>
              </a:rPr>
              <a:t>j</a:t>
            </a:r>
            <a:r>
              <a:rPr sz="1125" baseline="-18518" dirty="0">
                <a:latin typeface="Times New Roman"/>
                <a:cs typeface="Times New Roman"/>
              </a:rPr>
              <a:t> </a:t>
            </a:r>
            <a:r>
              <a:rPr sz="1125" spc="-89" baseline="-18518" dirty="0">
                <a:latin typeface="Times New Roman"/>
                <a:cs typeface="Times New Roman"/>
              </a:rPr>
              <a:t> </a:t>
            </a:r>
            <a:r>
              <a:rPr sz="1725" baseline="4830" dirty="0">
                <a:latin typeface="Times New Roman"/>
                <a:cs typeface="Times New Roman"/>
              </a:rPr>
              <a:t>)</a:t>
            </a:r>
            <a:endParaRPr sz="1725" baseline="4830">
              <a:latin typeface="Times New Roman"/>
              <a:cs typeface="Times New Roman"/>
            </a:endParaRPr>
          </a:p>
        </p:txBody>
      </p:sp>
      <p:sp>
        <p:nvSpPr>
          <p:cNvPr id="5" name="object 5"/>
          <p:cNvSpPr txBox="1"/>
          <p:nvPr/>
        </p:nvSpPr>
        <p:spPr>
          <a:xfrm>
            <a:off x="4044784" y="3374905"/>
            <a:ext cx="666750" cy="203200"/>
          </a:xfrm>
          <a:prstGeom prst="rect">
            <a:avLst/>
          </a:prstGeom>
        </p:spPr>
        <p:txBody>
          <a:bodyPr vert="horz" wrap="square" lIns="0" tIns="13970" rIns="0" bIns="0" rtlCol="0">
            <a:spAutoFit/>
          </a:bodyPr>
          <a:lstStyle/>
          <a:p>
            <a:pPr marL="38100">
              <a:lnSpc>
                <a:spcPct val="100000"/>
              </a:lnSpc>
              <a:spcBef>
                <a:spcPts val="110"/>
              </a:spcBef>
            </a:pPr>
            <a:r>
              <a:rPr sz="1050" dirty="0">
                <a:latin typeface="Times New Roman"/>
                <a:cs typeface="Times New Roman"/>
              </a:rPr>
              <a:t>P</a:t>
            </a:r>
            <a:r>
              <a:rPr sz="1050" spc="-75" dirty="0">
                <a:latin typeface="Times New Roman"/>
                <a:cs typeface="Times New Roman"/>
              </a:rPr>
              <a:t> </a:t>
            </a:r>
            <a:r>
              <a:rPr sz="1725" baseline="4830" dirty="0">
                <a:latin typeface="Times New Roman"/>
                <a:cs typeface="Times New Roman"/>
              </a:rPr>
              <a:t>(</a:t>
            </a:r>
            <a:r>
              <a:rPr sz="1725" spc="-60" baseline="4830" dirty="0">
                <a:latin typeface="Times New Roman"/>
                <a:cs typeface="Times New Roman"/>
              </a:rPr>
              <a:t> </a:t>
            </a:r>
            <a:r>
              <a:rPr sz="1050" spc="5" dirty="0">
                <a:latin typeface="Times New Roman"/>
                <a:cs typeface="Times New Roman"/>
              </a:rPr>
              <a:t>U</a:t>
            </a:r>
            <a:r>
              <a:rPr sz="1050" dirty="0">
                <a:latin typeface="Times New Roman"/>
                <a:cs typeface="Times New Roman"/>
              </a:rPr>
              <a:t> | E</a:t>
            </a:r>
            <a:r>
              <a:rPr sz="1050" spc="-90" dirty="0">
                <a:latin typeface="Times New Roman"/>
                <a:cs typeface="Times New Roman"/>
              </a:rPr>
              <a:t> </a:t>
            </a:r>
            <a:r>
              <a:rPr sz="1125" spc="-7" baseline="-18518" dirty="0">
                <a:latin typeface="Times New Roman"/>
                <a:cs typeface="Times New Roman"/>
              </a:rPr>
              <a:t>j</a:t>
            </a:r>
            <a:r>
              <a:rPr sz="1125" baseline="-18518" dirty="0">
                <a:latin typeface="Times New Roman"/>
                <a:cs typeface="Times New Roman"/>
              </a:rPr>
              <a:t> </a:t>
            </a:r>
            <a:r>
              <a:rPr sz="1125" spc="-89" baseline="-18518" dirty="0">
                <a:latin typeface="Times New Roman"/>
                <a:cs typeface="Times New Roman"/>
              </a:rPr>
              <a:t> </a:t>
            </a:r>
            <a:r>
              <a:rPr sz="1725" baseline="4830" dirty="0">
                <a:latin typeface="Times New Roman"/>
                <a:cs typeface="Times New Roman"/>
              </a:rPr>
              <a:t>)</a:t>
            </a:r>
            <a:endParaRPr sz="1725" baseline="4830">
              <a:latin typeface="Times New Roman"/>
              <a:cs typeface="Times New Roman"/>
            </a:endParaRPr>
          </a:p>
        </p:txBody>
      </p:sp>
      <p:sp>
        <p:nvSpPr>
          <p:cNvPr id="6" name="object 6"/>
          <p:cNvSpPr txBox="1"/>
          <p:nvPr/>
        </p:nvSpPr>
        <p:spPr>
          <a:xfrm>
            <a:off x="1107630" y="3374905"/>
            <a:ext cx="666750" cy="203200"/>
          </a:xfrm>
          <a:prstGeom prst="rect">
            <a:avLst/>
          </a:prstGeom>
        </p:spPr>
        <p:txBody>
          <a:bodyPr vert="horz" wrap="square" lIns="0" tIns="13970" rIns="0" bIns="0" rtlCol="0">
            <a:spAutoFit/>
          </a:bodyPr>
          <a:lstStyle/>
          <a:p>
            <a:pPr marL="38100">
              <a:lnSpc>
                <a:spcPct val="100000"/>
              </a:lnSpc>
              <a:spcBef>
                <a:spcPts val="110"/>
              </a:spcBef>
            </a:pPr>
            <a:r>
              <a:rPr sz="1050" dirty="0">
                <a:latin typeface="Times New Roman"/>
                <a:cs typeface="Times New Roman"/>
              </a:rPr>
              <a:t>P</a:t>
            </a:r>
            <a:r>
              <a:rPr sz="1050" spc="-75" dirty="0">
                <a:latin typeface="Times New Roman"/>
                <a:cs typeface="Times New Roman"/>
              </a:rPr>
              <a:t> </a:t>
            </a:r>
            <a:r>
              <a:rPr sz="1725" baseline="4830" dirty="0">
                <a:latin typeface="Times New Roman"/>
                <a:cs typeface="Times New Roman"/>
              </a:rPr>
              <a:t>(</a:t>
            </a:r>
            <a:r>
              <a:rPr sz="1725" spc="-60" baseline="4830" dirty="0">
                <a:latin typeface="Times New Roman"/>
                <a:cs typeface="Times New Roman"/>
              </a:rPr>
              <a:t> </a:t>
            </a:r>
            <a:r>
              <a:rPr sz="1050" spc="5" dirty="0">
                <a:latin typeface="Times New Roman"/>
                <a:cs typeface="Times New Roman"/>
              </a:rPr>
              <a:t>U</a:t>
            </a:r>
            <a:r>
              <a:rPr sz="1050" dirty="0">
                <a:latin typeface="Times New Roman"/>
                <a:cs typeface="Times New Roman"/>
              </a:rPr>
              <a:t> | E</a:t>
            </a:r>
            <a:r>
              <a:rPr sz="1050" spc="-90" dirty="0">
                <a:latin typeface="Times New Roman"/>
                <a:cs typeface="Times New Roman"/>
              </a:rPr>
              <a:t> </a:t>
            </a:r>
            <a:r>
              <a:rPr sz="1125" spc="-7" baseline="-18518" dirty="0">
                <a:latin typeface="Times New Roman"/>
                <a:cs typeface="Times New Roman"/>
              </a:rPr>
              <a:t>j</a:t>
            </a:r>
            <a:r>
              <a:rPr sz="1125" baseline="-18518" dirty="0">
                <a:latin typeface="Times New Roman"/>
                <a:cs typeface="Times New Roman"/>
              </a:rPr>
              <a:t> </a:t>
            </a:r>
            <a:r>
              <a:rPr sz="1125" spc="-89" baseline="-18518" dirty="0">
                <a:latin typeface="Times New Roman"/>
                <a:cs typeface="Times New Roman"/>
              </a:rPr>
              <a:t> </a:t>
            </a:r>
            <a:r>
              <a:rPr sz="1725" baseline="4830" dirty="0">
                <a:latin typeface="Times New Roman"/>
                <a:cs typeface="Times New Roman"/>
              </a:rPr>
              <a:t>)</a:t>
            </a:r>
            <a:endParaRPr sz="1725" baseline="4830">
              <a:latin typeface="Times New Roman"/>
              <a:cs typeface="Times New Roman"/>
            </a:endParaRPr>
          </a:p>
        </p:txBody>
      </p:sp>
      <p:grpSp>
        <p:nvGrpSpPr>
          <p:cNvPr id="7" name="object 7"/>
          <p:cNvGrpSpPr/>
          <p:nvPr/>
        </p:nvGrpSpPr>
        <p:grpSpPr>
          <a:xfrm>
            <a:off x="6671030" y="3604602"/>
            <a:ext cx="2152015" cy="1778635"/>
            <a:chOff x="6671030" y="3604602"/>
            <a:chExt cx="2152015" cy="1778635"/>
          </a:xfrm>
        </p:grpSpPr>
        <p:sp>
          <p:nvSpPr>
            <p:cNvPr id="8" name="object 8"/>
            <p:cNvSpPr/>
            <p:nvPr/>
          </p:nvSpPr>
          <p:spPr>
            <a:xfrm>
              <a:off x="6700405" y="3961422"/>
              <a:ext cx="2096770" cy="1392555"/>
            </a:xfrm>
            <a:custGeom>
              <a:avLst/>
              <a:gdLst/>
              <a:ahLst/>
              <a:cxnLst/>
              <a:rect l="l" t="t" r="r" b="b"/>
              <a:pathLst>
                <a:path w="2096770" h="1392554">
                  <a:moveTo>
                    <a:pt x="898537" y="1390180"/>
                  </a:moveTo>
                  <a:lnTo>
                    <a:pt x="915530" y="1389024"/>
                  </a:lnTo>
                  <a:lnTo>
                    <a:pt x="922670" y="1387861"/>
                  </a:lnTo>
                  <a:lnTo>
                    <a:pt x="951628" y="1343469"/>
                  </a:lnTo>
                  <a:lnTo>
                    <a:pt x="963120" y="1301620"/>
                  </a:lnTo>
                  <a:lnTo>
                    <a:pt x="975196" y="1239537"/>
                  </a:lnTo>
                  <a:lnTo>
                    <a:pt x="987653" y="1153195"/>
                  </a:lnTo>
                  <a:lnTo>
                    <a:pt x="1000290" y="1038567"/>
                  </a:lnTo>
                  <a:lnTo>
                    <a:pt x="1005112" y="986769"/>
                  </a:lnTo>
                  <a:lnTo>
                    <a:pt x="1009930" y="930952"/>
                  </a:lnTo>
                  <a:lnTo>
                    <a:pt x="1014743" y="871789"/>
                  </a:lnTo>
                  <a:lnTo>
                    <a:pt x="1019549" y="809952"/>
                  </a:lnTo>
                  <a:lnTo>
                    <a:pt x="1024348" y="746110"/>
                  </a:lnTo>
                  <a:lnTo>
                    <a:pt x="1029138" y="680937"/>
                  </a:lnTo>
                  <a:lnTo>
                    <a:pt x="1033919" y="615103"/>
                  </a:lnTo>
                  <a:lnTo>
                    <a:pt x="1038689" y="549279"/>
                  </a:lnTo>
                  <a:lnTo>
                    <a:pt x="1043447" y="484137"/>
                  </a:lnTo>
                  <a:lnTo>
                    <a:pt x="1048193" y="420349"/>
                  </a:lnTo>
                  <a:lnTo>
                    <a:pt x="1052925" y="358585"/>
                  </a:lnTo>
                  <a:lnTo>
                    <a:pt x="1057643" y="299517"/>
                  </a:lnTo>
                  <a:lnTo>
                    <a:pt x="1062344" y="243817"/>
                  </a:lnTo>
                  <a:lnTo>
                    <a:pt x="1067029" y="192155"/>
                  </a:lnTo>
                  <a:lnTo>
                    <a:pt x="1071695" y="145203"/>
                  </a:lnTo>
                  <a:lnTo>
                    <a:pt x="1076343" y="103633"/>
                  </a:lnTo>
                  <a:lnTo>
                    <a:pt x="1085577" y="39321"/>
                  </a:lnTo>
                  <a:lnTo>
                    <a:pt x="1099261" y="0"/>
                  </a:lnTo>
                  <a:lnTo>
                    <a:pt x="1103773" y="4592"/>
                  </a:lnTo>
                  <a:lnTo>
                    <a:pt x="1117183" y="68117"/>
                  </a:lnTo>
                  <a:lnTo>
                    <a:pt x="1126039" y="145208"/>
                  </a:lnTo>
                  <a:lnTo>
                    <a:pt x="1130450" y="192163"/>
                  </a:lnTo>
                  <a:lnTo>
                    <a:pt x="1134852" y="243829"/>
                  </a:lnTo>
                  <a:lnTo>
                    <a:pt x="1139248" y="299535"/>
                  </a:lnTo>
                  <a:lnTo>
                    <a:pt x="1143641" y="358610"/>
                  </a:lnTo>
                  <a:lnTo>
                    <a:pt x="1148032" y="420382"/>
                  </a:lnTo>
                  <a:lnTo>
                    <a:pt x="1152424" y="484180"/>
                  </a:lnTo>
                  <a:lnTo>
                    <a:pt x="1156820" y="549333"/>
                  </a:lnTo>
                  <a:lnTo>
                    <a:pt x="1161222" y="615171"/>
                  </a:lnTo>
                  <a:lnTo>
                    <a:pt x="1165632" y="681020"/>
                  </a:lnTo>
                  <a:lnTo>
                    <a:pt x="1170053" y="746212"/>
                  </a:lnTo>
                  <a:lnTo>
                    <a:pt x="1174487" y="810073"/>
                  </a:lnTo>
                  <a:lnTo>
                    <a:pt x="1178936" y="871933"/>
                  </a:lnTo>
                  <a:lnTo>
                    <a:pt x="1183404" y="931121"/>
                  </a:lnTo>
                  <a:lnTo>
                    <a:pt x="1187892" y="986966"/>
                  </a:lnTo>
                  <a:lnTo>
                    <a:pt x="1192403" y="1038796"/>
                  </a:lnTo>
                  <a:lnTo>
                    <a:pt x="1204331" y="1153519"/>
                  </a:lnTo>
                  <a:lnTo>
                    <a:pt x="1216215" y="1239975"/>
                  </a:lnTo>
                  <a:lnTo>
                    <a:pt x="1227836" y="1302183"/>
                  </a:lnTo>
                  <a:lnTo>
                    <a:pt x="1238977" y="1344161"/>
                  </a:lnTo>
                  <a:lnTo>
                    <a:pt x="1258943" y="1383511"/>
                  </a:lnTo>
                  <a:lnTo>
                    <a:pt x="1291145" y="1391577"/>
                  </a:lnTo>
                </a:path>
                <a:path w="2096770" h="1392554">
                  <a:moveTo>
                    <a:pt x="0" y="1392110"/>
                  </a:moveTo>
                  <a:lnTo>
                    <a:pt x="2096273" y="1392110"/>
                  </a:lnTo>
                </a:path>
              </a:pathLst>
            </a:custGeom>
            <a:ln w="11192">
              <a:solidFill>
                <a:srgbClr val="000000"/>
              </a:solidFill>
            </a:ln>
          </p:spPr>
          <p:txBody>
            <a:bodyPr wrap="square" lIns="0" tIns="0" rIns="0" bIns="0" rtlCol="0"/>
            <a:lstStyle/>
            <a:p>
              <a:endParaRPr/>
            </a:p>
          </p:txBody>
        </p:sp>
        <p:sp>
          <p:nvSpPr>
            <p:cNvPr id="9" name="object 9"/>
            <p:cNvSpPr/>
            <p:nvPr/>
          </p:nvSpPr>
          <p:spPr>
            <a:xfrm>
              <a:off x="8690343" y="5324170"/>
              <a:ext cx="132715" cy="59055"/>
            </a:xfrm>
            <a:custGeom>
              <a:avLst/>
              <a:gdLst/>
              <a:ahLst/>
              <a:cxnLst/>
              <a:rect l="l" t="t" r="r" b="b"/>
              <a:pathLst>
                <a:path w="132715" h="59054">
                  <a:moveTo>
                    <a:pt x="0" y="0"/>
                  </a:moveTo>
                  <a:lnTo>
                    <a:pt x="0" y="58724"/>
                  </a:lnTo>
                  <a:lnTo>
                    <a:pt x="132133" y="29362"/>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6700393" y="3630409"/>
              <a:ext cx="2096770" cy="1745614"/>
            </a:xfrm>
            <a:custGeom>
              <a:avLst/>
              <a:gdLst/>
              <a:ahLst/>
              <a:cxnLst/>
              <a:rect l="l" t="t" r="r" b="b"/>
              <a:pathLst>
                <a:path w="2096770" h="1745614">
                  <a:moveTo>
                    <a:pt x="1995551" y="1700733"/>
                  </a:moveTo>
                  <a:lnTo>
                    <a:pt x="2096286" y="1723123"/>
                  </a:lnTo>
                  <a:lnTo>
                    <a:pt x="1995551" y="1745500"/>
                  </a:lnTo>
                </a:path>
                <a:path w="2096770" h="1745614">
                  <a:moveTo>
                    <a:pt x="0" y="1723123"/>
                  </a:moveTo>
                  <a:lnTo>
                    <a:pt x="0" y="0"/>
                  </a:lnTo>
                </a:path>
              </a:pathLst>
            </a:custGeom>
            <a:ln w="11192">
              <a:solidFill>
                <a:srgbClr val="000000"/>
              </a:solidFill>
            </a:ln>
          </p:spPr>
          <p:txBody>
            <a:bodyPr wrap="square" lIns="0" tIns="0" rIns="0" bIns="0" rtlCol="0"/>
            <a:lstStyle/>
            <a:p>
              <a:endParaRPr/>
            </a:p>
          </p:txBody>
        </p:sp>
        <p:sp>
          <p:nvSpPr>
            <p:cNvPr id="11" name="object 11"/>
            <p:cNvSpPr/>
            <p:nvPr/>
          </p:nvSpPr>
          <p:spPr>
            <a:xfrm>
              <a:off x="6671030" y="3604602"/>
              <a:ext cx="59055" cy="132715"/>
            </a:xfrm>
            <a:custGeom>
              <a:avLst/>
              <a:gdLst/>
              <a:ahLst/>
              <a:cxnLst/>
              <a:rect l="l" t="t" r="r" b="b"/>
              <a:pathLst>
                <a:path w="59054" h="132714">
                  <a:moveTo>
                    <a:pt x="0" y="132130"/>
                  </a:moveTo>
                  <a:lnTo>
                    <a:pt x="58724" y="132130"/>
                  </a:lnTo>
                  <a:lnTo>
                    <a:pt x="29362" y="0"/>
                  </a:lnTo>
                  <a:lnTo>
                    <a:pt x="0" y="132130"/>
                  </a:lnTo>
                  <a:close/>
                </a:path>
              </a:pathLst>
            </a:custGeom>
            <a:solidFill>
              <a:srgbClr val="000000"/>
            </a:solidFill>
          </p:spPr>
          <p:txBody>
            <a:bodyPr wrap="square" lIns="0" tIns="0" rIns="0" bIns="0" rtlCol="0"/>
            <a:lstStyle/>
            <a:p>
              <a:endParaRPr/>
            </a:p>
          </p:txBody>
        </p:sp>
        <p:sp>
          <p:nvSpPr>
            <p:cNvPr id="12" name="object 12"/>
            <p:cNvSpPr/>
            <p:nvPr/>
          </p:nvSpPr>
          <p:spPr>
            <a:xfrm>
              <a:off x="6678015" y="3630409"/>
              <a:ext cx="45085" cy="100965"/>
            </a:xfrm>
            <a:custGeom>
              <a:avLst/>
              <a:gdLst/>
              <a:ahLst/>
              <a:cxnLst/>
              <a:rect l="l" t="t" r="r" b="b"/>
              <a:pathLst>
                <a:path w="45084" h="100964">
                  <a:moveTo>
                    <a:pt x="0" y="100723"/>
                  </a:moveTo>
                  <a:lnTo>
                    <a:pt x="22377" y="0"/>
                  </a:lnTo>
                  <a:lnTo>
                    <a:pt x="44767" y="100723"/>
                  </a:lnTo>
                </a:path>
              </a:pathLst>
            </a:custGeom>
            <a:ln w="11192">
              <a:solidFill>
                <a:srgbClr val="000000"/>
              </a:solidFill>
            </a:ln>
          </p:spPr>
          <p:txBody>
            <a:bodyPr wrap="square" lIns="0" tIns="0" rIns="0" bIns="0" rtlCol="0"/>
            <a:lstStyle/>
            <a:p>
              <a:endParaRPr/>
            </a:p>
          </p:txBody>
        </p:sp>
      </p:grpSp>
      <p:grpSp>
        <p:nvGrpSpPr>
          <p:cNvPr id="13" name="object 13"/>
          <p:cNvGrpSpPr/>
          <p:nvPr/>
        </p:nvGrpSpPr>
        <p:grpSpPr>
          <a:xfrm>
            <a:off x="4348556" y="3604602"/>
            <a:ext cx="2152015" cy="1778635"/>
            <a:chOff x="4348556" y="3604602"/>
            <a:chExt cx="2152015" cy="1778635"/>
          </a:xfrm>
        </p:grpSpPr>
        <p:sp>
          <p:nvSpPr>
            <p:cNvPr id="14" name="object 14"/>
            <p:cNvSpPr/>
            <p:nvPr/>
          </p:nvSpPr>
          <p:spPr>
            <a:xfrm>
              <a:off x="4377931" y="5353532"/>
              <a:ext cx="2096770" cy="0"/>
            </a:xfrm>
            <a:custGeom>
              <a:avLst/>
              <a:gdLst/>
              <a:ahLst/>
              <a:cxnLst/>
              <a:rect l="l" t="t" r="r" b="b"/>
              <a:pathLst>
                <a:path w="2096770">
                  <a:moveTo>
                    <a:pt x="0" y="0"/>
                  </a:moveTo>
                  <a:lnTo>
                    <a:pt x="2096274" y="0"/>
                  </a:lnTo>
                </a:path>
              </a:pathLst>
            </a:custGeom>
            <a:ln w="11192">
              <a:solidFill>
                <a:srgbClr val="000000"/>
              </a:solidFill>
            </a:ln>
          </p:spPr>
          <p:txBody>
            <a:bodyPr wrap="square" lIns="0" tIns="0" rIns="0" bIns="0" rtlCol="0"/>
            <a:lstStyle/>
            <a:p>
              <a:endParaRPr/>
            </a:p>
          </p:txBody>
        </p:sp>
        <p:sp>
          <p:nvSpPr>
            <p:cNvPr id="15" name="object 15"/>
            <p:cNvSpPr/>
            <p:nvPr/>
          </p:nvSpPr>
          <p:spPr>
            <a:xfrm>
              <a:off x="6367869" y="5324170"/>
              <a:ext cx="132715" cy="59055"/>
            </a:xfrm>
            <a:custGeom>
              <a:avLst/>
              <a:gdLst/>
              <a:ahLst/>
              <a:cxnLst/>
              <a:rect l="l" t="t" r="r" b="b"/>
              <a:pathLst>
                <a:path w="132714" h="59054">
                  <a:moveTo>
                    <a:pt x="0" y="0"/>
                  </a:moveTo>
                  <a:lnTo>
                    <a:pt x="0" y="58724"/>
                  </a:lnTo>
                  <a:lnTo>
                    <a:pt x="132130" y="29362"/>
                  </a:lnTo>
                  <a:lnTo>
                    <a:pt x="0" y="0"/>
                  </a:lnTo>
                  <a:close/>
                </a:path>
              </a:pathLst>
            </a:custGeom>
            <a:solidFill>
              <a:srgbClr val="000000"/>
            </a:solidFill>
          </p:spPr>
          <p:txBody>
            <a:bodyPr wrap="square" lIns="0" tIns="0" rIns="0" bIns="0" rtlCol="0"/>
            <a:lstStyle/>
            <a:p>
              <a:endParaRPr/>
            </a:p>
          </p:txBody>
        </p:sp>
        <p:sp>
          <p:nvSpPr>
            <p:cNvPr id="16" name="object 16"/>
            <p:cNvSpPr/>
            <p:nvPr/>
          </p:nvSpPr>
          <p:spPr>
            <a:xfrm>
              <a:off x="4377918" y="3630409"/>
              <a:ext cx="2096770" cy="1745614"/>
            </a:xfrm>
            <a:custGeom>
              <a:avLst/>
              <a:gdLst/>
              <a:ahLst/>
              <a:cxnLst/>
              <a:rect l="l" t="t" r="r" b="b"/>
              <a:pathLst>
                <a:path w="2096770" h="1745614">
                  <a:moveTo>
                    <a:pt x="1995551" y="1700733"/>
                  </a:moveTo>
                  <a:lnTo>
                    <a:pt x="2096287" y="1723123"/>
                  </a:lnTo>
                  <a:lnTo>
                    <a:pt x="1995551" y="1745500"/>
                  </a:lnTo>
                </a:path>
                <a:path w="2096770" h="1745614">
                  <a:moveTo>
                    <a:pt x="0" y="1723123"/>
                  </a:moveTo>
                  <a:lnTo>
                    <a:pt x="0" y="0"/>
                  </a:lnTo>
                </a:path>
              </a:pathLst>
            </a:custGeom>
            <a:ln w="11192">
              <a:solidFill>
                <a:srgbClr val="000000"/>
              </a:solidFill>
            </a:ln>
          </p:spPr>
          <p:txBody>
            <a:bodyPr wrap="square" lIns="0" tIns="0" rIns="0" bIns="0" rtlCol="0"/>
            <a:lstStyle/>
            <a:p>
              <a:endParaRPr/>
            </a:p>
          </p:txBody>
        </p:sp>
        <p:sp>
          <p:nvSpPr>
            <p:cNvPr id="17" name="object 17"/>
            <p:cNvSpPr/>
            <p:nvPr/>
          </p:nvSpPr>
          <p:spPr>
            <a:xfrm>
              <a:off x="4348556" y="3604602"/>
              <a:ext cx="59055" cy="132715"/>
            </a:xfrm>
            <a:custGeom>
              <a:avLst/>
              <a:gdLst/>
              <a:ahLst/>
              <a:cxnLst/>
              <a:rect l="l" t="t" r="r" b="b"/>
              <a:pathLst>
                <a:path w="59054" h="132714">
                  <a:moveTo>
                    <a:pt x="0" y="132130"/>
                  </a:moveTo>
                  <a:lnTo>
                    <a:pt x="58724" y="132130"/>
                  </a:lnTo>
                  <a:lnTo>
                    <a:pt x="29362" y="0"/>
                  </a:lnTo>
                  <a:lnTo>
                    <a:pt x="0" y="132130"/>
                  </a:lnTo>
                  <a:close/>
                </a:path>
              </a:pathLst>
            </a:custGeom>
            <a:solidFill>
              <a:srgbClr val="000000"/>
            </a:solidFill>
          </p:spPr>
          <p:txBody>
            <a:bodyPr wrap="square" lIns="0" tIns="0" rIns="0" bIns="0" rtlCol="0"/>
            <a:lstStyle/>
            <a:p>
              <a:endParaRPr/>
            </a:p>
          </p:txBody>
        </p:sp>
        <p:sp>
          <p:nvSpPr>
            <p:cNvPr id="18" name="object 18"/>
            <p:cNvSpPr/>
            <p:nvPr/>
          </p:nvSpPr>
          <p:spPr>
            <a:xfrm>
              <a:off x="4355541" y="3630409"/>
              <a:ext cx="45085" cy="100965"/>
            </a:xfrm>
            <a:custGeom>
              <a:avLst/>
              <a:gdLst/>
              <a:ahLst/>
              <a:cxnLst/>
              <a:rect l="l" t="t" r="r" b="b"/>
              <a:pathLst>
                <a:path w="45085" h="100964">
                  <a:moveTo>
                    <a:pt x="0" y="100723"/>
                  </a:moveTo>
                  <a:lnTo>
                    <a:pt x="22377" y="0"/>
                  </a:lnTo>
                  <a:lnTo>
                    <a:pt x="44767" y="100723"/>
                  </a:lnTo>
                </a:path>
              </a:pathLst>
            </a:custGeom>
            <a:ln w="11192">
              <a:solidFill>
                <a:srgbClr val="000000"/>
              </a:solidFill>
            </a:ln>
          </p:spPr>
          <p:txBody>
            <a:bodyPr wrap="square" lIns="0" tIns="0" rIns="0" bIns="0" rtlCol="0"/>
            <a:lstStyle/>
            <a:p>
              <a:endParaRPr/>
            </a:p>
          </p:txBody>
        </p:sp>
      </p:grpSp>
      <p:sp>
        <p:nvSpPr>
          <p:cNvPr id="19" name="object 19"/>
          <p:cNvSpPr txBox="1"/>
          <p:nvPr/>
        </p:nvSpPr>
        <p:spPr>
          <a:xfrm>
            <a:off x="2632062" y="5654339"/>
            <a:ext cx="199390" cy="213995"/>
          </a:xfrm>
          <a:prstGeom prst="rect">
            <a:avLst/>
          </a:prstGeom>
        </p:spPr>
        <p:txBody>
          <a:bodyPr vert="horz" wrap="square" lIns="0" tIns="16510" rIns="0" bIns="0" rtlCol="0">
            <a:spAutoFit/>
          </a:bodyPr>
          <a:lstStyle/>
          <a:p>
            <a:pPr marL="12700">
              <a:lnSpc>
                <a:spcPct val="100000"/>
              </a:lnSpc>
              <a:spcBef>
                <a:spcPts val="130"/>
              </a:spcBef>
            </a:pPr>
            <a:r>
              <a:rPr sz="1200" spc="10" dirty="0">
                <a:latin typeface="Times New Roman"/>
                <a:cs typeface="Times New Roman"/>
              </a:rPr>
              <a:t>(a)</a:t>
            </a:r>
            <a:endParaRPr sz="1200">
              <a:latin typeface="Times New Roman"/>
              <a:cs typeface="Times New Roman"/>
            </a:endParaRPr>
          </a:p>
        </p:txBody>
      </p:sp>
      <p:grpSp>
        <p:nvGrpSpPr>
          <p:cNvPr id="20" name="object 20"/>
          <p:cNvGrpSpPr/>
          <p:nvPr/>
        </p:nvGrpSpPr>
        <p:grpSpPr>
          <a:xfrm>
            <a:off x="1411401" y="3604602"/>
            <a:ext cx="1835785" cy="1832610"/>
            <a:chOff x="1411401" y="3604602"/>
            <a:chExt cx="1835785" cy="1832610"/>
          </a:xfrm>
        </p:grpSpPr>
        <p:sp>
          <p:nvSpPr>
            <p:cNvPr id="21" name="object 21"/>
            <p:cNvSpPr/>
            <p:nvPr/>
          </p:nvSpPr>
          <p:spPr>
            <a:xfrm>
              <a:off x="1440764" y="3630409"/>
              <a:ext cx="0" cy="1723389"/>
            </a:xfrm>
            <a:custGeom>
              <a:avLst/>
              <a:gdLst/>
              <a:ahLst/>
              <a:cxnLst/>
              <a:rect l="l" t="t" r="r" b="b"/>
              <a:pathLst>
                <a:path h="1723389">
                  <a:moveTo>
                    <a:pt x="0" y="1723123"/>
                  </a:moveTo>
                  <a:lnTo>
                    <a:pt x="0" y="0"/>
                  </a:lnTo>
                </a:path>
              </a:pathLst>
            </a:custGeom>
            <a:ln w="11192">
              <a:solidFill>
                <a:srgbClr val="000000"/>
              </a:solidFill>
            </a:ln>
          </p:spPr>
          <p:txBody>
            <a:bodyPr wrap="square" lIns="0" tIns="0" rIns="0" bIns="0" rtlCol="0"/>
            <a:lstStyle/>
            <a:p>
              <a:endParaRPr/>
            </a:p>
          </p:txBody>
        </p:sp>
        <p:sp>
          <p:nvSpPr>
            <p:cNvPr id="22" name="object 22"/>
            <p:cNvSpPr/>
            <p:nvPr/>
          </p:nvSpPr>
          <p:spPr>
            <a:xfrm>
              <a:off x="1411401" y="3604602"/>
              <a:ext cx="59055" cy="132715"/>
            </a:xfrm>
            <a:custGeom>
              <a:avLst/>
              <a:gdLst/>
              <a:ahLst/>
              <a:cxnLst/>
              <a:rect l="l" t="t" r="r" b="b"/>
              <a:pathLst>
                <a:path w="59055" h="132714">
                  <a:moveTo>
                    <a:pt x="0" y="132130"/>
                  </a:moveTo>
                  <a:lnTo>
                    <a:pt x="58724" y="132130"/>
                  </a:lnTo>
                  <a:lnTo>
                    <a:pt x="29362" y="0"/>
                  </a:lnTo>
                  <a:lnTo>
                    <a:pt x="0" y="132130"/>
                  </a:lnTo>
                  <a:close/>
                </a:path>
              </a:pathLst>
            </a:custGeom>
            <a:solidFill>
              <a:srgbClr val="000000"/>
            </a:solidFill>
          </p:spPr>
          <p:txBody>
            <a:bodyPr wrap="square" lIns="0" tIns="0" rIns="0" bIns="0" rtlCol="0"/>
            <a:lstStyle/>
            <a:p>
              <a:endParaRPr/>
            </a:p>
          </p:txBody>
        </p:sp>
        <p:sp>
          <p:nvSpPr>
            <p:cNvPr id="23" name="object 23"/>
            <p:cNvSpPr/>
            <p:nvPr/>
          </p:nvSpPr>
          <p:spPr>
            <a:xfrm>
              <a:off x="1418373" y="3630409"/>
              <a:ext cx="1823085" cy="1800860"/>
            </a:xfrm>
            <a:custGeom>
              <a:avLst/>
              <a:gdLst/>
              <a:ahLst/>
              <a:cxnLst/>
              <a:rect l="l" t="t" r="r" b="b"/>
              <a:pathLst>
                <a:path w="1823085" h="1800860">
                  <a:moveTo>
                    <a:pt x="0" y="100723"/>
                  </a:moveTo>
                  <a:lnTo>
                    <a:pt x="22390" y="0"/>
                  </a:lnTo>
                  <a:lnTo>
                    <a:pt x="44780" y="100723"/>
                  </a:lnTo>
                </a:path>
                <a:path w="1823085" h="1800860">
                  <a:moveTo>
                    <a:pt x="848537" y="1725917"/>
                  </a:moveTo>
                  <a:lnTo>
                    <a:pt x="848537" y="1800834"/>
                  </a:lnTo>
                </a:path>
                <a:path w="1823085" h="1800860">
                  <a:moveTo>
                    <a:pt x="1822475" y="1725917"/>
                  </a:moveTo>
                  <a:lnTo>
                    <a:pt x="1822475" y="1800834"/>
                  </a:lnTo>
                </a:path>
              </a:pathLst>
            </a:custGeom>
            <a:ln w="11192">
              <a:solidFill>
                <a:srgbClr val="000000"/>
              </a:solidFill>
            </a:ln>
          </p:spPr>
          <p:txBody>
            <a:bodyPr wrap="square" lIns="0" tIns="0" rIns="0" bIns="0" rtlCol="0"/>
            <a:lstStyle/>
            <a:p>
              <a:endParaRPr/>
            </a:p>
          </p:txBody>
        </p:sp>
      </p:grpSp>
      <p:sp>
        <p:nvSpPr>
          <p:cNvPr id="24" name="object 24"/>
          <p:cNvSpPr txBox="1"/>
          <p:nvPr/>
        </p:nvSpPr>
        <p:spPr>
          <a:xfrm>
            <a:off x="4040136" y="5251948"/>
            <a:ext cx="122555"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Times New Roman"/>
                <a:cs typeface="Times New Roman"/>
              </a:rPr>
              <a:t>U</a:t>
            </a:r>
            <a:endParaRPr sz="1050">
              <a:latin typeface="Times New Roman"/>
              <a:cs typeface="Times New Roman"/>
            </a:endParaRPr>
          </a:p>
        </p:txBody>
      </p:sp>
      <p:sp>
        <p:nvSpPr>
          <p:cNvPr id="25" name="object 25"/>
          <p:cNvSpPr txBox="1"/>
          <p:nvPr/>
        </p:nvSpPr>
        <p:spPr>
          <a:xfrm>
            <a:off x="6490644" y="5251948"/>
            <a:ext cx="122555"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Times New Roman"/>
                <a:cs typeface="Times New Roman"/>
              </a:rPr>
              <a:t>U</a:t>
            </a:r>
            <a:endParaRPr sz="1050">
              <a:latin typeface="Times New Roman"/>
              <a:cs typeface="Times New Roman"/>
            </a:endParaRPr>
          </a:p>
        </p:txBody>
      </p:sp>
      <p:sp>
        <p:nvSpPr>
          <p:cNvPr id="26" name="object 26"/>
          <p:cNvSpPr txBox="1"/>
          <p:nvPr/>
        </p:nvSpPr>
        <p:spPr>
          <a:xfrm>
            <a:off x="8814521" y="5251948"/>
            <a:ext cx="122555"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Times New Roman"/>
                <a:cs typeface="Times New Roman"/>
              </a:rPr>
              <a:t>U</a:t>
            </a:r>
            <a:endParaRPr sz="1050">
              <a:latin typeface="Times New Roman"/>
              <a:cs typeface="Times New Roman"/>
            </a:endParaRPr>
          </a:p>
        </p:txBody>
      </p:sp>
      <p:sp>
        <p:nvSpPr>
          <p:cNvPr id="27" name="object 27"/>
          <p:cNvSpPr/>
          <p:nvPr/>
        </p:nvSpPr>
        <p:spPr>
          <a:xfrm>
            <a:off x="7702435" y="5353532"/>
            <a:ext cx="103505" cy="74930"/>
          </a:xfrm>
          <a:custGeom>
            <a:avLst/>
            <a:gdLst/>
            <a:ahLst/>
            <a:cxnLst/>
            <a:rect l="l" t="t" r="r" b="b"/>
            <a:pathLst>
              <a:path w="103504" h="74929">
                <a:moveTo>
                  <a:pt x="103022" y="0"/>
                </a:moveTo>
                <a:lnTo>
                  <a:pt x="103022" y="74917"/>
                </a:lnTo>
              </a:path>
              <a:path w="103504" h="74929">
                <a:moveTo>
                  <a:pt x="0" y="0"/>
                </a:moveTo>
                <a:lnTo>
                  <a:pt x="0" y="74917"/>
                </a:lnTo>
              </a:path>
            </a:pathLst>
          </a:custGeom>
          <a:ln w="11192">
            <a:solidFill>
              <a:srgbClr val="000000"/>
            </a:solidFill>
          </a:ln>
        </p:spPr>
        <p:txBody>
          <a:bodyPr wrap="square" lIns="0" tIns="0" rIns="0" bIns="0" rtlCol="0"/>
          <a:lstStyle/>
          <a:p>
            <a:endParaRPr/>
          </a:p>
        </p:txBody>
      </p:sp>
      <p:sp>
        <p:nvSpPr>
          <p:cNvPr id="28" name="object 28"/>
          <p:cNvSpPr txBox="1"/>
          <p:nvPr/>
        </p:nvSpPr>
        <p:spPr>
          <a:xfrm>
            <a:off x="7559167" y="5356592"/>
            <a:ext cx="415925" cy="511809"/>
          </a:xfrm>
          <a:prstGeom prst="rect">
            <a:avLst/>
          </a:prstGeom>
        </p:spPr>
        <p:txBody>
          <a:bodyPr vert="horz" wrap="square" lIns="0" tIns="76200" rIns="0" bIns="0" rtlCol="0">
            <a:spAutoFit/>
          </a:bodyPr>
          <a:lstStyle/>
          <a:p>
            <a:pPr algn="ctr">
              <a:lnSpc>
                <a:spcPct val="100000"/>
              </a:lnSpc>
              <a:spcBef>
                <a:spcPts val="600"/>
              </a:spcBef>
            </a:pPr>
            <a:r>
              <a:rPr sz="1050" dirty="0">
                <a:latin typeface="Times New Roman"/>
                <a:cs typeface="Times New Roman"/>
              </a:rPr>
              <a:t>U</a:t>
            </a:r>
            <a:r>
              <a:rPr sz="1125" baseline="-14814" dirty="0">
                <a:latin typeface="Times New Roman"/>
                <a:cs typeface="Times New Roman"/>
              </a:rPr>
              <a:t>2</a:t>
            </a:r>
            <a:r>
              <a:rPr sz="1125" spc="225" baseline="-14814" dirty="0">
                <a:latin typeface="Times New Roman"/>
                <a:cs typeface="Times New Roman"/>
              </a:rPr>
              <a:t> </a:t>
            </a:r>
            <a:r>
              <a:rPr sz="1050" dirty="0">
                <a:latin typeface="Times New Roman"/>
                <a:cs typeface="Times New Roman"/>
              </a:rPr>
              <a:t>U</a:t>
            </a:r>
            <a:r>
              <a:rPr sz="1125" baseline="-14814" dirty="0">
                <a:latin typeface="Times New Roman"/>
                <a:cs typeface="Times New Roman"/>
              </a:rPr>
              <a:t>1</a:t>
            </a:r>
            <a:endParaRPr sz="1125" baseline="-14814">
              <a:latin typeface="Times New Roman"/>
              <a:cs typeface="Times New Roman"/>
            </a:endParaRPr>
          </a:p>
          <a:p>
            <a:pPr marL="6350" algn="ctr">
              <a:lnSpc>
                <a:spcPct val="100000"/>
              </a:lnSpc>
              <a:spcBef>
                <a:spcPts val="615"/>
              </a:spcBef>
            </a:pPr>
            <a:r>
              <a:rPr sz="1200" spc="10" dirty="0">
                <a:latin typeface="Times New Roman"/>
                <a:cs typeface="Times New Roman"/>
              </a:rPr>
              <a:t>(c)</a:t>
            </a:r>
            <a:endParaRPr sz="1200">
              <a:latin typeface="Times New Roman"/>
              <a:cs typeface="Times New Roman"/>
            </a:endParaRPr>
          </a:p>
        </p:txBody>
      </p:sp>
      <p:sp>
        <p:nvSpPr>
          <p:cNvPr id="29" name="object 29"/>
          <p:cNvSpPr/>
          <p:nvPr/>
        </p:nvSpPr>
        <p:spPr>
          <a:xfrm>
            <a:off x="5276951" y="5353532"/>
            <a:ext cx="149860" cy="74930"/>
          </a:xfrm>
          <a:custGeom>
            <a:avLst/>
            <a:gdLst/>
            <a:ahLst/>
            <a:cxnLst/>
            <a:rect l="l" t="t" r="r" b="b"/>
            <a:pathLst>
              <a:path w="149860" h="74929">
                <a:moveTo>
                  <a:pt x="0" y="0"/>
                </a:moveTo>
                <a:lnTo>
                  <a:pt x="0" y="74917"/>
                </a:lnTo>
              </a:path>
              <a:path w="149860" h="74929">
                <a:moveTo>
                  <a:pt x="149834" y="0"/>
                </a:moveTo>
                <a:lnTo>
                  <a:pt x="149834" y="74917"/>
                </a:lnTo>
              </a:path>
            </a:pathLst>
          </a:custGeom>
          <a:ln w="11192">
            <a:solidFill>
              <a:srgbClr val="000000"/>
            </a:solidFill>
          </a:ln>
        </p:spPr>
        <p:txBody>
          <a:bodyPr wrap="square" lIns="0" tIns="0" rIns="0" bIns="0" rtlCol="0"/>
          <a:lstStyle/>
          <a:p>
            <a:endParaRPr/>
          </a:p>
        </p:txBody>
      </p:sp>
      <p:sp>
        <p:nvSpPr>
          <p:cNvPr id="30" name="object 30"/>
          <p:cNvSpPr txBox="1"/>
          <p:nvPr/>
        </p:nvSpPr>
        <p:spPr>
          <a:xfrm>
            <a:off x="5152402" y="5356592"/>
            <a:ext cx="422275" cy="511809"/>
          </a:xfrm>
          <a:prstGeom prst="rect">
            <a:avLst/>
          </a:prstGeom>
        </p:spPr>
        <p:txBody>
          <a:bodyPr vert="horz" wrap="square" lIns="0" tIns="76200" rIns="0" bIns="0" rtlCol="0">
            <a:spAutoFit/>
          </a:bodyPr>
          <a:lstStyle/>
          <a:p>
            <a:pPr algn="ctr">
              <a:lnSpc>
                <a:spcPct val="100000"/>
              </a:lnSpc>
              <a:spcBef>
                <a:spcPts val="600"/>
              </a:spcBef>
            </a:pPr>
            <a:r>
              <a:rPr sz="1050" dirty="0">
                <a:latin typeface="Times New Roman"/>
                <a:cs typeface="Times New Roman"/>
              </a:rPr>
              <a:t>U</a:t>
            </a:r>
            <a:r>
              <a:rPr sz="1125" baseline="-14814" dirty="0">
                <a:latin typeface="Times New Roman"/>
                <a:cs typeface="Times New Roman"/>
              </a:rPr>
              <a:t>2</a:t>
            </a:r>
            <a:r>
              <a:rPr sz="1125" spc="22" baseline="-14814" dirty="0">
                <a:latin typeface="Times New Roman"/>
                <a:cs typeface="Times New Roman"/>
              </a:rPr>
              <a:t> </a:t>
            </a:r>
            <a:r>
              <a:rPr sz="1050" dirty="0">
                <a:latin typeface="Times New Roman"/>
                <a:cs typeface="Times New Roman"/>
              </a:rPr>
              <a:t>U</a:t>
            </a:r>
            <a:r>
              <a:rPr sz="1125" baseline="-14814" dirty="0">
                <a:latin typeface="Times New Roman"/>
                <a:cs typeface="Times New Roman"/>
              </a:rPr>
              <a:t>1</a:t>
            </a:r>
            <a:endParaRPr sz="1125" baseline="-14814">
              <a:latin typeface="Times New Roman"/>
              <a:cs typeface="Times New Roman"/>
            </a:endParaRPr>
          </a:p>
          <a:p>
            <a:pPr marL="16510" algn="ctr">
              <a:lnSpc>
                <a:spcPct val="100000"/>
              </a:lnSpc>
              <a:spcBef>
                <a:spcPts val="615"/>
              </a:spcBef>
            </a:pPr>
            <a:r>
              <a:rPr sz="1200" spc="10" dirty="0">
                <a:latin typeface="Times New Roman"/>
                <a:cs typeface="Times New Roman"/>
              </a:rPr>
              <a:t>(b)</a:t>
            </a:r>
            <a:endParaRPr sz="1200">
              <a:latin typeface="Times New Roman"/>
              <a:cs typeface="Times New Roman"/>
            </a:endParaRPr>
          </a:p>
        </p:txBody>
      </p:sp>
      <p:sp>
        <p:nvSpPr>
          <p:cNvPr id="31" name="object 31"/>
          <p:cNvSpPr txBox="1"/>
          <p:nvPr/>
        </p:nvSpPr>
        <p:spPr>
          <a:xfrm>
            <a:off x="3130003" y="5419625"/>
            <a:ext cx="221615" cy="186690"/>
          </a:xfrm>
          <a:prstGeom prst="rect">
            <a:avLst/>
          </a:prstGeom>
        </p:spPr>
        <p:txBody>
          <a:bodyPr vert="horz" wrap="square" lIns="0" tIns="13335" rIns="0" bIns="0" rtlCol="0">
            <a:spAutoFit/>
          </a:bodyPr>
          <a:lstStyle/>
          <a:p>
            <a:pPr marL="38100">
              <a:lnSpc>
                <a:spcPct val="100000"/>
              </a:lnSpc>
              <a:spcBef>
                <a:spcPts val="105"/>
              </a:spcBef>
            </a:pPr>
            <a:r>
              <a:rPr sz="1050" dirty="0">
                <a:latin typeface="Times New Roman"/>
                <a:cs typeface="Times New Roman"/>
              </a:rPr>
              <a:t>U</a:t>
            </a:r>
            <a:r>
              <a:rPr sz="1125" baseline="-14814" dirty="0">
                <a:latin typeface="Times New Roman"/>
                <a:cs typeface="Times New Roman"/>
              </a:rPr>
              <a:t>1</a:t>
            </a:r>
            <a:endParaRPr sz="1125" baseline="-14814">
              <a:latin typeface="Times New Roman"/>
              <a:cs typeface="Times New Roman"/>
            </a:endParaRPr>
          </a:p>
        </p:txBody>
      </p:sp>
      <p:sp>
        <p:nvSpPr>
          <p:cNvPr id="32" name="object 32"/>
          <p:cNvSpPr txBox="1"/>
          <p:nvPr/>
        </p:nvSpPr>
        <p:spPr>
          <a:xfrm>
            <a:off x="2156053" y="5419625"/>
            <a:ext cx="221615" cy="186690"/>
          </a:xfrm>
          <a:prstGeom prst="rect">
            <a:avLst/>
          </a:prstGeom>
        </p:spPr>
        <p:txBody>
          <a:bodyPr vert="horz" wrap="square" lIns="0" tIns="13335" rIns="0" bIns="0" rtlCol="0">
            <a:spAutoFit/>
          </a:bodyPr>
          <a:lstStyle/>
          <a:p>
            <a:pPr marL="38100">
              <a:lnSpc>
                <a:spcPct val="100000"/>
              </a:lnSpc>
              <a:spcBef>
                <a:spcPts val="105"/>
              </a:spcBef>
            </a:pPr>
            <a:r>
              <a:rPr sz="1050" dirty="0">
                <a:latin typeface="Times New Roman"/>
                <a:cs typeface="Times New Roman"/>
              </a:rPr>
              <a:t>U</a:t>
            </a:r>
            <a:r>
              <a:rPr sz="1125" baseline="-14814" dirty="0">
                <a:latin typeface="Times New Roman"/>
                <a:cs typeface="Times New Roman"/>
              </a:rPr>
              <a:t>2</a:t>
            </a:r>
            <a:endParaRPr sz="1125" baseline="-14814">
              <a:latin typeface="Times New Roman"/>
              <a:cs typeface="Times New Roman"/>
            </a:endParaRPr>
          </a:p>
        </p:txBody>
      </p:sp>
      <p:sp>
        <p:nvSpPr>
          <p:cNvPr id="33" name="object 33"/>
          <p:cNvSpPr/>
          <p:nvPr/>
        </p:nvSpPr>
        <p:spPr>
          <a:xfrm>
            <a:off x="4449711" y="4830660"/>
            <a:ext cx="1663064" cy="521334"/>
          </a:xfrm>
          <a:custGeom>
            <a:avLst/>
            <a:gdLst/>
            <a:ahLst/>
            <a:cxnLst/>
            <a:rect l="l" t="t" r="r" b="b"/>
            <a:pathLst>
              <a:path w="1663064" h="521335">
                <a:moveTo>
                  <a:pt x="309829" y="520522"/>
                </a:moveTo>
                <a:lnTo>
                  <a:pt x="310585" y="520491"/>
                </a:lnTo>
                <a:lnTo>
                  <a:pt x="315877" y="520279"/>
                </a:lnTo>
                <a:lnTo>
                  <a:pt x="330242" y="519702"/>
                </a:lnTo>
                <a:lnTo>
                  <a:pt x="386295" y="516868"/>
                </a:lnTo>
                <a:lnTo>
                  <a:pt x="463134" y="498773"/>
                </a:lnTo>
                <a:lnTo>
                  <a:pt x="510136" y="475538"/>
                </a:lnTo>
                <a:lnTo>
                  <a:pt x="561689" y="438277"/>
                </a:lnTo>
                <a:lnTo>
                  <a:pt x="616915" y="383565"/>
                </a:lnTo>
                <a:lnTo>
                  <a:pt x="648274" y="345520"/>
                </a:lnTo>
                <a:lnTo>
                  <a:pt x="680314" y="302975"/>
                </a:lnTo>
                <a:lnTo>
                  <a:pt x="712883" y="257643"/>
                </a:lnTo>
                <a:lnTo>
                  <a:pt x="745830" y="211235"/>
                </a:lnTo>
                <a:lnTo>
                  <a:pt x="779004" y="165461"/>
                </a:lnTo>
                <a:lnTo>
                  <a:pt x="812254" y="122034"/>
                </a:lnTo>
                <a:lnTo>
                  <a:pt x="845428" y="82666"/>
                </a:lnTo>
                <a:lnTo>
                  <a:pt x="878375" y="49066"/>
                </a:lnTo>
                <a:lnTo>
                  <a:pt x="910945" y="22948"/>
                </a:lnTo>
                <a:lnTo>
                  <a:pt x="974344" y="0"/>
                </a:lnTo>
                <a:lnTo>
                  <a:pt x="1004908" y="6022"/>
                </a:lnTo>
                <a:lnTo>
                  <a:pt x="1063837" y="49066"/>
                </a:lnTo>
                <a:lnTo>
                  <a:pt x="1092350" y="82666"/>
                </a:lnTo>
                <a:lnTo>
                  <a:pt x="1120325" y="122034"/>
                </a:lnTo>
                <a:lnTo>
                  <a:pt x="1147838" y="165461"/>
                </a:lnTo>
                <a:lnTo>
                  <a:pt x="1174962" y="211235"/>
                </a:lnTo>
                <a:lnTo>
                  <a:pt x="1201772" y="257643"/>
                </a:lnTo>
                <a:lnTo>
                  <a:pt x="1228340" y="302975"/>
                </a:lnTo>
                <a:lnTo>
                  <a:pt x="1254741" y="345520"/>
                </a:lnTo>
                <a:lnTo>
                  <a:pt x="1281049" y="383565"/>
                </a:lnTo>
                <a:lnTo>
                  <a:pt x="1328985" y="438277"/>
                </a:lnTo>
                <a:lnTo>
                  <a:pt x="1375535" y="475538"/>
                </a:lnTo>
                <a:lnTo>
                  <a:pt x="1419374" y="498773"/>
                </a:lnTo>
                <a:lnTo>
                  <a:pt x="1459181" y="511408"/>
                </a:lnTo>
                <a:lnTo>
                  <a:pt x="1521409" y="518579"/>
                </a:lnTo>
                <a:lnTo>
                  <a:pt x="1563403" y="520279"/>
                </a:lnTo>
                <a:lnTo>
                  <a:pt x="1568652" y="520491"/>
                </a:lnTo>
                <a:lnTo>
                  <a:pt x="1569402" y="520522"/>
                </a:lnTo>
              </a:path>
              <a:path w="1663064" h="521335">
                <a:moveTo>
                  <a:pt x="0" y="520941"/>
                </a:moveTo>
                <a:lnTo>
                  <a:pt x="1000" y="520908"/>
                </a:lnTo>
                <a:lnTo>
                  <a:pt x="8004" y="520679"/>
                </a:lnTo>
                <a:lnTo>
                  <a:pt x="27014" y="520057"/>
                </a:lnTo>
                <a:lnTo>
                  <a:pt x="64033" y="518845"/>
                </a:lnTo>
                <a:lnTo>
                  <a:pt x="133620" y="514260"/>
                </a:lnTo>
                <a:lnTo>
                  <a:pt x="178333" y="507317"/>
                </a:lnTo>
                <a:lnTo>
                  <a:pt x="228676" y="494996"/>
                </a:lnTo>
                <a:lnTo>
                  <a:pt x="283911" y="475593"/>
                </a:lnTo>
                <a:lnTo>
                  <a:pt x="343301" y="447400"/>
                </a:lnTo>
                <a:lnTo>
                  <a:pt x="406107" y="408711"/>
                </a:lnTo>
                <a:lnTo>
                  <a:pt x="444028" y="380845"/>
                </a:lnTo>
                <a:lnTo>
                  <a:pt x="482709" y="349879"/>
                </a:lnTo>
                <a:lnTo>
                  <a:pt x="521996" y="316867"/>
                </a:lnTo>
                <a:lnTo>
                  <a:pt x="561737" y="282860"/>
                </a:lnTo>
                <a:lnTo>
                  <a:pt x="601779" y="248912"/>
                </a:lnTo>
                <a:lnTo>
                  <a:pt x="641969" y="216074"/>
                </a:lnTo>
                <a:lnTo>
                  <a:pt x="682154" y="185400"/>
                </a:lnTo>
                <a:lnTo>
                  <a:pt x="722181" y="157943"/>
                </a:lnTo>
                <a:lnTo>
                  <a:pt x="761898" y="134755"/>
                </a:lnTo>
                <a:lnTo>
                  <a:pt x="801152" y="116889"/>
                </a:lnTo>
                <a:lnTo>
                  <a:pt x="839790" y="105397"/>
                </a:lnTo>
                <a:lnTo>
                  <a:pt x="877658" y="101333"/>
                </a:lnTo>
                <a:lnTo>
                  <a:pt x="917959" y="106151"/>
                </a:lnTo>
                <a:lnTo>
                  <a:pt x="957261" y="119694"/>
                </a:lnTo>
                <a:lnTo>
                  <a:pt x="995662" y="140596"/>
                </a:lnTo>
                <a:lnTo>
                  <a:pt x="1033260" y="167489"/>
                </a:lnTo>
                <a:lnTo>
                  <a:pt x="1070151" y="199008"/>
                </a:lnTo>
                <a:lnTo>
                  <a:pt x="1106434" y="233784"/>
                </a:lnTo>
                <a:lnTo>
                  <a:pt x="1142206" y="270453"/>
                </a:lnTo>
                <a:lnTo>
                  <a:pt x="1177566" y="307647"/>
                </a:lnTo>
                <a:lnTo>
                  <a:pt x="1212609" y="343999"/>
                </a:lnTo>
                <a:lnTo>
                  <a:pt x="1247435" y="378142"/>
                </a:lnTo>
                <a:lnTo>
                  <a:pt x="1282141" y="408711"/>
                </a:lnTo>
                <a:lnTo>
                  <a:pt x="1336417" y="447400"/>
                </a:lnTo>
                <a:lnTo>
                  <a:pt x="1389537" y="475593"/>
                </a:lnTo>
                <a:lnTo>
                  <a:pt x="1440400" y="494996"/>
                </a:lnTo>
                <a:lnTo>
                  <a:pt x="1487907" y="507317"/>
                </a:lnTo>
                <a:lnTo>
                  <a:pt x="1530958" y="514260"/>
                </a:lnTo>
                <a:lnTo>
                  <a:pt x="1599298" y="518845"/>
                </a:lnTo>
                <a:lnTo>
                  <a:pt x="1635913" y="520057"/>
                </a:lnTo>
                <a:lnTo>
                  <a:pt x="1654716" y="520679"/>
                </a:lnTo>
                <a:lnTo>
                  <a:pt x="1661643" y="520908"/>
                </a:lnTo>
                <a:lnTo>
                  <a:pt x="1662633" y="520941"/>
                </a:lnTo>
              </a:path>
            </a:pathLst>
          </a:custGeom>
          <a:ln w="11192">
            <a:solidFill>
              <a:srgbClr val="000000"/>
            </a:solidFill>
          </a:ln>
        </p:spPr>
        <p:txBody>
          <a:bodyPr wrap="square" lIns="0" tIns="0" rIns="0" bIns="0" rtlCol="0"/>
          <a:lstStyle/>
          <a:p>
            <a:endParaRPr/>
          </a:p>
        </p:txBody>
      </p:sp>
      <p:grpSp>
        <p:nvGrpSpPr>
          <p:cNvPr id="34" name="object 34"/>
          <p:cNvGrpSpPr/>
          <p:nvPr/>
        </p:nvGrpSpPr>
        <p:grpSpPr>
          <a:xfrm>
            <a:off x="1441589" y="4824861"/>
            <a:ext cx="2569210" cy="560705"/>
            <a:chOff x="1441589" y="4824861"/>
            <a:chExt cx="2569210" cy="560705"/>
          </a:xfrm>
        </p:grpSpPr>
        <p:sp>
          <p:nvSpPr>
            <p:cNvPr id="35" name="object 35"/>
            <p:cNvSpPr/>
            <p:nvPr/>
          </p:nvSpPr>
          <p:spPr>
            <a:xfrm>
              <a:off x="1441589" y="5355805"/>
              <a:ext cx="2543175" cy="0"/>
            </a:xfrm>
            <a:custGeom>
              <a:avLst/>
              <a:gdLst/>
              <a:ahLst/>
              <a:cxnLst/>
              <a:rect l="l" t="t" r="r" b="b"/>
              <a:pathLst>
                <a:path w="2543175">
                  <a:moveTo>
                    <a:pt x="0" y="0"/>
                  </a:moveTo>
                  <a:lnTo>
                    <a:pt x="2542857" y="0"/>
                  </a:lnTo>
                </a:path>
              </a:pathLst>
            </a:custGeom>
            <a:ln w="11192">
              <a:solidFill>
                <a:srgbClr val="000000"/>
              </a:solidFill>
            </a:ln>
          </p:spPr>
          <p:txBody>
            <a:bodyPr wrap="square" lIns="0" tIns="0" rIns="0" bIns="0" rtlCol="0"/>
            <a:lstStyle/>
            <a:p>
              <a:endParaRPr/>
            </a:p>
          </p:txBody>
        </p:sp>
        <p:sp>
          <p:nvSpPr>
            <p:cNvPr id="36" name="object 36"/>
            <p:cNvSpPr/>
            <p:nvPr/>
          </p:nvSpPr>
          <p:spPr>
            <a:xfrm>
              <a:off x="3878122" y="5326443"/>
              <a:ext cx="132715" cy="59055"/>
            </a:xfrm>
            <a:custGeom>
              <a:avLst/>
              <a:gdLst/>
              <a:ahLst/>
              <a:cxnLst/>
              <a:rect l="l" t="t" r="r" b="b"/>
              <a:pathLst>
                <a:path w="132714" h="59054">
                  <a:moveTo>
                    <a:pt x="0" y="0"/>
                  </a:moveTo>
                  <a:lnTo>
                    <a:pt x="0" y="58712"/>
                  </a:lnTo>
                  <a:lnTo>
                    <a:pt x="132130" y="29362"/>
                  </a:lnTo>
                  <a:lnTo>
                    <a:pt x="0" y="0"/>
                  </a:lnTo>
                  <a:close/>
                </a:path>
              </a:pathLst>
            </a:custGeom>
            <a:solidFill>
              <a:srgbClr val="000000"/>
            </a:solidFill>
          </p:spPr>
          <p:txBody>
            <a:bodyPr wrap="square" lIns="0" tIns="0" rIns="0" bIns="0" rtlCol="0"/>
            <a:lstStyle/>
            <a:p>
              <a:endParaRPr/>
            </a:p>
          </p:txBody>
        </p:sp>
        <p:sp>
          <p:nvSpPr>
            <p:cNvPr id="37" name="object 37"/>
            <p:cNvSpPr/>
            <p:nvPr/>
          </p:nvSpPr>
          <p:spPr>
            <a:xfrm>
              <a:off x="1598078" y="4830457"/>
              <a:ext cx="2386965" cy="548005"/>
            </a:xfrm>
            <a:custGeom>
              <a:avLst/>
              <a:gdLst/>
              <a:ahLst/>
              <a:cxnLst/>
              <a:rect l="l" t="t" r="r" b="b"/>
              <a:pathLst>
                <a:path w="2386965" h="548004">
                  <a:moveTo>
                    <a:pt x="2285631" y="502958"/>
                  </a:moveTo>
                  <a:lnTo>
                    <a:pt x="2386368" y="525348"/>
                  </a:lnTo>
                  <a:lnTo>
                    <a:pt x="2285631" y="547725"/>
                  </a:lnTo>
                </a:path>
                <a:path w="2386965" h="548004">
                  <a:moveTo>
                    <a:pt x="0" y="522541"/>
                  </a:moveTo>
                  <a:lnTo>
                    <a:pt x="756" y="522505"/>
                  </a:lnTo>
                  <a:lnTo>
                    <a:pt x="6054" y="522250"/>
                  </a:lnTo>
                  <a:lnTo>
                    <a:pt x="20434" y="521561"/>
                  </a:lnTo>
                  <a:lnTo>
                    <a:pt x="76545" y="518293"/>
                  </a:lnTo>
                  <a:lnTo>
                    <a:pt x="153457" y="499668"/>
                  </a:lnTo>
                  <a:lnTo>
                    <a:pt x="200502" y="476163"/>
                  </a:lnTo>
                  <a:lnTo>
                    <a:pt x="252102" y="438659"/>
                  </a:lnTo>
                  <a:lnTo>
                    <a:pt x="307378" y="383755"/>
                  </a:lnTo>
                  <a:lnTo>
                    <a:pt x="338761" y="345637"/>
                  </a:lnTo>
                  <a:lnTo>
                    <a:pt x="370824" y="303038"/>
                  </a:lnTo>
                  <a:lnTo>
                    <a:pt x="403416" y="257667"/>
                  </a:lnTo>
                  <a:lnTo>
                    <a:pt x="436385" y="211233"/>
                  </a:lnTo>
                  <a:lnTo>
                    <a:pt x="469582" y="165446"/>
                  </a:lnTo>
                  <a:lnTo>
                    <a:pt x="502853" y="122014"/>
                  </a:lnTo>
                  <a:lnTo>
                    <a:pt x="536049" y="82646"/>
                  </a:lnTo>
                  <a:lnTo>
                    <a:pt x="569017" y="49052"/>
                  </a:lnTo>
                  <a:lnTo>
                    <a:pt x="601607" y="22940"/>
                  </a:lnTo>
                  <a:lnTo>
                    <a:pt x="665048" y="0"/>
                  </a:lnTo>
                  <a:lnTo>
                    <a:pt x="695637" y="6020"/>
                  </a:lnTo>
                  <a:lnTo>
                    <a:pt x="754606" y="49061"/>
                  </a:lnTo>
                  <a:lnTo>
                    <a:pt x="783129" y="82669"/>
                  </a:lnTo>
                  <a:lnTo>
                    <a:pt x="811106" y="122058"/>
                  </a:lnTo>
                  <a:lnTo>
                    <a:pt x="838609" y="165522"/>
                  </a:lnTo>
                  <a:lnTo>
                    <a:pt x="865708" y="211354"/>
                  </a:lnTo>
                  <a:lnTo>
                    <a:pt x="892475" y="257848"/>
                  </a:lnTo>
                  <a:lnTo>
                    <a:pt x="918982" y="303295"/>
                  </a:lnTo>
                  <a:lnTo>
                    <a:pt x="945299" y="345990"/>
                  </a:lnTo>
                  <a:lnTo>
                    <a:pt x="971499" y="384225"/>
                  </a:lnTo>
                  <a:lnTo>
                    <a:pt x="1019174" y="439393"/>
                  </a:lnTo>
                  <a:lnTo>
                    <a:pt x="1065401" y="477212"/>
                  </a:lnTo>
                  <a:lnTo>
                    <a:pt x="1108886" y="501061"/>
                  </a:lnTo>
                  <a:lnTo>
                    <a:pt x="1148335" y="514314"/>
                  </a:lnTo>
                  <a:lnTo>
                    <a:pt x="1209954" y="522541"/>
                  </a:lnTo>
                  <a:lnTo>
                    <a:pt x="1251515" y="524986"/>
                  </a:lnTo>
                  <a:lnTo>
                    <a:pt x="1256710" y="525291"/>
                  </a:lnTo>
                  <a:lnTo>
                    <a:pt x="1257452" y="525335"/>
                  </a:lnTo>
                </a:path>
                <a:path w="2386965" h="548004">
                  <a:moveTo>
                    <a:pt x="980808" y="525335"/>
                  </a:moveTo>
                  <a:lnTo>
                    <a:pt x="981550" y="525291"/>
                  </a:lnTo>
                  <a:lnTo>
                    <a:pt x="986747" y="524986"/>
                  </a:lnTo>
                  <a:lnTo>
                    <a:pt x="1000851" y="524156"/>
                  </a:lnTo>
                  <a:lnTo>
                    <a:pt x="1055889" y="520348"/>
                  </a:lnTo>
                  <a:lnTo>
                    <a:pt x="1131473" y="501061"/>
                  </a:lnTo>
                  <a:lnTo>
                    <a:pt x="1177830" y="477212"/>
                  </a:lnTo>
                  <a:lnTo>
                    <a:pt x="1228795" y="439393"/>
                  </a:lnTo>
                  <a:lnTo>
                    <a:pt x="1283538" y="384225"/>
                  </a:lnTo>
                  <a:lnTo>
                    <a:pt x="1314687" y="345987"/>
                  </a:lnTo>
                  <a:lnTo>
                    <a:pt x="1346559" y="303291"/>
                  </a:lnTo>
                  <a:lnTo>
                    <a:pt x="1378998" y="257842"/>
                  </a:lnTo>
                  <a:lnTo>
                    <a:pt x="1411849" y="211349"/>
                  </a:lnTo>
                  <a:lnTo>
                    <a:pt x="1444956" y="165517"/>
                  </a:lnTo>
                  <a:lnTo>
                    <a:pt x="1478164" y="122054"/>
                  </a:lnTo>
                  <a:lnTo>
                    <a:pt x="1511317" y="82665"/>
                  </a:lnTo>
                  <a:lnTo>
                    <a:pt x="1544261" y="49059"/>
                  </a:lnTo>
                  <a:lnTo>
                    <a:pt x="1576840" y="22942"/>
                  </a:lnTo>
                  <a:lnTo>
                    <a:pt x="1640281" y="0"/>
                  </a:lnTo>
                  <a:lnTo>
                    <a:pt x="1670869" y="6019"/>
                  </a:lnTo>
                  <a:lnTo>
                    <a:pt x="1729837" y="49050"/>
                  </a:lnTo>
                  <a:lnTo>
                    <a:pt x="1758359" y="82643"/>
                  </a:lnTo>
                  <a:lnTo>
                    <a:pt x="1786335" y="122009"/>
                  </a:lnTo>
                  <a:lnTo>
                    <a:pt x="1813836" y="165441"/>
                  </a:lnTo>
                  <a:lnTo>
                    <a:pt x="1840935" y="211228"/>
                  </a:lnTo>
                  <a:lnTo>
                    <a:pt x="1867703" y="257661"/>
                  </a:lnTo>
                  <a:lnTo>
                    <a:pt x="1894210" y="303033"/>
                  </a:lnTo>
                  <a:lnTo>
                    <a:pt x="1920529" y="345634"/>
                  </a:lnTo>
                  <a:lnTo>
                    <a:pt x="1946732" y="383755"/>
                  </a:lnTo>
                  <a:lnTo>
                    <a:pt x="1994407" y="438659"/>
                  </a:lnTo>
                  <a:lnTo>
                    <a:pt x="2040633" y="476160"/>
                  </a:lnTo>
                  <a:lnTo>
                    <a:pt x="2084117" y="499664"/>
                  </a:lnTo>
                  <a:lnTo>
                    <a:pt x="2123565" y="512572"/>
                  </a:lnTo>
                  <a:lnTo>
                    <a:pt x="2185174" y="520217"/>
                  </a:lnTo>
                  <a:lnTo>
                    <a:pt x="2226746" y="522250"/>
                  </a:lnTo>
                  <a:lnTo>
                    <a:pt x="2231943" y="522505"/>
                  </a:lnTo>
                  <a:lnTo>
                    <a:pt x="2232685" y="522541"/>
                  </a:lnTo>
                </a:path>
              </a:pathLst>
            </a:custGeom>
            <a:ln w="11192">
              <a:solidFill>
                <a:srgbClr val="000000"/>
              </a:solidFill>
            </a:ln>
          </p:spPr>
          <p:txBody>
            <a:bodyPr wrap="square" lIns="0" tIns="0" rIns="0" bIns="0" rtlCol="0"/>
            <a:lstStyle/>
            <a:p>
              <a:endParaRPr/>
            </a:p>
          </p:txBody>
        </p:sp>
      </p:grpSp>
      <p:sp>
        <p:nvSpPr>
          <p:cNvPr id="38" name="object 38"/>
          <p:cNvSpPr/>
          <p:nvPr/>
        </p:nvSpPr>
        <p:spPr>
          <a:xfrm>
            <a:off x="7509523" y="3259111"/>
            <a:ext cx="381635" cy="2092960"/>
          </a:xfrm>
          <a:custGeom>
            <a:avLst/>
            <a:gdLst/>
            <a:ahLst/>
            <a:cxnLst/>
            <a:rect l="l" t="t" r="r" b="b"/>
            <a:pathLst>
              <a:path w="381634" h="2092960">
                <a:moveTo>
                  <a:pt x="0" y="2092490"/>
                </a:moveTo>
                <a:lnTo>
                  <a:pt x="14897" y="2091334"/>
                </a:lnTo>
                <a:lnTo>
                  <a:pt x="19323" y="2090597"/>
                </a:lnTo>
                <a:lnTo>
                  <a:pt x="43260" y="2040277"/>
                </a:lnTo>
                <a:lnTo>
                  <a:pt x="58160" y="1953937"/>
                </a:lnTo>
                <a:lnTo>
                  <a:pt x="66141" y="1887282"/>
                </a:lnTo>
                <a:lnTo>
                  <a:pt x="74399" y="1801851"/>
                </a:lnTo>
                <a:lnTo>
                  <a:pt x="82877" y="1695303"/>
                </a:lnTo>
                <a:lnTo>
                  <a:pt x="91516" y="1565300"/>
                </a:lnTo>
                <a:lnTo>
                  <a:pt x="94609" y="1513159"/>
                </a:lnTo>
                <a:lnTo>
                  <a:pt x="97715" y="1458084"/>
                </a:lnTo>
                <a:lnTo>
                  <a:pt x="100833" y="1400392"/>
                </a:lnTo>
                <a:lnTo>
                  <a:pt x="103961" y="1340396"/>
                </a:lnTo>
                <a:lnTo>
                  <a:pt x="107098" y="1278411"/>
                </a:lnTo>
                <a:lnTo>
                  <a:pt x="110245" y="1214753"/>
                </a:lnTo>
                <a:lnTo>
                  <a:pt x="113399" y="1149735"/>
                </a:lnTo>
                <a:lnTo>
                  <a:pt x="116561" y="1083673"/>
                </a:lnTo>
                <a:lnTo>
                  <a:pt x="119729" y="1016881"/>
                </a:lnTo>
                <a:lnTo>
                  <a:pt x="122902" y="949675"/>
                </a:lnTo>
                <a:lnTo>
                  <a:pt x="126081" y="882368"/>
                </a:lnTo>
                <a:lnTo>
                  <a:pt x="129263" y="815277"/>
                </a:lnTo>
                <a:lnTo>
                  <a:pt x="132447" y="748715"/>
                </a:lnTo>
                <a:lnTo>
                  <a:pt x="135634" y="682997"/>
                </a:lnTo>
                <a:lnTo>
                  <a:pt x="138823" y="618438"/>
                </a:lnTo>
                <a:lnTo>
                  <a:pt x="142011" y="555353"/>
                </a:lnTo>
                <a:lnTo>
                  <a:pt x="145200" y="494057"/>
                </a:lnTo>
                <a:lnTo>
                  <a:pt x="148387" y="434865"/>
                </a:lnTo>
                <a:lnTo>
                  <a:pt x="151572" y="378090"/>
                </a:lnTo>
                <a:lnTo>
                  <a:pt x="154753" y="324049"/>
                </a:lnTo>
                <a:lnTo>
                  <a:pt x="157932" y="273055"/>
                </a:lnTo>
                <a:lnTo>
                  <a:pt x="161105" y="225424"/>
                </a:lnTo>
                <a:lnTo>
                  <a:pt x="164273" y="181470"/>
                </a:lnTo>
                <a:lnTo>
                  <a:pt x="167435" y="141509"/>
                </a:lnTo>
                <a:lnTo>
                  <a:pt x="173736" y="74821"/>
                </a:lnTo>
                <a:lnTo>
                  <a:pt x="180001" y="27880"/>
                </a:lnTo>
                <a:lnTo>
                  <a:pt x="189318" y="0"/>
                </a:lnTo>
                <a:lnTo>
                  <a:pt x="192399" y="3202"/>
                </a:lnTo>
                <a:lnTo>
                  <a:pt x="201572" y="48725"/>
                </a:lnTo>
                <a:lnTo>
                  <a:pt x="207636" y="105854"/>
                </a:lnTo>
                <a:lnTo>
                  <a:pt x="213666" y="181470"/>
                </a:lnTo>
                <a:lnTo>
                  <a:pt x="216671" y="225424"/>
                </a:lnTo>
                <a:lnTo>
                  <a:pt x="219670" y="273055"/>
                </a:lnTo>
                <a:lnTo>
                  <a:pt x="222664" y="324049"/>
                </a:lnTo>
                <a:lnTo>
                  <a:pt x="225653" y="378090"/>
                </a:lnTo>
                <a:lnTo>
                  <a:pt x="228639" y="434865"/>
                </a:lnTo>
                <a:lnTo>
                  <a:pt x="231623" y="494057"/>
                </a:lnTo>
                <a:lnTo>
                  <a:pt x="234604" y="555353"/>
                </a:lnTo>
                <a:lnTo>
                  <a:pt x="237584" y="618438"/>
                </a:lnTo>
                <a:lnTo>
                  <a:pt x="240564" y="682997"/>
                </a:lnTo>
                <a:lnTo>
                  <a:pt x="243544" y="748715"/>
                </a:lnTo>
                <a:lnTo>
                  <a:pt x="246525" y="815277"/>
                </a:lnTo>
                <a:lnTo>
                  <a:pt x="249509" y="882368"/>
                </a:lnTo>
                <a:lnTo>
                  <a:pt x="252495" y="949675"/>
                </a:lnTo>
                <a:lnTo>
                  <a:pt x="255485" y="1016881"/>
                </a:lnTo>
                <a:lnTo>
                  <a:pt x="258480" y="1083673"/>
                </a:lnTo>
                <a:lnTo>
                  <a:pt x="261479" y="1149735"/>
                </a:lnTo>
                <a:lnTo>
                  <a:pt x="264485" y="1214753"/>
                </a:lnTo>
                <a:lnTo>
                  <a:pt x="267497" y="1278411"/>
                </a:lnTo>
                <a:lnTo>
                  <a:pt x="270517" y="1340396"/>
                </a:lnTo>
                <a:lnTo>
                  <a:pt x="273545" y="1400392"/>
                </a:lnTo>
                <a:lnTo>
                  <a:pt x="276583" y="1458084"/>
                </a:lnTo>
                <a:lnTo>
                  <a:pt x="279630" y="1513159"/>
                </a:lnTo>
                <a:lnTo>
                  <a:pt x="282689" y="1565300"/>
                </a:lnTo>
                <a:lnTo>
                  <a:pt x="291359" y="1695303"/>
                </a:lnTo>
                <a:lnTo>
                  <a:pt x="300037" y="1801851"/>
                </a:lnTo>
                <a:lnTo>
                  <a:pt x="308640" y="1887282"/>
                </a:lnTo>
                <a:lnTo>
                  <a:pt x="317083" y="1953937"/>
                </a:lnTo>
                <a:lnTo>
                  <a:pt x="325282" y="2004155"/>
                </a:lnTo>
                <a:lnTo>
                  <a:pt x="340615" y="2064642"/>
                </a:lnTo>
                <a:lnTo>
                  <a:pt x="381431" y="2092490"/>
                </a:lnTo>
              </a:path>
            </a:pathLst>
          </a:custGeom>
          <a:ln w="11192">
            <a:solidFill>
              <a:srgbClr val="000000"/>
            </a:solidFill>
          </a:ln>
        </p:spPr>
        <p:txBody>
          <a:bodyPr wrap="square" lIns="0" tIns="0" rIns="0" bIns="0" rtlCol="0"/>
          <a:lstStyle/>
          <a:p>
            <a:endParaRPr/>
          </a:p>
        </p:txBody>
      </p:sp>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23</a:t>
            </a:fld>
            <a:endParaRPr spc="20" dirty="0"/>
          </a:p>
        </p:txBody>
      </p:sp>
      <p:sp>
        <p:nvSpPr>
          <p:cNvPr id="41" name="TextBox 40">
            <a:extLst>
              <a:ext uri="{FF2B5EF4-FFF2-40B4-BE49-F238E27FC236}">
                <a16:creationId xmlns:a16="http://schemas.microsoft.com/office/drawing/2014/main" id="{4E2B208F-88EB-43E1-ACD1-D4916405FD6A}"/>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42" name="Picture 41">
            <a:extLst>
              <a:ext uri="{FF2B5EF4-FFF2-40B4-BE49-F238E27FC236}">
                <a16:creationId xmlns:a16="http://schemas.microsoft.com/office/drawing/2014/main" id="{16457FA9-0483-49A0-AE06-8693974B66F6}"/>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MY" spc="60" dirty="0"/>
              <a:t>Unknown Preferences</a:t>
            </a:r>
            <a:endParaRPr spc="80" dirty="0"/>
          </a:p>
        </p:txBody>
      </p:sp>
      <p:sp>
        <p:nvSpPr>
          <p:cNvPr id="3" name="object 3"/>
          <p:cNvSpPr txBox="1"/>
          <p:nvPr/>
        </p:nvSpPr>
        <p:spPr>
          <a:xfrm>
            <a:off x="1130298" y="1410429"/>
            <a:ext cx="7937501" cy="2230738"/>
          </a:xfrm>
          <a:prstGeom prst="rect">
            <a:avLst/>
          </a:prstGeom>
        </p:spPr>
        <p:txBody>
          <a:bodyPr vert="horz" wrap="square" lIns="0" tIns="14604" rIns="0" bIns="0" rtlCol="0">
            <a:spAutoFit/>
          </a:bodyPr>
          <a:lstStyle/>
          <a:p>
            <a:pPr algn="l"/>
            <a:r>
              <a:rPr lang="en-US" sz="1800" b="0" i="0" u="none" strike="noStrike" baseline="0" dirty="0">
                <a:latin typeface="NimbusRomNo9L-Regu"/>
              </a:rPr>
              <a:t>Imagine that you are at an ice-cream shop in Thailand and they have only two flavors left: vanilla and durian. Both cost $2. You know you have a moderate liking for vanilla and you’d be willing to pay up to $3 for a vanilla ice cream on such a hot day, so there is a net gain of $1 for choosing vanilla. On the other hand, you have no idea whether you like durian or not, but you’ve read on Wikipedia that the durian elicits different responses from different people: some find that “it surpasses in </a:t>
            </a:r>
            <a:r>
              <a:rPr lang="en-US" sz="1800" b="0" i="0" u="none" strike="noStrike" baseline="0" dirty="0" err="1">
                <a:latin typeface="NimbusRomNo9L-Regu"/>
              </a:rPr>
              <a:t>flavour</a:t>
            </a:r>
            <a:r>
              <a:rPr lang="en-US" sz="1800" b="0" i="0" u="none" strike="noStrike" baseline="0" dirty="0">
                <a:latin typeface="NimbusRomNo9L-Regu"/>
              </a:rPr>
              <a:t> all other fruits of the world” while others liken it to “sewage, stale vomit, skunk spray and used surgical swabs.”</a:t>
            </a:r>
            <a:endParaRPr sz="2050" dirty="0">
              <a:latin typeface="Calibri"/>
              <a:cs typeface="Calibri"/>
            </a:endParaRPr>
          </a:p>
        </p:txBody>
      </p:sp>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24</a:t>
            </a:fld>
            <a:endParaRPr spc="20" dirty="0"/>
          </a:p>
        </p:txBody>
      </p:sp>
    </p:spTree>
    <p:extLst>
      <p:ext uri="{BB962C8B-B14F-4D97-AF65-F5344CB8AC3E}">
        <p14:creationId xmlns:p14="http://schemas.microsoft.com/office/powerpoint/2010/main" val="3560205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MY" spc="60" dirty="0"/>
              <a:t>Unknown Preferences</a:t>
            </a:r>
            <a:endParaRPr spc="80" dirty="0"/>
          </a:p>
        </p:txBody>
      </p:sp>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25</a:t>
            </a:fld>
            <a:endParaRPr spc="20" dirty="0"/>
          </a:p>
        </p:txBody>
      </p:sp>
      <p:sp>
        <p:nvSpPr>
          <p:cNvPr id="8" name="TextBox 7">
            <a:extLst>
              <a:ext uri="{FF2B5EF4-FFF2-40B4-BE49-F238E27FC236}">
                <a16:creationId xmlns:a16="http://schemas.microsoft.com/office/drawing/2014/main" id="{807ED96A-DB80-4B67-B799-94F7707E05A5}"/>
              </a:ext>
            </a:extLst>
          </p:cNvPr>
          <p:cNvSpPr txBox="1"/>
          <p:nvPr/>
        </p:nvSpPr>
        <p:spPr>
          <a:xfrm>
            <a:off x="1168754" y="1905000"/>
            <a:ext cx="7599733" cy="646331"/>
          </a:xfrm>
          <a:prstGeom prst="rect">
            <a:avLst/>
          </a:prstGeom>
          <a:noFill/>
        </p:spPr>
        <p:txBody>
          <a:bodyPr wrap="square">
            <a:spAutoFit/>
          </a:bodyPr>
          <a:lstStyle/>
          <a:p>
            <a:pPr algn="l"/>
            <a:r>
              <a:rPr lang="en-US" sz="1800" b="0" i="0" u="none" strike="noStrike" baseline="0" dirty="0">
                <a:latin typeface="NimbusRomNo9L-Regu"/>
              </a:rPr>
              <a:t>let’s say there’s a 50% chance you’ll find it sublime (+$100) and a 50% chance you’ll hate it (-$80 if the taste lingers all afternoon).</a:t>
            </a:r>
            <a:endParaRPr lang="en-MY" dirty="0"/>
          </a:p>
        </p:txBody>
      </p:sp>
      <p:sp>
        <p:nvSpPr>
          <p:cNvPr id="10" name="TextBox 9">
            <a:extLst>
              <a:ext uri="{FF2B5EF4-FFF2-40B4-BE49-F238E27FC236}">
                <a16:creationId xmlns:a16="http://schemas.microsoft.com/office/drawing/2014/main" id="{B3405B11-608C-41FF-A3CF-AFEB6022C675}"/>
              </a:ext>
            </a:extLst>
          </p:cNvPr>
          <p:cNvSpPr txBox="1"/>
          <p:nvPr/>
        </p:nvSpPr>
        <p:spPr>
          <a:xfrm>
            <a:off x="1219200" y="2895600"/>
            <a:ext cx="7239000" cy="646331"/>
          </a:xfrm>
          <a:prstGeom prst="rect">
            <a:avLst/>
          </a:prstGeom>
          <a:noFill/>
        </p:spPr>
        <p:txBody>
          <a:bodyPr wrap="square">
            <a:spAutoFit/>
          </a:bodyPr>
          <a:lstStyle/>
          <a:p>
            <a:pPr algn="l"/>
            <a:r>
              <a:rPr lang="en-US" sz="1800" b="0" i="0" u="none" strike="noStrike" baseline="0" dirty="0">
                <a:latin typeface="NimbusRomNo9L-Regu"/>
              </a:rPr>
              <a:t>We can simply replace the uncertain value of the durian with its expected net gain below however the decision will still not changed.</a:t>
            </a:r>
            <a:endParaRPr lang="en-MY" dirty="0"/>
          </a:p>
        </p:txBody>
      </p:sp>
      <p:sp>
        <p:nvSpPr>
          <p:cNvPr id="14" name="TextBox 13">
            <a:extLst>
              <a:ext uri="{FF2B5EF4-FFF2-40B4-BE49-F238E27FC236}">
                <a16:creationId xmlns:a16="http://schemas.microsoft.com/office/drawing/2014/main" id="{A494BE5C-3637-421F-91B0-C4C386D89F23}"/>
              </a:ext>
            </a:extLst>
          </p:cNvPr>
          <p:cNvSpPr txBox="1"/>
          <p:nvPr/>
        </p:nvSpPr>
        <p:spPr>
          <a:xfrm>
            <a:off x="2514600" y="3657600"/>
            <a:ext cx="5029200" cy="369332"/>
          </a:xfrm>
          <a:prstGeom prst="rect">
            <a:avLst/>
          </a:prstGeom>
          <a:noFill/>
        </p:spPr>
        <p:txBody>
          <a:bodyPr wrap="square">
            <a:spAutoFit/>
          </a:bodyPr>
          <a:lstStyle/>
          <a:p>
            <a:r>
              <a:rPr lang="en-MY" sz="1800" b="0" i="1" u="none" strike="noStrike" baseline="0" dirty="0">
                <a:latin typeface="Tahoma" panose="020B0604030504040204" pitchFamily="34" charset="0"/>
              </a:rPr>
              <a:t>(</a:t>
            </a:r>
            <a:r>
              <a:rPr lang="en-MY" sz="1800" b="0" i="1" u="none" strike="noStrike" baseline="0" dirty="0">
                <a:latin typeface="Book Antiqua" panose="02040602050305030304" pitchFamily="18" charset="0"/>
              </a:rPr>
              <a:t>0</a:t>
            </a:r>
            <a:r>
              <a:rPr lang="en-MY" sz="1800" b="0" i="1" u="none" strike="noStrike" baseline="0" dirty="0">
                <a:latin typeface="Arial" panose="020B0604020202020204" pitchFamily="34" charset="0"/>
              </a:rPr>
              <a:t>.</a:t>
            </a:r>
            <a:r>
              <a:rPr lang="en-MY" sz="1800" b="0" i="0" u="none" strike="noStrike" baseline="0" dirty="0">
                <a:latin typeface="Book Antiqua" panose="02040602050305030304" pitchFamily="18" charset="0"/>
              </a:rPr>
              <a:t>5 </a:t>
            </a:r>
            <a:r>
              <a:rPr lang="en-MY" sz="1800" b="0" i="1" u="none" strike="noStrike" baseline="0" dirty="0">
                <a:latin typeface="Verdana" panose="020B0604030504040204" pitchFamily="34" charset="0"/>
              </a:rPr>
              <a:t>× </a:t>
            </a:r>
            <a:r>
              <a:rPr lang="en-MY" sz="1800" b="0" i="0" u="none" strike="noStrike" baseline="0" dirty="0">
                <a:latin typeface="Book Antiqua" panose="02040602050305030304" pitchFamily="18" charset="0"/>
              </a:rPr>
              <a:t>$100</a:t>
            </a:r>
            <a:r>
              <a:rPr lang="en-MY" sz="1800" b="0" i="0" u="none" strike="noStrike" baseline="0" dirty="0">
                <a:latin typeface="Tahoma" panose="020B0604030504040204" pitchFamily="34" charset="0"/>
              </a:rPr>
              <a:t>) </a:t>
            </a:r>
            <a:r>
              <a:rPr lang="en-MY" sz="1800" b="0" i="1" u="none" strike="noStrike" baseline="0" dirty="0">
                <a:latin typeface="Verdana" panose="020B0604030504040204" pitchFamily="34" charset="0"/>
              </a:rPr>
              <a:t>− </a:t>
            </a:r>
            <a:r>
              <a:rPr lang="en-MY" sz="1800" b="0" i="0" u="none" strike="noStrike" baseline="0" dirty="0">
                <a:latin typeface="Tahoma" panose="020B0604030504040204" pitchFamily="34" charset="0"/>
              </a:rPr>
              <a:t>(</a:t>
            </a:r>
            <a:r>
              <a:rPr lang="en-MY" sz="1800" b="0" i="0" u="none" strike="noStrike" baseline="0" dirty="0">
                <a:latin typeface="Book Antiqua" panose="02040602050305030304" pitchFamily="18" charset="0"/>
              </a:rPr>
              <a:t>0</a:t>
            </a:r>
            <a:r>
              <a:rPr lang="en-MY" sz="1800" b="0" i="1" u="none" strike="noStrike" baseline="0" dirty="0">
                <a:latin typeface="Arial" panose="020B0604020202020204" pitchFamily="34" charset="0"/>
              </a:rPr>
              <a:t>.</a:t>
            </a:r>
            <a:r>
              <a:rPr lang="en-MY" sz="1800" b="0" i="0" u="none" strike="noStrike" baseline="0" dirty="0">
                <a:latin typeface="Book Antiqua" panose="02040602050305030304" pitchFamily="18" charset="0"/>
              </a:rPr>
              <a:t>5 </a:t>
            </a:r>
            <a:r>
              <a:rPr lang="en-MY" sz="1800" b="0" i="1" u="none" strike="noStrike" baseline="0" dirty="0">
                <a:latin typeface="Verdana" panose="020B0604030504040204" pitchFamily="34" charset="0"/>
              </a:rPr>
              <a:t>× </a:t>
            </a:r>
            <a:r>
              <a:rPr lang="en-MY" sz="1800" b="0" i="0" u="none" strike="noStrike" baseline="0" dirty="0">
                <a:latin typeface="Book Antiqua" panose="02040602050305030304" pitchFamily="18" charset="0"/>
              </a:rPr>
              <a:t>$80</a:t>
            </a:r>
            <a:r>
              <a:rPr lang="en-MY" sz="1800" b="0" i="0" u="none" strike="noStrike" baseline="0" dirty="0">
                <a:latin typeface="Tahoma" panose="020B0604030504040204" pitchFamily="34" charset="0"/>
              </a:rPr>
              <a:t>) </a:t>
            </a:r>
            <a:r>
              <a:rPr lang="en-MY" sz="1800" b="0" i="1" u="none" strike="noStrike" baseline="0" dirty="0">
                <a:latin typeface="Verdana" panose="020B0604030504040204" pitchFamily="34" charset="0"/>
              </a:rPr>
              <a:t>− </a:t>
            </a:r>
            <a:r>
              <a:rPr lang="en-MY" sz="1800" b="0" i="0" u="none" strike="noStrike" baseline="0" dirty="0">
                <a:latin typeface="Book Antiqua" panose="02040602050305030304" pitchFamily="18" charset="0"/>
              </a:rPr>
              <a:t>$2 </a:t>
            </a:r>
            <a:r>
              <a:rPr lang="en-MY" sz="1800" b="0" i="0" u="none" strike="noStrike" baseline="0" dirty="0">
                <a:latin typeface="Tahoma" panose="020B0604030504040204" pitchFamily="34" charset="0"/>
              </a:rPr>
              <a:t>=</a:t>
            </a:r>
            <a:r>
              <a:rPr lang="en-MY" sz="1800" b="0" i="0" u="none" strike="noStrike" baseline="0" dirty="0">
                <a:latin typeface="Book Antiqua" panose="02040602050305030304" pitchFamily="18" charset="0"/>
              </a:rPr>
              <a:t>$8</a:t>
            </a:r>
          </a:p>
        </p:txBody>
      </p:sp>
      <p:sp>
        <p:nvSpPr>
          <p:cNvPr id="16" name="TextBox 15">
            <a:extLst>
              <a:ext uri="{FF2B5EF4-FFF2-40B4-BE49-F238E27FC236}">
                <a16:creationId xmlns:a16="http://schemas.microsoft.com/office/drawing/2014/main" id="{584230FE-C2D4-4F39-AE27-08F7784010B3}"/>
              </a:ext>
            </a:extLst>
          </p:cNvPr>
          <p:cNvSpPr txBox="1"/>
          <p:nvPr/>
        </p:nvSpPr>
        <p:spPr>
          <a:xfrm>
            <a:off x="1295400" y="4390072"/>
            <a:ext cx="7772400" cy="923330"/>
          </a:xfrm>
          <a:prstGeom prst="rect">
            <a:avLst/>
          </a:prstGeom>
          <a:noFill/>
        </p:spPr>
        <p:txBody>
          <a:bodyPr wrap="square">
            <a:spAutoFit/>
          </a:bodyPr>
          <a:lstStyle/>
          <a:p>
            <a:pPr algn="l"/>
            <a:r>
              <a:rPr lang="en-US" sz="1800" b="0" i="0" u="none" strike="noStrike" baseline="0" dirty="0">
                <a:latin typeface="NimbusRomNo9L-Regu"/>
              </a:rPr>
              <a:t>Rather than saying there is uncertainty about the utility function, we move that uncertainty “into the world,” so to speak. That is, we create a new random variable </a:t>
            </a:r>
            <a:r>
              <a:rPr lang="en-US" sz="1800" b="0" i="0" u="none" strike="noStrike" baseline="0" dirty="0" err="1">
                <a:latin typeface="NimbusRomNo9L-ReguItal"/>
              </a:rPr>
              <a:t>LikesDurian</a:t>
            </a:r>
            <a:r>
              <a:rPr lang="en-US" sz="1800" b="0" i="0" u="none" strike="noStrike" baseline="0" dirty="0">
                <a:latin typeface="NimbusRomNo9L-ReguItal"/>
              </a:rPr>
              <a:t> </a:t>
            </a:r>
            <a:r>
              <a:rPr lang="en-US" sz="1800" b="0" i="0" u="none" strike="noStrike" baseline="0" dirty="0">
                <a:latin typeface="NimbusRomNo9L-Regu"/>
              </a:rPr>
              <a:t>with prior probabilities of 0.5 for </a:t>
            </a:r>
            <a:r>
              <a:rPr lang="en-US" sz="1800" b="0" i="0" u="none" strike="noStrike" baseline="0" dirty="0">
                <a:latin typeface="NimbusRomNo9L-ReguItal"/>
              </a:rPr>
              <a:t>true </a:t>
            </a:r>
            <a:r>
              <a:rPr lang="en-US" sz="1800" b="0" i="0" u="none" strike="noStrike" baseline="0" dirty="0">
                <a:latin typeface="NimbusRomNo9L-Regu"/>
              </a:rPr>
              <a:t>and </a:t>
            </a:r>
            <a:r>
              <a:rPr lang="en-US" sz="1800" b="0" i="0" u="none" strike="noStrike" baseline="0" dirty="0">
                <a:latin typeface="NimbusRomNo9L-ReguItal"/>
              </a:rPr>
              <a:t>false in (c)</a:t>
            </a:r>
            <a:endParaRPr lang="en-MY" dirty="0"/>
          </a:p>
        </p:txBody>
      </p:sp>
    </p:spTree>
    <p:extLst>
      <p:ext uri="{BB962C8B-B14F-4D97-AF65-F5344CB8AC3E}">
        <p14:creationId xmlns:p14="http://schemas.microsoft.com/office/powerpoint/2010/main" val="4203072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MY" spc="60" dirty="0"/>
              <a:t>Unknown Preferences</a:t>
            </a:r>
            <a:endParaRPr spc="80" dirty="0"/>
          </a:p>
        </p:txBody>
      </p:sp>
      <p:sp>
        <p:nvSpPr>
          <p:cNvPr id="3" name="object 3"/>
          <p:cNvSpPr txBox="1"/>
          <p:nvPr/>
        </p:nvSpPr>
        <p:spPr>
          <a:xfrm>
            <a:off x="1447800" y="4876800"/>
            <a:ext cx="7937501" cy="845743"/>
          </a:xfrm>
          <a:prstGeom prst="rect">
            <a:avLst/>
          </a:prstGeom>
        </p:spPr>
        <p:txBody>
          <a:bodyPr vert="horz" wrap="square" lIns="0" tIns="14604" rIns="0" bIns="0" rtlCol="0">
            <a:spAutoFit/>
          </a:bodyPr>
          <a:lstStyle/>
          <a:p>
            <a:pPr algn="l"/>
            <a:r>
              <a:rPr lang="en-US" sz="1800" b="0" i="0" u="none" strike="noStrike" baseline="0" dirty="0">
                <a:latin typeface="NimbusRomNo9L-Regu"/>
              </a:rPr>
              <a:t>(a) A decision network for the ice cream choice with an uncertain utility function.</a:t>
            </a:r>
          </a:p>
          <a:p>
            <a:pPr algn="l"/>
            <a:r>
              <a:rPr lang="en-US" sz="1800" b="0" i="0" u="none" strike="noStrike" baseline="0" dirty="0">
                <a:latin typeface="NimbusRomNo9L-Regu"/>
              </a:rPr>
              <a:t>(b) The network with the expected utility of each action.</a:t>
            </a:r>
          </a:p>
          <a:p>
            <a:pPr algn="l"/>
            <a:r>
              <a:rPr lang="en-US" sz="1800" b="0" i="0" u="none" strike="noStrike" baseline="0" dirty="0">
                <a:latin typeface="NimbusRomNo9L-Regu"/>
              </a:rPr>
              <a:t>(c) Moving the uncertainty from the utility function into a new random variable</a:t>
            </a:r>
            <a:endParaRPr sz="2050" dirty="0">
              <a:latin typeface="Calibri"/>
              <a:cs typeface="Calibri"/>
            </a:endParaRPr>
          </a:p>
        </p:txBody>
      </p:sp>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26</a:t>
            </a:fld>
            <a:endParaRPr spc="20" dirty="0"/>
          </a:p>
        </p:txBody>
      </p:sp>
      <p:pic>
        <p:nvPicPr>
          <p:cNvPr id="42" name="Picture 41">
            <a:extLst>
              <a:ext uri="{FF2B5EF4-FFF2-40B4-BE49-F238E27FC236}">
                <a16:creationId xmlns:a16="http://schemas.microsoft.com/office/drawing/2014/main" id="{4AFC4CDB-0DE9-4C10-8BF2-734494DB32E2}"/>
              </a:ext>
            </a:extLst>
          </p:cNvPr>
          <p:cNvPicPr>
            <a:picLocks noChangeAspect="1"/>
          </p:cNvPicPr>
          <p:nvPr/>
        </p:nvPicPr>
        <p:blipFill>
          <a:blip r:embed="rId2"/>
          <a:stretch>
            <a:fillRect/>
          </a:stretch>
        </p:blipFill>
        <p:spPr>
          <a:xfrm>
            <a:off x="1619270" y="1905000"/>
            <a:ext cx="6819859" cy="2500152"/>
          </a:xfrm>
          <a:prstGeom prst="rect">
            <a:avLst/>
          </a:prstGeom>
        </p:spPr>
      </p:pic>
    </p:spTree>
    <p:extLst>
      <p:ext uri="{BB962C8B-B14F-4D97-AF65-F5344CB8AC3E}">
        <p14:creationId xmlns:p14="http://schemas.microsoft.com/office/powerpoint/2010/main" val="525024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MY" spc="60" dirty="0"/>
              <a:t>Summary</a:t>
            </a:r>
            <a:endParaRPr spc="80" dirty="0"/>
          </a:p>
        </p:txBody>
      </p:sp>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27</a:t>
            </a:fld>
            <a:endParaRPr spc="20" dirty="0"/>
          </a:p>
        </p:txBody>
      </p:sp>
      <p:sp>
        <p:nvSpPr>
          <p:cNvPr id="16" name="TextBox 15">
            <a:extLst>
              <a:ext uri="{FF2B5EF4-FFF2-40B4-BE49-F238E27FC236}">
                <a16:creationId xmlns:a16="http://schemas.microsoft.com/office/drawing/2014/main" id="{584230FE-C2D4-4F39-AE27-08F7784010B3}"/>
              </a:ext>
            </a:extLst>
          </p:cNvPr>
          <p:cNvSpPr txBox="1"/>
          <p:nvPr/>
        </p:nvSpPr>
        <p:spPr>
          <a:xfrm>
            <a:off x="1103298" y="1370334"/>
            <a:ext cx="7973923" cy="5355312"/>
          </a:xfrm>
          <a:prstGeom prst="rect">
            <a:avLst/>
          </a:prstGeom>
          <a:noFill/>
        </p:spPr>
        <p:txBody>
          <a:bodyPr wrap="square">
            <a:spAutoFit/>
          </a:bodyPr>
          <a:lstStyle/>
          <a:p>
            <a:pPr algn="l"/>
            <a:r>
              <a:rPr lang="en-US" sz="1800" b="0" i="0" u="none" strike="noStrike" baseline="0" dirty="0">
                <a:latin typeface="NimbusRomNo9L-Regu"/>
              </a:rPr>
              <a:t>•  </a:t>
            </a:r>
            <a:r>
              <a:rPr lang="en-US" sz="1800" b="1" i="0" u="none" strike="noStrike" baseline="0" dirty="0">
                <a:latin typeface="NimbusRomNo9L-Medi"/>
              </a:rPr>
              <a:t>Probability theory </a:t>
            </a:r>
            <a:r>
              <a:rPr lang="en-US" sz="1800" b="0" i="0" u="none" strike="noStrike" baseline="0" dirty="0">
                <a:latin typeface="NimbusRomNo9L-Regu"/>
              </a:rPr>
              <a:t>describes what an agent should believe on the basis of evidence, </a:t>
            </a:r>
            <a:r>
              <a:rPr lang="en-US" sz="1800" b="1" i="0" u="none" strike="noStrike" baseline="0" dirty="0">
                <a:latin typeface="NimbusRomNo9L-Medi"/>
              </a:rPr>
              <a:t>utility theory </a:t>
            </a:r>
            <a:r>
              <a:rPr lang="en-US" sz="1800" b="0" i="0" u="none" strike="noStrike" baseline="0" dirty="0">
                <a:latin typeface="NimbusRomNo9L-Regu"/>
              </a:rPr>
              <a:t>describes what an agent wants, and </a:t>
            </a:r>
            <a:r>
              <a:rPr lang="en-US" sz="1800" b="1" i="0" u="none" strike="noStrike" baseline="0" dirty="0">
                <a:latin typeface="NimbusRomNo9L-Medi"/>
              </a:rPr>
              <a:t>decision theory </a:t>
            </a:r>
            <a:r>
              <a:rPr lang="en-US" sz="1800" b="0" i="0" u="none" strike="noStrike" baseline="0" dirty="0">
                <a:latin typeface="NimbusRomNo9L-Regu"/>
              </a:rPr>
              <a:t>puts the two together to describe what an agent should do.</a:t>
            </a:r>
          </a:p>
          <a:p>
            <a:pPr algn="l"/>
            <a:endParaRPr lang="en-US" sz="1800" b="0" i="0" u="none" strike="noStrike" baseline="0" dirty="0">
              <a:latin typeface="NimbusRomNo9L-Regu"/>
            </a:endParaRPr>
          </a:p>
          <a:p>
            <a:pPr algn="l"/>
            <a:r>
              <a:rPr lang="en-US" sz="1800" b="0" i="0" u="none" strike="noStrike" baseline="0" dirty="0">
                <a:latin typeface="NimbusRomNo9L-Regu"/>
              </a:rPr>
              <a:t>• </a:t>
            </a:r>
            <a:r>
              <a:rPr lang="en-US" sz="1800" b="1" i="0" u="none" strike="noStrike" baseline="0" dirty="0">
                <a:latin typeface="NimbusRomNo9L-Regu"/>
              </a:rPr>
              <a:t>Utility theory </a:t>
            </a:r>
            <a:r>
              <a:rPr lang="en-US" sz="1800" b="0" i="0" u="none" strike="noStrike" baseline="0" dirty="0">
                <a:latin typeface="NimbusRomNo9L-Regu"/>
              </a:rPr>
              <a:t>shows that an agent </a:t>
            </a:r>
            <a:r>
              <a:rPr lang="en-US" sz="1800" b="1" i="0" u="none" strike="noStrike" baseline="0" dirty="0">
                <a:latin typeface="NimbusRomNo9L-Regu"/>
              </a:rPr>
              <a:t>whose preferences</a:t>
            </a:r>
            <a:r>
              <a:rPr lang="en-US" sz="1800" b="0" i="0" u="none" strike="noStrike" baseline="0" dirty="0">
                <a:latin typeface="NimbusRomNo9L-Regu"/>
              </a:rPr>
              <a:t> between lotteries are consistent with a set of simple axioms can be described as possessing a utility function</a:t>
            </a:r>
          </a:p>
          <a:p>
            <a:pPr algn="l"/>
            <a:endParaRPr lang="en-US" sz="1800" b="0" i="0" u="none" strike="noStrike" baseline="0" dirty="0">
              <a:latin typeface="NimbusRomNo9L-Regu"/>
            </a:endParaRPr>
          </a:p>
          <a:p>
            <a:pPr algn="l"/>
            <a:r>
              <a:rPr lang="en-US" sz="1800" b="0" i="0" u="none" strike="noStrike" baseline="0" dirty="0">
                <a:latin typeface="NimbusRomNo9L-Regu"/>
              </a:rPr>
              <a:t>• </a:t>
            </a:r>
            <a:r>
              <a:rPr lang="en-US" sz="1800" b="1" i="0" u="none" strike="noStrike" baseline="0" dirty="0" err="1">
                <a:latin typeface="NimbusRomNo9L-Medi"/>
              </a:rPr>
              <a:t>Multiattribute</a:t>
            </a:r>
            <a:r>
              <a:rPr lang="en-US" sz="1800" b="0" i="0" u="none" strike="noStrike" baseline="0" dirty="0">
                <a:latin typeface="NimbusRomNo9L-Medi"/>
              </a:rPr>
              <a:t> </a:t>
            </a:r>
            <a:r>
              <a:rPr lang="en-US" sz="1800" b="1" i="0" u="none" strike="noStrike" baseline="0" dirty="0">
                <a:latin typeface="NimbusRomNo9L-Medi"/>
              </a:rPr>
              <a:t>utility theory</a:t>
            </a:r>
            <a:r>
              <a:rPr lang="en-US" sz="1800" b="0" i="0" u="none" strike="noStrike" baseline="0" dirty="0">
                <a:latin typeface="NimbusRomNo9L-Medi"/>
              </a:rPr>
              <a:t> </a:t>
            </a:r>
            <a:r>
              <a:rPr lang="en-US" sz="1800" b="0" i="0" u="none" strike="noStrike" baseline="0" dirty="0">
                <a:latin typeface="NimbusRomNo9L-Regu"/>
              </a:rPr>
              <a:t>deals with utilities that depend on several distinct attributes of states. </a:t>
            </a:r>
          </a:p>
          <a:p>
            <a:pPr algn="l"/>
            <a:endParaRPr lang="en-US" sz="1800" b="0" i="0" u="none" strike="noStrike" baseline="0" dirty="0">
              <a:latin typeface="NimbusRomNo9L-Regu"/>
            </a:endParaRPr>
          </a:p>
          <a:p>
            <a:pPr algn="l"/>
            <a:r>
              <a:rPr lang="en-US" sz="1800" b="0" i="0" u="none" strike="noStrike" baseline="0" dirty="0">
                <a:latin typeface="NimbusRomNo9L-Regu"/>
              </a:rPr>
              <a:t>• </a:t>
            </a:r>
            <a:r>
              <a:rPr lang="en-US" sz="1800" b="1" i="0" u="none" strike="noStrike" baseline="0" dirty="0">
                <a:latin typeface="NimbusRomNo9L-Medi"/>
              </a:rPr>
              <a:t>Stochastic dominance </a:t>
            </a:r>
            <a:r>
              <a:rPr lang="en-US" sz="1800" b="0" i="0" u="none" strike="noStrike" baseline="0" dirty="0">
                <a:latin typeface="NimbusRomNo9L-Regu"/>
              </a:rPr>
              <a:t>is a particularly useful technique for making unambiguous decisions, even without precise utility values for attributes.</a:t>
            </a:r>
          </a:p>
          <a:p>
            <a:pPr algn="l"/>
            <a:endParaRPr lang="en-US" sz="1800" b="0" i="0" u="none" strike="noStrike" baseline="0" dirty="0">
              <a:latin typeface="NimbusRomNo9L-Regu"/>
            </a:endParaRPr>
          </a:p>
          <a:p>
            <a:pPr algn="l"/>
            <a:r>
              <a:rPr lang="en-US" sz="1800" b="0" i="0" u="none" strike="noStrike" baseline="0" dirty="0">
                <a:latin typeface="NimbusRomNo9L-Regu"/>
              </a:rPr>
              <a:t>• </a:t>
            </a:r>
            <a:r>
              <a:rPr lang="en-US" sz="1800" b="1" i="0" u="none" strike="noStrike" baseline="0" dirty="0">
                <a:latin typeface="NimbusRomNo9L-Medi"/>
              </a:rPr>
              <a:t>Decision networks </a:t>
            </a:r>
            <a:r>
              <a:rPr lang="en-US" sz="1800" b="0" i="0" u="none" strike="noStrike" baseline="0" dirty="0">
                <a:latin typeface="NimbusRomNo9L-Regu"/>
              </a:rPr>
              <a:t>provide a simple formalism for expressing and solving decision problems. </a:t>
            </a:r>
          </a:p>
          <a:p>
            <a:pPr algn="l"/>
            <a:endParaRPr lang="en-US" sz="1800" b="0" i="0" u="none" strike="noStrike" baseline="0" dirty="0">
              <a:latin typeface="NimbusRomNo9L-Regu"/>
            </a:endParaRPr>
          </a:p>
          <a:p>
            <a:pPr algn="l"/>
            <a:r>
              <a:rPr lang="en-US" sz="1800" b="0" i="0" u="none" strike="noStrike" baseline="0" dirty="0">
                <a:latin typeface="NimbusRomNo9L-Regu"/>
              </a:rPr>
              <a:t>• The </a:t>
            </a:r>
            <a:r>
              <a:rPr lang="en-US" sz="1800" b="1" i="0" u="none" strike="noStrike" baseline="0" dirty="0">
                <a:latin typeface="NimbusRomNo9L-Medi"/>
              </a:rPr>
              <a:t>value of information</a:t>
            </a:r>
            <a:r>
              <a:rPr lang="en-US" sz="1800" b="0" i="0" u="none" strike="noStrike" baseline="0" dirty="0">
                <a:latin typeface="NimbusRomNo9L-Medi"/>
              </a:rPr>
              <a:t> </a:t>
            </a:r>
            <a:r>
              <a:rPr lang="en-US" sz="1800" b="0" i="0" u="none" strike="noStrike" baseline="0" dirty="0">
                <a:latin typeface="NimbusRomNo9L-Regu"/>
              </a:rPr>
              <a:t>is defined as the expected improvement in utility</a:t>
            </a:r>
          </a:p>
          <a:p>
            <a:pPr algn="l"/>
            <a:r>
              <a:rPr lang="en-US" sz="1800" b="0" i="0" u="none" strike="noStrike" baseline="0" dirty="0">
                <a:latin typeface="NimbusRomNo9L-Regu"/>
              </a:rPr>
              <a:t>compared with making a decision without the information</a:t>
            </a:r>
            <a:endParaRPr lang="en-MY" dirty="0"/>
          </a:p>
        </p:txBody>
      </p:sp>
    </p:spTree>
    <p:extLst>
      <p:ext uri="{BB962C8B-B14F-4D97-AF65-F5344CB8AC3E}">
        <p14:creationId xmlns:p14="http://schemas.microsoft.com/office/powerpoint/2010/main" val="2824465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5" dirty="0"/>
              <a:t> </a:t>
            </a:r>
            <a:r>
              <a:rPr lang="en-US" sz="2400" spc="75" dirty="0"/>
              <a:t>Combining Beliefs and Desires under Uncertainty</a:t>
            </a:r>
            <a:endParaRPr spc="75" dirty="0"/>
          </a:p>
        </p:txBody>
      </p:sp>
      <mc:AlternateContent xmlns:mc="http://schemas.openxmlformats.org/markup-compatibility/2006" xmlns:a14="http://schemas.microsoft.com/office/drawing/2010/main">
        <mc:Choice Requires="a14">
          <p:sp>
            <p:nvSpPr>
              <p:cNvPr id="9" name="object 9"/>
              <p:cNvSpPr txBox="1">
                <a:spLocks noGrp="1"/>
              </p:cNvSpPr>
              <p:nvPr>
                <p:ph type="body" idx="1"/>
              </p:nvPr>
            </p:nvSpPr>
            <p:spPr>
              <a:xfrm>
                <a:off x="1069710" y="1477174"/>
                <a:ext cx="8074289" cy="5623975"/>
              </a:xfrm>
              <a:prstGeom prst="rect">
                <a:avLst/>
              </a:prstGeom>
            </p:spPr>
            <p:txBody>
              <a:bodyPr vert="horz" wrap="square" lIns="0" tIns="10160" rIns="0" bIns="0" rtlCol="0">
                <a:spAutoFit/>
              </a:bodyPr>
              <a:lstStyle/>
              <a:p>
                <a:pPr marL="12700" marR="5080">
                  <a:lnSpc>
                    <a:spcPct val="101499"/>
                  </a:lnSpc>
                  <a:spcBef>
                    <a:spcPts val="80"/>
                  </a:spcBef>
                  <a:tabLst>
                    <a:tab pos="4870450" algn="l"/>
                  </a:tabLst>
                </a:pPr>
                <a:r>
                  <a:rPr lang="en-US" sz="1800" b="0" i="0" u="none" strike="noStrike" baseline="0" dirty="0">
                    <a:latin typeface="Times New Roman" panose="02020603050405020304" pitchFamily="18" charset="0"/>
                  </a:rPr>
                  <a:t>An agent assigns a probability </a:t>
                </a:r>
                <a:r>
                  <a:rPr lang="en-US" sz="1800" b="0" i="1" u="none" strike="noStrike" baseline="0" dirty="0">
                    <a:latin typeface="Book Antiqua" panose="02040602050305030304" pitchFamily="18" charset="0"/>
                  </a:rPr>
                  <a:t>P</a:t>
                </a:r>
                <a:r>
                  <a:rPr lang="en-US" sz="1800" b="0" i="0" u="none" strike="noStrike" baseline="0" dirty="0">
                    <a:latin typeface="Tahoma" panose="020B0604030504040204" pitchFamily="34" charset="0"/>
                  </a:rPr>
                  <a:t>(</a:t>
                </a:r>
                <a:r>
                  <a:rPr lang="en-US" sz="1800" b="0" i="1" u="none" strike="noStrike" baseline="0" dirty="0">
                    <a:latin typeface="Book Antiqua" panose="02040602050305030304" pitchFamily="18" charset="0"/>
                  </a:rPr>
                  <a:t>s</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to each possible current state </a:t>
                </a:r>
                <a:r>
                  <a:rPr lang="en-US" sz="1800" b="0" i="1" u="none" strike="noStrike" baseline="0" dirty="0">
                    <a:latin typeface="Book Antiqua" panose="02040602050305030304" pitchFamily="18" charset="0"/>
                  </a:rPr>
                  <a:t>s</a:t>
                </a:r>
                <a:r>
                  <a:rPr lang="en-US" sz="1800" b="0" i="0" u="none" strike="noStrike" baseline="0" dirty="0">
                    <a:latin typeface="Times New Roman" panose="02020603050405020304" pitchFamily="18" charset="0"/>
                  </a:rPr>
                  <a:t>. There may also be uncertainty about the action outcomes; the transition model is given by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s</a:t>
                </a:r>
                <a:r>
                  <a:rPr lang="en-US" sz="1800" b="0" i="1" u="none" strike="noStrike" baseline="30000" dirty="0" err="1">
                    <a:latin typeface="Times New Roman" panose="02020603050405020304" pitchFamily="18" charset="0"/>
                  </a:rPr>
                  <a:t>t</a:t>
                </a:r>
                <a:r>
                  <a:rPr lang="en-US" sz="1800" b="0" i="1" u="none" strike="noStrike" baseline="0" dirty="0">
                    <a:latin typeface="Times New Roman" panose="02020603050405020304" pitchFamily="18" charset="0"/>
                  </a:rPr>
                  <a:t> | s</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a</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a:t>
                </a:r>
              </a:p>
              <a:p>
                <a:pPr marL="12700" marR="5080" algn="ctr">
                  <a:lnSpc>
                    <a:spcPct val="101499"/>
                  </a:lnSpc>
                  <a:spcBef>
                    <a:spcPts val="80"/>
                  </a:spcBef>
                  <a:tabLst>
                    <a:tab pos="4870450" algn="l"/>
                  </a:tabLst>
                </a:pP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0" u="none" strike="noStrike" baseline="0" dirty="0">
                    <a:latin typeface="Times New Roman" panose="02020603050405020304" pitchFamily="18" charset="0"/>
                  </a:rPr>
                  <a:t>RESULT</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a</a:t>
                </a:r>
                <a:r>
                  <a:rPr lang="en-MY" sz="1800" b="0" i="0" u="none" strike="noStrike" baseline="0" dirty="0">
                    <a:latin typeface="Tahoma" panose="020B0604030504040204" pitchFamily="34" charset="0"/>
                  </a:rPr>
                  <a:t>) = </a:t>
                </a:r>
                <a:r>
                  <a:rPr lang="en-MY" sz="1800" b="0" i="1" u="none" strike="noStrike" baseline="0" dirty="0" err="1">
                    <a:latin typeface="Times New Roman" panose="02020603050405020304" pitchFamily="18" charset="0"/>
                  </a:rPr>
                  <a:t>s</a:t>
                </a:r>
                <a:r>
                  <a:rPr lang="en-MY" sz="1800" b="0" i="1" u="none" strike="noStrike" baseline="30000" dirty="0" err="1">
                    <a:latin typeface="Arial" panose="020B0604020202020204" pitchFamily="34" charset="0"/>
                  </a:rPr>
                  <a:t>t</a:t>
                </a:r>
                <a:r>
                  <a:rPr lang="en-MY" sz="1800" b="0" i="0" u="none" strike="noStrike" baseline="0" dirty="0">
                    <a:latin typeface="Tahoma" panose="020B0604030504040204" pitchFamily="34" charset="0"/>
                  </a:rPr>
                  <a:t>) = </a:t>
                </a:r>
                <a14:m>
                  <m:oMath xmlns:m="http://schemas.openxmlformats.org/officeDocument/2006/math">
                    <m:nary>
                      <m:naryPr>
                        <m:chr m:val="∑"/>
                        <m:supHide m:val="on"/>
                        <m:ctrlPr>
                          <a:rPr lang="ar-AE" sz="1800" b="0" i="1" u="none" strike="noStrike" baseline="0" smtClean="0">
                            <a:latin typeface="Cambria Math" panose="02040503050406030204" pitchFamily="18" charset="0"/>
                          </a:rPr>
                        </m:ctrlPr>
                      </m:naryPr>
                      <m:sub>
                        <m:r>
                          <m:rPr>
                            <m:brk m:alnAt="7"/>
                          </m:rPr>
                          <a:rPr lang="ar-AE" sz="1800" b="0" i="1" u="none" strike="noStrike" baseline="0" smtClean="0">
                            <a:latin typeface="Cambria Math" panose="02040503050406030204" pitchFamily="18" charset="0"/>
                          </a:rPr>
                          <m:t>𝑠</m:t>
                        </m:r>
                        <m:r>
                          <m:rPr>
                            <m:brk m:alnAt="7"/>
                          </m:rPr>
                          <a:rPr lang="en-US" sz="1800" b="0" i="1" u="none" strike="noStrike" baseline="0" smtClean="0">
                            <a:latin typeface="Cambria Math" panose="02040503050406030204" pitchFamily="18" charset="0"/>
                          </a:rPr>
                          <m:t>′</m:t>
                        </m:r>
                      </m:sub>
                      <m:sup/>
                      <m:e>
                        <m:r>
                          <a:rPr lang="en-US" sz="1800" b="0" i="1" u="none" strike="noStrike" baseline="0" smtClean="0">
                            <a:latin typeface="Cambria Math" panose="02040503050406030204" pitchFamily="18" charset="0"/>
                          </a:rPr>
                          <m:t> </m:t>
                        </m:r>
                      </m:e>
                    </m:nary>
                  </m:oMath>
                </a14:m>
                <a:r>
                  <a:rPr lang="en-MY" sz="1800" b="0" i="0" u="none" strike="noStrike" baseline="0" dirty="0">
                    <a:latin typeface="Tahoma" panose="020B0604030504040204" pitchFamily="34" charset="0"/>
                  </a:rPr>
                  <a:t>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s</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s</a:t>
                </a:r>
                <a:r>
                  <a:rPr lang="en-US" sz="1800" b="0" i="1" u="none" strike="noStrike" baseline="30000" dirty="0" err="1">
                    <a:latin typeface="Times New Roman" panose="02020603050405020304" pitchFamily="18" charset="0"/>
                  </a:rPr>
                  <a:t>t</a:t>
                </a:r>
                <a:r>
                  <a:rPr lang="en-US" sz="1800" b="0" i="1" u="none" strike="noStrike" baseline="0" dirty="0">
                    <a:latin typeface="Times New Roman" panose="02020603050405020304" pitchFamily="18" charset="0"/>
                  </a:rPr>
                  <a:t> | s</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a</a:t>
                </a:r>
                <a:r>
                  <a:rPr lang="en-US" sz="1800" b="0" i="0" u="none" strike="noStrike" baseline="0" dirty="0">
                    <a:latin typeface="Tahoma" panose="020B0604030504040204" pitchFamily="34" charset="0"/>
                  </a:rPr>
                  <a:t>) </a:t>
                </a:r>
                <a:r>
                  <a:rPr lang="en-US" sz="1800" b="0" i="1" u="none" strike="noStrike" baseline="0" dirty="0">
                    <a:latin typeface="Arial" panose="020B0604020202020204" pitchFamily="34" charset="0"/>
                  </a:rPr>
                  <a:t>.</a:t>
                </a:r>
              </a:p>
              <a:p>
                <a:pPr marL="12700" marR="5080">
                  <a:lnSpc>
                    <a:spcPct val="101499"/>
                  </a:lnSpc>
                  <a:spcBef>
                    <a:spcPts val="80"/>
                  </a:spcBef>
                  <a:tabLst>
                    <a:tab pos="4870450" algn="l"/>
                  </a:tabLst>
                </a:pPr>
                <a:endParaRPr lang="en-MY" sz="1800" b="0" i="0" u="none" strike="noStrike" baseline="0" dirty="0">
                  <a:latin typeface="Tahoma" panose="020B0604030504040204" pitchFamily="34" charset="0"/>
                </a:endParaRPr>
              </a:p>
              <a:p>
                <a:pPr marL="12700" marR="5080">
                  <a:lnSpc>
                    <a:spcPct val="101499"/>
                  </a:lnSpc>
                  <a:spcBef>
                    <a:spcPts val="80"/>
                  </a:spcBef>
                  <a:tabLst>
                    <a:tab pos="4870450" algn="l"/>
                  </a:tabLst>
                </a:pPr>
                <a:endParaRPr lang="en-MY" spc="-70" dirty="0"/>
              </a:p>
              <a:p>
                <a:pPr marL="12700" marR="5080">
                  <a:lnSpc>
                    <a:spcPct val="101499"/>
                  </a:lnSpc>
                  <a:spcBef>
                    <a:spcPts val="80"/>
                  </a:spcBef>
                  <a:tabLst>
                    <a:tab pos="4870450" algn="l"/>
                  </a:tabLst>
                </a:pPr>
                <a:r>
                  <a:rPr lang="en-MY" sz="1800" b="0" i="1" u="none" strike="noStrike" baseline="0" dirty="0">
                    <a:latin typeface="Times New Roman" panose="02020603050405020304" pitchFamily="18" charset="0"/>
                  </a:rPr>
                  <a:t>The </a:t>
                </a:r>
                <a:r>
                  <a:rPr lang="en-MY" sz="1800" b="1" i="0" u="none" strike="noStrike" baseline="0" dirty="0">
                    <a:latin typeface="Times New Roman" panose="02020603050405020304" pitchFamily="18" charset="0"/>
                  </a:rPr>
                  <a:t>expected utility </a:t>
                </a:r>
                <a:r>
                  <a:rPr lang="en-MY" sz="1800" b="0" i="0" u="none" strike="noStrike" baseline="0" dirty="0">
                    <a:latin typeface="Times New Roman" panose="02020603050405020304" pitchFamily="18" charset="0"/>
                  </a:rPr>
                  <a:t>of an action given the evidence, </a:t>
                </a:r>
                <a:r>
                  <a:rPr lang="en-MY" sz="1800" b="0" i="1" u="none" strike="noStrike" baseline="0" dirty="0">
                    <a:latin typeface="Times New Roman" panose="02020603050405020304" pitchFamily="18" charset="0"/>
                  </a:rPr>
                  <a:t>EU</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a</a:t>
                </a:r>
                <a:r>
                  <a:rPr lang="en-MY" sz="1800" b="0" i="0" u="none" strike="noStrike" baseline="0" dirty="0">
                    <a:latin typeface="Tahoma" panose="020B0604030504040204" pitchFamily="34" charset="0"/>
                  </a:rPr>
                  <a:t>)</a:t>
                </a:r>
                <a:r>
                  <a:rPr lang="en-MY" sz="1800" b="0" i="0" u="none" strike="noStrike" baseline="0" dirty="0">
                    <a:latin typeface="Times New Roman" panose="02020603050405020304" pitchFamily="18" charset="0"/>
                  </a:rPr>
                  <a:t>, is just the </a:t>
                </a:r>
                <a:r>
                  <a:rPr lang="en-MY" sz="1800" b="0" i="0" u="none" strike="noStrike" baseline="0" dirty="0">
                    <a:latin typeface="NimbusRomNo9L-Regu"/>
                  </a:rPr>
                  <a:t>average utility value of the outcomes, weighted by the probability that the outcome occurs:</a:t>
                </a:r>
              </a:p>
              <a:p>
                <a:pPr marL="12700" marR="5080">
                  <a:lnSpc>
                    <a:spcPct val="101499"/>
                  </a:lnSpc>
                  <a:spcBef>
                    <a:spcPts val="80"/>
                  </a:spcBef>
                  <a:tabLst>
                    <a:tab pos="4870450" algn="l"/>
                  </a:tabLst>
                </a:pPr>
                <a:endParaRPr lang="en-MY" sz="1800" b="0" i="0" u="none" strike="noStrike" baseline="0" dirty="0">
                  <a:latin typeface="Times New Roman" panose="02020603050405020304" pitchFamily="18" charset="0"/>
                </a:endParaRPr>
              </a:p>
              <a:p>
                <a:pPr algn="ctr"/>
                <a:r>
                  <a:rPr lang="en-MY" sz="1800" b="0" i="1" u="none" strike="noStrike" baseline="0" dirty="0">
                    <a:latin typeface="Times New Roman" panose="02020603050405020304" pitchFamily="18" charset="0"/>
                  </a:rPr>
                  <a:t>EU</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a</a:t>
                </a:r>
                <a:r>
                  <a:rPr lang="en-MY" sz="1800" b="0" i="0" u="none" strike="noStrike" baseline="0" dirty="0">
                    <a:latin typeface="Tahoma" panose="020B0604030504040204" pitchFamily="34" charset="0"/>
                  </a:rPr>
                  <a:t>)= </a:t>
                </a:r>
                <a14:m>
                  <m:oMath xmlns:m="http://schemas.openxmlformats.org/officeDocument/2006/math">
                    <m:nary>
                      <m:naryPr>
                        <m:chr m:val="∑"/>
                        <m:supHide m:val="on"/>
                        <m:ctrlPr>
                          <a:rPr lang="ar-AE" sz="1800" b="0" i="1" u="none" strike="noStrike" baseline="0" smtClean="0">
                            <a:latin typeface="Cambria Math" panose="02040503050406030204" pitchFamily="18" charset="0"/>
                          </a:rPr>
                        </m:ctrlPr>
                      </m:naryPr>
                      <m:sub>
                        <m:r>
                          <m:rPr>
                            <m:brk m:alnAt="7"/>
                          </m:rPr>
                          <a:rPr lang="ar-AE" sz="1800" b="0" i="1" u="none" strike="noStrike" baseline="0" smtClean="0">
                            <a:latin typeface="Cambria Math" panose="02040503050406030204" pitchFamily="18" charset="0"/>
                          </a:rPr>
                          <m:t>𝑠</m:t>
                        </m:r>
                        <m:r>
                          <m:rPr>
                            <m:brk m:alnAt="7"/>
                          </m:rPr>
                          <a:rPr lang="en-US" sz="1800" b="0" i="1" u="none" strike="noStrike" baseline="0" smtClean="0">
                            <a:latin typeface="Cambria Math" panose="02040503050406030204" pitchFamily="18" charset="0"/>
                          </a:rPr>
                          <m:t>′</m:t>
                        </m:r>
                      </m:sub>
                      <m:sup/>
                      <m:e>
                        <m:r>
                          <a:rPr lang="en-US" sz="1800" b="0" i="1" u="none" strike="noStrike" baseline="0" smtClean="0">
                            <a:latin typeface="Cambria Math" panose="02040503050406030204" pitchFamily="18" charset="0"/>
                          </a:rPr>
                          <m:t> </m:t>
                        </m:r>
                      </m:e>
                    </m:nary>
                  </m:oMath>
                </a14:m>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0" u="none" strike="noStrike" baseline="0" dirty="0">
                    <a:latin typeface="Times New Roman" panose="02020603050405020304" pitchFamily="18" charset="0"/>
                  </a:rPr>
                  <a:t>RESULT</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a</a:t>
                </a:r>
                <a:r>
                  <a:rPr lang="en-MY" sz="1800" b="0" i="0" u="none" strike="noStrike" baseline="0" dirty="0">
                    <a:latin typeface="Tahoma" panose="020B0604030504040204" pitchFamily="34" charset="0"/>
                  </a:rPr>
                  <a:t>) = </a:t>
                </a:r>
                <a:r>
                  <a:rPr lang="en-MY" sz="1800" b="0" i="1" u="none" strike="noStrike" baseline="0" dirty="0" err="1">
                    <a:latin typeface="Times New Roman" panose="02020603050405020304" pitchFamily="18" charset="0"/>
                  </a:rPr>
                  <a:t>s</a:t>
                </a:r>
                <a:r>
                  <a:rPr lang="en-MY" sz="1800" b="0" i="1" u="none" strike="noStrike" baseline="30000" dirty="0" err="1">
                    <a:latin typeface="Arial" panose="020B0604020202020204" pitchFamily="34" charset="0"/>
                  </a:rPr>
                  <a:t>t</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U </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s</a:t>
                </a:r>
                <a:r>
                  <a:rPr lang="en-MY" sz="1800" b="0" i="1" u="none" strike="noStrike" baseline="30000" dirty="0" err="1">
                    <a:latin typeface="Arial" panose="020B0604020202020204" pitchFamily="34" charset="0"/>
                  </a:rPr>
                  <a:t>t</a:t>
                </a:r>
                <a:r>
                  <a:rPr lang="en-MY" sz="1800" b="0" i="0" u="none" strike="noStrike" baseline="0" dirty="0">
                    <a:latin typeface="Tahoma" panose="020B0604030504040204" pitchFamily="34" charset="0"/>
                  </a:rPr>
                  <a:t>) </a:t>
                </a:r>
                <a:r>
                  <a:rPr lang="en-MY" sz="1800" b="0" i="1" u="none" strike="noStrike" baseline="0" dirty="0">
                    <a:latin typeface="Arial" panose="020B0604020202020204" pitchFamily="34" charset="0"/>
                  </a:rPr>
                  <a:t>.</a:t>
                </a:r>
              </a:p>
              <a:p>
                <a:endParaRPr lang="en-MY" sz="1800" b="0" i="0" u="none" strike="noStrike" baseline="0" dirty="0">
                  <a:latin typeface="Tahoma" panose="020B0604030504040204" pitchFamily="34" charset="0"/>
                </a:endParaRPr>
              </a:p>
              <a:p>
                <a:endParaRPr lang="en-MY" spc="-70" dirty="0"/>
              </a:p>
              <a:p>
                <a:pPr algn="l"/>
                <a:r>
                  <a:rPr lang="en-MY" sz="1800" b="0" i="0" u="none" strike="noStrike" baseline="0" dirty="0">
                    <a:latin typeface="NimbusRomNo9L-Regu"/>
                  </a:rPr>
                  <a:t>The principle of </a:t>
                </a:r>
                <a:r>
                  <a:rPr lang="en-MY" sz="1800" b="1" i="0" u="none" strike="noStrike" baseline="0" dirty="0">
                    <a:latin typeface="NimbusRomNo9L-Medi"/>
                  </a:rPr>
                  <a:t>maximum expected utility (MEU) </a:t>
                </a:r>
                <a:r>
                  <a:rPr lang="en-MY" sz="1800" b="0" i="0" u="none" strike="noStrike" baseline="0" dirty="0">
                    <a:latin typeface="NimbusRomNo9L-Regu"/>
                  </a:rPr>
                  <a:t>says that a rational agent should choose the action that maximizes the agent’s expected utility:</a:t>
                </a:r>
                <a:endParaRPr lang="en-MY" spc="-70" dirty="0"/>
              </a:p>
              <a:p>
                <a:pPr marR="67860" algn="ctr"/>
                <a:r>
                  <a:rPr lang="en-MY" sz="1800" b="0" i="1" u="none" strike="noStrike" baseline="0" dirty="0">
                    <a:latin typeface="Times New Roman" panose="02020603050405020304" pitchFamily="18" charset="0"/>
                  </a:rPr>
                  <a:t>action </a:t>
                </a:r>
                <a:r>
                  <a:rPr lang="en-MY" sz="1800" b="0" i="0" u="none" strike="noStrike" baseline="0" dirty="0">
                    <a:latin typeface="Tahoma" panose="020B0604030504040204" pitchFamily="34" charset="0"/>
                  </a:rPr>
                  <a:t>= </a:t>
                </a:r>
                <a:r>
                  <a:rPr lang="en-MY" sz="1800" b="0" i="0" u="none" strike="noStrike" baseline="0" dirty="0">
                    <a:latin typeface="Times New Roman" panose="02020603050405020304" pitchFamily="18" charset="0"/>
                  </a:rPr>
                  <a:t>argmax </a:t>
                </a:r>
                <a:r>
                  <a:rPr lang="en-MY" sz="1800" b="0" i="1" u="none" strike="noStrike" baseline="0" dirty="0">
                    <a:latin typeface="Times New Roman" panose="02020603050405020304" pitchFamily="18" charset="0"/>
                  </a:rPr>
                  <a:t>EU</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a</a:t>
                </a:r>
                <a:r>
                  <a:rPr lang="en-MY" sz="1800" b="0" i="0" u="none" strike="noStrike" baseline="0" dirty="0">
                    <a:latin typeface="Tahoma" panose="020B0604030504040204" pitchFamily="34" charset="0"/>
                  </a:rPr>
                  <a:t>) </a:t>
                </a:r>
                <a:r>
                  <a:rPr lang="en-MY" sz="1800" b="0" i="1" u="none" strike="noStrike" baseline="0" dirty="0">
                    <a:latin typeface="Arial" panose="020B0604020202020204" pitchFamily="34" charset="0"/>
                  </a:rPr>
                  <a:t>.</a:t>
                </a:r>
              </a:p>
              <a:p>
                <a:pPr marR="67860" algn="ctr"/>
                <a:r>
                  <a:rPr lang="en-MY" sz="1800" b="0" i="1" u="none" strike="noStrike" baseline="0" dirty="0">
                    <a:latin typeface="Times New Roman" panose="02020603050405020304" pitchFamily="18" charset="0"/>
                  </a:rPr>
                  <a:t>  a</a:t>
                </a:r>
              </a:p>
              <a:p>
                <a:pPr algn="l"/>
                <a:r>
                  <a:rPr lang="en-US" sz="1800" b="0" i="0" u="none" strike="noStrike" baseline="0" dirty="0">
                    <a:latin typeface="NimbusRomNo9L-ReguItal"/>
                  </a:rPr>
                  <a:t>If agent acts so as to maximize a utility function that correctly reflects the performance measure, then the agent will achieve the highest possible performance score (averaged over all the </a:t>
                </a:r>
                <a:r>
                  <a:rPr lang="en-MY" sz="1800" b="0" i="0" u="none" strike="noStrike" baseline="0" dirty="0">
                    <a:latin typeface="NimbusRomNo9L-ReguItal"/>
                  </a:rPr>
                  <a:t>possible environments).</a:t>
                </a:r>
                <a:endParaRPr lang="en-MY" sz="1800" b="0" i="0" u="none" strike="noStrike" baseline="0" dirty="0">
                  <a:latin typeface="Tahoma" panose="020B0604030504040204" pitchFamily="34" charset="0"/>
                </a:endParaRPr>
              </a:p>
              <a:p>
                <a:pPr marR="561340" algn="r">
                  <a:lnSpc>
                    <a:spcPct val="100000"/>
                  </a:lnSpc>
                  <a:spcBef>
                    <a:spcPts val="1390"/>
                  </a:spcBef>
                </a:pPr>
                <a:endParaRPr sz="1850" dirty="0">
                  <a:latin typeface="Times New Roman"/>
                  <a:cs typeface="Times New Roman"/>
                </a:endParaRPr>
              </a:p>
            </p:txBody>
          </p:sp>
        </mc:Choice>
        <mc:Fallback xmlns="">
          <p:sp>
            <p:nvSpPr>
              <p:cNvPr id="9" name="object 9"/>
              <p:cNvSpPr txBox="1">
                <a:spLocks noGrp="1" noRot="1" noChangeAspect="1" noMove="1" noResize="1" noEditPoints="1" noAdjustHandles="1" noChangeArrowheads="1" noChangeShapeType="1" noTextEdit="1"/>
              </p:cNvSpPr>
              <p:nvPr>
                <p:ph type="body" idx="1"/>
              </p:nvPr>
            </p:nvSpPr>
            <p:spPr>
              <a:xfrm>
                <a:off x="1069710" y="1477174"/>
                <a:ext cx="8074289" cy="5623975"/>
              </a:xfrm>
              <a:prstGeom prst="rect">
                <a:avLst/>
              </a:prstGeom>
              <a:blipFill>
                <a:blip r:embed="rId2"/>
                <a:stretch>
                  <a:fillRect l="-1736" t="-1517" r="-302"/>
                </a:stretch>
              </a:blipFill>
            </p:spPr>
            <p:txBody>
              <a:bodyPr/>
              <a:lstStyle/>
              <a:p>
                <a:r>
                  <a:rPr lang="en-MY">
                    <a:noFill/>
                  </a:rPr>
                  <a:t> </a:t>
                </a:r>
              </a:p>
            </p:txBody>
          </p:sp>
        </mc:Fallback>
      </mc:AlternateContent>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a:t>
            </a:fld>
            <a:endParaRPr spc="20" dirty="0"/>
          </a:p>
        </p:txBody>
      </p:sp>
      <p:sp>
        <p:nvSpPr>
          <p:cNvPr id="6" name="TextBox 5">
            <a:extLst>
              <a:ext uri="{FF2B5EF4-FFF2-40B4-BE49-F238E27FC236}">
                <a16:creationId xmlns:a16="http://schemas.microsoft.com/office/drawing/2014/main" id="{CF23E0AA-E209-4B28-BFB0-7C9894232969}"/>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70CE0A4A-22B4-40CB-B3DE-4EAEDDD6693E}"/>
              </a:ext>
            </a:extLst>
          </p:cNvPr>
          <p:cNvPicPr>
            <a:picLocks noChangeAspect="1"/>
          </p:cNvPicPr>
          <p:nvPr/>
        </p:nvPicPr>
        <p:blipFill>
          <a:blip r:embed="rId3"/>
          <a:stretch>
            <a:fillRect/>
          </a:stretch>
        </p:blipFill>
        <p:spPr>
          <a:xfrm>
            <a:off x="304800" y="7079192"/>
            <a:ext cx="914400" cy="2762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5" dirty="0"/>
              <a:t>The Basis of Utility Theory</a:t>
            </a:r>
            <a:endParaRPr spc="75" dirty="0"/>
          </a:p>
        </p:txBody>
      </p:sp>
      <p:grpSp>
        <p:nvGrpSpPr>
          <p:cNvPr id="3" name="object 3"/>
          <p:cNvGrpSpPr/>
          <p:nvPr/>
        </p:nvGrpSpPr>
        <p:grpSpPr>
          <a:xfrm>
            <a:off x="6371381" y="2336825"/>
            <a:ext cx="1811020" cy="1376680"/>
            <a:chOff x="6371381" y="2336825"/>
            <a:chExt cx="1811020" cy="1376680"/>
          </a:xfrm>
        </p:grpSpPr>
        <p:sp>
          <p:nvSpPr>
            <p:cNvPr id="4" name="object 4"/>
            <p:cNvSpPr/>
            <p:nvPr/>
          </p:nvSpPr>
          <p:spPr>
            <a:xfrm>
              <a:off x="6383515" y="2356675"/>
              <a:ext cx="1747520" cy="680085"/>
            </a:xfrm>
            <a:custGeom>
              <a:avLst/>
              <a:gdLst/>
              <a:ahLst/>
              <a:cxnLst/>
              <a:rect l="l" t="t" r="r" b="b"/>
              <a:pathLst>
                <a:path w="1747520" h="680085">
                  <a:moveTo>
                    <a:pt x="0" y="679488"/>
                  </a:moveTo>
                  <a:lnTo>
                    <a:pt x="1747266" y="0"/>
                  </a:lnTo>
                </a:path>
              </a:pathLst>
            </a:custGeom>
            <a:ln w="24267">
              <a:solidFill>
                <a:srgbClr val="000000"/>
              </a:solidFill>
            </a:ln>
          </p:spPr>
          <p:txBody>
            <a:bodyPr wrap="square" lIns="0" tIns="0" rIns="0" bIns="0" rtlCol="0"/>
            <a:lstStyle/>
            <a:p>
              <a:endParaRPr/>
            </a:p>
          </p:txBody>
        </p:sp>
        <p:sp>
          <p:nvSpPr>
            <p:cNvPr id="5" name="object 5"/>
            <p:cNvSpPr/>
            <p:nvPr/>
          </p:nvSpPr>
          <p:spPr>
            <a:xfrm>
              <a:off x="7978571" y="2336825"/>
              <a:ext cx="203835" cy="115570"/>
            </a:xfrm>
            <a:custGeom>
              <a:avLst/>
              <a:gdLst/>
              <a:ahLst/>
              <a:cxnLst/>
              <a:rect l="l" t="t" r="r" b="b"/>
              <a:pathLst>
                <a:path w="203834" h="115569">
                  <a:moveTo>
                    <a:pt x="0" y="30187"/>
                  </a:moveTo>
                  <a:lnTo>
                    <a:pt x="33007" y="115062"/>
                  </a:lnTo>
                  <a:lnTo>
                    <a:pt x="203238" y="0"/>
                  </a:lnTo>
                  <a:lnTo>
                    <a:pt x="0" y="30187"/>
                  </a:lnTo>
                  <a:close/>
                </a:path>
              </a:pathLst>
            </a:custGeom>
            <a:solidFill>
              <a:srgbClr val="000000"/>
            </a:solidFill>
          </p:spPr>
          <p:txBody>
            <a:bodyPr wrap="square" lIns="0" tIns="0" rIns="0" bIns="0" rtlCol="0"/>
            <a:lstStyle/>
            <a:p>
              <a:endParaRPr/>
            </a:p>
          </p:txBody>
        </p:sp>
        <p:sp>
          <p:nvSpPr>
            <p:cNvPr id="6" name="object 6"/>
            <p:cNvSpPr/>
            <p:nvPr/>
          </p:nvSpPr>
          <p:spPr>
            <a:xfrm>
              <a:off x="6383515" y="2356675"/>
              <a:ext cx="1747520" cy="1336675"/>
            </a:xfrm>
            <a:custGeom>
              <a:avLst/>
              <a:gdLst/>
              <a:ahLst/>
              <a:cxnLst/>
              <a:rect l="l" t="t" r="r" b="b"/>
              <a:pathLst>
                <a:path w="1747520" h="1336675">
                  <a:moveTo>
                    <a:pt x="1611871" y="20104"/>
                  </a:moveTo>
                  <a:lnTo>
                    <a:pt x="1747266" y="0"/>
                  </a:lnTo>
                  <a:lnTo>
                    <a:pt x="1633867" y="76644"/>
                  </a:lnTo>
                </a:path>
                <a:path w="1747520" h="1336675">
                  <a:moveTo>
                    <a:pt x="0" y="656920"/>
                  </a:moveTo>
                  <a:lnTo>
                    <a:pt x="1747266" y="1336421"/>
                  </a:lnTo>
                </a:path>
              </a:pathLst>
            </a:custGeom>
            <a:ln w="24267">
              <a:solidFill>
                <a:srgbClr val="000000"/>
              </a:solidFill>
            </a:ln>
          </p:spPr>
          <p:txBody>
            <a:bodyPr wrap="square" lIns="0" tIns="0" rIns="0" bIns="0" rtlCol="0"/>
            <a:lstStyle/>
            <a:p>
              <a:endParaRPr/>
            </a:p>
          </p:txBody>
        </p:sp>
        <p:sp>
          <p:nvSpPr>
            <p:cNvPr id="7" name="object 7"/>
            <p:cNvSpPr/>
            <p:nvPr/>
          </p:nvSpPr>
          <p:spPr>
            <a:xfrm>
              <a:off x="7978571" y="3597871"/>
              <a:ext cx="203835" cy="115570"/>
            </a:xfrm>
            <a:custGeom>
              <a:avLst/>
              <a:gdLst/>
              <a:ahLst/>
              <a:cxnLst/>
              <a:rect l="l" t="t" r="r" b="b"/>
              <a:pathLst>
                <a:path w="203834" h="115570">
                  <a:moveTo>
                    <a:pt x="0" y="84886"/>
                  </a:moveTo>
                  <a:lnTo>
                    <a:pt x="203238" y="115062"/>
                  </a:lnTo>
                  <a:lnTo>
                    <a:pt x="33007" y="0"/>
                  </a:lnTo>
                  <a:lnTo>
                    <a:pt x="0" y="84886"/>
                  </a:lnTo>
                  <a:close/>
                </a:path>
              </a:pathLst>
            </a:custGeom>
            <a:solidFill>
              <a:srgbClr val="000000"/>
            </a:solidFill>
          </p:spPr>
          <p:txBody>
            <a:bodyPr wrap="square" lIns="0" tIns="0" rIns="0" bIns="0" rtlCol="0"/>
            <a:lstStyle/>
            <a:p>
              <a:endParaRPr/>
            </a:p>
          </p:txBody>
        </p:sp>
        <p:sp>
          <p:nvSpPr>
            <p:cNvPr id="8" name="object 8"/>
            <p:cNvSpPr/>
            <p:nvPr/>
          </p:nvSpPr>
          <p:spPr>
            <a:xfrm>
              <a:off x="7995386" y="3616439"/>
              <a:ext cx="135890" cy="76835"/>
            </a:xfrm>
            <a:custGeom>
              <a:avLst/>
              <a:gdLst/>
              <a:ahLst/>
              <a:cxnLst/>
              <a:rect l="l" t="t" r="r" b="b"/>
              <a:pathLst>
                <a:path w="135890" h="76835">
                  <a:moveTo>
                    <a:pt x="21996" y="0"/>
                  </a:moveTo>
                  <a:lnTo>
                    <a:pt x="135394" y="76657"/>
                  </a:lnTo>
                  <a:lnTo>
                    <a:pt x="0" y="56540"/>
                  </a:lnTo>
                </a:path>
              </a:pathLst>
            </a:custGeom>
            <a:ln w="24267">
              <a:solidFill>
                <a:srgbClr val="000000"/>
              </a:solidFill>
            </a:ln>
          </p:spPr>
          <p:txBody>
            <a:bodyPr wrap="square" lIns="0" tIns="0" rIns="0" bIns="0" rtlCol="0"/>
            <a:lstStyle/>
            <a:p>
              <a:endParaRPr/>
            </a:p>
          </p:txBody>
        </p:sp>
      </p:grpSp>
      <p:sp>
        <p:nvSpPr>
          <p:cNvPr id="9" name="object 9"/>
          <p:cNvSpPr txBox="1">
            <a:spLocks noGrp="1"/>
          </p:cNvSpPr>
          <p:nvPr>
            <p:ph type="body" idx="1"/>
          </p:nvPr>
        </p:nvSpPr>
        <p:spPr>
          <a:xfrm>
            <a:off x="1130280" y="1393664"/>
            <a:ext cx="7792084" cy="2515240"/>
          </a:xfrm>
          <a:prstGeom prst="rect">
            <a:avLst/>
          </a:prstGeom>
        </p:spPr>
        <p:txBody>
          <a:bodyPr vert="horz" wrap="square" lIns="0" tIns="10160" rIns="0" bIns="0" rtlCol="0">
            <a:spAutoFit/>
          </a:bodyPr>
          <a:lstStyle/>
          <a:p>
            <a:pPr marL="12700" marR="5080">
              <a:lnSpc>
                <a:spcPct val="101499"/>
              </a:lnSpc>
              <a:spcBef>
                <a:spcPts val="80"/>
              </a:spcBef>
              <a:tabLst>
                <a:tab pos="4870450" algn="l"/>
              </a:tabLst>
            </a:pPr>
            <a:r>
              <a:rPr lang="en-MY" sz="1800" b="0" i="0" u="none" strike="noStrike" baseline="0" dirty="0">
                <a:solidFill>
                  <a:srgbClr val="9A009A"/>
                </a:solidFill>
                <a:latin typeface="CMSSBX10"/>
              </a:rPr>
              <a:t>Constraints on rational preferences</a:t>
            </a:r>
            <a:endParaRPr lang="en-US" spc="10" dirty="0"/>
          </a:p>
          <a:p>
            <a:pPr marL="12700" marR="5080">
              <a:lnSpc>
                <a:spcPct val="101499"/>
              </a:lnSpc>
              <a:spcBef>
                <a:spcPts val="80"/>
              </a:spcBef>
              <a:tabLst>
                <a:tab pos="4870450" algn="l"/>
              </a:tabLst>
            </a:pPr>
            <a:r>
              <a:rPr spc="10" dirty="0"/>
              <a:t>An</a:t>
            </a:r>
            <a:r>
              <a:rPr spc="310" dirty="0"/>
              <a:t> </a:t>
            </a:r>
            <a:r>
              <a:rPr spc="-55" dirty="0"/>
              <a:t>agent</a:t>
            </a:r>
            <a:r>
              <a:rPr spc="295" dirty="0"/>
              <a:t> </a:t>
            </a:r>
            <a:r>
              <a:rPr spc="-80" dirty="0"/>
              <a:t>chooses</a:t>
            </a:r>
            <a:r>
              <a:rPr spc="325" dirty="0"/>
              <a:t> </a:t>
            </a:r>
            <a:r>
              <a:rPr spc="-70" dirty="0"/>
              <a:t>among</a:t>
            </a:r>
            <a:r>
              <a:rPr spc="305" dirty="0"/>
              <a:t> </a:t>
            </a:r>
            <a:r>
              <a:rPr spc="-70" dirty="0">
                <a:solidFill>
                  <a:srgbClr val="00007E"/>
                </a:solidFill>
              </a:rPr>
              <a:t>prizes</a:t>
            </a:r>
            <a:r>
              <a:rPr spc="320" dirty="0">
                <a:solidFill>
                  <a:srgbClr val="00007E"/>
                </a:solidFill>
              </a:rPr>
              <a:t> </a:t>
            </a:r>
            <a:r>
              <a:rPr spc="75" dirty="0"/>
              <a:t>(</a:t>
            </a:r>
            <a:r>
              <a:rPr b="0" i="1" spc="75" dirty="0">
                <a:solidFill>
                  <a:srgbClr val="990099"/>
                </a:solidFill>
                <a:latin typeface="Bookman Old Style"/>
                <a:cs typeface="Bookman Old Style"/>
              </a:rPr>
              <a:t>A</a:t>
            </a:r>
            <a:r>
              <a:rPr spc="75" dirty="0"/>
              <a:t>,</a:t>
            </a:r>
            <a:r>
              <a:rPr spc="345" dirty="0"/>
              <a:t> </a:t>
            </a:r>
            <a:r>
              <a:rPr b="0" i="1" spc="95" dirty="0">
                <a:solidFill>
                  <a:srgbClr val="990099"/>
                </a:solidFill>
                <a:latin typeface="Bookman Old Style"/>
                <a:cs typeface="Bookman Old Style"/>
              </a:rPr>
              <a:t>B</a:t>
            </a:r>
            <a:r>
              <a:rPr spc="95" dirty="0"/>
              <a:t>,</a:t>
            </a:r>
            <a:r>
              <a:rPr spc="350" dirty="0"/>
              <a:t> </a:t>
            </a:r>
            <a:r>
              <a:rPr dirty="0"/>
              <a:t>etc.)	</a:t>
            </a:r>
            <a:r>
              <a:rPr spc="-70" dirty="0"/>
              <a:t>and</a:t>
            </a:r>
            <a:r>
              <a:rPr spc="290" dirty="0"/>
              <a:t> </a:t>
            </a:r>
            <a:r>
              <a:rPr spc="-60" dirty="0">
                <a:solidFill>
                  <a:srgbClr val="00007E"/>
                </a:solidFill>
              </a:rPr>
              <a:t>lotteries</a:t>
            </a:r>
            <a:r>
              <a:rPr spc="-60" dirty="0"/>
              <a:t>,</a:t>
            </a:r>
            <a:r>
              <a:rPr spc="-55" dirty="0"/>
              <a:t> </a:t>
            </a:r>
            <a:r>
              <a:rPr spc="-30" dirty="0"/>
              <a:t>i.e.,</a:t>
            </a:r>
            <a:r>
              <a:rPr spc="360" dirty="0"/>
              <a:t> </a:t>
            </a:r>
            <a:r>
              <a:rPr spc="-45" dirty="0"/>
              <a:t>situations </a:t>
            </a:r>
            <a:r>
              <a:rPr spc="-450" dirty="0"/>
              <a:t> </a:t>
            </a:r>
            <a:r>
              <a:rPr spc="-65" dirty="0"/>
              <a:t>with</a:t>
            </a:r>
            <a:r>
              <a:rPr spc="185" dirty="0"/>
              <a:t> </a:t>
            </a:r>
            <a:r>
              <a:rPr spc="-60" dirty="0"/>
              <a:t>uncertain</a:t>
            </a:r>
            <a:r>
              <a:rPr spc="210" dirty="0"/>
              <a:t> </a:t>
            </a:r>
            <a:r>
              <a:rPr spc="-70" dirty="0"/>
              <a:t>prizes</a:t>
            </a:r>
          </a:p>
          <a:p>
            <a:pPr marR="561340" algn="r">
              <a:lnSpc>
                <a:spcPct val="100000"/>
              </a:lnSpc>
              <a:spcBef>
                <a:spcPts val="1390"/>
              </a:spcBef>
            </a:pPr>
            <a:r>
              <a:rPr sz="1850" i="1" spc="10" dirty="0">
                <a:latin typeface="Times New Roman"/>
                <a:cs typeface="Times New Roman"/>
              </a:rPr>
              <a:t>A</a:t>
            </a:r>
            <a:endParaRPr sz="1850" dirty="0">
              <a:latin typeface="Times New Roman"/>
              <a:cs typeface="Times New Roman"/>
            </a:endParaRPr>
          </a:p>
          <a:p>
            <a:pPr marL="3774440" algn="ctr">
              <a:lnSpc>
                <a:spcPct val="100000"/>
              </a:lnSpc>
              <a:spcBef>
                <a:spcPts val="75"/>
              </a:spcBef>
            </a:pPr>
            <a:r>
              <a:rPr sz="1850" i="1" spc="10" dirty="0">
                <a:latin typeface="Times New Roman"/>
                <a:cs typeface="Times New Roman"/>
              </a:rPr>
              <a:t>p</a:t>
            </a:r>
            <a:endParaRPr sz="1850" dirty="0">
              <a:latin typeface="Times New Roman"/>
              <a:cs typeface="Times New Roman"/>
            </a:endParaRPr>
          </a:p>
          <a:p>
            <a:pPr marL="2230120" algn="ctr">
              <a:lnSpc>
                <a:spcPct val="100000"/>
              </a:lnSpc>
              <a:spcBef>
                <a:spcPts val="835"/>
              </a:spcBef>
            </a:pPr>
            <a:r>
              <a:rPr sz="1850" i="1" spc="10" dirty="0">
                <a:latin typeface="Times New Roman"/>
                <a:cs typeface="Times New Roman"/>
              </a:rPr>
              <a:t>L</a:t>
            </a:r>
            <a:endParaRPr sz="1850" dirty="0">
              <a:latin typeface="Times New Roman"/>
              <a:cs typeface="Times New Roman"/>
            </a:endParaRPr>
          </a:p>
          <a:p>
            <a:pPr marL="3782060" algn="ctr">
              <a:lnSpc>
                <a:spcPct val="100000"/>
              </a:lnSpc>
              <a:spcBef>
                <a:spcPts val="840"/>
              </a:spcBef>
            </a:pPr>
            <a:r>
              <a:rPr sz="1850" i="1" spc="10" dirty="0">
                <a:latin typeface="Times New Roman"/>
                <a:cs typeface="Times New Roman"/>
              </a:rPr>
              <a:t>1−p</a:t>
            </a:r>
            <a:endParaRPr sz="1850" dirty="0">
              <a:latin typeface="Times New Roman"/>
              <a:cs typeface="Times New Roman"/>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4</a:t>
            </a:fld>
            <a:endParaRPr spc="20" dirty="0"/>
          </a:p>
        </p:txBody>
      </p:sp>
      <p:sp>
        <p:nvSpPr>
          <p:cNvPr id="10" name="object 10"/>
          <p:cNvSpPr txBox="1"/>
          <p:nvPr/>
        </p:nvSpPr>
        <p:spPr>
          <a:xfrm>
            <a:off x="8198163" y="3544574"/>
            <a:ext cx="170815" cy="311150"/>
          </a:xfrm>
          <a:prstGeom prst="rect">
            <a:avLst/>
          </a:prstGeom>
        </p:spPr>
        <p:txBody>
          <a:bodyPr vert="horz" wrap="square" lIns="0" tIns="15240" rIns="0" bIns="0" rtlCol="0">
            <a:spAutoFit/>
          </a:bodyPr>
          <a:lstStyle/>
          <a:p>
            <a:pPr marL="12700">
              <a:lnSpc>
                <a:spcPct val="100000"/>
              </a:lnSpc>
              <a:spcBef>
                <a:spcPts val="120"/>
              </a:spcBef>
            </a:pPr>
            <a:r>
              <a:rPr sz="1850" i="1" spc="10" dirty="0">
                <a:latin typeface="Times New Roman"/>
                <a:cs typeface="Times New Roman"/>
              </a:rPr>
              <a:t>B</a:t>
            </a:r>
            <a:endParaRPr sz="1850">
              <a:latin typeface="Times New Roman"/>
              <a:cs typeface="Times New Roman"/>
            </a:endParaRPr>
          </a:p>
        </p:txBody>
      </p:sp>
      <p:sp>
        <p:nvSpPr>
          <p:cNvPr id="11" name="object 11"/>
          <p:cNvSpPr txBox="1"/>
          <p:nvPr/>
        </p:nvSpPr>
        <p:spPr>
          <a:xfrm>
            <a:off x="1130300" y="3271237"/>
            <a:ext cx="3272154" cy="1165225"/>
          </a:xfrm>
          <a:prstGeom prst="rect">
            <a:avLst/>
          </a:prstGeom>
        </p:spPr>
        <p:txBody>
          <a:bodyPr vert="horz" wrap="square" lIns="0" tIns="14604" rIns="0" bIns="0" rtlCol="0">
            <a:spAutoFit/>
          </a:bodyPr>
          <a:lstStyle/>
          <a:p>
            <a:pPr marL="88265">
              <a:lnSpc>
                <a:spcPct val="100000"/>
              </a:lnSpc>
              <a:spcBef>
                <a:spcPts val="114"/>
              </a:spcBef>
            </a:pPr>
            <a:r>
              <a:rPr sz="2050" spc="-20" dirty="0">
                <a:latin typeface="Calibri"/>
                <a:cs typeface="Calibri"/>
              </a:rPr>
              <a:t>Lottery</a:t>
            </a:r>
            <a:r>
              <a:rPr sz="2050" spc="150" dirty="0">
                <a:latin typeface="Calibri"/>
                <a:cs typeface="Calibri"/>
              </a:rPr>
              <a:t> </a:t>
            </a:r>
            <a:r>
              <a:rPr sz="2050" b="0" i="1" spc="185" dirty="0">
                <a:solidFill>
                  <a:srgbClr val="990099"/>
                </a:solidFill>
                <a:latin typeface="Bookman Old Style"/>
                <a:cs typeface="Bookman Old Style"/>
              </a:rPr>
              <a:t>L</a:t>
            </a:r>
            <a:r>
              <a:rPr sz="2050" b="0" i="1" spc="-50" dirty="0">
                <a:solidFill>
                  <a:srgbClr val="990099"/>
                </a:solidFill>
                <a:latin typeface="Bookman Old Style"/>
                <a:cs typeface="Bookman Old Style"/>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45" dirty="0">
                <a:solidFill>
                  <a:srgbClr val="990099"/>
                </a:solidFill>
                <a:latin typeface="Garamond"/>
                <a:cs typeface="Garamond"/>
              </a:rPr>
              <a:t>[</a:t>
            </a:r>
            <a:r>
              <a:rPr sz="2050" b="0" i="1" spc="-135" dirty="0">
                <a:solidFill>
                  <a:srgbClr val="990099"/>
                </a:solidFill>
                <a:latin typeface="Bookman Old Style"/>
                <a:cs typeface="Bookman Old Style"/>
              </a:rPr>
              <a:t>p,</a:t>
            </a:r>
            <a:r>
              <a:rPr sz="2050" b="0" i="1" spc="-280" dirty="0">
                <a:solidFill>
                  <a:srgbClr val="990099"/>
                </a:solidFill>
                <a:latin typeface="Bookman Old Style"/>
                <a:cs typeface="Bookman Old Style"/>
              </a:rPr>
              <a:t> </a:t>
            </a:r>
            <a:r>
              <a:rPr sz="2050" b="0" i="1" spc="70" dirty="0">
                <a:solidFill>
                  <a:srgbClr val="990099"/>
                </a:solidFill>
                <a:latin typeface="Bookman Old Style"/>
                <a:cs typeface="Bookman Old Style"/>
              </a:rPr>
              <a:t>A</a:t>
            </a:r>
            <a:r>
              <a:rPr sz="2050" spc="65" dirty="0">
                <a:solidFill>
                  <a:srgbClr val="990099"/>
                </a:solidFill>
                <a:latin typeface="Garamond"/>
                <a:cs typeface="Garamond"/>
              </a:rPr>
              <a:t>;</a:t>
            </a:r>
            <a:r>
              <a:rPr sz="2050" dirty="0">
                <a:solidFill>
                  <a:srgbClr val="990099"/>
                </a:solidFill>
                <a:latin typeface="Garamond"/>
                <a:cs typeface="Garamond"/>
              </a:rPr>
              <a:t> </a:t>
            </a:r>
            <a:r>
              <a:rPr sz="2050" spc="-35" dirty="0">
                <a:solidFill>
                  <a:srgbClr val="990099"/>
                </a:solidFill>
                <a:latin typeface="Garamond"/>
                <a:cs typeface="Garamond"/>
              </a:rPr>
              <a:t> </a:t>
            </a:r>
            <a:r>
              <a:rPr sz="2050" spc="60" dirty="0">
                <a:solidFill>
                  <a:srgbClr val="990099"/>
                </a:solidFill>
                <a:latin typeface="Garamond"/>
                <a:cs typeface="Garamond"/>
              </a:rPr>
              <a:t>(1</a:t>
            </a:r>
            <a:r>
              <a:rPr sz="2050" spc="-60" dirty="0">
                <a:solidFill>
                  <a:srgbClr val="990099"/>
                </a:solidFill>
                <a:latin typeface="Garamond"/>
                <a:cs typeface="Garamond"/>
              </a:rPr>
              <a:t> </a:t>
            </a:r>
            <a:r>
              <a:rPr sz="2050" spc="-25" dirty="0">
                <a:solidFill>
                  <a:srgbClr val="990099"/>
                </a:solidFill>
                <a:latin typeface="Lucida Sans Unicode"/>
                <a:cs typeface="Lucida Sans Unicode"/>
              </a:rPr>
              <a:t>−</a:t>
            </a:r>
            <a:r>
              <a:rPr sz="2050" spc="-185" dirty="0">
                <a:solidFill>
                  <a:srgbClr val="990099"/>
                </a:solidFill>
                <a:latin typeface="Lucida Sans Unicode"/>
                <a:cs typeface="Lucida Sans Unicode"/>
              </a:rPr>
              <a:t> </a:t>
            </a:r>
            <a:r>
              <a:rPr sz="2050" b="0" i="1" spc="-220" dirty="0">
                <a:solidFill>
                  <a:srgbClr val="990099"/>
                </a:solidFill>
                <a:latin typeface="Bookman Old Style"/>
                <a:cs typeface="Bookman Old Style"/>
              </a:rPr>
              <a:t>p</a:t>
            </a:r>
            <a:r>
              <a:rPr sz="2050" spc="130" dirty="0">
                <a:solidFill>
                  <a:srgbClr val="990099"/>
                </a:solidFill>
                <a:latin typeface="Garamond"/>
                <a:cs typeface="Garamond"/>
              </a:rPr>
              <a:t>)</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165" dirty="0">
                <a:solidFill>
                  <a:srgbClr val="990099"/>
                </a:solidFill>
                <a:latin typeface="Bookman Old Style"/>
                <a:cs typeface="Bookman Old Style"/>
              </a:rPr>
              <a:t>B</a:t>
            </a:r>
            <a:r>
              <a:rPr sz="2050" spc="-40" dirty="0">
                <a:solidFill>
                  <a:srgbClr val="990099"/>
                </a:solidFill>
                <a:latin typeface="Garamond"/>
                <a:cs typeface="Garamond"/>
              </a:rPr>
              <a:t>]</a:t>
            </a:r>
            <a:endParaRPr sz="2050">
              <a:latin typeface="Garamond"/>
              <a:cs typeface="Garamond"/>
            </a:endParaRPr>
          </a:p>
          <a:p>
            <a:pPr>
              <a:lnSpc>
                <a:spcPct val="100000"/>
              </a:lnSpc>
              <a:spcBef>
                <a:spcPts val="35"/>
              </a:spcBef>
            </a:pPr>
            <a:endParaRPr sz="3550">
              <a:latin typeface="Garamond"/>
              <a:cs typeface="Garamond"/>
            </a:endParaRPr>
          </a:p>
          <a:p>
            <a:pPr marL="12700">
              <a:lnSpc>
                <a:spcPct val="100000"/>
              </a:lnSpc>
              <a:spcBef>
                <a:spcPts val="5"/>
              </a:spcBef>
            </a:pPr>
            <a:r>
              <a:rPr sz="2050" spc="-40" dirty="0">
                <a:latin typeface="Calibri"/>
                <a:cs typeface="Calibri"/>
              </a:rPr>
              <a:t>Notation:</a:t>
            </a:r>
            <a:endParaRPr sz="2050">
              <a:latin typeface="Calibri"/>
              <a:cs typeface="Calibri"/>
            </a:endParaRPr>
          </a:p>
        </p:txBody>
      </p:sp>
      <p:sp>
        <p:nvSpPr>
          <p:cNvPr id="12" name="object 12"/>
          <p:cNvSpPr txBox="1"/>
          <p:nvPr/>
        </p:nvSpPr>
        <p:spPr>
          <a:xfrm>
            <a:off x="1496060" y="4411185"/>
            <a:ext cx="763270" cy="340360"/>
          </a:xfrm>
          <a:prstGeom prst="rect">
            <a:avLst/>
          </a:prstGeom>
        </p:spPr>
        <p:txBody>
          <a:bodyPr vert="horz" wrap="square" lIns="0" tIns="14604" rIns="0" bIns="0" rtlCol="0">
            <a:spAutoFit/>
          </a:bodyPr>
          <a:lstStyle/>
          <a:p>
            <a:pPr marL="12700">
              <a:lnSpc>
                <a:spcPct val="100000"/>
              </a:lnSpc>
              <a:spcBef>
                <a:spcPts val="114"/>
              </a:spcBef>
            </a:pPr>
            <a:r>
              <a:rPr sz="2050" b="0" i="1" spc="80" dirty="0">
                <a:solidFill>
                  <a:srgbClr val="990099"/>
                </a:solidFill>
                <a:latin typeface="Bookman Old Style"/>
                <a:cs typeface="Bookman Old Style"/>
              </a:rPr>
              <a:t>A</a:t>
            </a:r>
            <a:r>
              <a:rPr sz="2050" b="0" i="1" spc="-45" dirty="0">
                <a:solidFill>
                  <a:srgbClr val="990099"/>
                </a:solidFill>
                <a:latin typeface="Bookman Old Style"/>
                <a:cs typeface="Bookman Old Style"/>
              </a:rPr>
              <a:t> </a:t>
            </a:r>
            <a:r>
              <a:rPr sz="2050" spc="-340" dirty="0">
                <a:solidFill>
                  <a:srgbClr val="990099"/>
                </a:solidFill>
                <a:latin typeface="Lucida Sans Unicode"/>
                <a:cs typeface="Lucida Sans Unicode"/>
              </a:rPr>
              <a:t>&lt;;</a:t>
            </a:r>
            <a:r>
              <a:rPr sz="2050" spc="-75" dirty="0">
                <a:solidFill>
                  <a:srgbClr val="990099"/>
                </a:solidFill>
                <a:latin typeface="Lucida Sans Unicode"/>
                <a:cs typeface="Lucida Sans Unicode"/>
              </a:rPr>
              <a:t> </a:t>
            </a:r>
            <a:r>
              <a:rPr sz="2050" b="0" i="1" spc="60" dirty="0">
                <a:solidFill>
                  <a:srgbClr val="990099"/>
                </a:solidFill>
                <a:latin typeface="Bookman Old Style"/>
                <a:cs typeface="Bookman Old Style"/>
              </a:rPr>
              <a:t>B</a:t>
            </a:r>
            <a:endParaRPr sz="2050">
              <a:latin typeface="Bookman Old Style"/>
              <a:cs typeface="Bookman Old Style"/>
            </a:endParaRPr>
          </a:p>
        </p:txBody>
      </p:sp>
      <p:sp>
        <p:nvSpPr>
          <p:cNvPr id="13" name="object 13"/>
          <p:cNvSpPr txBox="1"/>
          <p:nvPr/>
        </p:nvSpPr>
        <p:spPr>
          <a:xfrm>
            <a:off x="1470646" y="4728176"/>
            <a:ext cx="814069" cy="340360"/>
          </a:xfrm>
          <a:prstGeom prst="rect">
            <a:avLst/>
          </a:prstGeom>
        </p:spPr>
        <p:txBody>
          <a:bodyPr vert="horz" wrap="square" lIns="0" tIns="14604" rIns="0" bIns="0" rtlCol="0">
            <a:spAutoFit/>
          </a:bodyPr>
          <a:lstStyle/>
          <a:p>
            <a:pPr marL="38100">
              <a:lnSpc>
                <a:spcPct val="100000"/>
              </a:lnSpc>
              <a:spcBef>
                <a:spcPts val="114"/>
              </a:spcBef>
            </a:pPr>
            <a:r>
              <a:rPr sz="2050" b="0" i="1" spc="80" dirty="0">
                <a:solidFill>
                  <a:srgbClr val="990099"/>
                </a:solidFill>
                <a:latin typeface="Bookman Old Style"/>
                <a:cs typeface="Bookman Old Style"/>
              </a:rPr>
              <a:t>A</a:t>
            </a:r>
            <a:r>
              <a:rPr sz="2050" b="0" i="1" spc="-45" dirty="0">
                <a:solidFill>
                  <a:srgbClr val="990099"/>
                </a:solidFill>
                <a:latin typeface="Bookman Old Style"/>
                <a:cs typeface="Bookman Old Style"/>
              </a:rPr>
              <a:t> </a:t>
            </a:r>
            <a:r>
              <a:rPr sz="2050" spc="-1635" dirty="0">
                <a:solidFill>
                  <a:srgbClr val="990099"/>
                </a:solidFill>
                <a:latin typeface="Lucida Sans Unicode"/>
                <a:cs typeface="Lucida Sans Unicode"/>
              </a:rPr>
              <a:t>∼</a:t>
            </a:r>
            <a:r>
              <a:rPr sz="3075" spc="-509" baseline="-46070" dirty="0">
                <a:solidFill>
                  <a:srgbClr val="990099"/>
                </a:solidFill>
                <a:latin typeface="Lucida Sans Unicode"/>
                <a:cs typeface="Lucida Sans Unicode"/>
              </a:rPr>
              <a:t>&lt;;</a:t>
            </a:r>
            <a:r>
              <a:rPr sz="3075" spc="-112" baseline="-46070" dirty="0">
                <a:solidFill>
                  <a:srgbClr val="990099"/>
                </a:solidFill>
                <a:latin typeface="Lucida Sans Unicode"/>
                <a:cs typeface="Lucida Sans Unicode"/>
              </a:rPr>
              <a:t> </a:t>
            </a:r>
            <a:r>
              <a:rPr sz="2050" b="0" i="1" spc="60" dirty="0">
                <a:solidFill>
                  <a:srgbClr val="990099"/>
                </a:solidFill>
                <a:latin typeface="Bookman Old Style"/>
                <a:cs typeface="Bookman Old Style"/>
              </a:rPr>
              <a:t>B</a:t>
            </a:r>
            <a:endParaRPr sz="2050">
              <a:latin typeface="Bookman Old Style"/>
              <a:cs typeface="Bookman Old Style"/>
            </a:endParaRPr>
          </a:p>
        </p:txBody>
      </p:sp>
      <p:sp>
        <p:nvSpPr>
          <p:cNvPr id="14" name="object 14"/>
          <p:cNvSpPr txBox="1"/>
          <p:nvPr/>
        </p:nvSpPr>
        <p:spPr>
          <a:xfrm>
            <a:off x="1496049" y="5043647"/>
            <a:ext cx="763270" cy="340360"/>
          </a:xfrm>
          <a:prstGeom prst="rect">
            <a:avLst/>
          </a:prstGeom>
        </p:spPr>
        <p:txBody>
          <a:bodyPr vert="horz" wrap="square" lIns="0" tIns="14604" rIns="0" bIns="0" rtlCol="0">
            <a:spAutoFit/>
          </a:bodyPr>
          <a:lstStyle/>
          <a:p>
            <a:pPr marL="12700">
              <a:lnSpc>
                <a:spcPct val="100000"/>
              </a:lnSpc>
              <a:spcBef>
                <a:spcPts val="114"/>
              </a:spcBef>
            </a:pPr>
            <a:r>
              <a:rPr sz="2050" b="0" i="1" spc="80" dirty="0">
                <a:solidFill>
                  <a:srgbClr val="990099"/>
                </a:solidFill>
                <a:latin typeface="Bookman Old Style"/>
                <a:cs typeface="Bookman Old Style"/>
              </a:rPr>
              <a:t>A</a:t>
            </a:r>
            <a:r>
              <a:rPr sz="2050" b="0" i="1" spc="-90" dirty="0">
                <a:solidFill>
                  <a:srgbClr val="990099"/>
                </a:solidFill>
                <a:latin typeface="Bookman Old Style"/>
                <a:cs typeface="Bookman Old Style"/>
              </a:rPr>
              <a:t> </a:t>
            </a:r>
            <a:r>
              <a:rPr sz="3075" spc="-37" baseline="-4065" dirty="0">
                <a:solidFill>
                  <a:srgbClr val="990099"/>
                </a:solidFill>
                <a:latin typeface="Lucida Sans Unicode"/>
                <a:cs typeface="Lucida Sans Unicode"/>
              </a:rPr>
              <a:t>∼</a:t>
            </a:r>
            <a:r>
              <a:rPr sz="3075" spc="-179" baseline="-4065" dirty="0">
                <a:solidFill>
                  <a:srgbClr val="990099"/>
                </a:solidFill>
                <a:latin typeface="Lucida Sans Unicode"/>
                <a:cs typeface="Lucida Sans Unicode"/>
              </a:rPr>
              <a:t> </a:t>
            </a:r>
            <a:r>
              <a:rPr sz="2050" b="0" i="1" spc="60" dirty="0">
                <a:solidFill>
                  <a:srgbClr val="990099"/>
                </a:solidFill>
                <a:latin typeface="Bookman Old Style"/>
                <a:cs typeface="Bookman Old Style"/>
              </a:rPr>
              <a:t>B</a:t>
            </a:r>
            <a:endParaRPr sz="2050">
              <a:latin typeface="Bookman Old Style"/>
              <a:cs typeface="Bookman Old Style"/>
            </a:endParaRPr>
          </a:p>
        </p:txBody>
      </p:sp>
      <p:sp>
        <p:nvSpPr>
          <p:cNvPr id="15" name="object 15"/>
          <p:cNvSpPr txBox="1"/>
          <p:nvPr/>
        </p:nvSpPr>
        <p:spPr>
          <a:xfrm>
            <a:off x="2823108" y="4411185"/>
            <a:ext cx="3110230" cy="972819"/>
          </a:xfrm>
          <a:prstGeom prst="rect">
            <a:avLst/>
          </a:prstGeom>
        </p:spPr>
        <p:txBody>
          <a:bodyPr vert="horz" wrap="square" lIns="0" tIns="14604" rIns="0" bIns="0" rtlCol="0">
            <a:spAutoFit/>
          </a:bodyPr>
          <a:lstStyle/>
          <a:p>
            <a:pPr marL="12700">
              <a:lnSpc>
                <a:spcPct val="100000"/>
              </a:lnSpc>
              <a:spcBef>
                <a:spcPts val="114"/>
              </a:spcBef>
            </a:pPr>
            <a:r>
              <a:rPr sz="2050" b="0" i="1" spc="80" dirty="0">
                <a:solidFill>
                  <a:srgbClr val="990099"/>
                </a:solidFill>
                <a:latin typeface="Bookman Old Style"/>
                <a:cs typeface="Bookman Old Style"/>
              </a:rPr>
              <a:t>A</a:t>
            </a:r>
            <a:r>
              <a:rPr sz="2050" b="0" i="1" spc="10" dirty="0">
                <a:solidFill>
                  <a:srgbClr val="990099"/>
                </a:solidFill>
                <a:latin typeface="Bookman Old Style"/>
                <a:cs typeface="Bookman Old Style"/>
              </a:rPr>
              <a:t> </a:t>
            </a:r>
            <a:r>
              <a:rPr sz="2050" spc="-105" dirty="0">
                <a:latin typeface="Calibri"/>
                <a:cs typeface="Calibri"/>
              </a:rPr>
              <a:t>preferred</a:t>
            </a:r>
            <a:r>
              <a:rPr sz="2050" spc="175" dirty="0">
                <a:latin typeface="Calibri"/>
                <a:cs typeface="Calibri"/>
              </a:rPr>
              <a:t> </a:t>
            </a:r>
            <a:r>
              <a:rPr sz="2050" spc="-55" dirty="0">
                <a:latin typeface="Calibri"/>
                <a:cs typeface="Calibri"/>
              </a:rPr>
              <a:t>to</a:t>
            </a:r>
            <a:r>
              <a:rPr sz="2050" spc="170" dirty="0">
                <a:latin typeface="Calibri"/>
                <a:cs typeface="Calibri"/>
              </a:rPr>
              <a:t> </a:t>
            </a:r>
            <a:r>
              <a:rPr sz="2050" b="0" i="1" spc="60" dirty="0">
                <a:solidFill>
                  <a:srgbClr val="990099"/>
                </a:solidFill>
                <a:latin typeface="Bookman Old Style"/>
                <a:cs typeface="Bookman Old Style"/>
              </a:rPr>
              <a:t>B</a:t>
            </a:r>
            <a:endParaRPr sz="2050">
              <a:latin typeface="Bookman Old Style"/>
              <a:cs typeface="Bookman Old Style"/>
            </a:endParaRPr>
          </a:p>
          <a:p>
            <a:pPr marL="12700" marR="5080" indent="-635">
              <a:lnSpc>
                <a:spcPct val="101000"/>
              </a:lnSpc>
              <a:spcBef>
                <a:spcPts val="10"/>
              </a:spcBef>
            </a:pPr>
            <a:r>
              <a:rPr sz="2050" spc="-85" dirty="0">
                <a:latin typeface="Calibri"/>
                <a:cs typeface="Calibri"/>
              </a:rPr>
              <a:t>indifference</a:t>
            </a:r>
            <a:r>
              <a:rPr sz="2050" spc="215" dirty="0">
                <a:latin typeface="Calibri"/>
                <a:cs typeface="Calibri"/>
              </a:rPr>
              <a:t> </a:t>
            </a:r>
            <a:r>
              <a:rPr sz="2050" spc="-120" dirty="0">
                <a:latin typeface="Calibri"/>
                <a:cs typeface="Calibri"/>
              </a:rPr>
              <a:t>between</a:t>
            </a:r>
            <a:r>
              <a:rPr sz="2050" spc="170" dirty="0">
                <a:latin typeface="Calibri"/>
                <a:cs typeface="Calibri"/>
              </a:rPr>
              <a:t> </a:t>
            </a:r>
            <a:r>
              <a:rPr sz="2050" b="0" i="1" spc="80" dirty="0">
                <a:solidFill>
                  <a:srgbClr val="990099"/>
                </a:solidFill>
                <a:latin typeface="Bookman Old Style"/>
                <a:cs typeface="Bookman Old Style"/>
              </a:rPr>
              <a:t>A</a:t>
            </a:r>
            <a:r>
              <a:rPr sz="2050" b="0" i="1" spc="20" dirty="0">
                <a:solidFill>
                  <a:srgbClr val="990099"/>
                </a:solidFill>
                <a:latin typeface="Bookman Old Style"/>
                <a:cs typeface="Bookman Old Style"/>
              </a:rPr>
              <a:t> </a:t>
            </a:r>
            <a:r>
              <a:rPr sz="2050" spc="-70" dirty="0">
                <a:latin typeface="Calibri"/>
                <a:cs typeface="Calibri"/>
              </a:rPr>
              <a:t>and</a:t>
            </a:r>
            <a:r>
              <a:rPr sz="2050" spc="155" dirty="0">
                <a:latin typeface="Calibri"/>
                <a:cs typeface="Calibri"/>
              </a:rPr>
              <a:t> </a:t>
            </a:r>
            <a:r>
              <a:rPr sz="2050" b="0" i="1" spc="60" dirty="0">
                <a:solidFill>
                  <a:srgbClr val="990099"/>
                </a:solidFill>
                <a:latin typeface="Bookman Old Style"/>
                <a:cs typeface="Bookman Old Style"/>
              </a:rPr>
              <a:t>B </a:t>
            </a:r>
            <a:r>
              <a:rPr sz="2050" b="0" i="1" spc="-600" dirty="0">
                <a:solidFill>
                  <a:srgbClr val="990099"/>
                </a:solidFill>
                <a:latin typeface="Bookman Old Style"/>
                <a:cs typeface="Bookman Old Style"/>
              </a:rPr>
              <a:t> </a:t>
            </a:r>
            <a:r>
              <a:rPr sz="2050" b="0" i="1" spc="60" dirty="0">
                <a:solidFill>
                  <a:srgbClr val="990099"/>
                </a:solidFill>
                <a:latin typeface="Bookman Old Style"/>
                <a:cs typeface="Bookman Old Style"/>
              </a:rPr>
              <a:t>B</a:t>
            </a:r>
            <a:r>
              <a:rPr sz="2050" b="0" i="1" spc="120" dirty="0">
                <a:solidFill>
                  <a:srgbClr val="990099"/>
                </a:solidFill>
                <a:latin typeface="Bookman Old Style"/>
                <a:cs typeface="Bookman Old Style"/>
              </a:rPr>
              <a:t> </a:t>
            </a:r>
            <a:r>
              <a:rPr sz="2050" spc="-65" dirty="0">
                <a:latin typeface="Calibri"/>
                <a:cs typeface="Calibri"/>
              </a:rPr>
              <a:t>not</a:t>
            </a:r>
            <a:r>
              <a:rPr sz="2050" spc="185" dirty="0">
                <a:latin typeface="Calibri"/>
                <a:cs typeface="Calibri"/>
              </a:rPr>
              <a:t> </a:t>
            </a:r>
            <a:r>
              <a:rPr sz="2050" spc="-105" dirty="0">
                <a:latin typeface="Calibri"/>
                <a:cs typeface="Calibri"/>
              </a:rPr>
              <a:t>preferred</a:t>
            </a:r>
            <a:r>
              <a:rPr sz="2050" spc="190" dirty="0">
                <a:latin typeface="Calibri"/>
                <a:cs typeface="Calibri"/>
              </a:rPr>
              <a:t> </a:t>
            </a:r>
            <a:r>
              <a:rPr sz="2050" spc="-55" dirty="0">
                <a:latin typeface="Calibri"/>
                <a:cs typeface="Calibri"/>
              </a:rPr>
              <a:t>to</a:t>
            </a:r>
            <a:r>
              <a:rPr sz="2050" spc="175" dirty="0">
                <a:latin typeface="Calibri"/>
                <a:cs typeface="Calibri"/>
              </a:rPr>
              <a:t> </a:t>
            </a:r>
            <a:r>
              <a:rPr sz="2050" b="0" i="1" spc="80" dirty="0">
                <a:solidFill>
                  <a:srgbClr val="990099"/>
                </a:solidFill>
                <a:latin typeface="Bookman Old Style"/>
                <a:cs typeface="Bookman Old Style"/>
              </a:rPr>
              <a:t>A</a:t>
            </a:r>
            <a:endParaRPr sz="2050">
              <a:latin typeface="Bookman Old Style"/>
              <a:cs typeface="Bookman Old Style"/>
            </a:endParaRPr>
          </a:p>
        </p:txBody>
      </p:sp>
      <p:sp>
        <p:nvSpPr>
          <p:cNvPr id="18" name="TextBox 17">
            <a:extLst>
              <a:ext uri="{FF2B5EF4-FFF2-40B4-BE49-F238E27FC236}">
                <a16:creationId xmlns:a16="http://schemas.microsoft.com/office/drawing/2014/main" id="{F9B149B8-4662-4456-873D-6EAC126C782D}"/>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9" name="Picture 18">
            <a:extLst>
              <a:ext uri="{FF2B5EF4-FFF2-40B4-BE49-F238E27FC236}">
                <a16:creationId xmlns:a16="http://schemas.microsoft.com/office/drawing/2014/main" id="{95B03261-2AC7-4937-A3D5-58A90154A32A}"/>
              </a:ext>
            </a:extLst>
          </p:cNvPr>
          <p:cNvPicPr>
            <a:picLocks noChangeAspect="1"/>
          </p:cNvPicPr>
          <p:nvPr/>
        </p:nvPicPr>
        <p:blipFill>
          <a:blip r:embed="rId2"/>
          <a:stretch>
            <a:fillRect/>
          </a:stretch>
        </p:blipFill>
        <p:spPr>
          <a:xfrm>
            <a:off x="304800" y="7079192"/>
            <a:ext cx="914400" cy="276225"/>
          </a:xfrm>
          <a:prstGeom prst="rect">
            <a:avLst/>
          </a:prstGeom>
        </p:spPr>
      </p:pic>
    </p:spTree>
    <p:extLst>
      <p:ext uri="{BB962C8B-B14F-4D97-AF65-F5344CB8AC3E}">
        <p14:creationId xmlns:p14="http://schemas.microsoft.com/office/powerpoint/2010/main" val="265392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5</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L="1270" algn="ctr">
              <a:lnSpc>
                <a:spcPts val="2635"/>
              </a:lnSpc>
            </a:pPr>
            <a:r>
              <a:rPr spc="85" dirty="0"/>
              <a:t>Rational</a:t>
            </a:r>
            <a:r>
              <a:rPr spc="240" dirty="0"/>
              <a:t> </a:t>
            </a:r>
            <a:r>
              <a:rPr spc="70" dirty="0"/>
              <a:t>preferences</a:t>
            </a:r>
          </a:p>
        </p:txBody>
      </p:sp>
      <p:sp>
        <p:nvSpPr>
          <p:cNvPr id="3" name="object 3"/>
          <p:cNvSpPr txBox="1"/>
          <p:nvPr/>
        </p:nvSpPr>
        <p:spPr>
          <a:xfrm>
            <a:off x="1117600" y="1396713"/>
            <a:ext cx="7068184" cy="4674870"/>
          </a:xfrm>
          <a:prstGeom prst="rect">
            <a:avLst/>
          </a:prstGeom>
        </p:spPr>
        <p:txBody>
          <a:bodyPr vert="horz" wrap="square" lIns="0" tIns="14604" rIns="0" bIns="0" rtlCol="0">
            <a:spAutoFit/>
          </a:bodyPr>
          <a:lstStyle/>
          <a:p>
            <a:pPr marL="25400">
              <a:lnSpc>
                <a:spcPct val="100000"/>
              </a:lnSpc>
              <a:spcBef>
                <a:spcPts val="114"/>
              </a:spcBef>
            </a:pPr>
            <a:r>
              <a:rPr sz="2050" spc="-55" dirty="0">
                <a:latin typeface="Calibri"/>
                <a:cs typeface="Calibri"/>
              </a:rPr>
              <a:t>Idea:</a:t>
            </a:r>
            <a:r>
              <a:rPr sz="2050" spc="-30" dirty="0">
                <a:latin typeface="Calibri"/>
                <a:cs typeface="Calibri"/>
              </a:rPr>
              <a:t> </a:t>
            </a:r>
            <a:r>
              <a:rPr sz="2050" spc="-100" dirty="0">
                <a:latin typeface="Calibri"/>
                <a:cs typeface="Calibri"/>
              </a:rPr>
              <a:t>preferences</a:t>
            </a:r>
            <a:r>
              <a:rPr sz="2050" spc="200" dirty="0">
                <a:latin typeface="Calibri"/>
                <a:cs typeface="Calibri"/>
              </a:rPr>
              <a:t> </a:t>
            </a:r>
            <a:r>
              <a:rPr sz="2050" spc="-75" dirty="0">
                <a:latin typeface="Calibri"/>
                <a:cs typeface="Calibri"/>
              </a:rPr>
              <a:t>of</a:t>
            </a:r>
            <a:r>
              <a:rPr sz="2050" spc="190" dirty="0">
                <a:latin typeface="Calibri"/>
                <a:cs typeface="Calibri"/>
              </a:rPr>
              <a:t> </a:t>
            </a:r>
            <a:r>
              <a:rPr sz="2050" spc="-55" dirty="0">
                <a:latin typeface="Calibri"/>
                <a:cs typeface="Calibri"/>
              </a:rPr>
              <a:t>a</a:t>
            </a:r>
            <a:r>
              <a:rPr sz="2050" spc="170" dirty="0">
                <a:latin typeface="Calibri"/>
                <a:cs typeface="Calibri"/>
              </a:rPr>
              <a:t> </a:t>
            </a:r>
            <a:r>
              <a:rPr sz="2050" spc="-50" dirty="0">
                <a:latin typeface="Calibri"/>
                <a:cs typeface="Calibri"/>
              </a:rPr>
              <a:t>rational</a:t>
            </a:r>
            <a:r>
              <a:rPr sz="2050" spc="190" dirty="0">
                <a:latin typeface="Calibri"/>
                <a:cs typeface="Calibri"/>
              </a:rPr>
              <a:t> </a:t>
            </a:r>
            <a:r>
              <a:rPr sz="2050" spc="-55" dirty="0">
                <a:latin typeface="Calibri"/>
                <a:cs typeface="Calibri"/>
              </a:rPr>
              <a:t>agent</a:t>
            </a:r>
            <a:r>
              <a:rPr sz="2050" spc="165" dirty="0">
                <a:latin typeface="Calibri"/>
                <a:cs typeface="Calibri"/>
              </a:rPr>
              <a:t> </a:t>
            </a:r>
            <a:r>
              <a:rPr sz="2050" spc="-60" dirty="0">
                <a:latin typeface="Calibri"/>
                <a:cs typeface="Calibri"/>
              </a:rPr>
              <a:t>must</a:t>
            </a:r>
            <a:r>
              <a:rPr sz="2050" spc="200" dirty="0">
                <a:latin typeface="Calibri"/>
                <a:cs typeface="Calibri"/>
              </a:rPr>
              <a:t> </a:t>
            </a:r>
            <a:r>
              <a:rPr sz="2050" spc="-85" dirty="0">
                <a:latin typeface="Calibri"/>
                <a:cs typeface="Calibri"/>
              </a:rPr>
              <a:t>obey</a:t>
            </a:r>
            <a:r>
              <a:rPr sz="2050" spc="195" dirty="0">
                <a:latin typeface="Calibri"/>
                <a:cs typeface="Calibri"/>
              </a:rPr>
              <a:t> </a:t>
            </a:r>
            <a:r>
              <a:rPr sz="2050" spc="-40" dirty="0">
                <a:latin typeface="Calibri"/>
                <a:cs typeface="Calibri"/>
              </a:rPr>
              <a:t>constraints.</a:t>
            </a:r>
            <a:endParaRPr sz="2050">
              <a:latin typeface="Calibri"/>
              <a:cs typeface="Calibri"/>
            </a:endParaRPr>
          </a:p>
          <a:p>
            <a:pPr marL="25400">
              <a:lnSpc>
                <a:spcPct val="100000"/>
              </a:lnSpc>
              <a:spcBef>
                <a:spcPts val="25"/>
              </a:spcBef>
              <a:tabLst>
                <a:tab pos="2304415" algn="l"/>
              </a:tabLst>
            </a:pPr>
            <a:r>
              <a:rPr sz="2050" spc="-30" dirty="0">
                <a:latin typeface="Calibri"/>
                <a:cs typeface="Calibri"/>
              </a:rPr>
              <a:t>Rational</a:t>
            </a:r>
            <a:r>
              <a:rPr sz="2050" spc="220" dirty="0">
                <a:latin typeface="Calibri"/>
                <a:cs typeface="Calibri"/>
              </a:rPr>
              <a:t> </a:t>
            </a:r>
            <a:r>
              <a:rPr sz="2050" spc="-100" dirty="0">
                <a:latin typeface="Calibri"/>
                <a:cs typeface="Calibri"/>
              </a:rPr>
              <a:t>preferences	</a:t>
            </a:r>
            <a:r>
              <a:rPr sz="2050" spc="140" dirty="0">
                <a:solidFill>
                  <a:srgbClr val="990099"/>
                </a:solidFill>
                <a:latin typeface="Lucida Sans Unicode"/>
                <a:cs typeface="Lucida Sans Unicode"/>
              </a:rPr>
              <a:t>⇒</a:t>
            </a:r>
            <a:endParaRPr sz="2050">
              <a:latin typeface="Lucida Sans Unicode"/>
              <a:cs typeface="Lucida Sans Unicode"/>
            </a:endParaRPr>
          </a:p>
          <a:p>
            <a:pPr marL="756920">
              <a:lnSpc>
                <a:spcPct val="100000"/>
              </a:lnSpc>
              <a:spcBef>
                <a:spcPts val="35"/>
              </a:spcBef>
            </a:pPr>
            <a:r>
              <a:rPr sz="2050" spc="-75" dirty="0">
                <a:latin typeface="Calibri"/>
                <a:cs typeface="Calibri"/>
              </a:rPr>
              <a:t>behavior</a:t>
            </a:r>
            <a:r>
              <a:rPr sz="2050" spc="190" dirty="0">
                <a:latin typeface="Calibri"/>
                <a:cs typeface="Calibri"/>
              </a:rPr>
              <a:t> </a:t>
            </a:r>
            <a:r>
              <a:rPr sz="2050" spc="-75" dirty="0">
                <a:latin typeface="Calibri"/>
                <a:cs typeface="Calibri"/>
              </a:rPr>
              <a:t>describable</a:t>
            </a:r>
            <a:r>
              <a:rPr sz="2050" spc="215" dirty="0">
                <a:latin typeface="Calibri"/>
                <a:cs typeface="Calibri"/>
              </a:rPr>
              <a:t> </a:t>
            </a:r>
            <a:r>
              <a:rPr sz="2050" spc="-55" dirty="0">
                <a:latin typeface="Calibri"/>
                <a:cs typeface="Calibri"/>
              </a:rPr>
              <a:t>as</a:t>
            </a:r>
            <a:r>
              <a:rPr sz="2050" spc="185" dirty="0">
                <a:latin typeface="Calibri"/>
                <a:cs typeface="Calibri"/>
              </a:rPr>
              <a:t> </a:t>
            </a:r>
            <a:r>
              <a:rPr sz="2050" spc="-45" dirty="0">
                <a:latin typeface="Calibri"/>
                <a:cs typeface="Calibri"/>
              </a:rPr>
              <a:t>maximization</a:t>
            </a:r>
            <a:r>
              <a:rPr sz="2050" spc="210" dirty="0">
                <a:latin typeface="Calibri"/>
                <a:cs typeface="Calibri"/>
              </a:rPr>
              <a:t> </a:t>
            </a:r>
            <a:r>
              <a:rPr sz="2050" spc="-75" dirty="0">
                <a:latin typeface="Calibri"/>
                <a:cs typeface="Calibri"/>
              </a:rPr>
              <a:t>of</a:t>
            </a:r>
            <a:r>
              <a:rPr sz="2050" spc="190" dirty="0">
                <a:latin typeface="Calibri"/>
                <a:cs typeface="Calibri"/>
              </a:rPr>
              <a:t> </a:t>
            </a:r>
            <a:r>
              <a:rPr sz="2050" spc="-75" dirty="0">
                <a:latin typeface="Calibri"/>
                <a:cs typeface="Calibri"/>
              </a:rPr>
              <a:t>expected</a:t>
            </a:r>
            <a:r>
              <a:rPr sz="2050" spc="185" dirty="0">
                <a:latin typeface="Calibri"/>
                <a:cs typeface="Calibri"/>
              </a:rPr>
              <a:t> </a:t>
            </a:r>
            <a:r>
              <a:rPr sz="2050" spc="-30" dirty="0">
                <a:latin typeface="Calibri"/>
                <a:cs typeface="Calibri"/>
              </a:rPr>
              <a:t>utility</a:t>
            </a:r>
            <a:endParaRPr sz="2050">
              <a:latin typeface="Calibri"/>
              <a:cs typeface="Calibri"/>
            </a:endParaRPr>
          </a:p>
          <a:p>
            <a:pPr marL="25400">
              <a:lnSpc>
                <a:spcPct val="100000"/>
              </a:lnSpc>
              <a:spcBef>
                <a:spcPts val="1560"/>
              </a:spcBef>
            </a:pPr>
            <a:r>
              <a:rPr sz="2050" spc="-40" dirty="0">
                <a:latin typeface="Calibri"/>
                <a:cs typeface="Calibri"/>
              </a:rPr>
              <a:t>Constraints:</a:t>
            </a:r>
            <a:endParaRPr sz="2050">
              <a:latin typeface="Calibri"/>
              <a:cs typeface="Calibri"/>
            </a:endParaRPr>
          </a:p>
          <a:p>
            <a:pPr marL="391160">
              <a:lnSpc>
                <a:spcPct val="100000"/>
              </a:lnSpc>
              <a:spcBef>
                <a:spcPts val="35"/>
              </a:spcBef>
            </a:pPr>
            <a:r>
              <a:rPr sz="2050" u="sng" spc="-50" dirty="0">
                <a:uFill>
                  <a:solidFill>
                    <a:srgbClr val="000000"/>
                  </a:solidFill>
                </a:uFill>
                <a:latin typeface="Calibri"/>
                <a:cs typeface="Calibri"/>
              </a:rPr>
              <a:t>Orderability</a:t>
            </a:r>
            <a:endParaRPr sz="2050">
              <a:latin typeface="Calibri"/>
              <a:cs typeface="Calibri"/>
            </a:endParaRPr>
          </a:p>
          <a:p>
            <a:pPr marL="756920">
              <a:lnSpc>
                <a:spcPct val="100000"/>
              </a:lnSpc>
              <a:spcBef>
                <a:spcPts val="25"/>
              </a:spcBef>
            </a:pPr>
            <a:r>
              <a:rPr sz="2050" spc="130" dirty="0">
                <a:solidFill>
                  <a:srgbClr val="990099"/>
                </a:solidFill>
                <a:latin typeface="Garamond"/>
                <a:cs typeface="Garamond"/>
              </a:rPr>
              <a:t>(</a:t>
            </a:r>
            <a:r>
              <a:rPr sz="2050" b="0" i="1" spc="80" dirty="0">
                <a:solidFill>
                  <a:srgbClr val="990099"/>
                </a:solidFill>
                <a:latin typeface="Bookman Old Style"/>
                <a:cs typeface="Bookman Old Style"/>
              </a:rPr>
              <a:t>A</a:t>
            </a:r>
            <a:r>
              <a:rPr sz="2050" b="0" i="1" spc="-45" dirty="0">
                <a:solidFill>
                  <a:srgbClr val="990099"/>
                </a:solidFill>
                <a:latin typeface="Bookman Old Style"/>
                <a:cs typeface="Bookman Old Style"/>
              </a:rPr>
              <a:t> </a:t>
            </a:r>
            <a:r>
              <a:rPr sz="2050" spc="-340" dirty="0">
                <a:solidFill>
                  <a:srgbClr val="990099"/>
                </a:solidFill>
                <a:latin typeface="Lucida Sans Unicode"/>
                <a:cs typeface="Lucida Sans Unicode"/>
              </a:rPr>
              <a:t>&lt;;</a:t>
            </a:r>
            <a:r>
              <a:rPr sz="2050" spc="-75" dirty="0">
                <a:solidFill>
                  <a:srgbClr val="990099"/>
                </a:solidFill>
                <a:latin typeface="Lucida Sans Unicode"/>
                <a:cs typeface="Lucida Sans Unicode"/>
              </a:rPr>
              <a:t> </a:t>
            </a:r>
            <a:r>
              <a:rPr sz="2050" b="0" i="1" spc="165" dirty="0">
                <a:solidFill>
                  <a:srgbClr val="990099"/>
                </a:solidFill>
                <a:latin typeface="Bookman Old Style"/>
                <a:cs typeface="Bookman Old Style"/>
              </a:rPr>
              <a:t>B</a:t>
            </a:r>
            <a:r>
              <a:rPr sz="2050" spc="130" dirty="0">
                <a:solidFill>
                  <a:srgbClr val="990099"/>
                </a:solidFill>
                <a:latin typeface="Garamond"/>
                <a:cs typeface="Garamond"/>
              </a:rPr>
              <a:t>)</a:t>
            </a:r>
            <a:r>
              <a:rPr sz="2050" spc="-60" dirty="0">
                <a:solidFill>
                  <a:srgbClr val="990099"/>
                </a:solidFill>
                <a:latin typeface="Garamond"/>
                <a:cs typeface="Garamond"/>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130" dirty="0">
                <a:solidFill>
                  <a:srgbClr val="990099"/>
                </a:solidFill>
                <a:latin typeface="Garamond"/>
                <a:cs typeface="Garamond"/>
              </a:rPr>
              <a:t>(</a:t>
            </a:r>
            <a:r>
              <a:rPr sz="2050" b="0" i="1" spc="60" dirty="0">
                <a:solidFill>
                  <a:srgbClr val="990099"/>
                </a:solidFill>
                <a:latin typeface="Bookman Old Style"/>
                <a:cs typeface="Bookman Old Style"/>
              </a:rPr>
              <a:t>B</a:t>
            </a:r>
            <a:r>
              <a:rPr sz="2050" b="0" i="1" spc="65" dirty="0">
                <a:solidFill>
                  <a:srgbClr val="990099"/>
                </a:solidFill>
                <a:latin typeface="Bookman Old Style"/>
                <a:cs typeface="Bookman Old Style"/>
              </a:rPr>
              <a:t> </a:t>
            </a:r>
            <a:r>
              <a:rPr sz="2050" spc="-340" dirty="0">
                <a:solidFill>
                  <a:srgbClr val="990099"/>
                </a:solidFill>
                <a:latin typeface="Lucida Sans Unicode"/>
                <a:cs typeface="Lucida Sans Unicode"/>
              </a:rPr>
              <a:t>&lt;;</a:t>
            </a:r>
            <a:r>
              <a:rPr sz="2050" spc="-85" dirty="0">
                <a:solidFill>
                  <a:srgbClr val="990099"/>
                </a:solidFill>
                <a:latin typeface="Lucida Sans Unicode"/>
                <a:cs typeface="Lucida Sans Unicode"/>
              </a:rPr>
              <a:t> </a:t>
            </a:r>
            <a:r>
              <a:rPr sz="2050" b="0" i="1" spc="70" dirty="0">
                <a:solidFill>
                  <a:srgbClr val="990099"/>
                </a:solidFill>
                <a:latin typeface="Bookman Old Style"/>
                <a:cs typeface="Bookman Old Style"/>
              </a:rPr>
              <a:t>A</a:t>
            </a:r>
            <a:r>
              <a:rPr sz="2050" spc="130" dirty="0">
                <a:solidFill>
                  <a:srgbClr val="990099"/>
                </a:solidFill>
                <a:latin typeface="Garamond"/>
                <a:cs typeface="Garamond"/>
              </a:rPr>
              <a:t>)</a:t>
            </a:r>
            <a:r>
              <a:rPr sz="2050" spc="-45" dirty="0">
                <a:solidFill>
                  <a:srgbClr val="990099"/>
                </a:solidFill>
                <a:latin typeface="Garamond"/>
                <a:cs typeface="Garamond"/>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130" dirty="0">
                <a:solidFill>
                  <a:srgbClr val="990099"/>
                </a:solidFill>
                <a:latin typeface="Garamond"/>
                <a:cs typeface="Garamond"/>
              </a:rPr>
              <a:t>(</a:t>
            </a:r>
            <a:r>
              <a:rPr sz="2050" b="0" i="1" spc="80" dirty="0">
                <a:solidFill>
                  <a:srgbClr val="990099"/>
                </a:solidFill>
                <a:latin typeface="Bookman Old Style"/>
                <a:cs typeface="Bookman Old Style"/>
              </a:rPr>
              <a:t>A</a:t>
            </a:r>
            <a:r>
              <a:rPr sz="2050" b="0" i="1" spc="-45" dirty="0">
                <a:solidFill>
                  <a:srgbClr val="990099"/>
                </a:solidFill>
                <a:latin typeface="Bookman Old Style"/>
                <a:cs typeface="Bookman Old Style"/>
              </a:rPr>
              <a:t> </a:t>
            </a:r>
            <a:r>
              <a:rPr sz="2050" spc="-25" dirty="0">
                <a:solidFill>
                  <a:srgbClr val="990099"/>
                </a:solidFill>
                <a:latin typeface="Lucida Sans Unicode"/>
                <a:cs typeface="Lucida Sans Unicode"/>
              </a:rPr>
              <a:t>∼</a:t>
            </a:r>
            <a:r>
              <a:rPr sz="2050" spc="-75" dirty="0">
                <a:solidFill>
                  <a:srgbClr val="990099"/>
                </a:solidFill>
                <a:latin typeface="Lucida Sans Unicode"/>
                <a:cs typeface="Lucida Sans Unicode"/>
              </a:rPr>
              <a:t> </a:t>
            </a:r>
            <a:r>
              <a:rPr sz="2050" b="0" i="1" spc="165" dirty="0">
                <a:solidFill>
                  <a:srgbClr val="990099"/>
                </a:solidFill>
                <a:latin typeface="Bookman Old Style"/>
                <a:cs typeface="Bookman Old Style"/>
              </a:rPr>
              <a:t>B</a:t>
            </a:r>
            <a:r>
              <a:rPr sz="2050" spc="130" dirty="0">
                <a:solidFill>
                  <a:srgbClr val="990099"/>
                </a:solidFill>
                <a:latin typeface="Garamond"/>
                <a:cs typeface="Garamond"/>
              </a:rPr>
              <a:t>)</a:t>
            </a:r>
            <a:endParaRPr sz="2050">
              <a:latin typeface="Garamond"/>
              <a:cs typeface="Garamond"/>
            </a:endParaRPr>
          </a:p>
          <a:p>
            <a:pPr marL="390525">
              <a:lnSpc>
                <a:spcPct val="100000"/>
              </a:lnSpc>
              <a:spcBef>
                <a:spcPts val="35"/>
              </a:spcBef>
            </a:pPr>
            <a:r>
              <a:rPr sz="2050" u="sng" spc="-25" dirty="0">
                <a:uFill>
                  <a:solidFill>
                    <a:srgbClr val="000000"/>
                  </a:solidFill>
                </a:uFill>
                <a:latin typeface="Calibri"/>
                <a:cs typeface="Calibri"/>
              </a:rPr>
              <a:t>Transitivity</a:t>
            </a:r>
            <a:endParaRPr sz="2050">
              <a:latin typeface="Calibri"/>
              <a:cs typeface="Calibri"/>
            </a:endParaRPr>
          </a:p>
          <a:p>
            <a:pPr marL="756920">
              <a:lnSpc>
                <a:spcPct val="100000"/>
              </a:lnSpc>
              <a:spcBef>
                <a:spcPts val="25"/>
              </a:spcBef>
              <a:tabLst>
                <a:tab pos="3061335" algn="l"/>
                <a:tab pos="3455670" algn="l"/>
              </a:tabLst>
            </a:pPr>
            <a:r>
              <a:rPr sz="2050" spc="130" dirty="0">
                <a:solidFill>
                  <a:srgbClr val="990099"/>
                </a:solidFill>
                <a:latin typeface="Garamond"/>
                <a:cs typeface="Garamond"/>
              </a:rPr>
              <a:t>(</a:t>
            </a:r>
            <a:r>
              <a:rPr sz="2050" b="0" i="1" spc="80" dirty="0">
                <a:solidFill>
                  <a:srgbClr val="990099"/>
                </a:solidFill>
                <a:latin typeface="Bookman Old Style"/>
                <a:cs typeface="Bookman Old Style"/>
              </a:rPr>
              <a:t>A</a:t>
            </a:r>
            <a:r>
              <a:rPr sz="2050" b="0" i="1" spc="-45" dirty="0">
                <a:solidFill>
                  <a:srgbClr val="990099"/>
                </a:solidFill>
                <a:latin typeface="Bookman Old Style"/>
                <a:cs typeface="Bookman Old Style"/>
              </a:rPr>
              <a:t> </a:t>
            </a:r>
            <a:r>
              <a:rPr sz="2050" spc="-340" dirty="0">
                <a:solidFill>
                  <a:srgbClr val="990099"/>
                </a:solidFill>
                <a:latin typeface="Lucida Sans Unicode"/>
                <a:cs typeface="Lucida Sans Unicode"/>
              </a:rPr>
              <a:t>&lt;;</a:t>
            </a:r>
            <a:r>
              <a:rPr sz="2050" spc="-75" dirty="0">
                <a:solidFill>
                  <a:srgbClr val="990099"/>
                </a:solidFill>
                <a:latin typeface="Lucida Sans Unicode"/>
                <a:cs typeface="Lucida Sans Unicode"/>
              </a:rPr>
              <a:t> </a:t>
            </a:r>
            <a:r>
              <a:rPr sz="2050" b="0" i="1" spc="165" dirty="0">
                <a:solidFill>
                  <a:srgbClr val="990099"/>
                </a:solidFill>
                <a:latin typeface="Bookman Old Style"/>
                <a:cs typeface="Bookman Old Style"/>
              </a:rPr>
              <a:t>B</a:t>
            </a:r>
            <a:r>
              <a:rPr sz="2050" spc="130" dirty="0">
                <a:solidFill>
                  <a:srgbClr val="990099"/>
                </a:solidFill>
                <a:latin typeface="Garamond"/>
                <a:cs typeface="Garamond"/>
              </a:rPr>
              <a:t>)</a:t>
            </a:r>
            <a:r>
              <a:rPr sz="2050" spc="-60" dirty="0">
                <a:solidFill>
                  <a:srgbClr val="990099"/>
                </a:solidFill>
                <a:latin typeface="Garamond"/>
                <a:cs typeface="Garamond"/>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130" dirty="0">
                <a:solidFill>
                  <a:srgbClr val="990099"/>
                </a:solidFill>
                <a:latin typeface="Garamond"/>
                <a:cs typeface="Garamond"/>
              </a:rPr>
              <a:t>(</a:t>
            </a:r>
            <a:r>
              <a:rPr sz="2050" b="0" i="1" spc="60" dirty="0">
                <a:solidFill>
                  <a:srgbClr val="990099"/>
                </a:solidFill>
                <a:latin typeface="Bookman Old Style"/>
                <a:cs typeface="Bookman Old Style"/>
              </a:rPr>
              <a:t>B</a:t>
            </a:r>
            <a:r>
              <a:rPr sz="2050" b="0" i="1" spc="65" dirty="0">
                <a:solidFill>
                  <a:srgbClr val="990099"/>
                </a:solidFill>
                <a:latin typeface="Bookman Old Style"/>
                <a:cs typeface="Bookman Old Style"/>
              </a:rPr>
              <a:t> </a:t>
            </a:r>
            <a:r>
              <a:rPr sz="2050" spc="-340" dirty="0">
                <a:solidFill>
                  <a:srgbClr val="990099"/>
                </a:solidFill>
                <a:latin typeface="Lucida Sans Unicode"/>
                <a:cs typeface="Lucida Sans Unicode"/>
              </a:rPr>
              <a:t>&lt;;</a:t>
            </a:r>
            <a:r>
              <a:rPr sz="2050" spc="-85" dirty="0">
                <a:solidFill>
                  <a:srgbClr val="990099"/>
                </a:solidFill>
                <a:latin typeface="Lucida Sans Unicode"/>
                <a:cs typeface="Lucida Sans Unicode"/>
              </a:rPr>
              <a:t> </a:t>
            </a:r>
            <a:r>
              <a:rPr sz="2050" b="0" i="1" spc="114" dirty="0">
                <a:solidFill>
                  <a:srgbClr val="990099"/>
                </a:solidFill>
                <a:latin typeface="Bookman Old Style"/>
                <a:cs typeface="Bookman Old Style"/>
              </a:rPr>
              <a:t>C</a:t>
            </a:r>
            <a:r>
              <a:rPr sz="2050" spc="130" dirty="0">
                <a:solidFill>
                  <a:srgbClr val="990099"/>
                </a:solidFill>
                <a:latin typeface="Garamond"/>
                <a:cs typeface="Garamond"/>
              </a:rPr>
              <a:t>)</a:t>
            </a:r>
            <a:r>
              <a:rPr sz="2050" dirty="0">
                <a:solidFill>
                  <a:srgbClr val="990099"/>
                </a:solidFill>
                <a:latin typeface="Garamond"/>
                <a:cs typeface="Garamond"/>
              </a:rPr>
              <a:t>	</a:t>
            </a:r>
            <a:r>
              <a:rPr sz="2050" spc="140"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spc="130" dirty="0">
                <a:solidFill>
                  <a:srgbClr val="990099"/>
                </a:solidFill>
                <a:latin typeface="Garamond"/>
                <a:cs typeface="Garamond"/>
              </a:rPr>
              <a:t>(</a:t>
            </a:r>
            <a:r>
              <a:rPr sz="2050" b="0" i="1" spc="80" dirty="0">
                <a:solidFill>
                  <a:srgbClr val="990099"/>
                </a:solidFill>
                <a:latin typeface="Bookman Old Style"/>
                <a:cs typeface="Bookman Old Style"/>
              </a:rPr>
              <a:t>A</a:t>
            </a:r>
            <a:r>
              <a:rPr sz="2050" b="0" i="1" spc="-45" dirty="0">
                <a:solidFill>
                  <a:srgbClr val="990099"/>
                </a:solidFill>
                <a:latin typeface="Bookman Old Style"/>
                <a:cs typeface="Bookman Old Style"/>
              </a:rPr>
              <a:t> </a:t>
            </a:r>
            <a:r>
              <a:rPr sz="2050" spc="-340" dirty="0">
                <a:solidFill>
                  <a:srgbClr val="990099"/>
                </a:solidFill>
                <a:latin typeface="Lucida Sans Unicode"/>
                <a:cs typeface="Lucida Sans Unicode"/>
              </a:rPr>
              <a:t>&lt;;</a:t>
            </a:r>
            <a:r>
              <a:rPr sz="2050" spc="-75" dirty="0">
                <a:solidFill>
                  <a:srgbClr val="990099"/>
                </a:solidFill>
                <a:latin typeface="Lucida Sans Unicode"/>
                <a:cs typeface="Lucida Sans Unicode"/>
              </a:rPr>
              <a:t> </a:t>
            </a:r>
            <a:r>
              <a:rPr sz="2050" b="0" i="1" spc="114" dirty="0">
                <a:solidFill>
                  <a:srgbClr val="990099"/>
                </a:solidFill>
                <a:latin typeface="Bookman Old Style"/>
                <a:cs typeface="Bookman Old Style"/>
              </a:rPr>
              <a:t>C</a:t>
            </a:r>
            <a:r>
              <a:rPr sz="2050" spc="130" dirty="0">
                <a:solidFill>
                  <a:srgbClr val="990099"/>
                </a:solidFill>
                <a:latin typeface="Garamond"/>
                <a:cs typeface="Garamond"/>
              </a:rPr>
              <a:t>)</a:t>
            </a:r>
            <a:endParaRPr sz="2050">
              <a:latin typeface="Garamond"/>
              <a:cs typeface="Garamond"/>
            </a:endParaRPr>
          </a:p>
          <a:p>
            <a:pPr marL="391160">
              <a:lnSpc>
                <a:spcPct val="100000"/>
              </a:lnSpc>
              <a:spcBef>
                <a:spcPts val="35"/>
              </a:spcBef>
            </a:pPr>
            <a:r>
              <a:rPr sz="2050" u="sng" spc="-35" dirty="0">
                <a:uFill>
                  <a:solidFill>
                    <a:srgbClr val="000000"/>
                  </a:solidFill>
                </a:uFill>
                <a:latin typeface="Calibri"/>
                <a:cs typeface="Calibri"/>
              </a:rPr>
              <a:t>Continuity</a:t>
            </a:r>
            <a:endParaRPr sz="2050">
              <a:latin typeface="Calibri"/>
              <a:cs typeface="Calibri"/>
            </a:endParaRPr>
          </a:p>
          <a:p>
            <a:pPr marL="756920">
              <a:lnSpc>
                <a:spcPct val="100000"/>
              </a:lnSpc>
              <a:spcBef>
                <a:spcPts val="25"/>
              </a:spcBef>
              <a:tabLst>
                <a:tab pos="2190115" algn="l"/>
                <a:tab pos="2584450" algn="l"/>
                <a:tab pos="3047365" algn="l"/>
                <a:tab pos="3741420" algn="l"/>
              </a:tabLst>
            </a:pPr>
            <a:r>
              <a:rPr sz="2050" b="0" i="1" spc="80" dirty="0">
                <a:solidFill>
                  <a:srgbClr val="990099"/>
                </a:solidFill>
                <a:latin typeface="Bookman Old Style"/>
                <a:cs typeface="Bookman Old Style"/>
              </a:rPr>
              <a:t>A</a:t>
            </a:r>
            <a:r>
              <a:rPr sz="2050" b="0" i="1" spc="-45" dirty="0">
                <a:solidFill>
                  <a:srgbClr val="990099"/>
                </a:solidFill>
                <a:latin typeface="Bookman Old Style"/>
                <a:cs typeface="Bookman Old Style"/>
              </a:rPr>
              <a:t> </a:t>
            </a:r>
            <a:r>
              <a:rPr sz="2050" spc="-340" dirty="0">
                <a:solidFill>
                  <a:srgbClr val="990099"/>
                </a:solidFill>
                <a:latin typeface="Lucida Sans Unicode"/>
                <a:cs typeface="Lucida Sans Unicode"/>
              </a:rPr>
              <a:t>&lt;;</a:t>
            </a:r>
            <a:r>
              <a:rPr sz="2050" spc="-75" dirty="0">
                <a:solidFill>
                  <a:srgbClr val="990099"/>
                </a:solidFill>
                <a:latin typeface="Lucida Sans Unicode"/>
                <a:cs typeface="Lucida Sans Unicode"/>
              </a:rPr>
              <a:t> </a:t>
            </a:r>
            <a:r>
              <a:rPr sz="2050" b="0" i="1" spc="60" dirty="0">
                <a:solidFill>
                  <a:srgbClr val="990099"/>
                </a:solidFill>
                <a:latin typeface="Bookman Old Style"/>
                <a:cs typeface="Bookman Old Style"/>
              </a:rPr>
              <a:t>B</a:t>
            </a:r>
            <a:r>
              <a:rPr sz="2050" b="0" i="1" spc="65" dirty="0">
                <a:solidFill>
                  <a:srgbClr val="990099"/>
                </a:solidFill>
                <a:latin typeface="Bookman Old Style"/>
                <a:cs typeface="Bookman Old Style"/>
              </a:rPr>
              <a:t> </a:t>
            </a:r>
            <a:r>
              <a:rPr sz="2050" spc="-340" dirty="0">
                <a:solidFill>
                  <a:srgbClr val="990099"/>
                </a:solidFill>
                <a:latin typeface="Lucida Sans Unicode"/>
                <a:cs typeface="Lucida Sans Unicode"/>
              </a:rPr>
              <a:t>&lt;;</a:t>
            </a:r>
            <a:r>
              <a:rPr sz="2050" spc="-85" dirty="0">
                <a:solidFill>
                  <a:srgbClr val="990099"/>
                </a:solidFill>
                <a:latin typeface="Lucida Sans Unicode"/>
                <a:cs typeface="Lucida Sans Unicode"/>
              </a:rPr>
              <a:t> </a:t>
            </a:r>
            <a:r>
              <a:rPr sz="2050" b="0" i="1" spc="-30" dirty="0">
                <a:solidFill>
                  <a:srgbClr val="990099"/>
                </a:solidFill>
                <a:latin typeface="Bookman Old Style"/>
                <a:cs typeface="Bookman Old Style"/>
              </a:rPr>
              <a:t>C</a:t>
            </a:r>
            <a:r>
              <a:rPr sz="2050" b="0" i="1" dirty="0">
                <a:solidFill>
                  <a:srgbClr val="990099"/>
                </a:solidFill>
                <a:latin typeface="Bookman Old Style"/>
                <a:cs typeface="Bookman Old Style"/>
              </a:rPr>
              <a:t>	</a:t>
            </a:r>
            <a:r>
              <a:rPr sz="2050" spc="140"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spc="-215" dirty="0">
                <a:solidFill>
                  <a:srgbClr val="990099"/>
                </a:solidFill>
                <a:latin typeface="Lucida Sans Unicode"/>
                <a:cs typeface="Lucida Sans Unicode"/>
              </a:rPr>
              <a:t>∃</a:t>
            </a:r>
            <a:r>
              <a:rPr sz="2050" spc="-315" dirty="0">
                <a:solidFill>
                  <a:srgbClr val="990099"/>
                </a:solidFill>
                <a:latin typeface="Lucida Sans Unicode"/>
                <a:cs typeface="Lucida Sans Unicode"/>
              </a:rPr>
              <a:t> </a:t>
            </a:r>
            <a:r>
              <a:rPr sz="2050" b="0" i="1" spc="-220" dirty="0">
                <a:solidFill>
                  <a:srgbClr val="990099"/>
                </a:solidFill>
                <a:latin typeface="Bookman Old Style"/>
                <a:cs typeface="Bookman Old Style"/>
              </a:rPr>
              <a:t>p</a:t>
            </a:r>
            <a:r>
              <a:rPr sz="2050" b="0" i="1" dirty="0">
                <a:solidFill>
                  <a:srgbClr val="990099"/>
                </a:solidFill>
                <a:latin typeface="Bookman Old Style"/>
                <a:cs typeface="Bookman Old Style"/>
              </a:rPr>
              <a:t>	</a:t>
            </a:r>
            <a:r>
              <a:rPr sz="2050" spc="-45" dirty="0">
                <a:solidFill>
                  <a:srgbClr val="990099"/>
                </a:solidFill>
                <a:latin typeface="Garamond"/>
                <a:cs typeface="Garamond"/>
              </a:rPr>
              <a:t>[</a:t>
            </a:r>
            <a:r>
              <a:rPr sz="2050" b="0" i="1" spc="-135" dirty="0">
                <a:solidFill>
                  <a:srgbClr val="990099"/>
                </a:solidFill>
                <a:latin typeface="Bookman Old Style"/>
                <a:cs typeface="Bookman Old Style"/>
              </a:rPr>
              <a:t>p,</a:t>
            </a:r>
            <a:r>
              <a:rPr sz="2050" b="0" i="1" spc="-280" dirty="0">
                <a:solidFill>
                  <a:srgbClr val="990099"/>
                </a:solidFill>
                <a:latin typeface="Bookman Old Style"/>
                <a:cs typeface="Bookman Old Style"/>
              </a:rPr>
              <a:t> </a:t>
            </a:r>
            <a:r>
              <a:rPr sz="2050" b="0" i="1" spc="70" dirty="0">
                <a:solidFill>
                  <a:srgbClr val="990099"/>
                </a:solidFill>
                <a:latin typeface="Bookman Old Style"/>
                <a:cs typeface="Bookman Old Style"/>
              </a:rPr>
              <a:t>A</a:t>
            </a:r>
            <a:r>
              <a:rPr sz="2050" spc="65" dirty="0">
                <a:solidFill>
                  <a:srgbClr val="990099"/>
                </a:solidFill>
                <a:latin typeface="Garamond"/>
                <a:cs typeface="Garamond"/>
              </a:rPr>
              <a:t>;</a:t>
            </a:r>
            <a:r>
              <a:rPr sz="2050" dirty="0">
                <a:solidFill>
                  <a:srgbClr val="990099"/>
                </a:solidFill>
                <a:latin typeface="Garamond"/>
                <a:cs typeface="Garamond"/>
              </a:rPr>
              <a:t>	</a:t>
            </a:r>
            <a:r>
              <a:rPr sz="2050" spc="-15" dirty="0">
                <a:solidFill>
                  <a:srgbClr val="990099"/>
                </a:solidFill>
                <a:latin typeface="Garamond"/>
                <a:cs typeface="Garamond"/>
              </a:rPr>
              <a:t>1</a:t>
            </a:r>
            <a:r>
              <a:rPr sz="2050" spc="-60" dirty="0">
                <a:solidFill>
                  <a:srgbClr val="990099"/>
                </a:solidFill>
                <a:latin typeface="Garamond"/>
                <a:cs typeface="Garamond"/>
              </a:rPr>
              <a:t> </a:t>
            </a:r>
            <a:r>
              <a:rPr sz="2050" spc="-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b="0" i="1" spc="-135" dirty="0">
                <a:solidFill>
                  <a:srgbClr val="990099"/>
                </a:solidFill>
                <a:latin typeface="Bookman Old Style"/>
                <a:cs typeface="Bookman Old Style"/>
              </a:rPr>
              <a:t>p,</a:t>
            </a:r>
            <a:r>
              <a:rPr sz="2050" b="0" i="1" spc="-280" dirty="0">
                <a:solidFill>
                  <a:srgbClr val="990099"/>
                </a:solidFill>
                <a:latin typeface="Bookman Old Style"/>
                <a:cs typeface="Bookman Old Style"/>
              </a:rPr>
              <a:t> </a:t>
            </a:r>
            <a:r>
              <a:rPr sz="2050" b="0" i="1" spc="114" dirty="0">
                <a:solidFill>
                  <a:srgbClr val="990099"/>
                </a:solidFill>
                <a:latin typeface="Bookman Old Style"/>
                <a:cs typeface="Bookman Old Style"/>
              </a:rPr>
              <a:t>C</a:t>
            </a:r>
            <a:r>
              <a:rPr sz="2050" spc="-40" dirty="0">
                <a:solidFill>
                  <a:srgbClr val="990099"/>
                </a:solidFill>
                <a:latin typeface="Garamond"/>
                <a:cs typeface="Garamond"/>
              </a:rPr>
              <a:t>]</a:t>
            </a:r>
            <a:r>
              <a:rPr sz="2050" spc="60" dirty="0">
                <a:solidFill>
                  <a:srgbClr val="990099"/>
                </a:solidFill>
                <a:latin typeface="Garamond"/>
                <a:cs typeface="Garamond"/>
              </a:rPr>
              <a:t> </a:t>
            </a:r>
            <a:r>
              <a:rPr sz="2050" spc="-25" dirty="0">
                <a:solidFill>
                  <a:srgbClr val="990099"/>
                </a:solidFill>
                <a:latin typeface="Lucida Sans Unicode"/>
                <a:cs typeface="Lucida Sans Unicode"/>
              </a:rPr>
              <a:t>∼</a:t>
            </a:r>
            <a:r>
              <a:rPr sz="2050" spc="-75" dirty="0">
                <a:solidFill>
                  <a:srgbClr val="990099"/>
                </a:solidFill>
                <a:latin typeface="Lucida Sans Unicode"/>
                <a:cs typeface="Lucida Sans Unicode"/>
              </a:rPr>
              <a:t> </a:t>
            </a:r>
            <a:r>
              <a:rPr sz="2050" b="0" i="1" spc="60" dirty="0">
                <a:solidFill>
                  <a:srgbClr val="990099"/>
                </a:solidFill>
                <a:latin typeface="Bookman Old Style"/>
                <a:cs typeface="Bookman Old Style"/>
              </a:rPr>
              <a:t>B</a:t>
            </a:r>
            <a:endParaRPr sz="2050">
              <a:latin typeface="Bookman Old Style"/>
              <a:cs typeface="Bookman Old Style"/>
            </a:endParaRPr>
          </a:p>
          <a:p>
            <a:pPr marL="391160">
              <a:lnSpc>
                <a:spcPct val="100000"/>
              </a:lnSpc>
              <a:spcBef>
                <a:spcPts val="35"/>
              </a:spcBef>
            </a:pPr>
            <a:r>
              <a:rPr sz="2050" u="sng" spc="-30" dirty="0">
                <a:uFill>
                  <a:solidFill>
                    <a:srgbClr val="000000"/>
                  </a:solidFill>
                </a:uFill>
                <a:latin typeface="Calibri"/>
                <a:cs typeface="Calibri"/>
              </a:rPr>
              <a:t>Substitutability</a:t>
            </a:r>
            <a:endParaRPr sz="2050">
              <a:latin typeface="Calibri"/>
              <a:cs typeface="Calibri"/>
            </a:endParaRPr>
          </a:p>
          <a:p>
            <a:pPr marL="756920">
              <a:lnSpc>
                <a:spcPct val="100000"/>
              </a:lnSpc>
              <a:spcBef>
                <a:spcPts val="25"/>
              </a:spcBef>
              <a:tabLst>
                <a:tab pos="1638300" algn="l"/>
                <a:tab pos="2031364" algn="l"/>
              </a:tabLst>
            </a:pPr>
            <a:r>
              <a:rPr sz="2050" b="0" i="1" spc="80" dirty="0">
                <a:solidFill>
                  <a:srgbClr val="990099"/>
                </a:solidFill>
                <a:latin typeface="Bookman Old Style"/>
                <a:cs typeface="Bookman Old Style"/>
              </a:rPr>
              <a:t>A</a:t>
            </a:r>
            <a:r>
              <a:rPr sz="2050" b="0" i="1" spc="-45" dirty="0">
                <a:solidFill>
                  <a:srgbClr val="990099"/>
                </a:solidFill>
                <a:latin typeface="Bookman Old Style"/>
                <a:cs typeface="Bookman Old Style"/>
              </a:rPr>
              <a:t> </a:t>
            </a:r>
            <a:r>
              <a:rPr sz="2050" spc="-25" dirty="0">
                <a:solidFill>
                  <a:srgbClr val="990099"/>
                </a:solidFill>
                <a:latin typeface="Lucida Sans Unicode"/>
                <a:cs typeface="Lucida Sans Unicode"/>
              </a:rPr>
              <a:t>∼</a:t>
            </a:r>
            <a:r>
              <a:rPr sz="2050" spc="-75" dirty="0">
                <a:solidFill>
                  <a:srgbClr val="990099"/>
                </a:solidFill>
                <a:latin typeface="Lucida Sans Unicode"/>
                <a:cs typeface="Lucida Sans Unicode"/>
              </a:rPr>
              <a:t> </a:t>
            </a:r>
            <a:r>
              <a:rPr sz="2050" b="0" i="1" spc="60" dirty="0">
                <a:solidFill>
                  <a:srgbClr val="990099"/>
                </a:solidFill>
                <a:latin typeface="Bookman Old Style"/>
                <a:cs typeface="Bookman Old Style"/>
              </a:rPr>
              <a:t>B</a:t>
            </a:r>
            <a:r>
              <a:rPr sz="2050" b="0" i="1" dirty="0">
                <a:solidFill>
                  <a:srgbClr val="990099"/>
                </a:solidFill>
                <a:latin typeface="Bookman Old Style"/>
                <a:cs typeface="Bookman Old Style"/>
              </a:rPr>
              <a:t>	</a:t>
            </a:r>
            <a:r>
              <a:rPr sz="2050" spc="140"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spc="-45" dirty="0">
                <a:solidFill>
                  <a:srgbClr val="990099"/>
                </a:solidFill>
                <a:latin typeface="Garamond"/>
                <a:cs typeface="Garamond"/>
              </a:rPr>
              <a:t>[</a:t>
            </a:r>
            <a:r>
              <a:rPr sz="2050" b="0" i="1" spc="-135" dirty="0">
                <a:solidFill>
                  <a:srgbClr val="990099"/>
                </a:solidFill>
                <a:latin typeface="Bookman Old Style"/>
                <a:cs typeface="Bookman Old Style"/>
              </a:rPr>
              <a:t>p,</a:t>
            </a:r>
            <a:r>
              <a:rPr sz="2050" b="0" i="1" spc="-280" dirty="0">
                <a:solidFill>
                  <a:srgbClr val="990099"/>
                </a:solidFill>
                <a:latin typeface="Bookman Old Style"/>
                <a:cs typeface="Bookman Old Style"/>
              </a:rPr>
              <a:t> </a:t>
            </a:r>
            <a:r>
              <a:rPr sz="2050" b="0" i="1" spc="70" dirty="0">
                <a:solidFill>
                  <a:srgbClr val="990099"/>
                </a:solidFill>
                <a:latin typeface="Bookman Old Style"/>
                <a:cs typeface="Bookman Old Style"/>
              </a:rPr>
              <a:t>A</a:t>
            </a:r>
            <a:r>
              <a:rPr sz="2050" spc="65" dirty="0">
                <a:solidFill>
                  <a:srgbClr val="990099"/>
                </a:solidFill>
                <a:latin typeface="Garamond"/>
                <a:cs typeface="Garamond"/>
              </a:rPr>
              <a:t>;</a:t>
            </a:r>
            <a:r>
              <a:rPr sz="2050" dirty="0">
                <a:solidFill>
                  <a:srgbClr val="990099"/>
                </a:solidFill>
                <a:latin typeface="Garamond"/>
                <a:cs typeface="Garamond"/>
              </a:rPr>
              <a:t> </a:t>
            </a:r>
            <a:r>
              <a:rPr sz="2050" spc="-35" dirty="0">
                <a:solidFill>
                  <a:srgbClr val="990099"/>
                </a:solidFill>
                <a:latin typeface="Garamond"/>
                <a:cs typeface="Garamond"/>
              </a:rPr>
              <a:t> </a:t>
            </a:r>
            <a:r>
              <a:rPr sz="2050" spc="-15" dirty="0">
                <a:solidFill>
                  <a:srgbClr val="990099"/>
                </a:solidFill>
                <a:latin typeface="Garamond"/>
                <a:cs typeface="Garamond"/>
              </a:rPr>
              <a:t>1</a:t>
            </a:r>
            <a:r>
              <a:rPr sz="2050" spc="-50" dirty="0">
                <a:solidFill>
                  <a:srgbClr val="990099"/>
                </a:solidFill>
                <a:latin typeface="Garamond"/>
                <a:cs typeface="Garamond"/>
              </a:rPr>
              <a:t> </a:t>
            </a:r>
            <a:r>
              <a:rPr sz="2050" spc="-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b="0" i="1" spc="-135" dirty="0">
                <a:solidFill>
                  <a:srgbClr val="990099"/>
                </a:solidFill>
                <a:latin typeface="Bookman Old Style"/>
                <a:cs typeface="Bookman Old Style"/>
              </a:rPr>
              <a:t>p,</a:t>
            </a:r>
            <a:r>
              <a:rPr sz="2050" b="0" i="1" spc="-280" dirty="0">
                <a:solidFill>
                  <a:srgbClr val="990099"/>
                </a:solidFill>
                <a:latin typeface="Bookman Old Style"/>
                <a:cs typeface="Bookman Old Style"/>
              </a:rPr>
              <a:t> </a:t>
            </a:r>
            <a:r>
              <a:rPr sz="2050" b="0" i="1" spc="114" dirty="0">
                <a:solidFill>
                  <a:srgbClr val="990099"/>
                </a:solidFill>
                <a:latin typeface="Bookman Old Style"/>
                <a:cs typeface="Bookman Old Style"/>
              </a:rPr>
              <a:t>C</a:t>
            </a:r>
            <a:r>
              <a:rPr sz="2050" spc="-40" dirty="0">
                <a:solidFill>
                  <a:srgbClr val="990099"/>
                </a:solidFill>
                <a:latin typeface="Garamond"/>
                <a:cs typeface="Garamond"/>
              </a:rPr>
              <a:t>]</a:t>
            </a:r>
            <a:r>
              <a:rPr sz="2050" spc="60" dirty="0">
                <a:solidFill>
                  <a:srgbClr val="990099"/>
                </a:solidFill>
                <a:latin typeface="Garamond"/>
                <a:cs typeface="Garamond"/>
              </a:rPr>
              <a:t> </a:t>
            </a:r>
            <a:r>
              <a:rPr sz="2050" spc="-25" dirty="0">
                <a:solidFill>
                  <a:srgbClr val="990099"/>
                </a:solidFill>
                <a:latin typeface="Lucida Sans Unicode"/>
                <a:cs typeface="Lucida Sans Unicode"/>
              </a:rPr>
              <a:t>∼</a:t>
            </a:r>
            <a:r>
              <a:rPr sz="2050" spc="-85" dirty="0">
                <a:solidFill>
                  <a:srgbClr val="990099"/>
                </a:solidFill>
                <a:latin typeface="Lucida Sans Unicode"/>
                <a:cs typeface="Lucida Sans Unicode"/>
              </a:rPr>
              <a:t> </a:t>
            </a:r>
            <a:r>
              <a:rPr sz="2050" spc="-45" dirty="0">
                <a:solidFill>
                  <a:srgbClr val="990099"/>
                </a:solidFill>
                <a:latin typeface="Garamond"/>
                <a:cs typeface="Garamond"/>
              </a:rPr>
              <a:t>[</a:t>
            </a:r>
            <a:r>
              <a:rPr sz="2050" b="0" i="1" spc="-135" dirty="0">
                <a:solidFill>
                  <a:srgbClr val="990099"/>
                </a:solidFill>
                <a:latin typeface="Bookman Old Style"/>
                <a:cs typeface="Bookman Old Style"/>
              </a:rPr>
              <a:t>p,</a:t>
            </a:r>
            <a:r>
              <a:rPr sz="2050" b="0" i="1" spc="-270" dirty="0">
                <a:solidFill>
                  <a:srgbClr val="990099"/>
                </a:solidFill>
                <a:latin typeface="Bookman Old Style"/>
                <a:cs typeface="Bookman Old Style"/>
              </a:rPr>
              <a:t> </a:t>
            </a:r>
            <a:r>
              <a:rPr sz="2050" b="0" i="1" spc="165" dirty="0">
                <a:solidFill>
                  <a:srgbClr val="990099"/>
                </a:solidFill>
                <a:latin typeface="Bookman Old Style"/>
                <a:cs typeface="Bookman Old Style"/>
              </a:rPr>
              <a:t>B</a:t>
            </a:r>
            <a:r>
              <a:rPr sz="2050" spc="65" dirty="0">
                <a:solidFill>
                  <a:srgbClr val="990099"/>
                </a:solidFill>
                <a:latin typeface="Garamond"/>
                <a:cs typeface="Garamond"/>
              </a:rPr>
              <a:t>;</a:t>
            </a:r>
            <a:r>
              <a:rPr sz="2050" spc="-180" dirty="0">
                <a:solidFill>
                  <a:srgbClr val="990099"/>
                </a:solidFill>
                <a:latin typeface="Garamond"/>
                <a:cs typeface="Garamond"/>
              </a:rPr>
              <a:t> </a:t>
            </a:r>
            <a:r>
              <a:rPr sz="2050" spc="-15" dirty="0">
                <a:solidFill>
                  <a:srgbClr val="990099"/>
                </a:solidFill>
                <a:latin typeface="Garamond"/>
                <a:cs typeface="Garamond"/>
              </a:rPr>
              <a:t>1</a:t>
            </a:r>
            <a:r>
              <a:rPr sz="2050" spc="-60" dirty="0">
                <a:solidFill>
                  <a:srgbClr val="990099"/>
                </a:solidFill>
                <a:latin typeface="Garamond"/>
                <a:cs typeface="Garamond"/>
              </a:rPr>
              <a:t> </a:t>
            </a:r>
            <a:r>
              <a:rPr sz="2050" spc="-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b="0" i="1" spc="-135" dirty="0">
                <a:solidFill>
                  <a:srgbClr val="990099"/>
                </a:solidFill>
                <a:latin typeface="Bookman Old Style"/>
                <a:cs typeface="Bookman Old Style"/>
              </a:rPr>
              <a:t>p,</a:t>
            </a:r>
            <a:r>
              <a:rPr sz="2050" b="0" i="1" spc="-270" dirty="0">
                <a:solidFill>
                  <a:srgbClr val="990099"/>
                </a:solidFill>
                <a:latin typeface="Bookman Old Style"/>
                <a:cs typeface="Bookman Old Style"/>
              </a:rPr>
              <a:t> </a:t>
            </a:r>
            <a:r>
              <a:rPr sz="2050" b="0" i="1" spc="114" dirty="0">
                <a:solidFill>
                  <a:srgbClr val="990099"/>
                </a:solidFill>
                <a:latin typeface="Bookman Old Style"/>
                <a:cs typeface="Bookman Old Style"/>
              </a:rPr>
              <a:t>C</a:t>
            </a:r>
            <a:r>
              <a:rPr sz="2050" spc="-40" dirty="0">
                <a:solidFill>
                  <a:srgbClr val="990099"/>
                </a:solidFill>
                <a:latin typeface="Garamond"/>
                <a:cs typeface="Garamond"/>
              </a:rPr>
              <a:t>]</a:t>
            </a:r>
            <a:endParaRPr sz="2050">
              <a:latin typeface="Garamond"/>
              <a:cs typeface="Garamond"/>
            </a:endParaRPr>
          </a:p>
          <a:p>
            <a:pPr marL="391160">
              <a:lnSpc>
                <a:spcPct val="100000"/>
              </a:lnSpc>
              <a:spcBef>
                <a:spcPts val="35"/>
              </a:spcBef>
            </a:pPr>
            <a:r>
              <a:rPr sz="2050" u="sng" spc="-60" dirty="0">
                <a:uFill>
                  <a:solidFill>
                    <a:srgbClr val="000000"/>
                  </a:solidFill>
                </a:uFill>
                <a:latin typeface="Calibri"/>
                <a:cs typeface="Calibri"/>
              </a:rPr>
              <a:t>Monotonicity</a:t>
            </a:r>
            <a:endParaRPr sz="2050">
              <a:latin typeface="Calibri"/>
              <a:cs typeface="Calibri"/>
            </a:endParaRPr>
          </a:p>
          <a:p>
            <a:pPr marL="756920">
              <a:lnSpc>
                <a:spcPct val="100000"/>
              </a:lnSpc>
              <a:spcBef>
                <a:spcPts val="254"/>
              </a:spcBef>
              <a:tabLst>
                <a:tab pos="1638300" algn="l"/>
                <a:tab pos="2031364" algn="l"/>
                <a:tab pos="2872105" algn="l"/>
                <a:tab pos="3280410" algn="l"/>
              </a:tabLst>
            </a:pPr>
            <a:r>
              <a:rPr sz="2050" b="0" i="1" spc="80" dirty="0">
                <a:solidFill>
                  <a:srgbClr val="990099"/>
                </a:solidFill>
                <a:latin typeface="Bookman Old Style"/>
                <a:cs typeface="Bookman Old Style"/>
              </a:rPr>
              <a:t>A</a:t>
            </a:r>
            <a:r>
              <a:rPr sz="2050" b="0" i="1" spc="-45" dirty="0">
                <a:solidFill>
                  <a:srgbClr val="990099"/>
                </a:solidFill>
                <a:latin typeface="Bookman Old Style"/>
                <a:cs typeface="Bookman Old Style"/>
              </a:rPr>
              <a:t> </a:t>
            </a:r>
            <a:r>
              <a:rPr sz="2050" spc="-340" dirty="0">
                <a:solidFill>
                  <a:srgbClr val="990099"/>
                </a:solidFill>
                <a:latin typeface="Lucida Sans Unicode"/>
                <a:cs typeface="Lucida Sans Unicode"/>
              </a:rPr>
              <a:t>&lt;;</a:t>
            </a:r>
            <a:r>
              <a:rPr sz="2050" spc="-75" dirty="0">
                <a:solidFill>
                  <a:srgbClr val="990099"/>
                </a:solidFill>
                <a:latin typeface="Lucida Sans Unicode"/>
                <a:cs typeface="Lucida Sans Unicode"/>
              </a:rPr>
              <a:t> </a:t>
            </a:r>
            <a:r>
              <a:rPr sz="2050" b="0" i="1" spc="60" dirty="0">
                <a:solidFill>
                  <a:srgbClr val="990099"/>
                </a:solidFill>
                <a:latin typeface="Bookman Old Style"/>
                <a:cs typeface="Bookman Old Style"/>
              </a:rPr>
              <a:t>B</a:t>
            </a:r>
            <a:r>
              <a:rPr sz="2050" b="0" i="1" dirty="0">
                <a:solidFill>
                  <a:srgbClr val="990099"/>
                </a:solidFill>
                <a:latin typeface="Bookman Old Style"/>
                <a:cs typeface="Bookman Old Style"/>
              </a:rPr>
              <a:t>	</a:t>
            </a:r>
            <a:r>
              <a:rPr sz="2050" spc="140"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spc="130" dirty="0">
                <a:solidFill>
                  <a:srgbClr val="990099"/>
                </a:solidFill>
                <a:latin typeface="Garamond"/>
                <a:cs typeface="Garamond"/>
              </a:rPr>
              <a:t>(</a:t>
            </a:r>
            <a:r>
              <a:rPr sz="2050" b="0" i="1" spc="-220" dirty="0">
                <a:solidFill>
                  <a:srgbClr val="990099"/>
                </a:solidFill>
                <a:latin typeface="Bookman Old Style"/>
                <a:cs typeface="Bookman Old Style"/>
              </a:rPr>
              <a:t>p</a:t>
            </a:r>
            <a:r>
              <a:rPr sz="2050" b="0" i="1" spc="-35" dirty="0">
                <a:solidFill>
                  <a:srgbClr val="990099"/>
                </a:solidFill>
                <a:latin typeface="Bookman Old Style"/>
                <a:cs typeface="Bookman Old Style"/>
              </a:rPr>
              <a:t> </a:t>
            </a:r>
            <a:r>
              <a:rPr sz="2050" spc="-25" dirty="0">
                <a:solidFill>
                  <a:srgbClr val="990099"/>
                </a:solidFill>
                <a:latin typeface="Lucida Sans Unicode"/>
                <a:cs typeface="Lucida Sans Unicode"/>
              </a:rPr>
              <a:t>≥</a:t>
            </a:r>
            <a:r>
              <a:rPr sz="2050" spc="-85" dirty="0">
                <a:solidFill>
                  <a:srgbClr val="990099"/>
                </a:solidFill>
                <a:latin typeface="Lucida Sans Unicode"/>
                <a:cs typeface="Lucida Sans Unicode"/>
              </a:rPr>
              <a:t> </a:t>
            </a:r>
            <a:r>
              <a:rPr sz="2050" b="0" i="1" spc="-254" dirty="0">
                <a:solidFill>
                  <a:srgbClr val="990099"/>
                </a:solidFill>
                <a:latin typeface="Bookman Old Style"/>
                <a:cs typeface="Bookman Old Style"/>
              </a:rPr>
              <a:t>q</a:t>
            </a:r>
            <a:r>
              <a:rPr sz="2050" b="0" i="1" dirty="0">
                <a:solidFill>
                  <a:srgbClr val="990099"/>
                </a:solidFill>
                <a:latin typeface="Bookman Old Style"/>
                <a:cs typeface="Bookman Old Style"/>
              </a:rPr>
              <a:t>	</a:t>
            </a:r>
            <a:r>
              <a:rPr sz="2050" spc="-405"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spc="-45" dirty="0">
                <a:solidFill>
                  <a:srgbClr val="990099"/>
                </a:solidFill>
                <a:latin typeface="Garamond"/>
                <a:cs typeface="Garamond"/>
              </a:rPr>
              <a:t>[</a:t>
            </a:r>
            <a:r>
              <a:rPr sz="2050" b="0" i="1" spc="-135" dirty="0">
                <a:solidFill>
                  <a:srgbClr val="990099"/>
                </a:solidFill>
                <a:latin typeface="Bookman Old Style"/>
                <a:cs typeface="Bookman Old Style"/>
              </a:rPr>
              <a:t>p,</a:t>
            </a:r>
            <a:r>
              <a:rPr sz="2050" b="0" i="1" spc="-280" dirty="0">
                <a:solidFill>
                  <a:srgbClr val="990099"/>
                </a:solidFill>
                <a:latin typeface="Bookman Old Style"/>
                <a:cs typeface="Bookman Old Style"/>
              </a:rPr>
              <a:t> </a:t>
            </a:r>
            <a:r>
              <a:rPr sz="2050" b="0" i="1" spc="70" dirty="0">
                <a:solidFill>
                  <a:srgbClr val="990099"/>
                </a:solidFill>
                <a:latin typeface="Bookman Old Style"/>
                <a:cs typeface="Bookman Old Style"/>
              </a:rPr>
              <a:t>A</a:t>
            </a:r>
            <a:r>
              <a:rPr sz="2050" spc="65" dirty="0">
                <a:solidFill>
                  <a:srgbClr val="990099"/>
                </a:solidFill>
                <a:latin typeface="Garamond"/>
                <a:cs typeface="Garamond"/>
              </a:rPr>
              <a:t>;</a:t>
            </a:r>
            <a:r>
              <a:rPr sz="2050" dirty="0">
                <a:solidFill>
                  <a:srgbClr val="990099"/>
                </a:solidFill>
                <a:latin typeface="Garamond"/>
                <a:cs typeface="Garamond"/>
              </a:rPr>
              <a:t> </a:t>
            </a:r>
            <a:r>
              <a:rPr sz="2050" spc="-35" dirty="0">
                <a:solidFill>
                  <a:srgbClr val="990099"/>
                </a:solidFill>
                <a:latin typeface="Garamond"/>
                <a:cs typeface="Garamond"/>
              </a:rPr>
              <a:t> </a:t>
            </a:r>
            <a:r>
              <a:rPr sz="2050" spc="-15" dirty="0">
                <a:solidFill>
                  <a:srgbClr val="990099"/>
                </a:solidFill>
                <a:latin typeface="Garamond"/>
                <a:cs typeface="Garamond"/>
              </a:rPr>
              <a:t>1</a:t>
            </a:r>
            <a:r>
              <a:rPr sz="2050" spc="-60" dirty="0">
                <a:solidFill>
                  <a:srgbClr val="990099"/>
                </a:solidFill>
                <a:latin typeface="Garamond"/>
                <a:cs typeface="Garamond"/>
              </a:rPr>
              <a:t> </a:t>
            </a:r>
            <a:r>
              <a:rPr sz="2050" spc="-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b="0" i="1" spc="-135" dirty="0">
                <a:solidFill>
                  <a:srgbClr val="990099"/>
                </a:solidFill>
                <a:latin typeface="Bookman Old Style"/>
                <a:cs typeface="Bookman Old Style"/>
              </a:rPr>
              <a:t>p,</a:t>
            </a:r>
            <a:r>
              <a:rPr sz="2050" b="0" i="1" spc="-280" dirty="0">
                <a:solidFill>
                  <a:srgbClr val="990099"/>
                </a:solidFill>
                <a:latin typeface="Bookman Old Style"/>
                <a:cs typeface="Bookman Old Style"/>
              </a:rPr>
              <a:t> </a:t>
            </a:r>
            <a:r>
              <a:rPr sz="2050" b="0" i="1" spc="165" dirty="0">
                <a:solidFill>
                  <a:srgbClr val="990099"/>
                </a:solidFill>
                <a:latin typeface="Bookman Old Style"/>
                <a:cs typeface="Bookman Old Style"/>
              </a:rPr>
              <a:t>B</a:t>
            </a:r>
            <a:r>
              <a:rPr sz="2050" spc="-40" dirty="0">
                <a:solidFill>
                  <a:srgbClr val="990099"/>
                </a:solidFill>
                <a:latin typeface="Garamond"/>
                <a:cs typeface="Garamond"/>
              </a:rPr>
              <a:t>]</a:t>
            </a:r>
            <a:r>
              <a:rPr sz="2050" spc="85" dirty="0">
                <a:solidFill>
                  <a:srgbClr val="990099"/>
                </a:solidFill>
                <a:latin typeface="Garamond"/>
                <a:cs typeface="Garamond"/>
              </a:rPr>
              <a:t> </a:t>
            </a:r>
            <a:r>
              <a:rPr sz="3075" spc="-2925" baseline="21680" dirty="0">
                <a:solidFill>
                  <a:srgbClr val="990099"/>
                </a:solidFill>
                <a:latin typeface="Lucida Sans Unicode"/>
                <a:cs typeface="Lucida Sans Unicode"/>
              </a:rPr>
              <a:t>&lt;;</a:t>
            </a:r>
            <a:r>
              <a:rPr sz="3075" spc="-37" baseline="-4065" dirty="0">
                <a:solidFill>
                  <a:srgbClr val="990099"/>
                </a:solidFill>
                <a:latin typeface="Lucida Sans Unicode"/>
                <a:cs typeface="Lucida Sans Unicode"/>
              </a:rPr>
              <a:t>∼</a:t>
            </a:r>
            <a:r>
              <a:rPr sz="3075" spc="-112" baseline="-4065" dirty="0">
                <a:solidFill>
                  <a:srgbClr val="990099"/>
                </a:solidFill>
                <a:latin typeface="Lucida Sans Unicode"/>
                <a:cs typeface="Lucida Sans Unicode"/>
              </a:rPr>
              <a:t> </a:t>
            </a:r>
            <a:r>
              <a:rPr sz="2050" spc="-45" dirty="0">
                <a:solidFill>
                  <a:srgbClr val="990099"/>
                </a:solidFill>
                <a:latin typeface="Garamond"/>
                <a:cs typeface="Garamond"/>
              </a:rPr>
              <a:t>[</a:t>
            </a:r>
            <a:r>
              <a:rPr sz="2050" b="0" i="1" spc="-185" dirty="0">
                <a:solidFill>
                  <a:srgbClr val="990099"/>
                </a:solidFill>
                <a:latin typeface="Bookman Old Style"/>
                <a:cs typeface="Bookman Old Style"/>
              </a:rPr>
              <a:t>q</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70" dirty="0">
                <a:solidFill>
                  <a:srgbClr val="990099"/>
                </a:solidFill>
                <a:latin typeface="Bookman Old Style"/>
                <a:cs typeface="Bookman Old Style"/>
              </a:rPr>
              <a:t>A</a:t>
            </a:r>
            <a:r>
              <a:rPr sz="2050" spc="65" dirty="0">
                <a:solidFill>
                  <a:srgbClr val="990099"/>
                </a:solidFill>
                <a:latin typeface="Garamond"/>
                <a:cs typeface="Garamond"/>
              </a:rPr>
              <a:t>;</a:t>
            </a:r>
            <a:r>
              <a:rPr sz="2050" dirty="0">
                <a:solidFill>
                  <a:srgbClr val="990099"/>
                </a:solidFill>
                <a:latin typeface="Garamond"/>
                <a:cs typeface="Garamond"/>
              </a:rPr>
              <a:t> </a:t>
            </a:r>
            <a:r>
              <a:rPr sz="2050" spc="-35" dirty="0">
                <a:solidFill>
                  <a:srgbClr val="990099"/>
                </a:solidFill>
                <a:latin typeface="Garamond"/>
                <a:cs typeface="Garamond"/>
              </a:rPr>
              <a:t> </a:t>
            </a:r>
            <a:r>
              <a:rPr sz="2050" spc="-15" dirty="0">
                <a:solidFill>
                  <a:srgbClr val="990099"/>
                </a:solidFill>
                <a:latin typeface="Garamond"/>
                <a:cs typeface="Garamond"/>
              </a:rPr>
              <a:t>1</a:t>
            </a:r>
            <a:r>
              <a:rPr sz="2050" spc="-50" dirty="0">
                <a:solidFill>
                  <a:srgbClr val="990099"/>
                </a:solidFill>
                <a:latin typeface="Garamond"/>
                <a:cs typeface="Garamond"/>
              </a:rPr>
              <a:t> </a:t>
            </a:r>
            <a:r>
              <a:rPr sz="2050" spc="-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b="0" i="1" spc="-185" dirty="0">
                <a:solidFill>
                  <a:srgbClr val="990099"/>
                </a:solidFill>
                <a:latin typeface="Bookman Old Style"/>
                <a:cs typeface="Bookman Old Style"/>
              </a:rPr>
              <a:t>q</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165" dirty="0">
                <a:solidFill>
                  <a:srgbClr val="990099"/>
                </a:solidFill>
                <a:latin typeface="Bookman Old Style"/>
                <a:cs typeface="Bookman Old Style"/>
              </a:rPr>
              <a:t>B</a:t>
            </a:r>
            <a:r>
              <a:rPr sz="2050" spc="40" dirty="0">
                <a:solidFill>
                  <a:srgbClr val="990099"/>
                </a:solidFill>
                <a:latin typeface="Garamond"/>
                <a:cs typeface="Garamond"/>
              </a:rPr>
              <a:t>])</a:t>
            </a:r>
            <a:endParaRPr sz="2050">
              <a:latin typeface="Garamond"/>
              <a:cs typeface="Garamond"/>
            </a:endParaRPr>
          </a:p>
        </p:txBody>
      </p:sp>
      <p:sp>
        <p:nvSpPr>
          <p:cNvPr id="6" name="TextBox 5">
            <a:extLst>
              <a:ext uri="{FF2B5EF4-FFF2-40B4-BE49-F238E27FC236}">
                <a16:creationId xmlns:a16="http://schemas.microsoft.com/office/drawing/2014/main" id="{C1EDAE9D-795F-4D01-AC81-79C54C3687DD}"/>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CCC97171-C7DA-4FE9-8F65-66211E54AF8A}"/>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85" dirty="0"/>
              <a:t>Rational</a:t>
            </a:r>
            <a:r>
              <a:rPr spc="254" dirty="0"/>
              <a:t> </a:t>
            </a:r>
            <a:r>
              <a:rPr spc="70" dirty="0"/>
              <a:t>preferences</a:t>
            </a:r>
            <a:r>
              <a:rPr spc="220" dirty="0"/>
              <a:t> </a:t>
            </a:r>
            <a:r>
              <a:rPr spc="114" dirty="0"/>
              <a:t>contd.</a:t>
            </a:r>
          </a:p>
        </p:txBody>
      </p:sp>
      <p:sp>
        <p:nvSpPr>
          <p:cNvPr id="3" name="object 3"/>
          <p:cNvSpPr txBox="1"/>
          <p:nvPr/>
        </p:nvSpPr>
        <p:spPr>
          <a:xfrm>
            <a:off x="1130290" y="1396713"/>
            <a:ext cx="7791450" cy="1166495"/>
          </a:xfrm>
          <a:prstGeom prst="rect">
            <a:avLst/>
          </a:prstGeom>
        </p:spPr>
        <p:txBody>
          <a:bodyPr vert="horz" wrap="square" lIns="0" tIns="14604" rIns="0" bIns="0" rtlCol="0">
            <a:spAutoFit/>
          </a:bodyPr>
          <a:lstStyle/>
          <a:p>
            <a:pPr marL="12700">
              <a:lnSpc>
                <a:spcPct val="100000"/>
              </a:lnSpc>
              <a:spcBef>
                <a:spcPts val="114"/>
              </a:spcBef>
            </a:pPr>
            <a:r>
              <a:rPr sz="2050" spc="-15" dirty="0">
                <a:latin typeface="Calibri"/>
                <a:cs typeface="Calibri"/>
              </a:rPr>
              <a:t>Violating</a:t>
            </a:r>
            <a:r>
              <a:rPr sz="2050" spc="135" dirty="0">
                <a:latin typeface="Calibri"/>
                <a:cs typeface="Calibri"/>
              </a:rPr>
              <a:t> </a:t>
            </a:r>
            <a:r>
              <a:rPr sz="2050" spc="-80" dirty="0">
                <a:latin typeface="Calibri"/>
                <a:cs typeface="Calibri"/>
              </a:rPr>
              <a:t>the</a:t>
            </a:r>
            <a:r>
              <a:rPr sz="2050" spc="204" dirty="0">
                <a:latin typeface="Calibri"/>
                <a:cs typeface="Calibri"/>
              </a:rPr>
              <a:t> </a:t>
            </a:r>
            <a:r>
              <a:rPr sz="2050" spc="-45" dirty="0">
                <a:latin typeface="Calibri"/>
                <a:cs typeface="Calibri"/>
              </a:rPr>
              <a:t>constraints</a:t>
            </a:r>
            <a:r>
              <a:rPr sz="2050" spc="170" dirty="0">
                <a:latin typeface="Calibri"/>
                <a:cs typeface="Calibri"/>
              </a:rPr>
              <a:t> </a:t>
            </a:r>
            <a:r>
              <a:rPr sz="2050" spc="-80" dirty="0">
                <a:latin typeface="Calibri"/>
                <a:cs typeface="Calibri"/>
              </a:rPr>
              <a:t>leads</a:t>
            </a:r>
            <a:r>
              <a:rPr sz="2050" spc="210" dirty="0">
                <a:latin typeface="Calibri"/>
                <a:cs typeface="Calibri"/>
              </a:rPr>
              <a:t> </a:t>
            </a:r>
            <a:r>
              <a:rPr sz="2050" spc="-55" dirty="0">
                <a:latin typeface="Calibri"/>
                <a:cs typeface="Calibri"/>
              </a:rPr>
              <a:t>to</a:t>
            </a:r>
            <a:r>
              <a:rPr sz="2050" spc="185" dirty="0">
                <a:latin typeface="Calibri"/>
                <a:cs typeface="Calibri"/>
              </a:rPr>
              <a:t> </a:t>
            </a:r>
            <a:r>
              <a:rPr sz="2050" spc="-65" dirty="0">
                <a:latin typeface="Calibri"/>
                <a:cs typeface="Calibri"/>
              </a:rPr>
              <a:t>self-evident</a:t>
            </a:r>
            <a:r>
              <a:rPr sz="2050" spc="180" dirty="0">
                <a:latin typeface="Calibri"/>
                <a:cs typeface="Calibri"/>
              </a:rPr>
              <a:t> </a:t>
            </a:r>
            <a:r>
              <a:rPr sz="2050" spc="-45" dirty="0">
                <a:latin typeface="Calibri"/>
                <a:cs typeface="Calibri"/>
              </a:rPr>
              <a:t>irrationality</a:t>
            </a:r>
            <a:endParaRPr sz="2050">
              <a:latin typeface="Calibri"/>
              <a:cs typeface="Calibri"/>
            </a:endParaRPr>
          </a:p>
          <a:p>
            <a:pPr marL="12700" marR="5080">
              <a:lnSpc>
                <a:spcPct val="101000"/>
              </a:lnSpc>
              <a:spcBef>
                <a:spcPts val="1535"/>
              </a:spcBef>
            </a:pPr>
            <a:r>
              <a:rPr sz="2050" spc="-35" dirty="0">
                <a:latin typeface="Calibri"/>
                <a:cs typeface="Calibri"/>
              </a:rPr>
              <a:t>For</a:t>
            </a:r>
            <a:r>
              <a:rPr sz="2050" spc="229" dirty="0">
                <a:latin typeface="Calibri"/>
                <a:cs typeface="Calibri"/>
              </a:rPr>
              <a:t> </a:t>
            </a:r>
            <a:r>
              <a:rPr sz="2050" spc="-70" dirty="0">
                <a:latin typeface="Calibri"/>
                <a:cs typeface="Calibri"/>
              </a:rPr>
              <a:t>example:</a:t>
            </a:r>
            <a:r>
              <a:rPr sz="2050" spc="114" dirty="0">
                <a:latin typeface="Calibri"/>
                <a:cs typeface="Calibri"/>
              </a:rPr>
              <a:t> </a:t>
            </a:r>
            <a:r>
              <a:rPr sz="2050" spc="-65" dirty="0">
                <a:latin typeface="Calibri"/>
                <a:cs typeface="Calibri"/>
              </a:rPr>
              <a:t>an</a:t>
            </a:r>
            <a:r>
              <a:rPr sz="2050" spc="245" dirty="0">
                <a:latin typeface="Calibri"/>
                <a:cs typeface="Calibri"/>
              </a:rPr>
              <a:t> </a:t>
            </a:r>
            <a:r>
              <a:rPr sz="2050" spc="-55" dirty="0">
                <a:latin typeface="Calibri"/>
                <a:cs typeface="Calibri"/>
              </a:rPr>
              <a:t>agent</a:t>
            </a:r>
            <a:r>
              <a:rPr sz="2050" spc="229" dirty="0">
                <a:latin typeface="Calibri"/>
                <a:cs typeface="Calibri"/>
              </a:rPr>
              <a:t> </a:t>
            </a:r>
            <a:r>
              <a:rPr sz="2050" spc="-65" dirty="0">
                <a:latin typeface="Calibri"/>
                <a:cs typeface="Calibri"/>
              </a:rPr>
              <a:t>with</a:t>
            </a:r>
            <a:r>
              <a:rPr sz="2050" spc="265" dirty="0">
                <a:latin typeface="Calibri"/>
                <a:cs typeface="Calibri"/>
              </a:rPr>
              <a:t> </a:t>
            </a:r>
            <a:r>
              <a:rPr sz="2050" spc="-55" dirty="0">
                <a:latin typeface="Calibri"/>
                <a:cs typeface="Calibri"/>
              </a:rPr>
              <a:t>intransitive</a:t>
            </a:r>
            <a:r>
              <a:rPr sz="2050" spc="290" dirty="0">
                <a:latin typeface="Calibri"/>
                <a:cs typeface="Calibri"/>
              </a:rPr>
              <a:t> </a:t>
            </a:r>
            <a:r>
              <a:rPr sz="2050" spc="-100" dirty="0">
                <a:latin typeface="Calibri"/>
                <a:cs typeface="Calibri"/>
              </a:rPr>
              <a:t>preferences</a:t>
            </a:r>
            <a:r>
              <a:rPr sz="2050" spc="-95" dirty="0">
                <a:latin typeface="Calibri"/>
                <a:cs typeface="Calibri"/>
              </a:rPr>
              <a:t> </a:t>
            </a:r>
            <a:r>
              <a:rPr sz="2050" spc="-45" dirty="0">
                <a:latin typeface="Calibri"/>
                <a:cs typeface="Calibri"/>
              </a:rPr>
              <a:t>can</a:t>
            </a:r>
            <a:r>
              <a:rPr sz="2050" spc="235" dirty="0">
                <a:latin typeface="Calibri"/>
                <a:cs typeface="Calibri"/>
              </a:rPr>
              <a:t> </a:t>
            </a:r>
            <a:r>
              <a:rPr sz="2050" spc="-100" dirty="0">
                <a:latin typeface="Calibri"/>
                <a:cs typeface="Calibri"/>
              </a:rPr>
              <a:t>be</a:t>
            </a:r>
            <a:r>
              <a:rPr sz="2050" spc="254" dirty="0">
                <a:latin typeface="Calibri"/>
                <a:cs typeface="Calibri"/>
              </a:rPr>
              <a:t> </a:t>
            </a:r>
            <a:r>
              <a:rPr sz="2050" spc="-80" dirty="0">
                <a:latin typeface="Calibri"/>
                <a:cs typeface="Calibri"/>
              </a:rPr>
              <a:t>induced</a:t>
            </a:r>
            <a:r>
              <a:rPr sz="2050" spc="275" dirty="0">
                <a:latin typeface="Calibri"/>
                <a:cs typeface="Calibri"/>
              </a:rPr>
              <a:t> </a:t>
            </a:r>
            <a:r>
              <a:rPr sz="2050" spc="-55" dirty="0">
                <a:latin typeface="Calibri"/>
                <a:cs typeface="Calibri"/>
              </a:rPr>
              <a:t>to</a:t>
            </a:r>
            <a:r>
              <a:rPr sz="2050" spc="250" dirty="0">
                <a:latin typeface="Calibri"/>
                <a:cs typeface="Calibri"/>
              </a:rPr>
              <a:t> </a:t>
            </a:r>
            <a:r>
              <a:rPr sz="2050" spc="-50" dirty="0">
                <a:latin typeface="Calibri"/>
                <a:cs typeface="Calibri"/>
              </a:rPr>
              <a:t>give </a:t>
            </a:r>
            <a:r>
              <a:rPr sz="2050" spc="-450" dirty="0">
                <a:latin typeface="Calibri"/>
                <a:cs typeface="Calibri"/>
              </a:rPr>
              <a:t> </a:t>
            </a:r>
            <a:r>
              <a:rPr sz="2050" spc="-110" dirty="0">
                <a:latin typeface="Calibri"/>
                <a:cs typeface="Calibri"/>
              </a:rPr>
              <a:t>away</a:t>
            </a:r>
            <a:r>
              <a:rPr sz="2050" spc="145" dirty="0">
                <a:latin typeface="Calibri"/>
                <a:cs typeface="Calibri"/>
              </a:rPr>
              <a:t> </a:t>
            </a:r>
            <a:r>
              <a:rPr sz="2050" spc="-25" dirty="0">
                <a:latin typeface="Calibri"/>
                <a:cs typeface="Calibri"/>
              </a:rPr>
              <a:t>all</a:t>
            </a:r>
            <a:r>
              <a:rPr sz="2050" spc="180" dirty="0">
                <a:latin typeface="Calibri"/>
                <a:cs typeface="Calibri"/>
              </a:rPr>
              <a:t> </a:t>
            </a:r>
            <a:r>
              <a:rPr sz="2050" spc="-25" dirty="0">
                <a:latin typeface="Calibri"/>
                <a:cs typeface="Calibri"/>
              </a:rPr>
              <a:t>its</a:t>
            </a:r>
            <a:r>
              <a:rPr sz="2050" spc="190" dirty="0">
                <a:latin typeface="Calibri"/>
                <a:cs typeface="Calibri"/>
              </a:rPr>
              <a:t> </a:t>
            </a:r>
            <a:r>
              <a:rPr sz="2050" spc="-105" dirty="0">
                <a:latin typeface="Calibri"/>
                <a:cs typeface="Calibri"/>
              </a:rPr>
              <a:t>money</a:t>
            </a:r>
            <a:endParaRPr sz="2050">
              <a:latin typeface="Calibri"/>
              <a:cs typeface="Calibri"/>
            </a:endParaRPr>
          </a:p>
        </p:txBody>
      </p:sp>
      <p:sp>
        <p:nvSpPr>
          <p:cNvPr id="4" name="object 4"/>
          <p:cNvSpPr txBox="1"/>
          <p:nvPr/>
        </p:nvSpPr>
        <p:spPr>
          <a:xfrm>
            <a:off x="1206493" y="2824702"/>
            <a:ext cx="3890645" cy="340360"/>
          </a:xfrm>
          <a:prstGeom prst="rect">
            <a:avLst/>
          </a:prstGeom>
        </p:spPr>
        <p:txBody>
          <a:bodyPr vert="horz" wrap="square" lIns="0" tIns="14604" rIns="0" bIns="0" rtlCol="0">
            <a:spAutoFit/>
          </a:bodyPr>
          <a:lstStyle/>
          <a:p>
            <a:pPr marL="12700">
              <a:lnSpc>
                <a:spcPct val="100000"/>
              </a:lnSpc>
              <a:spcBef>
                <a:spcPts val="114"/>
              </a:spcBef>
            </a:pPr>
            <a:r>
              <a:rPr sz="2050" spc="-10" dirty="0">
                <a:latin typeface="Calibri"/>
                <a:cs typeface="Calibri"/>
              </a:rPr>
              <a:t>If </a:t>
            </a:r>
            <a:r>
              <a:rPr sz="2050" spc="-204" dirty="0">
                <a:latin typeface="Calibri"/>
                <a:cs typeface="Calibri"/>
              </a:rPr>
              <a:t> </a:t>
            </a:r>
            <a:r>
              <a:rPr sz="2050" b="0" i="1" spc="60" dirty="0">
                <a:solidFill>
                  <a:srgbClr val="990099"/>
                </a:solidFill>
                <a:latin typeface="Bookman Old Style"/>
                <a:cs typeface="Bookman Old Style"/>
              </a:rPr>
              <a:t>B</a:t>
            </a:r>
            <a:r>
              <a:rPr sz="2050" b="0" i="1" spc="195" dirty="0">
                <a:solidFill>
                  <a:srgbClr val="990099"/>
                </a:solidFill>
                <a:latin typeface="Bookman Old Style"/>
                <a:cs typeface="Bookman Old Style"/>
              </a:rPr>
              <a:t> </a:t>
            </a:r>
            <a:r>
              <a:rPr sz="2050" spc="-340" dirty="0">
                <a:solidFill>
                  <a:srgbClr val="990099"/>
                </a:solidFill>
                <a:latin typeface="Lucida Sans Unicode"/>
                <a:cs typeface="Lucida Sans Unicode"/>
              </a:rPr>
              <a:t>&lt;;</a:t>
            </a:r>
            <a:r>
              <a:rPr sz="2050" spc="70" dirty="0">
                <a:solidFill>
                  <a:srgbClr val="990099"/>
                </a:solidFill>
                <a:latin typeface="Lucida Sans Unicode"/>
                <a:cs typeface="Lucida Sans Unicode"/>
              </a:rPr>
              <a:t> </a:t>
            </a:r>
            <a:r>
              <a:rPr sz="2050" b="0" i="1" spc="114" dirty="0">
                <a:solidFill>
                  <a:srgbClr val="990099"/>
                </a:solidFill>
                <a:latin typeface="Bookman Old Style"/>
                <a:cs typeface="Bookman Old Style"/>
              </a:rPr>
              <a:t>C</a:t>
            </a:r>
            <a:r>
              <a:rPr sz="2050" spc="25" dirty="0">
                <a:latin typeface="Calibri"/>
                <a:cs typeface="Calibri"/>
              </a:rPr>
              <a:t>,</a:t>
            </a:r>
            <a:r>
              <a:rPr sz="2050" dirty="0">
                <a:latin typeface="Calibri"/>
                <a:cs typeface="Calibri"/>
              </a:rPr>
              <a:t> </a:t>
            </a:r>
            <a:r>
              <a:rPr sz="2050" spc="-185" dirty="0">
                <a:latin typeface="Calibri"/>
                <a:cs typeface="Calibri"/>
              </a:rPr>
              <a:t> </a:t>
            </a:r>
            <a:r>
              <a:rPr sz="2050" spc="-85" dirty="0">
                <a:latin typeface="Calibri"/>
                <a:cs typeface="Calibri"/>
              </a:rPr>
              <a:t>then</a:t>
            </a:r>
            <a:r>
              <a:rPr sz="2050" dirty="0">
                <a:latin typeface="Calibri"/>
                <a:cs typeface="Calibri"/>
              </a:rPr>
              <a:t> </a:t>
            </a:r>
            <a:r>
              <a:rPr sz="2050" spc="-175" dirty="0">
                <a:latin typeface="Calibri"/>
                <a:cs typeface="Calibri"/>
              </a:rPr>
              <a:t> </a:t>
            </a:r>
            <a:r>
              <a:rPr sz="2050" spc="-65" dirty="0">
                <a:latin typeface="Calibri"/>
                <a:cs typeface="Calibri"/>
              </a:rPr>
              <a:t>an</a:t>
            </a:r>
            <a:r>
              <a:rPr sz="2050" dirty="0">
                <a:latin typeface="Calibri"/>
                <a:cs typeface="Calibri"/>
              </a:rPr>
              <a:t> </a:t>
            </a:r>
            <a:r>
              <a:rPr sz="2050" spc="-200" dirty="0">
                <a:latin typeface="Calibri"/>
                <a:cs typeface="Calibri"/>
              </a:rPr>
              <a:t> </a:t>
            </a:r>
            <a:r>
              <a:rPr sz="2050" spc="-55" dirty="0">
                <a:latin typeface="Calibri"/>
                <a:cs typeface="Calibri"/>
              </a:rPr>
              <a:t>agent</a:t>
            </a:r>
            <a:r>
              <a:rPr sz="2050" dirty="0">
                <a:latin typeface="Calibri"/>
                <a:cs typeface="Calibri"/>
              </a:rPr>
              <a:t> </a:t>
            </a:r>
            <a:r>
              <a:rPr sz="2050" spc="-215" dirty="0">
                <a:latin typeface="Calibri"/>
                <a:cs typeface="Calibri"/>
              </a:rPr>
              <a:t> </a:t>
            </a:r>
            <a:r>
              <a:rPr sz="2050" spc="-125" dirty="0">
                <a:latin typeface="Calibri"/>
                <a:cs typeface="Calibri"/>
              </a:rPr>
              <a:t>wh</a:t>
            </a:r>
            <a:r>
              <a:rPr sz="2050" spc="-100" dirty="0">
                <a:latin typeface="Calibri"/>
                <a:cs typeface="Calibri"/>
              </a:rPr>
              <a:t>o</a:t>
            </a:r>
            <a:r>
              <a:rPr sz="2050" dirty="0">
                <a:latin typeface="Calibri"/>
                <a:cs typeface="Calibri"/>
              </a:rPr>
              <a:t> </a:t>
            </a:r>
            <a:r>
              <a:rPr sz="2050" spc="-195" dirty="0">
                <a:latin typeface="Calibri"/>
                <a:cs typeface="Calibri"/>
              </a:rPr>
              <a:t> </a:t>
            </a:r>
            <a:r>
              <a:rPr sz="2050" spc="-75" dirty="0">
                <a:latin typeface="Calibri"/>
                <a:cs typeface="Calibri"/>
              </a:rPr>
              <a:t>ha</a:t>
            </a:r>
            <a:r>
              <a:rPr sz="2050" spc="-55" dirty="0">
                <a:latin typeface="Calibri"/>
                <a:cs typeface="Calibri"/>
              </a:rPr>
              <a:t>s</a:t>
            </a:r>
            <a:r>
              <a:rPr sz="2050" dirty="0">
                <a:latin typeface="Calibri"/>
                <a:cs typeface="Calibri"/>
              </a:rPr>
              <a:t> </a:t>
            </a:r>
            <a:r>
              <a:rPr sz="2050" spc="-190" dirty="0">
                <a:latin typeface="Calibri"/>
                <a:cs typeface="Calibri"/>
              </a:rPr>
              <a:t> </a:t>
            </a:r>
            <a:r>
              <a:rPr sz="2050" b="0" i="1" spc="-30" dirty="0">
                <a:solidFill>
                  <a:srgbClr val="990099"/>
                </a:solidFill>
                <a:latin typeface="Bookman Old Style"/>
                <a:cs typeface="Bookman Old Style"/>
              </a:rPr>
              <a:t>C</a:t>
            </a:r>
            <a:endParaRPr sz="2050">
              <a:latin typeface="Bookman Old Style"/>
              <a:cs typeface="Bookman Old Style"/>
            </a:endParaRPr>
          </a:p>
        </p:txBody>
      </p:sp>
      <p:sp>
        <p:nvSpPr>
          <p:cNvPr id="5" name="object 5"/>
          <p:cNvSpPr txBox="1"/>
          <p:nvPr/>
        </p:nvSpPr>
        <p:spPr>
          <a:xfrm>
            <a:off x="1206500" y="3141693"/>
            <a:ext cx="3346450" cy="340360"/>
          </a:xfrm>
          <a:prstGeom prst="rect">
            <a:avLst/>
          </a:prstGeom>
        </p:spPr>
        <p:txBody>
          <a:bodyPr vert="horz" wrap="square" lIns="0" tIns="14604" rIns="0" bIns="0" rtlCol="0">
            <a:spAutoFit/>
          </a:bodyPr>
          <a:lstStyle/>
          <a:p>
            <a:pPr marL="12700">
              <a:lnSpc>
                <a:spcPct val="100000"/>
              </a:lnSpc>
              <a:spcBef>
                <a:spcPts val="114"/>
              </a:spcBef>
            </a:pPr>
            <a:r>
              <a:rPr sz="2050" spc="-95" dirty="0">
                <a:latin typeface="Calibri"/>
                <a:cs typeface="Calibri"/>
              </a:rPr>
              <a:t>would</a:t>
            </a:r>
            <a:r>
              <a:rPr sz="2050" spc="170" dirty="0">
                <a:latin typeface="Calibri"/>
                <a:cs typeface="Calibri"/>
              </a:rPr>
              <a:t> </a:t>
            </a:r>
            <a:r>
              <a:rPr sz="2050" spc="-75" dirty="0">
                <a:latin typeface="Calibri"/>
                <a:cs typeface="Calibri"/>
              </a:rPr>
              <a:t>pay</a:t>
            </a:r>
            <a:r>
              <a:rPr sz="2050" spc="160" dirty="0">
                <a:latin typeface="Calibri"/>
                <a:cs typeface="Calibri"/>
              </a:rPr>
              <a:t> </a:t>
            </a:r>
            <a:r>
              <a:rPr sz="2050" spc="10" dirty="0">
                <a:latin typeface="Calibri"/>
                <a:cs typeface="Calibri"/>
              </a:rPr>
              <a:t>(say)</a:t>
            </a:r>
            <a:r>
              <a:rPr sz="2050" spc="175" dirty="0">
                <a:latin typeface="Calibri"/>
                <a:cs typeface="Calibri"/>
              </a:rPr>
              <a:t> </a:t>
            </a:r>
            <a:r>
              <a:rPr sz="2050" spc="-70" dirty="0">
                <a:latin typeface="Calibri"/>
                <a:cs typeface="Calibri"/>
              </a:rPr>
              <a:t>1</a:t>
            </a:r>
            <a:r>
              <a:rPr sz="2050" spc="170" dirty="0">
                <a:latin typeface="Calibri"/>
                <a:cs typeface="Calibri"/>
              </a:rPr>
              <a:t> </a:t>
            </a:r>
            <a:r>
              <a:rPr sz="2050" spc="-60" dirty="0">
                <a:latin typeface="Calibri"/>
                <a:cs typeface="Calibri"/>
              </a:rPr>
              <a:t>cent</a:t>
            </a:r>
            <a:r>
              <a:rPr sz="2050" spc="165" dirty="0">
                <a:latin typeface="Calibri"/>
                <a:cs typeface="Calibri"/>
              </a:rPr>
              <a:t> </a:t>
            </a:r>
            <a:r>
              <a:rPr sz="2050" spc="-55" dirty="0">
                <a:latin typeface="Calibri"/>
                <a:cs typeface="Calibri"/>
              </a:rPr>
              <a:t>to</a:t>
            </a:r>
            <a:r>
              <a:rPr sz="2050" spc="190" dirty="0">
                <a:latin typeface="Calibri"/>
                <a:cs typeface="Calibri"/>
              </a:rPr>
              <a:t> </a:t>
            </a:r>
            <a:r>
              <a:rPr sz="2050" spc="-45" dirty="0">
                <a:latin typeface="Calibri"/>
                <a:cs typeface="Calibri"/>
              </a:rPr>
              <a:t>get</a:t>
            </a:r>
            <a:r>
              <a:rPr sz="2050" spc="165" dirty="0">
                <a:latin typeface="Calibri"/>
                <a:cs typeface="Calibri"/>
              </a:rPr>
              <a:t> </a:t>
            </a:r>
            <a:r>
              <a:rPr sz="2050" b="0" i="1" spc="60" dirty="0">
                <a:solidFill>
                  <a:srgbClr val="990099"/>
                </a:solidFill>
                <a:latin typeface="Bookman Old Style"/>
                <a:cs typeface="Bookman Old Style"/>
              </a:rPr>
              <a:t>B</a:t>
            </a:r>
            <a:endParaRPr sz="2050">
              <a:latin typeface="Bookman Old Style"/>
              <a:cs typeface="Bookman Old Style"/>
            </a:endParaRPr>
          </a:p>
        </p:txBody>
      </p:sp>
      <p:sp>
        <p:nvSpPr>
          <p:cNvPr id="6" name="object 6"/>
          <p:cNvSpPr txBox="1"/>
          <p:nvPr/>
        </p:nvSpPr>
        <p:spPr>
          <a:xfrm>
            <a:off x="1206500" y="3640040"/>
            <a:ext cx="3895725" cy="340360"/>
          </a:xfrm>
          <a:prstGeom prst="rect">
            <a:avLst/>
          </a:prstGeom>
        </p:spPr>
        <p:txBody>
          <a:bodyPr vert="horz" wrap="square" lIns="0" tIns="14604" rIns="0" bIns="0" rtlCol="0">
            <a:spAutoFit/>
          </a:bodyPr>
          <a:lstStyle/>
          <a:p>
            <a:pPr marL="12700">
              <a:lnSpc>
                <a:spcPct val="100000"/>
              </a:lnSpc>
              <a:spcBef>
                <a:spcPts val="114"/>
              </a:spcBef>
            </a:pPr>
            <a:r>
              <a:rPr sz="2050" spc="-10" dirty="0">
                <a:latin typeface="Calibri"/>
                <a:cs typeface="Calibri"/>
              </a:rPr>
              <a:t>If </a:t>
            </a:r>
            <a:r>
              <a:rPr sz="2050" spc="-204" dirty="0">
                <a:latin typeface="Calibri"/>
                <a:cs typeface="Calibri"/>
              </a:rPr>
              <a:t> </a:t>
            </a:r>
            <a:r>
              <a:rPr sz="2050" b="0" i="1" spc="80" dirty="0">
                <a:solidFill>
                  <a:srgbClr val="990099"/>
                </a:solidFill>
                <a:latin typeface="Bookman Old Style"/>
                <a:cs typeface="Bookman Old Style"/>
              </a:rPr>
              <a:t>A</a:t>
            </a:r>
            <a:r>
              <a:rPr sz="2050" b="0" i="1" spc="95" dirty="0">
                <a:solidFill>
                  <a:srgbClr val="990099"/>
                </a:solidFill>
                <a:latin typeface="Bookman Old Style"/>
                <a:cs typeface="Bookman Old Style"/>
              </a:rPr>
              <a:t> </a:t>
            </a:r>
            <a:r>
              <a:rPr sz="2050" spc="-340" dirty="0">
                <a:solidFill>
                  <a:srgbClr val="990099"/>
                </a:solidFill>
                <a:latin typeface="Lucida Sans Unicode"/>
                <a:cs typeface="Lucida Sans Unicode"/>
              </a:rPr>
              <a:t>&lt;;</a:t>
            </a:r>
            <a:r>
              <a:rPr sz="2050" spc="80" dirty="0">
                <a:solidFill>
                  <a:srgbClr val="990099"/>
                </a:solidFill>
                <a:latin typeface="Lucida Sans Unicode"/>
                <a:cs typeface="Lucida Sans Unicode"/>
              </a:rPr>
              <a:t> </a:t>
            </a:r>
            <a:r>
              <a:rPr sz="2050" b="0" i="1" spc="165" dirty="0">
                <a:solidFill>
                  <a:srgbClr val="990099"/>
                </a:solidFill>
                <a:latin typeface="Bookman Old Style"/>
                <a:cs typeface="Bookman Old Style"/>
              </a:rPr>
              <a:t>B</a:t>
            </a:r>
            <a:r>
              <a:rPr sz="2050" spc="25" dirty="0">
                <a:latin typeface="Calibri"/>
                <a:cs typeface="Calibri"/>
              </a:rPr>
              <a:t>,</a:t>
            </a:r>
            <a:r>
              <a:rPr sz="2050" dirty="0">
                <a:latin typeface="Calibri"/>
                <a:cs typeface="Calibri"/>
              </a:rPr>
              <a:t> </a:t>
            </a:r>
            <a:r>
              <a:rPr sz="2050" spc="-185" dirty="0">
                <a:latin typeface="Calibri"/>
                <a:cs typeface="Calibri"/>
              </a:rPr>
              <a:t> </a:t>
            </a:r>
            <a:r>
              <a:rPr sz="2050" spc="-85" dirty="0">
                <a:latin typeface="Calibri"/>
                <a:cs typeface="Calibri"/>
              </a:rPr>
              <a:t>then</a:t>
            </a:r>
            <a:r>
              <a:rPr sz="2050" dirty="0">
                <a:latin typeface="Calibri"/>
                <a:cs typeface="Calibri"/>
              </a:rPr>
              <a:t> </a:t>
            </a:r>
            <a:r>
              <a:rPr sz="2050" spc="-175" dirty="0">
                <a:latin typeface="Calibri"/>
                <a:cs typeface="Calibri"/>
              </a:rPr>
              <a:t> </a:t>
            </a:r>
            <a:r>
              <a:rPr sz="2050" spc="-65" dirty="0">
                <a:latin typeface="Calibri"/>
                <a:cs typeface="Calibri"/>
              </a:rPr>
              <a:t>an</a:t>
            </a:r>
            <a:r>
              <a:rPr sz="2050" dirty="0">
                <a:latin typeface="Calibri"/>
                <a:cs typeface="Calibri"/>
              </a:rPr>
              <a:t> </a:t>
            </a:r>
            <a:r>
              <a:rPr sz="2050" spc="-200" dirty="0">
                <a:latin typeface="Calibri"/>
                <a:cs typeface="Calibri"/>
              </a:rPr>
              <a:t> </a:t>
            </a:r>
            <a:r>
              <a:rPr sz="2050" spc="-55" dirty="0">
                <a:latin typeface="Calibri"/>
                <a:cs typeface="Calibri"/>
              </a:rPr>
              <a:t>agent</a:t>
            </a:r>
            <a:r>
              <a:rPr sz="2050" dirty="0">
                <a:latin typeface="Calibri"/>
                <a:cs typeface="Calibri"/>
              </a:rPr>
              <a:t> </a:t>
            </a:r>
            <a:r>
              <a:rPr sz="2050" spc="-215" dirty="0">
                <a:latin typeface="Calibri"/>
                <a:cs typeface="Calibri"/>
              </a:rPr>
              <a:t> </a:t>
            </a:r>
            <a:r>
              <a:rPr sz="2050" spc="-125" dirty="0">
                <a:latin typeface="Calibri"/>
                <a:cs typeface="Calibri"/>
              </a:rPr>
              <a:t>wh</a:t>
            </a:r>
            <a:r>
              <a:rPr sz="2050" spc="-100" dirty="0">
                <a:latin typeface="Calibri"/>
                <a:cs typeface="Calibri"/>
              </a:rPr>
              <a:t>o</a:t>
            </a:r>
            <a:r>
              <a:rPr sz="2050" dirty="0">
                <a:latin typeface="Calibri"/>
                <a:cs typeface="Calibri"/>
              </a:rPr>
              <a:t> </a:t>
            </a:r>
            <a:r>
              <a:rPr sz="2050" spc="-185" dirty="0">
                <a:latin typeface="Calibri"/>
                <a:cs typeface="Calibri"/>
              </a:rPr>
              <a:t> </a:t>
            </a:r>
            <a:r>
              <a:rPr sz="2050" spc="-75" dirty="0">
                <a:latin typeface="Calibri"/>
                <a:cs typeface="Calibri"/>
              </a:rPr>
              <a:t>ha</a:t>
            </a:r>
            <a:r>
              <a:rPr sz="2050" spc="-55" dirty="0">
                <a:latin typeface="Calibri"/>
                <a:cs typeface="Calibri"/>
              </a:rPr>
              <a:t>s</a:t>
            </a:r>
            <a:r>
              <a:rPr sz="2050" dirty="0">
                <a:latin typeface="Calibri"/>
                <a:cs typeface="Calibri"/>
              </a:rPr>
              <a:t> </a:t>
            </a:r>
            <a:r>
              <a:rPr sz="2050" spc="-190" dirty="0">
                <a:latin typeface="Calibri"/>
                <a:cs typeface="Calibri"/>
              </a:rPr>
              <a:t> </a:t>
            </a:r>
            <a:r>
              <a:rPr sz="2050" b="0" i="1" spc="60" dirty="0">
                <a:solidFill>
                  <a:srgbClr val="990099"/>
                </a:solidFill>
                <a:latin typeface="Bookman Old Style"/>
                <a:cs typeface="Bookman Old Style"/>
              </a:rPr>
              <a:t>B</a:t>
            </a:r>
            <a:endParaRPr sz="2050">
              <a:latin typeface="Bookman Old Style"/>
              <a:cs typeface="Bookman Old Style"/>
            </a:endParaRPr>
          </a:p>
        </p:txBody>
      </p:sp>
      <p:sp>
        <p:nvSpPr>
          <p:cNvPr id="7" name="object 7"/>
          <p:cNvSpPr txBox="1"/>
          <p:nvPr/>
        </p:nvSpPr>
        <p:spPr>
          <a:xfrm>
            <a:off x="1206500" y="3957032"/>
            <a:ext cx="3343910" cy="340360"/>
          </a:xfrm>
          <a:prstGeom prst="rect">
            <a:avLst/>
          </a:prstGeom>
        </p:spPr>
        <p:txBody>
          <a:bodyPr vert="horz" wrap="square" lIns="0" tIns="14604" rIns="0" bIns="0" rtlCol="0">
            <a:spAutoFit/>
          </a:bodyPr>
          <a:lstStyle/>
          <a:p>
            <a:pPr marL="12700">
              <a:lnSpc>
                <a:spcPct val="100000"/>
              </a:lnSpc>
              <a:spcBef>
                <a:spcPts val="114"/>
              </a:spcBef>
            </a:pPr>
            <a:r>
              <a:rPr sz="2050" spc="-95" dirty="0">
                <a:latin typeface="Calibri"/>
                <a:cs typeface="Calibri"/>
              </a:rPr>
              <a:t>would</a:t>
            </a:r>
            <a:r>
              <a:rPr sz="2050" spc="170" dirty="0">
                <a:latin typeface="Calibri"/>
                <a:cs typeface="Calibri"/>
              </a:rPr>
              <a:t> </a:t>
            </a:r>
            <a:r>
              <a:rPr sz="2050" spc="-75" dirty="0">
                <a:latin typeface="Calibri"/>
                <a:cs typeface="Calibri"/>
              </a:rPr>
              <a:t>pay</a:t>
            </a:r>
            <a:r>
              <a:rPr sz="2050" spc="160" dirty="0">
                <a:latin typeface="Calibri"/>
                <a:cs typeface="Calibri"/>
              </a:rPr>
              <a:t> </a:t>
            </a:r>
            <a:r>
              <a:rPr sz="2050" spc="10" dirty="0">
                <a:latin typeface="Calibri"/>
                <a:cs typeface="Calibri"/>
              </a:rPr>
              <a:t>(say)</a:t>
            </a:r>
            <a:r>
              <a:rPr sz="2050" spc="175" dirty="0">
                <a:latin typeface="Calibri"/>
                <a:cs typeface="Calibri"/>
              </a:rPr>
              <a:t> </a:t>
            </a:r>
            <a:r>
              <a:rPr sz="2050" spc="-70" dirty="0">
                <a:latin typeface="Calibri"/>
                <a:cs typeface="Calibri"/>
              </a:rPr>
              <a:t>1</a:t>
            </a:r>
            <a:r>
              <a:rPr sz="2050" spc="170" dirty="0">
                <a:latin typeface="Calibri"/>
                <a:cs typeface="Calibri"/>
              </a:rPr>
              <a:t> </a:t>
            </a:r>
            <a:r>
              <a:rPr sz="2050" spc="-60" dirty="0">
                <a:latin typeface="Calibri"/>
                <a:cs typeface="Calibri"/>
              </a:rPr>
              <a:t>cent</a:t>
            </a:r>
            <a:r>
              <a:rPr sz="2050" spc="165" dirty="0">
                <a:latin typeface="Calibri"/>
                <a:cs typeface="Calibri"/>
              </a:rPr>
              <a:t> </a:t>
            </a:r>
            <a:r>
              <a:rPr sz="2050" spc="-55" dirty="0">
                <a:latin typeface="Calibri"/>
                <a:cs typeface="Calibri"/>
              </a:rPr>
              <a:t>to</a:t>
            </a:r>
            <a:r>
              <a:rPr sz="2050" spc="190" dirty="0">
                <a:latin typeface="Calibri"/>
                <a:cs typeface="Calibri"/>
              </a:rPr>
              <a:t> </a:t>
            </a:r>
            <a:r>
              <a:rPr sz="2050" spc="-45" dirty="0">
                <a:latin typeface="Calibri"/>
                <a:cs typeface="Calibri"/>
              </a:rPr>
              <a:t>get</a:t>
            </a:r>
            <a:r>
              <a:rPr sz="2050" spc="170" dirty="0">
                <a:latin typeface="Calibri"/>
                <a:cs typeface="Calibri"/>
              </a:rPr>
              <a:t> </a:t>
            </a:r>
            <a:r>
              <a:rPr sz="2050" b="0" i="1" spc="80" dirty="0">
                <a:solidFill>
                  <a:srgbClr val="990099"/>
                </a:solidFill>
                <a:latin typeface="Bookman Old Style"/>
                <a:cs typeface="Bookman Old Style"/>
              </a:rPr>
              <a:t>A</a:t>
            </a:r>
            <a:endParaRPr sz="2050">
              <a:latin typeface="Bookman Old Style"/>
              <a:cs typeface="Bookman Old Style"/>
            </a:endParaRPr>
          </a:p>
        </p:txBody>
      </p:sp>
      <p:sp>
        <p:nvSpPr>
          <p:cNvPr id="8" name="object 8"/>
          <p:cNvSpPr txBox="1"/>
          <p:nvPr/>
        </p:nvSpPr>
        <p:spPr>
          <a:xfrm>
            <a:off x="1206500" y="4455380"/>
            <a:ext cx="3908425" cy="340360"/>
          </a:xfrm>
          <a:prstGeom prst="rect">
            <a:avLst/>
          </a:prstGeom>
        </p:spPr>
        <p:txBody>
          <a:bodyPr vert="horz" wrap="square" lIns="0" tIns="14604" rIns="0" bIns="0" rtlCol="0">
            <a:spAutoFit/>
          </a:bodyPr>
          <a:lstStyle/>
          <a:p>
            <a:pPr marL="12700">
              <a:lnSpc>
                <a:spcPct val="100000"/>
              </a:lnSpc>
              <a:spcBef>
                <a:spcPts val="114"/>
              </a:spcBef>
            </a:pPr>
            <a:r>
              <a:rPr sz="2050" spc="-10" dirty="0">
                <a:latin typeface="Calibri"/>
                <a:cs typeface="Calibri"/>
              </a:rPr>
              <a:t>If </a:t>
            </a:r>
            <a:r>
              <a:rPr sz="2050" spc="-190" dirty="0">
                <a:latin typeface="Calibri"/>
                <a:cs typeface="Calibri"/>
              </a:rPr>
              <a:t> </a:t>
            </a:r>
            <a:r>
              <a:rPr sz="2050" b="0" i="1" spc="-30" dirty="0">
                <a:solidFill>
                  <a:srgbClr val="990099"/>
                </a:solidFill>
                <a:latin typeface="Bookman Old Style"/>
                <a:cs typeface="Bookman Old Style"/>
              </a:rPr>
              <a:t>C</a:t>
            </a:r>
            <a:r>
              <a:rPr sz="2050" b="0" i="1" spc="285" dirty="0">
                <a:solidFill>
                  <a:srgbClr val="990099"/>
                </a:solidFill>
                <a:latin typeface="Bookman Old Style"/>
                <a:cs typeface="Bookman Old Style"/>
              </a:rPr>
              <a:t> </a:t>
            </a:r>
            <a:r>
              <a:rPr sz="2050" spc="-340" dirty="0">
                <a:solidFill>
                  <a:srgbClr val="990099"/>
                </a:solidFill>
                <a:latin typeface="Lucida Sans Unicode"/>
                <a:cs typeface="Lucida Sans Unicode"/>
              </a:rPr>
              <a:t>&lt;;</a:t>
            </a:r>
            <a:r>
              <a:rPr sz="2050" spc="95" dirty="0">
                <a:solidFill>
                  <a:srgbClr val="990099"/>
                </a:solidFill>
                <a:latin typeface="Lucida Sans Unicode"/>
                <a:cs typeface="Lucida Sans Unicode"/>
              </a:rPr>
              <a:t> </a:t>
            </a:r>
            <a:r>
              <a:rPr sz="2050" b="0" i="1" spc="70" dirty="0">
                <a:solidFill>
                  <a:srgbClr val="990099"/>
                </a:solidFill>
                <a:latin typeface="Bookman Old Style"/>
                <a:cs typeface="Bookman Old Style"/>
              </a:rPr>
              <a:t>A</a:t>
            </a:r>
            <a:r>
              <a:rPr sz="2050" spc="25" dirty="0">
                <a:latin typeface="Calibri"/>
                <a:cs typeface="Calibri"/>
              </a:rPr>
              <a:t>,</a:t>
            </a:r>
            <a:r>
              <a:rPr sz="2050" dirty="0">
                <a:latin typeface="Calibri"/>
                <a:cs typeface="Calibri"/>
              </a:rPr>
              <a:t> </a:t>
            </a:r>
            <a:r>
              <a:rPr sz="2050" spc="-150" dirty="0">
                <a:latin typeface="Calibri"/>
                <a:cs typeface="Calibri"/>
              </a:rPr>
              <a:t> </a:t>
            </a:r>
            <a:r>
              <a:rPr sz="2050" spc="-85" dirty="0">
                <a:latin typeface="Calibri"/>
                <a:cs typeface="Calibri"/>
              </a:rPr>
              <a:t>then</a:t>
            </a:r>
            <a:r>
              <a:rPr sz="2050" dirty="0">
                <a:latin typeface="Calibri"/>
                <a:cs typeface="Calibri"/>
              </a:rPr>
              <a:t> </a:t>
            </a:r>
            <a:r>
              <a:rPr sz="2050" spc="-165" dirty="0">
                <a:latin typeface="Calibri"/>
                <a:cs typeface="Calibri"/>
              </a:rPr>
              <a:t> </a:t>
            </a:r>
            <a:r>
              <a:rPr sz="2050" spc="-65" dirty="0">
                <a:latin typeface="Calibri"/>
                <a:cs typeface="Calibri"/>
              </a:rPr>
              <a:t>an</a:t>
            </a:r>
            <a:r>
              <a:rPr sz="2050" dirty="0">
                <a:latin typeface="Calibri"/>
                <a:cs typeface="Calibri"/>
              </a:rPr>
              <a:t> </a:t>
            </a:r>
            <a:r>
              <a:rPr sz="2050" spc="-175" dirty="0">
                <a:latin typeface="Calibri"/>
                <a:cs typeface="Calibri"/>
              </a:rPr>
              <a:t> </a:t>
            </a:r>
            <a:r>
              <a:rPr sz="2050" spc="-55" dirty="0">
                <a:latin typeface="Calibri"/>
                <a:cs typeface="Calibri"/>
              </a:rPr>
              <a:t>agent</a:t>
            </a:r>
            <a:r>
              <a:rPr sz="2050" dirty="0">
                <a:latin typeface="Calibri"/>
                <a:cs typeface="Calibri"/>
              </a:rPr>
              <a:t> </a:t>
            </a:r>
            <a:r>
              <a:rPr sz="2050" spc="-204" dirty="0">
                <a:latin typeface="Calibri"/>
                <a:cs typeface="Calibri"/>
              </a:rPr>
              <a:t> </a:t>
            </a:r>
            <a:r>
              <a:rPr sz="2050" spc="-125" dirty="0">
                <a:latin typeface="Calibri"/>
                <a:cs typeface="Calibri"/>
              </a:rPr>
              <a:t>wh</a:t>
            </a:r>
            <a:r>
              <a:rPr sz="2050" spc="-100" dirty="0">
                <a:latin typeface="Calibri"/>
                <a:cs typeface="Calibri"/>
              </a:rPr>
              <a:t>o</a:t>
            </a:r>
            <a:r>
              <a:rPr sz="2050" dirty="0">
                <a:latin typeface="Calibri"/>
                <a:cs typeface="Calibri"/>
              </a:rPr>
              <a:t> </a:t>
            </a:r>
            <a:r>
              <a:rPr sz="2050" spc="-170" dirty="0">
                <a:latin typeface="Calibri"/>
                <a:cs typeface="Calibri"/>
              </a:rPr>
              <a:t> </a:t>
            </a:r>
            <a:r>
              <a:rPr sz="2050" spc="-75" dirty="0">
                <a:latin typeface="Calibri"/>
                <a:cs typeface="Calibri"/>
              </a:rPr>
              <a:t>ha</a:t>
            </a:r>
            <a:r>
              <a:rPr sz="2050" spc="-55" dirty="0">
                <a:latin typeface="Calibri"/>
                <a:cs typeface="Calibri"/>
              </a:rPr>
              <a:t>s</a:t>
            </a:r>
            <a:r>
              <a:rPr sz="2050" dirty="0">
                <a:latin typeface="Calibri"/>
                <a:cs typeface="Calibri"/>
              </a:rPr>
              <a:t> </a:t>
            </a:r>
            <a:r>
              <a:rPr sz="2050" spc="-180" dirty="0">
                <a:latin typeface="Calibri"/>
                <a:cs typeface="Calibri"/>
              </a:rPr>
              <a:t> </a:t>
            </a:r>
            <a:r>
              <a:rPr sz="2050" b="0" i="1" spc="80" dirty="0">
                <a:solidFill>
                  <a:srgbClr val="990099"/>
                </a:solidFill>
                <a:latin typeface="Bookman Old Style"/>
                <a:cs typeface="Bookman Old Style"/>
              </a:rPr>
              <a:t>A</a:t>
            </a:r>
            <a:endParaRPr sz="2050">
              <a:latin typeface="Bookman Old Style"/>
              <a:cs typeface="Bookman Old Style"/>
            </a:endParaRPr>
          </a:p>
        </p:txBody>
      </p:sp>
      <p:sp>
        <p:nvSpPr>
          <p:cNvPr id="9" name="object 9"/>
          <p:cNvSpPr txBox="1"/>
          <p:nvPr/>
        </p:nvSpPr>
        <p:spPr>
          <a:xfrm>
            <a:off x="1206500" y="4772373"/>
            <a:ext cx="3335654" cy="340360"/>
          </a:xfrm>
          <a:prstGeom prst="rect">
            <a:avLst/>
          </a:prstGeom>
        </p:spPr>
        <p:txBody>
          <a:bodyPr vert="horz" wrap="square" lIns="0" tIns="14604" rIns="0" bIns="0" rtlCol="0">
            <a:spAutoFit/>
          </a:bodyPr>
          <a:lstStyle/>
          <a:p>
            <a:pPr marL="12700">
              <a:lnSpc>
                <a:spcPct val="100000"/>
              </a:lnSpc>
              <a:spcBef>
                <a:spcPts val="114"/>
              </a:spcBef>
            </a:pPr>
            <a:r>
              <a:rPr sz="2050" spc="-95" dirty="0">
                <a:latin typeface="Calibri"/>
                <a:cs typeface="Calibri"/>
              </a:rPr>
              <a:t>would</a:t>
            </a:r>
            <a:r>
              <a:rPr sz="2050" spc="170" dirty="0">
                <a:latin typeface="Calibri"/>
                <a:cs typeface="Calibri"/>
              </a:rPr>
              <a:t> </a:t>
            </a:r>
            <a:r>
              <a:rPr sz="2050" spc="-75" dirty="0">
                <a:latin typeface="Calibri"/>
                <a:cs typeface="Calibri"/>
              </a:rPr>
              <a:t>pay</a:t>
            </a:r>
            <a:r>
              <a:rPr sz="2050" spc="160" dirty="0">
                <a:latin typeface="Calibri"/>
                <a:cs typeface="Calibri"/>
              </a:rPr>
              <a:t> </a:t>
            </a:r>
            <a:r>
              <a:rPr sz="2050" spc="10" dirty="0">
                <a:latin typeface="Calibri"/>
                <a:cs typeface="Calibri"/>
              </a:rPr>
              <a:t>(say)</a:t>
            </a:r>
            <a:r>
              <a:rPr sz="2050" spc="175" dirty="0">
                <a:latin typeface="Calibri"/>
                <a:cs typeface="Calibri"/>
              </a:rPr>
              <a:t> </a:t>
            </a:r>
            <a:r>
              <a:rPr sz="2050" spc="-70" dirty="0">
                <a:latin typeface="Calibri"/>
                <a:cs typeface="Calibri"/>
              </a:rPr>
              <a:t>1</a:t>
            </a:r>
            <a:r>
              <a:rPr sz="2050" spc="170" dirty="0">
                <a:latin typeface="Calibri"/>
                <a:cs typeface="Calibri"/>
              </a:rPr>
              <a:t> </a:t>
            </a:r>
            <a:r>
              <a:rPr sz="2050" spc="-60" dirty="0">
                <a:latin typeface="Calibri"/>
                <a:cs typeface="Calibri"/>
              </a:rPr>
              <a:t>cent</a:t>
            </a:r>
            <a:r>
              <a:rPr sz="2050" spc="165" dirty="0">
                <a:latin typeface="Calibri"/>
                <a:cs typeface="Calibri"/>
              </a:rPr>
              <a:t> </a:t>
            </a:r>
            <a:r>
              <a:rPr sz="2050" spc="-55" dirty="0">
                <a:latin typeface="Calibri"/>
                <a:cs typeface="Calibri"/>
              </a:rPr>
              <a:t>to</a:t>
            </a:r>
            <a:r>
              <a:rPr sz="2050" spc="190" dirty="0">
                <a:latin typeface="Calibri"/>
                <a:cs typeface="Calibri"/>
              </a:rPr>
              <a:t> </a:t>
            </a:r>
            <a:r>
              <a:rPr sz="2050" spc="-45" dirty="0">
                <a:latin typeface="Calibri"/>
                <a:cs typeface="Calibri"/>
              </a:rPr>
              <a:t>get</a:t>
            </a:r>
            <a:r>
              <a:rPr sz="2050" spc="170" dirty="0">
                <a:latin typeface="Calibri"/>
                <a:cs typeface="Calibri"/>
              </a:rPr>
              <a:t> </a:t>
            </a:r>
            <a:r>
              <a:rPr sz="2050" b="0" i="1" spc="-30" dirty="0">
                <a:solidFill>
                  <a:srgbClr val="990099"/>
                </a:solidFill>
                <a:latin typeface="Bookman Old Style"/>
                <a:cs typeface="Bookman Old Style"/>
              </a:rPr>
              <a:t>C</a:t>
            </a:r>
            <a:endParaRPr sz="2050">
              <a:latin typeface="Bookman Old Style"/>
              <a:cs typeface="Bookman Old Style"/>
            </a:endParaRPr>
          </a:p>
        </p:txBody>
      </p:sp>
      <p:sp>
        <p:nvSpPr>
          <p:cNvPr id="10" name="object 10"/>
          <p:cNvSpPr txBox="1"/>
          <p:nvPr/>
        </p:nvSpPr>
        <p:spPr>
          <a:xfrm>
            <a:off x="7324369" y="2711900"/>
            <a:ext cx="198120" cy="364490"/>
          </a:xfrm>
          <a:prstGeom prst="rect">
            <a:avLst/>
          </a:prstGeom>
        </p:spPr>
        <p:txBody>
          <a:bodyPr vert="horz" wrap="square" lIns="0" tIns="15240" rIns="0" bIns="0" rtlCol="0">
            <a:spAutoFit/>
          </a:bodyPr>
          <a:lstStyle/>
          <a:p>
            <a:pPr marL="12700">
              <a:lnSpc>
                <a:spcPct val="100000"/>
              </a:lnSpc>
              <a:spcBef>
                <a:spcPts val="120"/>
              </a:spcBef>
            </a:pPr>
            <a:r>
              <a:rPr sz="2200" i="1" spc="10" dirty="0">
                <a:latin typeface="Times New Roman"/>
                <a:cs typeface="Times New Roman"/>
              </a:rPr>
              <a:t>A</a:t>
            </a:r>
            <a:endParaRPr sz="2200">
              <a:latin typeface="Times New Roman"/>
              <a:cs typeface="Times New Roman"/>
            </a:endParaRPr>
          </a:p>
        </p:txBody>
      </p:sp>
      <p:sp>
        <p:nvSpPr>
          <p:cNvPr id="11" name="object 11"/>
          <p:cNvSpPr txBox="1"/>
          <p:nvPr/>
        </p:nvSpPr>
        <p:spPr>
          <a:xfrm>
            <a:off x="6588508" y="4028878"/>
            <a:ext cx="198120" cy="364490"/>
          </a:xfrm>
          <a:prstGeom prst="rect">
            <a:avLst/>
          </a:prstGeom>
        </p:spPr>
        <p:txBody>
          <a:bodyPr vert="horz" wrap="square" lIns="0" tIns="15240" rIns="0" bIns="0" rtlCol="0">
            <a:spAutoFit/>
          </a:bodyPr>
          <a:lstStyle/>
          <a:p>
            <a:pPr marL="12700">
              <a:lnSpc>
                <a:spcPct val="100000"/>
              </a:lnSpc>
              <a:spcBef>
                <a:spcPts val="120"/>
              </a:spcBef>
            </a:pPr>
            <a:r>
              <a:rPr sz="2200" i="1" spc="10" dirty="0">
                <a:latin typeface="Times New Roman"/>
                <a:cs typeface="Times New Roman"/>
              </a:rPr>
              <a:t>B</a:t>
            </a:r>
            <a:endParaRPr sz="2200">
              <a:latin typeface="Times New Roman"/>
              <a:cs typeface="Times New Roman"/>
            </a:endParaRPr>
          </a:p>
        </p:txBody>
      </p:sp>
      <p:sp>
        <p:nvSpPr>
          <p:cNvPr id="12" name="object 12"/>
          <p:cNvSpPr txBox="1"/>
          <p:nvPr/>
        </p:nvSpPr>
        <p:spPr>
          <a:xfrm>
            <a:off x="8147483" y="4028878"/>
            <a:ext cx="213995" cy="364490"/>
          </a:xfrm>
          <a:prstGeom prst="rect">
            <a:avLst/>
          </a:prstGeom>
        </p:spPr>
        <p:txBody>
          <a:bodyPr vert="horz" wrap="square" lIns="0" tIns="15240" rIns="0" bIns="0" rtlCol="0">
            <a:spAutoFit/>
          </a:bodyPr>
          <a:lstStyle/>
          <a:p>
            <a:pPr marL="12700">
              <a:lnSpc>
                <a:spcPct val="100000"/>
              </a:lnSpc>
              <a:spcBef>
                <a:spcPts val="120"/>
              </a:spcBef>
            </a:pPr>
            <a:r>
              <a:rPr sz="2200" i="1" spc="15" dirty="0">
                <a:latin typeface="Times New Roman"/>
                <a:cs typeface="Times New Roman"/>
              </a:rPr>
              <a:t>C</a:t>
            </a:r>
            <a:endParaRPr sz="2200">
              <a:latin typeface="Times New Roman"/>
              <a:cs typeface="Times New Roman"/>
            </a:endParaRPr>
          </a:p>
        </p:txBody>
      </p:sp>
      <p:grpSp>
        <p:nvGrpSpPr>
          <p:cNvPr id="13" name="object 13"/>
          <p:cNvGrpSpPr/>
          <p:nvPr/>
        </p:nvGrpSpPr>
        <p:grpSpPr>
          <a:xfrm>
            <a:off x="6555876" y="2926499"/>
            <a:ext cx="763905" cy="1148080"/>
            <a:chOff x="6555876" y="2926499"/>
            <a:chExt cx="763905" cy="1148080"/>
          </a:xfrm>
        </p:grpSpPr>
        <p:sp>
          <p:nvSpPr>
            <p:cNvPr id="14" name="object 14"/>
            <p:cNvSpPr/>
            <p:nvPr/>
          </p:nvSpPr>
          <p:spPr>
            <a:xfrm>
              <a:off x="6571309" y="2947606"/>
              <a:ext cx="681990" cy="1111250"/>
            </a:xfrm>
            <a:custGeom>
              <a:avLst/>
              <a:gdLst/>
              <a:ahLst/>
              <a:cxnLst/>
              <a:rect l="l" t="t" r="r" b="b"/>
              <a:pathLst>
                <a:path w="681990" h="1111250">
                  <a:moveTo>
                    <a:pt x="23317" y="1111211"/>
                  </a:moveTo>
                  <a:lnTo>
                    <a:pt x="23210" y="1110434"/>
                  </a:lnTo>
                  <a:lnTo>
                    <a:pt x="22459" y="1104995"/>
                  </a:lnTo>
                  <a:lnTo>
                    <a:pt x="20423" y="1090230"/>
                  </a:lnTo>
                  <a:lnTo>
                    <a:pt x="11727" y="1026042"/>
                  </a:lnTo>
                  <a:lnTo>
                    <a:pt x="6583" y="980894"/>
                  </a:lnTo>
                  <a:lnTo>
                    <a:pt x="2263" y="928257"/>
                  </a:lnTo>
                  <a:lnTo>
                    <a:pt x="0" y="870350"/>
                  </a:lnTo>
                  <a:lnTo>
                    <a:pt x="1028" y="809396"/>
                  </a:lnTo>
                  <a:lnTo>
                    <a:pt x="5180" y="757723"/>
                  </a:lnTo>
                  <a:lnTo>
                    <a:pt x="12522" y="705811"/>
                  </a:lnTo>
                  <a:lnTo>
                    <a:pt x="23104" y="653994"/>
                  </a:lnTo>
                  <a:lnTo>
                    <a:pt x="36973" y="602605"/>
                  </a:lnTo>
                  <a:lnTo>
                    <a:pt x="54177" y="551979"/>
                  </a:lnTo>
                  <a:lnTo>
                    <a:pt x="74764" y="502450"/>
                  </a:lnTo>
                  <a:lnTo>
                    <a:pt x="98681" y="454337"/>
                  </a:lnTo>
                  <a:lnTo>
                    <a:pt x="125505" y="407940"/>
                  </a:lnTo>
                  <a:lnTo>
                    <a:pt x="154711" y="363545"/>
                  </a:lnTo>
                  <a:lnTo>
                    <a:pt x="185776" y="321437"/>
                  </a:lnTo>
                  <a:lnTo>
                    <a:pt x="218174" y="281901"/>
                  </a:lnTo>
                  <a:lnTo>
                    <a:pt x="251383" y="245224"/>
                  </a:lnTo>
                  <a:lnTo>
                    <a:pt x="291730" y="205262"/>
                  </a:lnTo>
                  <a:lnTo>
                    <a:pt x="332570" y="169579"/>
                  </a:lnTo>
                  <a:lnTo>
                    <a:pt x="373986" y="137931"/>
                  </a:lnTo>
                  <a:lnTo>
                    <a:pt x="416061" y="110070"/>
                  </a:lnTo>
                  <a:lnTo>
                    <a:pt x="458876" y="85750"/>
                  </a:lnTo>
                  <a:lnTo>
                    <a:pt x="512892" y="59998"/>
                  </a:lnTo>
                  <a:lnTo>
                    <a:pt x="564337" y="39233"/>
                  </a:lnTo>
                  <a:lnTo>
                    <a:pt x="609352" y="23292"/>
                  </a:lnTo>
                  <a:lnTo>
                    <a:pt x="665894" y="5068"/>
                  </a:lnTo>
                  <a:lnTo>
                    <a:pt x="677095" y="1501"/>
                  </a:lnTo>
                  <a:lnTo>
                    <a:pt x="681222" y="187"/>
                  </a:lnTo>
                  <a:lnTo>
                    <a:pt x="681812" y="0"/>
                  </a:lnTo>
                </a:path>
              </a:pathLst>
            </a:custGeom>
            <a:ln w="30866">
              <a:solidFill>
                <a:srgbClr val="000000"/>
              </a:solidFill>
            </a:ln>
          </p:spPr>
          <p:txBody>
            <a:bodyPr wrap="square" lIns="0" tIns="0" rIns="0" bIns="0" rtlCol="0"/>
            <a:lstStyle/>
            <a:p>
              <a:endParaRPr/>
            </a:p>
          </p:txBody>
        </p:sp>
        <p:sp>
          <p:nvSpPr>
            <p:cNvPr id="15" name="object 15"/>
            <p:cNvSpPr/>
            <p:nvPr/>
          </p:nvSpPr>
          <p:spPr>
            <a:xfrm>
              <a:off x="7116901" y="2926499"/>
              <a:ext cx="203200" cy="103505"/>
            </a:xfrm>
            <a:custGeom>
              <a:avLst/>
              <a:gdLst/>
              <a:ahLst/>
              <a:cxnLst/>
              <a:rect l="l" t="t" r="r" b="b"/>
              <a:pathLst>
                <a:path w="203200" h="103505">
                  <a:moveTo>
                    <a:pt x="0" y="17170"/>
                  </a:moveTo>
                  <a:lnTo>
                    <a:pt x="27317" y="103047"/>
                  </a:lnTo>
                  <a:lnTo>
                    <a:pt x="202577" y="0"/>
                  </a:lnTo>
                  <a:lnTo>
                    <a:pt x="0" y="17170"/>
                  </a:lnTo>
                  <a:close/>
                </a:path>
              </a:pathLst>
            </a:custGeom>
            <a:solidFill>
              <a:srgbClr val="FFFFFF"/>
            </a:solidFill>
          </p:spPr>
          <p:txBody>
            <a:bodyPr wrap="square" lIns="0" tIns="0" rIns="0" bIns="0" rtlCol="0"/>
            <a:lstStyle/>
            <a:p>
              <a:endParaRPr/>
            </a:p>
          </p:txBody>
        </p:sp>
        <p:sp>
          <p:nvSpPr>
            <p:cNvPr id="16" name="object 16"/>
            <p:cNvSpPr/>
            <p:nvPr/>
          </p:nvSpPr>
          <p:spPr>
            <a:xfrm>
              <a:off x="7137463" y="2947606"/>
              <a:ext cx="116205" cy="59055"/>
            </a:xfrm>
            <a:custGeom>
              <a:avLst/>
              <a:gdLst/>
              <a:ahLst/>
              <a:cxnLst/>
              <a:rect l="l" t="t" r="r" b="b"/>
              <a:pathLst>
                <a:path w="116204" h="59055">
                  <a:moveTo>
                    <a:pt x="0" y="9804"/>
                  </a:moveTo>
                  <a:lnTo>
                    <a:pt x="115658" y="0"/>
                  </a:lnTo>
                  <a:lnTo>
                    <a:pt x="15608" y="58839"/>
                  </a:lnTo>
                </a:path>
              </a:pathLst>
            </a:custGeom>
            <a:ln w="30866">
              <a:solidFill>
                <a:srgbClr val="000000"/>
              </a:solidFill>
            </a:ln>
          </p:spPr>
          <p:txBody>
            <a:bodyPr wrap="square" lIns="0" tIns="0" rIns="0" bIns="0" rtlCol="0"/>
            <a:lstStyle/>
            <a:p>
              <a:endParaRPr/>
            </a:p>
          </p:txBody>
        </p:sp>
      </p:grpSp>
      <p:grpSp>
        <p:nvGrpSpPr>
          <p:cNvPr id="17" name="object 17"/>
          <p:cNvGrpSpPr/>
          <p:nvPr/>
        </p:nvGrpSpPr>
        <p:grpSpPr>
          <a:xfrm>
            <a:off x="6729780" y="4329899"/>
            <a:ext cx="1350645" cy="393700"/>
            <a:chOff x="6729780" y="4329899"/>
            <a:chExt cx="1350645" cy="393700"/>
          </a:xfrm>
        </p:grpSpPr>
        <p:sp>
          <p:nvSpPr>
            <p:cNvPr id="18" name="object 18"/>
            <p:cNvSpPr/>
            <p:nvPr/>
          </p:nvSpPr>
          <p:spPr>
            <a:xfrm>
              <a:off x="6777710" y="4380420"/>
              <a:ext cx="1287145" cy="327660"/>
            </a:xfrm>
            <a:custGeom>
              <a:avLst/>
              <a:gdLst/>
              <a:ahLst/>
              <a:cxnLst/>
              <a:rect l="l" t="t" r="r" b="b"/>
              <a:pathLst>
                <a:path w="1287145" h="327660">
                  <a:moveTo>
                    <a:pt x="1287119" y="108267"/>
                  </a:moveTo>
                  <a:lnTo>
                    <a:pt x="1286466" y="108702"/>
                  </a:lnTo>
                  <a:lnTo>
                    <a:pt x="1281898" y="111748"/>
                  </a:lnTo>
                  <a:lnTo>
                    <a:pt x="1269497" y="120017"/>
                  </a:lnTo>
                  <a:lnTo>
                    <a:pt x="1245349" y="136118"/>
                  </a:lnTo>
                  <a:lnTo>
                    <a:pt x="1177129" y="180135"/>
                  </a:lnTo>
                  <a:lnTo>
                    <a:pt x="1131640" y="206969"/>
                  </a:lnTo>
                  <a:lnTo>
                    <a:pt x="1080512" y="234249"/>
                  </a:lnTo>
                  <a:lnTo>
                    <a:pt x="1025207" y="259892"/>
                  </a:lnTo>
                  <a:lnTo>
                    <a:pt x="976890" y="278681"/>
                  </a:lnTo>
                  <a:lnTo>
                    <a:pt x="926968" y="294702"/>
                  </a:lnTo>
                  <a:lnTo>
                    <a:pt x="875720" y="307765"/>
                  </a:lnTo>
                  <a:lnTo>
                    <a:pt x="823426" y="317683"/>
                  </a:lnTo>
                  <a:lnTo>
                    <a:pt x="770364" y="324267"/>
                  </a:lnTo>
                  <a:lnTo>
                    <a:pt x="716813" y="327329"/>
                  </a:lnTo>
                  <a:lnTo>
                    <a:pt x="663087" y="326771"/>
                  </a:lnTo>
                  <a:lnTo>
                    <a:pt x="609638" y="322851"/>
                  </a:lnTo>
                  <a:lnTo>
                    <a:pt x="556950" y="315917"/>
                  </a:lnTo>
                  <a:lnTo>
                    <a:pt x="505510" y="306314"/>
                  </a:lnTo>
                  <a:lnTo>
                    <a:pt x="455804" y="294390"/>
                  </a:lnTo>
                  <a:lnTo>
                    <a:pt x="408317" y="280492"/>
                  </a:lnTo>
                  <a:lnTo>
                    <a:pt x="354764" y="261595"/>
                  </a:lnTo>
                  <a:lnTo>
                    <a:pt x="304847" y="240390"/>
                  </a:lnTo>
                  <a:lnTo>
                    <a:pt x="258311" y="216911"/>
                  </a:lnTo>
                  <a:lnTo>
                    <a:pt x="214896" y="191189"/>
                  </a:lnTo>
                  <a:lnTo>
                    <a:pt x="174345" y="163258"/>
                  </a:lnTo>
                  <a:lnTo>
                    <a:pt x="127622" y="125868"/>
                  </a:lnTo>
                  <a:lnTo>
                    <a:pt x="86507" y="88620"/>
                  </a:lnTo>
                  <a:lnTo>
                    <a:pt x="52539" y="55059"/>
                  </a:lnTo>
                  <a:lnTo>
                    <a:pt x="11497" y="12119"/>
                  </a:lnTo>
                  <a:lnTo>
                    <a:pt x="3406" y="3590"/>
                  </a:lnTo>
                  <a:lnTo>
                    <a:pt x="425" y="448"/>
                  </a:lnTo>
                  <a:lnTo>
                    <a:pt x="0" y="0"/>
                  </a:lnTo>
                </a:path>
              </a:pathLst>
            </a:custGeom>
            <a:ln w="30866">
              <a:solidFill>
                <a:srgbClr val="000000"/>
              </a:solidFill>
            </a:ln>
          </p:spPr>
          <p:txBody>
            <a:bodyPr wrap="square" lIns="0" tIns="0" rIns="0" bIns="0" rtlCol="0"/>
            <a:lstStyle/>
            <a:p>
              <a:endParaRPr/>
            </a:p>
          </p:txBody>
        </p:sp>
        <p:sp>
          <p:nvSpPr>
            <p:cNvPr id="19" name="object 19"/>
            <p:cNvSpPr/>
            <p:nvPr/>
          </p:nvSpPr>
          <p:spPr>
            <a:xfrm>
              <a:off x="6729780" y="4329899"/>
              <a:ext cx="169545" cy="175260"/>
            </a:xfrm>
            <a:custGeom>
              <a:avLst/>
              <a:gdLst/>
              <a:ahLst/>
              <a:cxnLst/>
              <a:rect l="l" t="t" r="r" b="b"/>
              <a:pathLst>
                <a:path w="169545" h="175260">
                  <a:moveTo>
                    <a:pt x="0" y="0"/>
                  </a:moveTo>
                  <a:lnTo>
                    <a:pt x="103771" y="174840"/>
                  </a:lnTo>
                  <a:lnTo>
                    <a:pt x="169138" y="112814"/>
                  </a:lnTo>
                  <a:lnTo>
                    <a:pt x="0" y="0"/>
                  </a:lnTo>
                  <a:close/>
                </a:path>
              </a:pathLst>
            </a:custGeom>
            <a:solidFill>
              <a:srgbClr val="FFFFFF"/>
            </a:solidFill>
          </p:spPr>
          <p:txBody>
            <a:bodyPr wrap="square" lIns="0" tIns="0" rIns="0" bIns="0" rtlCol="0"/>
            <a:lstStyle/>
            <a:p>
              <a:endParaRPr/>
            </a:p>
          </p:txBody>
        </p:sp>
        <p:sp>
          <p:nvSpPr>
            <p:cNvPr id="20" name="object 20"/>
            <p:cNvSpPr/>
            <p:nvPr/>
          </p:nvSpPr>
          <p:spPr>
            <a:xfrm>
              <a:off x="6777710" y="4380420"/>
              <a:ext cx="97155" cy="100330"/>
            </a:xfrm>
            <a:custGeom>
              <a:avLst/>
              <a:gdLst/>
              <a:ahLst/>
              <a:cxnLst/>
              <a:rect l="l" t="t" r="r" b="b"/>
              <a:pathLst>
                <a:path w="97154" h="100329">
                  <a:moveTo>
                    <a:pt x="59245" y="99809"/>
                  </a:moveTo>
                  <a:lnTo>
                    <a:pt x="0" y="0"/>
                  </a:lnTo>
                  <a:lnTo>
                    <a:pt x="96558" y="64401"/>
                  </a:lnTo>
                </a:path>
              </a:pathLst>
            </a:custGeom>
            <a:ln w="30866">
              <a:solidFill>
                <a:srgbClr val="000000"/>
              </a:solidFill>
            </a:ln>
          </p:spPr>
          <p:txBody>
            <a:bodyPr wrap="square" lIns="0" tIns="0" rIns="0" bIns="0" rtlCol="0"/>
            <a:lstStyle/>
            <a:p>
              <a:endParaRPr/>
            </a:p>
          </p:txBody>
        </p:sp>
      </p:grpSp>
      <p:grpSp>
        <p:nvGrpSpPr>
          <p:cNvPr id="21" name="object 21"/>
          <p:cNvGrpSpPr/>
          <p:nvPr/>
        </p:nvGrpSpPr>
        <p:grpSpPr>
          <a:xfrm>
            <a:off x="7593631" y="2926826"/>
            <a:ext cx="780415" cy="1169670"/>
            <a:chOff x="7593631" y="2926826"/>
            <a:chExt cx="780415" cy="1169670"/>
          </a:xfrm>
        </p:grpSpPr>
        <p:sp>
          <p:nvSpPr>
            <p:cNvPr id="22" name="object 22"/>
            <p:cNvSpPr/>
            <p:nvPr/>
          </p:nvSpPr>
          <p:spPr>
            <a:xfrm>
              <a:off x="7609065" y="2942259"/>
              <a:ext cx="723265" cy="1085850"/>
            </a:xfrm>
            <a:custGeom>
              <a:avLst/>
              <a:gdLst/>
              <a:ahLst/>
              <a:cxnLst/>
              <a:rect l="l" t="t" r="r" b="b"/>
              <a:pathLst>
                <a:path w="723265" h="1085850">
                  <a:moveTo>
                    <a:pt x="0" y="0"/>
                  </a:moveTo>
                  <a:lnTo>
                    <a:pt x="742" y="251"/>
                  </a:lnTo>
                  <a:lnTo>
                    <a:pt x="5943" y="2008"/>
                  </a:lnTo>
                  <a:lnTo>
                    <a:pt x="20059" y="6777"/>
                  </a:lnTo>
                  <a:lnTo>
                    <a:pt x="81369" y="27651"/>
                  </a:lnTo>
                  <a:lnTo>
                    <a:pt x="124065" y="43205"/>
                  </a:lnTo>
                  <a:lnTo>
                    <a:pt x="173097" y="62838"/>
                  </a:lnTo>
                  <a:lnTo>
                    <a:pt x="225925" y="86664"/>
                  </a:lnTo>
                  <a:lnTo>
                    <a:pt x="280009" y="114795"/>
                  </a:lnTo>
                  <a:lnTo>
                    <a:pt x="324392" y="141584"/>
                  </a:lnTo>
                  <a:lnTo>
                    <a:pt x="367564" y="171333"/>
                  </a:lnTo>
                  <a:lnTo>
                    <a:pt x="409205" y="203938"/>
                  </a:lnTo>
                  <a:lnTo>
                    <a:pt x="448994" y="239291"/>
                  </a:lnTo>
                  <a:lnTo>
                    <a:pt x="486613" y="277286"/>
                  </a:lnTo>
                  <a:lnTo>
                    <a:pt x="521741" y="317817"/>
                  </a:lnTo>
                  <a:lnTo>
                    <a:pt x="554114" y="360703"/>
                  </a:lnTo>
                  <a:lnTo>
                    <a:pt x="583654" y="405422"/>
                  </a:lnTo>
                  <a:lnTo>
                    <a:pt x="610339" y="451378"/>
                  </a:lnTo>
                  <a:lnTo>
                    <a:pt x="634148" y="497975"/>
                  </a:lnTo>
                  <a:lnTo>
                    <a:pt x="655059" y="544615"/>
                  </a:lnTo>
                  <a:lnTo>
                    <a:pt x="673049" y="590702"/>
                  </a:lnTo>
                  <a:lnTo>
                    <a:pt x="690796" y="644647"/>
                  </a:lnTo>
                  <a:lnTo>
                    <a:pt x="704491" y="697122"/>
                  </a:lnTo>
                  <a:lnTo>
                    <a:pt x="714319" y="748312"/>
                  </a:lnTo>
                  <a:lnTo>
                    <a:pt x="720465" y="798400"/>
                  </a:lnTo>
                  <a:lnTo>
                    <a:pt x="723112" y="847572"/>
                  </a:lnTo>
                  <a:lnTo>
                    <a:pt x="722035" y="907404"/>
                  </a:lnTo>
                  <a:lnTo>
                    <a:pt x="717648" y="962709"/>
                  </a:lnTo>
                  <a:lnTo>
                    <a:pt x="711818" y="1010105"/>
                  </a:lnTo>
                  <a:lnTo>
                    <a:pt x="702880" y="1068827"/>
                  </a:lnTo>
                  <a:lnTo>
                    <a:pt x="701066" y="1080439"/>
                  </a:lnTo>
                  <a:lnTo>
                    <a:pt x="700398" y="1084718"/>
                  </a:lnTo>
                  <a:lnTo>
                    <a:pt x="700303" y="1085329"/>
                  </a:lnTo>
                </a:path>
              </a:pathLst>
            </a:custGeom>
            <a:ln w="30866">
              <a:solidFill>
                <a:srgbClr val="000000"/>
              </a:solidFill>
            </a:ln>
          </p:spPr>
          <p:txBody>
            <a:bodyPr wrap="square" lIns="0" tIns="0" rIns="0" bIns="0" rtlCol="0"/>
            <a:lstStyle/>
            <a:p>
              <a:endParaRPr/>
            </a:p>
          </p:txBody>
        </p:sp>
        <p:sp>
          <p:nvSpPr>
            <p:cNvPr id="23" name="object 23"/>
            <p:cNvSpPr/>
            <p:nvPr/>
          </p:nvSpPr>
          <p:spPr>
            <a:xfrm>
              <a:off x="8284679" y="3893565"/>
              <a:ext cx="89535" cy="203200"/>
            </a:xfrm>
            <a:custGeom>
              <a:avLst/>
              <a:gdLst/>
              <a:ahLst/>
              <a:cxnLst/>
              <a:rect l="l" t="t" r="r" b="b"/>
              <a:pathLst>
                <a:path w="89534" h="203200">
                  <a:moveTo>
                    <a:pt x="0" y="0"/>
                  </a:moveTo>
                  <a:lnTo>
                    <a:pt x="13957" y="202831"/>
                  </a:lnTo>
                  <a:lnTo>
                    <a:pt x="89039" y="13893"/>
                  </a:lnTo>
                  <a:lnTo>
                    <a:pt x="0" y="0"/>
                  </a:lnTo>
                  <a:close/>
                </a:path>
              </a:pathLst>
            </a:custGeom>
            <a:solidFill>
              <a:srgbClr val="FFFFFF"/>
            </a:solidFill>
          </p:spPr>
          <p:txBody>
            <a:bodyPr wrap="square" lIns="0" tIns="0" rIns="0" bIns="0" rtlCol="0"/>
            <a:lstStyle/>
            <a:p>
              <a:endParaRPr/>
            </a:p>
          </p:txBody>
        </p:sp>
        <p:sp>
          <p:nvSpPr>
            <p:cNvPr id="24" name="object 24"/>
            <p:cNvSpPr/>
            <p:nvPr/>
          </p:nvSpPr>
          <p:spPr>
            <a:xfrm>
              <a:off x="8301405" y="3911803"/>
              <a:ext cx="51435" cy="116205"/>
            </a:xfrm>
            <a:custGeom>
              <a:avLst/>
              <a:gdLst/>
              <a:ahLst/>
              <a:cxnLst/>
              <a:rect l="l" t="t" r="r" b="b"/>
              <a:pathLst>
                <a:path w="51434" h="116204">
                  <a:moveTo>
                    <a:pt x="50825" y="7924"/>
                  </a:moveTo>
                  <a:lnTo>
                    <a:pt x="7962" y="115785"/>
                  </a:lnTo>
                  <a:lnTo>
                    <a:pt x="0" y="0"/>
                  </a:lnTo>
                </a:path>
              </a:pathLst>
            </a:custGeom>
            <a:ln w="30866">
              <a:solidFill>
                <a:srgbClr val="000000"/>
              </a:solidFill>
            </a:ln>
          </p:spPr>
          <p:txBody>
            <a:bodyPr wrap="square" lIns="0" tIns="0" rIns="0" bIns="0" rtlCol="0"/>
            <a:lstStyle/>
            <a:p>
              <a:endParaRPr/>
            </a:p>
          </p:txBody>
        </p:sp>
      </p:grpSp>
      <p:sp>
        <p:nvSpPr>
          <p:cNvPr id="25" name="object 25"/>
          <p:cNvSpPr txBox="1"/>
          <p:nvPr/>
        </p:nvSpPr>
        <p:spPr>
          <a:xfrm>
            <a:off x="6351460" y="3191587"/>
            <a:ext cx="215900" cy="267970"/>
          </a:xfrm>
          <a:prstGeom prst="rect">
            <a:avLst/>
          </a:prstGeom>
        </p:spPr>
        <p:txBody>
          <a:bodyPr vert="horz" wrap="square" lIns="0" tIns="17145" rIns="0" bIns="0" rtlCol="0">
            <a:spAutoFit/>
          </a:bodyPr>
          <a:lstStyle/>
          <a:p>
            <a:pPr marL="12700">
              <a:lnSpc>
                <a:spcPct val="100000"/>
              </a:lnSpc>
              <a:spcBef>
                <a:spcPts val="135"/>
              </a:spcBef>
            </a:pPr>
            <a:r>
              <a:rPr sz="1550" i="1" spc="15" dirty="0">
                <a:latin typeface="Times New Roman"/>
                <a:cs typeface="Times New Roman"/>
              </a:rPr>
              <a:t>1c</a:t>
            </a:r>
            <a:endParaRPr sz="1550">
              <a:latin typeface="Times New Roman"/>
              <a:cs typeface="Times New Roman"/>
            </a:endParaRPr>
          </a:p>
        </p:txBody>
      </p:sp>
      <p:sp>
        <p:nvSpPr>
          <p:cNvPr id="28" name="object 28"/>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6</a:t>
            </a:fld>
            <a:endParaRPr spc="20" dirty="0"/>
          </a:p>
        </p:txBody>
      </p:sp>
      <p:sp>
        <p:nvSpPr>
          <p:cNvPr id="26" name="object 26"/>
          <p:cNvSpPr txBox="1"/>
          <p:nvPr/>
        </p:nvSpPr>
        <p:spPr>
          <a:xfrm>
            <a:off x="8326925" y="3181298"/>
            <a:ext cx="215900" cy="267970"/>
          </a:xfrm>
          <a:prstGeom prst="rect">
            <a:avLst/>
          </a:prstGeom>
        </p:spPr>
        <p:txBody>
          <a:bodyPr vert="horz" wrap="square" lIns="0" tIns="17145" rIns="0" bIns="0" rtlCol="0">
            <a:spAutoFit/>
          </a:bodyPr>
          <a:lstStyle/>
          <a:p>
            <a:pPr marL="12700">
              <a:lnSpc>
                <a:spcPct val="100000"/>
              </a:lnSpc>
              <a:spcBef>
                <a:spcPts val="135"/>
              </a:spcBef>
            </a:pPr>
            <a:r>
              <a:rPr sz="1550" i="1" spc="15" dirty="0">
                <a:latin typeface="Times New Roman"/>
                <a:cs typeface="Times New Roman"/>
              </a:rPr>
              <a:t>1c</a:t>
            </a:r>
            <a:endParaRPr sz="1550">
              <a:latin typeface="Times New Roman"/>
              <a:cs typeface="Times New Roman"/>
            </a:endParaRPr>
          </a:p>
        </p:txBody>
      </p:sp>
      <p:sp>
        <p:nvSpPr>
          <p:cNvPr id="27" name="object 27"/>
          <p:cNvSpPr txBox="1"/>
          <p:nvPr/>
        </p:nvSpPr>
        <p:spPr>
          <a:xfrm>
            <a:off x="7328904" y="4673186"/>
            <a:ext cx="215900" cy="267970"/>
          </a:xfrm>
          <a:prstGeom prst="rect">
            <a:avLst/>
          </a:prstGeom>
        </p:spPr>
        <p:txBody>
          <a:bodyPr vert="horz" wrap="square" lIns="0" tIns="17145" rIns="0" bIns="0" rtlCol="0">
            <a:spAutoFit/>
          </a:bodyPr>
          <a:lstStyle/>
          <a:p>
            <a:pPr marL="12700">
              <a:lnSpc>
                <a:spcPct val="100000"/>
              </a:lnSpc>
              <a:spcBef>
                <a:spcPts val="135"/>
              </a:spcBef>
            </a:pPr>
            <a:r>
              <a:rPr sz="1550" i="1" spc="15" dirty="0">
                <a:latin typeface="Times New Roman"/>
                <a:cs typeface="Times New Roman"/>
              </a:rPr>
              <a:t>1c</a:t>
            </a:r>
            <a:endParaRPr sz="1550">
              <a:latin typeface="Times New Roman"/>
              <a:cs typeface="Times New Roman"/>
            </a:endParaRPr>
          </a:p>
        </p:txBody>
      </p:sp>
      <p:sp>
        <p:nvSpPr>
          <p:cNvPr id="30" name="TextBox 29">
            <a:extLst>
              <a:ext uri="{FF2B5EF4-FFF2-40B4-BE49-F238E27FC236}">
                <a16:creationId xmlns:a16="http://schemas.microsoft.com/office/drawing/2014/main" id="{E11D27C1-C028-4EEC-9B00-92B3059D4F9A}"/>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31" name="Picture 30">
            <a:extLst>
              <a:ext uri="{FF2B5EF4-FFF2-40B4-BE49-F238E27FC236}">
                <a16:creationId xmlns:a16="http://schemas.microsoft.com/office/drawing/2014/main" id="{A49D6F4E-DCF6-4B9F-A242-A782B7EA4AB8}"/>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7</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90" dirty="0"/>
              <a:t>Maximizing</a:t>
            </a:r>
            <a:r>
              <a:rPr spc="210" dirty="0"/>
              <a:t> </a:t>
            </a:r>
            <a:r>
              <a:rPr spc="125" dirty="0"/>
              <a:t>expected</a:t>
            </a:r>
            <a:r>
              <a:rPr spc="260" dirty="0"/>
              <a:t> </a:t>
            </a:r>
            <a:r>
              <a:rPr spc="60" dirty="0"/>
              <a:t>utility</a:t>
            </a:r>
          </a:p>
        </p:txBody>
      </p:sp>
      <p:sp>
        <p:nvSpPr>
          <p:cNvPr id="3" name="object 3"/>
          <p:cNvSpPr txBox="1"/>
          <p:nvPr/>
        </p:nvSpPr>
        <p:spPr>
          <a:xfrm>
            <a:off x="1079489" y="1410429"/>
            <a:ext cx="7068820" cy="3771265"/>
          </a:xfrm>
          <a:prstGeom prst="rect">
            <a:avLst/>
          </a:prstGeom>
        </p:spPr>
        <p:txBody>
          <a:bodyPr vert="horz" wrap="square" lIns="0" tIns="14604" rIns="0" bIns="0" rtlCol="0">
            <a:spAutoFit/>
          </a:bodyPr>
          <a:lstStyle/>
          <a:p>
            <a:pPr marL="63500">
              <a:lnSpc>
                <a:spcPct val="100000"/>
              </a:lnSpc>
              <a:spcBef>
                <a:spcPts val="114"/>
              </a:spcBef>
            </a:pPr>
            <a:r>
              <a:rPr sz="2050" spc="90" dirty="0">
                <a:solidFill>
                  <a:srgbClr val="7E0000"/>
                </a:solidFill>
                <a:latin typeface="Century"/>
                <a:cs typeface="Century"/>
              </a:rPr>
              <a:t>Theorem</a:t>
            </a:r>
            <a:r>
              <a:rPr sz="2050" spc="50" dirty="0">
                <a:solidFill>
                  <a:srgbClr val="7E0000"/>
                </a:solidFill>
                <a:latin typeface="Century"/>
                <a:cs typeface="Century"/>
              </a:rPr>
              <a:t> </a:t>
            </a:r>
            <a:r>
              <a:rPr sz="2050" spc="-40" dirty="0">
                <a:latin typeface="Calibri"/>
                <a:cs typeface="Calibri"/>
              </a:rPr>
              <a:t>(Ramsey,</a:t>
            </a:r>
            <a:r>
              <a:rPr sz="2050" spc="200" dirty="0">
                <a:latin typeface="Calibri"/>
                <a:cs typeface="Calibri"/>
              </a:rPr>
              <a:t> </a:t>
            </a:r>
            <a:r>
              <a:rPr sz="2050" spc="-60" dirty="0">
                <a:latin typeface="Calibri"/>
                <a:cs typeface="Calibri"/>
              </a:rPr>
              <a:t>1931;</a:t>
            </a:r>
            <a:r>
              <a:rPr sz="2050" spc="175" dirty="0">
                <a:latin typeface="Calibri"/>
                <a:cs typeface="Calibri"/>
              </a:rPr>
              <a:t> </a:t>
            </a:r>
            <a:r>
              <a:rPr sz="2050" spc="-85" dirty="0">
                <a:latin typeface="Calibri"/>
                <a:cs typeface="Calibri"/>
              </a:rPr>
              <a:t>von</a:t>
            </a:r>
            <a:r>
              <a:rPr sz="2050" spc="200" dirty="0">
                <a:latin typeface="Calibri"/>
                <a:cs typeface="Calibri"/>
              </a:rPr>
              <a:t> </a:t>
            </a:r>
            <a:r>
              <a:rPr sz="2050" spc="-75" dirty="0">
                <a:latin typeface="Calibri"/>
                <a:cs typeface="Calibri"/>
              </a:rPr>
              <a:t>Neumann</a:t>
            </a:r>
            <a:r>
              <a:rPr sz="2050" spc="200" dirty="0">
                <a:latin typeface="Calibri"/>
                <a:cs typeface="Calibri"/>
              </a:rPr>
              <a:t> </a:t>
            </a:r>
            <a:r>
              <a:rPr sz="2050" spc="-70" dirty="0">
                <a:latin typeface="Calibri"/>
                <a:cs typeface="Calibri"/>
              </a:rPr>
              <a:t>and</a:t>
            </a:r>
            <a:r>
              <a:rPr sz="2050" spc="175" dirty="0">
                <a:latin typeface="Calibri"/>
                <a:cs typeface="Calibri"/>
              </a:rPr>
              <a:t> </a:t>
            </a:r>
            <a:r>
              <a:rPr sz="2050" spc="-75" dirty="0">
                <a:latin typeface="Calibri"/>
                <a:cs typeface="Calibri"/>
              </a:rPr>
              <a:t>Morgenstern,</a:t>
            </a:r>
            <a:r>
              <a:rPr sz="2050" spc="195" dirty="0">
                <a:latin typeface="Calibri"/>
                <a:cs typeface="Calibri"/>
              </a:rPr>
              <a:t> </a:t>
            </a:r>
            <a:r>
              <a:rPr sz="2050" spc="-25" dirty="0">
                <a:latin typeface="Calibri"/>
                <a:cs typeface="Calibri"/>
              </a:rPr>
              <a:t>1944):</a:t>
            </a:r>
            <a:endParaRPr sz="2050">
              <a:latin typeface="Calibri"/>
              <a:cs typeface="Calibri"/>
            </a:endParaRPr>
          </a:p>
          <a:p>
            <a:pPr marL="63500" marR="2204720" indent="-635">
              <a:lnSpc>
                <a:spcPct val="101000"/>
              </a:lnSpc>
              <a:spcBef>
                <a:spcPts val="10"/>
              </a:spcBef>
            </a:pPr>
            <a:r>
              <a:rPr sz="2050" spc="-55" dirty="0">
                <a:latin typeface="Calibri"/>
                <a:cs typeface="Calibri"/>
              </a:rPr>
              <a:t>Given</a:t>
            </a:r>
            <a:r>
              <a:rPr sz="2050" spc="-50" dirty="0">
                <a:latin typeface="Calibri"/>
                <a:cs typeface="Calibri"/>
              </a:rPr>
              <a:t> </a:t>
            </a:r>
            <a:r>
              <a:rPr sz="2050" spc="-100" dirty="0">
                <a:latin typeface="Calibri"/>
                <a:cs typeface="Calibri"/>
              </a:rPr>
              <a:t>preferences</a:t>
            </a:r>
            <a:r>
              <a:rPr sz="2050" spc="-95" dirty="0">
                <a:latin typeface="Calibri"/>
                <a:cs typeface="Calibri"/>
              </a:rPr>
              <a:t> </a:t>
            </a:r>
            <a:r>
              <a:rPr sz="2050" spc="-35" dirty="0">
                <a:latin typeface="Calibri"/>
                <a:cs typeface="Calibri"/>
              </a:rPr>
              <a:t>satisfying </a:t>
            </a:r>
            <a:r>
              <a:rPr sz="2050" spc="-80" dirty="0">
                <a:latin typeface="Calibri"/>
                <a:cs typeface="Calibri"/>
              </a:rPr>
              <a:t>the</a:t>
            </a:r>
            <a:r>
              <a:rPr sz="2050" spc="-75" dirty="0">
                <a:latin typeface="Calibri"/>
                <a:cs typeface="Calibri"/>
              </a:rPr>
              <a:t> </a:t>
            </a:r>
            <a:r>
              <a:rPr sz="2050" spc="-45" dirty="0">
                <a:latin typeface="Calibri"/>
                <a:cs typeface="Calibri"/>
              </a:rPr>
              <a:t>constraints </a:t>
            </a:r>
            <a:r>
              <a:rPr sz="2050" spc="-40" dirty="0">
                <a:latin typeface="Calibri"/>
                <a:cs typeface="Calibri"/>
              </a:rPr>
              <a:t> </a:t>
            </a:r>
            <a:r>
              <a:rPr sz="2050" spc="-95" dirty="0">
                <a:latin typeface="Calibri"/>
                <a:cs typeface="Calibri"/>
              </a:rPr>
              <a:t>there</a:t>
            </a:r>
            <a:r>
              <a:rPr sz="2050" spc="210" dirty="0">
                <a:latin typeface="Calibri"/>
                <a:cs typeface="Calibri"/>
              </a:rPr>
              <a:t> </a:t>
            </a:r>
            <a:r>
              <a:rPr sz="2050" spc="-45" dirty="0">
                <a:latin typeface="Calibri"/>
                <a:cs typeface="Calibri"/>
              </a:rPr>
              <a:t>exists</a:t>
            </a:r>
            <a:r>
              <a:rPr sz="2050" spc="175" dirty="0">
                <a:latin typeface="Calibri"/>
                <a:cs typeface="Calibri"/>
              </a:rPr>
              <a:t> </a:t>
            </a:r>
            <a:r>
              <a:rPr sz="2050" spc="-55" dirty="0">
                <a:latin typeface="Calibri"/>
                <a:cs typeface="Calibri"/>
              </a:rPr>
              <a:t>a</a:t>
            </a:r>
            <a:r>
              <a:rPr sz="2050" spc="180" dirty="0">
                <a:latin typeface="Calibri"/>
                <a:cs typeface="Calibri"/>
              </a:rPr>
              <a:t> </a:t>
            </a:r>
            <a:r>
              <a:rPr sz="2050" spc="-65" dirty="0">
                <a:latin typeface="Calibri"/>
                <a:cs typeface="Calibri"/>
              </a:rPr>
              <a:t>real-valued</a:t>
            </a:r>
            <a:r>
              <a:rPr sz="2050" spc="190" dirty="0">
                <a:latin typeface="Calibri"/>
                <a:cs typeface="Calibri"/>
              </a:rPr>
              <a:t> </a:t>
            </a:r>
            <a:r>
              <a:rPr sz="2050" spc="-60" dirty="0">
                <a:latin typeface="Calibri"/>
                <a:cs typeface="Calibri"/>
              </a:rPr>
              <a:t>function</a:t>
            </a:r>
            <a:r>
              <a:rPr sz="2050" spc="210" dirty="0">
                <a:latin typeface="Calibri"/>
                <a:cs typeface="Calibri"/>
              </a:rPr>
              <a:t> </a:t>
            </a:r>
            <a:r>
              <a:rPr sz="2050" b="0" i="1" spc="-105" dirty="0">
                <a:solidFill>
                  <a:srgbClr val="990099"/>
                </a:solidFill>
                <a:latin typeface="Bookman Old Style"/>
                <a:cs typeface="Bookman Old Style"/>
              </a:rPr>
              <a:t>U</a:t>
            </a:r>
            <a:r>
              <a:rPr sz="2050" b="0" i="1" spc="240" dirty="0">
                <a:solidFill>
                  <a:srgbClr val="990099"/>
                </a:solidFill>
                <a:latin typeface="Bookman Old Style"/>
                <a:cs typeface="Bookman Old Style"/>
              </a:rPr>
              <a:t> </a:t>
            </a:r>
            <a:r>
              <a:rPr sz="2050" spc="-55" dirty="0">
                <a:latin typeface="Calibri"/>
                <a:cs typeface="Calibri"/>
              </a:rPr>
              <a:t>such</a:t>
            </a:r>
            <a:r>
              <a:rPr sz="2050" spc="180" dirty="0">
                <a:latin typeface="Calibri"/>
                <a:cs typeface="Calibri"/>
              </a:rPr>
              <a:t> </a:t>
            </a:r>
            <a:r>
              <a:rPr sz="2050" spc="-35" dirty="0">
                <a:latin typeface="Calibri"/>
                <a:cs typeface="Calibri"/>
              </a:rPr>
              <a:t>that</a:t>
            </a:r>
            <a:endParaRPr sz="2050">
              <a:latin typeface="Calibri"/>
              <a:cs typeface="Calibri"/>
            </a:endParaRPr>
          </a:p>
          <a:p>
            <a:pPr marL="795020">
              <a:lnSpc>
                <a:spcPts val="2270"/>
              </a:lnSpc>
              <a:spcBef>
                <a:spcPts val="35"/>
              </a:spcBef>
              <a:tabLst>
                <a:tab pos="2547620" algn="l"/>
                <a:tab pos="3038475" algn="l"/>
              </a:tabLst>
            </a:pP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130" dirty="0">
                <a:solidFill>
                  <a:srgbClr val="990099"/>
                </a:solidFill>
                <a:latin typeface="Garamond"/>
                <a:cs typeface="Garamond"/>
              </a:rPr>
              <a:t>(</a:t>
            </a:r>
            <a:r>
              <a:rPr sz="2050" b="0" i="1" spc="70" dirty="0">
                <a:solidFill>
                  <a:srgbClr val="990099"/>
                </a:solidFill>
                <a:latin typeface="Bookman Old Style"/>
                <a:cs typeface="Bookman Old Style"/>
              </a:rPr>
              <a:t>A</a:t>
            </a:r>
            <a:r>
              <a:rPr sz="2050" spc="130" dirty="0">
                <a:solidFill>
                  <a:srgbClr val="990099"/>
                </a:solidFill>
                <a:latin typeface="Garamond"/>
                <a:cs typeface="Garamond"/>
              </a:rPr>
              <a:t>)</a:t>
            </a:r>
            <a:r>
              <a:rPr sz="2050" spc="60" dirty="0">
                <a:solidFill>
                  <a:srgbClr val="990099"/>
                </a:solidFill>
                <a:latin typeface="Garamond"/>
                <a:cs typeface="Garamond"/>
              </a:rPr>
              <a:t> </a:t>
            </a:r>
            <a:r>
              <a:rPr sz="2050" spc="-25" dirty="0">
                <a:solidFill>
                  <a:srgbClr val="990099"/>
                </a:solidFill>
                <a:latin typeface="Lucida Sans Unicode"/>
                <a:cs typeface="Lucida Sans Unicode"/>
              </a:rPr>
              <a:t>≥</a:t>
            </a:r>
            <a:r>
              <a:rPr sz="2050" spc="-85" dirty="0">
                <a:solidFill>
                  <a:srgbClr val="990099"/>
                </a:solidFill>
                <a:latin typeface="Lucida Sans Unicode"/>
                <a:cs typeface="Lucida Sans Unicode"/>
              </a:rPr>
              <a:t> </a:t>
            </a: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130" dirty="0">
                <a:solidFill>
                  <a:srgbClr val="990099"/>
                </a:solidFill>
                <a:latin typeface="Garamond"/>
                <a:cs typeface="Garamond"/>
              </a:rPr>
              <a:t>(</a:t>
            </a:r>
            <a:r>
              <a:rPr sz="2050" b="0" i="1" spc="165" dirty="0">
                <a:solidFill>
                  <a:srgbClr val="990099"/>
                </a:solidFill>
                <a:latin typeface="Bookman Old Style"/>
                <a:cs typeface="Bookman Old Style"/>
              </a:rPr>
              <a:t>B</a:t>
            </a:r>
            <a:r>
              <a:rPr sz="2050" spc="130" dirty="0">
                <a:solidFill>
                  <a:srgbClr val="990099"/>
                </a:solidFill>
                <a:latin typeface="Garamond"/>
                <a:cs typeface="Garamond"/>
              </a:rPr>
              <a:t>)</a:t>
            </a:r>
            <a:r>
              <a:rPr sz="2050" dirty="0">
                <a:solidFill>
                  <a:srgbClr val="990099"/>
                </a:solidFill>
                <a:latin typeface="Garamond"/>
                <a:cs typeface="Garamond"/>
              </a:rPr>
              <a:t>	</a:t>
            </a:r>
            <a:r>
              <a:rPr sz="2050" spc="-405"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b="0" i="1" spc="80" dirty="0">
                <a:solidFill>
                  <a:srgbClr val="990099"/>
                </a:solidFill>
                <a:latin typeface="Bookman Old Style"/>
                <a:cs typeface="Bookman Old Style"/>
              </a:rPr>
              <a:t>A</a:t>
            </a:r>
            <a:r>
              <a:rPr sz="2050" b="0" i="1" spc="-35" dirty="0">
                <a:solidFill>
                  <a:srgbClr val="990099"/>
                </a:solidFill>
                <a:latin typeface="Bookman Old Style"/>
                <a:cs typeface="Bookman Old Style"/>
              </a:rPr>
              <a:t> </a:t>
            </a:r>
            <a:r>
              <a:rPr sz="3075" spc="-2925" baseline="21680" dirty="0">
                <a:solidFill>
                  <a:srgbClr val="990099"/>
                </a:solidFill>
                <a:latin typeface="Lucida Sans Unicode"/>
                <a:cs typeface="Lucida Sans Unicode"/>
              </a:rPr>
              <a:t>&lt;;</a:t>
            </a:r>
            <a:r>
              <a:rPr sz="3075" spc="-37" baseline="-4065" dirty="0">
                <a:solidFill>
                  <a:srgbClr val="990099"/>
                </a:solidFill>
                <a:latin typeface="Lucida Sans Unicode"/>
                <a:cs typeface="Lucida Sans Unicode"/>
              </a:rPr>
              <a:t>∼</a:t>
            </a:r>
            <a:r>
              <a:rPr sz="3075" spc="-112" baseline="-4065" dirty="0">
                <a:solidFill>
                  <a:srgbClr val="990099"/>
                </a:solidFill>
                <a:latin typeface="Lucida Sans Unicode"/>
                <a:cs typeface="Lucida Sans Unicode"/>
              </a:rPr>
              <a:t> </a:t>
            </a:r>
            <a:r>
              <a:rPr sz="2050" b="0" i="1" spc="60" dirty="0">
                <a:solidFill>
                  <a:srgbClr val="990099"/>
                </a:solidFill>
                <a:latin typeface="Bookman Old Style"/>
                <a:cs typeface="Bookman Old Style"/>
              </a:rPr>
              <a:t>B</a:t>
            </a:r>
            <a:endParaRPr sz="2050">
              <a:latin typeface="Bookman Old Style"/>
              <a:cs typeface="Bookman Old Style"/>
            </a:endParaRPr>
          </a:p>
          <a:p>
            <a:pPr marL="795020">
              <a:lnSpc>
                <a:spcPts val="2750"/>
              </a:lnSpc>
            </a:pP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45" dirty="0">
                <a:solidFill>
                  <a:srgbClr val="990099"/>
                </a:solidFill>
                <a:latin typeface="Garamond"/>
                <a:cs typeface="Garamond"/>
              </a:rPr>
              <a:t>(</a:t>
            </a:r>
            <a:r>
              <a:rPr sz="2050" spc="40" dirty="0">
                <a:solidFill>
                  <a:srgbClr val="990099"/>
                </a:solidFill>
                <a:latin typeface="Garamond"/>
                <a:cs typeface="Garamond"/>
              </a:rPr>
              <a:t>[</a:t>
            </a:r>
            <a:r>
              <a:rPr sz="2050" b="0" i="1" spc="-215" dirty="0">
                <a:solidFill>
                  <a:srgbClr val="990099"/>
                </a:solidFill>
                <a:latin typeface="Bookman Old Style"/>
                <a:cs typeface="Bookman Old Style"/>
              </a:rPr>
              <a:t>p</a:t>
            </a:r>
            <a:r>
              <a:rPr sz="2100" spc="127" baseline="-11904" dirty="0">
                <a:solidFill>
                  <a:srgbClr val="990099"/>
                </a:solidFill>
                <a:latin typeface="Garamond"/>
                <a:cs typeface="Garamond"/>
              </a:rPr>
              <a:t>1</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65" dirty="0">
                <a:solidFill>
                  <a:srgbClr val="990099"/>
                </a:solidFill>
                <a:latin typeface="Bookman Old Style"/>
                <a:cs typeface="Bookman Old Style"/>
              </a:rPr>
              <a:t>S</a:t>
            </a:r>
            <a:r>
              <a:rPr sz="2100" spc="142" baseline="-11904" dirty="0">
                <a:solidFill>
                  <a:srgbClr val="990099"/>
                </a:solidFill>
                <a:latin typeface="Garamond"/>
                <a:cs typeface="Garamond"/>
              </a:rPr>
              <a:t>1</a:t>
            </a:r>
            <a:r>
              <a:rPr sz="2050" spc="65" dirty="0">
                <a:solidFill>
                  <a:srgbClr val="990099"/>
                </a:solidFill>
                <a:latin typeface="Garamond"/>
                <a:cs typeface="Garamond"/>
              </a:rPr>
              <a:t>;</a:t>
            </a:r>
            <a:r>
              <a:rPr sz="2050" dirty="0">
                <a:solidFill>
                  <a:srgbClr val="990099"/>
                </a:solidFill>
                <a:latin typeface="Garamond"/>
                <a:cs typeface="Garamond"/>
              </a:rPr>
              <a:t> </a:t>
            </a:r>
            <a:r>
              <a:rPr sz="2050" spc="-45" dirty="0">
                <a:solidFill>
                  <a:srgbClr val="990099"/>
                </a:solidFill>
                <a:latin typeface="Garamond"/>
                <a:cs typeface="Garamond"/>
              </a:rPr>
              <a:t> </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spc="-280" dirty="0">
                <a:solidFill>
                  <a:srgbClr val="990099"/>
                </a:solidFill>
                <a:latin typeface="Bookman Old Style"/>
                <a:cs typeface="Bookman Old Style"/>
              </a:rPr>
              <a:t> </a:t>
            </a:r>
            <a:r>
              <a:rPr sz="2050" b="0" i="1" spc="-55" dirty="0">
                <a:solidFill>
                  <a:srgbClr val="990099"/>
                </a:solidFill>
                <a:latin typeface="Bookman Old Style"/>
                <a:cs typeface="Bookman Old Style"/>
              </a:rPr>
              <a:t>.</a:t>
            </a:r>
            <a:r>
              <a:rPr sz="2050" b="0" i="1" dirty="0">
                <a:solidFill>
                  <a:srgbClr val="990099"/>
                </a:solidFill>
                <a:latin typeface="Bookman Old Style"/>
                <a:cs typeface="Bookman Old Style"/>
              </a:rPr>
              <a:t> </a:t>
            </a:r>
            <a:r>
              <a:rPr sz="2050" b="0" i="1" spc="-235" dirty="0">
                <a:solidFill>
                  <a:srgbClr val="990099"/>
                </a:solidFill>
                <a:latin typeface="Bookman Old Style"/>
                <a:cs typeface="Bookman Old Style"/>
              </a:rPr>
              <a:t> </a:t>
            </a:r>
            <a:r>
              <a:rPr sz="2050" spc="65" dirty="0">
                <a:solidFill>
                  <a:srgbClr val="990099"/>
                </a:solidFill>
                <a:latin typeface="Garamond"/>
                <a:cs typeface="Garamond"/>
              </a:rPr>
              <a:t>;</a:t>
            </a:r>
            <a:r>
              <a:rPr sz="2050" dirty="0">
                <a:solidFill>
                  <a:srgbClr val="990099"/>
                </a:solidFill>
                <a:latin typeface="Garamond"/>
                <a:cs typeface="Garamond"/>
              </a:rPr>
              <a:t> </a:t>
            </a:r>
            <a:r>
              <a:rPr sz="2050" spc="-35" dirty="0">
                <a:solidFill>
                  <a:srgbClr val="990099"/>
                </a:solidFill>
                <a:latin typeface="Garamond"/>
                <a:cs typeface="Garamond"/>
              </a:rPr>
              <a:t> </a:t>
            </a:r>
            <a:r>
              <a:rPr sz="2050" b="0" i="1" spc="-210" dirty="0">
                <a:solidFill>
                  <a:srgbClr val="990099"/>
                </a:solidFill>
                <a:latin typeface="Bookman Old Style"/>
                <a:cs typeface="Bookman Old Style"/>
              </a:rPr>
              <a:t>p</a:t>
            </a:r>
            <a:r>
              <a:rPr sz="2100" b="0" i="1" baseline="-11904" dirty="0">
                <a:solidFill>
                  <a:srgbClr val="990099"/>
                </a:solidFill>
                <a:latin typeface="Bookman Old Style"/>
                <a:cs typeface="Bookman Old Style"/>
              </a:rPr>
              <a:t>n</a:t>
            </a:r>
            <a:r>
              <a:rPr sz="2050" b="0" i="1" spc="-55" dirty="0">
                <a:solidFill>
                  <a:srgbClr val="990099"/>
                </a:solidFill>
                <a:latin typeface="Bookman Old Style"/>
                <a:cs typeface="Bookman Old Style"/>
              </a:rPr>
              <a:t>,</a:t>
            </a:r>
            <a:r>
              <a:rPr sz="2050" b="0" i="1" spc="-270" dirty="0">
                <a:solidFill>
                  <a:srgbClr val="990099"/>
                </a:solidFill>
                <a:latin typeface="Bookman Old Style"/>
                <a:cs typeface="Bookman Old Style"/>
              </a:rPr>
              <a:t> </a:t>
            </a:r>
            <a:r>
              <a:rPr sz="2050" b="0" i="1" spc="-65" dirty="0">
                <a:solidFill>
                  <a:srgbClr val="990099"/>
                </a:solidFill>
                <a:latin typeface="Bookman Old Style"/>
                <a:cs typeface="Bookman Old Style"/>
              </a:rPr>
              <a:t>S</a:t>
            </a:r>
            <a:r>
              <a:rPr sz="2100" b="0" i="1" baseline="-11904" dirty="0">
                <a:solidFill>
                  <a:srgbClr val="990099"/>
                </a:solidFill>
                <a:latin typeface="Bookman Old Style"/>
                <a:cs typeface="Bookman Old Style"/>
              </a:rPr>
              <a:t>n</a:t>
            </a:r>
            <a:r>
              <a:rPr sz="2050" spc="40" dirty="0">
                <a:solidFill>
                  <a:srgbClr val="990099"/>
                </a:solidFill>
                <a:latin typeface="Garamond"/>
                <a:cs typeface="Garamond"/>
              </a:rPr>
              <a:t>]</a:t>
            </a:r>
            <a:r>
              <a:rPr sz="2050" spc="45" dirty="0">
                <a:solidFill>
                  <a:srgbClr val="990099"/>
                </a:solidFill>
                <a:latin typeface="Garamond"/>
                <a:cs typeface="Garamond"/>
              </a:rPr>
              <a:t>)</a:t>
            </a:r>
            <a:r>
              <a:rPr sz="2050" spc="60" dirty="0">
                <a:solidFill>
                  <a:srgbClr val="990099"/>
                </a:solidFill>
                <a:latin typeface="Garamond"/>
                <a:cs typeface="Garamond"/>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450" spc="140" dirty="0">
                <a:solidFill>
                  <a:srgbClr val="990099"/>
                </a:solidFill>
                <a:latin typeface="Arial"/>
                <a:cs typeface="Arial"/>
              </a:rPr>
              <a:t>Σ</a:t>
            </a:r>
            <a:r>
              <a:rPr sz="2100" b="0" i="1" spc="127" baseline="-11904" dirty="0">
                <a:solidFill>
                  <a:srgbClr val="990099"/>
                </a:solidFill>
                <a:latin typeface="Bookman Old Style"/>
                <a:cs typeface="Bookman Old Style"/>
              </a:rPr>
              <a:t>i</a:t>
            </a:r>
            <a:r>
              <a:rPr sz="2100" b="0" i="1" baseline="-11904" dirty="0">
                <a:solidFill>
                  <a:srgbClr val="990099"/>
                </a:solidFill>
                <a:latin typeface="Bookman Old Style"/>
                <a:cs typeface="Bookman Old Style"/>
              </a:rPr>
              <a:t> </a:t>
            </a:r>
            <a:r>
              <a:rPr sz="2100" b="0" i="1" spc="-217" baseline="-11904" dirty="0">
                <a:solidFill>
                  <a:srgbClr val="990099"/>
                </a:solidFill>
                <a:latin typeface="Bookman Old Style"/>
                <a:cs typeface="Bookman Old Style"/>
              </a:rPr>
              <a:t> </a:t>
            </a:r>
            <a:r>
              <a:rPr sz="2050" b="0" i="1" spc="-215" dirty="0">
                <a:solidFill>
                  <a:srgbClr val="990099"/>
                </a:solidFill>
                <a:latin typeface="Bookman Old Style"/>
                <a:cs typeface="Bookman Old Style"/>
              </a:rPr>
              <a:t>p</a:t>
            </a:r>
            <a:r>
              <a:rPr sz="2100" b="0" i="1" spc="195" baseline="-11904" dirty="0">
                <a:solidFill>
                  <a:srgbClr val="990099"/>
                </a:solidFill>
                <a:latin typeface="Bookman Old Style"/>
                <a:cs typeface="Bookman Old Style"/>
              </a:rPr>
              <a:t>i</a:t>
            </a: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130" dirty="0">
                <a:solidFill>
                  <a:srgbClr val="990099"/>
                </a:solidFill>
                <a:latin typeface="Garamond"/>
                <a:cs typeface="Garamond"/>
              </a:rPr>
              <a:t>(</a:t>
            </a:r>
            <a:r>
              <a:rPr sz="2050" b="0" i="1" spc="-65" dirty="0">
                <a:solidFill>
                  <a:srgbClr val="990099"/>
                </a:solidFill>
                <a:latin typeface="Bookman Old Style"/>
                <a:cs typeface="Bookman Old Style"/>
              </a:rPr>
              <a:t>S</a:t>
            </a:r>
            <a:r>
              <a:rPr sz="2100" b="0" i="1" spc="179" baseline="-11904" dirty="0">
                <a:solidFill>
                  <a:srgbClr val="990099"/>
                </a:solidFill>
                <a:latin typeface="Bookman Old Style"/>
                <a:cs typeface="Bookman Old Style"/>
              </a:rPr>
              <a:t>i</a:t>
            </a:r>
            <a:r>
              <a:rPr sz="2050" spc="130" dirty="0">
                <a:solidFill>
                  <a:srgbClr val="990099"/>
                </a:solidFill>
                <a:latin typeface="Garamond"/>
                <a:cs typeface="Garamond"/>
              </a:rPr>
              <a:t>)</a:t>
            </a:r>
            <a:endParaRPr sz="2050">
              <a:latin typeface="Garamond"/>
              <a:cs typeface="Garamond"/>
            </a:endParaRPr>
          </a:p>
          <a:p>
            <a:pPr marL="63500">
              <a:lnSpc>
                <a:spcPct val="100000"/>
              </a:lnSpc>
              <a:spcBef>
                <a:spcPts val="1480"/>
              </a:spcBef>
            </a:pPr>
            <a:r>
              <a:rPr sz="2050" spc="35" dirty="0">
                <a:solidFill>
                  <a:srgbClr val="00007E"/>
                </a:solidFill>
                <a:latin typeface="Calibri"/>
                <a:cs typeface="Calibri"/>
              </a:rPr>
              <a:t>MEU</a:t>
            </a:r>
            <a:r>
              <a:rPr sz="2050" spc="145" dirty="0">
                <a:solidFill>
                  <a:srgbClr val="00007E"/>
                </a:solidFill>
                <a:latin typeface="Calibri"/>
                <a:cs typeface="Calibri"/>
              </a:rPr>
              <a:t> </a:t>
            </a:r>
            <a:r>
              <a:rPr sz="2050" spc="-60" dirty="0">
                <a:solidFill>
                  <a:srgbClr val="00007E"/>
                </a:solidFill>
                <a:latin typeface="Calibri"/>
                <a:cs typeface="Calibri"/>
              </a:rPr>
              <a:t>principle</a:t>
            </a:r>
            <a:r>
              <a:rPr sz="2050" spc="-60" dirty="0">
                <a:latin typeface="Calibri"/>
                <a:cs typeface="Calibri"/>
              </a:rPr>
              <a:t>:</a:t>
            </a:r>
            <a:endParaRPr sz="2050">
              <a:latin typeface="Calibri"/>
              <a:cs typeface="Calibri"/>
            </a:endParaRPr>
          </a:p>
          <a:p>
            <a:pPr marL="429259">
              <a:lnSpc>
                <a:spcPct val="100000"/>
              </a:lnSpc>
              <a:spcBef>
                <a:spcPts val="40"/>
              </a:spcBef>
            </a:pPr>
            <a:r>
              <a:rPr sz="2050" spc="-60" dirty="0">
                <a:latin typeface="Calibri"/>
                <a:cs typeface="Calibri"/>
              </a:rPr>
              <a:t>Choose</a:t>
            </a:r>
            <a:r>
              <a:rPr sz="2050" spc="190" dirty="0">
                <a:latin typeface="Calibri"/>
                <a:cs typeface="Calibri"/>
              </a:rPr>
              <a:t> </a:t>
            </a:r>
            <a:r>
              <a:rPr sz="2050" spc="-80" dirty="0">
                <a:latin typeface="Calibri"/>
                <a:cs typeface="Calibri"/>
              </a:rPr>
              <a:t>the</a:t>
            </a:r>
            <a:r>
              <a:rPr sz="2050" spc="200" dirty="0">
                <a:latin typeface="Calibri"/>
                <a:cs typeface="Calibri"/>
              </a:rPr>
              <a:t> </a:t>
            </a:r>
            <a:r>
              <a:rPr sz="2050" spc="-40" dirty="0">
                <a:latin typeface="Calibri"/>
                <a:cs typeface="Calibri"/>
              </a:rPr>
              <a:t>action</a:t>
            </a:r>
            <a:r>
              <a:rPr sz="2050" spc="165" dirty="0">
                <a:latin typeface="Calibri"/>
                <a:cs typeface="Calibri"/>
              </a:rPr>
              <a:t> </a:t>
            </a:r>
            <a:r>
              <a:rPr sz="2050" spc="-35" dirty="0">
                <a:latin typeface="Calibri"/>
                <a:cs typeface="Calibri"/>
              </a:rPr>
              <a:t>that</a:t>
            </a:r>
            <a:r>
              <a:rPr sz="2050" spc="190" dirty="0">
                <a:latin typeface="Calibri"/>
                <a:cs typeface="Calibri"/>
              </a:rPr>
              <a:t> </a:t>
            </a:r>
            <a:r>
              <a:rPr sz="2050" spc="-55" dirty="0">
                <a:latin typeface="Calibri"/>
                <a:cs typeface="Calibri"/>
              </a:rPr>
              <a:t>maximizes</a:t>
            </a:r>
            <a:r>
              <a:rPr sz="2050" spc="210" dirty="0">
                <a:latin typeface="Calibri"/>
                <a:cs typeface="Calibri"/>
              </a:rPr>
              <a:t> </a:t>
            </a:r>
            <a:r>
              <a:rPr sz="2050" spc="-75" dirty="0">
                <a:latin typeface="Calibri"/>
                <a:cs typeface="Calibri"/>
              </a:rPr>
              <a:t>expected</a:t>
            </a:r>
            <a:r>
              <a:rPr sz="2050" spc="195" dirty="0">
                <a:latin typeface="Calibri"/>
                <a:cs typeface="Calibri"/>
              </a:rPr>
              <a:t> </a:t>
            </a:r>
            <a:r>
              <a:rPr sz="2050" spc="-30" dirty="0">
                <a:latin typeface="Calibri"/>
                <a:cs typeface="Calibri"/>
              </a:rPr>
              <a:t>utility</a:t>
            </a:r>
            <a:endParaRPr sz="2050">
              <a:latin typeface="Calibri"/>
              <a:cs typeface="Calibri"/>
            </a:endParaRPr>
          </a:p>
          <a:p>
            <a:pPr marL="63500" marR="122555">
              <a:lnSpc>
                <a:spcPct val="101499"/>
              </a:lnSpc>
              <a:spcBef>
                <a:spcPts val="1520"/>
              </a:spcBef>
            </a:pPr>
            <a:r>
              <a:rPr sz="2050" spc="-50" dirty="0">
                <a:latin typeface="Calibri"/>
                <a:cs typeface="Calibri"/>
              </a:rPr>
              <a:t>Note:</a:t>
            </a:r>
            <a:r>
              <a:rPr sz="2050" spc="-45" dirty="0">
                <a:latin typeface="Calibri"/>
                <a:cs typeface="Calibri"/>
              </a:rPr>
              <a:t> </a:t>
            </a:r>
            <a:r>
              <a:rPr sz="2050" spc="-65" dirty="0">
                <a:latin typeface="Calibri"/>
                <a:cs typeface="Calibri"/>
              </a:rPr>
              <a:t>an</a:t>
            </a:r>
            <a:r>
              <a:rPr sz="2050" spc="-60" dirty="0">
                <a:latin typeface="Calibri"/>
                <a:cs typeface="Calibri"/>
              </a:rPr>
              <a:t> </a:t>
            </a:r>
            <a:r>
              <a:rPr sz="2050" spc="-55" dirty="0">
                <a:latin typeface="Calibri"/>
                <a:cs typeface="Calibri"/>
              </a:rPr>
              <a:t>agent</a:t>
            </a:r>
            <a:r>
              <a:rPr sz="2050" spc="-50" dirty="0">
                <a:latin typeface="Calibri"/>
                <a:cs typeface="Calibri"/>
              </a:rPr>
              <a:t> </a:t>
            </a:r>
            <a:r>
              <a:rPr sz="2050" spc="-45" dirty="0">
                <a:latin typeface="Calibri"/>
                <a:cs typeface="Calibri"/>
              </a:rPr>
              <a:t>can</a:t>
            </a:r>
            <a:r>
              <a:rPr sz="2050" spc="-40" dirty="0">
                <a:latin typeface="Calibri"/>
                <a:cs typeface="Calibri"/>
              </a:rPr>
              <a:t> </a:t>
            </a:r>
            <a:r>
              <a:rPr sz="2050" spc="-100" dirty="0">
                <a:latin typeface="Calibri"/>
                <a:cs typeface="Calibri"/>
              </a:rPr>
              <a:t>be</a:t>
            </a:r>
            <a:r>
              <a:rPr sz="2050" spc="-95" dirty="0">
                <a:latin typeface="Calibri"/>
                <a:cs typeface="Calibri"/>
              </a:rPr>
              <a:t> </a:t>
            </a:r>
            <a:r>
              <a:rPr sz="2050" spc="-65" dirty="0">
                <a:latin typeface="Calibri"/>
                <a:cs typeface="Calibri"/>
              </a:rPr>
              <a:t>entirely</a:t>
            </a:r>
            <a:r>
              <a:rPr sz="2050" spc="-60" dirty="0">
                <a:latin typeface="Calibri"/>
                <a:cs typeface="Calibri"/>
              </a:rPr>
              <a:t> </a:t>
            </a:r>
            <a:r>
              <a:rPr sz="2050" spc="-50" dirty="0">
                <a:latin typeface="Calibri"/>
                <a:cs typeface="Calibri"/>
              </a:rPr>
              <a:t>rational</a:t>
            </a:r>
            <a:r>
              <a:rPr sz="2050" spc="-45" dirty="0">
                <a:latin typeface="Calibri"/>
                <a:cs typeface="Calibri"/>
              </a:rPr>
              <a:t> </a:t>
            </a:r>
            <a:r>
              <a:rPr sz="2050" spc="-40" dirty="0">
                <a:latin typeface="Calibri"/>
                <a:cs typeface="Calibri"/>
              </a:rPr>
              <a:t>(consistent</a:t>
            </a:r>
            <a:r>
              <a:rPr sz="2050" spc="-35" dirty="0">
                <a:latin typeface="Calibri"/>
                <a:cs typeface="Calibri"/>
              </a:rPr>
              <a:t> </a:t>
            </a:r>
            <a:r>
              <a:rPr sz="2050" spc="-65" dirty="0">
                <a:latin typeface="Calibri"/>
                <a:cs typeface="Calibri"/>
              </a:rPr>
              <a:t>with</a:t>
            </a:r>
            <a:r>
              <a:rPr sz="2050" spc="-60" dirty="0">
                <a:latin typeface="Calibri"/>
                <a:cs typeface="Calibri"/>
              </a:rPr>
              <a:t> </a:t>
            </a:r>
            <a:r>
              <a:rPr sz="2050" spc="55" dirty="0">
                <a:latin typeface="Calibri"/>
                <a:cs typeface="Calibri"/>
              </a:rPr>
              <a:t>MEU) </a:t>
            </a:r>
            <a:r>
              <a:rPr sz="2050" spc="60" dirty="0">
                <a:latin typeface="Calibri"/>
                <a:cs typeface="Calibri"/>
              </a:rPr>
              <a:t> </a:t>
            </a:r>
            <a:r>
              <a:rPr sz="2050" spc="-65" dirty="0">
                <a:latin typeface="Calibri"/>
                <a:cs typeface="Calibri"/>
              </a:rPr>
              <a:t>without</a:t>
            </a:r>
            <a:r>
              <a:rPr sz="2050" spc="204" dirty="0">
                <a:latin typeface="Calibri"/>
                <a:cs typeface="Calibri"/>
              </a:rPr>
              <a:t> </a:t>
            </a:r>
            <a:r>
              <a:rPr sz="2050" spc="-100" dirty="0">
                <a:latin typeface="Calibri"/>
                <a:cs typeface="Calibri"/>
              </a:rPr>
              <a:t>ever</a:t>
            </a:r>
            <a:r>
              <a:rPr sz="2050" spc="190" dirty="0">
                <a:latin typeface="Calibri"/>
                <a:cs typeface="Calibri"/>
              </a:rPr>
              <a:t> </a:t>
            </a:r>
            <a:r>
              <a:rPr sz="2050" spc="-80" dirty="0">
                <a:latin typeface="Calibri"/>
                <a:cs typeface="Calibri"/>
              </a:rPr>
              <a:t>representing</a:t>
            </a:r>
            <a:r>
              <a:rPr sz="2050" spc="190" dirty="0">
                <a:latin typeface="Calibri"/>
                <a:cs typeface="Calibri"/>
              </a:rPr>
              <a:t> </a:t>
            </a:r>
            <a:r>
              <a:rPr sz="2050" spc="-110" dirty="0">
                <a:latin typeface="Calibri"/>
                <a:cs typeface="Calibri"/>
              </a:rPr>
              <a:t>or</a:t>
            </a:r>
            <a:r>
              <a:rPr sz="2050" spc="185" dirty="0">
                <a:latin typeface="Calibri"/>
                <a:cs typeface="Calibri"/>
              </a:rPr>
              <a:t> </a:t>
            </a:r>
            <a:r>
              <a:rPr sz="2050" spc="-50" dirty="0">
                <a:latin typeface="Calibri"/>
                <a:cs typeface="Calibri"/>
              </a:rPr>
              <a:t>manipulating</a:t>
            </a:r>
            <a:r>
              <a:rPr sz="2050" spc="215" dirty="0">
                <a:latin typeface="Calibri"/>
                <a:cs typeface="Calibri"/>
              </a:rPr>
              <a:t> </a:t>
            </a:r>
            <a:r>
              <a:rPr sz="2050" spc="-40" dirty="0">
                <a:latin typeface="Calibri"/>
                <a:cs typeface="Calibri"/>
              </a:rPr>
              <a:t>utilities</a:t>
            </a:r>
            <a:r>
              <a:rPr sz="2050" spc="195" dirty="0">
                <a:latin typeface="Calibri"/>
                <a:cs typeface="Calibri"/>
              </a:rPr>
              <a:t> </a:t>
            </a:r>
            <a:r>
              <a:rPr sz="2050" spc="-70" dirty="0">
                <a:latin typeface="Calibri"/>
                <a:cs typeface="Calibri"/>
              </a:rPr>
              <a:t>and</a:t>
            </a:r>
            <a:r>
              <a:rPr sz="2050" spc="190" dirty="0">
                <a:latin typeface="Calibri"/>
                <a:cs typeface="Calibri"/>
              </a:rPr>
              <a:t> </a:t>
            </a:r>
            <a:r>
              <a:rPr sz="2050" spc="-65" dirty="0">
                <a:latin typeface="Calibri"/>
                <a:cs typeface="Calibri"/>
              </a:rPr>
              <a:t>probabilities</a:t>
            </a:r>
            <a:endParaRPr sz="2050">
              <a:latin typeface="Calibri"/>
              <a:cs typeface="Calibri"/>
            </a:endParaRPr>
          </a:p>
          <a:p>
            <a:pPr marL="63500">
              <a:lnSpc>
                <a:spcPct val="100000"/>
              </a:lnSpc>
              <a:spcBef>
                <a:spcPts val="1560"/>
              </a:spcBef>
            </a:pPr>
            <a:r>
              <a:rPr sz="2050" spc="45" dirty="0">
                <a:latin typeface="Calibri"/>
                <a:cs typeface="Calibri"/>
              </a:rPr>
              <a:t>E.g.,</a:t>
            </a:r>
            <a:r>
              <a:rPr sz="2050" spc="160" dirty="0">
                <a:latin typeface="Calibri"/>
                <a:cs typeface="Calibri"/>
              </a:rPr>
              <a:t> </a:t>
            </a:r>
            <a:r>
              <a:rPr sz="2050" spc="-55" dirty="0">
                <a:latin typeface="Calibri"/>
                <a:cs typeface="Calibri"/>
              </a:rPr>
              <a:t>a</a:t>
            </a:r>
            <a:r>
              <a:rPr sz="2050" spc="190" dirty="0">
                <a:latin typeface="Calibri"/>
                <a:cs typeface="Calibri"/>
              </a:rPr>
              <a:t> </a:t>
            </a:r>
            <a:r>
              <a:rPr sz="2050" spc="-60" dirty="0">
                <a:latin typeface="Calibri"/>
                <a:cs typeface="Calibri"/>
              </a:rPr>
              <a:t>lookup</a:t>
            </a:r>
            <a:r>
              <a:rPr sz="2050" spc="190" dirty="0">
                <a:latin typeface="Calibri"/>
                <a:cs typeface="Calibri"/>
              </a:rPr>
              <a:t> </a:t>
            </a:r>
            <a:r>
              <a:rPr sz="2050" spc="-65" dirty="0">
                <a:latin typeface="Calibri"/>
                <a:cs typeface="Calibri"/>
              </a:rPr>
              <a:t>table</a:t>
            </a:r>
            <a:r>
              <a:rPr sz="2050" spc="215" dirty="0">
                <a:latin typeface="Calibri"/>
                <a:cs typeface="Calibri"/>
              </a:rPr>
              <a:t> </a:t>
            </a:r>
            <a:r>
              <a:rPr sz="2050" spc="-90" dirty="0">
                <a:latin typeface="Calibri"/>
                <a:cs typeface="Calibri"/>
              </a:rPr>
              <a:t>for</a:t>
            </a:r>
            <a:r>
              <a:rPr sz="2050" spc="185" dirty="0">
                <a:latin typeface="Calibri"/>
                <a:cs typeface="Calibri"/>
              </a:rPr>
              <a:t> </a:t>
            </a:r>
            <a:r>
              <a:rPr sz="2050" spc="-65" dirty="0">
                <a:latin typeface="Calibri"/>
                <a:cs typeface="Calibri"/>
              </a:rPr>
              <a:t>perfect</a:t>
            </a:r>
            <a:r>
              <a:rPr sz="2050" spc="195" dirty="0">
                <a:latin typeface="Calibri"/>
                <a:cs typeface="Calibri"/>
              </a:rPr>
              <a:t> </a:t>
            </a:r>
            <a:r>
              <a:rPr sz="2050" spc="-35" dirty="0">
                <a:latin typeface="Calibri"/>
                <a:cs typeface="Calibri"/>
              </a:rPr>
              <a:t>tictactoe</a:t>
            </a:r>
            <a:endParaRPr sz="2050">
              <a:latin typeface="Calibri"/>
              <a:cs typeface="Calibri"/>
            </a:endParaRPr>
          </a:p>
        </p:txBody>
      </p:sp>
      <p:sp>
        <p:nvSpPr>
          <p:cNvPr id="6" name="TextBox 5">
            <a:extLst>
              <a:ext uri="{FF2B5EF4-FFF2-40B4-BE49-F238E27FC236}">
                <a16:creationId xmlns:a16="http://schemas.microsoft.com/office/drawing/2014/main" id="{71235F21-719A-4DE6-9DF8-3AD403851D33}"/>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04FD2BDE-7868-4893-8C2E-E4CD89FB78CA}"/>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marL="635" algn="ctr">
              <a:lnSpc>
                <a:spcPts val="2635"/>
              </a:lnSpc>
            </a:pPr>
            <a:r>
              <a:rPr lang="en-MY" spc="55" dirty="0"/>
              <a:t>Utility Functions</a:t>
            </a:r>
            <a:endParaRPr spc="55" dirty="0"/>
          </a:p>
        </p:txBody>
      </p:sp>
      <p:sp>
        <p:nvSpPr>
          <p:cNvPr id="3" name="object 3"/>
          <p:cNvSpPr txBox="1"/>
          <p:nvPr/>
        </p:nvSpPr>
        <p:spPr>
          <a:xfrm>
            <a:off x="1066802" y="1379949"/>
            <a:ext cx="6708775" cy="2117725"/>
          </a:xfrm>
          <a:prstGeom prst="rect">
            <a:avLst/>
          </a:prstGeom>
        </p:spPr>
        <p:txBody>
          <a:bodyPr vert="horz" wrap="square" lIns="0" tIns="14604" rIns="0" bIns="0" rtlCol="0">
            <a:spAutoFit/>
          </a:bodyPr>
          <a:lstStyle/>
          <a:p>
            <a:pPr marL="75565">
              <a:lnSpc>
                <a:spcPct val="100000"/>
              </a:lnSpc>
              <a:spcBef>
                <a:spcPts val="114"/>
              </a:spcBef>
            </a:pPr>
            <a:r>
              <a:rPr sz="2050" spc="-25" dirty="0">
                <a:latin typeface="Calibri"/>
                <a:cs typeface="Calibri"/>
              </a:rPr>
              <a:t>Utilities</a:t>
            </a:r>
            <a:r>
              <a:rPr sz="2050" spc="165" dirty="0">
                <a:latin typeface="Calibri"/>
                <a:cs typeface="Calibri"/>
              </a:rPr>
              <a:t> </a:t>
            </a:r>
            <a:r>
              <a:rPr sz="2050" spc="-80" dirty="0">
                <a:latin typeface="Calibri"/>
                <a:cs typeface="Calibri"/>
              </a:rPr>
              <a:t>map</a:t>
            </a:r>
            <a:r>
              <a:rPr sz="2050" spc="185" dirty="0">
                <a:latin typeface="Calibri"/>
                <a:cs typeface="Calibri"/>
              </a:rPr>
              <a:t> </a:t>
            </a:r>
            <a:r>
              <a:rPr sz="2050" spc="-50" dirty="0">
                <a:latin typeface="Calibri"/>
                <a:cs typeface="Calibri"/>
              </a:rPr>
              <a:t>states</a:t>
            </a:r>
            <a:r>
              <a:rPr sz="2050" spc="185" dirty="0">
                <a:latin typeface="Calibri"/>
                <a:cs typeface="Calibri"/>
              </a:rPr>
              <a:t> </a:t>
            </a:r>
            <a:r>
              <a:rPr sz="2050" spc="-55" dirty="0">
                <a:latin typeface="Calibri"/>
                <a:cs typeface="Calibri"/>
              </a:rPr>
              <a:t>to</a:t>
            </a:r>
            <a:r>
              <a:rPr sz="2050" spc="180" dirty="0">
                <a:latin typeface="Calibri"/>
                <a:cs typeface="Calibri"/>
              </a:rPr>
              <a:t> </a:t>
            </a:r>
            <a:r>
              <a:rPr sz="2050" spc="-75" dirty="0">
                <a:latin typeface="Calibri"/>
                <a:cs typeface="Calibri"/>
              </a:rPr>
              <a:t>real</a:t>
            </a:r>
            <a:r>
              <a:rPr sz="2050" spc="195" dirty="0">
                <a:latin typeface="Calibri"/>
                <a:cs typeface="Calibri"/>
              </a:rPr>
              <a:t> </a:t>
            </a:r>
            <a:r>
              <a:rPr sz="2050" spc="-70" dirty="0">
                <a:latin typeface="Calibri"/>
                <a:cs typeface="Calibri"/>
              </a:rPr>
              <a:t>numbers.</a:t>
            </a:r>
            <a:r>
              <a:rPr sz="2050" spc="20" dirty="0">
                <a:latin typeface="Calibri"/>
                <a:cs typeface="Calibri"/>
              </a:rPr>
              <a:t> </a:t>
            </a:r>
            <a:r>
              <a:rPr sz="2050" spc="-35" dirty="0">
                <a:latin typeface="Calibri"/>
                <a:cs typeface="Calibri"/>
              </a:rPr>
              <a:t>Which</a:t>
            </a:r>
            <a:r>
              <a:rPr sz="2050" spc="170" dirty="0">
                <a:latin typeface="Calibri"/>
                <a:cs typeface="Calibri"/>
              </a:rPr>
              <a:t> </a:t>
            </a:r>
            <a:r>
              <a:rPr sz="2050" spc="-80" dirty="0">
                <a:latin typeface="Calibri"/>
                <a:cs typeface="Calibri"/>
              </a:rPr>
              <a:t>numbers?</a:t>
            </a:r>
            <a:endParaRPr sz="2050">
              <a:latin typeface="Calibri"/>
              <a:cs typeface="Calibri"/>
            </a:endParaRPr>
          </a:p>
          <a:p>
            <a:pPr marL="76200">
              <a:lnSpc>
                <a:spcPct val="100000"/>
              </a:lnSpc>
              <a:spcBef>
                <a:spcPts val="1560"/>
              </a:spcBef>
            </a:pPr>
            <a:r>
              <a:rPr sz="2050" spc="-40" dirty="0">
                <a:latin typeface="Calibri"/>
                <a:cs typeface="Calibri"/>
              </a:rPr>
              <a:t>Standard</a:t>
            </a:r>
            <a:r>
              <a:rPr sz="2050" spc="185" dirty="0">
                <a:latin typeface="Calibri"/>
                <a:cs typeface="Calibri"/>
              </a:rPr>
              <a:t> </a:t>
            </a:r>
            <a:r>
              <a:rPr sz="2050" spc="-75" dirty="0">
                <a:latin typeface="Calibri"/>
                <a:cs typeface="Calibri"/>
              </a:rPr>
              <a:t>approach</a:t>
            </a:r>
            <a:r>
              <a:rPr sz="2050" spc="190" dirty="0">
                <a:latin typeface="Calibri"/>
                <a:cs typeface="Calibri"/>
              </a:rPr>
              <a:t> </a:t>
            </a:r>
            <a:r>
              <a:rPr sz="2050" spc="-55" dirty="0">
                <a:latin typeface="Calibri"/>
                <a:cs typeface="Calibri"/>
              </a:rPr>
              <a:t>to</a:t>
            </a:r>
            <a:r>
              <a:rPr sz="2050" spc="185" dirty="0">
                <a:latin typeface="Calibri"/>
                <a:cs typeface="Calibri"/>
              </a:rPr>
              <a:t> </a:t>
            </a:r>
            <a:r>
              <a:rPr sz="2050" spc="-80" dirty="0">
                <a:latin typeface="Calibri"/>
                <a:cs typeface="Calibri"/>
              </a:rPr>
              <a:t>assessment</a:t>
            </a:r>
            <a:r>
              <a:rPr sz="2050" spc="165" dirty="0">
                <a:latin typeface="Calibri"/>
                <a:cs typeface="Calibri"/>
              </a:rPr>
              <a:t> </a:t>
            </a:r>
            <a:r>
              <a:rPr sz="2050" spc="-75" dirty="0">
                <a:latin typeface="Calibri"/>
                <a:cs typeface="Calibri"/>
              </a:rPr>
              <a:t>of</a:t>
            </a:r>
            <a:r>
              <a:rPr sz="2050" spc="200" dirty="0">
                <a:latin typeface="Calibri"/>
                <a:cs typeface="Calibri"/>
              </a:rPr>
              <a:t> </a:t>
            </a:r>
            <a:r>
              <a:rPr sz="2050" spc="-80" dirty="0">
                <a:latin typeface="Calibri"/>
                <a:cs typeface="Calibri"/>
              </a:rPr>
              <a:t>human</a:t>
            </a:r>
            <a:r>
              <a:rPr sz="2050" spc="200" dirty="0">
                <a:latin typeface="Calibri"/>
                <a:cs typeface="Calibri"/>
              </a:rPr>
              <a:t> </a:t>
            </a:r>
            <a:r>
              <a:rPr sz="2050" spc="-40" dirty="0">
                <a:latin typeface="Calibri"/>
                <a:cs typeface="Calibri"/>
              </a:rPr>
              <a:t>utilities:</a:t>
            </a:r>
            <a:endParaRPr sz="2050">
              <a:latin typeface="Calibri"/>
              <a:cs typeface="Calibri"/>
            </a:endParaRPr>
          </a:p>
          <a:p>
            <a:pPr marL="807085" marR="241300" indent="-365760">
              <a:lnSpc>
                <a:spcPct val="101000"/>
              </a:lnSpc>
              <a:spcBef>
                <a:spcPts val="10"/>
              </a:spcBef>
            </a:pPr>
            <a:r>
              <a:rPr sz="2050" spc="-90" dirty="0">
                <a:latin typeface="Calibri"/>
                <a:cs typeface="Calibri"/>
              </a:rPr>
              <a:t>compare</a:t>
            </a:r>
            <a:r>
              <a:rPr sz="2050" spc="180" dirty="0">
                <a:latin typeface="Calibri"/>
                <a:cs typeface="Calibri"/>
              </a:rPr>
              <a:t> </a:t>
            </a:r>
            <a:r>
              <a:rPr sz="2050" spc="-55" dirty="0">
                <a:latin typeface="Calibri"/>
                <a:cs typeface="Calibri"/>
              </a:rPr>
              <a:t>a</a:t>
            </a:r>
            <a:r>
              <a:rPr sz="2050" spc="175" dirty="0">
                <a:latin typeface="Calibri"/>
                <a:cs typeface="Calibri"/>
              </a:rPr>
              <a:t> </a:t>
            </a:r>
            <a:r>
              <a:rPr sz="2050" spc="-55" dirty="0">
                <a:latin typeface="Calibri"/>
                <a:cs typeface="Calibri"/>
              </a:rPr>
              <a:t>given</a:t>
            </a:r>
            <a:r>
              <a:rPr sz="2050" spc="180" dirty="0">
                <a:latin typeface="Calibri"/>
                <a:cs typeface="Calibri"/>
              </a:rPr>
              <a:t> </a:t>
            </a:r>
            <a:r>
              <a:rPr sz="2050" spc="-50" dirty="0">
                <a:latin typeface="Calibri"/>
                <a:cs typeface="Calibri"/>
              </a:rPr>
              <a:t>state</a:t>
            </a:r>
            <a:r>
              <a:rPr sz="2050" spc="185" dirty="0">
                <a:latin typeface="Calibri"/>
                <a:cs typeface="Calibri"/>
              </a:rPr>
              <a:t> </a:t>
            </a:r>
            <a:r>
              <a:rPr sz="2050" b="0" i="1" spc="80" dirty="0">
                <a:solidFill>
                  <a:srgbClr val="990099"/>
                </a:solidFill>
                <a:latin typeface="Bookman Old Style"/>
                <a:cs typeface="Bookman Old Style"/>
              </a:rPr>
              <a:t>A</a:t>
            </a:r>
            <a:r>
              <a:rPr sz="2050" b="0" i="1" spc="30" dirty="0">
                <a:solidFill>
                  <a:srgbClr val="990099"/>
                </a:solidFill>
                <a:latin typeface="Bookman Old Style"/>
                <a:cs typeface="Bookman Old Style"/>
              </a:rPr>
              <a:t> </a:t>
            </a:r>
            <a:r>
              <a:rPr sz="2050" spc="-55" dirty="0">
                <a:latin typeface="Calibri"/>
                <a:cs typeface="Calibri"/>
              </a:rPr>
              <a:t>to</a:t>
            </a:r>
            <a:r>
              <a:rPr sz="2050" spc="200" dirty="0">
                <a:latin typeface="Calibri"/>
                <a:cs typeface="Calibri"/>
              </a:rPr>
              <a:t> </a:t>
            </a:r>
            <a:r>
              <a:rPr sz="2050" spc="-55" dirty="0">
                <a:latin typeface="Calibri"/>
                <a:cs typeface="Calibri"/>
              </a:rPr>
              <a:t>a</a:t>
            </a:r>
            <a:r>
              <a:rPr sz="2050" spc="170" dirty="0">
                <a:latin typeface="Calibri"/>
                <a:cs typeface="Calibri"/>
              </a:rPr>
              <a:t> </a:t>
            </a:r>
            <a:r>
              <a:rPr sz="2050" spc="-65" dirty="0">
                <a:solidFill>
                  <a:srgbClr val="00007E"/>
                </a:solidFill>
                <a:latin typeface="Calibri"/>
                <a:cs typeface="Calibri"/>
              </a:rPr>
              <a:t>standard</a:t>
            </a:r>
            <a:r>
              <a:rPr sz="2050" spc="195" dirty="0">
                <a:solidFill>
                  <a:srgbClr val="00007E"/>
                </a:solidFill>
                <a:latin typeface="Calibri"/>
                <a:cs typeface="Calibri"/>
              </a:rPr>
              <a:t> </a:t>
            </a:r>
            <a:r>
              <a:rPr sz="2050" spc="-60" dirty="0">
                <a:solidFill>
                  <a:srgbClr val="00007E"/>
                </a:solidFill>
                <a:latin typeface="Calibri"/>
                <a:cs typeface="Calibri"/>
              </a:rPr>
              <a:t>lottery</a:t>
            </a:r>
            <a:r>
              <a:rPr sz="2050" spc="204" dirty="0">
                <a:solidFill>
                  <a:srgbClr val="00007E"/>
                </a:solidFill>
                <a:latin typeface="Calibri"/>
                <a:cs typeface="Calibri"/>
              </a:rPr>
              <a:t> </a:t>
            </a:r>
            <a:r>
              <a:rPr sz="2050" b="0" i="1" spc="45" dirty="0">
                <a:solidFill>
                  <a:srgbClr val="990099"/>
                </a:solidFill>
                <a:latin typeface="Bookman Old Style"/>
                <a:cs typeface="Bookman Old Style"/>
              </a:rPr>
              <a:t>L</a:t>
            </a:r>
            <a:r>
              <a:rPr sz="2100" b="0" i="1" spc="67" baseline="-11904" dirty="0">
                <a:solidFill>
                  <a:srgbClr val="990099"/>
                </a:solidFill>
                <a:latin typeface="Bookman Old Style"/>
                <a:cs typeface="Bookman Old Style"/>
              </a:rPr>
              <a:t>p</a:t>
            </a:r>
            <a:r>
              <a:rPr sz="2100" b="0" i="1" spc="419" baseline="-11904" dirty="0">
                <a:solidFill>
                  <a:srgbClr val="990099"/>
                </a:solidFill>
                <a:latin typeface="Bookman Old Style"/>
                <a:cs typeface="Bookman Old Style"/>
              </a:rPr>
              <a:t> </a:t>
            </a:r>
            <a:r>
              <a:rPr sz="2050" spc="-35" dirty="0">
                <a:latin typeface="Calibri"/>
                <a:cs typeface="Calibri"/>
              </a:rPr>
              <a:t>that</a:t>
            </a:r>
            <a:r>
              <a:rPr sz="2050" spc="204" dirty="0">
                <a:latin typeface="Calibri"/>
                <a:cs typeface="Calibri"/>
              </a:rPr>
              <a:t> </a:t>
            </a:r>
            <a:r>
              <a:rPr sz="2050" spc="-70" dirty="0">
                <a:latin typeface="Calibri"/>
                <a:cs typeface="Calibri"/>
              </a:rPr>
              <a:t>has </a:t>
            </a:r>
            <a:r>
              <a:rPr sz="2050" spc="-450" dirty="0">
                <a:latin typeface="Calibri"/>
                <a:cs typeface="Calibri"/>
              </a:rPr>
              <a:t> </a:t>
            </a:r>
            <a:r>
              <a:rPr sz="2050" spc="-25" dirty="0">
                <a:latin typeface="Calibri"/>
                <a:cs typeface="Calibri"/>
              </a:rPr>
              <a:t>“best</a:t>
            </a:r>
            <a:r>
              <a:rPr sz="2050" spc="180" dirty="0">
                <a:latin typeface="Calibri"/>
                <a:cs typeface="Calibri"/>
              </a:rPr>
              <a:t> </a:t>
            </a:r>
            <a:r>
              <a:rPr sz="2050" spc="-65" dirty="0">
                <a:latin typeface="Calibri"/>
                <a:cs typeface="Calibri"/>
              </a:rPr>
              <a:t>possible</a:t>
            </a:r>
            <a:r>
              <a:rPr sz="2050" spc="190" dirty="0">
                <a:latin typeface="Calibri"/>
                <a:cs typeface="Calibri"/>
              </a:rPr>
              <a:t> </a:t>
            </a:r>
            <a:r>
              <a:rPr sz="2050" spc="-40" dirty="0">
                <a:latin typeface="Calibri"/>
                <a:cs typeface="Calibri"/>
              </a:rPr>
              <a:t>prize”</a:t>
            </a:r>
            <a:r>
              <a:rPr sz="2050" spc="185" dirty="0">
                <a:latin typeface="Calibri"/>
                <a:cs typeface="Calibri"/>
              </a:rPr>
              <a:t> </a:t>
            </a:r>
            <a:r>
              <a:rPr sz="2050" b="0" i="1" spc="60" dirty="0">
                <a:solidFill>
                  <a:srgbClr val="990099"/>
                </a:solidFill>
                <a:latin typeface="Bookman Old Style"/>
                <a:cs typeface="Bookman Old Style"/>
              </a:rPr>
              <a:t>u</a:t>
            </a:r>
            <a:r>
              <a:rPr sz="2100" spc="89" baseline="-11904" dirty="0">
                <a:solidFill>
                  <a:srgbClr val="990099"/>
                </a:solidFill>
                <a:latin typeface="Lucida Sans Unicode"/>
                <a:cs typeface="Lucida Sans Unicode"/>
              </a:rPr>
              <a:t>T</a:t>
            </a:r>
            <a:r>
              <a:rPr sz="2100" spc="367" baseline="-11904" dirty="0">
                <a:solidFill>
                  <a:srgbClr val="990099"/>
                </a:solidFill>
                <a:latin typeface="Lucida Sans Unicode"/>
                <a:cs typeface="Lucida Sans Unicode"/>
              </a:rPr>
              <a:t> </a:t>
            </a:r>
            <a:r>
              <a:rPr sz="2050" spc="-65" dirty="0">
                <a:latin typeface="Calibri"/>
                <a:cs typeface="Calibri"/>
              </a:rPr>
              <a:t>with</a:t>
            </a:r>
            <a:r>
              <a:rPr sz="2050" spc="190" dirty="0">
                <a:latin typeface="Calibri"/>
                <a:cs typeface="Calibri"/>
              </a:rPr>
              <a:t> </a:t>
            </a:r>
            <a:r>
              <a:rPr sz="2050" spc="-60" dirty="0">
                <a:latin typeface="Calibri"/>
                <a:cs typeface="Calibri"/>
              </a:rPr>
              <a:t>probability</a:t>
            </a:r>
            <a:r>
              <a:rPr sz="2050" spc="195" dirty="0">
                <a:latin typeface="Calibri"/>
                <a:cs typeface="Calibri"/>
              </a:rPr>
              <a:t> </a:t>
            </a:r>
            <a:r>
              <a:rPr sz="2050" b="0" i="1" spc="-220" dirty="0">
                <a:solidFill>
                  <a:srgbClr val="990099"/>
                </a:solidFill>
                <a:latin typeface="Bookman Old Style"/>
                <a:cs typeface="Bookman Old Style"/>
              </a:rPr>
              <a:t>p</a:t>
            </a:r>
            <a:endParaRPr sz="2050">
              <a:latin typeface="Bookman Old Style"/>
              <a:cs typeface="Bookman Old Style"/>
            </a:endParaRPr>
          </a:p>
          <a:p>
            <a:pPr marL="807085">
              <a:lnSpc>
                <a:spcPct val="100000"/>
              </a:lnSpc>
              <a:spcBef>
                <a:spcPts val="35"/>
              </a:spcBef>
            </a:pPr>
            <a:r>
              <a:rPr sz="2050" spc="-60" dirty="0">
                <a:latin typeface="Calibri"/>
                <a:cs typeface="Calibri"/>
              </a:rPr>
              <a:t>“worst</a:t>
            </a:r>
            <a:r>
              <a:rPr sz="2050" spc="175" dirty="0">
                <a:latin typeface="Calibri"/>
                <a:cs typeface="Calibri"/>
              </a:rPr>
              <a:t> </a:t>
            </a:r>
            <a:r>
              <a:rPr sz="2050" spc="-65" dirty="0">
                <a:latin typeface="Calibri"/>
                <a:cs typeface="Calibri"/>
              </a:rPr>
              <a:t>possible</a:t>
            </a:r>
            <a:r>
              <a:rPr sz="2050" spc="190" dirty="0">
                <a:latin typeface="Calibri"/>
                <a:cs typeface="Calibri"/>
              </a:rPr>
              <a:t> </a:t>
            </a:r>
            <a:r>
              <a:rPr sz="2050" spc="-45" dirty="0">
                <a:latin typeface="Calibri"/>
                <a:cs typeface="Calibri"/>
              </a:rPr>
              <a:t>catastrophe”</a:t>
            </a:r>
            <a:r>
              <a:rPr sz="2050" spc="170" dirty="0">
                <a:latin typeface="Calibri"/>
                <a:cs typeface="Calibri"/>
              </a:rPr>
              <a:t> </a:t>
            </a:r>
            <a:r>
              <a:rPr sz="2050" b="0" i="1" spc="-50" dirty="0">
                <a:solidFill>
                  <a:srgbClr val="990099"/>
                </a:solidFill>
                <a:latin typeface="Bookman Old Style"/>
                <a:cs typeface="Bookman Old Style"/>
              </a:rPr>
              <a:t>u</a:t>
            </a:r>
            <a:r>
              <a:rPr sz="2100" spc="-75" baseline="-11904" dirty="0">
                <a:solidFill>
                  <a:srgbClr val="990099"/>
                </a:solidFill>
                <a:latin typeface="Lucida Sans Unicode"/>
                <a:cs typeface="Lucida Sans Unicode"/>
              </a:rPr>
              <a:t>⊥</a:t>
            </a:r>
            <a:r>
              <a:rPr sz="2100" spc="367" baseline="-11904" dirty="0">
                <a:solidFill>
                  <a:srgbClr val="990099"/>
                </a:solidFill>
                <a:latin typeface="Lucida Sans Unicode"/>
                <a:cs typeface="Lucida Sans Unicode"/>
              </a:rPr>
              <a:t> </a:t>
            </a:r>
            <a:r>
              <a:rPr sz="2050" spc="-65" dirty="0">
                <a:latin typeface="Calibri"/>
                <a:cs typeface="Calibri"/>
              </a:rPr>
              <a:t>with</a:t>
            </a:r>
            <a:r>
              <a:rPr sz="2050" spc="190" dirty="0">
                <a:latin typeface="Calibri"/>
                <a:cs typeface="Calibri"/>
              </a:rPr>
              <a:t> </a:t>
            </a:r>
            <a:r>
              <a:rPr sz="2050" spc="-60" dirty="0">
                <a:latin typeface="Calibri"/>
                <a:cs typeface="Calibri"/>
              </a:rPr>
              <a:t>probability</a:t>
            </a:r>
            <a:r>
              <a:rPr sz="2050" spc="200" dirty="0">
                <a:latin typeface="Calibri"/>
                <a:cs typeface="Calibri"/>
              </a:rPr>
              <a:t> </a:t>
            </a:r>
            <a:r>
              <a:rPr sz="2050" spc="60" dirty="0">
                <a:solidFill>
                  <a:srgbClr val="990099"/>
                </a:solidFill>
                <a:latin typeface="Garamond"/>
                <a:cs typeface="Garamond"/>
              </a:rPr>
              <a:t>(1</a:t>
            </a:r>
            <a:r>
              <a:rPr sz="2050" spc="-60" dirty="0">
                <a:solidFill>
                  <a:srgbClr val="990099"/>
                </a:solidFill>
                <a:latin typeface="Garamond"/>
                <a:cs typeface="Garamond"/>
              </a:rPr>
              <a:t> </a:t>
            </a:r>
            <a:r>
              <a:rPr sz="2050" spc="-25"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b="0" i="1" spc="-45" dirty="0">
                <a:solidFill>
                  <a:srgbClr val="990099"/>
                </a:solidFill>
                <a:latin typeface="Bookman Old Style"/>
                <a:cs typeface="Bookman Old Style"/>
              </a:rPr>
              <a:t>p</a:t>
            </a:r>
            <a:r>
              <a:rPr sz="2050" spc="-45" dirty="0">
                <a:solidFill>
                  <a:srgbClr val="990099"/>
                </a:solidFill>
                <a:latin typeface="Garamond"/>
                <a:cs typeface="Garamond"/>
              </a:rPr>
              <a:t>)</a:t>
            </a:r>
            <a:endParaRPr sz="2050">
              <a:latin typeface="Garamond"/>
              <a:cs typeface="Garamond"/>
            </a:endParaRPr>
          </a:p>
          <a:p>
            <a:pPr marL="441325">
              <a:lnSpc>
                <a:spcPct val="100000"/>
              </a:lnSpc>
              <a:spcBef>
                <a:spcPts val="40"/>
              </a:spcBef>
            </a:pPr>
            <a:r>
              <a:rPr sz="2050" spc="-40" dirty="0">
                <a:latin typeface="Calibri"/>
                <a:cs typeface="Calibri"/>
              </a:rPr>
              <a:t>adjust</a:t>
            </a:r>
            <a:r>
              <a:rPr sz="2050" spc="170" dirty="0">
                <a:latin typeface="Calibri"/>
                <a:cs typeface="Calibri"/>
              </a:rPr>
              <a:t> </a:t>
            </a:r>
            <a:r>
              <a:rPr sz="2050" spc="-60" dirty="0">
                <a:latin typeface="Calibri"/>
                <a:cs typeface="Calibri"/>
              </a:rPr>
              <a:t>lottery</a:t>
            </a:r>
            <a:r>
              <a:rPr sz="2050" spc="200" dirty="0">
                <a:latin typeface="Calibri"/>
                <a:cs typeface="Calibri"/>
              </a:rPr>
              <a:t> </a:t>
            </a:r>
            <a:r>
              <a:rPr sz="2050" spc="-135" dirty="0">
                <a:latin typeface="Calibri"/>
                <a:cs typeface="Calibri"/>
              </a:rPr>
              <a:t>p</a:t>
            </a:r>
            <a:r>
              <a:rPr sz="2050" spc="-50" dirty="0">
                <a:latin typeface="Calibri"/>
                <a:cs typeface="Calibri"/>
              </a:rPr>
              <a:t>robabili</a:t>
            </a:r>
            <a:r>
              <a:rPr sz="2050" spc="-110" dirty="0">
                <a:latin typeface="Calibri"/>
                <a:cs typeface="Calibri"/>
              </a:rPr>
              <a:t>t</a:t>
            </a:r>
            <a:r>
              <a:rPr sz="2050" spc="-40" dirty="0">
                <a:latin typeface="Calibri"/>
                <a:cs typeface="Calibri"/>
              </a:rPr>
              <a:t>y</a:t>
            </a:r>
            <a:r>
              <a:rPr sz="2050" spc="200" dirty="0">
                <a:latin typeface="Calibri"/>
                <a:cs typeface="Calibri"/>
              </a:rPr>
              <a:t> </a:t>
            </a:r>
            <a:r>
              <a:rPr sz="2050" b="0" i="1" spc="-220" dirty="0">
                <a:solidFill>
                  <a:srgbClr val="990099"/>
                </a:solidFill>
                <a:latin typeface="Bookman Old Style"/>
                <a:cs typeface="Bookman Old Style"/>
              </a:rPr>
              <a:t>p</a:t>
            </a:r>
            <a:r>
              <a:rPr sz="2050" b="0" i="1" spc="25" dirty="0">
                <a:solidFill>
                  <a:srgbClr val="990099"/>
                </a:solidFill>
                <a:latin typeface="Bookman Old Style"/>
                <a:cs typeface="Bookman Old Style"/>
              </a:rPr>
              <a:t> </a:t>
            </a:r>
            <a:r>
              <a:rPr sz="2050" spc="-40" dirty="0">
                <a:latin typeface="Calibri"/>
                <a:cs typeface="Calibri"/>
              </a:rPr>
              <a:t>unti</a:t>
            </a:r>
            <a:r>
              <a:rPr sz="2050" spc="-20" dirty="0">
                <a:latin typeface="Calibri"/>
                <a:cs typeface="Calibri"/>
              </a:rPr>
              <a:t>l</a:t>
            </a:r>
            <a:r>
              <a:rPr sz="2050" spc="195" dirty="0">
                <a:latin typeface="Calibri"/>
                <a:cs typeface="Calibri"/>
              </a:rPr>
              <a:t> </a:t>
            </a:r>
            <a:r>
              <a:rPr sz="2050" b="0" i="1" spc="80" dirty="0">
                <a:solidFill>
                  <a:srgbClr val="990099"/>
                </a:solidFill>
                <a:latin typeface="Bookman Old Style"/>
                <a:cs typeface="Bookman Old Style"/>
              </a:rPr>
              <a:t>A</a:t>
            </a:r>
            <a:r>
              <a:rPr sz="2050" b="0" i="1" spc="-45" dirty="0">
                <a:solidFill>
                  <a:srgbClr val="990099"/>
                </a:solidFill>
                <a:latin typeface="Bookman Old Style"/>
                <a:cs typeface="Bookman Old Style"/>
              </a:rPr>
              <a:t> </a:t>
            </a:r>
            <a:r>
              <a:rPr sz="2050" spc="-25" dirty="0">
                <a:solidFill>
                  <a:srgbClr val="990099"/>
                </a:solidFill>
                <a:latin typeface="Lucida Sans Unicode"/>
                <a:cs typeface="Lucida Sans Unicode"/>
              </a:rPr>
              <a:t>∼</a:t>
            </a:r>
            <a:r>
              <a:rPr sz="2050" spc="-75" dirty="0">
                <a:solidFill>
                  <a:srgbClr val="990099"/>
                </a:solidFill>
                <a:latin typeface="Lucida Sans Unicode"/>
                <a:cs typeface="Lucida Sans Unicode"/>
              </a:rPr>
              <a:t> </a:t>
            </a:r>
            <a:r>
              <a:rPr sz="2050" b="0" i="1" spc="220" dirty="0">
                <a:solidFill>
                  <a:srgbClr val="990099"/>
                </a:solidFill>
                <a:latin typeface="Bookman Old Style"/>
                <a:cs typeface="Bookman Old Style"/>
              </a:rPr>
              <a:t>L</a:t>
            </a:r>
            <a:r>
              <a:rPr sz="2100" b="0" i="1" spc="-209" baseline="-11904" dirty="0">
                <a:solidFill>
                  <a:srgbClr val="990099"/>
                </a:solidFill>
                <a:latin typeface="Bookman Old Style"/>
                <a:cs typeface="Bookman Old Style"/>
              </a:rPr>
              <a:t>p</a:t>
            </a:r>
            <a:endParaRPr sz="2100" baseline="-11904">
              <a:latin typeface="Bookman Old Style"/>
              <a:cs typeface="Bookman Old Style"/>
            </a:endParaRPr>
          </a:p>
        </p:txBody>
      </p:sp>
      <p:grpSp>
        <p:nvGrpSpPr>
          <p:cNvPr id="4" name="object 4"/>
          <p:cNvGrpSpPr/>
          <p:nvPr/>
        </p:nvGrpSpPr>
        <p:grpSpPr>
          <a:xfrm>
            <a:off x="4994392" y="3999903"/>
            <a:ext cx="1496695" cy="1137920"/>
            <a:chOff x="4994392" y="3999903"/>
            <a:chExt cx="1496695" cy="1137920"/>
          </a:xfrm>
        </p:grpSpPr>
        <p:sp>
          <p:nvSpPr>
            <p:cNvPr id="5" name="object 5"/>
            <p:cNvSpPr/>
            <p:nvPr/>
          </p:nvSpPr>
          <p:spPr>
            <a:xfrm>
              <a:off x="5004422" y="4016311"/>
              <a:ext cx="1444625" cy="561975"/>
            </a:xfrm>
            <a:custGeom>
              <a:avLst/>
              <a:gdLst/>
              <a:ahLst/>
              <a:cxnLst/>
              <a:rect l="l" t="t" r="r" b="b"/>
              <a:pathLst>
                <a:path w="1444625" h="561975">
                  <a:moveTo>
                    <a:pt x="0" y="561682"/>
                  </a:moveTo>
                  <a:lnTo>
                    <a:pt x="1444345" y="0"/>
                  </a:lnTo>
                </a:path>
              </a:pathLst>
            </a:custGeom>
            <a:ln w="20060">
              <a:solidFill>
                <a:srgbClr val="000000"/>
              </a:solidFill>
            </a:ln>
          </p:spPr>
          <p:txBody>
            <a:bodyPr wrap="square" lIns="0" tIns="0" rIns="0" bIns="0" rtlCol="0"/>
            <a:lstStyle/>
            <a:p>
              <a:endParaRPr/>
            </a:p>
          </p:txBody>
        </p:sp>
        <p:sp>
          <p:nvSpPr>
            <p:cNvPr id="6" name="object 6"/>
            <p:cNvSpPr/>
            <p:nvPr/>
          </p:nvSpPr>
          <p:spPr>
            <a:xfrm>
              <a:off x="6322948" y="3999903"/>
              <a:ext cx="168275" cy="95250"/>
            </a:xfrm>
            <a:custGeom>
              <a:avLst/>
              <a:gdLst/>
              <a:ahLst/>
              <a:cxnLst/>
              <a:rect l="l" t="t" r="r" b="b"/>
              <a:pathLst>
                <a:path w="168275" h="95250">
                  <a:moveTo>
                    <a:pt x="0" y="24955"/>
                  </a:moveTo>
                  <a:lnTo>
                    <a:pt x="27279" y="95110"/>
                  </a:lnTo>
                  <a:lnTo>
                    <a:pt x="167995" y="0"/>
                  </a:lnTo>
                  <a:lnTo>
                    <a:pt x="0" y="24955"/>
                  </a:lnTo>
                  <a:close/>
                </a:path>
              </a:pathLst>
            </a:custGeom>
            <a:solidFill>
              <a:srgbClr val="000000"/>
            </a:solidFill>
          </p:spPr>
          <p:txBody>
            <a:bodyPr wrap="square" lIns="0" tIns="0" rIns="0" bIns="0" rtlCol="0"/>
            <a:lstStyle/>
            <a:p>
              <a:endParaRPr/>
            </a:p>
          </p:txBody>
        </p:sp>
        <p:sp>
          <p:nvSpPr>
            <p:cNvPr id="7" name="object 7"/>
            <p:cNvSpPr/>
            <p:nvPr/>
          </p:nvSpPr>
          <p:spPr>
            <a:xfrm>
              <a:off x="5004422" y="4016311"/>
              <a:ext cx="1444625" cy="1104900"/>
            </a:xfrm>
            <a:custGeom>
              <a:avLst/>
              <a:gdLst/>
              <a:ahLst/>
              <a:cxnLst/>
              <a:rect l="l" t="t" r="r" b="b"/>
              <a:pathLst>
                <a:path w="1444625" h="1104900">
                  <a:moveTo>
                    <a:pt x="1332420" y="16624"/>
                  </a:moveTo>
                  <a:lnTo>
                    <a:pt x="1444345" y="0"/>
                  </a:lnTo>
                  <a:lnTo>
                    <a:pt x="1350594" y="63360"/>
                  </a:lnTo>
                </a:path>
                <a:path w="1444625" h="1104900">
                  <a:moveTo>
                    <a:pt x="0" y="543026"/>
                  </a:moveTo>
                  <a:lnTo>
                    <a:pt x="1444345" y="1104722"/>
                  </a:lnTo>
                </a:path>
              </a:pathLst>
            </a:custGeom>
            <a:ln w="20060">
              <a:solidFill>
                <a:srgbClr val="000000"/>
              </a:solidFill>
            </a:ln>
          </p:spPr>
          <p:txBody>
            <a:bodyPr wrap="square" lIns="0" tIns="0" rIns="0" bIns="0" rtlCol="0"/>
            <a:lstStyle/>
            <a:p>
              <a:endParaRPr/>
            </a:p>
          </p:txBody>
        </p:sp>
        <p:sp>
          <p:nvSpPr>
            <p:cNvPr id="8" name="object 8"/>
            <p:cNvSpPr/>
            <p:nvPr/>
          </p:nvSpPr>
          <p:spPr>
            <a:xfrm>
              <a:off x="6322948" y="5042319"/>
              <a:ext cx="168275" cy="95250"/>
            </a:xfrm>
            <a:custGeom>
              <a:avLst/>
              <a:gdLst/>
              <a:ahLst/>
              <a:cxnLst/>
              <a:rect l="l" t="t" r="r" b="b"/>
              <a:pathLst>
                <a:path w="168275" h="95250">
                  <a:moveTo>
                    <a:pt x="0" y="70167"/>
                  </a:moveTo>
                  <a:lnTo>
                    <a:pt x="167995" y="95110"/>
                  </a:lnTo>
                  <a:lnTo>
                    <a:pt x="27279" y="0"/>
                  </a:lnTo>
                  <a:lnTo>
                    <a:pt x="0" y="70167"/>
                  </a:lnTo>
                  <a:close/>
                </a:path>
              </a:pathLst>
            </a:custGeom>
            <a:solidFill>
              <a:srgbClr val="000000"/>
            </a:solidFill>
          </p:spPr>
          <p:txBody>
            <a:bodyPr wrap="square" lIns="0" tIns="0" rIns="0" bIns="0" rtlCol="0"/>
            <a:lstStyle/>
            <a:p>
              <a:endParaRPr/>
            </a:p>
          </p:txBody>
        </p:sp>
        <p:sp>
          <p:nvSpPr>
            <p:cNvPr id="9" name="object 9"/>
            <p:cNvSpPr/>
            <p:nvPr/>
          </p:nvSpPr>
          <p:spPr>
            <a:xfrm>
              <a:off x="6336842" y="5057673"/>
              <a:ext cx="112395" cy="63500"/>
            </a:xfrm>
            <a:custGeom>
              <a:avLst/>
              <a:gdLst/>
              <a:ahLst/>
              <a:cxnLst/>
              <a:rect l="l" t="t" r="r" b="b"/>
              <a:pathLst>
                <a:path w="112395" h="63500">
                  <a:moveTo>
                    <a:pt x="18173" y="0"/>
                  </a:moveTo>
                  <a:lnTo>
                    <a:pt x="111925" y="63360"/>
                  </a:lnTo>
                  <a:lnTo>
                    <a:pt x="0" y="46736"/>
                  </a:lnTo>
                </a:path>
              </a:pathLst>
            </a:custGeom>
            <a:ln w="20060">
              <a:solidFill>
                <a:srgbClr val="000000"/>
              </a:solidFill>
            </a:ln>
          </p:spPr>
          <p:txBody>
            <a:bodyPr wrap="square" lIns="0" tIns="0" rIns="0" bIns="0" rtlCol="0"/>
            <a:lstStyle/>
            <a:p>
              <a:endParaRPr/>
            </a:p>
          </p:txBody>
        </p:sp>
      </p:grpSp>
      <p:sp>
        <p:nvSpPr>
          <p:cNvPr id="10" name="object 10"/>
          <p:cNvSpPr txBox="1"/>
          <p:nvPr/>
        </p:nvSpPr>
        <p:spPr>
          <a:xfrm>
            <a:off x="4736960" y="4434375"/>
            <a:ext cx="135255" cy="261620"/>
          </a:xfrm>
          <a:prstGeom prst="rect">
            <a:avLst/>
          </a:prstGeom>
        </p:spPr>
        <p:txBody>
          <a:bodyPr vert="horz" wrap="square" lIns="0" tIns="12065" rIns="0" bIns="0" rtlCol="0">
            <a:spAutoFit/>
          </a:bodyPr>
          <a:lstStyle/>
          <a:p>
            <a:pPr marL="12700">
              <a:lnSpc>
                <a:spcPct val="100000"/>
              </a:lnSpc>
              <a:spcBef>
                <a:spcPts val="95"/>
              </a:spcBef>
            </a:pPr>
            <a:r>
              <a:rPr sz="1550" i="1" spc="-5" dirty="0">
                <a:latin typeface="Times New Roman"/>
                <a:cs typeface="Times New Roman"/>
              </a:rPr>
              <a:t>L</a:t>
            </a:r>
            <a:endParaRPr sz="1550">
              <a:latin typeface="Times New Roman"/>
              <a:cs typeface="Times New Roman"/>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8</a:t>
            </a:fld>
            <a:endParaRPr spc="20" dirty="0"/>
          </a:p>
        </p:txBody>
      </p:sp>
      <p:sp>
        <p:nvSpPr>
          <p:cNvPr id="11" name="object 11"/>
          <p:cNvSpPr txBox="1"/>
          <p:nvPr/>
        </p:nvSpPr>
        <p:spPr>
          <a:xfrm>
            <a:off x="5200352" y="3972987"/>
            <a:ext cx="762635" cy="261620"/>
          </a:xfrm>
          <a:prstGeom prst="rect">
            <a:avLst/>
          </a:prstGeom>
        </p:spPr>
        <p:txBody>
          <a:bodyPr vert="horz" wrap="square" lIns="0" tIns="12065" rIns="0" bIns="0" rtlCol="0">
            <a:spAutoFit/>
          </a:bodyPr>
          <a:lstStyle/>
          <a:p>
            <a:pPr marL="12700">
              <a:lnSpc>
                <a:spcPct val="100000"/>
              </a:lnSpc>
              <a:spcBef>
                <a:spcPts val="95"/>
              </a:spcBef>
            </a:pPr>
            <a:r>
              <a:rPr sz="1550" i="1" spc="-5" dirty="0">
                <a:latin typeface="Times New Roman"/>
                <a:cs typeface="Times New Roman"/>
              </a:rPr>
              <a:t>0.999999</a:t>
            </a:r>
            <a:endParaRPr sz="1550">
              <a:latin typeface="Times New Roman"/>
              <a:cs typeface="Times New Roman"/>
            </a:endParaRPr>
          </a:p>
        </p:txBody>
      </p:sp>
      <p:sp>
        <p:nvSpPr>
          <p:cNvPr id="12" name="object 12"/>
          <p:cNvSpPr txBox="1"/>
          <p:nvPr/>
        </p:nvSpPr>
        <p:spPr>
          <a:xfrm>
            <a:off x="5168256" y="4865671"/>
            <a:ext cx="762635" cy="261620"/>
          </a:xfrm>
          <a:prstGeom prst="rect">
            <a:avLst/>
          </a:prstGeom>
        </p:spPr>
        <p:txBody>
          <a:bodyPr vert="horz" wrap="square" lIns="0" tIns="12065" rIns="0" bIns="0" rtlCol="0">
            <a:spAutoFit/>
          </a:bodyPr>
          <a:lstStyle/>
          <a:p>
            <a:pPr marL="12700">
              <a:lnSpc>
                <a:spcPct val="100000"/>
              </a:lnSpc>
              <a:spcBef>
                <a:spcPts val="95"/>
              </a:spcBef>
            </a:pPr>
            <a:r>
              <a:rPr sz="1550" i="1" spc="-5" dirty="0">
                <a:latin typeface="Times New Roman"/>
                <a:cs typeface="Times New Roman"/>
              </a:rPr>
              <a:t>0.000001</a:t>
            </a:r>
            <a:endParaRPr sz="1550">
              <a:latin typeface="Times New Roman"/>
              <a:cs typeface="Times New Roman"/>
            </a:endParaRPr>
          </a:p>
        </p:txBody>
      </p:sp>
      <p:sp>
        <p:nvSpPr>
          <p:cNvPr id="13" name="object 13"/>
          <p:cNvSpPr txBox="1"/>
          <p:nvPr/>
        </p:nvSpPr>
        <p:spPr>
          <a:xfrm>
            <a:off x="6500259" y="3842439"/>
            <a:ext cx="1773555" cy="261620"/>
          </a:xfrm>
          <a:prstGeom prst="rect">
            <a:avLst/>
          </a:prstGeom>
        </p:spPr>
        <p:txBody>
          <a:bodyPr vert="horz" wrap="square" lIns="0" tIns="12065" rIns="0" bIns="0" rtlCol="0">
            <a:spAutoFit/>
          </a:bodyPr>
          <a:lstStyle/>
          <a:p>
            <a:pPr marL="12700">
              <a:lnSpc>
                <a:spcPct val="100000"/>
              </a:lnSpc>
              <a:spcBef>
                <a:spcPts val="95"/>
              </a:spcBef>
            </a:pPr>
            <a:r>
              <a:rPr sz="1550" b="1" spc="-5" dirty="0">
                <a:latin typeface="Arial"/>
                <a:cs typeface="Arial"/>
              </a:rPr>
              <a:t>continue</a:t>
            </a:r>
            <a:r>
              <a:rPr sz="1550" b="1" spc="-25" dirty="0">
                <a:latin typeface="Arial"/>
                <a:cs typeface="Arial"/>
              </a:rPr>
              <a:t> </a:t>
            </a:r>
            <a:r>
              <a:rPr sz="1550" b="1" spc="-5" dirty="0">
                <a:latin typeface="Arial"/>
                <a:cs typeface="Arial"/>
              </a:rPr>
              <a:t>as</a:t>
            </a:r>
            <a:r>
              <a:rPr sz="1550" b="1" spc="-20" dirty="0">
                <a:latin typeface="Arial"/>
                <a:cs typeface="Arial"/>
              </a:rPr>
              <a:t> </a:t>
            </a:r>
            <a:r>
              <a:rPr sz="1550" b="1" spc="-5" dirty="0">
                <a:latin typeface="Arial"/>
                <a:cs typeface="Arial"/>
              </a:rPr>
              <a:t>before</a:t>
            </a:r>
            <a:endParaRPr sz="1550">
              <a:latin typeface="Arial"/>
              <a:cs typeface="Arial"/>
            </a:endParaRPr>
          </a:p>
        </p:txBody>
      </p:sp>
      <p:sp>
        <p:nvSpPr>
          <p:cNvPr id="14" name="object 14"/>
          <p:cNvSpPr txBox="1"/>
          <p:nvPr/>
        </p:nvSpPr>
        <p:spPr>
          <a:xfrm>
            <a:off x="6502265" y="4965817"/>
            <a:ext cx="1249045" cy="261620"/>
          </a:xfrm>
          <a:prstGeom prst="rect">
            <a:avLst/>
          </a:prstGeom>
        </p:spPr>
        <p:txBody>
          <a:bodyPr vert="horz" wrap="square" lIns="0" tIns="12065" rIns="0" bIns="0" rtlCol="0">
            <a:spAutoFit/>
          </a:bodyPr>
          <a:lstStyle/>
          <a:p>
            <a:pPr marL="12700">
              <a:lnSpc>
                <a:spcPct val="100000"/>
              </a:lnSpc>
              <a:spcBef>
                <a:spcPts val="95"/>
              </a:spcBef>
            </a:pPr>
            <a:r>
              <a:rPr sz="1550" b="1" spc="-5" dirty="0">
                <a:latin typeface="Arial"/>
                <a:cs typeface="Arial"/>
              </a:rPr>
              <a:t>instant</a:t>
            </a:r>
            <a:r>
              <a:rPr sz="1550" b="1" spc="-50" dirty="0">
                <a:latin typeface="Arial"/>
                <a:cs typeface="Arial"/>
              </a:rPr>
              <a:t> </a:t>
            </a:r>
            <a:r>
              <a:rPr sz="1550" b="1" spc="-5" dirty="0">
                <a:latin typeface="Arial"/>
                <a:cs typeface="Arial"/>
              </a:rPr>
              <a:t>death</a:t>
            </a:r>
            <a:endParaRPr sz="1550">
              <a:latin typeface="Arial"/>
              <a:cs typeface="Arial"/>
            </a:endParaRPr>
          </a:p>
        </p:txBody>
      </p:sp>
      <p:sp>
        <p:nvSpPr>
          <p:cNvPr id="15" name="object 15"/>
          <p:cNvSpPr txBox="1"/>
          <p:nvPr/>
        </p:nvSpPr>
        <p:spPr>
          <a:xfrm>
            <a:off x="1751990" y="4334800"/>
            <a:ext cx="1313815" cy="447040"/>
          </a:xfrm>
          <a:prstGeom prst="rect">
            <a:avLst/>
          </a:prstGeom>
        </p:spPr>
        <p:txBody>
          <a:bodyPr vert="horz" wrap="square" lIns="0" tIns="14605" rIns="0" bIns="0" rtlCol="0">
            <a:spAutoFit/>
          </a:bodyPr>
          <a:lstStyle/>
          <a:p>
            <a:pPr marL="12700">
              <a:lnSpc>
                <a:spcPct val="100000"/>
              </a:lnSpc>
              <a:spcBef>
                <a:spcPts val="115"/>
              </a:spcBef>
            </a:pPr>
            <a:r>
              <a:rPr sz="2750" b="1" spc="5" dirty="0">
                <a:latin typeface="Arial"/>
                <a:cs typeface="Arial"/>
              </a:rPr>
              <a:t>pay</a:t>
            </a:r>
            <a:r>
              <a:rPr sz="2750" b="1" spc="-75" dirty="0">
                <a:latin typeface="Arial"/>
                <a:cs typeface="Arial"/>
              </a:rPr>
              <a:t> </a:t>
            </a:r>
            <a:r>
              <a:rPr sz="2750" b="1" spc="5" dirty="0">
                <a:latin typeface="Arial"/>
                <a:cs typeface="Arial"/>
              </a:rPr>
              <a:t>$30</a:t>
            </a:r>
            <a:endParaRPr sz="2750">
              <a:latin typeface="Arial"/>
              <a:cs typeface="Arial"/>
            </a:endParaRPr>
          </a:p>
        </p:txBody>
      </p:sp>
      <p:sp>
        <p:nvSpPr>
          <p:cNvPr id="16" name="object 16"/>
          <p:cNvSpPr txBox="1"/>
          <p:nvPr/>
        </p:nvSpPr>
        <p:spPr>
          <a:xfrm>
            <a:off x="3457112" y="4344830"/>
            <a:ext cx="230504" cy="447040"/>
          </a:xfrm>
          <a:prstGeom prst="rect">
            <a:avLst/>
          </a:prstGeom>
        </p:spPr>
        <p:txBody>
          <a:bodyPr vert="horz" wrap="square" lIns="0" tIns="14605" rIns="0" bIns="0" rtlCol="0">
            <a:spAutoFit/>
          </a:bodyPr>
          <a:lstStyle/>
          <a:p>
            <a:pPr marL="12700">
              <a:lnSpc>
                <a:spcPct val="100000"/>
              </a:lnSpc>
              <a:spcBef>
                <a:spcPts val="115"/>
              </a:spcBef>
            </a:pPr>
            <a:r>
              <a:rPr sz="2750" b="1" spc="5" dirty="0">
                <a:latin typeface="Arial"/>
                <a:cs typeface="Arial"/>
              </a:rPr>
              <a:t>~</a:t>
            </a:r>
            <a:endParaRPr sz="2750">
              <a:latin typeface="Arial"/>
              <a:cs typeface="Arial"/>
            </a:endParaRPr>
          </a:p>
        </p:txBody>
      </p:sp>
      <p:sp>
        <p:nvSpPr>
          <p:cNvPr id="19" name="TextBox 18">
            <a:extLst>
              <a:ext uri="{FF2B5EF4-FFF2-40B4-BE49-F238E27FC236}">
                <a16:creationId xmlns:a16="http://schemas.microsoft.com/office/drawing/2014/main" id="{2CAB719B-3151-48BB-9206-E2E2C5F8842A}"/>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20" name="Picture 19">
            <a:extLst>
              <a:ext uri="{FF2B5EF4-FFF2-40B4-BE49-F238E27FC236}">
                <a16:creationId xmlns:a16="http://schemas.microsoft.com/office/drawing/2014/main" id="{BDAA7A67-A883-4C4C-A968-7146E0F2E013}"/>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15" dirty="0"/>
              <a:t>Chapter</a:t>
            </a:r>
            <a:r>
              <a:rPr spc="40" dirty="0"/>
              <a:t> </a:t>
            </a:r>
            <a:r>
              <a:rPr spc="15" dirty="0"/>
              <a:t>16</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9</a:t>
            </a:fld>
            <a:endParaRPr spc="20"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75" dirty="0"/>
              <a:t>Utility</a:t>
            </a:r>
            <a:r>
              <a:rPr spc="215" dirty="0"/>
              <a:t> </a:t>
            </a:r>
            <a:r>
              <a:rPr spc="25" dirty="0"/>
              <a:t>scales</a:t>
            </a:r>
          </a:p>
        </p:txBody>
      </p:sp>
      <p:sp>
        <p:nvSpPr>
          <p:cNvPr id="3" name="object 3"/>
          <p:cNvSpPr txBox="1"/>
          <p:nvPr/>
        </p:nvSpPr>
        <p:spPr>
          <a:xfrm>
            <a:off x="1079497" y="1396713"/>
            <a:ext cx="6959600" cy="3843020"/>
          </a:xfrm>
          <a:prstGeom prst="rect">
            <a:avLst/>
          </a:prstGeom>
        </p:spPr>
        <p:txBody>
          <a:bodyPr vert="horz" wrap="square" lIns="0" tIns="14604" rIns="0" bIns="0" rtlCol="0">
            <a:spAutoFit/>
          </a:bodyPr>
          <a:lstStyle/>
          <a:p>
            <a:pPr marL="63500">
              <a:lnSpc>
                <a:spcPct val="100000"/>
              </a:lnSpc>
              <a:spcBef>
                <a:spcPts val="114"/>
              </a:spcBef>
            </a:pPr>
            <a:r>
              <a:rPr sz="2050" spc="-60" dirty="0">
                <a:solidFill>
                  <a:srgbClr val="00007E"/>
                </a:solidFill>
                <a:latin typeface="Calibri"/>
                <a:cs typeface="Calibri"/>
              </a:rPr>
              <a:t>Normalized</a:t>
            </a:r>
            <a:r>
              <a:rPr sz="2050" spc="180" dirty="0">
                <a:solidFill>
                  <a:srgbClr val="00007E"/>
                </a:solidFill>
                <a:latin typeface="Calibri"/>
                <a:cs typeface="Calibri"/>
              </a:rPr>
              <a:t> </a:t>
            </a:r>
            <a:r>
              <a:rPr sz="2050" spc="-40" dirty="0">
                <a:solidFill>
                  <a:srgbClr val="00007E"/>
                </a:solidFill>
                <a:latin typeface="Calibri"/>
                <a:cs typeface="Calibri"/>
              </a:rPr>
              <a:t>utilities</a:t>
            </a:r>
            <a:r>
              <a:rPr sz="2050" spc="-40" dirty="0">
                <a:latin typeface="Calibri"/>
                <a:cs typeface="Calibri"/>
              </a:rPr>
              <a:t>:</a:t>
            </a:r>
            <a:r>
              <a:rPr sz="2050" spc="10" dirty="0">
                <a:latin typeface="Calibri"/>
                <a:cs typeface="Calibri"/>
              </a:rPr>
              <a:t> </a:t>
            </a:r>
            <a:r>
              <a:rPr sz="2050" b="0" i="1" spc="65" dirty="0">
                <a:solidFill>
                  <a:srgbClr val="990099"/>
                </a:solidFill>
                <a:latin typeface="Bookman Old Style"/>
                <a:cs typeface="Bookman Old Style"/>
              </a:rPr>
              <a:t>u</a:t>
            </a:r>
            <a:r>
              <a:rPr sz="2100" spc="97" baseline="-11904" dirty="0">
                <a:solidFill>
                  <a:srgbClr val="990099"/>
                </a:solidFill>
                <a:latin typeface="Lucida Sans Unicode"/>
                <a:cs typeface="Lucida Sans Unicode"/>
              </a:rPr>
              <a:t>T</a:t>
            </a:r>
            <a:r>
              <a:rPr sz="2100" spc="247" baseline="-11904" dirty="0">
                <a:solidFill>
                  <a:srgbClr val="990099"/>
                </a:solidFill>
                <a:latin typeface="Lucida Sans Unicode"/>
                <a:cs typeface="Lucida Sans Unicode"/>
              </a:rPr>
              <a:t> </a:t>
            </a:r>
            <a:r>
              <a:rPr sz="2050" spc="120" dirty="0">
                <a:solidFill>
                  <a:srgbClr val="990099"/>
                </a:solidFill>
                <a:latin typeface="Garamond"/>
                <a:cs typeface="Garamond"/>
              </a:rPr>
              <a:t>=</a:t>
            </a:r>
            <a:r>
              <a:rPr sz="2050" spc="55" dirty="0">
                <a:solidFill>
                  <a:srgbClr val="990099"/>
                </a:solidFill>
                <a:latin typeface="Garamond"/>
                <a:cs typeface="Garamond"/>
              </a:rPr>
              <a:t> </a:t>
            </a:r>
            <a:r>
              <a:rPr sz="2050" spc="-15" dirty="0">
                <a:solidFill>
                  <a:srgbClr val="990099"/>
                </a:solidFill>
                <a:latin typeface="Garamond"/>
                <a:cs typeface="Garamond"/>
              </a:rPr>
              <a:t>1</a:t>
            </a:r>
            <a:r>
              <a:rPr sz="2050" b="0" i="1" spc="-15" dirty="0">
                <a:solidFill>
                  <a:srgbClr val="990099"/>
                </a:solidFill>
                <a:latin typeface="Bookman Old Style"/>
                <a:cs typeface="Bookman Old Style"/>
              </a:rPr>
              <a:t>.</a:t>
            </a:r>
            <a:r>
              <a:rPr sz="2050" spc="-15" dirty="0">
                <a:solidFill>
                  <a:srgbClr val="990099"/>
                </a:solidFill>
                <a:latin typeface="Garamond"/>
                <a:cs typeface="Garamond"/>
              </a:rPr>
              <a:t>0</a:t>
            </a:r>
            <a:r>
              <a:rPr sz="2050" spc="-15" dirty="0">
                <a:latin typeface="Calibri"/>
                <a:cs typeface="Calibri"/>
              </a:rPr>
              <a:t>,</a:t>
            </a:r>
            <a:r>
              <a:rPr sz="2050" spc="180" dirty="0">
                <a:latin typeface="Calibri"/>
                <a:cs typeface="Calibri"/>
              </a:rPr>
              <a:t> </a:t>
            </a:r>
            <a:r>
              <a:rPr sz="2050" b="0" i="1" spc="-60" dirty="0">
                <a:solidFill>
                  <a:srgbClr val="990099"/>
                </a:solidFill>
                <a:latin typeface="Bookman Old Style"/>
                <a:cs typeface="Bookman Old Style"/>
              </a:rPr>
              <a:t>u</a:t>
            </a:r>
            <a:r>
              <a:rPr sz="2100" spc="-89" baseline="-11904" dirty="0">
                <a:solidFill>
                  <a:srgbClr val="990099"/>
                </a:solidFill>
                <a:latin typeface="Lucida Sans Unicode"/>
                <a:cs typeface="Lucida Sans Unicode"/>
              </a:rPr>
              <a:t>⊥</a:t>
            </a:r>
            <a:r>
              <a:rPr sz="2100" spc="262" baseline="-11904" dirty="0">
                <a:solidFill>
                  <a:srgbClr val="990099"/>
                </a:solidFill>
                <a:latin typeface="Lucida Sans Unicode"/>
                <a:cs typeface="Lucida Sans Unicode"/>
              </a:rPr>
              <a:t> </a:t>
            </a:r>
            <a:r>
              <a:rPr sz="2050" spc="120" dirty="0">
                <a:solidFill>
                  <a:srgbClr val="990099"/>
                </a:solidFill>
                <a:latin typeface="Garamond"/>
                <a:cs typeface="Garamond"/>
              </a:rPr>
              <a:t>=</a:t>
            </a:r>
            <a:r>
              <a:rPr sz="2050" spc="60" dirty="0">
                <a:solidFill>
                  <a:srgbClr val="990099"/>
                </a:solidFill>
                <a:latin typeface="Garamond"/>
                <a:cs typeface="Garamond"/>
              </a:rPr>
              <a:t> </a:t>
            </a:r>
            <a:r>
              <a:rPr sz="2050" spc="-30" dirty="0">
                <a:solidFill>
                  <a:srgbClr val="990099"/>
                </a:solidFill>
                <a:latin typeface="Garamond"/>
                <a:cs typeface="Garamond"/>
              </a:rPr>
              <a:t>0</a:t>
            </a:r>
            <a:r>
              <a:rPr sz="2050" b="0" i="1" spc="-30" dirty="0">
                <a:solidFill>
                  <a:srgbClr val="990099"/>
                </a:solidFill>
                <a:latin typeface="Bookman Old Style"/>
                <a:cs typeface="Bookman Old Style"/>
              </a:rPr>
              <a:t>.</a:t>
            </a:r>
            <a:r>
              <a:rPr sz="2050" spc="-30" dirty="0">
                <a:solidFill>
                  <a:srgbClr val="990099"/>
                </a:solidFill>
                <a:latin typeface="Garamond"/>
                <a:cs typeface="Garamond"/>
              </a:rPr>
              <a:t>0</a:t>
            </a:r>
            <a:endParaRPr sz="2050" dirty="0">
              <a:latin typeface="Garamond"/>
              <a:cs typeface="Garamond"/>
            </a:endParaRPr>
          </a:p>
          <a:p>
            <a:pPr marL="63500">
              <a:lnSpc>
                <a:spcPct val="100000"/>
              </a:lnSpc>
              <a:spcBef>
                <a:spcPts val="1560"/>
              </a:spcBef>
            </a:pPr>
            <a:r>
              <a:rPr sz="2050" spc="-60" dirty="0">
                <a:solidFill>
                  <a:srgbClr val="00007E"/>
                </a:solidFill>
                <a:latin typeface="Calibri"/>
                <a:cs typeface="Calibri"/>
              </a:rPr>
              <a:t>Micromorts</a:t>
            </a:r>
            <a:r>
              <a:rPr sz="2050" spc="-60" dirty="0">
                <a:latin typeface="Calibri"/>
                <a:cs typeface="Calibri"/>
              </a:rPr>
              <a:t>:</a:t>
            </a:r>
            <a:r>
              <a:rPr sz="2050" dirty="0">
                <a:latin typeface="Calibri"/>
                <a:cs typeface="Calibri"/>
              </a:rPr>
              <a:t> </a:t>
            </a:r>
            <a:r>
              <a:rPr sz="2050" spc="-55" dirty="0">
                <a:latin typeface="Calibri"/>
                <a:cs typeface="Calibri"/>
              </a:rPr>
              <a:t>one-millionth</a:t>
            </a:r>
            <a:r>
              <a:rPr sz="2050" spc="160" dirty="0">
                <a:latin typeface="Calibri"/>
                <a:cs typeface="Calibri"/>
              </a:rPr>
              <a:t> </a:t>
            </a:r>
            <a:r>
              <a:rPr sz="2050" spc="-65" dirty="0">
                <a:latin typeface="Calibri"/>
                <a:cs typeface="Calibri"/>
              </a:rPr>
              <a:t>chance</a:t>
            </a:r>
            <a:r>
              <a:rPr sz="2050" spc="170" dirty="0">
                <a:latin typeface="Calibri"/>
                <a:cs typeface="Calibri"/>
              </a:rPr>
              <a:t> </a:t>
            </a:r>
            <a:r>
              <a:rPr sz="2050" spc="-75" dirty="0">
                <a:latin typeface="Calibri"/>
                <a:cs typeface="Calibri"/>
              </a:rPr>
              <a:t>of</a:t>
            </a:r>
            <a:r>
              <a:rPr sz="2050" spc="170" dirty="0">
                <a:latin typeface="Calibri"/>
                <a:cs typeface="Calibri"/>
              </a:rPr>
              <a:t> </a:t>
            </a:r>
            <a:r>
              <a:rPr sz="2050" spc="-75" dirty="0">
                <a:latin typeface="Calibri"/>
                <a:cs typeface="Calibri"/>
              </a:rPr>
              <a:t>death</a:t>
            </a:r>
            <a:endParaRPr sz="2050" dirty="0">
              <a:latin typeface="Calibri"/>
              <a:cs typeface="Calibri"/>
            </a:endParaRPr>
          </a:p>
          <a:p>
            <a:pPr marL="429259">
              <a:lnSpc>
                <a:spcPct val="100000"/>
              </a:lnSpc>
              <a:spcBef>
                <a:spcPts val="25"/>
              </a:spcBef>
            </a:pPr>
            <a:r>
              <a:rPr sz="2050" spc="-75" dirty="0">
                <a:latin typeface="Calibri"/>
                <a:cs typeface="Calibri"/>
              </a:rPr>
              <a:t>useful</a:t>
            </a:r>
            <a:r>
              <a:rPr sz="2050" spc="200" dirty="0">
                <a:latin typeface="Calibri"/>
                <a:cs typeface="Calibri"/>
              </a:rPr>
              <a:t> </a:t>
            </a:r>
            <a:r>
              <a:rPr sz="2050" spc="-90" dirty="0">
                <a:latin typeface="Calibri"/>
                <a:cs typeface="Calibri"/>
              </a:rPr>
              <a:t>for</a:t>
            </a:r>
            <a:r>
              <a:rPr sz="2050" spc="195" dirty="0">
                <a:latin typeface="Calibri"/>
                <a:cs typeface="Calibri"/>
              </a:rPr>
              <a:t> </a:t>
            </a:r>
            <a:r>
              <a:rPr sz="2050" spc="-40" dirty="0">
                <a:latin typeface="Calibri"/>
                <a:cs typeface="Calibri"/>
              </a:rPr>
              <a:t>Russian</a:t>
            </a:r>
            <a:r>
              <a:rPr sz="2050" spc="225" dirty="0">
                <a:latin typeface="Calibri"/>
                <a:cs typeface="Calibri"/>
              </a:rPr>
              <a:t> </a:t>
            </a:r>
            <a:r>
              <a:rPr sz="2050" spc="-65" dirty="0">
                <a:latin typeface="Calibri"/>
                <a:cs typeface="Calibri"/>
              </a:rPr>
              <a:t>roulette,</a:t>
            </a:r>
            <a:r>
              <a:rPr sz="2050" spc="190" dirty="0">
                <a:latin typeface="Calibri"/>
                <a:cs typeface="Calibri"/>
              </a:rPr>
              <a:t> </a:t>
            </a:r>
            <a:r>
              <a:rPr sz="2050" spc="-55" dirty="0">
                <a:latin typeface="Calibri"/>
                <a:cs typeface="Calibri"/>
              </a:rPr>
              <a:t>paying</a:t>
            </a:r>
            <a:r>
              <a:rPr sz="2050" spc="200" dirty="0">
                <a:latin typeface="Calibri"/>
                <a:cs typeface="Calibri"/>
              </a:rPr>
              <a:t> </a:t>
            </a:r>
            <a:r>
              <a:rPr sz="2050" spc="-55" dirty="0">
                <a:latin typeface="Calibri"/>
                <a:cs typeface="Calibri"/>
              </a:rPr>
              <a:t>to</a:t>
            </a:r>
            <a:r>
              <a:rPr sz="2050" spc="185" dirty="0">
                <a:latin typeface="Calibri"/>
                <a:cs typeface="Calibri"/>
              </a:rPr>
              <a:t> </a:t>
            </a:r>
            <a:r>
              <a:rPr sz="2050" spc="-95" dirty="0">
                <a:latin typeface="Calibri"/>
                <a:cs typeface="Calibri"/>
              </a:rPr>
              <a:t>reduce</a:t>
            </a:r>
            <a:r>
              <a:rPr sz="2050" spc="204" dirty="0">
                <a:latin typeface="Calibri"/>
                <a:cs typeface="Calibri"/>
              </a:rPr>
              <a:t> </a:t>
            </a:r>
            <a:r>
              <a:rPr sz="2050" spc="-60" dirty="0">
                <a:latin typeface="Calibri"/>
                <a:cs typeface="Calibri"/>
              </a:rPr>
              <a:t>product</a:t>
            </a:r>
            <a:r>
              <a:rPr sz="2050" spc="195" dirty="0">
                <a:latin typeface="Calibri"/>
                <a:cs typeface="Calibri"/>
              </a:rPr>
              <a:t> </a:t>
            </a:r>
            <a:r>
              <a:rPr sz="2050" spc="-30" dirty="0">
                <a:latin typeface="Calibri"/>
                <a:cs typeface="Calibri"/>
              </a:rPr>
              <a:t>risks,</a:t>
            </a:r>
            <a:r>
              <a:rPr sz="2050" spc="204" dirty="0">
                <a:latin typeface="Calibri"/>
                <a:cs typeface="Calibri"/>
              </a:rPr>
              <a:t> </a:t>
            </a:r>
            <a:r>
              <a:rPr sz="2050" spc="-35" dirty="0">
                <a:latin typeface="Calibri"/>
                <a:cs typeface="Calibri"/>
              </a:rPr>
              <a:t>etc.</a:t>
            </a:r>
            <a:endParaRPr sz="2050" dirty="0">
              <a:latin typeface="Calibri"/>
              <a:cs typeface="Calibri"/>
            </a:endParaRPr>
          </a:p>
          <a:p>
            <a:pPr marL="63500">
              <a:lnSpc>
                <a:spcPct val="100000"/>
              </a:lnSpc>
              <a:spcBef>
                <a:spcPts val="1560"/>
              </a:spcBef>
            </a:pPr>
            <a:r>
              <a:rPr sz="2050" spc="65" dirty="0">
                <a:solidFill>
                  <a:srgbClr val="00007E"/>
                </a:solidFill>
                <a:latin typeface="Calibri"/>
                <a:cs typeface="Calibri"/>
              </a:rPr>
              <a:t>QALYs</a:t>
            </a:r>
            <a:r>
              <a:rPr sz="2050" spc="65" dirty="0">
                <a:latin typeface="Calibri"/>
                <a:cs typeface="Calibri"/>
              </a:rPr>
              <a:t>:</a:t>
            </a:r>
            <a:r>
              <a:rPr sz="2050" spc="360" dirty="0">
                <a:latin typeface="Calibri"/>
                <a:cs typeface="Calibri"/>
              </a:rPr>
              <a:t> </a:t>
            </a:r>
            <a:r>
              <a:rPr sz="2050" spc="-55" dirty="0">
                <a:latin typeface="Calibri"/>
                <a:cs typeface="Calibri"/>
              </a:rPr>
              <a:t>quality-adjusted</a:t>
            </a:r>
            <a:r>
              <a:rPr sz="2050" spc="240" dirty="0">
                <a:latin typeface="Calibri"/>
                <a:cs typeface="Calibri"/>
              </a:rPr>
              <a:t> </a:t>
            </a:r>
            <a:r>
              <a:rPr sz="2050" spc="-60" dirty="0">
                <a:latin typeface="Calibri"/>
                <a:cs typeface="Calibri"/>
              </a:rPr>
              <a:t>life</a:t>
            </a:r>
            <a:r>
              <a:rPr sz="2050" spc="190" dirty="0">
                <a:latin typeface="Calibri"/>
                <a:cs typeface="Calibri"/>
              </a:rPr>
              <a:t> </a:t>
            </a:r>
            <a:r>
              <a:rPr sz="2050" spc="-95" dirty="0">
                <a:latin typeface="Calibri"/>
                <a:cs typeface="Calibri"/>
              </a:rPr>
              <a:t>years</a:t>
            </a:r>
            <a:endParaRPr sz="2050" dirty="0">
              <a:latin typeface="Calibri"/>
              <a:cs typeface="Calibri"/>
            </a:endParaRPr>
          </a:p>
          <a:p>
            <a:pPr marL="428625">
              <a:lnSpc>
                <a:spcPct val="100000"/>
              </a:lnSpc>
              <a:spcBef>
                <a:spcPts val="35"/>
              </a:spcBef>
            </a:pPr>
            <a:r>
              <a:rPr sz="2050" spc="-75" dirty="0">
                <a:latin typeface="Calibri"/>
                <a:cs typeface="Calibri"/>
              </a:rPr>
              <a:t>useful</a:t>
            </a:r>
            <a:r>
              <a:rPr sz="2050" spc="195" dirty="0">
                <a:latin typeface="Calibri"/>
                <a:cs typeface="Calibri"/>
              </a:rPr>
              <a:t> </a:t>
            </a:r>
            <a:r>
              <a:rPr sz="2050" spc="-90" dirty="0">
                <a:latin typeface="Calibri"/>
                <a:cs typeface="Calibri"/>
              </a:rPr>
              <a:t>for</a:t>
            </a:r>
            <a:r>
              <a:rPr sz="2050" spc="190" dirty="0">
                <a:latin typeface="Calibri"/>
                <a:cs typeface="Calibri"/>
              </a:rPr>
              <a:t> </a:t>
            </a:r>
            <a:r>
              <a:rPr sz="2050" spc="-65" dirty="0">
                <a:latin typeface="Calibri"/>
                <a:cs typeface="Calibri"/>
              </a:rPr>
              <a:t>medical</a:t>
            </a:r>
            <a:r>
              <a:rPr sz="2050" spc="195" dirty="0">
                <a:latin typeface="Calibri"/>
                <a:cs typeface="Calibri"/>
              </a:rPr>
              <a:t> </a:t>
            </a:r>
            <a:r>
              <a:rPr sz="2050" spc="-70" dirty="0">
                <a:latin typeface="Calibri"/>
                <a:cs typeface="Calibri"/>
              </a:rPr>
              <a:t>decisions</a:t>
            </a:r>
            <a:r>
              <a:rPr sz="2050" spc="220" dirty="0">
                <a:latin typeface="Calibri"/>
                <a:cs typeface="Calibri"/>
              </a:rPr>
              <a:t> </a:t>
            </a:r>
            <a:r>
              <a:rPr sz="2050" spc="-50" dirty="0">
                <a:latin typeface="Calibri"/>
                <a:cs typeface="Calibri"/>
              </a:rPr>
              <a:t>involving</a:t>
            </a:r>
            <a:r>
              <a:rPr sz="2050" spc="220" dirty="0">
                <a:latin typeface="Calibri"/>
                <a:cs typeface="Calibri"/>
              </a:rPr>
              <a:t> </a:t>
            </a:r>
            <a:r>
              <a:rPr sz="2050" spc="-40" dirty="0">
                <a:latin typeface="Calibri"/>
                <a:cs typeface="Calibri"/>
              </a:rPr>
              <a:t>substantial</a:t>
            </a:r>
            <a:r>
              <a:rPr sz="2050" spc="170" dirty="0">
                <a:latin typeface="Calibri"/>
                <a:cs typeface="Calibri"/>
              </a:rPr>
              <a:t> </a:t>
            </a:r>
            <a:r>
              <a:rPr sz="2050" spc="-35" dirty="0">
                <a:latin typeface="Calibri"/>
                <a:cs typeface="Calibri"/>
              </a:rPr>
              <a:t>risk</a:t>
            </a:r>
            <a:endParaRPr sz="2050" dirty="0">
              <a:latin typeface="Calibri"/>
              <a:cs typeface="Calibri"/>
            </a:endParaRPr>
          </a:p>
          <a:p>
            <a:pPr marL="63500">
              <a:lnSpc>
                <a:spcPct val="100000"/>
              </a:lnSpc>
              <a:spcBef>
                <a:spcPts val="1560"/>
              </a:spcBef>
            </a:pPr>
            <a:r>
              <a:rPr sz="2050" spc="-50" dirty="0">
                <a:latin typeface="Calibri"/>
                <a:cs typeface="Calibri"/>
              </a:rPr>
              <a:t>Note:</a:t>
            </a:r>
            <a:r>
              <a:rPr sz="2050" dirty="0">
                <a:latin typeface="Calibri"/>
                <a:cs typeface="Calibri"/>
              </a:rPr>
              <a:t> </a:t>
            </a:r>
            <a:r>
              <a:rPr sz="2050" spc="-75" dirty="0">
                <a:latin typeface="Calibri"/>
                <a:cs typeface="Calibri"/>
              </a:rPr>
              <a:t>behavior</a:t>
            </a:r>
            <a:r>
              <a:rPr sz="2050" spc="180" dirty="0">
                <a:latin typeface="Calibri"/>
                <a:cs typeface="Calibri"/>
              </a:rPr>
              <a:t> </a:t>
            </a:r>
            <a:r>
              <a:rPr sz="2050" spc="-40" dirty="0">
                <a:latin typeface="Calibri"/>
                <a:cs typeface="Calibri"/>
              </a:rPr>
              <a:t>is</a:t>
            </a:r>
            <a:r>
              <a:rPr sz="2050" spc="200" dirty="0">
                <a:latin typeface="Calibri"/>
                <a:cs typeface="Calibri"/>
              </a:rPr>
              <a:t> </a:t>
            </a:r>
            <a:r>
              <a:rPr sz="2050" spc="5" dirty="0">
                <a:solidFill>
                  <a:srgbClr val="7E0000"/>
                </a:solidFill>
                <a:latin typeface="Century"/>
                <a:cs typeface="Century"/>
              </a:rPr>
              <a:t>invariant</a:t>
            </a:r>
            <a:r>
              <a:rPr sz="2050" spc="60" dirty="0">
                <a:solidFill>
                  <a:srgbClr val="7E0000"/>
                </a:solidFill>
                <a:latin typeface="Century"/>
                <a:cs typeface="Century"/>
              </a:rPr>
              <a:t> </a:t>
            </a:r>
            <a:r>
              <a:rPr sz="2050" spc="-30" dirty="0">
                <a:latin typeface="Calibri"/>
                <a:cs typeface="Calibri"/>
              </a:rPr>
              <a:t>w.r.t.</a:t>
            </a:r>
            <a:r>
              <a:rPr sz="2050" spc="430" dirty="0">
                <a:latin typeface="Calibri"/>
                <a:cs typeface="Calibri"/>
              </a:rPr>
              <a:t> </a:t>
            </a:r>
            <a:r>
              <a:rPr sz="2050" spc="100" dirty="0">
                <a:latin typeface="Calibri"/>
                <a:cs typeface="Calibri"/>
              </a:rPr>
              <a:t>+ve</a:t>
            </a:r>
            <a:r>
              <a:rPr sz="2050" spc="175" dirty="0">
                <a:latin typeface="Calibri"/>
                <a:cs typeface="Calibri"/>
              </a:rPr>
              <a:t> </a:t>
            </a:r>
            <a:r>
              <a:rPr sz="2050" spc="-75" dirty="0">
                <a:latin typeface="Calibri"/>
                <a:cs typeface="Calibri"/>
              </a:rPr>
              <a:t>linear</a:t>
            </a:r>
            <a:r>
              <a:rPr sz="2050" spc="185" dirty="0">
                <a:latin typeface="Calibri"/>
                <a:cs typeface="Calibri"/>
              </a:rPr>
              <a:t> </a:t>
            </a:r>
            <a:r>
              <a:rPr sz="2050" spc="-65" dirty="0">
                <a:latin typeface="Calibri"/>
                <a:cs typeface="Calibri"/>
              </a:rPr>
              <a:t>transformation</a:t>
            </a:r>
            <a:endParaRPr sz="2050" dirty="0">
              <a:latin typeface="Calibri"/>
              <a:cs typeface="Calibri"/>
            </a:endParaRPr>
          </a:p>
          <a:p>
            <a:pPr marL="380365">
              <a:lnSpc>
                <a:spcPct val="100000"/>
              </a:lnSpc>
              <a:spcBef>
                <a:spcPts val="1560"/>
              </a:spcBef>
              <a:tabLst>
                <a:tab pos="2849245" algn="l"/>
              </a:tabLst>
            </a:pPr>
            <a:r>
              <a:rPr sz="2050" b="0" i="1" spc="-105"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100" spc="75" baseline="33730" dirty="0">
                <a:solidFill>
                  <a:srgbClr val="990099"/>
                </a:solidFill>
                <a:latin typeface="Lucida Sans Unicode"/>
                <a:cs typeface="Lucida Sans Unicode"/>
              </a:rPr>
              <a:t>t</a:t>
            </a:r>
            <a:r>
              <a:rPr sz="2050" spc="50" dirty="0">
                <a:solidFill>
                  <a:srgbClr val="990099"/>
                </a:solidFill>
                <a:latin typeface="Garamond"/>
                <a:cs typeface="Garamond"/>
              </a:rPr>
              <a:t>(</a:t>
            </a:r>
            <a:r>
              <a:rPr sz="2050" b="0" i="1" spc="50" dirty="0">
                <a:solidFill>
                  <a:srgbClr val="990099"/>
                </a:solidFill>
                <a:latin typeface="Bookman Old Style"/>
                <a:cs typeface="Bookman Old Style"/>
              </a:rPr>
              <a:t>x</a:t>
            </a:r>
            <a:r>
              <a:rPr sz="2050" spc="50" dirty="0">
                <a:solidFill>
                  <a:srgbClr val="990099"/>
                </a:solidFill>
                <a:latin typeface="Garamond"/>
                <a:cs typeface="Garamond"/>
              </a:rPr>
              <a:t>)</a:t>
            </a:r>
            <a:r>
              <a:rPr sz="2050" spc="65" dirty="0">
                <a:solidFill>
                  <a:srgbClr val="990099"/>
                </a:solidFill>
                <a:latin typeface="Garamond"/>
                <a:cs typeface="Garamond"/>
              </a:rPr>
              <a:t> </a:t>
            </a:r>
            <a:r>
              <a:rPr sz="2050" spc="120" dirty="0">
                <a:solidFill>
                  <a:srgbClr val="990099"/>
                </a:solidFill>
                <a:latin typeface="Garamond"/>
                <a:cs typeface="Garamond"/>
              </a:rPr>
              <a:t>=</a:t>
            </a:r>
            <a:r>
              <a:rPr sz="2050" spc="55" dirty="0">
                <a:solidFill>
                  <a:srgbClr val="990099"/>
                </a:solidFill>
                <a:latin typeface="Garamond"/>
                <a:cs typeface="Garamond"/>
              </a:rPr>
              <a:t> </a:t>
            </a:r>
            <a:r>
              <a:rPr sz="2050" b="0" i="1" spc="-60" dirty="0">
                <a:solidFill>
                  <a:srgbClr val="990099"/>
                </a:solidFill>
                <a:latin typeface="Bookman Old Style"/>
                <a:cs typeface="Bookman Old Style"/>
              </a:rPr>
              <a:t>k</a:t>
            </a:r>
            <a:r>
              <a:rPr sz="2100" spc="-89" baseline="-11904" dirty="0">
                <a:solidFill>
                  <a:srgbClr val="990099"/>
                </a:solidFill>
                <a:latin typeface="Garamond"/>
                <a:cs typeface="Garamond"/>
              </a:rPr>
              <a:t>1</a:t>
            </a:r>
            <a:r>
              <a:rPr sz="2050" b="0" i="1" spc="-60" dirty="0">
                <a:solidFill>
                  <a:srgbClr val="990099"/>
                </a:solidFill>
                <a:latin typeface="Bookman Old Style"/>
                <a:cs typeface="Bookman Old Style"/>
              </a:rPr>
              <a:t>U</a:t>
            </a:r>
            <a:r>
              <a:rPr sz="2050" b="0" i="1" spc="-395" dirty="0">
                <a:solidFill>
                  <a:srgbClr val="990099"/>
                </a:solidFill>
                <a:latin typeface="Bookman Old Style"/>
                <a:cs typeface="Bookman Old Style"/>
              </a:rPr>
              <a:t> </a:t>
            </a:r>
            <a:r>
              <a:rPr sz="2050" spc="100" dirty="0">
                <a:solidFill>
                  <a:srgbClr val="990099"/>
                </a:solidFill>
                <a:latin typeface="Garamond"/>
                <a:cs typeface="Garamond"/>
              </a:rPr>
              <a:t>(</a:t>
            </a:r>
            <a:r>
              <a:rPr sz="2050" b="0" i="1" spc="100" dirty="0">
                <a:solidFill>
                  <a:srgbClr val="990099"/>
                </a:solidFill>
                <a:latin typeface="Bookman Old Style"/>
                <a:cs typeface="Bookman Old Style"/>
              </a:rPr>
              <a:t>x</a:t>
            </a:r>
            <a:r>
              <a:rPr sz="2050" spc="100" dirty="0">
                <a:solidFill>
                  <a:srgbClr val="990099"/>
                </a:solidFill>
                <a:latin typeface="Garamond"/>
                <a:cs typeface="Garamond"/>
              </a:rPr>
              <a:t>)</a:t>
            </a:r>
            <a:r>
              <a:rPr sz="2050" spc="-65" dirty="0">
                <a:solidFill>
                  <a:srgbClr val="990099"/>
                </a:solidFill>
                <a:latin typeface="Garamond"/>
                <a:cs typeface="Garamond"/>
              </a:rPr>
              <a:t> </a:t>
            </a:r>
            <a:r>
              <a:rPr sz="2050" spc="120" dirty="0">
                <a:solidFill>
                  <a:srgbClr val="990099"/>
                </a:solidFill>
                <a:latin typeface="Garamond"/>
                <a:cs typeface="Garamond"/>
              </a:rPr>
              <a:t>+</a:t>
            </a:r>
            <a:r>
              <a:rPr sz="2050" spc="-40" dirty="0">
                <a:solidFill>
                  <a:srgbClr val="990099"/>
                </a:solidFill>
                <a:latin typeface="Garamond"/>
                <a:cs typeface="Garamond"/>
              </a:rPr>
              <a:t> </a:t>
            </a:r>
            <a:r>
              <a:rPr sz="2050" b="0" i="1" spc="-65" dirty="0">
                <a:solidFill>
                  <a:srgbClr val="990099"/>
                </a:solidFill>
                <a:latin typeface="Bookman Old Style"/>
                <a:cs typeface="Bookman Old Style"/>
              </a:rPr>
              <a:t>k</a:t>
            </a:r>
            <a:r>
              <a:rPr sz="2100" spc="-97" baseline="-11904" dirty="0">
                <a:solidFill>
                  <a:srgbClr val="990099"/>
                </a:solidFill>
                <a:latin typeface="Garamond"/>
                <a:cs typeface="Garamond"/>
              </a:rPr>
              <a:t>2	</a:t>
            </a:r>
            <a:r>
              <a:rPr sz="2050" spc="-125" dirty="0">
                <a:solidFill>
                  <a:srgbClr val="990099"/>
                </a:solidFill>
                <a:latin typeface="Calibri"/>
                <a:cs typeface="Calibri"/>
              </a:rPr>
              <a:t>where</a:t>
            </a:r>
            <a:r>
              <a:rPr sz="2050" spc="180" dirty="0">
                <a:solidFill>
                  <a:srgbClr val="990099"/>
                </a:solidFill>
                <a:latin typeface="Calibri"/>
                <a:cs typeface="Calibri"/>
              </a:rPr>
              <a:t> </a:t>
            </a:r>
            <a:r>
              <a:rPr sz="2050" b="0" i="1" spc="-65" dirty="0">
                <a:solidFill>
                  <a:srgbClr val="990099"/>
                </a:solidFill>
                <a:latin typeface="Bookman Old Style"/>
                <a:cs typeface="Bookman Old Style"/>
              </a:rPr>
              <a:t>k</a:t>
            </a:r>
            <a:r>
              <a:rPr sz="2100" spc="-97" baseline="-11904" dirty="0">
                <a:solidFill>
                  <a:srgbClr val="990099"/>
                </a:solidFill>
                <a:latin typeface="Garamond"/>
                <a:cs typeface="Garamond"/>
              </a:rPr>
              <a:t>1</a:t>
            </a:r>
            <a:r>
              <a:rPr sz="2100" spc="-52" baseline="-11904" dirty="0">
                <a:solidFill>
                  <a:srgbClr val="990099"/>
                </a:solidFill>
                <a:latin typeface="Garamond"/>
                <a:cs typeface="Garamond"/>
              </a:rPr>
              <a:t> </a:t>
            </a:r>
            <a:r>
              <a:rPr sz="2050" b="0" i="1" spc="340" dirty="0">
                <a:solidFill>
                  <a:srgbClr val="990099"/>
                </a:solidFill>
                <a:latin typeface="Bookman Old Style"/>
                <a:cs typeface="Bookman Old Style"/>
              </a:rPr>
              <a:t>&gt;</a:t>
            </a:r>
            <a:r>
              <a:rPr sz="2050" b="0" i="1" spc="-65" dirty="0">
                <a:solidFill>
                  <a:srgbClr val="990099"/>
                </a:solidFill>
                <a:latin typeface="Bookman Old Style"/>
                <a:cs typeface="Bookman Old Style"/>
              </a:rPr>
              <a:t> </a:t>
            </a:r>
            <a:r>
              <a:rPr sz="2050" spc="-15" dirty="0">
                <a:solidFill>
                  <a:srgbClr val="990099"/>
                </a:solidFill>
                <a:latin typeface="Garamond"/>
                <a:cs typeface="Garamond"/>
              </a:rPr>
              <a:t>0</a:t>
            </a:r>
            <a:endParaRPr sz="2050" dirty="0">
              <a:latin typeface="Garamond"/>
              <a:cs typeface="Garamond"/>
            </a:endParaRPr>
          </a:p>
          <a:p>
            <a:pPr marL="63500" marR="875030">
              <a:lnSpc>
                <a:spcPct val="101499"/>
              </a:lnSpc>
              <a:spcBef>
                <a:spcPts val="1525"/>
              </a:spcBef>
            </a:pPr>
            <a:r>
              <a:rPr sz="2050" spc="-20" dirty="0">
                <a:latin typeface="Calibri"/>
                <a:cs typeface="Calibri"/>
              </a:rPr>
              <a:t>With </a:t>
            </a:r>
            <a:r>
              <a:rPr sz="2050" spc="-60" dirty="0">
                <a:latin typeface="Calibri"/>
                <a:cs typeface="Calibri"/>
              </a:rPr>
              <a:t>deterministic</a:t>
            </a:r>
            <a:r>
              <a:rPr sz="2050" spc="-55" dirty="0">
                <a:latin typeface="Calibri"/>
                <a:cs typeface="Calibri"/>
              </a:rPr>
              <a:t> </a:t>
            </a:r>
            <a:r>
              <a:rPr sz="2050" spc="-70" dirty="0">
                <a:latin typeface="Calibri"/>
                <a:cs typeface="Calibri"/>
              </a:rPr>
              <a:t>prizes</a:t>
            </a:r>
            <a:r>
              <a:rPr sz="2050" spc="-65" dirty="0">
                <a:latin typeface="Calibri"/>
                <a:cs typeface="Calibri"/>
              </a:rPr>
              <a:t> </a:t>
            </a:r>
            <a:r>
              <a:rPr sz="2050" spc="-60" dirty="0">
                <a:latin typeface="Calibri"/>
                <a:cs typeface="Calibri"/>
              </a:rPr>
              <a:t>only</a:t>
            </a:r>
            <a:r>
              <a:rPr sz="2050" spc="-55" dirty="0">
                <a:latin typeface="Calibri"/>
                <a:cs typeface="Calibri"/>
              </a:rPr>
              <a:t> </a:t>
            </a:r>
            <a:r>
              <a:rPr sz="2050" spc="-25" dirty="0">
                <a:latin typeface="Calibri"/>
                <a:cs typeface="Calibri"/>
              </a:rPr>
              <a:t>(no</a:t>
            </a:r>
            <a:r>
              <a:rPr sz="2050" spc="-20" dirty="0">
                <a:latin typeface="Calibri"/>
                <a:cs typeface="Calibri"/>
              </a:rPr>
              <a:t> </a:t>
            </a:r>
            <a:r>
              <a:rPr sz="2050" spc="-60" dirty="0">
                <a:latin typeface="Calibri"/>
                <a:cs typeface="Calibri"/>
              </a:rPr>
              <a:t>lottery</a:t>
            </a:r>
            <a:r>
              <a:rPr sz="2050" spc="-55" dirty="0">
                <a:latin typeface="Calibri"/>
                <a:cs typeface="Calibri"/>
              </a:rPr>
              <a:t> </a:t>
            </a:r>
            <a:r>
              <a:rPr sz="2050" spc="-30" dirty="0">
                <a:latin typeface="Calibri"/>
                <a:cs typeface="Calibri"/>
              </a:rPr>
              <a:t>choices),</a:t>
            </a:r>
            <a:r>
              <a:rPr sz="2050" spc="-25" dirty="0">
                <a:latin typeface="Calibri"/>
                <a:cs typeface="Calibri"/>
              </a:rPr>
              <a:t> </a:t>
            </a:r>
            <a:r>
              <a:rPr sz="2050" spc="-60" dirty="0">
                <a:latin typeface="Calibri"/>
                <a:cs typeface="Calibri"/>
              </a:rPr>
              <a:t>only </a:t>
            </a:r>
            <a:r>
              <a:rPr sz="2050" spc="-55" dirty="0">
                <a:latin typeface="Calibri"/>
                <a:cs typeface="Calibri"/>
              </a:rPr>
              <a:t> </a:t>
            </a:r>
            <a:r>
              <a:rPr sz="2050" spc="-70" dirty="0">
                <a:solidFill>
                  <a:srgbClr val="00007E"/>
                </a:solidFill>
                <a:latin typeface="Calibri"/>
                <a:cs typeface="Calibri"/>
              </a:rPr>
              <a:t>ordinal</a:t>
            </a:r>
            <a:r>
              <a:rPr sz="2050" spc="185" dirty="0">
                <a:solidFill>
                  <a:srgbClr val="00007E"/>
                </a:solidFill>
                <a:latin typeface="Calibri"/>
                <a:cs typeface="Calibri"/>
              </a:rPr>
              <a:t> </a:t>
            </a:r>
            <a:r>
              <a:rPr sz="2050" spc="-30" dirty="0">
                <a:solidFill>
                  <a:srgbClr val="00007E"/>
                </a:solidFill>
                <a:latin typeface="Calibri"/>
                <a:cs typeface="Calibri"/>
              </a:rPr>
              <a:t>utility</a:t>
            </a:r>
            <a:r>
              <a:rPr sz="2050" spc="204" dirty="0">
                <a:solidFill>
                  <a:srgbClr val="00007E"/>
                </a:solidFill>
                <a:latin typeface="Calibri"/>
                <a:cs typeface="Calibri"/>
              </a:rPr>
              <a:t> </a:t>
            </a:r>
            <a:r>
              <a:rPr sz="2050" spc="-45" dirty="0">
                <a:latin typeface="Calibri"/>
                <a:cs typeface="Calibri"/>
              </a:rPr>
              <a:t>can</a:t>
            </a:r>
            <a:r>
              <a:rPr sz="2050" spc="170" dirty="0">
                <a:latin typeface="Calibri"/>
                <a:cs typeface="Calibri"/>
              </a:rPr>
              <a:t> </a:t>
            </a:r>
            <a:r>
              <a:rPr sz="2050" spc="-100" dirty="0">
                <a:latin typeface="Calibri"/>
                <a:cs typeface="Calibri"/>
              </a:rPr>
              <a:t>be</a:t>
            </a:r>
            <a:r>
              <a:rPr sz="2050" spc="200" dirty="0">
                <a:latin typeface="Calibri"/>
                <a:cs typeface="Calibri"/>
              </a:rPr>
              <a:t> </a:t>
            </a:r>
            <a:r>
              <a:rPr sz="2050" spc="-80" dirty="0">
                <a:latin typeface="Calibri"/>
                <a:cs typeface="Calibri"/>
              </a:rPr>
              <a:t>determined,</a:t>
            </a:r>
            <a:r>
              <a:rPr sz="2050" spc="215" dirty="0">
                <a:latin typeface="Calibri"/>
                <a:cs typeface="Calibri"/>
              </a:rPr>
              <a:t> </a:t>
            </a:r>
            <a:r>
              <a:rPr sz="2050" spc="-30" dirty="0">
                <a:latin typeface="Calibri"/>
                <a:cs typeface="Calibri"/>
              </a:rPr>
              <a:t>i.e.,</a:t>
            </a:r>
            <a:r>
              <a:rPr sz="2050" spc="204" dirty="0">
                <a:latin typeface="Calibri"/>
                <a:cs typeface="Calibri"/>
              </a:rPr>
              <a:t> </a:t>
            </a:r>
            <a:r>
              <a:rPr sz="2050" spc="-40" dirty="0">
                <a:latin typeface="Calibri"/>
                <a:cs typeface="Calibri"/>
              </a:rPr>
              <a:t>total</a:t>
            </a:r>
            <a:r>
              <a:rPr sz="2050" spc="210" dirty="0">
                <a:latin typeface="Calibri"/>
                <a:cs typeface="Calibri"/>
              </a:rPr>
              <a:t> </a:t>
            </a:r>
            <a:r>
              <a:rPr sz="2050" spc="-105" dirty="0">
                <a:latin typeface="Calibri"/>
                <a:cs typeface="Calibri"/>
              </a:rPr>
              <a:t>order</a:t>
            </a:r>
            <a:r>
              <a:rPr sz="2050" spc="180" dirty="0">
                <a:latin typeface="Calibri"/>
                <a:cs typeface="Calibri"/>
              </a:rPr>
              <a:t> </a:t>
            </a:r>
            <a:r>
              <a:rPr sz="2050" spc="-95" dirty="0">
                <a:latin typeface="Calibri"/>
                <a:cs typeface="Calibri"/>
              </a:rPr>
              <a:t>on</a:t>
            </a:r>
            <a:r>
              <a:rPr sz="2050" spc="195" dirty="0">
                <a:latin typeface="Calibri"/>
                <a:cs typeface="Calibri"/>
              </a:rPr>
              <a:t> </a:t>
            </a:r>
            <a:r>
              <a:rPr sz="2050" spc="-70" dirty="0">
                <a:latin typeface="Calibri"/>
                <a:cs typeface="Calibri"/>
              </a:rPr>
              <a:t>prizes</a:t>
            </a:r>
            <a:endParaRPr sz="2050" dirty="0">
              <a:latin typeface="Calibri"/>
              <a:cs typeface="Calibri"/>
            </a:endParaRPr>
          </a:p>
        </p:txBody>
      </p:sp>
      <p:sp>
        <p:nvSpPr>
          <p:cNvPr id="6" name="TextBox 5">
            <a:extLst>
              <a:ext uri="{FF2B5EF4-FFF2-40B4-BE49-F238E27FC236}">
                <a16:creationId xmlns:a16="http://schemas.microsoft.com/office/drawing/2014/main" id="{4A84C3EF-FE97-4262-9874-92FBFFD439CA}"/>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1A111343-0ADA-46C7-8667-6E2E3CF90630}"/>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2902</Words>
  <Application>Microsoft Office PowerPoint</Application>
  <PresentationFormat>Custom</PresentationFormat>
  <Paragraphs>354</Paragraphs>
  <Slides>27</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27</vt:i4>
      </vt:variant>
    </vt:vector>
  </HeadingPairs>
  <TitlesOfParts>
    <vt:vector size="46" baseType="lpstr">
      <vt:lpstr>Arial</vt:lpstr>
      <vt:lpstr>Book Antiqua</vt:lpstr>
      <vt:lpstr>Bookman Old Style</vt:lpstr>
      <vt:lpstr>Calibri</vt:lpstr>
      <vt:lpstr>Cambria Math</vt:lpstr>
      <vt:lpstr>Century</vt:lpstr>
      <vt:lpstr>CMSSBX10</vt:lpstr>
      <vt:lpstr>Euclid</vt:lpstr>
      <vt:lpstr>Garamond</vt:lpstr>
      <vt:lpstr>Lucida Sans Unicode</vt:lpstr>
      <vt:lpstr>NimbusRomNo9L-Medi</vt:lpstr>
      <vt:lpstr>NimbusRomNo9L-Regu</vt:lpstr>
      <vt:lpstr>NimbusRomNo9L-ReguItal</vt:lpstr>
      <vt:lpstr>Palatino Linotype</vt:lpstr>
      <vt:lpstr>Tahoma</vt:lpstr>
      <vt:lpstr>Times New Roman</vt:lpstr>
      <vt:lpstr>Trebuchet MS</vt:lpstr>
      <vt:lpstr>Verdana</vt:lpstr>
      <vt:lpstr>Office Theme</vt:lpstr>
      <vt:lpstr>PowerPoint Presentation</vt:lpstr>
      <vt:lpstr>Outline</vt:lpstr>
      <vt:lpstr> Combining Beliefs and Desires under Uncertainty</vt:lpstr>
      <vt:lpstr>The Basis of Utility Theory</vt:lpstr>
      <vt:lpstr>Rational preferences</vt:lpstr>
      <vt:lpstr>Rational preferences contd.</vt:lpstr>
      <vt:lpstr>Maximizing expected utility</vt:lpstr>
      <vt:lpstr>Utility Functions</vt:lpstr>
      <vt:lpstr>Utility scales</vt:lpstr>
      <vt:lpstr>Money</vt:lpstr>
      <vt:lpstr>Multiattribute Utility Functions</vt:lpstr>
      <vt:lpstr>Strict dominance</vt:lpstr>
      <vt:lpstr>Stochastic dominance</vt:lpstr>
      <vt:lpstr>Stochastic dominance contd.</vt:lpstr>
      <vt:lpstr>Preference structure: Deterministic</vt:lpstr>
      <vt:lpstr>Preference structure: Stochastic</vt:lpstr>
      <vt:lpstr>Decision networks</vt:lpstr>
      <vt:lpstr>Decision networks</vt:lpstr>
      <vt:lpstr>Decision networks</vt:lpstr>
      <vt:lpstr>The Value of information</vt:lpstr>
      <vt:lpstr>General formula</vt:lpstr>
      <vt:lpstr>Properties of VPI</vt:lpstr>
      <vt:lpstr>Qualitative behaviors</vt:lpstr>
      <vt:lpstr>Unknown Preferences</vt:lpstr>
      <vt:lpstr>Unknown Preferences</vt:lpstr>
      <vt:lpstr>Unknown Preferences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chapter16.dvi</dc:title>
  <dc:creator>User</dc:creator>
  <cp:lastModifiedBy>Kumar, Aman</cp:lastModifiedBy>
  <cp:revision>5</cp:revision>
  <dcterms:created xsi:type="dcterms:W3CDTF">2021-09-01T12:04:03Z</dcterms:created>
  <dcterms:modified xsi:type="dcterms:W3CDTF">2022-02-23T03:27:14Z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2015-12-13T00:00:00Z</vt:filetime>
  </property>
  <property fmtid="{D5CDD505-2E9C-101B-9397-08002B2CF9AE}" pid="3" name="Creator">
    <vt:lpwstr>dvips(k) 5.86 Copyright 1999 Radical Eye Software</vt:lpwstr>
  </property>
  <property fmtid="{D5CDD505-2E9C-101B-9397-08002B2CF9AE}" pid="4" name="LastSaved">
    <vt:filetime>2021-09-01T00:00:00Z</vt:filetime>
  </property>
</Properties>
</file>