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307" r:id="rId4"/>
    <p:sldId id="308" r:id="rId5"/>
    <p:sldId id="309" r:id="rId6"/>
    <p:sldId id="311" r:id="rId7"/>
    <p:sldId id="310"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7" r:id="rId32"/>
    <p:sldId id="336" r:id="rId33"/>
    <p:sldId id="339" r:id="rId34"/>
    <p:sldId id="338" r:id="rId35"/>
    <p:sldId id="304" r:id="rId3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94" y="96"/>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2208"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74731627-AD68-40ED-A964-8D44CEFF6F49}" type="datetimeFigureOut">
              <a:rPr lang="en-MY" smtClean="0"/>
              <a:t>23/2/2022</a:t>
            </a:fld>
            <a:endParaRPr lang="en-MY"/>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771AFC14-50F0-4306-B66F-7CB27B43DD27}" type="slidenum">
              <a:rPr lang="en-MY" smtClean="0"/>
              <a:t>‹#›</a:t>
            </a:fld>
            <a:endParaRPr lang="en-MY"/>
          </a:p>
        </p:txBody>
      </p:sp>
    </p:spTree>
    <p:extLst>
      <p:ext uri="{BB962C8B-B14F-4D97-AF65-F5344CB8AC3E}">
        <p14:creationId xmlns:p14="http://schemas.microsoft.com/office/powerpoint/2010/main" val="186207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6E193D6F-1B48-4110-A176-E7C794D66C3E}"/>
              </a:ext>
            </a:extLst>
          </p:cNvPr>
          <p:cNvPicPr>
            <a:picLocks noChangeAspect="1"/>
          </p:cNvPicPr>
          <p:nvPr userDrawn="1"/>
        </p:nvPicPr>
        <p:blipFill>
          <a:blip r:embed="rId2"/>
          <a:stretch>
            <a:fillRect/>
          </a:stretch>
        </p:blipFill>
        <p:spPr>
          <a:xfrm>
            <a:off x="518631" y="7254256"/>
            <a:ext cx="914400" cy="276225"/>
          </a:xfrm>
          <a:prstGeom prst="rect">
            <a:avLst/>
          </a:prstGeom>
        </p:spPr>
      </p:pic>
      <p:sp>
        <p:nvSpPr>
          <p:cNvPr id="8" name="TextBox 7">
            <a:extLst>
              <a:ext uri="{FF2B5EF4-FFF2-40B4-BE49-F238E27FC236}">
                <a16:creationId xmlns:a16="http://schemas.microsoft.com/office/drawing/2014/main" id="{90467A26-4C91-471A-84B2-BAC4ACA2B719}"/>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60918" y="3847118"/>
            <a:ext cx="5930139" cy="393056"/>
          </a:xfrm>
          <a:prstGeom prst="rect">
            <a:avLst/>
          </a:prstGeom>
        </p:spPr>
        <p:txBody>
          <a:bodyPr vert="horz" wrap="square" lIns="0" tIns="15875" rIns="0" bIns="0" rtlCol="0">
            <a:spAutoFit/>
          </a:bodyPr>
          <a:lstStyle/>
          <a:p>
            <a:pPr marL="12700" algn="ctr">
              <a:lnSpc>
                <a:spcPct val="100000"/>
              </a:lnSpc>
              <a:spcBef>
                <a:spcPts val="125"/>
              </a:spcBef>
            </a:pPr>
            <a:r>
              <a:rPr lang="en-MY" sz="2450" spc="200" dirty="0">
                <a:latin typeface="Century"/>
                <a:cs typeface="Century"/>
              </a:rPr>
              <a:t>Making Complex Decisions</a:t>
            </a:r>
            <a:endParaRPr lang="en-MY" sz="2450" dirty="0">
              <a:latin typeface="Century"/>
              <a:cs typeface="Century"/>
            </a:endParaRPr>
          </a:p>
        </p:txBody>
      </p:sp>
      <p:sp>
        <p:nvSpPr>
          <p:cNvPr id="3" name="object 3"/>
          <p:cNvSpPr txBox="1"/>
          <p:nvPr/>
        </p:nvSpPr>
        <p:spPr>
          <a:xfrm>
            <a:off x="6154625" y="2971800"/>
            <a:ext cx="2097279" cy="330218"/>
          </a:xfrm>
          <a:prstGeom prst="rect">
            <a:avLst/>
          </a:prstGeom>
        </p:spPr>
        <p:txBody>
          <a:bodyPr vert="horz" wrap="square" lIns="0" tIns="14604" rIns="0" bIns="0" rtlCol="0">
            <a:spAutoFit/>
          </a:bodyPr>
          <a:lstStyle/>
          <a:p>
            <a:pPr marL="12700">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16</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AE2A64A3-0F81-4276-BACB-B51F65829E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CDF2F56A-7956-49EF-A544-858D74E5C26D}"/>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F3AA5E6A-BDC8-44C1-969F-4C0877D6EE1C}"/>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
        <p:nvSpPr>
          <p:cNvPr id="9" name="TextBox 8">
            <a:extLst>
              <a:ext uri="{FF2B5EF4-FFF2-40B4-BE49-F238E27FC236}">
                <a16:creationId xmlns:a16="http://schemas.microsoft.com/office/drawing/2014/main" id="{6A8D2695-9B90-4FE6-9440-A931A7DCF210}"/>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7E1BE357-38FC-4C82-970F-EB27548DDCA1}"/>
              </a:ext>
            </a:extLst>
          </p:cNvPr>
          <p:cNvPicPr>
            <a:picLocks noChangeAspect="1"/>
          </p:cNvPicPr>
          <p:nvPr/>
        </p:nvPicPr>
        <p:blipFill>
          <a:blip r:embed="rId3"/>
          <a:stretch>
            <a:fillRect/>
          </a:stretch>
        </p:blipFill>
        <p:spPr>
          <a:xfrm>
            <a:off x="304800" y="7079192"/>
            <a:ext cx="914400" cy="276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Reward scales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10</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5273880"/>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Transformation of rewards will leave the optimal policy unchanged </a:t>
            </a:r>
            <a:r>
              <a:rPr lang="en-MY" sz="1800" b="0" i="0" u="none" strike="noStrike" baseline="0" dirty="0">
                <a:latin typeface="Times New Roman" panose="02020603050405020304" pitchFamily="18" charset="0"/>
              </a:rPr>
              <a:t>in an MDP:</a:t>
            </a:r>
          </a:p>
          <a:p>
            <a:pPr marL="285750" indent="-285750" algn="l">
              <a:buFont typeface="Arial" panose="020B0604020202020204" pitchFamily="34" charset="0"/>
              <a:buChar char="•"/>
            </a:pPr>
            <a:endParaRPr lang="en-MY" dirty="0">
              <a:latin typeface="NimbusRomNo9L-ReguItal"/>
            </a:endParaRPr>
          </a:p>
          <a:p>
            <a:pPr algn="ctr"/>
            <a:r>
              <a:rPr lang="en-MY" sz="1800" b="0" i="1" u="none" strike="noStrike" baseline="0" dirty="0">
                <a:latin typeface="Times New Roman" panose="02020603050405020304" pitchFamily="18" charset="0"/>
              </a:rPr>
              <a:t>R</a:t>
            </a:r>
            <a:r>
              <a:rPr lang="en-MY" sz="1800" b="0" i="1" u="none" strike="noStrike" baseline="30000" dirty="0">
                <a:latin typeface="Times New Roman" panose="02020603050405020304" pitchFamily="18" charset="0"/>
              </a:rPr>
              <a:t> </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s</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a</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s</a:t>
            </a:r>
            <a:r>
              <a:rPr lang="en-MY" sz="1800" b="0" i="1" u="none" strike="noStrike" baseline="30000" dirty="0">
                <a:latin typeface="Times New Roman" panose="02020603050405020304" pitchFamily="18" charset="0"/>
              </a:rPr>
              <a:t> </a:t>
            </a:r>
            <a:r>
              <a:rPr lang="en-MY" sz="1800" b="0" i="0" u="none" strike="noStrike" baseline="0" dirty="0">
                <a:latin typeface="Tahoma" panose="020B0604030504040204" pitchFamily="34" charset="0"/>
              </a:rPr>
              <a:t>) = </a:t>
            </a:r>
            <a:r>
              <a:rPr lang="en-MY" sz="1800" b="0" i="1" u="none" strike="noStrike" baseline="0" dirty="0" err="1">
                <a:latin typeface="Times New Roman" panose="02020603050405020304" pitchFamily="18" charset="0"/>
              </a:rPr>
              <a:t>mR</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s</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a</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s</a:t>
            </a:r>
            <a:r>
              <a:rPr lang="en-MY" sz="1800" b="0" i="1" u="none" strike="noStrike" baseline="30000" dirty="0">
                <a:latin typeface="Times New Roman" panose="02020603050405020304" pitchFamily="18" charset="0"/>
              </a:rPr>
              <a:t> </a:t>
            </a:r>
            <a:r>
              <a:rPr lang="en-MY" sz="1800" b="0" i="0" u="none" strike="noStrike" baseline="0" dirty="0">
                <a:latin typeface="Tahoma" panose="020B0604030504040204" pitchFamily="34" charset="0"/>
              </a:rPr>
              <a:t>) + </a:t>
            </a:r>
            <a:r>
              <a:rPr lang="en-MY" sz="1800" b="0" i="1" u="none" strike="noStrike" baseline="0" dirty="0">
                <a:latin typeface="Times New Roman" panose="02020603050405020304" pitchFamily="18" charset="0"/>
              </a:rPr>
              <a:t>b</a:t>
            </a:r>
            <a:r>
              <a:rPr lang="en-MY" sz="1800" b="0" i="1" u="none" strike="noStrike" baseline="0" dirty="0">
                <a:latin typeface="Arial" panose="020B0604020202020204" pitchFamily="34" charset="0"/>
              </a:rPr>
              <a:t>.</a:t>
            </a:r>
          </a:p>
          <a:p>
            <a:endParaRPr lang="en-MY" i="1" dirty="0">
              <a:latin typeface="Arial" panose="020B0604020202020204" pitchFamily="34" charset="0"/>
            </a:endParaRPr>
          </a:p>
          <a:p>
            <a:endParaRPr lang="en-MY" sz="1800" b="0" i="1" u="none" strike="noStrike" baseline="0" dirty="0">
              <a:latin typeface="Arial" panose="020B0604020202020204" pitchFamily="34" charset="0"/>
            </a:endParaRPr>
          </a:p>
          <a:p>
            <a:endParaRPr lang="en-MY" i="1" dirty="0">
              <a:latin typeface="Arial" panose="020B0604020202020204" pitchFamily="34" charset="0"/>
            </a:endParaRPr>
          </a:p>
          <a:p>
            <a:endParaRPr lang="en-MY" sz="1800" b="0" i="1" u="none" strike="noStrike" baseline="0" dirty="0">
              <a:latin typeface="Arial" panose="020B0604020202020204" pitchFamily="34" charset="0"/>
            </a:endParaRPr>
          </a:p>
          <a:p>
            <a:endParaRPr lang="en-MY" i="1" dirty="0">
              <a:latin typeface="Arial" panose="020B0604020202020204" pitchFamily="34" charset="0"/>
            </a:endParaRPr>
          </a:p>
          <a:p>
            <a:endParaRPr lang="en-MY" sz="1800" b="0" i="1" u="none" strike="noStrike" baseline="0" dirty="0">
              <a:latin typeface="Arial" panose="020B0604020202020204" pitchFamily="34" charset="0"/>
            </a:endParaRPr>
          </a:p>
          <a:p>
            <a:endParaRPr lang="en-MY" i="1" dirty="0">
              <a:latin typeface="Arial" panose="020B0604020202020204" pitchFamily="34" charset="0"/>
            </a:endParaRPr>
          </a:p>
          <a:p>
            <a:endParaRPr lang="en-MY" sz="1800" b="0" i="1" u="none" strike="noStrike" baseline="0" dirty="0">
              <a:latin typeface="Arial" panose="020B0604020202020204" pitchFamily="34" charset="0"/>
            </a:endParaRP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Extract the optimal policy for </a:t>
            </a:r>
            <a:r>
              <a:rPr lang="en-MY" sz="1800" b="0" i="1" u="none" strike="noStrike" baseline="0" dirty="0">
                <a:latin typeface="Lucida Sans" panose="020B0602030504020204" pitchFamily="34" charset="0"/>
              </a:rPr>
              <a:t>M</a:t>
            </a:r>
            <a:r>
              <a:rPr lang="en-MY" sz="1800" b="0" i="1" u="none" strike="noStrike" baseline="30000" dirty="0">
                <a:latin typeface="Arial" panose="020B0604020202020204" pitchFamily="34" charset="0"/>
              </a:rPr>
              <a:t>!</a:t>
            </a:r>
          </a:p>
          <a:p>
            <a:pPr algn="ctr"/>
            <a:endParaRPr lang="en-MY" sz="1800" b="0" i="1" u="none" strike="noStrike" baseline="0" dirty="0">
              <a:latin typeface="Arial" panose="020B0604020202020204" pitchFamily="34" charset="0"/>
            </a:endParaRPr>
          </a:p>
          <a:p>
            <a:pPr marL="285750" indent="-285750" algn="l">
              <a:buFont typeface="Arial" panose="020B0604020202020204" pitchFamily="34" charset="0"/>
              <a:buChar char="•"/>
            </a:pPr>
            <a:endParaRPr lang="en-MY" sz="1800" b="0" i="0" u="none" strike="noStrike" baseline="0" dirty="0">
              <a:latin typeface="NimbusRomNo9L-ReguItal"/>
            </a:endParaRPr>
          </a:p>
          <a:p>
            <a:pPr marL="285750" indent="-285750" algn="l">
              <a:buFont typeface="Arial" panose="020B0604020202020204" pitchFamily="34" charset="0"/>
              <a:buChar char="•"/>
            </a:pPr>
            <a:endParaRPr lang="en-MY" dirty="0">
              <a:latin typeface="NimbusRomNo9L-ReguItal"/>
            </a:endParaRP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The </a:t>
            </a:r>
            <a:r>
              <a:rPr lang="en-US" sz="1800" b="0" i="0" u="none" strike="noStrike" baseline="0" dirty="0">
                <a:latin typeface="Times New Roman" panose="02020603050405020304" pitchFamily="18" charset="0"/>
              </a:rPr>
              <a:t>function </a:t>
            </a:r>
            <a:r>
              <a:rPr lang="en-US" sz="1800" b="0" i="0" u="none" strike="noStrike" baseline="0" dirty="0">
                <a:latin typeface="Book Antiqua" panose="02040602050305030304" pitchFamily="18" charset="0"/>
              </a:rPr>
              <a:t>Φ</a:t>
            </a:r>
            <a:r>
              <a:rPr lang="en-US" sz="1800" b="0" i="0" u="none" strike="noStrike" baseline="0" dirty="0">
                <a:latin typeface="Tahoma" panose="020B0604030504040204" pitchFamily="34" charset="0"/>
              </a:rPr>
              <a:t>(</a:t>
            </a:r>
            <a:r>
              <a:rPr lang="en-US" sz="1800" b="0" i="1" u="none" strike="noStrike" baseline="0" dirty="0">
                <a:latin typeface="Book Antiqua" panose="02040602050305030304" pitchFamily="18" charset="0"/>
              </a:rPr>
              <a:t>s</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often called a </a:t>
            </a:r>
            <a:r>
              <a:rPr lang="en-US" sz="1800" b="1" i="0" u="none" strike="noStrike" baseline="0" dirty="0">
                <a:latin typeface="Times New Roman" panose="02020603050405020304" pitchFamily="18" charset="0"/>
              </a:rPr>
              <a:t>potential</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if </a:t>
            </a:r>
            <a:r>
              <a:rPr lang="en-US" sz="1800" b="0" i="0" u="none" strike="noStrike" baseline="0" dirty="0">
                <a:latin typeface="Book Antiqua" panose="02040602050305030304" pitchFamily="18" charset="0"/>
              </a:rPr>
              <a:t>Φ</a:t>
            </a:r>
            <a:r>
              <a:rPr lang="en-US" sz="1800" b="0" i="0" u="none" strike="noStrike" baseline="0" dirty="0">
                <a:latin typeface="Tahoma" panose="020B0604030504040204" pitchFamily="34" charset="0"/>
              </a:rPr>
              <a:t>(</a:t>
            </a:r>
            <a:r>
              <a:rPr lang="en-US" sz="1800" b="0" i="1" u="none" strike="noStrike" baseline="0" dirty="0">
                <a:latin typeface="Book Antiqua" panose="02040602050305030304" pitchFamily="18" charset="0"/>
              </a:rPr>
              <a:t>s</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has higher value in states </a:t>
            </a:r>
            <a:r>
              <a:rPr lang="en-US" sz="1800" b="0" i="0" u="none" strike="noStrike" baseline="0" dirty="0">
                <a:latin typeface="NimbusRomNo9L-Regu"/>
              </a:rPr>
              <a:t>that have higher utility, the addition of</a:t>
            </a:r>
            <a:r>
              <a:rPr lang="en-US" baseline="30000" dirty="0">
                <a:latin typeface="Times New Roman" panose="02020603050405020304" pitchFamily="18" charset="0"/>
              </a:rPr>
              <a:t> </a:t>
            </a:r>
          </a:p>
          <a:p>
            <a:r>
              <a:rPr lang="en-US" sz="1800" b="0" i="1" u="none" strike="noStrike" baseline="0" dirty="0" err="1">
                <a:latin typeface="Arial" panose="020B0604020202020204" pitchFamily="34" charset="0"/>
              </a:rPr>
              <a:t>γ</a:t>
            </a:r>
            <a:r>
              <a:rPr lang="en-US" sz="1800" b="0" i="0" u="none" strike="noStrike" baseline="0" dirty="0" err="1">
                <a:latin typeface="Book Antiqua" panose="02040602050305030304" pitchFamily="18" charset="0"/>
              </a:rPr>
              <a:t>Φ</a:t>
            </a:r>
            <a:r>
              <a:rPr lang="en-US" sz="1800" b="0" i="0" u="none" strike="noStrike" baseline="0" dirty="0">
                <a:latin typeface="Tahoma" panose="020B0604030504040204" pitchFamily="34" charset="0"/>
              </a:rPr>
              <a:t>(</a:t>
            </a:r>
            <a:r>
              <a:rPr lang="en-US" sz="1800" b="0" i="1" u="none" strike="noStrike" baseline="0" dirty="0" err="1">
                <a:latin typeface="Book Antiqua" panose="02040602050305030304" pitchFamily="18" charset="0"/>
              </a:rPr>
              <a:t>s</a:t>
            </a:r>
            <a:r>
              <a:rPr lang="en-US" sz="1800" b="0" i="1" u="none" strike="noStrike" baseline="30000" dirty="0" err="1">
                <a:latin typeface="Arial" panose="020B0604020202020204" pitchFamily="34" charset="0"/>
              </a:rPr>
              <a:t>t</a:t>
            </a:r>
            <a:r>
              <a:rPr lang="en-US" sz="1800" b="0" i="0" u="none" strike="noStrike" baseline="0" dirty="0">
                <a:latin typeface="Tahoma" panose="020B0604030504040204" pitchFamily="34" charset="0"/>
              </a:rPr>
              <a:t>) </a:t>
            </a:r>
            <a:r>
              <a:rPr lang="en-US" sz="1800" b="0" i="1" u="none" strike="noStrike" baseline="0" dirty="0">
                <a:latin typeface="Arial" panose="020B0604020202020204" pitchFamily="34" charset="0"/>
              </a:rPr>
              <a:t>− </a:t>
            </a:r>
            <a:r>
              <a:rPr lang="en-US" sz="1800" b="0" i="0" u="none" strike="noStrike" baseline="0" dirty="0">
                <a:latin typeface="Book Antiqua" panose="02040602050305030304" pitchFamily="18" charset="0"/>
              </a:rPr>
              <a:t>Φ</a:t>
            </a:r>
            <a:r>
              <a:rPr lang="en-US" sz="1800" b="0" i="0" u="none" strike="noStrike" baseline="0" dirty="0">
                <a:latin typeface="Tahoma" panose="020B0604030504040204" pitchFamily="34" charset="0"/>
              </a:rPr>
              <a:t>(</a:t>
            </a:r>
            <a:r>
              <a:rPr lang="en-US" sz="1800" b="0" i="1" u="none" strike="noStrike" baseline="0" dirty="0">
                <a:latin typeface="Book Antiqua" panose="02040602050305030304" pitchFamily="18" charset="0"/>
              </a:rPr>
              <a:t>s</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to the reward has the effect of leading the agent “uphill” in utility.</a:t>
            </a:r>
          </a:p>
          <a:p>
            <a:pPr marL="285750" indent="-285750">
              <a:buFont typeface="Arial" panose="020B0604020202020204" pitchFamily="34" charset="0"/>
              <a:buChar char="•"/>
            </a:pPr>
            <a:endParaRPr lang="en-MY" sz="1800" b="0" i="0" u="none" strike="noStrike" baseline="0" dirty="0">
              <a:latin typeface="NimbusRomNo9L-ReguItal"/>
            </a:endParaRPr>
          </a:p>
        </p:txBody>
      </p:sp>
      <p:pic>
        <p:nvPicPr>
          <p:cNvPr id="5" name="Picture 4">
            <a:extLst>
              <a:ext uri="{FF2B5EF4-FFF2-40B4-BE49-F238E27FC236}">
                <a16:creationId xmlns:a16="http://schemas.microsoft.com/office/drawing/2014/main" id="{23BBC210-1804-43D4-81DB-8C0A5AA7E0B1}"/>
              </a:ext>
            </a:extLst>
          </p:cNvPr>
          <p:cNvPicPr>
            <a:picLocks noChangeAspect="1"/>
          </p:cNvPicPr>
          <p:nvPr/>
        </p:nvPicPr>
        <p:blipFill>
          <a:blip r:embed="rId2"/>
          <a:stretch>
            <a:fillRect/>
          </a:stretch>
        </p:blipFill>
        <p:spPr>
          <a:xfrm>
            <a:off x="1039328" y="3416399"/>
            <a:ext cx="7286625" cy="1219200"/>
          </a:xfrm>
          <a:prstGeom prst="rect">
            <a:avLst/>
          </a:prstGeom>
        </p:spPr>
      </p:pic>
      <p:pic>
        <p:nvPicPr>
          <p:cNvPr id="11" name="Picture 10">
            <a:extLst>
              <a:ext uri="{FF2B5EF4-FFF2-40B4-BE49-F238E27FC236}">
                <a16:creationId xmlns:a16="http://schemas.microsoft.com/office/drawing/2014/main" id="{1DDFBFDF-1046-49A3-B64C-914564592136}"/>
              </a:ext>
            </a:extLst>
          </p:cNvPr>
          <p:cNvPicPr>
            <a:picLocks noChangeAspect="1"/>
          </p:cNvPicPr>
          <p:nvPr/>
        </p:nvPicPr>
        <p:blipFill>
          <a:blip r:embed="rId3"/>
          <a:stretch>
            <a:fillRect/>
          </a:stretch>
        </p:blipFill>
        <p:spPr>
          <a:xfrm>
            <a:off x="1012434" y="2693128"/>
            <a:ext cx="5267325" cy="628650"/>
          </a:xfrm>
          <a:prstGeom prst="rect">
            <a:avLst/>
          </a:prstGeom>
        </p:spPr>
      </p:pic>
      <p:pic>
        <p:nvPicPr>
          <p:cNvPr id="15" name="Picture 14">
            <a:extLst>
              <a:ext uri="{FF2B5EF4-FFF2-40B4-BE49-F238E27FC236}">
                <a16:creationId xmlns:a16="http://schemas.microsoft.com/office/drawing/2014/main" id="{98ADB85C-F1C2-4A58-8F0A-64FABDF7A3B4}"/>
              </a:ext>
            </a:extLst>
          </p:cNvPr>
          <p:cNvPicPr>
            <a:picLocks noChangeAspect="1"/>
          </p:cNvPicPr>
          <p:nvPr/>
        </p:nvPicPr>
        <p:blipFill>
          <a:blip r:embed="rId4"/>
          <a:stretch>
            <a:fillRect/>
          </a:stretch>
        </p:blipFill>
        <p:spPr>
          <a:xfrm>
            <a:off x="1007952" y="5044066"/>
            <a:ext cx="7562850" cy="590550"/>
          </a:xfrm>
          <a:prstGeom prst="rect">
            <a:avLst/>
          </a:prstGeom>
        </p:spPr>
      </p:pic>
      <p:sp>
        <p:nvSpPr>
          <p:cNvPr id="9" name="TextBox 8">
            <a:extLst>
              <a:ext uri="{FF2B5EF4-FFF2-40B4-BE49-F238E27FC236}">
                <a16:creationId xmlns:a16="http://schemas.microsoft.com/office/drawing/2014/main" id="{1EBCFEBC-C8D9-4668-9923-797E118B35A6}"/>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A56D5DE5-CEEC-41C9-95F9-98AC91547165}"/>
              </a:ext>
            </a:extLst>
          </p:cNvPr>
          <p:cNvPicPr>
            <a:picLocks noChangeAspect="1"/>
          </p:cNvPicPr>
          <p:nvPr/>
        </p:nvPicPr>
        <p:blipFill>
          <a:blip r:embed="rId5"/>
          <a:stretch>
            <a:fillRect/>
          </a:stretch>
        </p:blipFill>
        <p:spPr>
          <a:xfrm>
            <a:off x="304800" y="7079192"/>
            <a:ext cx="914400" cy="276225"/>
          </a:xfrm>
          <a:prstGeom prst="rect">
            <a:avLst/>
          </a:prstGeom>
        </p:spPr>
      </p:pic>
    </p:spTree>
    <p:extLst>
      <p:ext uri="{BB962C8B-B14F-4D97-AF65-F5344CB8AC3E}">
        <p14:creationId xmlns:p14="http://schemas.microsoft.com/office/powerpoint/2010/main" val="92406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Representing 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11</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1118896"/>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1" i="0" u="none" strike="noStrike" baseline="0" dirty="0">
                <a:latin typeface="Times New Roman" panose="02020603050405020304" pitchFamily="18" charset="0"/>
              </a:rPr>
              <a:t>Dynamic decision networks</a:t>
            </a:r>
            <a:r>
              <a:rPr lang="en-US" sz="1800" b="0" i="0" u="none" strike="noStrike" baseline="0" dirty="0">
                <a:latin typeface="Times New Roman" panose="02020603050405020304" pitchFamily="18" charset="0"/>
              </a:rPr>
              <a:t>, or </a:t>
            </a:r>
            <a:r>
              <a:rPr lang="en-US" sz="1800" b="1" i="0" u="none" strike="noStrike" baseline="0" dirty="0">
                <a:latin typeface="Times New Roman" panose="02020603050405020304" pitchFamily="18" charset="0"/>
              </a:rPr>
              <a:t>DDNs</a:t>
            </a:r>
            <a:r>
              <a:rPr lang="en-US" sz="1800" b="0" i="0" u="none" strike="noStrike" baseline="0" dirty="0">
                <a:latin typeface="Times New Roman" panose="02020603050405020304" pitchFamily="18" charset="0"/>
              </a:rPr>
              <a:t> are factored representations</a:t>
            </a:r>
            <a:endParaRPr lang="en-MY" dirty="0">
              <a:latin typeface="NimbusRomNo9L-ReguItal"/>
            </a:endParaRPr>
          </a:p>
          <a:p>
            <a:endParaRPr lang="en-MY" i="1" dirty="0">
              <a:latin typeface="Arial" panose="020B0604020202020204" pitchFamily="34" charset="0"/>
            </a:endParaRPr>
          </a:p>
          <a:p>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MY" sz="1800" b="0" i="0" u="none" strike="noStrike" baseline="0" dirty="0">
              <a:latin typeface="NimbusRomNo9L-ReguItal"/>
            </a:endParaRPr>
          </a:p>
        </p:txBody>
      </p:sp>
      <p:pic>
        <p:nvPicPr>
          <p:cNvPr id="4" name="Picture 3">
            <a:extLst>
              <a:ext uri="{FF2B5EF4-FFF2-40B4-BE49-F238E27FC236}">
                <a16:creationId xmlns:a16="http://schemas.microsoft.com/office/drawing/2014/main" id="{A4615312-1FE4-4312-BC2D-C53DCAF596CF}"/>
              </a:ext>
            </a:extLst>
          </p:cNvPr>
          <p:cNvPicPr>
            <a:picLocks noChangeAspect="1"/>
          </p:cNvPicPr>
          <p:nvPr/>
        </p:nvPicPr>
        <p:blipFill>
          <a:blip r:embed="rId2"/>
          <a:stretch>
            <a:fillRect/>
          </a:stretch>
        </p:blipFill>
        <p:spPr>
          <a:xfrm>
            <a:off x="1199315" y="2159648"/>
            <a:ext cx="6765747" cy="4171950"/>
          </a:xfrm>
          <a:prstGeom prst="rect">
            <a:avLst/>
          </a:prstGeom>
        </p:spPr>
      </p:pic>
      <p:sp>
        <p:nvSpPr>
          <p:cNvPr id="12" name="TextBox 11">
            <a:extLst>
              <a:ext uri="{FF2B5EF4-FFF2-40B4-BE49-F238E27FC236}">
                <a16:creationId xmlns:a16="http://schemas.microsoft.com/office/drawing/2014/main" id="{399651DF-AB0A-467E-B1C4-DEB9A126FD92}"/>
              </a:ext>
            </a:extLst>
          </p:cNvPr>
          <p:cNvSpPr txBox="1"/>
          <p:nvPr/>
        </p:nvSpPr>
        <p:spPr>
          <a:xfrm>
            <a:off x="990599" y="6295072"/>
            <a:ext cx="7172987" cy="738664"/>
          </a:xfrm>
          <a:prstGeom prst="rect">
            <a:avLst/>
          </a:prstGeom>
          <a:noFill/>
        </p:spPr>
        <p:txBody>
          <a:bodyPr wrap="square">
            <a:spAutoFit/>
          </a:bodyPr>
          <a:lstStyle/>
          <a:p>
            <a:pPr algn="l"/>
            <a:r>
              <a:rPr lang="en-US" sz="1400" b="0" i="0" u="none" strike="noStrike" baseline="0" dirty="0">
                <a:latin typeface="NimbusRomNo9L-Regu"/>
              </a:rPr>
              <a:t>A dynamic decision network for a mobile robot with state variables for battery level, charging status, location, and velocity, and action variables for the left and right wheel </a:t>
            </a:r>
            <a:r>
              <a:rPr lang="en-MY" sz="1400" b="0" i="0" u="none" strike="noStrike" baseline="0" dirty="0">
                <a:latin typeface="NimbusRomNo9L-Regu"/>
              </a:rPr>
              <a:t>motors and for charging.</a:t>
            </a:r>
            <a:endParaRPr lang="en-MY" sz="1400" dirty="0"/>
          </a:p>
        </p:txBody>
      </p:sp>
      <p:sp>
        <p:nvSpPr>
          <p:cNvPr id="7" name="TextBox 6">
            <a:extLst>
              <a:ext uri="{FF2B5EF4-FFF2-40B4-BE49-F238E27FC236}">
                <a16:creationId xmlns:a16="http://schemas.microsoft.com/office/drawing/2014/main" id="{80C184BC-0AC7-4273-91D8-D24746D60AD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93516255-C3F0-4F2F-8B7C-F76A75A98C48}"/>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80151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Representing 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12</a:t>
            </a:fld>
            <a:endParaRPr spc="20" dirty="0"/>
          </a:p>
        </p:txBody>
      </p:sp>
      <mc:AlternateContent xmlns:mc="http://schemas.openxmlformats.org/markup-compatibility/2006" xmlns:a14="http://schemas.microsoft.com/office/drawing/2010/main">
        <mc:Choice Requires="a14">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4359207"/>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 state </a:t>
                </a:r>
                <a:r>
                  <a:rPr kumimoji="0" lang="en-MY"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S</a:t>
                </a:r>
                <a:r>
                  <a:rPr kumimoji="0" lang="en-MY" sz="1800" b="0" i="1" u="none" strike="noStrike" kern="1200" cap="none" spc="0" normalizeH="0" baseline="-25000" noProof="0" dirty="0">
                    <a:ln>
                      <a:noFill/>
                    </a:ln>
                    <a:solidFill>
                      <a:prstClr val="black"/>
                    </a:solidFill>
                    <a:effectLst/>
                    <a:uLnTx/>
                    <a:uFillTx/>
                    <a:latin typeface="Times New Roman" panose="02020603050405020304" pitchFamily="18" charset="0"/>
                    <a:ea typeface="+mn-ea"/>
                    <a:cs typeface="+mn-cs"/>
                  </a:rPr>
                  <a:t>t</a:t>
                </a:r>
                <a:r>
                  <a:rPr lang="en-US" dirty="0">
                    <a:solidFill>
                      <a:prstClr val="black"/>
                    </a:solidFill>
                    <a:latin typeface="Times New Roman" panose="02020603050405020304" pitchFamily="18" charset="0"/>
                  </a:rPr>
                  <a:t> </a:t>
                </a:r>
                <a:r>
                  <a:rPr lang="en-MY" sz="1800" b="0" i="0" u="none" strike="noStrike" baseline="0" dirty="0">
                    <a:latin typeface="NimbusRomNo9L-ReguItal"/>
                  </a:rPr>
                  <a:t>decomposed into four state variables</a:t>
                </a:r>
              </a:p>
              <a:p>
                <a:pPr marL="742950" lvl="1" indent="-285750">
                  <a:buFont typeface="Arial" panose="020B0604020202020204" pitchFamily="34" charset="0"/>
                  <a:buChar char="•"/>
                </a:pP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consists of the two-dimensional location on a grid plus the orientation;</a:t>
                </a:r>
              </a:p>
              <a:p>
                <a:pPr marL="742950" lvl="1" indent="-285750">
                  <a:buFont typeface="Arial" panose="020B0604020202020204" pitchFamily="34" charset="0"/>
                  <a:buChar char="•"/>
                </a:pPr>
                <a14:m>
                  <m:oMath xmlns:m="http://schemas.openxmlformats.org/officeDocument/2006/math">
                    <m:acc>
                      <m:accPr>
                        <m:chr m:val="̇"/>
                        <m:ctrlPr>
                          <a:rPr lang="en-US" sz="1800" b="1" i="1" u="none" strike="noStrike" baseline="0" dirty="0" smtClean="0">
                            <a:latin typeface="Cambria Math" panose="02040503050406030204" pitchFamily="18" charset="0"/>
                          </a:rPr>
                        </m:ctrlPr>
                      </m:accPr>
                      <m:e>
                        <m:r>
                          <a:rPr lang="en-US" b="1" i="1" dirty="0">
                            <a:latin typeface="Cambria Math" panose="02040503050406030204" pitchFamily="18" charset="0"/>
                          </a:rPr>
                          <m:t>𝑿</m:t>
                        </m:r>
                      </m:e>
                    </m:acc>
                  </m:oMath>
                </a14:m>
                <a:r>
                  <a:rPr lang="en-US" sz="1800" b="0" i="1" u="none" strike="noStrike" baseline="-25000" dirty="0">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the rate of change of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0" u="none" strike="noStrike" baseline="0" dirty="0">
                    <a:latin typeface="Times New Roman" panose="02020603050405020304" pitchFamily="18" charset="0"/>
                  </a:rPr>
                  <a:t>;</a:t>
                </a:r>
              </a:p>
              <a:p>
                <a:pPr marL="742950" lvl="1" indent="-285750">
                  <a:buFont typeface="Arial" panose="020B0604020202020204" pitchFamily="34" charset="0"/>
                  <a:buChar char="•"/>
                </a:pPr>
                <a:r>
                  <a:rPr lang="en-US" sz="1800" b="0" i="1" u="none" strike="noStrike" baseline="0" dirty="0" err="1">
                    <a:latin typeface="Times New Roman" panose="02020603050405020304" pitchFamily="18" charset="0"/>
                  </a:rPr>
                  <a:t>Charging</a:t>
                </a:r>
                <a:r>
                  <a:rPr lang="en-US" sz="1800" b="0" i="1" u="none" strike="noStrike" baseline="-25000" dirty="0" err="1">
                    <a:latin typeface="Times New Roman" panose="02020603050405020304" pitchFamily="18" charset="0"/>
                  </a:rPr>
                  <a:t>t</a:t>
                </a:r>
                <a:r>
                  <a:rPr lang="en-US" sz="1800" b="0" i="0" u="none" strike="noStrike" baseline="0" dirty="0">
                    <a:latin typeface="NimbusRomNo9L-Regu"/>
                  </a:rPr>
                  <a:t> is true when the robot is plugged in to a power source;</a:t>
                </a:r>
                <a:endParaRPr lang="en-US" baseline="30000" dirty="0">
                  <a:latin typeface="Times New Roman" panose="02020603050405020304" pitchFamily="18" charset="0"/>
                </a:endParaRPr>
              </a:p>
              <a:p>
                <a:pPr marL="742950" lvl="1" indent="-285750">
                  <a:buFont typeface="Arial" panose="020B0604020202020204" pitchFamily="34" charset="0"/>
                  <a:buChar char="•"/>
                </a:pPr>
                <a:r>
                  <a:rPr lang="en-MY" sz="1800" b="0" i="1" u="none" strike="noStrike" baseline="0" dirty="0" err="1">
                    <a:latin typeface="Times New Roman" panose="02020603050405020304" pitchFamily="18" charset="0"/>
                  </a:rPr>
                  <a:t>Battery</a:t>
                </a:r>
                <a:r>
                  <a:rPr lang="en-MY" sz="1800" b="0" i="1" u="none" strike="noStrike" baseline="-25000" dirty="0" err="1">
                    <a:latin typeface="Times New Roman" panose="02020603050405020304" pitchFamily="18" charset="0"/>
                  </a:rPr>
                  <a:t>t</a:t>
                </a:r>
                <a:r>
                  <a:rPr lang="en-MY" i="1" baseline="-25000" dirty="0">
                    <a:latin typeface="Times New Roman" panose="02020603050405020304" pitchFamily="18" charset="0"/>
                  </a:rPr>
                  <a:t> </a:t>
                </a:r>
                <a:r>
                  <a:rPr lang="en-US" sz="1800" b="0" i="0" u="none" strike="noStrike" baseline="0" dirty="0">
                    <a:latin typeface="NimbusRomNo9L-Regu"/>
                  </a:rPr>
                  <a:t>is the battery level, which we model as an integer in the range 0, </a:t>
                </a:r>
                <a:r>
                  <a:rPr lang="en-US" sz="1800" b="0" i="0" u="none" strike="noStrike" baseline="0" dirty="0">
                    <a:latin typeface="CMMI10"/>
                  </a:rPr>
                  <a:t>…, </a:t>
                </a:r>
                <a:r>
                  <a:rPr lang="en-US" sz="1800" b="0" i="0" u="none" strike="noStrike" baseline="0" dirty="0">
                    <a:latin typeface="NimbusRomNo9L-Regu"/>
                  </a:rPr>
                  <a:t>5.</a:t>
                </a:r>
                <a:endParaRPr lang="en-US" sz="1800" b="0" i="0" u="none" strike="noStrike" baseline="3000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state space for the MDP is the Cartesian product of the ranges of these four variables. </a:t>
                </a:r>
              </a:p>
              <a:p>
                <a:pPr marL="285750" marR="3010" indent="-285750">
                  <a:buFont typeface="Arial" panose="020B0604020202020204" pitchFamily="34" charset="0"/>
                  <a:buChar char="•"/>
                </a:pPr>
                <a:r>
                  <a:rPr lang="en-US" sz="1800" b="0" i="0" u="none" strike="noStrike" baseline="0" dirty="0">
                    <a:latin typeface="Times New Roman" panose="02020603050405020304" pitchFamily="18" charset="0"/>
                  </a:rPr>
                  <a:t>The action is now a set </a:t>
                </a:r>
                <a:r>
                  <a:rPr lang="en-US" sz="1800" b="1" i="0" u="none" strike="noStrike" baseline="0" dirty="0">
                    <a:latin typeface="Times New Roman" panose="02020603050405020304" pitchFamily="18" charset="0"/>
                  </a:rPr>
                  <a:t>A</a:t>
                </a:r>
                <a:r>
                  <a:rPr lang="en-US" sz="1800" b="0" i="1" u="none" strike="noStrike" baseline="-25000" dirty="0">
                    <a:latin typeface="Times New Roman" panose="02020603050405020304" pitchFamily="18" charset="0"/>
                  </a:rPr>
                  <a:t>t  </a:t>
                </a:r>
                <a:r>
                  <a:rPr lang="en-US" sz="1800" b="0" i="1" u="none" strike="noStrike" baseline="0" dirty="0">
                    <a:latin typeface="Times New Roman" panose="02020603050405020304" pitchFamily="18" charset="0"/>
                  </a:rPr>
                  <a:t>Unplug</a:t>
                </a:r>
                <a:r>
                  <a:rPr lang="en-US" sz="1800" b="0" i="0" u="none" strike="noStrike" baseline="0" dirty="0">
                    <a:latin typeface="Times New Roman" panose="02020603050405020304" pitchFamily="18" charset="0"/>
                  </a:rPr>
                  <a:t>, which has three values (</a:t>
                </a:r>
                <a:r>
                  <a:rPr lang="en-US" sz="1800" b="0" i="1" u="none" strike="noStrike" baseline="0" dirty="0">
                    <a:latin typeface="Times New Roman" panose="02020603050405020304" pitchFamily="18" charset="0"/>
                  </a:rPr>
                  <a:t>plug</a:t>
                </a:r>
                <a:r>
                  <a:rPr lang="en-US" sz="1800" b="0" i="0" u="none" strike="noStrike" baseline="0" dirty="0">
                    <a:latin typeface="Times New Roman" panose="02020603050405020304" pitchFamily="18" charset="0"/>
                  </a:rPr>
                  <a:t>, </a:t>
                </a:r>
                <a:r>
                  <a:rPr lang="en-US" sz="1800" b="0" i="1" u="none" strike="noStrike" baseline="0" dirty="0">
                    <a:latin typeface="Times New Roman" panose="02020603050405020304" pitchFamily="18" charset="0"/>
                  </a:rPr>
                  <a:t>unplug</a:t>
                </a:r>
                <a:r>
                  <a:rPr lang="en-US" sz="1800" b="0" i="0" u="none" strike="noStrike" baseline="0" dirty="0">
                    <a:latin typeface="Times New Roman" panose="02020603050405020304" pitchFamily="18" charset="0"/>
                  </a:rPr>
                  <a:t>, and </a:t>
                </a:r>
                <a:r>
                  <a:rPr lang="en-US" sz="1800" b="0" i="1" u="none" strike="noStrike" baseline="0" dirty="0">
                    <a:latin typeface="Times New Roman" panose="02020603050405020304" pitchFamily="18" charset="0"/>
                  </a:rPr>
                  <a:t>no p</a:t>
                </a:r>
                <a:r>
                  <a:rPr lang="en-US" sz="1800" b="0" i="0" u="none" strike="noStrike" baseline="0" dirty="0">
                    <a:latin typeface="Times New Roman" panose="02020603050405020304" pitchFamily="18" charset="0"/>
                  </a:rPr>
                  <a:t>); </a:t>
                </a:r>
                <a:r>
                  <a:rPr lang="en-US" sz="1800" b="0" i="1" u="none" strike="noStrike" baseline="0" dirty="0" err="1">
                    <a:latin typeface="Times New Roman" panose="02020603050405020304" pitchFamily="18" charset="0"/>
                  </a:rPr>
                  <a:t>LeftWheel</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for the power sent to the left wheel; and </a:t>
                </a:r>
                <a:r>
                  <a:rPr lang="en-US" sz="1800" b="0" i="1" u="none" strike="noStrike" baseline="0" dirty="0" err="1">
                    <a:latin typeface="Times New Roman" panose="02020603050405020304" pitchFamily="18" charset="0"/>
                  </a:rPr>
                  <a:t>RightWheel</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for the power sent to the right wheel.</a:t>
                </a:r>
              </a:p>
              <a:p>
                <a:pPr marL="285750" marR="301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overall transition model is the conditional distribution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MY" sz="1800" b="1" i="0"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1" u="none" strike="noStrike" baseline="-25000" dirty="0">
                    <a:latin typeface="Times New Roman" panose="02020603050405020304" pitchFamily="18" charset="0"/>
                  </a:rPr>
                  <a:t> +1</a:t>
                </a:r>
                <a:r>
                  <a:rPr lang="en-MY" sz="1800" b="0" i="1" u="none" strike="noStrike" baseline="0" dirty="0">
                    <a:latin typeface="Times New Roman" panose="02020603050405020304" pitchFamily="18" charset="0"/>
                  </a:rPr>
                  <a:t>|</a:t>
                </a:r>
                <a:r>
                  <a:rPr lang="en-MY" sz="1800" b="1" i="0" u="none" strike="noStrike" baseline="0" dirty="0">
                    <a:latin typeface="Times New Roman" panose="02020603050405020304" pitchFamily="18" charset="0"/>
                  </a:rPr>
                  <a:t>X</a:t>
                </a:r>
                <a:r>
                  <a:rPr lang="en-MY" sz="1800" b="0" i="1" u="none" strike="noStrike" baseline="-25000" dirty="0">
                    <a:latin typeface="Times New Roman" panose="02020603050405020304" pitchFamily="18" charset="0"/>
                  </a:rPr>
                  <a:t>t</a:t>
                </a:r>
                <a:r>
                  <a:rPr lang="en-MY" sz="1800" b="0" i="1" u="none" strike="noStrike" baseline="0" dirty="0">
                    <a:latin typeface="Arial" panose="020B0604020202020204" pitchFamily="34" charset="0"/>
                  </a:rPr>
                  <a:t>, </a:t>
                </a:r>
                <a:r>
                  <a:rPr lang="en-MY" sz="1800" b="1" i="0" u="none" strike="noStrike" baseline="0" dirty="0">
                    <a:latin typeface="Times New Roman" panose="02020603050405020304" pitchFamily="18" charset="0"/>
                  </a:rPr>
                  <a:t>A</a:t>
                </a:r>
                <a:r>
                  <a:rPr lang="en-MY" sz="1800" b="0" i="1" u="none" strike="noStrike" baseline="-25000" dirty="0">
                    <a:latin typeface="Times New Roman" panose="02020603050405020304" pitchFamily="18" charset="0"/>
                  </a:rPr>
                  <a:t>t</a:t>
                </a:r>
                <a:r>
                  <a:rPr lang="en-US" sz="1800" b="1" i="0" u="none" strike="noStrike" baseline="0" dirty="0">
                    <a:latin typeface="Times New Roman" panose="02020603050405020304" pitchFamily="18" charset="0"/>
                  </a:rPr>
                  <a:t>), </a:t>
                </a:r>
                <a:r>
                  <a:rPr lang="en-US" sz="1800" b="0" i="0" u="none" strike="noStrike" baseline="0" dirty="0">
                    <a:latin typeface="NimbusRomNo9L-Regu"/>
                  </a:rPr>
                  <a:t>computed as a product of conditional probabilities from the DDN</a:t>
                </a:r>
                <a:endParaRPr lang="en-US" sz="1800" b="1" i="0" u="none" strike="noStrike" baseline="0" dirty="0">
                  <a:latin typeface="Times New Roman" panose="02020603050405020304" pitchFamily="18" charset="0"/>
                </a:endParaRPr>
              </a:p>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mc:Choice>
        <mc:Fallback xmlns="">
          <p:sp>
            <p:nvSpPr>
              <p:cNvPr id="8" name="object 3">
                <a:extLst>
                  <a:ext uri="{FF2B5EF4-FFF2-40B4-BE49-F238E27FC236}">
                    <a16:creationId xmlns:a16="http://schemas.microsoft.com/office/drawing/2014/main" id="{BFB36710-1970-499A-B372-4F96AC3760CD}"/>
                  </a:ext>
                </a:extLst>
              </p:cNvPr>
              <p:cNvSpPr txBox="1">
                <a:spLocks noRot="1" noChangeAspect="1" noMove="1" noResize="1" noEditPoints="1" noAdjustHandles="1" noChangeArrowheads="1" noChangeShapeType="1" noTextEdit="1"/>
              </p:cNvSpPr>
              <p:nvPr/>
            </p:nvSpPr>
            <p:spPr>
              <a:xfrm>
                <a:off x="477579" y="1600200"/>
                <a:ext cx="8209221" cy="4359207"/>
              </a:xfrm>
              <a:prstGeom prst="rect">
                <a:avLst/>
              </a:prstGeom>
              <a:blipFill>
                <a:blip r:embed="rId2"/>
                <a:stretch>
                  <a:fillRect l="-1559" t="-1818" r="-817"/>
                </a:stretch>
              </a:blipFill>
            </p:spPr>
            <p:txBody>
              <a:bodyPr/>
              <a:lstStyle/>
              <a:p>
                <a:r>
                  <a:rPr lang="en-MY">
                    <a:noFill/>
                  </a:rPr>
                  <a:t> </a:t>
                </a:r>
              </a:p>
            </p:txBody>
          </p:sp>
        </mc:Fallback>
      </mc:AlternateContent>
      <p:sp>
        <p:nvSpPr>
          <p:cNvPr id="5" name="TextBox 4">
            <a:extLst>
              <a:ext uri="{FF2B5EF4-FFF2-40B4-BE49-F238E27FC236}">
                <a16:creationId xmlns:a16="http://schemas.microsoft.com/office/drawing/2014/main" id="{E0653B93-92C4-42B7-9E15-5218D63DFFA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3AFAFDCF-8E54-43E6-9A83-A6C547FF8DB6}"/>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6895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Representing 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13</a:t>
            </a:fld>
            <a:endParaRPr spc="20" dirty="0"/>
          </a:p>
        </p:txBody>
      </p:sp>
      <p:pic>
        <p:nvPicPr>
          <p:cNvPr id="4" name="Picture 3">
            <a:extLst>
              <a:ext uri="{FF2B5EF4-FFF2-40B4-BE49-F238E27FC236}">
                <a16:creationId xmlns:a16="http://schemas.microsoft.com/office/drawing/2014/main" id="{6BDE2A87-8713-4F25-8453-182C85BE1F33}"/>
              </a:ext>
            </a:extLst>
          </p:cNvPr>
          <p:cNvPicPr>
            <a:picLocks noChangeAspect="1"/>
          </p:cNvPicPr>
          <p:nvPr/>
        </p:nvPicPr>
        <p:blipFill>
          <a:blip r:embed="rId2"/>
          <a:stretch>
            <a:fillRect/>
          </a:stretch>
        </p:blipFill>
        <p:spPr>
          <a:xfrm>
            <a:off x="853974" y="1447800"/>
            <a:ext cx="7476461" cy="4195482"/>
          </a:xfrm>
          <a:prstGeom prst="rect">
            <a:avLst/>
          </a:prstGeom>
        </p:spPr>
      </p:pic>
      <p:sp>
        <p:nvSpPr>
          <p:cNvPr id="9" name="TextBox 8">
            <a:extLst>
              <a:ext uri="{FF2B5EF4-FFF2-40B4-BE49-F238E27FC236}">
                <a16:creationId xmlns:a16="http://schemas.microsoft.com/office/drawing/2014/main" id="{0EB35A6C-CF68-4F22-ACEE-F5DCF09A43A4}"/>
              </a:ext>
            </a:extLst>
          </p:cNvPr>
          <p:cNvSpPr txBox="1"/>
          <p:nvPr/>
        </p:nvSpPr>
        <p:spPr>
          <a:xfrm>
            <a:off x="1066800" y="5632102"/>
            <a:ext cx="7924800" cy="1384995"/>
          </a:xfrm>
          <a:prstGeom prst="rect">
            <a:avLst/>
          </a:prstGeom>
          <a:noFill/>
        </p:spPr>
        <p:txBody>
          <a:bodyPr wrap="square">
            <a:spAutoFit/>
          </a:bodyPr>
          <a:lstStyle/>
          <a:p>
            <a:pPr marL="342900" indent="-342900" algn="l">
              <a:buAutoNum type="alphaLcParenR"/>
            </a:pPr>
            <a:r>
              <a:rPr lang="en-US" sz="1400" b="0" i="0" u="none" strike="noStrike" baseline="0" dirty="0">
                <a:latin typeface="NimbusRomNo9L-Regu"/>
              </a:rPr>
              <a:t>The game of Tetris. The T-shaped piece at the top center can be dropped in any orientation and in any horizontal position. If a row is completed, that row disappears and the rows above it move down, and the agent receives one point. The next piece (here, the L-shaped piece at top right) becomes the current piece, and a new next piece appears, chosen at random from the seven piece types. The game ends if the board fills up to the top. </a:t>
            </a:r>
          </a:p>
          <a:p>
            <a:pPr marL="342900" indent="-342900" algn="l">
              <a:buAutoNum type="alphaLcParenR"/>
            </a:pPr>
            <a:r>
              <a:rPr lang="en-US" sz="1400" b="0" i="0" u="none" strike="noStrike" baseline="0" dirty="0">
                <a:latin typeface="NimbusRomNo9L-Regu"/>
              </a:rPr>
              <a:t>The DDN for the Tetris MDP.</a:t>
            </a:r>
            <a:endParaRPr lang="en-MY" sz="1400" dirty="0"/>
          </a:p>
        </p:txBody>
      </p:sp>
      <p:sp>
        <p:nvSpPr>
          <p:cNvPr id="7" name="TextBox 6">
            <a:extLst>
              <a:ext uri="{FF2B5EF4-FFF2-40B4-BE49-F238E27FC236}">
                <a16:creationId xmlns:a16="http://schemas.microsoft.com/office/drawing/2014/main" id="{C9C9F992-F862-4CB8-8BFD-25306354894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8" name="Picture 7">
            <a:extLst>
              <a:ext uri="{FF2B5EF4-FFF2-40B4-BE49-F238E27FC236}">
                <a16:creationId xmlns:a16="http://schemas.microsoft.com/office/drawing/2014/main" id="{73EA4CC7-626E-44DA-9588-35A7358231E7}"/>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21270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Value Iteration)</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14</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AC10CCA8-8E53-4C7D-89A6-2342A6624FF9}"/>
              </a:ext>
            </a:extLst>
          </p:cNvPr>
          <p:cNvSpPr txBox="1"/>
          <p:nvPr/>
        </p:nvSpPr>
        <p:spPr>
          <a:xfrm>
            <a:off x="533400" y="1790316"/>
            <a:ext cx="7601456" cy="4524315"/>
          </a:xfrm>
          <a:prstGeom prst="rect">
            <a:avLst/>
          </a:prstGeom>
          <a:noFill/>
        </p:spPr>
        <p:txBody>
          <a:bodyPr wrap="square">
            <a:spAutoFit/>
          </a:bodyPr>
          <a:lstStyle/>
          <a:p>
            <a:r>
              <a:rPr lang="en-MY" sz="1800" b="0" i="0" u="none" strike="noStrike" baseline="0" dirty="0">
                <a:solidFill>
                  <a:srgbClr val="9A009A"/>
                </a:solidFill>
                <a:latin typeface="CMSSBX10"/>
              </a:rPr>
              <a:t>Value Iteration</a:t>
            </a:r>
          </a:p>
          <a:p>
            <a:pPr marL="285750" indent="-285750">
              <a:buFont typeface="Arial" panose="020B0604020202020204" pitchFamily="34" charset="0"/>
              <a:buChar char="•"/>
            </a:pPr>
            <a:r>
              <a:rPr lang="en-US" sz="1800" b="1" i="0" u="none" strike="noStrike" baseline="0" dirty="0">
                <a:latin typeface="NimbusRomNo9L-Regu"/>
              </a:rPr>
              <a:t>The Bellman equation </a:t>
            </a:r>
            <a:r>
              <a:rPr lang="en-US" sz="1800" b="0" i="0" u="none" strike="noStrike" baseline="0" dirty="0">
                <a:latin typeface="NimbusRomNo9L-Regu"/>
              </a:rPr>
              <a:t>is the basis of the </a:t>
            </a:r>
            <a:r>
              <a:rPr lang="en-US" sz="1800" b="0" i="0" u="none" strike="noStrike" baseline="0" dirty="0">
                <a:latin typeface="NimbusRomNo9L-Medi"/>
              </a:rPr>
              <a:t>value iteration</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If there are </a:t>
            </a:r>
            <a:r>
              <a:rPr lang="en-US" sz="1800" b="0" i="1" u="none" strike="noStrike" baseline="0" dirty="0">
                <a:latin typeface="Times New Roman" panose="02020603050405020304" pitchFamily="18" charset="0"/>
              </a:rPr>
              <a:t>n </a:t>
            </a:r>
            <a:r>
              <a:rPr lang="en-US" sz="1800" b="0" i="0" u="none" strike="noStrike" baseline="0" dirty="0">
                <a:latin typeface="Times New Roman" panose="02020603050405020304" pitchFamily="18" charset="0"/>
              </a:rPr>
              <a:t>possible states, then there are </a:t>
            </a:r>
            <a:r>
              <a:rPr lang="en-US" sz="1800" b="0" i="1" u="none" strike="noStrike" baseline="0" dirty="0">
                <a:latin typeface="Times New Roman" panose="02020603050405020304" pitchFamily="18" charset="0"/>
              </a:rPr>
              <a:t>n </a:t>
            </a:r>
            <a:r>
              <a:rPr lang="en-US" sz="1800" b="0" i="0" u="none" strike="noStrike" baseline="0" dirty="0">
                <a:latin typeface="Times New Roman" panose="02020603050405020304" pitchFamily="18" charset="0"/>
              </a:rPr>
              <a:t>Bellman equations,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a:t>
            </a:r>
            <a:r>
              <a:rPr lang="en-US" sz="1800" b="0" i="1" u="none" strike="noStrike" baseline="0" dirty="0">
                <a:latin typeface="Times New Roman" panose="02020603050405020304" pitchFamily="18" charset="0"/>
              </a:rPr>
              <a:t>n </a:t>
            </a:r>
            <a:r>
              <a:rPr lang="en-US" sz="1800" b="0" i="0" u="none" strike="noStrike" baseline="0" dirty="0">
                <a:latin typeface="Times New Roman" panose="02020603050405020304" pitchFamily="18" charset="0"/>
              </a:rPr>
              <a:t>equations contain </a:t>
            </a:r>
            <a:r>
              <a:rPr lang="en-US" sz="1800" b="0" i="1" u="none" strike="noStrike" baseline="0" dirty="0">
                <a:latin typeface="Times New Roman" panose="02020603050405020304" pitchFamily="18" charset="0"/>
              </a:rPr>
              <a:t>n </a:t>
            </a:r>
            <a:r>
              <a:rPr lang="en-US" sz="1800" b="0" i="0" u="none" strike="noStrike" baseline="0" dirty="0">
                <a:latin typeface="Times New Roman" panose="02020603050405020304" pitchFamily="18" charset="0"/>
              </a:rPr>
              <a:t>unknowns—the utilities of the states. </a:t>
            </a:r>
          </a:p>
          <a:p>
            <a:pPr marL="285750" indent="-285750">
              <a:buFont typeface="Arial" panose="020B0604020202020204" pitchFamily="34" charset="0"/>
              <a:buChar char="•"/>
            </a:pPr>
            <a:r>
              <a:rPr lang="en-MY" sz="1800" b="0" i="0" u="none" strike="noStrike" baseline="0" dirty="0">
                <a:latin typeface="NimbusRomNo9L-Regu"/>
              </a:rPr>
              <a:t>The equations </a:t>
            </a:r>
            <a:r>
              <a:rPr lang="en-US" sz="1800" b="0" i="0" u="none" strike="noStrike" baseline="0" dirty="0">
                <a:latin typeface="NimbusRomNo9L-Regu"/>
              </a:rPr>
              <a:t>are </a:t>
            </a:r>
            <a:r>
              <a:rPr lang="en-US" sz="1800" b="0" i="0" u="none" strike="noStrike" baseline="0" dirty="0">
                <a:latin typeface="NimbusRomNo9L-ReguItal"/>
              </a:rPr>
              <a:t>nonlinear</a:t>
            </a:r>
            <a:r>
              <a:rPr lang="en-US" sz="1800" b="0" i="0" u="none" strike="noStrike" baseline="0" dirty="0">
                <a:latin typeface="NimbusRomNo9L-Regu"/>
              </a:rPr>
              <a:t>, because the “max” operator is not a linear operator.</a:t>
            </a:r>
          </a:p>
          <a:p>
            <a:pPr marL="285750" indent="-285750">
              <a:buFont typeface="Arial" panose="020B0604020202020204" pitchFamily="34" charset="0"/>
              <a:buChar char="•"/>
            </a:pPr>
            <a:r>
              <a:rPr lang="en-MY" sz="1800" b="0" i="0" u="none" strike="noStrike" baseline="0" dirty="0">
                <a:latin typeface="NimbusRomNo9L-Regu"/>
              </a:rPr>
              <a:t>start with arbitrary </a:t>
            </a:r>
            <a:r>
              <a:rPr lang="en-US" sz="1800" b="0" i="0" u="none" strike="noStrike" baseline="0" dirty="0">
                <a:latin typeface="NimbusRomNo9L-Regu"/>
              </a:rPr>
              <a:t>initial values for the utilities, calculate the right-hand side of the equation, and plug it into the left-hand side—thereby updating the utility of each state from the utilities of its neighbors. </a:t>
            </a:r>
          </a:p>
          <a:p>
            <a:pPr marL="285750" indent="-285750">
              <a:buFont typeface="Arial" panose="020B0604020202020204" pitchFamily="34" charset="0"/>
              <a:buChar char="•"/>
            </a:pPr>
            <a:r>
              <a:rPr lang="en-US" sz="1800" b="0" i="0" u="none" strike="noStrike" baseline="0" dirty="0">
                <a:latin typeface="NimbusRomNo9L-Regu"/>
              </a:rPr>
              <a:t>Repeat this until reach an equilibrium.</a:t>
            </a:r>
            <a:endParaRPr lang="en-US"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The iteration step, called a Bellman update, looks like this</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update is assumed to be applied simultaneously to all the states at each iteration</a:t>
            </a:r>
          </a:p>
        </p:txBody>
      </p:sp>
      <p:pic>
        <p:nvPicPr>
          <p:cNvPr id="5" name="Picture 4">
            <a:extLst>
              <a:ext uri="{FF2B5EF4-FFF2-40B4-BE49-F238E27FC236}">
                <a16:creationId xmlns:a16="http://schemas.microsoft.com/office/drawing/2014/main" id="{524F5BB9-C0B0-4EE3-BB7E-5A6B2DB66AC8}"/>
              </a:ext>
            </a:extLst>
          </p:cNvPr>
          <p:cNvPicPr>
            <a:picLocks noChangeAspect="1"/>
          </p:cNvPicPr>
          <p:nvPr/>
        </p:nvPicPr>
        <p:blipFill>
          <a:blip r:embed="rId2"/>
          <a:stretch>
            <a:fillRect/>
          </a:stretch>
        </p:blipFill>
        <p:spPr>
          <a:xfrm>
            <a:off x="1948703" y="4953000"/>
            <a:ext cx="5353050" cy="619125"/>
          </a:xfrm>
          <a:prstGeom prst="rect">
            <a:avLst/>
          </a:prstGeom>
        </p:spPr>
      </p:pic>
      <p:sp>
        <p:nvSpPr>
          <p:cNvPr id="7" name="TextBox 6">
            <a:extLst>
              <a:ext uri="{FF2B5EF4-FFF2-40B4-BE49-F238E27FC236}">
                <a16:creationId xmlns:a16="http://schemas.microsoft.com/office/drawing/2014/main" id="{AF694F6A-B260-4A81-B904-73BA6594FE74}"/>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04782006-6927-4673-84D4-A7C1E16514AB}"/>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82709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15</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pic>
        <p:nvPicPr>
          <p:cNvPr id="4" name="Picture 3">
            <a:extLst>
              <a:ext uri="{FF2B5EF4-FFF2-40B4-BE49-F238E27FC236}">
                <a16:creationId xmlns:a16="http://schemas.microsoft.com/office/drawing/2014/main" id="{FC9CDF02-6D35-4F7A-9C1C-FB971574065B}"/>
              </a:ext>
            </a:extLst>
          </p:cNvPr>
          <p:cNvPicPr>
            <a:picLocks noChangeAspect="1"/>
          </p:cNvPicPr>
          <p:nvPr/>
        </p:nvPicPr>
        <p:blipFill>
          <a:blip r:embed="rId2"/>
          <a:stretch>
            <a:fillRect/>
          </a:stretch>
        </p:blipFill>
        <p:spPr>
          <a:xfrm>
            <a:off x="803145" y="1609165"/>
            <a:ext cx="7429500" cy="3895725"/>
          </a:xfrm>
          <a:prstGeom prst="rect">
            <a:avLst/>
          </a:prstGeom>
          <a:ln>
            <a:solidFill>
              <a:schemeClr val="tx1"/>
            </a:solidFill>
          </a:ln>
        </p:spPr>
      </p:pic>
      <p:sp>
        <p:nvSpPr>
          <p:cNvPr id="11" name="TextBox 10">
            <a:extLst>
              <a:ext uri="{FF2B5EF4-FFF2-40B4-BE49-F238E27FC236}">
                <a16:creationId xmlns:a16="http://schemas.microsoft.com/office/drawing/2014/main" id="{001E531A-E41C-4D26-9536-077456F2DC26}"/>
              </a:ext>
            </a:extLst>
          </p:cNvPr>
          <p:cNvSpPr txBox="1"/>
          <p:nvPr/>
        </p:nvSpPr>
        <p:spPr>
          <a:xfrm>
            <a:off x="1905000" y="5513855"/>
            <a:ext cx="7089645" cy="369332"/>
          </a:xfrm>
          <a:prstGeom prst="rect">
            <a:avLst/>
          </a:prstGeom>
          <a:noFill/>
        </p:spPr>
        <p:txBody>
          <a:bodyPr wrap="square">
            <a:spAutoFit/>
          </a:bodyPr>
          <a:lstStyle/>
          <a:p>
            <a:r>
              <a:rPr lang="en-US" dirty="0"/>
              <a:t>The value iteration algorithm for calculating utilities of states.</a:t>
            </a:r>
            <a:endParaRPr lang="en-MY" dirty="0"/>
          </a:p>
        </p:txBody>
      </p:sp>
      <p:sp>
        <p:nvSpPr>
          <p:cNvPr id="14" name="object 2">
            <a:extLst>
              <a:ext uri="{FF2B5EF4-FFF2-40B4-BE49-F238E27FC236}">
                <a16:creationId xmlns:a16="http://schemas.microsoft.com/office/drawing/2014/main" id="{E882DC98-7073-406A-90A3-B7F0E39C1DBA}"/>
              </a:ext>
            </a:extLst>
          </p:cNvPr>
          <p:cNvSpPr txBox="1">
            <a:spLocks/>
          </p:cNvSpPr>
          <p:nvPr/>
        </p:nvSpPr>
        <p:spPr>
          <a:xfrm>
            <a:off x="441353" y="990600"/>
            <a:ext cx="7722234" cy="362728"/>
          </a:xfrm>
          <a:prstGeom prst="rect">
            <a:avLst/>
          </a:prstGeom>
          <a:ln w="51816">
            <a:solidFill>
              <a:srgbClr val="000000"/>
            </a:solidFill>
          </a:ln>
        </p:spPr>
        <p:txBody>
          <a:bodyPr vert="horz" wrap="square" lIns="0" tIns="0" rIns="0" bIns="0" rtlCol="0">
            <a:spAutoFit/>
          </a:bodyPr>
          <a:lstStyle>
            <a:lvl1pPr>
              <a:defRPr sz="2500" b="0" i="0">
                <a:solidFill>
                  <a:schemeClr val="tx1"/>
                </a:solidFill>
                <a:latin typeface="Bookman Old Style"/>
                <a:ea typeface="+mj-ea"/>
                <a:cs typeface="Bookman Old Style"/>
              </a:defRPr>
            </a:lvl1pPr>
          </a:lstStyle>
          <a:p>
            <a:pPr algn="ctr">
              <a:lnSpc>
                <a:spcPts val="2765"/>
              </a:lnSpc>
            </a:pPr>
            <a:r>
              <a:rPr lang="en-MY" kern="0" spc="25" dirty="0"/>
              <a:t>Algorithms for MDPs (</a:t>
            </a:r>
            <a:r>
              <a:rPr lang="en-MY" sz="2800" kern="0" dirty="0">
                <a:latin typeface="CMSSBX10"/>
              </a:rPr>
              <a:t>Value Iteration)</a:t>
            </a:r>
            <a:endParaRPr lang="en-MY" kern="0" spc="25" dirty="0"/>
          </a:p>
        </p:txBody>
      </p:sp>
      <p:sp>
        <p:nvSpPr>
          <p:cNvPr id="7" name="TextBox 6">
            <a:extLst>
              <a:ext uri="{FF2B5EF4-FFF2-40B4-BE49-F238E27FC236}">
                <a16:creationId xmlns:a16="http://schemas.microsoft.com/office/drawing/2014/main" id="{57746365-7ACE-4685-AF4E-7298B6EF0944}"/>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36674C8B-C0D5-4203-8B01-11481666F0B8}"/>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55378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Value Iteration)</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16</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AC10CCA8-8E53-4C7D-89A6-2342A6624FF9}"/>
              </a:ext>
            </a:extLst>
          </p:cNvPr>
          <p:cNvSpPr txBox="1"/>
          <p:nvPr/>
        </p:nvSpPr>
        <p:spPr>
          <a:xfrm>
            <a:off x="533400" y="1790316"/>
            <a:ext cx="7601456" cy="369332"/>
          </a:xfrm>
          <a:prstGeom prst="rect">
            <a:avLst/>
          </a:prstGeom>
          <a:noFill/>
        </p:spPr>
        <p:txBody>
          <a:bodyPr wrap="square">
            <a:spAutoFit/>
          </a:bodyPr>
          <a:lstStyle/>
          <a:p>
            <a:r>
              <a:rPr lang="en-MY" sz="1800" b="0" i="0" u="none" strike="noStrike" baseline="0" dirty="0">
                <a:solidFill>
                  <a:srgbClr val="9A009A"/>
                </a:solidFill>
                <a:latin typeface="CMSSBX10"/>
              </a:rPr>
              <a:t>Value Iteration applied to 4 x 3 world</a:t>
            </a:r>
          </a:p>
        </p:txBody>
      </p:sp>
      <p:pic>
        <p:nvPicPr>
          <p:cNvPr id="4" name="Picture 3">
            <a:extLst>
              <a:ext uri="{FF2B5EF4-FFF2-40B4-BE49-F238E27FC236}">
                <a16:creationId xmlns:a16="http://schemas.microsoft.com/office/drawing/2014/main" id="{40317D4A-C92E-4A45-85AD-5664CD32D02E}"/>
              </a:ext>
            </a:extLst>
          </p:cNvPr>
          <p:cNvPicPr>
            <a:picLocks noChangeAspect="1"/>
          </p:cNvPicPr>
          <p:nvPr/>
        </p:nvPicPr>
        <p:blipFill>
          <a:blip r:embed="rId2"/>
          <a:stretch>
            <a:fillRect/>
          </a:stretch>
        </p:blipFill>
        <p:spPr>
          <a:xfrm>
            <a:off x="640687" y="2164290"/>
            <a:ext cx="7770141" cy="2996934"/>
          </a:xfrm>
          <a:prstGeom prst="rect">
            <a:avLst/>
          </a:prstGeom>
        </p:spPr>
      </p:pic>
      <p:sp>
        <p:nvSpPr>
          <p:cNvPr id="11" name="TextBox 10">
            <a:extLst>
              <a:ext uri="{FF2B5EF4-FFF2-40B4-BE49-F238E27FC236}">
                <a16:creationId xmlns:a16="http://schemas.microsoft.com/office/drawing/2014/main" id="{164A41C3-33CD-4F94-A25B-3AF3A3219942}"/>
              </a:ext>
            </a:extLst>
          </p:cNvPr>
          <p:cNvSpPr txBox="1"/>
          <p:nvPr/>
        </p:nvSpPr>
        <p:spPr>
          <a:xfrm>
            <a:off x="914400" y="5119807"/>
            <a:ext cx="7496428" cy="1661993"/>
          </a:xfrm>
          <a:prstGeom prst="rect">
            <a:avLst/>
          </a:prstGeom>
          <a:noFill/>
        </p:spPr>
        <p:txBody>
          <a:bodyPr wrap="square">
            <a:spAutoFit/>
          </a:bodyPr>
          <a:lstStyle/>
          <a:p>
            <a:endParaRPr lang="en-MY" sz="1800" b="0" i="0" u="none" strike="noStrike" baseline="0" dirty="0">
              <a:latin typeface="Times New Roman" panose="02020603050405020304" pitchFamily="18" charset="0"/>
            </a:endParaRPr>
          </a:p>
          <a:p>
            <a:pPr marL="342900" marR="90" indent="-342900">
              <a:buAutoNum type="alphaLcParenBoth"/>
            </a:pPr>
            <a:r>
              <a:rPr lang="en-US" sz="1800" b="0" i="0" u="none" strike="noStrike" baseline="0" dirty="0">
                <a:solidFill>
                  <a:srgbClr val="000000"/>
                </a:solidFill>
                <a:latin typeface="Times New Roman" panose="02020603050405020304" pitchFamily="18" charset="0"/>
              </a:rPr>
              <a:t>Graph showing the evolution of the utilities of selected states using value iteration.</a:t>
            </a:r>
          </a:p>
          <a:p>
            <a:pPr marL="342900" marR="90" indent="-342900">
              <a:buAutoNum type="alphaLcParenBoth"/>
            </a:pPr>
            <a:r>
              <a:rPr lang="en-US" sz="1800" b="0" i="0" u="none" strike="noStrike" baseline="0" dirty="0">
                <a:solidFill>
                  <a:srgbClr val="000000"/>
                </a:solidFill>
                <a:latin typeface="Times New Roman" panose="02020603050405020304" pitchFamily="18" charset="0"/>
              </a:rPr>
              <a:t> The number of value iterations required to guarantee an error of at most </a:t>
            </a:r>
            <a:r>
              <a:rPr lang="en-US" sz="1800" b="0" i="1" u="none" strike="noStrike" baseline="0" dirty="0">
                <a:solidFill>
                  <a:srgbClr val="000000"/>
                </a:solidFill>
                <a:latin typeface="Calibri" panose="020F0502020204030204" pitchFamily="34" charset="0"/>
              </a:rPr>
              <a:t>E </a:t>
            </a:r>
            <a:r>
              <a:rPr lang="en-US" sz="1800" b="0" i="0" u="none" strike="noStrike" baseline="0" dirty="0">
                <a:solidFill>
                  <a:srgbClr val="000000"/>
                </a:solidFill>
                <a:latin typeface="Lucida Sans Unicode" panose="020B0602030504020204" pitchFamily="34" charset="0"/>
              </a:rPr>
              <a:t>= </a:t>
            </a:r>
            <a:r>
              <a:rPr lang="en-US" sz="1800" b="0" i="1" u="none" strike="noStrike" baseline="0" dirty="0">
                <a:solidFill>
                  <a:srgbClr val="000000"/>
                </a:solidFill>
                <a:latin typeface="Times New Roman" panose="02020603050405020304" pitchFamily="18" charset="0"/>
              </a:rPr>
              <a:t>c </a:t>
            </a:r>
            <a:r>
              <a:rPr lang="en-US" sz="1800" b="0" i="1" u="none" strike="noStrike" baseline="0" dirty="0" err="1">
                <a:solidFill>
                  <a:srgbClr val="000000"/>
                </a:solidFill>
                <a:latin typeface="Times New Roman" panose="02020603050405020304" pitchFamily="18" charset="0"/>
              </a:rPr>
              <a:t>R</a:t>
            </a:r>
            <a:r>
              <a:rPr lang="en-US" sz="1400" b="0" i="0" u="none" strike="noStrike" baseline="-25000" dirty="0" err="1">
                <a:solidFill>
                  <a:srgbClr val="000000"/>
                </a:solidFill>
                <a:latin typeface="Times New Roman" panose="02020603050405020304" pitchFamily="18" charset="0"/>
              </a:rPr>
              <a:t>max</a:t>
            </a:r>
            <a:r>
              <a:rPr lang="en-US" baseline="30000" dirty="0">
                <a:solidFill>
                  <a:srgbClr val="000000"/>
                </a:solidFill>
                <a:latin typeface="Times New Roman" panose="02020603050405020304" pitchFamily="18" charset="0"/>
              </a:rPr>
              <a:t> </a:t>
            </a:r>
            <a:r>
              <a:rPr lang="en-US" sz="1800" b="0" i="0" u="none" strike="noStrike" baseline="0" dirty="0">
                <a:latin typeface="Times New Roman" panose="02020603050405020304" pitchFamily="18" charset="0"/>
              </a:rPr>
              <a:t>for different values of </a:t>
            </a:r>
            <a:r>
              <a:rPr lang="en-US" sz="1800" b="0" i="1" u="none" strike="noStrike" baseline="0" dirty="0">
                <a:latin typeface="Georgia" panose="02040502050405020303" pitchFamily="18" charset="0"/>
              </a:rPr>
              <a:t>c</a:t>
            </a:r>
            <a:r>
              <a:rPr lang="en-US" sz="1800" b="0" i="0" u="none" strike="noStrike" baseline="0" dirty="0">
                <a:latin typeface="Times New Roman" panose="02020603050405020304" pitchFamily="18" charset="0"/>
              </a:rPr>
              <a:t>, as a function of the discount factor </a:t>
            </a:r>
            <a:r>
              <a:rPr lang="en-US" sz="1800" b="0" i="1" u="none" strike="noStrike" baseline="0" dirty="0">
                <a:latin typeface="Arial" panose="020B0604020202020204" pitchFamily="34" charset="0"/>
              </a:rPr>
              <a:t>γ</a:t>
            </a:r>
            <a:r>
              <a:rPr lang="en-US" sz="1800" b="0" i="0" u="none" strike="noStrike" baseline="0" dirty="0">
                <a:latin typeface="Times New Roman" panose="02020603050405020304" pitchFamily="18" charset="0"/>
              </a:rPr>
              <a:t>.</a:t>
            </a:r>
          </a:p>
          <a:p>
            <a:pPr marR="90"/>
            <a:endParaRPr lang="en-US" sz="1800" b="0" i="0" u="none" strike="noStrike" baseline="30000" dirty="0">
              <a:solidFill>
                <a:srgbClr val="000000"/>
              </a:solidFill>
              <a:latin typeface="Times New Roman" panose="02020603050405020304" pitchFamily="18" charset="0"/>
            </a:endParaRPr>
          </a:p>
        </p:txBody>
      </p:sp>
      <p:sp>
        <p:nvSpPr>
          <p:cNvPr id="10" name="TextBox 9">
            <a:extLst>
              <a:ext uri="{FF2B5EF4-FFF2-40B4-BE49-F238E27FC236}">
                <a16:creationId xmlns:a16="http://schemas.microsoft.com/office/drawing/2014/main" id="{92FC2063-E70A-4855-8CFB-A244BAC5FC97}"/>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2" name="Picture 11">
            <a:extLst>
              <a:ext uri="{FF2B5EF4-FFF2-40B4-BE49-F238E27FC236}">
                <a16:creationId xmlns:a16="http://schemas.microsoft.com/office/drawing/2014/main" id="{FB2D6AC4-1833-43D5-85E5-5C4D1C72C4A0}"/>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41427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Policy Iteration)</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17</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AC10CCA8-8E53-4C7D-89A6-2342A6624FF9}"/>
              </a:ext>
            </a:extLst>
          </p:cNvPr>
          <p:cNvSpPr txBox="1"/>
          <p:nvPr/>
        </p:nvSpPr>
        <p:spPr>
          <a:xfrm>
            <a:off x="533400" y="1790316"/>
            <a:ext cx="7601456" cy="4801314"/>
          </a:xfrm>
          <a:prstGeom prst="rect">
            <a:avLst/>
          </a:prstGeom>
          <a:noFill/>
        </p:spPr>
        <p:txBody>
          <a:bodyPr wrap="square">
            <a:spAutoFit/>
          </a:bodyPr>
          <a:lstStyle/>
          <a:p>
            <a:r>
              <a:rPr lang="en-MY" dirty="0">
                <a:solidFill>
                  <a:srgbClr val="9A009A"/>
                </a:solidFill>
                <a:latin typeface="CMSSBX10"/>
              </a:rPr>
              <a:t>Policy</a:t>
            </a:r>
            <a:r>
              <a:rPr lang="en-MY" sz="1800" b="0" i="0" u="none" strike="noStrike" baseline="0" dirty="0">
                <a:solidFill>
                  <a:srgbClr val="9A009A"/>
                </a:solidFill>
                <a:latin typeface="CMSSBX10"/>
              </a:rPr>
              <a:t> Iteration</a:t>
            </a:r>
          </a:p>
          <a:p>
            <a:pPr marL="285750" indent="-285750">
              <a:buFont typeface="Arial" panose="020B0604020202020204" pitchFamily="34" charset="0"/>
              <a:buChar char="•"/>
            </a:pPr>
            <a:r>
              <a:rPr lang="en-US" dirty="0">
                <a:latin typeface="NimbusRomNo9L-Regu"/>
              </a:rPr>
              <a:t>A</a:t>
            </a:r>
            <a:r>
              <a:rPr lang="en-US" sz="1800" i="0" u="none" strike="noStrike" baseline="0" dirty="0">
                <a:latin typeface="NimbusRomNo9L-Regu"/>
              </a:rPr>
              <a:t>lternates the following two steps </a:t>
            </a:r>
            <a:r>
              <a:rPr lang="en-US" sz="1800" b="0" i="0" u="none" strike="noStrike" baseline="0" dirty="0">
                <a:latin typeface="Times New Roman" panose="02020603050405020304" pitchFamily="18" charset="0"/>
              </a:rPr>
              <a:t>beginning from some initial policy </a:t>
            </a:r>
            <a:r>
              <a:rPr lang="el-GR" sz="1800" b="0" i="1" u="none" strike="noStrike" baseline="0" dirty="0">
                <a:latin typeface="Bookman Old Style" panose="02050604050505020204" pitchFamily="18" charset="0"/>
              </a:rPr>
              <a:t>π</a:t>
            </a:r>
            <a:r>
              <a:rPr lang="el-GR" sz="1800" b="0" i="0" u="none" strike="noStrike" baseline="-25000" dirty="0">
                <a:latin typeface="Times New Roman" panose="02020603050405020304" pitchFamily="18" charset="0"/>
              </a:rPr>
              <a:t>0</a:t>
            </a:r>
            <a:r>
              <a:rPr lang="el-GR" sz="1800" b="0" i="0" u="none" strike="noStrike" baseline="0" dirty="0">
                <a:latin typeface="Times New Roman" panose="02020603050405020304" pitchFamily="18" charset="0"/>
              </a:rPr>
              <a:t>:</a:t>
            </a:r>
          </a:p>
          <a:p>
            <a:pPr marL="742950" lvl="1" indent="-285750">
              <a:buFont typeface="Arial" panose="020B0604020202020204" pitchFamily="34" charset="0"/>
              <a:buChar char="•"/>
            </a:pPr>
            <a:r>
              <a:rPr lang="en-US" b="1" i="0" u="none" strike="noStrike" baseline="0" dirty="0">
                <a:latin typeface="Times New Roman" panose="02020603050405020304" pitchFamily="18" charset="0"/>
              </a:rPr>
              <a:t>Policy evaluation</a:t>
            </a:r>
            <a:r>
              <a:rPr lang="en-US" b="0" i="0" u="none" strike="noStrike" baseline="0" dirty="0">
                <a:latin typeface="Times New Roman" panose="02020603050405020304" pitchFamily="18" charset="0"/>
              </a:rPr>
              <a:t>: given a policy </a:t>
            </a:r>
            <a:r>
              <a:rPr lang="en-US" b="0" i="1" u="none" strike="noStrike" baseline="0" dirty="0">
                <a:latin typeface="Bookman Old Style" panose="02050604050505020204" pitchFamily="18" charset="0"/>
              </a:rPr>
              <a:t>π</a:t>
            </a:r>
            <a:r>
              <a:rPr lang="en-US" b="0" i="1" u="none" strike="noStrike" baseline="-25000" dirty="0" err="1">
                <a:latin typeface="Times New Roman" panose="02020603050405020304" pitchFamily="18" charset="0"/>
              </a:rPr>
              <a:t>i</a:t>
            </a:r>
            <a:r>
              <a:rPr lang="en-US" b="0" i="0" u="none" strike="noStrike" baseline="0" dirty="0">
                <a:latin typeface="Times New Roman" panose="02020603050405020304" pitchFamily="18" charset="0"/>
              </a:rPr>
              <a:t>, calculate </a:t>
            </a:r>
            <a:r>
              <a:rPr lang="en-US" b="0" i="1" u="none" strike="noStrike" baseline="0" dirty="0">
                <a:latin typeface="Times New Roman" panose="02020603050405020304" pitchFamily="18" charset="0"/>
              </a:rPr>
              <a:t>U</a:t>
            </a:r>
            <a:r>
              <a:rPr lang="en-US" b="0" i="1" u="none" strike="noStrike" baseline="-25000" dirty="0">
                <a:latin typeface="Times New Roman" panose="02020603050405020304" pitchFamily="18" charset="0"/>
              </a:rPr>
              <a:t>i</a:t>
            </a:r>
            <a:r>
              <a:rPr lang="en-US" b="0" i="1" u="none" strike="noStrike" baseline="0" dirty="0">
                <a:latin typeface="Times New Roman" panose="02020603050405020304" pitchFamily="18" charset="0"/>
              </a:rPr>
              <a:t> </a:t>
            </a:r>
            <a:r>
              <a:rPr lang="en-US" b="0" i="0" u="none" strike="noStrike" baseline="0" dirty="0">
                <a:latin typeface="Lucida Sans Unicode" panose="020B0602030504020204" pitchFamily="34" charset="0"/>
              </a:rPr>
              <a:t>=</a:t>
            </a:r>
            <a:r>
              <a:rPr lang="en-US" b="0" i="1" u="none" strike="noStrike" baseline="0" dirty="0">
                <a:latin typeface="Times New Roman" panose="02020603050405020304" pitchFamily="18" charset="0"/>
              </a:rPr>
              <a:t>U </a:t>
            </a:r>
            <a:r>
              <a:rPr lang="en-US" b="0" i="1" u="none" strike="noStrike" baseline="30000" dirty="0">
                <a:latin typeface="Bookman Old Style" panose="02050604050505020204" pitchFamily="18" charset="0"/>
              </a:rPr>
              <a:t>π</a:t>
            </a:r>
            <a:r>
              <a:rPr lang="en-US" b="0" i="1" u="none" strike="noStrike" baseline="0" dirty="0" err="1">
                <a:latin typeface="Times New Roman" panose="02020603050405020304" pitchFamily="18" charset="0"/>
              </a:rPr>
              <a:t>i</a:t>
            </a:r>
            <a:r>
              <a:rPr lang="en-US" b="0" i="1" u="none" strike="noStrike" baseline="0" dirty="0">
                <a:latin typeface="Times New Roman" panose="02020603050405020304" pitchFamily="18" charset="0"/>
              </a:rPr>
              <a:t> </a:t>
            </a:r>
            <a:r>
              <a:rPr lang="en-US" b="0" i="0" u="none" strike="noStrike" baseline="30000" dirty="0">
                <a:latin typeface="Times New Roman" panose="02020603050405020304" pitchFamily="18" charset="0"/>
              </a:rPr>
              <a:t>, </a:t>
            </a:r>
            <a:r>
              <a:rPr lang="en-US" b="0" i="0" u="none" strike="noStrike" baseline="0" dirty="0">
                <a:latin typeface="Times New Roman" panose="02020603050405020304" pitchFamily="18" charset="0"/>
              </a:rPr>
              <a:t>the utility of each state if</a:t>
            </a:r>
            <a:r>
              <a:rPr lang="en-US" baseline="30000" dirty="0">
                <a:latin typeface="Times New Roman" panose="02020603050405020304" pitchFamily="18" charset="0"/>
              </a:rPr>
              <a:t> </a:t>
            </a:r>
            <a:r>
              <a:rPr lang="el-GR" b="0" i="1" u="none" strike="noStrike" baseline="0" dirty="0">
                <a:latin typeface="Bookman Old Style" panose="02050604050505020204" pitchFamily="18" charset="0"/>
              </a:rPr>
              <a:t>π</a:t>
            </a:r>
            <a:r>
              <a:rPr lang="en-MY" b="0" i="1" u="none" strike="noStrike" baseline="-25000" dirty="0" err="1">
                <a:latin typeface="Times New Roman" panose="02020603050405020304" pitchFamily="18" charset="0"/>
              </a:rPr>
              <a:t>i</a:t>
            </a:r>
            <a:r>
              <a:rPr lang="en-MY" i="1" baseline="-25000" dirty="0">
                <a:latin typeface="Times New Roman" panose="02020603050405020304" pitchFamily="18" charset="0"/>
              </a:rPr>
              <a:t> </a:t>
            </a:r>
            <a:r>
              <a:rPr lang="en-MY" b="0" i="0" u="none" strike="noStrike" baseline="0" dirty="0">
                <a:latin typeface="Times New Roman" panose="02020603050405020304" pitchFamily="18" charset="0"/>
              </a:rPr>
              <a:t>were to be executed.</a:t>
            </a:r>
          </a:p>
          <a:p>
            <a:pPr marL="742950" lvl="1" indent="-285750">
              <a:buFont typeface="Arial" panose="020B0604020202020204" pitchFamily="34" charset="0"/>
              <a:buChar char="•"/>
            </a:pPr>
            <a:r>
              <a:rPr lang="en-US" b="1" i="0" u="none" strike="noStrike" baseline="0" dirty="0">
                <a:latin typeface="Times New Roman" panose="02020603050405020304" pitchFamily="18" charset="0"/>
              </a:rPr>
              <a:t>Policy improvement</a:t>
            </a:r>
            <a:r>
              <a:rPr lang="en-US" b="0" i="0" u="none" strike="noStrike" baseline="0" dirty="0">
                <a:latin typeface="Times New Roman" panose="02020603050405020304" pitchFamily="18" charset="0"/>
              </a:rPr>
              <a:t>: Calculate a new MEU policy </a:t>
            </a:r>
            <a:r>
              <a:rPr lang="en-US" b="0" i="1" u="none" strike="noStrike" baseline="0" dirty="0">
                <a:latin typeface="Bookman Old Style" panose="02050604050505020204" pitchFamily="18" charset="0"/>
              </a:rPr>
              <a:t>π</a:t>
            </a:r>
            <a:r>
              <a:rPr lang="en-US" b="0" i="1" u="none" strike="noStrike" baseline="-25000" dirty="0">
                <a:latin typeface="Times New Roman" panose="02020603050405020304" pitchFamily="18" charset="0"/>
              </a:rPr>
              <a:t>i</a:t>
            </a:r>
            <a:r>
              <a:rPr lang="en-US" b="0" i="0" u="none" strike="noStrike" baseline="-25000" dirty="0">
                <a:latin typeface="Lucida Sans Unicode" panose="020B0602030504020204" pitchFamily="34" charset="0"/>
              </a:rPr>
              <a:t>+</a:t>
            </a:r>
            <a:r>
              <a:rPr lang="en-US" b="0" i="0" u="none" strike="noStrike" baseline="-25000" dirty="0">
                <a:latin typeface="Times New Roman" panose="02020603050405020304" pitchFamily="18" charset="0"/>
              </a:rPr>
              <a:t>1</a:t>
            </a:r>
            <a:r>
              <a:rPr lang="en-US" b="0" i="0" u="none" strike="noStrike" baseline="0" dirty="0">
                <a:latin typeface="Times New Roman" panose="02020603050405020304" pitchFamily="18" charset="0"/>
              </a:rPr>
              <a:t>, using one-step look-ahead based on </a:t>
            </a:r>
            <a:r>
              <a:rPr lang="en-US" b="0" i="1" u="none" strike="noStrike" baseline="0" dirty="0">
                <a:latin typeface="Times New Roman" panose="02020603050405020304" pitchFamily="18" charset="0"/>
              </a:rPr>
              <a:t>U</a:t>
            </a:r>
            <a:r>
              <a:rPr lang="en-US" b="0" i="1" u="none" strike="noStrike" baseline="-25000" dirty="0">
                <a:latin typeface="Times New Roman" panose="02020603050405020304" pitchFamily="18" charset="0"/>
              </a:rPr>
              <a:t>i</a:t>
            </a:r>
          </a:p>
          <a:p>
            <a:pPr marL="285750" lvl="1" indent="-285750">
              <a:buFont typeface="Arial" panose="020B0604020202020204" pitchFamily="34" charset="0"/>
              <a:buChar char="•"/>
            </a:pPr>
            <a:r>
              <a:rPr lang="en-US" sz="1800" b="0" i="0" u="none" strike="noStrike" baseline="0" dirty="0">
                <a:latin typeface="Times New Roman" panose="02020603050405020304" pitchFamily="18" charset="0"/>
              </a:rPr>
              <a:t>The algorithm terminates when the policy improvement step yields no change in the utilities.’</a:t>
            </a:r>
          </a:p>
          <a:p>
            <a:pPr marL="285750" lvl="1" indent="-285750">
              <a:buFont typeface="Arial" panose="020B0604020202020204" pitchFamily="34" charset="0"/>
              <a:buChar char="•"/>
            </a:pPr>
            <a:r>
              <a:rPr lang="en-US" sz="1800" b="0" i="0" u="none" strike="noStrike" baseline="0" dirty="0">
                <a:latin typeface="Times New Roman" panose="02020603050405020304" pitchFamily="18" charset="0"/>
              </a:rPr>
              <a:t>Action in each state is fixed by the policy. At the </a:t>
            </a:r>
            <a:r>
              <a:rPr lang="en-US" sz="1800" b="0" i="1" u="none" strike="noStrike" baseline="0" dirty="0" err="1">
                <a:latin typeface="Book Antiqua" panose="02040602050305030304" pitchFamily="18" charset="0"/>
              </a:rPr>
              <a:t>i</a:t>
            </a:r>
            <a:r>
              <a:rPr lang="en-US" sz="1800" b="0" i="0" u="none" strike="noStrike" baseline="0" dirty="0" err="1">
                <a:latin typeface="Times New Roman" panose="02020603050405020304" pitchFamily="18" charset="0"/>
              </a:rPr>
              <a:t>th</a:t>
            </a:r>
            <a:r>
              <a:rPr lang="en-US" sz="1800" b="0" i="0" u="none" strike="noStrike" baseline="0" dirty="0">
                <a:latin typeface="Times New Roman" panose="02020603050405020304" pitchFamily="18" charset="0"/>
              </a:rPr>
              <a:t> iteration, the policy </a:t>
            </a:r>
            <a:r>
              <a:rPr lang="en-US" sz="1800" b="0" i="1" u="none" strike="noStrike" baseline="0" dirty="0">
                <a:latin typeface="Bookman Old Style" panose="02050604050505020204" pitchFamily="18" charset="0"/>
              </a:rPr>
              <a:t>π</a:t>
            </a:r>
            <a:r>
              <a:rPr lang="en-US" sz="1800" b="0" i="1" u="none" strike="noStrike" baseline="-25000" dirty="0" err="1">
                <a:latin typeface="Book Antiqua" panose="02040602050305030304" pitchFamily="18" charset="0"/>
              </a:rPr>
              <a:t>i</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specifies the action </a:t>
            </a:r>
            <a:r>
              <a:rPr lang="en-US" sz="1800" b="0" i="1" u="none" strike="noStrike" baseline="0" dirty="0">
                <a:latin typeface="Bookman Old Style" panose="02050604050505020204" pitchFamily="18" charset="0"/>
              </a:rPr>
              <a:t>π</a:t>
            </a:r>
            <a:r>
              <a:rPr lang="en-US" sz="1800" b="0" i="1" u="none" strike="noStrike" baseline="-25000" dirty="0" err="1">
                <a:latin typeface="Book Antiqua" panose="02040602050305030304" pitchFamily="18" charset="0"/>
              </a:rPr>
              <a:t>i</a:t>
            </a:r>
            <a:r>
              <a:rPr lang="en-US" sz="1800" b="0" i="0" u="none" strike="noStrike" baseline="0" dirty="0">
                <a:latin typeface="Tahoma" panose="020B0604030504040204" pitchFamily="34" charset="0"/>
              </a:rPr>
              <a:t>(</a:t>
            </a:r>
            <a:r>
              <a:rPr lang="en-US" sz="1800" b="0" i="1" u="none" strike="noStrike" baseline="0" dirty="0">
                <a:latin typeface="Book Antiqua" panose="02040602050305030304" pitchFamily="18" charset="0"/>
              </a:rPr>
              <a:t>s</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in state </a:t>
            </a:r>
            <a:r>
              <a:rPr lang="en-US" sz="1800" b="0" i="1" u="none" strike="noStrike" baseline="0" dirty="0">
                <a:latin typeface="Book Antiqua" panose="02040602050305030304" pitchFamily="18" charset="0"/>
              </a:rPr>
              <a:t>s</a:t>
            </a:r>
            <a:r>
              <a:rPr lang="en-US" sz="1800" b="0" i="0" u="none" strike="noStrike" baseline="0" dirty="0">
                <a:latin typeface="Times New Roman" panose="02020603050405020304" pitchFamily="18" charset="0"/>
              </a:rPr>
              <a:t>. </a:t>
            </a:r>
          </a:p>
          <a:p>
            <a:pPr marL="285750" lvl="1" indent="-285750">
              <a:buFont typeface="Arial" panose="020B0604020202020204" pitchFamily="34" charset="0"/>
              <a:buChar char="•"/>
            </a:pPr>
            <a:r>
              <a:rPr lang="en-US" sz="1800" b="0" i="0" u="none" strike="noStrike" baseline="0" dirty="0">
                <a:latin typeface="Times New Roman" panose="02020603050405020304" pitchFamily="18" charset="0"/>
              </a:rPr>
              <a:t>Simplified version of the Bellman equation relating the utility of </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(under </a:t>
            </a:r>
            <a:r>
              <a:rPr lang="en-US" sz="1800" b="0" i="1" u="none" strike="noStrike" baseline="0" dirty="0">
                <a:latin typeface="Bookman Old Style" panose="02050604050505020204" pitchFamily="18" charset="0"/>
              </a:rPr>
              <a:t>π</a:t>
            </a:r>
            <a:r>
              <a:rPr lang="en-US" sz="1800" b="0" i="1" u="none" strike="noStrike" baseline="-25000" dirty="0" err="1">
                <a:latin typeface="Book Antiqua" panose="02040602050305030304" pitchFamily="18" charset="0"/>
              </a:rPr>
              <a:t>i</a:t>
            </a:r>
            <a:r>
              <a:rPr lang="en-US" sz="1800" b="0" i="0" u="none" strike="noStrike" baseline="0" dirty="0">
                <a:latin typeface="Times New Roman" panose="02020603050405020304" pitchFamily="18" charset="0"/>
              </a:rPr>
              <a:t>) to the utilities of its neighbors:</a:t>
            </a:r>
          </a:p>
          <a:p>
            <a:pPr marL="285750" lvl="1" indent="-285750">
              <a:buFont typeface="Arial" panose="020B0604020202020204" pitchFamily="34" charset="0"/>
              <a:buChar char="•"/>
            </a:pPr>
            <a:endParaRPr lang="en-US" b="0" i="0" u="none" strike="noStrike" baseline="0" dirty="0">
              <a:latin typeface="Times New Roman" panose="02020603050405020304" pitchFamily="18" charset="0"/>
            </a:endParaRPr>
          </a:p>
          <a:p>
            <a:pPr marL="0" lvl="1"/>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dirty="0">
                <a:latin typeface="NimbusRomNo9L-Regu"/>
              </a:rPr>
              <a:t>For large state spaces, time is pro</a:t>
            </a:r>
            <a:r>
              <a:rPr lang="en-US" dirty="0">
                <a:latin typeface="NimbusRomNo9L-Regu"/>
              </a:rPr>
              <a:t>hibitive. Simplified Bellman update </a:t>
            </a:r>
            <a:r>
              <a:rPr lang="en-US" b="1" dirty="0">
                <a:latin typeface="NimbusRomNo9L-Regu"/>
              </a:rPr>
              <a:t>modified policy iteration</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594E1A62-0E61-4854-8105-45C55262F7EB}"/>
              </a:ext>
            </a:extLst>
          </p:cNvPr>
          <p:cNvPicPr>
            <a:picLocks noChangeAspect="1"/>
          </p:cNvPicPr>
          <p:nvPr/>
        </p:nvPicPr>
        <p:blipFill>
          <a:blip r:embed="rId2"/>
          <a:stretch>
            <a:fillRect/>
          </a:stretch>
        </p:blipFill>
        <p:spPr>
          <a:xfrm>
            <a:off x="1828800" y="5094024"/>
            <a:ext cx="4953000" cy="614671"/>
          </a:xfrm>
          <a:prstGeom prst="rect">
            <a:avLst/>
          </a:prstGeom>
        </p:spPr>
      </p:pic>
      <p:pic>
        <p:nvPicPr>
          <p:cNvPr id="11" name="Picture 10">
            <a:extLst>
              <a:ext uri="{FF2B5EF4-FFF2-40B4-BE49-F238E27FC236}">
                <a16:creationId xmlns:a16="http://schemas.microsoft.com/office/drawing/2014/main" id="{FB15B435-9AB7-4C80-BA4E-F7011E53D10F}"/>
              </a:ext>
            </a:extLst>
          </p:cNvPr>
          <p:cNvPicPr>
            <a:picLocks noChangeAspect="1"/>
          </p:cNvPicPr>
          <p:nvPr/>
        </p:nvPicPr>
        <p:blipFill>
          <a:blip r:embed="rId3"/>
          <a:stretch>
            <a:fillRect/>
          </a:stretch>
        </p:blipFill>
        <p:spPr>
          <a:xfrm>
            <a:off x="1954920" y="6216848"/>
            <a:ext cx="5343048" cy="749564"/>
          </a:xfrm>
          <a:prstGeom prst="rect">
            <a:avLst/>
          </a:prstGeom>
        </p:spPr>
      </p:pic>
      <p:sp>
        <p:nvSpPr>
          <p:cNvPr id="10" name="TextBox 9">
            <a:extLst>
              <a:ext uri="{FF2B5EF4-FFF2-40B4-BE49-F238E27FC236}">
                <a16:creationId xmlns:a16="http://schemas.microsoft.com/office/drawing/2014/main" id="{A78E942F-822C-4F7F-90D4-750C4FD57EB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2" name="Picture 11">
            <a:extLst>
              <a:ext uri="{FF2B5EF4-FFF2-40B4-BE49-F238E27FC236}">
                <a16:creationId xmlns:a16="http://schemas.microsoft.com/office/drawing/2014/main" id="{DFDE4264-2F3D-4D01-8C12-A668802A33BC}"/>
              </a:ext>
            </a:extLst>
          </p:cNvPr>
          <p:cNvPicPr>
            <a:picLocks noChangeAspect="1"/>
          </p:cNvPicPr>
          <p:nvPr/>
        </p:nvPicPr>
        <p:blipFill>
          <a:blip r:embed="rId4"/>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162384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Policy Iteration)</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18</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pic>
        <p:nvPicPr>
          <p:cNvPr id="5" name="Picture 4">
            <a:extLst>
              <a:ext uri="{FF2B5EF4-FFF2-40B4-BE49-F238E27FC236}">
                <a16:creationId xmlns:a16="http://schemas.microsoft.com/office/drawing/2014/main" id="{25C4589F-FEF3-4D07-86B8-9D05981B98FF}"/>
              </a:ext>
            </a:extLst>
          </p:cNvPr>
          <p:cNvPicPr>
            <a:picLocks noChangeAspect="1"/>
          </p:cNvPicPr>
          <p:nvPr/>
        </p:nvPicPr>
        <p:blipFill>
          <a:blip r:embed="rId2"/>
          <a:stretch>
            <a:fillRect/>
          </a:stretch>
        </p:blipFill>
        <p:spPr>
          <a:xfrm>
            <a:off x="879345" y="1676400"/>
            <a:ext cx="7353300" cy="3914775"/>
          </a:xfrm>
          <a:prstGeom prst="rect">
            <a:avLst/>
          </a:prstGeom>
          <a:ln>
            <a:solidFill>
              <a:schemeClr val="tx1"/>
            </a:solidFill>
          </a:ln>
        </p:spPr>
      </p:pic>
      <p:sp>
        <p:nvSpPr>
          <p:cNvPr id="11" name="TextBox 10">
            <a:extLst>
              <a:ext uri="{FF2B5EF4-FFF2-40B4-BE49-F238E27FC236}">
                <a16:creationId xmlns:a16="http://schemas.microsoft.com/office/drawing/2014/main" id="{5004A8BC-B0F7-41DA-A18D-85F2584AF1FF}"/>
              </a:ext>
            </a:extLst>
          </p:cNvPr>
          <p:cNvSpPr txBox="1"/>
          <p:nvPr/>
        </p:nvSpPr>
        <p:spPr>
          <a:xfrm>
            <a:off x="1447800" y="5849034"/>
            <a:ext cx="6523736" cy="369332"/>
          </a:xfrm>
          <a:prstGeom prst="rect">
            <a:avLst/>
          </a:prstGeom>
          <a:noFill/>
        </p:spPr>
        <p:txBody>
          <a:bodyPr wrap="square">
            <a:spAutoFit/>
          </a:bodyPr>
          <a:lstStyle/>
          <a:p>
            <a:r>
              <a:rPr lang="en-US" sz="1800" b="0" i="0" u="none" strike="noStrike" baseline="0" dirty="0">
                <a:latin typeface="NimbusRomNo9L-Regu"/>
              </a:rPr>
              <a:t>The policy iteration algorithm for calculating an optimal policy.</a:t>
            </a:r>
            <a:endParaRPr lang="en-MY" dirty="0"/>
          </a:p>
        </p:txBody>
      </p:sp>
      <p:sp>
        <p:nvSpPr>
          <p:cNvPr id="7" name="TextBox 6">
            <a:extLst>
              <a:ext uri="{FF2B5EF4-FFF2-40B4-BE49-F238E27FC236}">
                <a16:creationId xmlns:a16="http://schemas.microsoft.com/office/drawing/2014/main" id="{2D5C6127-3A58-4108-836C-67477B90F864}"/>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FF046879-283A-4018-B9DE-36B42217349E}"/>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78892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Linear programming)</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19</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82CAAB0B-1FAC-406A-A4CD-B1EC4E147D16}"/>
              </a:ext>
            </a:extLst>
          </p:cNvPr>
          <p:cNvSpPr txBox="1"/>
          <p:nvPr/>
        </p:nvSpPr>
        <p:spPr>
          <a:xfrm>
            <a:off x="533400" y="1790316"/>
            <a:ext cx="7601456" cy="3139321"/>
          </a:xfrm>
          <a:prstGeom prst="rect">
            <a:avLst/>
          </a:prstGeom>
          <a:noFill/>
        </p:spPr>
        <p:txBody>
          <a:bodyPr wrap="square">
            <a:spAutoFit/>
          </a:bodyPr>
          <a:lstStyle/>
          <a:p>
            <a:r>
              <a:rPr lang="en-MY" sz="1800" b="0" i="0" u="none" strike="noStrike" baseline="0" dirty="0">
                <a:solidFill>
                  <a:srgbClr val="9A009A"/>
                </a:solidFill>
                <a:latin typeface="CMSSBX10"/>
              </a:rPr>
              <a:t>Linear programming (LP)</a:t>
            </a:r>
          </a:p>
          <a:p>
            <a:pPr marL="285750" lvl="1" indent="-285750">
              <a:buFont typeface="Arial" panose="020B0604020202020204" pitchFamily="34" charset="0"/>
              <a:buChar char="•"/>
            </a:pPr>
            <a:r>
              <a:rPr lang="en-US" sz="1800" b="0" i="0" u="none" strike="noStrike" baseline="0" dirty="0">
                <a:latin typeface="Times New Roman" panose="02020603050405020304" pitchFamily="18" charset="0"/>
              </a:rPr>
              <a:t>General approach for formulating constrained optimization problems</a:t>
            </a:r>
          </a:p>
          <a:p>
            <a:pPr marL="285750" lvl="1" indent="-285750">
              <a:buFont typeface="Arial" panose="020B0604020202020204" pitchFamily="34" charset="0"/>
              <a:buChar char="•"/>
            </a:pPr>
            <a:r>
              <a:rPr lang="en-MY" sz="1800" b="0" i="0" u="none" strike="noStrike" baseline="0" dirty="0">
                <a:latin typeface="NimbusRomNo9L-Regu"/>
              </a:rPr>
              <a:t>Minimize</a:t>
            </a:r>
            <a:r>
              <a:rPr lang="en-MY" dirty="0">
                <a:latin typeface="NimbusRomNo9L-Regu"/>
              </a:rPr>
              <a:t> </a:t>
            </a:r>
            <a:r>
              <a:rPr lang="en-US" sz="1800" b="0" i="1" u="none" strike="noStrike" baseline="0" dirty="0">
                <a:latin typeface="NimbusRomNo9L-ReguItal"/>
              </a:rPr>
              <a:t>U</a:t>
            </a:r>
            <a:r>
              <a:rPr lang="en-US" sz="1800" b="0" i="0" u="none" strike="noStrike" baseline="0" dirty="0">
                <a:latin typeface="CMR10"/>
              </a:rPr>
              <a:t>(</a:t>
            </a:r>
            <a:r>
              <a:rPr lang="en-US" sz="1800" b="0" i="1" u="none" strike="noStrike" baseline="0" dirty="0">
                <a:latin typeface="NimbusRomNo9L-ReguItal"/>
              </a:rPr>
              <a:t>s</a:t>
            </a:r>
            <a:r>
              <a:rPr lang="en-US" sz="1800" b="0" i="0" u="none" strike="noStrike" baseline="0" dirty="0">
                <a:latin typeface="CMR10"/>
              </a:rPr>
              <a:t>) </a:t>
            </a:r>
            <a:r>
              <a:rPr lang="en-US" sz="1800" b="0" i="0" u="none" strike="noStrike" baseline="0" dirty="0">
                <a:latin typeface="NimbusRomNo9L-Regu"/>
              </a:rPr>
              <a:t>for all </a:t>
            </a:r>
            <a:r>
              <a:rPr lang="en-US" sz="1800" b="0" i="1" u="none" strike="noStrike" baseline="0" dirty="0">
                <a:latin typeface="NimbusRomNo9L-ReguItal"/>
              </a:rPr>
              <a:t>s</a:t>
            </a:r>
            <a:r>
              <a:rPr lang="en-US" sz="1800" b="0" i="0" u="none" strike="noStrike" baseline="0" dirty="0">
                <a:latin typeface="NimbusRomNo9L-ReguItal"/>
              </a:rPr>
              <a:t> </a:t>
            </a:r>
            <a:r>
              <a:rPr lang="en-US" sz="1800" b="0" i="0" u="none" strike="noStrike" baseline="0" dirty="0">
                <a:latin typeface="NimbusRomNo9L-Regu"/>
              </a:rPr>
              <a:t>subject to the inequalities for every state </a:t>
            </a:r>
            <a:r>
              <a:rPr lang="en-US" sz="1800" b="0" i="1" u="none" strike="noStrike" baseline="0" dirty="0">
                <a:latin typeface="NimbusRomNo9L-ReguItal"/>
              </a:rPr>
              <a:t>s</a:t>
            </a:r>
            <a:r>
              <a:rPr lang="en-US" sz="1800" b="0" i="0" u="none" strike="noStrike" baseline="0" dirty="0">
                <a:latin typeface="NimbusRomNo9L-ReguItal"/>
              </a:rPr>
              <a:t> </a:t>
            </a:r>
            <a:r>
              <a:rPr lang="en-US" sz="1800" b="0" i="0" u="none" strike="noStrike" baseline="0" dirty="0">
                <a:latin typeface="NimbusRomNo9L-Regu"/>
              </a:rPr>
              <a:t>and every action </a:t>
            </a:r>
            <a:r>
              <a:rPr lang="en-US" sz="1800" b="0" i="1" u="none" strike="noStrike" baseline="0" dirty="0">
                <a:latin typeface="NimbusRomNo9L-ReguItal"/>
              </a:rPr>
              <a:t>a</a:t>
            </a:r>
            <a:r>
              <a:rPr lang="en-US" sz="1800" b="0" i="0" u="none" strike="noStrike" baseline="0" dirty="0">
                <a:latin typeface="NimbusRomNo9L-Regu"/>
              </a:rPr>
              <a:t>.</a:t>
            </a:r>
          </a:p>
          <a:p>
            <a:pPr marL="285750" lvl="1" indent="-285750">
              <a:buFont typeface="Arial" panose="020B0604020202020204" pitchFamily="34" charset="0"/>
              <a:buChar char="•"/>
            </a:pPr>
            <a:endParaRPr lang="en-US" dirty="0">
              <a:latin typeface="NimbusRomNo9L-Regu"/>
            </a:endParaRPr>
          </a:p>
          <a:p>
            <a:pPr marL="285750" lvl="1" indent="-285750">
              <a:buFont typeface="Arial" panose="020B0604020202020204" pitchFamily="34" charset="0"/>
              <a:buChar char="•"/>
            </a:pPr>
            <a:endParaRPr lang="en-US" sz="1800" b="0" i="0" u="none" strike="noStrike" baseline="0" dirty="0">
              <a:latin typeface="NimbusRomNo9L-Regu"/>
            </a:endParaRPr>
          </a:p>
          <a:p>
            <a:pPr marL="285750" lvl="1" indent="-285750">
              <a:buFont typeface="Arial" panose="020B0604020202020204" pitchFamily="34" charset="0"/>
              <a:buChar char="•"/>
            </a:pPr>
            <a:endParaRPr lang="en-US" dirty="0">
              <a:latin typeface="NimbusRomNo9L-Regu"/>
            </a:endParaRPr>
          </a:p>
          <a:p>
            <a:pPr marL="285750" lvl="1" indent="-285750">
              <a:buFont typeface="Arial" panose="020B0604020202020204" pitchFamily="34" charset="0"/>
              <a:buChar char="•"/>
            </a:pPr>
            <a:r>
              <a:rPr lang="en-US" sz="1800" b="0" i="0" u="none" strike="noStrike" baseline="0" dirty="0">
                <a:latin typeface="NimbusRomNo9L-Regu"/>
              </a:rPr>
              <a:t>In practice, it turns out that LP solvers are seldom as efficient </a:t>
            </a:r>
            <a:r>
              <a:rPr lang="en-MY" sz="1800" b="0" i="0" u="none" strike="noStrike" baseline="0" dirty="0">
                <a:latin typeface="NimbusRomNo9L-Regu"/>
              </a:rPr>
              <a:t>as dynamic programming for solving MDPs.</a:t>
            </a:r>
          </a:p>
          <a:p>
            <a:pPr marL="285750" lvl="1" indent="-285750">
              <a:buFont typeface="Arial" panose="020B0604020202020204" pitchFamily="34" charset="0"/>
              <a:buChar char="•"/>
            </a:pPr>
            <a:r>
              <a:rPr lang="en-US" sz="1800" b="0" i="0" u="none" strike="noStrike" baseline="0" dirty="0">
                <a:latin typeface="Times New Roman" panose="02020603050405020304" pitchFamily="18" charset="0"/>
              </a:rPr>
              <a:t>linear programming is solvable in polynomial time polynomial however the number of states is often very large.</a:t>
            </a:r>
          </a:p>
        </p:txBody>
      </p:sp>
      <p:pic>
        <p:nvPicPr>
          <p:cNvPr id="4" name="Picture 3">
            <a:extLst>
              <a:ext uri="{FF2B5EF4-FFF2-40B4-BE49-F238E27FC236}">
                <a16:creationId xmlns:a16="http://schemas.microsoft.com/office/drawing/2014/main" id="{58A75692-1B8E-43D0-900A-6C9401638B55}"/>
              </a:ext>
            </a:extLst>
          </p:cNvPr>
          <p:cNvPicPr>
            <a:picLocks noChangeAspect="1"/>
          </p:cNvPicPr>
          <p:nvPr/>
        </p:nvPicPr>
        <p:blipFill>
          <a:blip r:embed="rId2"/>
          <a:stretch>
            <a:fillRect/>
          </a:stretch>
        </p:blipFill>
        <p:spPr>
          <a:xfrm>
            <a:off x="2209800" y="2971800"/>
            <a:ext cx="3933825" cy="676275"/>
          </a:xfrm>
          <a:prstGeom prst="rect">
            <a:avLst/>
          </a:prstGeom>
        </p:spPr>
      </p:pic>
      <p:sp>
        <p:nvSpPr>
          <p:cNvPr id="7" name="TextBox 6">
            <a:extLst>
              <a:ext uri="{FF2B5EF4-FFF2-40B4-BE49-F238E27FC236}">
                <a16:creationId xmlns:a16="http://schemas.microsoft.com/office/drawing/2014/main" id="{0BD6E505-AC98-47E1-B8E5-E409EF261F49}"/>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9030421D-D1AE-4D62-8DDD-143B40B1FE3E}"/>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52479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a:t>
            </a:fld>
            <a:endParaRPr spc="20" dirty="0"/>
          </a:p>
        </p:txBody>
      </p:sp>
      <p:sp>
        <p:nvSpPr>
          <p:cNvPr id="2" name="object 2"/>
          <p:cNvSpPr txBox="1">
            <a:spLocks noGrp="1"/>
          </p:cNvSpPr>
          <p:nvPr>
            <p:ph type="title"/>
          </p:nvPr>
        </p:nvSpPr>
        <p:spPr>
          <a:xfrm>
            <a:off x="535025" y="101081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30" dirty="0"/>
              <a:t>Outline</a:t>
            </a:r>
          </a:p>
        </p:txBody>
      </p:sp>
      <p:sp>
        <p:nvSpPr>
          <p:cNvPr id="3" name="object 3"/>
          <p:cNvSpPr txBox="1"/>
          <p:nvPr/>
        </p:nvSpPr>
        <p:spPr>
          <a:xfrm>
            <a:off x="496555" y="1592038"/>
            <a:ext cx="6085205" cy="2918106"/>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Sequential Decision Problems</a:t>
            </a:r>
          </a:p>
          <a:p>
            <a:pPr marL="381000" indent="-368935">
              <a:lnSpc>
                <a:spcPct val="100000"/>
              </a:lnSpc>
              <a:spcBef>
                <a:spcPts val="114"/>
              </a:spcBef>
              <a:buFont typeface="Cambria"/>
              <a:buChar char="♦"/>
              <a:tabLst>
                <a:tab pos="381000" algn="l"/>
                <a:tab pos="381635" algn="l"/>
              </a:tabLst>
            </a:pPr>
            <a:endParaRPr lang="en-MY" spc="-35" dirty="0">
              <a:solidFill>
                <a:srgbClr val="9A009A"/>
              </a:solidFill>
              <a:latin typeface="CMSSBX10"/>
              <a:cs typeface="Calibri"/>
            </a:endParaRPr>
          </a:p>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Basic Probability Notation</a:t>
            </a:r>
          </a:p>
          <a:p>
            <a:pPr marL="381000" indent="-368935">
              <a:lnSpc>
                <a:spcPct val="100000"/>
              </a:lnSpc>
              <a:spcBef>
                <a:spcPts val="114"/>
              </a:spcBef>
              <a:buFont typeface="Cambria"/>
              <a:buChar char="♦"/>
              <a:tabLst>
                <a:tab pos="381000" algn="l"/>
                <a:tab pos="381635" algn="l"/>
              </a:tabLst>
            </a:pPr>
            <a:endParaRPr lang="en-US" sz="2050" spc="-65"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80" dirty="0">
                <a:latin typeface="Calibri"/>
                <a:cs typeface="Calibri"/>
              </a:rPr>
              <a:t>Bandit Problems</a:t>
            </a:r>
          </a:p>
          <a:p>
            <a:pPr marL="381000" indent="-368935">
              <a:lnSpc>
                <a:spcPct val="100000"/>
              </a:lnSpc>
              <a:spcBef>
                <a:spcPts val="114"/>
              </a:spcBef>
              <a:buFont typeface="Cambria"/>
              <a:buChar char="♦"/>
              <a:tabLst>
                <a:tab pos="381000" algn="l"/>
                <a:tab pos="381635" algn="l"/>
              </a:tabLst>
            </a:pPr>
            <a:endParaRPr lang="en-US" sz="2050" spc="1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Partially Observable MDPs</a:t>
            </a:r>
            <a:endParaRPr lang="en-MY" sz="2050" spc="-60" dirty="0">
              <a:latin typeface="Calibri"/>
              <a:cs typeface="Calibri"/>
            </a:endParaRPr>
          </a:p>
          <a:p>
            <a:pPr marL="381000" indent="-368935">
              <a:lnSpc>
                <a:spcPct val="100000"/>
              </a:lnSpc>
              <a:spcBef>
                <a:spcPts val="114"/>
              </a:spcBef>
              <a:buFont typeface="Cambria"/>
              <a:buChar char="♦"/>
              <a:tabLst>
                <a:tab pos="381000" algn="l"/>
                <a:tab pos="381635" algn="l"/>
              </a:tabLst>
            </a:pPr>
            <a:endParaRPr lang="en-MY" sz="205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Algorithms for Solving POMDPs</a:t>
            </a:r>
            <a:endParaRPr sz="2050" dirty="0">
              <a:latin typeface="Calibri"/>
              <a:cs typeface="Calibri"/>
            </a:endParaRPr>
          </a:p>
        </p:txBody>
      </p:sp>
      <p:sp>
        <p:nvSpPr>
          <p:cNvPr id="6" name="TextBox 5">
            <a:extLst>
              <a:ext uri="{FF2B5EF4-FFF2-40B4-BE49-F238E27FC236}">
                <a16:creationId xmlns:a16="http://schemas.microsoft.com/office/drawing/2014/main" id="{654DC5CC-6DE9-4BE2-8B80-6D88986B3016}"/>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A1144FC2-47EE-48BA-951E-16AD66659FAF}"/>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Online algorithms)</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20</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82CAAB0B-1FAC-406A-A4CD-B1EC4E147D16}"/>
              </a:ext>
            </a:extLst>
          </p:cNvPr>
          <p:cNvSpPr txBox="1"/>
          <p:nvPr/>
        </p:nvSpPr>
        <p:spPr>
          <a:xfrm>
            <a:off x="533400" y="1790316"/>
            <a:ext cx="7601456" cy="2862322"/>
          </a:xfrm>
          <a:prstGeom prst="rect">
            <a:avLst/>
          </a:prstGeom>
          <a:noFill/>
        </p:spPr>
        <p:txBody>
          <a:bodyPr wrap="square">
            <a:spAutoFit/>
          </a:bodyPr>
          <a:lstStyle/>
          <a:p>
            <a:r>
              <a:rPr lang="en-MY" sz="1800" b="0" i="0" u="none" strike="noStrike" baseline="0" dirty="0">
                <a:solidFill>
                  <a:srgbClr val="9A009A"/>
                </a:solidFill>
                <a:latin typeface="CMSSBX10"/>
              </a:rPr>
              <a:t>Online Algorithms</a:t>
            </a:r>
          </a:p>
          <a:p>
            <a:pPr marL="285750" indent="-285750" algn="l">
              <a:buFont typeface="Arial" panose="020B0604020202020204" pitchFamily="34" charset="0"/>
              <a:buChar char="•"/>
            </a:pPr>
            <a:r>
              <a:rPr lang="en-US" sz="1800" b="0" i="0" u="none" strike="noStrike" baseline="0" dirty="0">
                <a:latin typeface="NimbusRomNo9L-Regu"/>
              </a:rPr>
              <a:t>EXPECTIMAX algorithm builds a tree of alternating max and chance nodes</a:t>
            </a:r>
          </a:p>
          <a:p>
            <a:pPr marL="285750" indent="-285750" algn="l">
              <a:buFont typeface="Arial" panose="020B0604020202020204" pitchFamily="34" charset="0"/>
              <a:buChar char="•"/>
            </a:pPr>
            <a:r>
              <a:rPr lang="en-US" sz="1800" b="0" i="0" u="none" strike="noStrike" baseline="0" dirty="0">
                <a:latin typeface="CMSSBX10"/>
              </a:rPr>
              <a:t>An evaluation function can be applied to the nonterminal leaves of the tree, or they can be given a default value. </a:t>
            </a:r>
          </a:p>
          <a:p>
            <a:pPr marL="285750" indent="-285750" algn="l">
              <a:buFont typeface="Arial" panose="020B0604020202020204" pitchFamily="34" charset="0"/>
              <a:buChar char="•"/>
            </a:pPr>
            <a:r>
              <a:rPr lang="en-US" sz="1800" b="0" i="0" u="none" strike="noStrike" baseline="0" dirty="0">
                <a:latin typeface="CMSSBX10"/>
              </a:rPr>
              <a:t>A decision can be extracted from the search tree by backing up the utility values from the leaves, taking an average at the chance nodes and taking the maximum at the decision nodes.</a:t>
            </a:r>
          </a:p>
          <a:p>
            <a:pPr marL="285750" indent="-285750" algn="l">
              <a:buFont typeface="Arial" panose="020B0604020202020204" pitchFamily="34" charset="0"/>
              <a:buChar char="•"/>
            </a:pPr>
            <a:r>
              <a:rPr lang="en-US" sz="1800" b="0" i="0" u="none" strike="noStrike" baseline="0" dirty="0">
                <a:latin typeface="CMSSBX10"/>
              </a:rPr>
              <a:t>The explored states actually constitute a sub-MDP of the original MDP, and this sub-MDP can be solved using any of the algorithms in this chapter.</a:t>
            </a:r>
          </a:p>
          <a:p>
            <a:pPr marL="285750" indent="-285750" algn="l">
              <a:buFont typeface="Arial" panose="020B0604020202020204" pitchFamily="34" charset="0"/>
              <a:buChar char="•"/>
            </a:pPr>
            <a:r>
              <a:rPr lang="en-MY" sz="1800" b="0" i="0" u="none" strike="noStrike" baseline="0" dirty="0">
                <a:latin typeface="CMSSBX10"/>
              </a:rPr>
              <a:t>This approach is called real-time dynamic programming (RTDP)</a:t>
            </a:r>
          </a:p>
        </p:txBody>
      </p:sp>
      <p:sp>
        <p:nvSpPr>
          <p:cNvPr id="7" name="TextBox 6">
            <a:extLst>
              <a:ext uri="{FF2B5EF4-FFF2-40B4-BE49-F238E27FC236}">
                <a16:creationId xmlns:a16="http://schemas.microsoft.com/office/drawing/2014/main" id="{AE9FD153-C497-4570-A892-D3F0482B1EDD}"/>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CD9908E7-EA5F-412D-B899-EFAC27A3B1C5}"/>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64198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MDPs (</a:t>
            </a:r>
            <a:r>
              <a:rPr lang="en-MY" sz="2800" b="0" i="0" u="none" strike="noStrike" baseline="0" dirty="0">
                <a:latin typeface="CMSSBX10"/>
              </a:rPr>
              <a:t>Online algorithms)</a:t>
            </a:r>
            <a:endParaRPr lang="en-MY" spc="2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21</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pic>
        <p:nvPicPr>
          <p:cNvPr id="4" name="Picture 3">
            <a:extLst>
              <a:ext uri="{FF2B5EF4-FFF2-40B4-BE49-F238E27FC236}">
                <a16:creationId xmlns:a16="http://schemas.microsoft.com/office/drawing/2014/main" id="{13DCABD0-8AA7-40DF-B795-0E5953BC7952}"/>
              </a:ext>
            </a:extLst>
          </p:cNvPr>
          <p:cNvPicPr>
            <a:picLocks noChangeAspect="1"/>
          </p:cNvPicPr>
          <p:nvPr/>
        </p:nvPicPr>
        <p:blipFill>
          <a:blip r:embed="rId2"/>
          <a:stretch>
            <a:fillRect/>
          </a:stretch>
        </p:blipFill>
        <p:spPr>
          <a:xfrm>
            <a:off x="844895" y="1636059"/>
            <a:ext cx="6915150" cy="3467100"/>
          </a:xfrm>
          <a:prstGeom prst="rect">
            <a:avLst/>
          </a:prstGeom>
        </p:spPr>
      </p:pic>
      <p:sp>
        <p:nvSpPr>
          <p:cNvPr id="10" name="TextBox 9">
            <a:extLst>
              <a:ext uri="{FF2B5EF4-FFF2-40B4-BE49-F238E27FC236}">
                <a16:creationId xmlns:a16="http://schemas.microsoft.com/office/drawing/2014/main" id="{B45BFB11-37E2-4EB2-9FB9-CAA24494B505}"/>
              </a:ext>
            </a:extLst>
          </p:cNvPr>
          <p:cNvSpPr txBox="1"/>
          <p:nvPr/>
        </p:nvSpPr>
        <p:spPr>
          <a:xfrm>
            <a:off x="1066800" y="5257800"/>
            <a:ext cx="6400800" cy="923330"/>
          </a:xfrm>
          <a:prstGeom prst="rect">
            <a:avLst/>
          </a:prstGeom>
          <a:noFill/>
        </p:spPr>
        <p:txBody>
          <a:bodyPr wrap="square">
            <a:spAutoFit/>
          </a:bodyPr>
          <a:lstStyle/>
          <a:p>
            <a:pPr algn="l"/>
            <a:r>
              <a:rPr lang="en-US" sz="1800" b="0" i="0" u="none" strike="noStrike" baseline="0" dirty="0">
                <a:latin typeface="NimbusRomNo9L-Regu"/>
              </a:rPr>
              <a:t>Part of an </a:t>
            </a:r>
            <a:r>
              <a:rPr lang="en-US" sz="1800" b="0" i="0" u="none" strike="noStrike" baseline="0" dirty="0" err="1">
                <a:latin typeface="NimbusRomNo9L-Regu"/>
              </a:rPr>
              <a:t>expectimax</a:t>
            </a:r>
            <a:r>
              <a:rPr lang="en-US" sz="1800" b="0" i="0" u="none" strike="noStrike" baseline="0" dirty="0">
                <a:latin typeface="NimbusRomNo9L-Regu"/>
              </a:rPr>
              <a:t> tree for the 43 MDP rooted at (3,2). The triangular nodes are max modes and the circular nodes are chance nodes.</a:t>
            </a:r>
            <a:endParaRPr lang="en-MY" dirty="0"/>
          </a:p>
        </p:txBody>
      </p:sp>
      <p:sp>
        <p:nvSpPr>
          <p:cNvPr id="7" name="TextBox 6">
            <a:extLst>
              <a:ext uri="{FF2B5EF4-FFF2-40B4-BE49-F238E27FC236}">
                <a16:creationId xmlns:a16="http://schemas.microsoft.com/office/drawing/2014/main" id="{4CEDF187-BB33-4792-8657-9ABB65A8E0EC}"/>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75150540-D140-4E27-AF7B-DEA6A598AC6B}"/>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972858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22</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82CAAB0B-1FAC-406A-A4CD-B1EC4E147D16}"/>
              </a:ext>
            </a:extLst>
          </p:cNvPr>
          <p:cNvSpPr txBox="1"/>
          <p:nvPr/>
        </p:nvSpPr>
        <p:spPr>
          <a:xfrm>
            <a:off x="533400" y="1790316"/>
            <a:ext cx="7601456" cy="4801314"/>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NimbusRomNo9L-Regu"/>
              </a:rPr>
              <a:t>In Las Vegas, a </a:t>
            </a:r>
            <a:r>
              <a:rPr lang="en-US" sz="1800" b="1" i="0" u="none" strike="noStrike" baseline="0" dirty="0">
                <a:solidFill>
                  <a:srgbClr val="000000"/>
                </a:solidFill>
                <a:latin typeface="NimbusRomNo9L-ReguItal"/>
              </a:rPr>
              <a:t>one-armed bandit </a:t>
            </a:r>
            <a:r>
              <a:rPr lang="en-US" sz="1800" b="0" i="0" u="none" strike="noStrike" baseline="0" dirty="0">
                <a:solidFill>
                  <a:srgbClr val="000000"/>
                </a:solidFill>
                <a:latin typeface="NimbusRomNo9L-Regu"/>
              </a:rPr>
              <a:t>is a </a:t>
            </a:r>
            <a:r>
              <a:rPr lang="en-US" sz="1800" b="1" i="0" u="none" strike="noStrike" baseline="0" dirty="0">
                <a:solidFill>
                  <a:srgbClr val="000000"/>
                </a:solidFill>
                <a:latin typeface="NimbusRomNo9L-Regu"/>
              </a:rPr>
              <a:t>slot machine</a:t>
            </a:r>
            <a:r>
              <a:rPr lang="en-US" sz="1800" b="0" i="0" u="none" strike="noStrike" baseline="0" dirty="0">
                <a:solidFill>
                  <a:srgbClr val="000000"/>
                </a:solidFill>
                <a:latin typeface="NimbusRomNo9L-Regu"/>
              </a:rPr>
              <a:t>. </a:t>
            </a:r>
          </a:p>
          <a:p>
            <a:pPr marL="285750" indent="-285750" algn="l">
              <a:buFont typeface="Arial" panose="020B0604020202020204" pitchFamily="34" charset="0"/>
              <a:buChar char="•"/>
            </a:pPr>
            <a:endParaRPr lang="en-US"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An </a:t>
            </a:r>
            <a:r>
              <a:rPr lang="en-US" sz="1800" b="1" i="0" u="none" strike="noStrike" baseline="0" dirty="0">
                <a:solidFill>
                  <a:srgbClr val="000000"/>
                </a:solidFill>
                <a:latin typeface="NimbusRomNo9L-Medi"/>
              </a:rPr>
              <a:t>n-armed bandit </a:t>
            </a:r>
            <a:r>
              <a:rPr lang="en-US" sz="1800" b="1" i="0" u="none" strike="noStrike" baseline="0" dirty="0">
                <a:solidFill>
                  <a:srgbClr val="000000"/>
                </a:solidFill>
                <a:latin typeface="NimbusRomNo9L-Regu"/>
              </a:rPr>
              <a:t>has </a:t>
            </a:r>
            <a:r>
              <a:rPr lang="en-US" sz="1800" b="1" i="0" u="none" strike="noStrike" baseline="0" dirty="0">
                <a:solidFill>
                  <a:srgbClr val="000000"/>
                </a:solidFill>
                <a:latin typeface="NimbusRomNo9L-ReguItal"/>
              </a:rPr>
              <a:t>n </a:t>
            </a:r>
            <a:r>
              <a:rPr lang="en-US" sz="1800" b="1" i="0" u="none" strike="noStrike" baseline="0" dirty="0">
                <a:solidFill>
                  <a:srgbClr val="000000"/>
                </a:solidFill>
                <a:latin typeface="NimbusRomNo9L-Regu"/>
              </a:rPr>
              <a:t>levers</a:t>
            </a:r>
            <a:r>
              <a:rPr lang="en-US" sz="1800" b="0" i="0" u="none" strike="noStrike" baseline="0" dirty="0">
                <a:solidFill>
                  <a:srgbClr val="000000"/>
                </a:solidFill>
                <a:latin typeface="NimbusRomNo9L-Regu"/>
              </a:rPr>
              <a:t>. </a:t>
            </a:r>
          </a:p>
          <a:p>
            <a:pPr marL="285750" indent="-285750" algn="l">
              <a:buFont typeface="Arial" panose="020B0604020202020204" pitchFamily="34" charset="0"/>
              <a:buChar char="•"/>
            </a:pPr>
            <a:endParaRPr lang="en-US" sz="1800" b="0" i="0" u="none" strike="noStrike" baseline="0"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Behind each lever is a fixed but unknown probability distribution of winnings</a:t>
            </a:r>
            <a:r>
              <a:rPr lang="en-MY" sz="1800" b="0" i="0" u="none" strike="noStrike" baseline="0" dirty="0">
                <a:solidFill>
                  <a:srgbClr val="000000"/>
                </a:solidFill>
                <a:latin typeface="NimbusRomNo9L-Regu"/>
              </a:rPr>
              <a:t>.</a:t>
            </a:r>
          </a:p>
          <a:p>
            <a:pPr algn="l"/>
            <a:endParaRPr lang="en-MY" sz="1800" b="0" i="0" u="none" strike="noStrike" baseline="0"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The gambler must choose which lever to play on each successive coin</a:t>
            </a:r>
          </a:p>
          <a:p>
            <a:pPr marL="285750" indent="-285750" algn="l">
              <a:buFont typeface="Arial" panose="020B0604020202020204" pitchFamily="34" charset="0"/>
              <a:buChar char="•"/>
            </a:pPr>
            <a:endParaRPr lang="en-US"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Tradeoff between </a:t>
            </a:r>
            <a:r>
              <a:rPr lang="en-US" sz="1800" b="1" i="0" u="none" strike="noStrike" baseline="0" dirty="0">
                <a:solidFill>
                  <a:srgbClr val="000000"/>
                </a:solidFill>
                <a:latin typeface="NimbusRomNo9L-Medi"/>
              </a:rPr>
              <a:t>exploitation</a:t>
            </a:r>
            <a:r>
              <a:rPr lang="en-US" sz="1800" b="0" i="0" u="none" strike="noStrike" baseline="0" dirty="0">
                <a:solidFill>
                  <a:srgbClr val="000000"/>
                </a:solidFill>
                <a:latin typeface="NimbusRomNo9L-Medi"/>
              </a:rPr>
              <a:t> </a:t>
            </a:r>
            <a:r>
              <a:rPr lang="en-US" sz="1800" b="0" i="0" u="none" strike="noStrike" baseline="0" dirty="0">
                <a:solidFill>
                  <a:srgbClr val="000000"/>
                </a:solidFill>
                <a:latin typeface="NimbusRomNo9L-Regu"/>
              </a:rPr>
              <a:t>of the current best action to obtain rewards and </a:t>
            </a:r>
            <a:r>
              <a:rPr lang="en-US" sz="1800" b="1" i="0" u="none" strike="noStrike" baseline="0" dirty="0">
                <a:solidFill>
                  <a:srgbClr val="000000"/>
                </a:solidFill>
                <a:latin typeface="NimbusRomNo9L-Medi"/>
              </a:rPr>
              <a:t>exploration</a:t>
            </a:r>
            <a:r>
              <a:rPr lang="en-US" sz="1800" b="0" i="0" u="none" strike="noStrike" baseline="0" dirty="0">
                <a:solidFill>
                  <a:srgbClr val="000000"/>
                </a:solidFill>
                <a:latin typeface="NimbusRomNo9L-Medi"/>
              </a:rPr>
              <a:t> </a:t>
            </a:r>
            <a:r>
              <a:rPr lang="en-US" sz="1800" b="0" i="0" u="none" strike="noStrike" baseline="0" dirty="0">
                <a:solidFill>
                  <a:srgbClr val="000000"/>
                </a:solidFill>
                <a:latin typeface="NimbusRomNo9L-Regu"/>
              </a:rPr>
              <a:t>of previously unknown states and actions to gain information</a:t>
            </a:r>
          </a:p>
          <a:p>
            <a:pPr algn="l"/>
            <a:endParaRPr lang="en-US" sz="1800" b="0" i="0" u="none" strike="noStrike" baseline="0" dirty="0">
              <a:solidFill>
                <a:srgbClr val="000000"/>
              </a:solidFill>
              <a:latin typeface="NimbusRomNo9L-Regu"/>
            </a:endParaRPr>
          </a:p>
          <a:p>
            <a:pPr marL="285750" indent="-285750" algn="l">
              <a:buFont typeface="Arial" panose="020B0604020202020204" pitchFamily="34" charset="0"/>
              <a:buChar char="•"/>
            </a:pPr>
            <a:r>
              <a:rPr lang="en-US" sz="1800" b="1" i="0" u="none" strike="noStrike" baseline="0" dirty="0">
                <a:latin typeface="NimbusRomNo9L-Regu"/>
              </a:rPr>
              <a:t>Formal model for real problems </a:t>
            </a:r>
            <a:r>
              <a:rPr lang="en-US" sz="1800" b="0" i="0" u="none" strike="noStrike" baseline="0" dirty="0">
                <a:latin typeface="NimbusRomNo9L-Regu"/>
              </a:rPr>
              <a:t>important</a:t>
            </a:r>
            <a:r>
              <a:rPr lang="en-US" dirty="0">
                <a:latin typeface="NimbusRomNo9L-Regu"/>
              </a:rPr>
              <a:t> </a:t>
            </a:r>
            <a:r>
              <a:rPr lang="en-US" sz="1800" b="0" i="0" u="none" strike="noStrike" baseline="0" dirty="0">
                <a:latin typeface="NimbusRomNo9L-Regu"/>
              </a:rPr>
              <a:t>areas, such as </a:t>
            </a:r>
          </a:p>
          <a:p>
            <a:pPr marL="742950" lvl="1" indent="-285750">
              <a:buFont typeface="Arial" panose="020B0604020202020204" pitchFamily="34" charset="0"/>
              <a:buChar char="•"/>
            </a:pPr>
            <a:r>
              <a:rPr lang="en-US" b="0" i="0" u="none" strike="noStrike" baseline="0" dirty="0">
                <a:latin typeface="NimbusRomNo9L-Regu"/>
              </a:rPr>
              <a:t>deciding which of </a:t>
            </a:r>
            <a:r>
              <a:rPr lang="en-US" b="0" i="0" u="none" strike="noStrike" baseline="0" dirty="0">
                <a:latin typeface="NimbusRomNo9L-ReguItal"/>
              </a:rPr>
              <a:t>n </a:t>
            </a:r>
            <a:r>
              <a:rPr lang="en-US" b="0" i="0" u="none" strike="noStrike" baseline="0" dirty="0">
                <a:latin typeface="NimbusRomNo9L-Regu"/>
              </a:rPr>
              <a:t>possible new treatments to try to cure a disease,</a:t>
            </a:r>
          </a:p>
          <a:p>
            <a:pPr marL="742950" lvl="1" indent="-285750">
              <a:buFont typeface="Arial" panose="020B0604020202020204" pitchFamily="34" charset="0"/>
              <a:buChar char="•"/>
            </a:pPr>
            <a:r>
              <a:rPr lang="en-US" sz="1800" b="0" i="0" u="none" strike="noStrike" baseline="0" dirty="0">
                <a:latin typeface="NimbusRomNo9L-Regu"/>
              </a:rPr>
              <a:t>which of </a:t>
            </a:r>
            <a:r>
              <a:rPr lang="en-US" sz="1800" b="0" i="0" u="none" strike="noStrike" baseline="0" dirty="0">
                <a:latin typeface="NimbusRomNo9L-ReguItal"/>
              </a:rPr>
              <a:t>n </a:t>
            </a:r>
            <a:r>
              <a:rPr lang="en-US" sz="1800" b="0" i="0" u="none" strike="noStrike" baseline="0" dirty="0">
                <a:latin typeface="NimbusRomNo9L-Regu"/>
              </a:rPr>
              <a:t>possible investments to put part of your savings into,</a:t>
            </a:r>
          </a:p>
          <a:p>
            <a:pPr marL="742950" lvl="1" indent="-285750">
              <a:buFont typeface="Arial" panose="020B0604020202020204" pitchFamily="34" charset="0"/>
              <a:buChar char="•"/>
            </a:pPr>
            <a:r>
              <a:rPr lang="en-US" sz="1800" b="0" i="0" u="none" strike="noStrike" baseline="0" dirty="0">
                <a:latin typeface="NimbusRomNo9L-Regu"/>
              </a:rPr>
              <a:t>which of </a:t>
            </a:r>
            <a:r>
              <a:rPr lang="en-US" sz="1800" b="0" i="0" u="none" strike="noStrike" baseline="0" dirty="0">
                <a:latin typeface="NimbusRomNo9L-ReguItal"/>
              </a:rPr>
              <a:t>n </a:t>
            </a:r>
            <a:r>
              <a:rPr lang="en-US" sz="1800" b="0" i="0" u="none" strike="noStrike" baseline="0" dirty="0">
                <a:latin typeface="NimbusRomNo9L-Regu"/>
              </a:rPr>
              <a:t>possible research </a:t>
            </a:r>
            <a:r>
              <a:rPr lang="en-MY" sz="1800" b="0" i="0" u="none" strike="noStrike" baseline="0" dirty="0">
                <a:latin typeface="NimbusRomNo9L-Regu"/>
              </a:rPr>
              <a:t>projects to fund</a:t>
            </a:r>
            <a:endParaRPr lang="en-US" sz="1800" b="0" i="0" u="none" strike="noStrike" baseline="0" dirty="0">
              <a:latin typeface="NimbusRomNo9L-Regu"/>
            </a:endParaRPr>
          </a:p>
        </p:txBody>
      </p:sp>
      <p:sp>
        <p:nvSpPr>
          <p:cNvPr id="7" name="TextBox 6">
            <a:extLst>
              <a:ext uri="{FF2B5EF4-FFF2-40B4-BE49-F238E27FC236}">
                <a16:creationId xmlns:a16="http://schemas.microsoft.com/office/drawing/2014/main" id="{D8183E24-2613-471C-9B97-37A7F56928C9}"/>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3A076572-0A20-4F7F-84A4-1A2F157288C1}"/>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422433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23</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9" name="TextBox 8">
            <a:extLst>
              <a:ext uri="{FF2B5EF4-FFF2-40B4-BE49-F238E27FC236}">
                <a16:creationId xmlns:a16="http://schemas.microsoft.com/office/drawing/2014/main" id="{82CAAB0B-1FAC-406A-A4CD-B1EC4E147D16}"/>
              </a:ext>
            </a:extLst>
          </p:cNvPr>
          <p:cNvSpPr txBox="1"/>
          <p:nvPr/>
        </p:nvSpPr>
        <p:spPr>
          <a:xfrm>
            <a:off x="533400" y="1790316"/>
            <a:ext cx="7601456" cy="4524315"/>
          </a:xfrm>
          <a:prstGeom prst="rect">
            <a:avLst/>
          </a:prstGeom>
          <a:noFill/>
        </p:spPr>
        <p:txBody>
          <a:bodyPr wrap="square">
            <a:spAutoFit/>
          </a:bodyPr>
          <a:lstStyle/>
          <a:p>
            <a:r>
              <a:rPr lang="en-MY" sz="1800" b="0" i="0" u="none" strike="noStrike" baseline="0" dirty="0">
                <a:solidFill>
                  <a:srgbClr val="9A009A"/>
                </a:solidFill>
                <a:latin typeface="CMSSBX10"/>
              </a:rPr>
              <a:t>Bandit problems definitions</a:t>
            </a:r>
          </a:p>
          <a:p>
            <a:endParaRPr lang="en-MY" sz="1800" b="0" i="0" u="none" strike="noStrike" baseline="0" dirty="0">
              <a:latin typeface="Times New Roman" panose="02020603050405020304" pitchFamily="18" charset="0"/>
            </a:endParaRP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“Each arm </a:t>
            </a:r>
            <a:r>
              <a:rPr lang="en-US" b="0" i="1" u="none" strike="noStrike" baseline="0" dirty="0">
                <a:latin typeface="Times New Roman" panose="02020603050405020304" pitchFamily="18" charset="0"/>
              </a:rPr>
              <a:t>M</a:t>
            </a:r>
            <a:r>
              <a:rPr lang="en-US" b="0" i="1" u="none" strike="noStrike" baseline="-25000" dirty="0">
                <a:latin typeface="Times New Roman" panose="02020603050405020304" pitchFamily="18" charset="0"/>
              </a:rPr>
              <a:t>i</a:t>
            </a:r>
            <a:r>
              <a:rPr lang="en-US" b="0" i="1"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is a </a:t>
            </a:r>
            <a:r>
              <a:rPr lang="en-US" b="1" i="0" u="none" strike="noStrike" baseline="0" dirty="0">
                <a:latin typeface="Times New Roman" panose="02020603050405020304" pitchFamily="18" charset="0"/>
              </a:rPr>
              <a:t>Markov reward process </a:t>
            </a:r>
            <a:r>
              <a:rPr lang="en-US" b="0" i="0" u="none" strike="noStrike" baseline="0" dirty="0">
                <a:latin typeface="Times New Roman" panose="02020603050405020304" pitchFamily="18" charset="0"/>
              </a:rPr>
              <a:t>or MRP, that is, an MDP with only one</a:t>
            </a:r>
            <a:r>
              <a:rPr lang="en-MY" dirty="0">
                <a:latin typeface="Calibri" panose="020F0502020204030204" pitchFamily="34" charset="0"/>
              </a:rPr>
              <a:t> </a:t>
            </a:r>
            <a:r>
              <a:rPr lang="en-US" b="0" i="0" u="none" strike="noStrike" baseline="0" dirty="0">
                <a:latin typeface="Times New Roman" panose="02020603050405020304" pitchFamily="18" charset="0"/>
              </a:rPr>
              <a:t>possible action </a:t>
            </a:r>
            <a:r>
              <a:rPr lang="en-US" b="0" i="1" u="none" strike="noStrike" baseline="0" dirty="0">
                <a:latin typeface="Times New Roman" panose="02020603050405020304" pitchFamily="18" charset="0"/>
              </a:rPr>
              <a:t>a</a:t>
            </a:r>
            <a:r>
              <a:rPr lang="en-US" b="0" i="1" u="none" strike="noStrike" baseline="-25000" dirty="0">
                <a:latin typeface="Times New Roman" panose="02020603050405020304" pitchFamily="18" charset="0"/>
              </a:rPr>
              <a:t>i</a:t>
            </a:r>
            <a:r>
              <a:rPr lang="en-US" b="0" i="0" u="none" strike="noStrike" baseline="0" dirty="0">
                <a:latin typeface="Times New Roman" panose="02020603050405020304" pitchFamily="18" charset="0"/>
              </a:rPr>
              <a:t>. It has states </a:t>
            </a:r>
            <a:r>
              <a:rPr lang="en-US" b="0" i="1" u="none" strike="noStrike" baseline="0" dirty="0">
                <a:latin typeface="Times New Roman" panose="02020603050405020304" pitchFamily="18" charset="0"/>
              </a:rPr>
              <a:t>S</a:t>
            </a:r>
            <a:r>
              <a:rPr lang="en-US" b="0" i="1" u="none" strike="noStrike" baseline="-25000" dirty="0">
                <a:latin typeface="Times New Roman" panose="02020603050405020304" pitchFamily="18" charset="0"/>
              </a:rPr>
              <a:t>i</a:t>
            </a:r>
            <a:r>
              <a:rPr lang="en-US" b="0" i="0" u="none" strike="noStrike" baseline="0" dirty="0">
                <a:latin typeface="Times New Roman" panose="02020603050405020304" pitchFamily="18" charset="0"/>
              </a:rPr>
              <a:t>, transition model </a:t>
            </a:r>
            <a:r>
              <a:rPr lang="en-US" b="0" i="1" u="none" strike="noStrike" baseline="0" dirty="0">
                <a:latin typeface="Times New Roman" panose="02020603050405020304" pitchFamily="18" charset="0"/>
              </a:rPr>
              <a:t>P</a:t>
            </a:r>
            <a:r>
              <a:rPr lang="en-US" b="0" i="1" u="none" strike="noStrike" baseline="-25000" dirty="0">
                <a:latin typeface="Times New Roman" panose="02020603050405020304" pitchFamily="18" charset="0"/>
              </a:rPr>
              <a:t>i</a:t>
            </a:r>
            <a:r>
              <a:rPr lang="en-US" b="0" i="0" u="none" strike="noStrike" baseline="0" dirty="0">
                <a:latin typeface="Tahoma" panose="020B0604030504040204" pitchFamily="34" charset="0"/>
              </a:rPr>
              <a:t>(</a:t>
            </a:r>
            <a:r>
              <a:rPr lang="en-US" b="0" i="1" u="none" strike="noStrike" baseline="0" dirty="0" err="1">
                <a:latin typeface="Times New Roman" panose="02020603050405020304" pitchFamily="18" charset="0"/>
              </a:rPr>
              <a:t>s</a:t>
            </a:r>
            <a:r>
              <a:rPr lang="en-US" b="0" i="1" u="none" strike="noStrike" baseline="30000" dirty="0" err="1">
                <a:latin typeface="Times New Roman" panose="02020603050405020304" pitchFamily="18" charset="0"/>
              </a:rPr>
              <a:t>t</a:t>
            </a:r>
            <a:r>
              <a:rPr lang="en-US" b="0" i="1" u="none" strike="noStrike" baseline="0" dirty="0">
                <a:latin typeface="Times New Roman" panose="02020603050405020304" pitchFamily="18" charset="0"/>
              </a:rPr>
              <a:t> s</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a</a:t>
            </a:r>
            <a:r>
              <a:rPr lang="en-US" b="0" i="1" u="none" strike="noStrike" baseline="-25000" dirty="0">
                <a:latin typeface="Times New Roman" panose="02020603050405020304" pitchFamily="18" charset="0"/>
              </a:rPr>
              <a:t>i</a:t>
            </a:r>
            <a:r>
              <a:rPr lang="en-US" b="0" i="0" u="none" strike="noStrike" baseline="0" dirty="0">
                <a:latin typeface="Tahoma" panose="020B0604030504040204" pitchFamily="34" charset="0"/>
              </a:rPr>
              <a:t>)</a:t>
            </a:r>
            <a:r>
              <a:rPr lang="en-US" b="0" i="0" u="none" strike="noStrike" baseline="0" dirty="0">
                <a:latin typeface="Times New Roman" panose="02020603050405020304" pitchFamily="18" charset="0"/>
              </a:rPr>
              <a:t>, and reward </a:t>
            </a:r>
            <a:r>
              <a:rPr lang="en-US" b="0" i="1" u="none" strike="noStrike" baseline="0" dirty="0">
                <a:latin typeface="Times New Roman" panose="02020603050405020304" pitchFamily="18" charset="0"/>
              </a:rPr>
              <a:t>R</a:t>
            </a:r>
            <a:r>
              <a:rPr lang="en-US" b="0" i="1" u="none" strike="noStrike" baseline="-25000" dirty="0">
                <a:latin typeface="Times New Roman" panose="02020603050405020304" pitchFamily="18" charset="0"/>
              </a:rPr>
              <a:t>i</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s</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a</a:t>
            </a:r>
            <a:r>
              <a:rPr lang="en-US" b="0" i="1" u="none" strike="noStrike" baseline="-25000" dirty="0">
                <a:latin typeface="Times New Roman" panose="02020603050405020304" pitchFamily="18" charset="0"/>
              </a:rPr>
              <a:t>i</a:t>
            </a:r>
            <a:r>
              <a:rPr lang="en-US" b="0" i="1" u="none" strike="noStrike" baseline="0" dirty="0">
                <a:latin typeface="Arial" panose="020B0604020202020204" pitchFamily="34" charset="0"/>
              </a:rPr>
              <a:t>, </a:t>
            </a:r>
            <a:r>
              <a:rPr lang="en-US" b="0" i="1" u="none" strike="noStrike" baseline="0" dirty="0" err="1">
                <a:latin typeface="Times New Roman" panose="02020603050405020304" pitchFamily="18" charset="0"/>
              </a:rPr>
              <a:t>s</a:t>
            </a:r>
            <a:r>
              <a:rPr lang="en-US" b="0" i="1" u="none" strike="noStrike" baseline="30000" dirty="0" err="1">
                <a:latin typeface="Times New Roman" panose="02020603050405020304" pitchFamily="18" charset="0"/>
              </a:rPr>
              <a:t>t</a:t>
            </a:r>
            <a:r>
              <a:rPr lang="en-US" b="0" i="0" u="none" strike="noStrike" baseline="0" dirty="0">
                <a:latin typeface="Tahoma" panose="020B0604030504040204" pitchFamily="34" charset="0"/>
              </a:rPr>
              <a:t>)</a:t>
            </a:r>
            <a:r>
              <a:rPr lang="en-US" b="0" i="0" u="none" strike="noStrike" baseline="0" dirty="0">
                <a:latin typeface="Times New Roman" panose="02020603050405020304" pitchFamily="18" charset="0"/>
              </a:rPr>
              <a:t>. The arm defines a distribution over sequences of rewards </a:t>
            </a:r>
            <a:r>
              <a:rPr lang="en-US" b="0" i="1" u="none" strike="noStrike" baseline="0" dirty="0">
                <a:latin typeface="Times New Roman" panose="02020603050405020304" pitchFamily="18" charset="0"/>
              </a:rPr>
              <a:t>R</a:t>
            </a:r>
            <a:r>
              <a:rPr lang="en-US" b="0" i="1" u="none" strike="noStrike" baseline="-25000" dirty="0">
                <a:latin typeface="Times New Roman" panose="02020603050405020304" pitchFamily="18" charset="0"/>
              </a:rPr>
              <a:t>i</a:t>
            </a:r>
            <a:r>
              <a:rPr lang="en-US" b="0" i="1" u="none" strike="noStrike" baseline="-25000" dirty="0">
                <a:latin typeface="Arial" panose="020B0604020202020204" pitchFamily="34" charset="0"/>
              </a:rPr>
              <a:t>,</a:t>
            </a:r>
            <a:r>
              <a:rPr lang="en-US" b="0" i="0" u="none" strike="noStrike" baseline="-25000" dirty="0">
                <a:latin typeface="Times New Roman" panose="02020603050405020304" pitchFamily="18" charset="0"/>
              </a:rPr>
              <a:t>0</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R</a:t>
            </a:r>
            <a:r>
              <a:rPr lang="en-US" b="0" i="1" u="none" strike="noStrike" baseline="-25000" dirty="0">
                <a:latin typeface="Times New Roman" panose="02020603050405020304" pitchFamily="18" charset="0"/>
              </a:rPr>
              <a:t>i</a:t>
            </a:r>
            <a:r>
              <a:rPr lang="en-US" b="0" i="1" u="none" strike="noStrike" baseline="-25000" dirty="0">
                <a:latin typeface="Arial" panose="020B0604020202020204" pitchFamily="34" charset="0"/>
              </a:rPr>
              <a:t>,</a:t>
            </a:r>
            <a:r>
              <a:rPr lang="en-US" b="0" i="0" u="none" strike="noStrike" baseline="-25000" dirty="0">
                <a:latin typeface="Times New Roman" panose="02020603050405020304" pitchFamily="18" charset="0"/>
              </a:rPr>
              <a:t>1</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R</a:t>
            </a:r>
            <a:r>
              <a:rPr lang="en-US" b="0" i="1" u="none" strike="noStrike" baseline="-25000" dirty="0">
                <a:latin typeface="Times New Roman" panose="02020603050405020304" pitchFamily="18" charset="0"/>
              </a:rPr>
              <a:t>i</a:t>
            </a:r>
            <a:r>
              <a:rPr lang="en-US" b="0" i="1" u="none" strike="noStrike" baseline="-25000" dirty="0">
                <a:latin typeface="Arial" panose="020B0604020202020204" pitchFamily="34" charset="0"/>
              </a:rPr>
              <a:t>,</a:t>
            </a:r>
            <a:r>
              <a:rPr lang="en-US" b="0" i="0" u="none" strike="noStrike" baseline="-25000" dirty="0">
                <a:latin typeface="Times New Roman" panose="02020603050405020304" pitchFamily="18" charset="0"/>
              </a:rPr>
              <a:t>2</a:t>
            </a:r>
            <a:r>
              <a:rPr lang="en-US" b="0" i="1" u="none" strike="noStrike" baseline="0" dirty="0">
                <a:latin typeface="Arial" panose="020B0604020202020204" pitchFamily="34" charset="0"/>
              </a:rPr>
              <a:t>, . . .</a:t>
            </a:r>
            <a:r>
              <a:rPr lang="en-US" b="0" i="0" u="none" strike="noStrike" baseline="0" dirty="0">
                <a:latin typeface="Times New Roman" panose="02020603050405020304" pitchFamily="18" charset="0"/>
              </a:rPr>
              <a:t>, where each </a:t>
            </a:r>
            <a:r>
              <a:rPr lang="en-US" b="0" i="1" u="none" strike="noStrike" baseline="0" dirty="0" err="1">
                <a:latin typeface="Times New Roman" panose="02020603050405020304" pitchFamily="18" charset="0"/>
              </a:rPr>
              <a:t>R</a:t>
            </a:r>
            <a:r>
              <a:rPr lang="en-US" b="0" i="1" u="none" strike="noStrike" baseline="-25000" dirty="0" err="1">
                <a:latin typeface="Times New Roman" panose="02020603050405020304" pitchFamily="18" charset="0"/>
              </a:rPr>
              <a:t>i</a:t>
            </a:r>
            <a:r>
              <a:rPr lang="en-US" b="0" i="1" u="none" strike="noStrike" baseline="-25000" dirty="0" err="1">
                <a:latin typeface="Arial" panose="020B0604020202020204" pitchFamily="34" charset="0"/>
              </a:rPr>
              <a:t>,</a:t>
            </a:r>
            <a:r>
              <a:rPr lang="en-US" b="0" i="1" u="none" strike="noStrike" baseline="-25000" dirty="0" err="1">
                <a:latin typeface="Times New Roman" panose="02020603050405020304" pitchFamily="18" charset="0"/>
              </a:rPr>
              <a:t>t</a:t>
            </a:r>
            <a:r>
              <a:rPr lang="en-US" b="0" i="1"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is a random variable.”</a:t>
            </a:r>
          </a:p>
          <a:p>
            <a:pPr lvl="1"/>
            <a:endParaRPr lang="en-MY" b="0" i="0" u="none" strike="noStrike" baseline="0" dirty="0">
              <a:latin typeface="Times New Roman" panose="02020603050405020304" pitchFamily="18" charset="0"/>
            </a:endParaRPr>
          </a:p>
          <a:p>
            <a:pPr marL="742950" marR="7390" lvl="1" indent="-285750" algn="just">
              <a:buFont typeface="Arial" panose="020B0604020202020204" pitchFamily="34" charset="0"/>
              <a:buChar char="•"/>
            </a:pPr>
            <a:r>
              <a:rPr lang="en-US" b="0" i="0" u="none" strike="noStrike" baseline="0" dirty="0">
                <a:latin typeface="Times New Roman" panose="02020603050405020304" pitchFamily="18" charset="0"/>
              </a:rPr>
              <a:t>“The overall bandit problem is an MDP: the state space is given by the Cartesian product </a:t>
            </a:r>
            <a:r>
              <a:rPr lang="en-US" b="0" i="1" u="none" strike="noStrike" baseline="0" dirty="0">
                <a:latin typeface="Times New Roman" panose="02020603050405020304" pitchFamily="18" charset="0"/>
              </a:rPr>
              <a:t>S </a:t>
            </a:r>
            <a:r>
              <a:rPr lang="en-US" b="0" i="0" u="none" strike="noStrike" baseline="0" dirty="0">
                <a:latin typeface="Lucida Sans Unicode" panose="020B0602030504020204" pitchFamily="34" charset="0"/>
              </a:rPr>
              <a:t>= </a:t>
            </a:r>
            <a:r>
              <a:rPr lang="en-US" b="0" i="1" u="none" strike="noStrike" baseline="0" dirty="0">
                <a:latin typeface="Times New Roman" panose="02020603050405020304" pitchFamily="18" charset="0"/>
              </a:rPr>
              <a:t>S</a:t>
            </a:r>
            <a:r>
              <a:rPr lang="en-US" b="0" i="0" u="none" strike="noStrike" baseline="-25000" dirty="0">
                <a:latin typeface="Times New Roman" panose="02020603050405020304" pitchFamily="18" charset="0"/>
              </a:rPr>
              <a:t>1</a:t>
            </a:r>
            <a:r>
              <a:rPr lang="en-US" b="0" i="0" u="none" strike="noStrike" baseline="0" dirty="0">
                <a:latin typeface="Times New Roman" panose="02020603050405020304" pitchFamily="18" charset="0"/>
              </a:rPr>
              <a:t> </a:t>
            </a:r>
            <a:r>
              <a:rPr lang="en-US" b="0" i="1" u="none" strike="noStrike" baseline="0" dirty="0">
                <a:latin typeface="Times New Roman" panose="02020603050405020304" pitchFamily="18" charset="0"/>
              </a:rPr>
              <a:t>S</a:t>
            </a:r>
            <a:r>
              <a:rPr lang="en-US" b="0" i="1" u="none" strike="noStrike" baseline="-25000" dirty="0">
                <a:latin typeface="Times New Roman" panose="02020603050405020304" pitchFamily="18" charset="0"/>
              </a:rPr>
              <a:t>n</a:t>
            </a:r>
            <a:r>
              <a:rPr lang="en-US" b="0" i="0" u="none" strike="noStrike" baseline="0" dirty="0">
                <a:latin typeface="Times New Roman" panose="02020603050405020304" pitchFamily="18" charset="0"/>
              </a:rPr>
              <a:t>; the actions are </a:t>
            </a:r>
            <a:r>
              <a:rPr lang="en-US" b="0" i="1" u="none" strike="noStrike" baseline="0" dirty="0">
                <a:latin typeface="Times New Roman" panose="02020603050405020304" pitchFamily="18" charset="0"/>
              </a:rPr>
              <a:t>a</a:t>
            </a:r>
            <a:r>
              <a:rPr lang="en-US" b="0" i="0" u="none" strike="noStrike" baseline="-25000" dirty="0">
                <a:latin typeface="Times New Roman" panose="02020603050405020304" pitchFamily="18" charset="0"/>
              </a:rPr>
              <a:t>1</a:t>
            </a:r>
            <a:r>
              <a:rPr lang="en-US" b="0" i="1" u="none" strike="noStrike" baseline="0" dirty="0">
                <a:latin typeface="Arial" panose="020B0604020202020204" pitchFamily="34" charset="0"/>
              </a:rPr>
              <a:t>, . . . , </a:t>
            </a:r>
            <a:r>
              <a:rPr lang="en-US" b="0" i="1" u="none" strike="noStrike" baseline="0" dirty="0">
                <a:latin typeface="Times New Roman" panose="02020603050405020304" pitchFamily="18" charset="0"/>
              </a:rPr>
              <a:t>a</a:t>
            </a:r>
            <a:r>
              <a:rPr lang="en-US" b="0" i="1" u="none" strike="noStrike" baseline="-25000" dirty="0">
                <a:latin typeface="Times New Roman" panose="02020603050405020304" pitchFamily="18" charset="0"/>
              </a:rPr>
              <a:t>n</a:t>
            </a:r>
            <a:r>
              <a:rPr lang="en-US" b="0" i="0" u="none" strike="noStrike" baseline="0" dirty="0">
                <a:latin typeface="Times New Roman" panose="02020603050405020304" pitchFamily="18" charset="0"/>
              </a:rPr>
              <a:t>; the transition model updates the state of whichever arm </a:t>
            </a:r>
            <a:r>
              <a:rPr lang="en-US" b="0" i="1" u="none" strike="noStrike" baseline="0" dirty="0">
                <a:latin typeface="Times New Roman" panose="02020603050405020304" pitchFamily="18" charset="0"/>
              </a:rPr>
              <a:t>M</a:t>
            </a:r>
            <a:r>
              <a:rPr lang="en-US" b="0" i="1" u="none" strike="noStrike" baseline="-25000" dirty="0">
                <a:latin typeface="Times New Roman" panose="02020603050405020304" pitchFamily="18" charset="0"/>
              </a:rPr>
              <a:t>i</a:t>
            </a:r>
            <a:r>
              <a:rPr lang="en-US" b="0" i="1"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is selected, according to its specific transition model, leaving the other arms unchanged; and the discount factor is </a:t>
            </a:r>
            <a:r>
              <a:rPr lang="en-US" b="0" i="1" u="none" strike="noStrike" baseline="0" dirty="0">
                <a:latin typeface="Arial" panose="020B0604020202020204" pitchFamily="34" charset="0"/>
              </a:rPr>
              <a:t>γ</a:t>
            </a:r>
            <a:r>
              <a:rPr lang="en-US" b="0" i="0" u="none" strike="noStrike" baseline="0" dirty="0">
                <a:latin typeface="Times New Roman" panose="02020603050405020304" pitchFamily="18" charset="0"/>
              </a:rPr>
              <a:t>.”</a:t>
            </a:r>
          </a:p>
          <a:p>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The key property is that the </a:t>
            </a:r>
            <a:r>
              <a:rPr lang="en-MY" sz="1800" b="0" i="0" u="none" strike="noStrike" baseline="0" dirty="0">
                <a:latin typeface="NimbusRomNo9L-Regu"/>
              </a:rPr>
              <a:t>arms are independent, only one arm can work at a time.</a:t>
            </a:r>
            <a:endParaRPr lang="en-US" sz="1800" b="0" i="0" u="none" strike="noStrike" baseline="0" dirty="0">
              <a:latin typeface="NimbusRomNo9L-Regu"/>
            </a:endParaRPr>
          </a:p>
        </p:txBody>
      </p:sp>
      <p:sp>
        <p:nvSpPr>
          <p:cNvPr id="7" name="TextBox 6">
            <a:extLst>
              <a:ext uri="{FF2B5EF4-FFF2-40B4-BE49-F238E27FC236}">
                <a16:creationId xmlns:a16="http://schemas.microsoft.com/office/drawing/2014/main" id="{DCC6CC31-ACBA-47C6-AF86-13C6ACB90CFB}"/>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23C6FBD4-473D-4AF7-BFCE-9239AB837473}"/>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387588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24</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pic>
        <p:nvPicPr>
          <p:cNvPr id="4" name="Picture 3">
            <a:extLst>
              <a:ext uri="{FF2B5EF4-FFF2-40B4-BE49-F238E27FC236}">
                <a16:creationId xmlns:a16="http://schemas.microsoft.com/office/drawing/2014/main" id="{9B3C3E4A-DC1C-420A-9FFE-CBD82B106F37}"/>
              </a:ext>
            </a:extLst>
          </p:cNvPr>
          <p:cNvPicPr>
            <a:picLocks noChangeAspect="1"/>
          </p:cNvPicPr>
          <p:nvPr/>
        </p:nvPicPr>
        <p:blipFill>
          <a:blip r:embed="rId2"/>
          <a:stretch>
            <a:fillRect/>
          </a:stretch>
        </p:blipFill>
        <p:spPr>
          <a:xfrm>
            <a:off x="432388" y="1600200"/>
            <a:ext cx="7702468" cy="3227621"/>
          </a:xfrm>
          <a:prstGeom prst="rect">
            <a:avLst/>
          </a:prstGeom>
        </p:spPr>
      </p:pic>
      <p:sp>
        <p:nvSpPr>
          <p:cNvPr id="10" name="TextBox 9">
            <a:extLst>
              <a:ext uri="{FF2B5EF4-FFF2-40B4-BE49-F238E27FC236}">
                <a16:creationId xmlns:a16="http://schemas.microsoft.com/office/drawing/2014/main" id="{1EB93450-5CAD-4EE0-97B3-F84E344A7B34}"/>
              </a:ext>
            </a:extLst>
          </p:cNvPr>
          <p:cNvSpPr txBox="1"/>
          <p:nvPr/>
        </p:nvSpPr>
        <p:spPr>
          <a:xfrm>
            <a:off x="533400" y="4975850"/>
            <a:ext cx="6705600" cy="2031325"/>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A simple deterministic bandit problem with two arms. The arms can be pulled in any order, and each yields the sequence of rewards shown. </a:t>
            </a:r>
          </a:p>
          <a:p>
            <a:pPr marL="342900" indent="-342900">
              <a:buFontTx/>
              <a:buAutoNum type="alphaLcParenBoth"/>
            </a:pPr>
            <a:r>
              <a:rPr lang="en-US" sz="1800" b="0" i="0" u="none" strike="noStrike" baseline="0" dirty="0">
                <a:latin typeface="Times New Roman" panose="02020603050405020304" pitchFamily="18" charset="0"/>
              </a:rPr>
              <a:t>A more general case of the bandit in (a), where the first arm gives an arbitrary sequence of rewards and the second arm gives a fixed reward </a:t>
            </a:r>
            <a:r>
              <a:rPr lang="el-GR" sz="1800" b="0" i="1" u="none" strike="noStrike" baseline="0" dirty="0">
                <a:latin typeface="Bookman Old Style" panose="02050604050505020204" pitchFamily="18" charset="0"/>
              </a:rPr>
              <a:t>λ</a:t>
            </a:r>
            <a:r>
              <a:rPr lang="el-GR" sz="1800" b="0" i="0" u="none" strike="noStrike" baseline="0" dirty="0">
                <a:latin typeface="Calibri" panose="020F0502020204030204" pitchFamily="34" charset="0"/>
              </a:rPr>
              <a:t>.</a:t>
            </a:r>
          </a:p>
          <a:p>
            <a:endParaRPr lang="en-US" sz="1800" b="0" i="0" u="none" strike="noStrike" baseline="0" dirty="0">
              <a:latin typeface="Times New Roman" panose="02020603050405020304" pitchFamily="18" charset="0"/>
            </a:endParaRPr>
          </a:p>
        </p:txBody>
      </p:sp>
      <p:sp>
        <p:nvSpPr>
          <p:cNvPr id="7" name="TextBox 6">
            <a:extLst>
              <a:ext uri="{FF2B5EF4-FFF2-40B4-BE49-F238E27FC236}">
                <a16:creationId xmlns:a16="http://schemas.microsoft.com/office/drawing/2014/main" id="{3879AC56-ACBC-4403-9ECA-1B50F362A7E0}"/>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BC686755-9BC7-413E-8263-9113AABAEA9E}"/>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293554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25</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pic>
        <p:nvPicPr>
          <p:cNvPr id="5" name="Picture 4">
            <a:extLst>
              <a:ext uri="{FF2B5EF4-FFF2-40B4-BE49-F238E27FC236}">
                <a16:creationId xmlns:a16="http://schemas.microsoft.com/office/drawing/2014/main" id="{88C4A346-8533-4404-B4A5-4D7CBED24F65}"/>
              </a:ext>
            </a:extLst>
          </p:cNvPr>
          <p:cNvPicPr>
            <a:picLocks noChangeAspect="1"/>
          </p:cNvPicPr>
          <p:nvPr/>
        </p:nvPicPr>
        <p:blipFill>
          <a:blip r:embed="rId2"/>
          <a:stretch>
            <a:fillRect/>
          </a:stretch>
        </p:blipFill>
        <p:spPr>
          <a:xfrm>
            <a:off x="1246886" y="2349764"/>
            <a:ext cx="6724650" cy="1095375"/>
          </a:xfrm>
          <a:prstGeom prst="rect">
            <a:avLst/>
          </a:prstGeom>
        </p:spPr>
      </p:pic>
      <p:pic>
        <p:nvPicPr>
          <p:cNvPr id="11" name="Picture 10">
            <a:extLst>
              <a:ext uri="{FF2B5EF4-FFF2-40B4-BE49-F238E27FC236}">
                <a16:creationId xmlns:a16="http://schemas.microsoft.com/office/drawing/2014/main" id="{A44C9AE9-0568-4823-BF58-741BA90FEC15}"/>
              </a:ext>
            </a:extLst>
          </p:cNvPr>
          <p:cNvPicPr>
            <a:picLocks noChangeAspect="1"/>
          </p:cNvPicPr>
          <p:nvPr/>
        </p:nvPicPr>
        <p:blipFill>
          <a:blip r:embed="rId3"/>
          <a:stretch>
            <a:fillRect/>
          </a:stretch>
        </p:blipFill>
        <p:spPr>
          <a:xfrm>
            <a:off x="1246886" y="4194703"/>
            <a:ext cx="7286625" cy="695325"/>
          </a:xfrm>
          <a:prstGeom prst="rect">
            <a:avLst/>
          </a:prstGeom>
        </p:spPr>
      </p:pic>
      <p:sp>
        <p:nvSpPr>
          <p:cNvPr id="13" name="TextBox 12">
            <a:extLst>
              <a:ext uri="{FF2B5EF4-FFF2-40B4-BE49-F238E27FC236}">
                <a16:creationId xmlns:a16="http://schemas.microsoft.com/office/drawing/2014/main" id="{6AE1E3CE-A073-46A1-8C9D-67D0F6883BBC}"/>
              </a:ext>
            </a:extLst>
          </p:cNvPr>
          <p:cNvSpPr txBox="1"/>
          <p:nvPr/>
        </p:nvSpPr>
        <p:spPr>
          <a:xfrm>
            <a:off x="819150" y="1640161"/>
            <a:ext cx="6934200" cy="369332"/>
          </a:xfrm>
          <a:prstGeom prst="rect">
            <a:avLst/>
          </a:prstGeom>
          <a:noFill/>
        </p:spPr>
        <p:txBody>
          <a:bodyPr wrap="square">
            <a:spAutoFit/>
          </a:bodyPr>
          <a:lstStyle/>
          <a:p>
            <a:r>
              <a:rPr lang="en-US" sz="1800" b="0" i="0" u="none" strike="noStrike" baseline="0" dirty="0">
                <a:latin typeface="NimbusRomNo9L-Regu"/>
              </a:rPr>
              <a:t>Computing the utility (total discounted reward) for each arm:</a:t>
            </a:r>
            <a:endParaRPr lang="en-MY" dirty="0"/>
          </a:p>
        </p:txBody>
      </p:sp>
      <p:sp>
        <p:nvSpPr>
          <p:cNvPr id="15" name="TextBox 14">
            <a:extLst>
              <a:ext uri="{FF2B5EF4-FFF2-40B4-BE49-F238E27FC236}">
                <a16:creationId xmlns:a16="http://schemas.microsoft.com/office/drawing/2014/main" id="{AD243ABE-2FF3-48C1-A9DF-C15ADFB5CD2A}"/>
              </a:ext>
            </a:extLst>
          </p:cNvPr>
          <p:cNvSpPr txBox="1"/>
          <p:nvPr/>
        </p:nvSpPr>
        <p:spPr>
          <a:xfrm>
            <a:off x="819150" y="3424535"/>
            <a:ext cx="6724650" cy="646331"/>
          </a:xfrm>
          <a:prstGeom prst="rect">
            <a:avLst/>
          </a:prstGeom>
          <a:noFill/>
        </p:spPr>
        <p:txBody>
          <a:bodyPr wrap="square">
            <a:spAutoFit/>
          </a:bodyPr>
          <a:lstStyle/>
          <a:p>
            <a:r>
              <a:rPr lang="en-US" sz="1800" b="0" i="0" u="none" strike="noStrike" baseline="0" dirty="0">
                <a:latin typeface="Times New Roman" panose="02020603050405020304" pitchFamily="18" charset="0"/>
              </a:rPr>
              <a:t>Starting with </a:t>
            </a:r>
            <a:r>
              <a:rPr lang="en-US" sz="1800" b="0" i="1" u="none" strike="noStrike" baseline="0" dirty="0">
                <a:latin typeface="Times New Roman" panose="02020603050405020304" pitchFamily="18" charset="0"/>
              </a:rPr>
              <a:t>M </a:t>
            </a:r>
            <a:r>
              <a:rPr lang="en-US" sz="1800" b="0" i="0" u="none" strike="noStrike" baseline="0" dirty="0">
                <a:latin typeface="Times New Roman" panose="02020603050405020304" pitchFamily="18" charset="0"/>
              </a:rPr>
              <a:t>and then switching to </a:t>
            </a:r>
            <a:r>
              <a:rPr lang="en-US" sz="1800" b="0" i="1" u="none" strike="noStrike" baseline="0" dirty="0">
                <a:latin typeface="Times New Roman" panose="02020603050405020304" pitchFamily="18" charset="0"/>
              </a:rPr>
              <a:t>M </a:t>
            </a:r>
            <a:r>
              <a:rPr lang="en-US" sz="1800" b="0" i="0" u="none" strike="noStrike" baseline="0" dirty="0">
                <a:latin typeface="Times New Roman" panose="02020603050405020304" pitchFamily="18" charset="0"/>
              </a:rPr>
              <a:t>after the fourth reward gives the sequence </a:t>
            </a:r>
            <a:r>
              <a:rPr lang="en-US" sz="1800" b="0" i="1" u="none" strike="noStrike" baseline="0" dirty="0">
                <a:latin typeface="Times New Roman" panose="02020603050405020304" pitchFamily="18" charset="0"/>
              </a:rPr>
              <a:t>S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0</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2</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0</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7</a:t>
            </a:r>
            <a:r>
              <a:rPr lang="en-US" sz="1800" b="0" i="1" u="none" strike="noStrike" baseline="0" dirty="0">
                <a:latin typeface="Arial" panose="020B0604020202020204" pitchFamily="34" charset="0"/>
              </a:rPr>
              <a:t>.</a:t>
            </a:r>
            <a:r>
              <a:rPr lang="en-US" sz="1800" b="0" i="0" u="none" strike="noStrike" baseline="0" dirty="0">
                <a:latin typeface="Times New Roman" panose="02020603050405020304" pitchFamily="18" charset="0"/>
              </a:rPr>
              <a:t>2</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1</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1</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1</a:t>
            </a:r>
            <a:r>
              <a:rPr lang="en-US" sz="1800" b="0" i="1" u="none" strike="noStrike" baseline="0" dirty="0">
                <a:latin typeface="Arial" panose="020B0604020202020204" pitchFamily="34" charset="0"/>
              </a:rPr>
              <a:t>, . . .</a:t>
            </a:r>
            <a:r>
              <a:rPr lang="en-US" sz="1800" b="0" i="0" u="none" strike="noStrike" baseline="0" dirty="0">
                <a:latin typeface="Times New Roman" panose="02020603050405020304" pitchFamily="18" charset="0"/>
              </a:rPr>
              <a:t>, for which</a:t>
            </a:r>
          </a:p>
        </p:txBody>
      </p:sp>
      <p:sp>
        <p:nvSpPr>
          <p:cNvPr id="17" name="TextBox 16">
            <a:extLst>
              <a:ext uri="{FF2B5EF4-FFF2-40B4-BE49-F238E27FC236}">
                <a16:creationId xmlns:a16="http://schemas.microsoft.com/office/drawing/2014/main" id="{474CE078-3DD4-4F05-B43C-802BC265F87A}"/>
              </a:ext>
            </a:extLst>
          </p:cNvPr>
          <p:cNvSpPr txBox="1"/>
          <p:nvPr/>
        </p:nvSpPr>
        <p:spPr>
          <a:xfrm>
            <a:off x="819150" y="5013865"/>
            <a:ext cx="6953250" cy="646331"/>
          </a:xfrm>
          <a:prstGeom prst="rect">
            <a:avLst/>
          </a:prstGeom>
          <a:noFill/>
        </p:spPr>
        <p:txBody>
          <a:bodyPr wrap="square">
            <a:spAutoFit/>
          </a:bodyPr>
          <a:lstStyle/>
          <a:p>
            <a:pPr algn="l"/>
            <a:r>
              <a:rPr lang="en-US" sz="1800" b="0" i="0" u="none" strike="noStrike" baseline="0" dirty="0">
                <a:latin typeface="NimbusRomNo9L-Regu"/>
              </a:rPr>
              <a:t>The strategy </a:t>
            </a:r>
            <a:r>
              <a:rPr lang="en-US" sz="1800" b="0" i="0" u="none" strike="noStrike" baseline="0" dirty="0">
                <a:latin typeface="NimbusRomNo9L-ReguItal"/>
              </a:rPr>
              <a:t>S </a:t>
            </a:r>
            <a:r>
              <a:rPr lang="en-US" sz="1800" b="0" i="0" u="none" strike="noStrike" baseline="0" dirty="0">
                <a:latin typeface="NimbusRomNo9L-Regu"/>
              </a:rPr>
              <a:t>that switches from </a:t>
            </a:r>
            <a:r>
              <a:rPr lang="en-US" sz="1800" b="0" i="0" u="none" strike="noStrike" baseline="0" dirty="0">
                <a:latin typeface="NimbusRomNo9L-ReguItal"/>
              </a:rPr>
              <a:t>M </a:t>
            </a:r>
            <a:r>
              <a:rPr lang="en-US" sz="1800" b="0" i="0" u="none" strike="noStrike" baseline="0" dirty="0">
                <a:latin typeface="NimbusRomNo9L-Regu"/>
              </a:rPr>
              <a:t>to </a:t>
            </a:r>
            <a:r>
              <a:rPr lang="en-US" sz="1800" b="0" i="0" u="none" strike="noStrike" baseline="0" dirty="0">
                <a:latin typeface="NimbusRomNo9L-ReguItal"/>
              </a:rPr>
              <a:t>M</a:t>
            </a:r>
            <a:r>
              <a:rPr lang="en-US" sz="1100" b="0" i="0" u="none" strike="noStrike" baseline="0" dirty="0">
                <a:latin typeface="NimbusRomNo9L-Regu"/>
              </a:rPr>
              <a:t>1 </a:t>
            </a:r>
            <a:r>
              <a:rPr lang="en-US" sz="1800" b="0" i="0" u="none" strike="noStrike" baseline="0" dirty="0">
                <a:latin typeface="NimbusRomNo9L-Regu"/>
              </a:rPr>
              <a:t>at the right time is better than either arm </a:t>
            </a:r>
            <a:r>
              <a:rPr lang="en-MY" sz="1800" b="0" i="0" u="none" strike="noStrike" baseline="0" dirty="0">
                <a:latin typeface="NimbusRomNo9L-Regu"/>
              </a:rPr>
              <a:t>individually</a:t>
            </a:r>
            <a:endParaRPr lang="en-MY" dirty="0"/>
          </a:p>
        </p:txBody>
      </p:sp>
      <p:sp>
        <p:nvSpPr>
          <p:cNvPr id="10" name="TextBox 9">
            <a:extLst>
              <a:ext uri="{FF2B5EF4-FFF2-40B4-BE49-F238E27FC236}">
                <a16:creationId xmlns:a16="http://schemas.microsoft.com/office/drawing/2014/main" id="{2F458616-2E52-45F8-B9BF-BC622BCB2E12}"/>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2" name="Picture 11">
            <a:extLst>
              <a:ext uri="{FF2B5EF4-FFF2-40B4-BE49-F238E27FC236}">
                <a16:creationId xmlns:a16="http://schemas.microsoft.com/office/drawing/2014/main" id="{268F9698-9FFD-406B-9E79-DE33B1046037}"/>
              </a:ext>
            </a:extLst>
          </p:cNvPr>
          <p:cNvPicPr>
            <a:picLocks noChangeAspect="1"/>
          </p:cNvPicPr>
          <p:nvPr/>
        </p:nvPicPr>
        <p:blipFill>
          <a:blip r:embed="rId4"/>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86292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26</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819150" y="1640161"/>
            <a:ext cx="6934200" cy="3693319"/>
          </a:xfrm>
          <a:prstGeom prst="rect">
            <a:avLst/>
          </a:prstGeom>
          <a:noFill/>
        </p:spPr>
        <p:txBody>
          <a:bodyPr wrap="square">
            <a:spAutoFit/>
          </a:bodyPr>
          <a:lstStyle/>
          <a:p>
            <a:r>
              <a:rPr lang="en-US" sz="1800" b="0" i="0" u="none" strike="noStrike" baseline="0" dirty="0">
                <a:latin typeface="Times New Roman" panose="02020603050405020304" pitchFamily="18" charset="0"/>
              </a:rPr>
              <a:t>Optimal strategy is to run arm </a:t>
            </a:r>
            <a:r>
              <a:rPr lang="en-US" sz="1800" b="0" i="1" u="none" strike="noStrike" baseline="0" dirty="0">
                <a:latin typeface="Times New Roman" panose="02020603050405020304" pitchFamily="18" charset="0"/>
              </a:rPr>
              <a:t>M </a:t>
            </a:r>
            <a:r>
              <a:rPr lang="en-US" sz="1800" b="0" i="0" u="none" strike="noStrike" baseline="0" dirty="0">
                <a:latin typeface="Times New Roman" panose="02020603050405020304" pitchFamily="18" charset="0"/>
              </a:rPr>
              <a:t>up to time </a:t>
            </a:r>
            <a:r>
              <a:rPr lang="en-US" sz="1800" b="0" i="1" u="none" strike="noStrike" baseline="0" dirty="0">
                <a:latin typeface="Times New Roman" panose="02020603050405020304" pitchFamily="18" charset="0"/>
              </a:rPr>
              <a:t>T </a:t>
            </a:r>
            <a:r>
              <a:rPr lang="en-US" sz="1800" b="0" i="0" u="none" strike="noStrike" baseline="0" dirty="0">
                <a:latin typeface="Times New Roman" panose="02020603050405020304" pitchFamily="18" charset="0"/>
              </a:rPr>
              <a:t>and then switch to </a:t>
            </a:r>
            <a:r>
              <a:rPr lang="en-US" sz="1800" b="0" i="1" u="none" strike="noStrike" baseline="0" dirty="0" err="1">
                <a:latin typeface="Times New Roman" panose="02020603050405020304" pitchFamily="18" charset="0"/>
              </a:rPr>
              <a:t>M</a:t>
            </a:r>
            <a:r>
              <a:rPr lang="en-US" sz="1800" b="0" i="1" u="none" strike="noStrike" baseline="-25000" dirty="0" err="1">
                <a:latin typeface="Bookman Old Style" panose="02050604050505020204" pitchFamily="18" charset="0"/>
              </a:rPr>
              <a:t>λ</a:t>
            </a:r>
            <a:r>
              <a:rPr lang="en-US" sz="1800" b="0" i="1" u="none" strike="noStrike" baseline="0" dirty="0">
                <a:latin typeface="Bookman Old Style" panose="02050604050505020204" pitchFamily="18" charset="0"/>
              </a:rPr>
              <a:t> </a:t>
            </a:r>
            <a:r>
              <a:rPr lang="en-US" sz="1800" b="0" i="0" u="none" strike="noStrike" baseline="0" dirty="0">
                <a:latin typeface="Times New Roman" panose="02020603050405020304" pitchFamily="18" charset="0"/>
              </a:rPr>
              <a:t>for the rest of time.</a:t>
            </a:r>
          </a:p>
          <a:p>
            <a:endParaRPr lang="en-US" dirty="0">
              <a:latin typeface="Times New Roman" panose="02020603050405020304" pitchFamily="18" charset="0"/>
            </a:endParaRPr>
          </a:p>
          <a:p>
            <a:r>
              <a:rPr lang="en-US" dirty="0">
                <a:latin typeface="Times New Roman" panose="02020603050405020304" pitchFamily="18" charset="0"/>
              </a:rPr>
              <a:t>Gittins Index:</a:t>
            </a:r>
          </a:p>
          <a:p>
            <a:endParaRPr lang="en-US" sz="1800" b="0" i="0" u="none" strike="noStrike" baseline="0" dirty="0">
              <a:latin typeface="Times New Roman" panose="02020603050405020304" pitchFamily="18" charset="0"/>
            </a:endParaRPr>
          </a:p>
          <a:p>
            <a:endParaRPr lang="en-US" dirty="0">
              <a:latin typeface="Times New Roman" panose="02020603050405020304" pitchFamily="18" charset="0"/>
            </a:endParaRPr>
          </a:p>
          <a:p>
            <a:pPr algn="l"/>
            <a:endParaRPr lang="en-US" sz="1800" b="0" i="0" u="none" strike="noStrike" baseline="0" dirty="0">
              <a:latin typeface="NimbusRomNo9L-Regu"/>
            </a:endParaRPr>
          </a:p>
          <a:p>
            <a:pPr algn="l"/>
            <a:r>
              <a:rPr lang="en-US" sz="1800" b="0" i="0" u="none" strike="noStrike" baseline="0" dirty="0">
                <a:latin typeface="NimbusRomNo9L-Regu"/>
              </a:rPr>
              <a:t>value describes the maximum obtainable utility per unit of discounted time.</a:t>
            </a:r>
            <a:endParaRPr lang="en-US" sz="1800" b="0" i="0" u="none" strike="noStrike" baseline="0" dirty="0">
              <a:latin typeface="Times New Roman" panose="02020603050405020304" pitchFamily="18" charset="0"/>
            </a:endParaRPr>
          </a:p>
          <a:p>
            <a:endParaRPr lang="en-US" dirty="0">
              <a:latin typeface="Times New Roman" panose="02020603050405020304" pitchFamily="18" charset="0"/>
            </a:endParaRPr>
          </a:p>
          <a:p>
            <a:endParaRPr lang="en-US" sz="1800" b="0" i="0" u="none" strike="noStrike" baseline="0" dirty="0">
              <a:latin typeface="Times New Roman" panose="02020603050405020304" pitchFamily="18" charset="0"/>
            </a:endParaRPr>
          </a:p>
          <a:p>
            <a:endParaRPr lang="en-US" dirty="0">
              <a:latin typeface="Times New Roman" panose="02020603050405020304" pitchFamily="18" charset="0"/>
            </a:endParaRPr>
          </a:p>
          <a:p>
            <a:endParaRPr lang="en-US" sz="18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EB508102-80FF-430B-A399-40D609EE59E4}"/>
              </a:ext>
            </a:extLst>
          </p:cNvPr>
          <p:cNvPicPr>
            <a:picLocks noChangeAspect="1"/>
          </p:cNvPicPr>
          <p:nvPr/>
        </p:nvPicPr>
        <p:blipFill>
          <a:blip r:embed="rId2"/>
          <a:stretch>
            <a:fillRect/>
          </a:stretch>
        </p:blipFill>
        <p:spPr>
          <a:xfrm>
            <a:off x="3320126" y="2529173"/>
            <a:ext cx="2524125" cy="847725"/>
          </a:xfrm>
          <a:prstGeom prst="rect">
            <a:avLst/>
          </a:prstGeom>
        </p:spPr>
      </p:pic>
      <p:pic>
        <p:nvPicPr>
          <p:cNvPr id="10" name="Picture 9">
            <a:extLst>
              <a:ext uri="{FF2B5EF4-FFF2-40B4-BE49-F238E27FC236}">
                <a16:creationId xmlns:a16="http://schemas.microsoft.com/office/drawing/2014/main" id="{ECAC3085-3789-44D5-853C-B49BADAE16E4}"/>
              </a:ext>
            </a:extLst>
          </p:cNvPr>
          <p:cNvPicPr>
            <a:picLocks noChangeAspect="1"/>
          </p:cNvPicPr>
          <p:nvPr/>
        </p:nvPicPr>
        <p:blipFill>
          <a:blip r:embed="rId3"/>
          <a:stretch>
            <a:fillRect/>
          </a:stretch>
        </p:blipFill>
        <p:spPr>
          <a:xfrm>
            <a:off x="1948525" y="4522554"/>
            <a:ext cx="5267325" cy="1600200"/>
          </a:xfrm>
          <a:prstGeom prst="rect">
            <a:avLst/>
          </a:prstGeom>
        </p:spPr>
      </p:pic>
      <p:sp>
        <p:nvSpPr>
          <p:cNvPr id="9" name="TextBox 8">
            <a:extLst>
              <a:ext uri="{FF2B5EF4-FFF2-40B4-BE49-F238E27FC236}">
                <a16:creationId xmlns:a16="http://schemas.microsoft.com/office/drawing/2014/main" id="{C853E01E-E721-4166-9056-EEFAA592CA5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1" name="Picture 10">
            <a:extLst>
              <a:ext uri="{FF2B5EF4-FFF2-40B4-BE49-F238E27FC236}">
                <a16:creationId xmlns:a16="http://schemas.microsoft.com/office/drawing/2014/main" id="{B44699AD-3184-447D-A3E8-9A10B85A854B}"/>
              </a:ext>
            </a:extLst>
          </p:cNvPr>
          <p:cNvPicPr>
            <a:picLocks noChangeAspect="1"/>
          </p:cNvPicPr>
          <p:nvPr/>
        </p:nvPicPr>
        <p:blipFill>
          <a:blip r:embed="rId4"/>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41188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27</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819150" y="1640161"/>
            <a:ext cx="6934200" cy="3416320"/>
          </a:xfrm>
          <a:prstGeom prst="rect">
            <a:avLst/>
          </a:prstGeom>
          <a:noFill/>
        </p:spPr>
        <p:txBody>
          <a:bodyPr wrap="square">
            <a:spAutoFit/>
          </a:bodyPr>
          <a:lstStyle/>
          <a:p>
            <a:r>
              <a:rPr lang="en-MY" sz="1800" b="0" i="0" u="none" strike="noStrike" baseline="0" dirty="0">
                <a:solidFill>
                  <a:srgbClr val="9A009A"/>
                </a:solidFill>
                <a:latin typeface="CMSSBX10"/>
              </a:rPr>
              <a:t>The Bernoulli bandit</a:t>
            </a:r>
          </a:p>
          <a:p>
            <a:pPr marL="285750" indent="-285750">
              <a:buFont typeface="Arial" panose="020B0604020202020204" pitchFamily="34" charset="0"/>
              <a:buChar char="•"/>
            </a:pPr>
            <a:r>
              <a:rPr lang="en-US" sz="1800" b="0" i="0" u="none" strike="noStrike" baseline="0" dirty="0">
                <a:latin typeface="NimbusRomNo9L-Regu"/>
              </a:rPr>
              <a:t>simplest and best-known instance of a bandit problem</a:t>
            </a:r>
            <a:endParaRPr lang="en-MY" dirty="0">
              <a:solidFill>
                <a:srgbClr val="9A009A"/>
              </a:solidFill>
              <a:latin typeface="CMSSBX1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where each arm </a:t>
            </a:r>
            <a:r>
              <a:rPr lang="en-US" sz="1800" b="0" i="1" u="none" strike="noStrike" baseline="0" dirty="0">
                <a:latin typeface="Times New Roman" panose="02020603050405020304" pitchFamily="18" charset="0"/>
              </a:rPr>
              <a:t>M</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produces a reward of 0 or 1 with a fixed but unknown probability </a:t>
            </a:r>
            <a:r>
              <a:rPr lang="en-US" sz="1800" b="0" i="1" u="none" strike="noStrike" baseline="0" dirty="0">
                <a:latin typeface="Palatino Linotype" panose="02040502050505030304" pitchFamily="18" charset="0"/>
              </a:rPr>
              <a:t>µ</a:t>
            </a:r>
            <a:r>
              <a:rPr lang="en-US" sz="1800" b="0" i="1" u="none" strike="noStrike" baseline="-25000" dirty="0" err="1">
                <a:latin typeface="Times New Roman" panose="02020603050405020304" pitchFamily="18" charset="0"/>
              </a:rPr>
              <a:t>i</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state of arm </a:t>
            </a:r>
            <a:r>
              <a:rPr lang="en-US" sz="1800" b="0" i="1" u="none" strike="noStrike" baseline="0" dirty="0">
                <a:latin typeface="Times New Roman" panose="02020603050405020304" pitchFamily="18" charset="0"/>
              </a:rPr>
              <a:t>M</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defined by </a:t>
            </a:r>
            <a:r>
              <a:rPr lang="en-US" sz="1800" b="0" i="1" u="none" strike="noStrike" baseline="0" dirty="0" err="1">
                <a:latin typeface="Times New Roman" panose="02020603050405020304" pitchFamily="18" charset="0"/>
              </a:rPr>
              <a:t>s</a:t>
            </a:r>
            <a:r>
              <a:rPr lang="en-US" sz="1800" b="0" i="1" u="none" strike="noStrike" baseline="-2500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f</a:t>
            </a:r>
            <a:r>
              <a:rPr lang="en-US" sz="1800" b="0" i="1" u="none" strike="noStrike" baseline="-25000" dirty="0">
                <a:latin typeface="Times New Roman" panose="02020603050405020304" pitchFamily="18" charset="0"/>
              </a:rPr>
              <a:t>i</a:t>
            </a:r>
            <a:r>
              <a:rPr lang="en-US" sz="1800" b="0" i="0" u="none" strike="noStrike" baseline="0" dirty="0">
                <a:latin typeface="Times New Roman" panose="02020603050405020304" pitchFamily="18" charset="0"/>
              </a:rPr>
              <a:t>, the counts of successes (1s) and failures (0s) so far for that arm; </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transition probability predicts the next outcome to be 1 with probability </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s</a:t>
            </a:r>
            <a:r>
              <a:rPr lang="en-US" sz="1800" b="0" i="1" u="none" strike="noStrike" baseline="-25000" dirty="0" err="1">
                <a:latin typeface="Times New Roman" panose="02020603050405020304" pitchFamily="18" charset="0"/>
              </a:rPr>
              <a:t>i</a:t>
            </a:r>
            <a:r>
              <a:rPr lang="en-US" sz="1800" b="0" i="0" u="none" strike="noStrike" baseline="0" dirty="0">
                <a:latin typeface="Tahoma" panose="020B0604030504040204" pitchFamily="34" charset="0"/>
              </a:rPr>
              <a:t>)</a:t>
            </a:r>
            <a:r>
              <a:rPr lang="en-US" sz="1800" b="0" i="1" u="none" strike="noStrike" baseline="0" dirty="0">
                <a:latin typeface="Garamond" panose="02020404030301010803" pitchFamily="18" charset="0"/>
              </a:rPr>
              <a:t>/</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s</a:t>
            </a:r>
            <a:r>
              <a:rPr lang="en-US" sz="1800" b="0" i="1" u="none" strike="noStrike" baseline="-2500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f</a:t>
            </a:r>
            <a:r>
              <a:rPr lang="en-US" sz="1800" b="0" i="1" u="none" strike="noStrike" baseline="-25000" dirty="0">
                <a:latin typeface="Times New Roman" panose="02020603050405020304" pitchFamily="18" charset="0"/>
              </a:rPr>
              <a:t>i</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and 0 with probability </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f</a:t>
            </a:r>
            <a:r>
              <a:rPr lang="en-US" sz="1800" b="0" i="1" u="none" strike="noStrike" baseline="-25000" dirty="0">
                <a:latin typeface="Times New Roman" panose="02020603050405020304" pitchFamily="18" charset="0"/>
              </a:rPr>
              <a:t>i</a:t>
            </a:r>
            <a:r>
              <a:rPr lang="en-US" sz="1800" b="0" i="0" u="none" strike="noStrike" baseline="0" dirty="0">
                <a:latin typeface="Tahoma" panose="020B0604030504040204" pitchFamily="34" charset="0"/>
              </a:rPr>
              <a:t>)</a:t>
            </a:r>
            <a:r>
              <a:rPr lang="en-US" sz="1800" b="0" i="1" u="none" strike="noStrike" baseline="0" dirty="0">
                <a:latin typeface="Garamond" panose="02020404030301010803" pitchFamily="18" charset="0"/>
              </a:rPr>
              <a:t>/</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s</a:t>
            </a:r>
            <a:r>
              <a:rPr lang="en-US" sz="1800" b="0" i="1" u="none" strike="noStrike" baseline="-2500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f</a:t>
            </a:r>
            <a:r>
              <a:rPr lang="en-US" sz="1800" b="0" i="1" u="none" strike="noStrike" baseline="-25000" dirty="0">
                <a:latin typeface="Times New Roman" panose="02020603050405020304" pitchFamily="18" charset="0"/>
              </a:rPr>
              <a:t>i</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counts are initialized to 1 so that the initial probabilities are 1/2 rather than 0 .</a:t>
            </a:r>
          </a:p>
          <a:p>
            <a:endParaRPr lang="en-US" dirty="0">
              <a:latin typeface="Times New Roman" panose="02020603050405020304" pitchFamily="18" charset="0"/>
            </a:endParaRPr>
          </a:p>
          <a:p>
            <a:endParaRPr lang="en-US" sz="1800" b="0" i="0" u="none" strike="noStrike" baseline="0" dirty="0">
              <a:latin typeface="Times New Roman" panose="02020603050405020304" pitchFamily="18" charset="0"/>
            </a:endParaRPr>
          </a:p>
        </p:txBody>
      </p:sp>
      <p:sp>
        <p:nvSpPr>
          <p:cNvPr id="7" name="TextBox 6">
            <a:extLst>
              <a:ext uri="{FF2B5EF4-FFF2-40B4-BE49-F238E27FC236}">
                <a16:creationId xmlns:a16="http://schemas.microsoft.com/office/drawing/2014/main" id="{7B392A7C-A52E-4E92-A931-325F8127B3E5}"/>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36DF4A0A-13B3-4CD7-8209-AA50D10042A3}"/>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653144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Bandit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28</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819150" y="1640161"/>
            <a:ext cx="6934200" cy="923330"/>
          </a:xfrm>
          <a:prstGeom prst="rect">
            <a:avLst/>
          </a:prstGeom>
          <a:noFill/>
        </p:spPr>
        <p:txBody>
          <a:bodyPr wrap="square">
            <a:spAutoFit/>
          </a:bodyPr>
          <a:lstStyle/>
          <a:p>
            <a:r>
              <a:rPr lang="en-MY" sz="1800" b="0" i="0" u="none" strike="noStrike" baseline="0" dirty="0">
                <a:solidFill>
                  <a:srgbClr val="9A009A"/>
                </a:solidFill>
                <a:latin typeface="CMSSBX10"/>
              </a:rPr>
              <a:t>The Bernoulli bandit</a:t>
            </a:r>
          </a:p>
          <a:p>
            <a:endParaRPr lang="en-US" dirty="0">
              <a:latin typeface="Times New Roman" panose="02020603050405020304" pitchFamily="18" charset="0"/>
            </a:endParaRPr>
          </a:p>
          <a:p>
            <a:endParaRPr lang="en-US" sz="18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A142A3E6-632B-4BC5-AB79-14B4F8467C2C}"/>
              </a:ext>
            </a:extLst>
          </p:cNvPr>
          <p:cNvPicPr>
            <a:picLocks noChangeAspect="1"/>
          </p:cNvPicPr>
          <p:nvPr/>
        </p:nvPicPr>
        <p:blipFill>
          <a:blip r:embed="rId2"/>
          <a:stretch>
            <a:fillRect/>
          </a:stretch>
        </p:blipFill>
        <p:spPr>
          <a:xfrm>
            <a:off x="504473" y="2165087"/>
            <a:ext cx="8553450" cy="3257550"/>
          </a:xfrm>
          <a:prstGeom prst="rect">
            <a:avLst/>
          </a:prstGeom>
        </p:spPr>
      </p:pic>
      <p:sp>
        <p:nvSpPr>
          <p:cNvPr id="10" name="TextBox 9">
            <a:extLst>
              <a:ext uri="{FF2B5EF4-FFF2-40B4-BE49-F238E27FC236}">
                <a16:creationId xmlns:a16="http://schemas.microsoft.com/office/drawing/2014/main" id="{E61568A1-EC8F-4793-BE38-6562B6F31FB1}"/>
              </a:ext>
            </a:extLst>
          </p:cNvPr>
          <p:cNvSpPr txBox="1"/>
          <p:nvPr/>
        </p:nvSpPr>
        <p:spPr>
          <a:xfrm>
            <a:off x="1247931" y="5664358"/>
            <a:ext cx="6915656" cy="646331"/>
          </a:xfrm>
          <a:prstGeom prst="rect">
            <a:avLst/>
          </a:prstGeom>
          <a:noFill/>
        </p:spPr>
        <p:txBody>
          <a:bodyPr wrap="square">
            <a:spAutoFit/>
          </a:bodyPr>
          <a:lstStyle/>
          <a:p>
            <a:pPr marL="342900" indent="-342900" algn="l">
              <a:buAutoNum type="alphaLcParenBoth"/>
            </a:pPr>
            <a:r>
              <a:rPr lang="en-US" sz="1800" b="0" i="0" u="none" strike="noStrike" baseline="0" dirty="0">
                <a:latin typeface="NimbusRomNo9L-Regu"/>
              </a:rPr>
              <a:t>States, rewards, and transition probabilities for the Bernoulli bandit. </a:t>
            </a:r>
            <a:endParaRPr lang="en-US" dirty="0">
              <a:latin typeface="NimbusRomNo9L-Regu"/>
            </a:endParaRPr>
          </a:p>
          <a:p>
            <a:pPr marL="342900" indent="-342900" algn="l">
              <a:buAutoNum type="alphaLcParenBoth"/>
            </a:pPr>
            <a:r>
              <a:rPr lang="en-US" sz="1800" b="0" i="0" u="none" strike="noStrike" baseline="0" dirty="0">
                <a:latin typeface="NimbusRomNo9L-Regu"/>
              </a:rPr>
              <a:t>Gittins indices for the states of the Bernoulli bandit process.</a:t>
            </a:r>
            <a:endParaRPr lang="en-MY" dirty="0"/>
          </a:p>
        </p:txBody>
      </p:sp>
      <p:sp>
        <p:nvSpPr>
          <p:cNvPr id="9" name="TextBox 8">
            <a:extLst>
              <a:ext uri="{FF2B5EF4-FFF2-40B4-BE49-F238E27FC236}">
                <a16:creationId xmlns:a16="http://schemas.microsoft.com/office/drawing/2014/main" id="{521BE48D-BC58-4BD7-ADB2-E95CCC0704F5}"/>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1" name="Picture 10">
            <a:extLst>
              <a:ext uri="{FF2B5EF4-FFF2-40B4-BE49-F238E27FC236}">
                <a16:creationId xmlns:a16="http://schemas.microsoft.com/office/drawing/2014/main" id="{350264C1-C72D-45F7-918E-699D711AE39D}"/>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68721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Partially Observable 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29</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477580" y="1640161"/>
            <a:ext cx="7686008" cy="4247317"/>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NimbusRomNo9L-Regu"/>
              </a:rPr>
              <a:t>Partially observable MDPs </a:t>
            </a:r>
            <a:r>
              <a:rPr lang="en-US" dirty="0">
                <a:latin typeface="Times New Roman" panose="02020603050405020304" pitchFamily="18" charset="0"/>
              </a:rPr>
              <a:t>(</a:t>
            </a:r>
            <a:r>
              <a:rPr lang="en-US" sz="1800" b="0" i="0" u="none" strike="noStrike" baseline="0" dirty="0">
                <a:latin typeface="Times New Roman" panose="02020603050405020304" pitchFamily="18" charset="0"/>
              </a:rPr>
              <a:t>POMDPs)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MDPs</a:t>
            </a:r>
            <a:r>
              <a:rPr lang="en-MY" dirty="0">
                <a:latin typeface="Times New Roman" panose="02020603050405020304" pitchFamily="18" charset="0"/>
              </a:rPr>
              <a:t> [</a:t>
            </a:r>
            <a:r>
              <a:rPr lang="en-US" sz="1800" b="0" i="0" u="none" strike="noStrike" baseline="0" dirty="0">
                <a:latin typeface="Times New Roman" panose="02020603050405020304" pitchFamily="18" charset="0"/>
              </a:rPr>
              <a:t>the transition model </a:t>
            </a:r>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s</a:t>
            </a:r>
            <a:r>
              <a:rPr lang="en-US" sz="1800" b="0" i="1" u="none" strike="noStrike" baseline="30000" dirty="0" err="1">
                <a:latin typeface="Times New Roman" panose="02020603050405020304" pitchFamily="18" charset="0"/>
              </a:rPr>
              <a:t>t</a:t>
            </a:r>
            <a:r>
              <a:rPr lang="en-US" sz="1800" b="0" i="1" u="none" strike="noStrike" baseline="0" dirty="0">
                <a:latin typeface="Times New Roman" panose="02020603050405020304" pitchFamily="18" charset="0"/>
              </a:rPr>
              <a:t> s</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actions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s</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and reward function </a:t>
            </a:r>
            <a:r>
              <a:rPr lang="en-US" sz="1800" b="0" i="1" u="none" strike="noStrike" baseline="0" dirty="0">
                <a:latin typeface="Times New Roman" panose="02020603050405020304" pitchFamily="18" charset="0"/>
              </a:rPr>
              <a:t>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s</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1" u="none" strike="noStrike" baseline="0" dirty="0">
                <a:latin typeface="Arial" panose="020B0604020202020204" pitchFamily="34" charset="0"/>
              </a:rPr>
              <a:t>, </a:t>
            </a:r>
            <a:r>
              <a:rPr lang="en-US" sz="1800" b="0" i="1" u="none" strike="noStrike" baseline="0" dirty="0" err="1">
                <a:latin typeface="Times New Roman" panose="02020603050405020304" pitchFamily="18" charset="0"/>
              </a:rPr>
              <a:t>s</a:t>
            </a:r>
            <a:r>
              <a:rPr lang="en-US" sz="1800" b="0" i="1" u="none" strike="noStrike" baseline="30000" dirty="0" err="1">
                <a:latin typeface="Times New Roman" panose="02020603050405020304" pitchFamily="18" charset="0"/>
              </a:rPr>
              <a:t>t</a:t>
            </a:r>
            <a:r>
              <a:rPr lang="en-US" sz="1800" b="0" i="0" u="none" strike="noStrike" baseline="0" dirty="0">
                <a:latin typeface="Tahoma" panose="020B0604030504040204" pitchFamily="34"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POMDPs are MDPs with </a:t>
            </a:r>
            <a:r>
              <a:rPr lang="en-MY" sz="1800" b="1" i="1" u="none" strike="noStrike" baseline="0" dirty="0">
                <a:latin typeface="Times New Roman" panose="02020603050405020304" pitchFamily="18" charset="0"/>
              </a:rPr>
              <a:t>sensor </a:t>
            </a:r>
            <a:r>
              <a:rPr lang="en-MY" sz="1800" b="1" i="0" u="none" strike="noStrike" baseline="0" dirty="0">
                <a:latin typeface="Times New Roman" panose="02020603050405020304" pitchFamily="18" charset="0"/>
              </a:rPr>
              <a:t>model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e|s</a:t>
            </a:r>
            <a:r>
              <a:rPr lang="en-MY" sz="1800" b="0" i="0" u="none" strike="noStrike" baseline="0" dirty="0">
                <a:latin typeface="Tahoma" panose="020B0604030504040204" pitchFamily="34" charset="0"/>
              </a:rPr>
              <a:t>)</a:t>
            </a:r>
            <a:r>
              <a:rPr lang="en-MY" sz="1800" b="0" i="0" u="none" strike="noStrike" baseline="0" dirty="0">
                <a:latin typeface="Calibri" panose="020F0502020204030204" pitchFamily="34"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O</a:t>
            </a:r>
            <a:r>
              <a:rPr lang="en-US" sz="1800" b="0" i="0" u="none" strike="noStrike" baseline="0" dirty="0">
                <a:latin typeface="NimbusRomNo9L-Regu"/>
              </a:rPr>
              <a:t>btain compact representations for large POMDPs by using dynamic </a:t>
            </a:r>
            <a:r>
              <a:rPr lang="en-MY" sz="1800" b="0" i="0" u="none" strike="noStrike" baseline="0" dirty="0">
                <a:latin typeface="NimbusRomNo9L-Regu"/>
              </a:rPr>
              <a:t>decision networks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We add sensor variables </a:t>
            </a:r>
            <a:r>
              <a:rPr lang="en-US" sz="1800" b="1" i="0" u="none" strike="noStrike" baseline="0" dirty="0">
                <a:latin typeface="Times New Roman" panose="02020603050405020304" pitchFamily="18" charset="0"/>
              </a:rPr>
              <a:t>E</a:t>
            </a:r>
            <a:r>
              <a:rPr lang="en-US" sz="1800" b="0" i="1" u="none" strike="noStrike" baseline="-25000" dirty="0">
                <a:latin typeface="Times New Roman" panose="02020603050405020304" pitchFamily="18" charset="0"/>
              </a:rPr>
              <a:t>t</a:t>
            </a:r>
            <a:r>
              <a:rPr lang="en-US" sz="1800" b="0" i="0" u="none" strike="noStrike" baseline="0" dirty="0">
                <a:latin typeface="Times New Roman" panose="02020603050405020304" pitchFamily="18" charset="0"/>
              </a:rPr>
              <a:t>, assuming that the state variables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may not be directly observable. </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Thus the sensor model is </a:t>
            </a:r>
            <a:r>
              <a:rPr lang="en-MY" sz="1800" b="1" i="1" u="none" strike="noStrike" baseline="0" dirty="0">
                <a:latin typeface="Times New Roman" panose="02020603050405020304" pitchFamily="18" charset="0"/>
              </a:rPr>
              <a:t>P</a:t>
            </a:r>
            <a:r>
              <a:rPr lang="en-MY" sz="1800" b="0" i="1" u="none" strike="noStrike" baseline="0" dirty="0">
                <a:latin typeface="Tahoma" panose="020B0604030504040204" pitchFamily="34" charset="0"/>
              </a:rPr>
              <a:t>(</a:t>
            </a:r>
            <a:r>
              <a:rPr lang="en-MY" sz="1800" b="1" i="1" u="none" strike="noStrike" baseline="0" dirty="0" err="1">
                <a:latin typeface="Times New Roman" panose="02020603050405020304" pitchFamily="18" charset="0"/>
              </a:rPr>
              <a:t>E</a:t>
            </a:r>
            <a:r>
              <a:rPr lang="en-MY" sz="1800" b="0" i="1" u="none" strike="noStrike" baseline="-25000" dirty="0" err="1">
                <a:latin typeface="Times New Roman" panose="02020603050405020304" pitchFamily="18" charset="0"/>
              </a:rPr>
              <a:t>t</a:t>
            </a:r>
            <a:r>
              <a:rPr lang="en-MY" sz="1800" b="0" i="1" u="none" strike="noStrike" baseline="0" dirty="0" err="1">
                <a:latin typeface="Times New Roman" panose="02020603050405020304" pitchFamily="18" charset="0"/>
              </a:rPr>
              <a:t>|</a:t>
            </a:r>
            <a:r>
              <a:rPr lang="en-MY" sz="1800" b="1" i="0"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0" u="none" strike="noStrike" baseline="0" dirty="0">
                <a:latin typeface="Tahoma" panose="020B0604030504040204" pitchFamily="34" charset="0"/>
              </a:rPr>
              <a:t>)</a:t>
            </a:r>
            <a:r>
              <a:rPr lang="en-MY" sz="1800" b="0" i="0" u="none" strike="noStrike" baseline="0" dirty="0">
                <a:latin typeface="Calibri" panose="020F0502020204030204" pitchFamily="34" charset="0"/>
              </a:rPr>
              <a:t>.</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Steps of decision cycle of a POMDP agent</a:t>
            </a: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Given the current belief state </a:t>
            </a:r>
            <a:r>
              <a:rPr lang="en-US" b="0" i="1" u="none" strike="noStrike" baseline="0" dirty="0">
                <a:latin typeface="Times New Roman" panose="02020603050405020304" pitchFamily="18" charset="0"/>
              </a:rPr>
              <a:t>b</a:t>
            </a:r>
            <a:r>
              <a:rPr lang="en-US" b="0" i="0" u="none" strike="noStrike" baseline="0" dirty="0">
                <a:latin typeface="Times New Roman" panose="02020603050405020304" pitchFamily="18" charset="0"/>
              </a:rPr>
              <a:t>, execute the action </a:t>
            </a:r>
            <a:r>
              <a:rPr lang="en-US" b="0" i="1" u="none" strike="noStrike" baseline="0" dirty="0">
                <a:latin typeface="Times New Roman" panose="02020603050405020304" pitchFamily="18" charset="0"/>
              </a:rPr>
              <a:t>a </a:t>
            </a:r>
            <a:r>
              <a:rPr lang="en-US" b="0" i="0" u="none" strike="noStrike" baseline="0" dirty="0">
                <a:latin typeface="Tahoma" panose="020B0604030504040204" pitchFamily="34" charset="0"/>
              </a:rPr>
              <a:t>= </a:t>
            </a:r>
            <a:r>
              <a:rPr lang="en-US" b="0" i="1" u="none" strike="noStrike" baseline="0" dirty="0">
                <a:latin typeface="Georgia" panose="02040502050405020303" pitchFamily="18" charset="0"/>
              </a:rPr>
              <a:t>π</a:t>
            </a:r>
            <a:r>
              <a:rPr lang="en-US" b="0" i="0" u="none" strike="noStrike" baseline="30000" dirty="0">
                <a:latin typeface="Lucida Sans Unicode" panose="020B0602030504020204" pitchFamily="34" charset="0"/>
              </a:rPr>
              <a:t>∗</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b</a:t>
            </a:r>
            <a:r>
              <a:rPr lang="en-US" b="0" i="0" u="none" strike="noStrike" baseline="0" dirty="0">
                <a:latin typeface="Tahoma" panose="020B0604030504040204" pitchFamily="34" charset="0"/>
              </a:rPr>
              <a:t>)</a:t>
            </a:r>
            <a:r>
              <a:rPr lang="en-US" b="0" i="0" u="none" strike="noStrike" baseline="0" dirty="0">
                <a:latin typeface="Times New Roman" panose="02020603050405020304" pitchFamily="18" charset="0"/>
              </a:rPr>
              <a:t>.</a:t>
            </a:r>
          </a:p>
          <a:p>
            <a:pPr marL="742950" lvl="1" indent="-285750">
              <a:buFont typeface="Arial" panose="020B0604020202020204" pitchFamily="34" charset="0"/>
              <a:buChar char="•"/>
            </a:pPr>
            <a:r>
              <a:rPr lang="en-MY" b="0" i="0" u="none" strike="noStrike" baseline="0" dirty="0">
                <a:latin typeface="Times New Roman" panose="02020603050405020304" pitchFamily="18" charset="0"/>
              </a:rPr>
              <a:t>Observe the percept </a:t>
            </a:r>
            <a:r>
              <a:rPr lang="en-MY" b="0" i="1" u="none" strike="noStrike" baseline="0" dirty="0">
                <a:latin typeface="Times New Roman" panose="02020603050405020304" pitchFamily="18" charset="0"/>
              </a:rPr>
              <a:t>e</a:t>
            </a:r>
            <a:r>
              <a:rPr lang="en-MY" b="0" i="0" u="none" strike="noStrike" baseline="0" dirty="0">
                <a:latin typeface="Times New Roman" panose="02020603050405020304" pitchFamily="18" charset="0"/>
              </a:rPr>
              <a:t>.</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Set the current belief state to FORWARD</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b</a:t>
            </a:r>
            <a:r>
              <a:rPr lang="en-US" b="0" i="1" u="none" strike="noStrike" baseline="0" dirty="0">
                <a:latin typeface="Georgia" panose="02040502050405020303" pitchFamily="18" charset="0"/>
              </a:rPr>
              <a:t>, </a:t>
            </a:r>
            <a:r>
              <a:rPr lang="en-US" b="0" i="1" u="none" strike="noStrike" baseline="0" dirty="0">
                <a:latin typeface="Times New Roman" panose="02020603050405020304" pitchFamily="18" charset="0"/>
              </a:rPr>
              <a:t>a</a:t>
            </a:r>
            <a:r>
              <a:rPr lang="en-US" b="0" i="1" u="none" strike="noStrike" baseline="0" dirty="0">
                <a:latin typeface="Georgia" panose="02040502050405020303" pitchFamily="18" charset="0"/>
              </a:rPr>
              <a:t>, </a:t>
            </a:r>
            <a:r>
              <a:rPr lang="en-US" b="0" i="1" u="none" strike="noStrike" baseline="0" dirty="0">
                <a:latin typeface="Times New Roman" panose="02020603050405020304" pitchFamily="18" charset="0"/>
              </a:rPr>
              <a:t>e</a:t>
            </a:r>
            <a:r>
              <a:rPr lang="en-US" b="0" i="0" u="none" strike="noStrike" baseline="0" dirty="0">
                <a:latin typeface="Tahoma" panose="020B0604030504040204" pitchFamily="34" charset="0"/>
              </a:rPr>
              <a:t>) </a:t>
            </a:r>
            <a:r>
              <a:rPr lang="en-US" b="0" i="0" u="none" strike="noStrike" baseline="0" dirty="0">
                <a:latin typeface="Times New Roman" panose="02020603050405020304" pitchFamily="18" charset="0"/>
              </a:rPr>
              <a:t>and repeat.</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sp>
        <p:nvSpPr>
          <p:cNvPr id="7" name="TextBox 6">
            <a:extLst>
              <a:ext uri="{FF2B5EF4-FFF2-40B4-BE49-F238E27FC236}">
                <a16:creationId xmlns:a16="http://schemas.microsoft.com/office/drawing/2014/main" id="{CB8E80C0-0F99-4B31-8DCF-B4E73D73800F}"/>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C0A90441-DDCA-455C-897A-328DF422A431}"/>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96036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5312352"/>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1" i="0" u="none" strike="noStrike" baseline="0" dirty="0">
                <a:latin typeface="NimbusRomNo9L-Medi"/>
              </a:rPr>
              <a:t>Markov decision process</a:t>
            </a:r>
            <a:r>
              <a:rPr lang="en-MY" b="1" dirty="0">
                <a:latin typeface="NimbusRomNo9L-Regu"/>
              </a:rPr>
              <a:t> (MDP): </a:t>
            </a:r>
            <a:r>
              <a:rPr lang="en-US" sz="1800" b="0" i="0" u="none" strike="noStrike" baseline="0" dirty="0">
                <a:latin typeface="NimbusRomNo9L-Regu"/>
              </a:rPr>
              <a:t>a sequential decision problem for a fully observable, stochastic environment</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dirty="0">
                <a:latin typeface="NimbusRomNo9L-Regu"/>
              </a:rPr>
              <a:t>MDP consists of:</a:t>
            </a:r>
          </a:p>
          <a:p>
            <a:pPr marL="742950" lvl="1" indent="-285750">
              <a:buFont typeface="Arial" panose="020B0604020202020204" pitchFamily="34" charset="0"/>
              <a:buChar char="•"/>
            </a:pPr>
            <a:r>
              <a:rPr lang="en-US" dirty="0">
                <a:latin typeface="Times New Roman" panose="02020603050405020304" pitchFamily="18" charset="0"/>
              </a:rPr>
              <a:t>a </a:t>
            </a:r>
            <a:r>
              <a:rPr lang="en-US" b="0" i="0" u="none" strike="noStrike" baseline="0" dirty="0">
                <a:latin typeface="Times New Roman" panose="02020603050405020304" pitchFamily="18" charset="0"/>
              </a:rPr>
              <a:t>set of states (with an initial state </a:t>
            </a:r>
            <a:r>
              <a:rPr lang="en-US" b="0" i="1" u="none" strike="noStrike" baseline="0" dirty="0">
                <a:latin typeface="Times New Roman" panose="02020603050405020304" pitchFamily="18" charset="0"/>
              </a:rPr>
              <a:t>s</a:t>
            </a:r>
            <a:r>
              <a:rPr lang="en-US" b="0" i="0" u="none" strike="noStrike" baseline="-25000" dirty="0">
                <a:latin typeface="Times New Roman" panose="02020603050405020304" pitchFamily="18" charset="0"/>
              </a:rPr>
              <a:t>0</a:t>
            </a:r>
            <a:r>
              <a:rPr lang="en-US" b="0" i="0" u="none" strike="noStrike" baseline="0" dirty="0">
                <a:latin typeface="Times New Roman" panose="02020603050405020304" pitchFamily="18" charset="0"/>
              </a:rPr>
              <a:t>); </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a set ACTIONS</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s</a:t>
            </a:r>
            <a:r>
              <a:rPr lang="en-US" b="0" i="0" u="none" strike="noStrike" baseline="0" dirty="0">
                <a:latin typeface="Tahoma" panose="020B0604030504040204" pitchFamily="34" charset="0"/>
              </a:rPr>
              <a:t>) </a:t>
            </a:r>
            <a:r>
              <a:rPr lang="en-US" b="0" i="0" u="none" strike="noStrike" baseline="0" dirty="0">
                <a:latin typeface="Times New Roman" panose="02020603050405020304" pitchFamily="18" charset="0"/>
              </a:rPr>
              <a:t>of actions in each state; </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a transition model </a:t>
            </a:r>
            <a:r>
              <a:rPr lang="en-US" b="0" i="1" u="none" strike="noStrike" baseline="0" dirty="0">
                <a:latin typeface="Times New Roman" panose="02020603050405020304" pitchFamily="18" charset="0"/>
              </a:rPr>
              <a:t>P</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s | s</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a</a:t>
            </a:r>
            <a:r>
              <a:rPr lang="en-US" b="0" i="0" u="none" strike="noStrike" baseline="0" dirty="0">
                <a:latin typeface="Tahoma" panose="020B0604030504040204" pitchFamily="34" charset="0"/>
              </a:rPr>
              <a:t>)</a:t>
            </a:r>
            <a:r>
              <a:rPr lang="en-US" b="0" i="0" u="none" strike="noStrike" baseline="0" dirty="0">
                <a:latin typeface="Times New Roman" panose="02020603050405020304" pitchFamily="18" charset="0"/>
              </a:rPr>
              <a:t>; and</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a reward function </a:t>
            </a:r>
            <a:r>
              <a:rPr lang="en-US" b="0" i="1" u="none" strike="noStrike" baseline="0" dirty="0">
                <a:latin typeface="Times New Roman" panose="02020603050405020304" pitchFamily="18" charset="0"/>
              </a:rPr>
              <a:t>R</a:t>
            </a:r>
            <a:r>
              <a:rPr lang="en-US" b="0" i="0" u="none" strike="noStrike" baseline="0" dirty="0">
                <a:latin typeface="Tahoma" panose="020B0604030504040204" pitchFamily="34" charset="0"/>
              </a:rPr>
              <a:t>(</a:t>
            </a:r>
            <a:r>
              <a:rPr lang="en-US" b="0" i="1" u="none" strike="noStrike" baseline="0" dirty="0">
                <a:latin typeface="Times New Roman" panose="02020603050405020304" pitchFamily="18" charset="0"/>
              </a:rPr>
              <a:t>s</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a</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s</a:t>
            </a:r>
            <a:r>
              <a:rPr lang="en-US" b="0" i="1" u="none" strike="noStrike" baseline="30000" dirty="0">
                <a:latin typeface="Times New Roman" panose="02020603050405020304" pitchFamily="18" charset="0"/>
              </a:rPr>
              <a:t> </a:t>
            </a:r>
            <a:r>
              <a:rPr lang="en-US" b="0" i="0" u="none" strike="noStrike" baseline="0" dirty="0">
                <a:latin typeface="Tahoma" panose="020B0604030504040204" pitchFamily="34" charset="0"/>
              </a:rPr>
              <a:t>)</a:t>
            </a:r>
            <a:r>
              <a:rPr lang="en-US" b="0" i="0" u="none" strike="noStrike" baseline="0" dirty="0">
                <a:latin typeface="Times New Roman" panose="02020603050405020304" pitchFamily="18" charset="0"/>
              </a:rPr>
              <a:t>. Methods for</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MDP solutions usually involve </a:t>
            </a:r>
            <a:r>
              <a:rPr lang="en-US" sz="1800" b="1" i="0" u="none" strike="noStrike" baseline="0" dirty="0">
                <a:latin typeface="NimbusRomNo9L-Regu"/>
              </a:rPr>
              <a:t>dynamic programming </a:t>
            </a:r>
            <a:r>
              <a:rPr lang="en-US" sz="1800" b="0" i="0" u="none" strike="noStrike" baseline="0" dirty="0">
                <a:latin typeface="NimbusRomNo9L-Regu"/>
              </a:rPr>
              <a:t>simplifying a problem by recursively breaking it into smaller pieces and remembering the optimal solutions to the pieces.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 solution called </a:t>
            </a:r>
            <a:r>
              <a:rPr lang="en-US" sz="1800" b="1" i="0" u="none" strike="noStrike" baseline="0" dirty="0">
                <a:latin typeface="NimbusRomNo9L-Regu"/>
              </a:rPr>
              <a:t>policy</a:t>
            </a:r>
            <a:r>
              <a:rPr lang="en-US" sz="1800" b="0" i="0" u="none" strike="noStrike" baseline="0" dirty="0">
                <a:latin typeface="NimbusRomNo9L-Regu"/>
              </a:rPr>
              <a:t>. </a:t>
            </a:r>
          </a:p>
          <a:p>
            <a:pPr marL="742950" lvl="1" indent="-285750">
              <a:buFont typeface="Arial" panose="020B0604020202020204" pitchFamily="34" charset="0"/>
              <a:buChar char="•"/>
            </a:pPr>
            <a:r>
              <a:rPr lang="en-US" sz="1800" b="0" i="0" u="none" strike="noStrike" baseline="0" dirty="0">
                <a:latin typeface="NimbusRomNo9L-Regu"/>
              </a:rPr>
              <a:t>specify what the agent should do for </a:t>
            </a:r>
            <a:r>
              <a:rPr lang="en-US" sz="1800" b="0" i="0" u="none" strike="noStrike" baseline="0" dirty="0">
                <a:latin typeface="NimbusRomNo9L-ReguItal"/>
              </a:rPr>
              <a:t>any </a:t>
            </a:r>
            <a:r>
              <a:rPr lang="en-US" sz="1800" b="0" i="0" u="none" strike="noStrike" baseline="0" dirty="0">
                <a:latin typeface="NimbusRomNo9L-Regu"/>
              </a:rPr>
              <a:t>state that the agent</a:t>
            </a:r>
            <a:r>
              <a:rPr lang="en-US" sz="1800" dirty="0">
                <a:latin typeface="NimbusRomNo9L-Regu"/>
              </a:rPr>
              <a:t> </a:t>
            </a:r>
            <a:r>
              <a:rPr lang="en-MY" sz="1800" b="0" i="0" u="none" strike="noStrike" baseline="0" dirty="0">
                <a:latin typeface="NimbusRomNo9L-Regu"/>
              </a:rPr>
              <a:t>might reach</a:t>
            </a:r>
          </a:p>
          <a:p>
            <a:pPr marL="742950" lvl="1" indent="-285750">
              <a:buFont typeface="Arial" panose="020B0604020202020204" pitchFamily="34" charset="0"/>
              <a:buChar char="•"/>
            </a:pPr>
            <a:r>
              <a:rPr lang="en-MY" dirty="0">
                <a:latin typeface="NimbusRomNo9L-Regu"/>
              </a:rPr>
              <a:t>t</a:t>
            </a:r>
            <a:r>
              <a:rPr lang="en-US" sz="1800" b="0" i="0" u="none" strike="noStrike" baseline="0" dirty="0">
                <a:latin typeface="NimbusRomNo9L-Regu"/>
              </a:rPr>
              <a:t>he quality of a policy is measured by the </a:t>
            </a:r>
            <a:r>
              <a:rPr lang="en-US" sz="1800" b="0" i="0" u="none" strike="noStrike" baseline="0" dirty="0">
                <a:latin typeface="NimbusRomNo9L-ReguItal"/>
              </a:rPr>
              <a:t>expected </a:t>
            </a:r>
            <a:r>
              <a:rPr lang="en-US" sz="1800" b="0" i="0" u="none" strike="noStrike" baseline="0" dirty="0">
                <a:latin typeface="NimbusRomNo9L-Regu"/>
              </a:rPr>
              <a:t>utility of possible environment histories generated</a:t>
            </a:r>
          </a:p>
          <a:p>
            <a:pPr marL="742950" lvl="1" indent="-285750">
              <a:buFont typeface="Arial" panose="020B0604020202020204" pitchFamily="34" charset="0"/>
              <a:buChar char="•"/>
            </a:pPr>
            <a:r>
              <a:rPr lang="en-US" sz="1800" b="1" i="0" u="none" strike="noStrike" baseline="0" dirty="0">
                <a:latin typeface="NimbusRomNo9L-Medi"/>
              </a:rPr>
              <a:t>optimal policy</a:t>
            </a:r>
            <a:r>
              <a:rPr lang="en-US" sz="1800" b="0" i="0" u="none" strike="noStrike" baseline="0" dirty="0">
                <a:latin typeface="NimbusRomNo9L-Medi"/>
              </a:rPr>
              <a:t>: </a:t>
            </a:r>
            <a:r>
              <a:rPr lang="en-US" sz="1800" b="0" i="0" u="none" strike="noStrike" baseline="0" dirty="0">
                <a:latin typeface="NimbusRomNo9L-Regu"/>
              </a:rPr>
              <a:t>highest expected utility</a:t>
            </a:r>
            <a:endParaRPr lang="en-US" b="0" i="0" u="none" strike="noStrike" baseline="0" dirty="0">
              <a:latin typeface="NimbusRomNo9L-Regu"/>
            </a:endParaRPr>
          </a:p>
          <a:p>
            <a:pPr algn="l"/>
            <a:endParaRPr lang="en-MY" sz="2050" b="1" dirty="0">
              <a:latin typeface="Calibri"/>
              <a:cs typeface="Calibri"/>
            </a:endParaRPr>
          </a:p>
        </p:txBody>
      </p:sp>
      <p:sp>
        <p:nvSpPr>
          <p:cNvPr id="5" name="TextBox 4">
            <a:extLst>
              <a:ext uri="{FF2B5EF4-FFF2-40B4-BE49-F238E27FC236}">
                <a16:creationId xmlns:a16="http://schemas.microsoft.com/office/drawing/2014/main" id="{434F5489-EE92-4DC5-B20B-B032BFDBA4CB}"/>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F0E7DB33-0188-4222-ACE6-ACDCD624D4C3}"/>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8257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Partially Observable 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30</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477580" y="1640161"/>
            <a:ext cx="7686008" cy="646331"/>
          </a:xfrm>
          <a:prstGeom prst="rect">
            <a:avLst/>
          </a:prstGeom>
          <a:noFill/>
        </p:spPr>
        <p:txBody>
          <a:bodyPr wrap="square">
            <a:spAutoFit/>
          </a:bodyPr>
          <a:lstStyle/>
          <a:p>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3F2C3CC9-E7E8-49A4-9160-BD75EE4A17AF}"/>
              </a:ext>
            </a:extLst>
          </p:cNvPr>
          <p:cNvPicPr>
            <a:picLocks noChangeAspect="1"/>
          </p:cNvPicPr>
          <p:nvPr/>
        </p:nvPicPr>
        <p:blipFill>
          <a:blip r:embed="rId2"/>
          <a:stretch>
            <a:fillRect/>
          </a:stretch>
        </p:blipFill>
        <p:spPr>
          <a:xfrm>
            <a:off x="2214563" y="1701286"/>
            <a:ext cx="4314825" cy="1790700"/>
          </a:xfrm>
          <a:prstGeom prst="rect">
            <a:avLst/>
          </a:prstGeom>
        </p:spPr>
      </p:pic>
      <p:pic>
        <p:nvPicPr>
          <p:cNvPr id="9" name="Picture 8">
            <a:extLst>
              <a:ext uri="{FF2B5EF4-FFF2-40B4-BE49-F238E27FC236}">
                <a16:creationId xmlns:a16="http://schemas.microsoft.com/office/drawing/2014/main" id="{CEAE4E7F-4F2C-4C0C-B5FC-CFE1D3CA6FC5}"/>
              </a:ext>
            </a:extLst>
          </p:cNvPr>
          <p:cNvPicPr>
            <a:picLocks noChangeAspect="1"/>
          </p:cNvPicPr>
          <p:nvPr/>
        </p:nvPicPr>
        <p:blipFill>
          <a:blip r:embed="rId3"/>
          <a:stretch>
            <a:fillRect/>
          </a:stretch>
        </p:blipFill>
        <p:spPr>
          <a:xfrm>
            <a:off x="2214562" y="3571040"/>
            <a:ext cx="5629275" cy="1143000"/>
          </a:xfrm>
          <a:prstGeom prst="rect">
            <a:avLst/>
          </a:prstGeom>
        </p:spPr>
      </p:pic>
      <p:pic>
        <p:nvPicPr>
          <p:cNvPr id="11" name="Picture 10">
            <a:extLst>
              <a:ext uri="{FF2B5EF4-FFF2-40B4-BE49-F238E27FC236}">
                <a16:creationId xmlns:a16="http://schemas.microsoft.com/office/drawing/2014/main" id="{1A00D44E-08B6-42FE-9BAB-3D64B84F9EB7}"/>
              </a:ext>
            </a:extLst>
          </p:cNvPr>
          <p:cNvPicPr>
            <a:picLocks noChangeAspect="1"/>
          </p:cNvPicPr>
          <p:nvPr/>
        </p:nvPicPr>
        <p:blipFill>
          <a:blip r:embed="rId4"/>
          <a:stretch>
            <a:fillRect/>
          </a:stretch>
        </p:blipFill>
        <p:spPr>
          <a:xfrm>
            <a:off x="2590800" y="4793094"/>
            <a:ext cx="4400550" cy="619125"/>
          </a:xfrm>
          <a:prstGeom prst="rect">
            <a:avLst/>
          </a:prstGeom>
        </p:spPr>
      </p:pic>
      <p:sp>
        <p:nvSpPr>
          <p:cNvPr id="14" name="TextBox 13">
            <a:extLst>
              <a:ext uri="{FF2B5EF4-FFF2-40B4-BE49-F238E27FC236}">
                <a16:creationId xmlns:a16="http://schemas.microsoft.com/office/drawing/2014/main" id="{CF7970A1-EBCF-45A1-BA8C-529E52FB2116}"/>
              </a:ext>
            </a:extLst>
          </p:cNvPr>
          <p:cNvSpPr txBox="1"/>
          <p:nvPr/>
        </p:nvSpPr>
        <p:spPr>
          <a:xfrm>
            <a:off x="1371600" y="5747948"/>
            <a:ext cx="7086600" cy="646331"/>
          </a:xfrm>
          <a:prstGeom prst="rect">
            <a:avLst/>
          </a:prstGeom>
          <a:noFill/>
        </p:spPr>
        <p:txBody>
          <a:bodyPr wrap="square">
            <a:spAutoFit/>
          </a:bodyPr>
          <a:lstStyle/>
          <a:p>
            <a:r>
              <a:rPr lang="en-US" sz="1800" b="0" i="1"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b</a:t>
            </a:r>
            <a:r>
              <a:rPr lang="en-US" sz="1800" b="0" i="1" u="none" strike="noStrike" baseline="30000" dirty="0" err="1">
                <a:latin typeface="Times New Roman" panose="02020603050405020304" pitchFamily="18" charset="0"/>
              </a:rPr>
              <a:t>t</a:t>
            </a:r>
            <a:r>
              <a:rPr lang="en-US" sz="1800" b="0" i="1" u="none" strike="noStrike" baseline="0" dirty="0">
                <a:latin typeface="Times New Roman" panose="02020603050405020304" pitchFamily="18" charset="0"/>
              </a:rPr>
              <a:t> |b</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and </a:t>
            </a:r>
            <a:r>
              <a:rPr lang="en-US" sz="1800" b="0" i="1" u="none" strike="noStrike" baseline="0" dirty="0">
                <a:latin typeface="Arial" panose="020B0604020202020204" pitchFamily="34" charset="0"/>
              </a:rPr>
              <a:t>ρ</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b</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define an </a:t>
            </a:r>
            <a:r>
              <a:rPr lang="en-US" sz="1800" b="0" i="1" u="none" strike="noStrike" baseline="0" dirty="0">
                <a:latin typeface="Times New Roman" panose="02020603050405020304" pitchFamily="18" charset="0"/>
              </a:rPr>
              <a:t>observable </a:t>
            </a:r>
            <a:r>
              <a:rPr lang="en-US" sz="1800" b="0" i="0" u="none" strike="noStrike" baseline="0" dirty="0">
                <a:latin typeface="Times New Roman" panose="02020603050405020304" pitchFamily="18" charset="0"/>
              </a:rPr>
              <a:t>MDP on the space of belief states.</a:t>
            </a:r>
          </a:p>
        </p:txBody>
      </p:sp>
      <p:sp>
        <p:nvSpPr>
          <p:cNvPr id="10" name="TextBox 9">
            <a:extLst>
              <a:ext uri="{FF2B5EF4-FFF2-40B4-BE49-F238E27FC236}">
                <a16:creationId xmlns:a16="http://schemas.microsoft.com/office/drawing/2014/main" id="{651E8D06-A01C-4BA5-9B1F-47859755749B}"/>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2" name="Picture 11">
            <a:extLst>
              <a:ext uri="{FF2B5EF4-FFF2-40B4-BE49-F238E27FC236}">
                <a16:creationId xmlns:a16="http://schemas.microsoft.com/office/drawing/2014/main" id="{31A9FCC0-E389-46DF-B712-EA9DCF6A567B}"/>
              </a:ext>
            </a:extLst>
          </p:cNvPr>
          <p:cNvPicPr>
            <a:picLocks noChangeAspect="1"/>
          </p:cNvPicPr>
          <p:nvPr/>
        </p:nvPicPr>
        <p:blipFill>
          <a:blip r:embed="rId5"/>
          <a:stretch>
            <a:fillRect/>
          </a:stretch>
        </p:blipFill>
        <p:spPr>
          <a:xfrm>
            <a:off x="304800" y="7079192"/>
            <a:ext cx="914400" cy="276225"/>
          </a:xfrm>
          <a:prstGeom prst="rect">
            <a:avLst/>
          </a:prstGeom>
        </p:spPr>
      </p:pic>
    </p:spTree>
    <p:extLst>
      <p:ext uri="{BB962C8B-B14F-4D97-AF65-F5344CB8AC3E}">
        <p14:creationId xmlns:p14="http://schemas.microsoft.com/office/powerpoint/2010/main" val="4006623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Solving POMDPs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31</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477580" y="1640161"/>
            <a:ext cx="7686008" cy="646331"/>
          </a:xfrm>
          <a:prstGeom prst="rect">
            <a:avLst/>
          </a:prstGeom>
          <a:noFill/>
        </p:spPr>
        <p:txBody>
          <a:bodyPr wrap="square">
            <a:spAutoFit/>
          </a:bodyPr>
          <a:lstStyle/>
          <a:p>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E2855230-45DE-4284-845F-F5B7F7454EA6}"/>
              </a:ext>
            </a:extLst>
          </p:cNvPr>
          <p:cNvPicPr>
            <a:picLocks noChangeAspect="1"/>
          </p:cNvPicPr>
          <p:nvPr/>
        </p:nvPicPr>
        <p:blipFill>
          <a:blip r:embed="rId2"/>
          <a:stretch>
            <a:fillRect/>
          </a:stretch>
        </p:blipFill>
        <p:spPr>
          <a:xfrm>
            <a:off x="771525" y="1846857"/>
            <a:ext cx="7915275" cy="3790950"/>
          </a:xfrm>
          <a:prstGeom prst="rect">
            <a:avLst/>
          </a:prstGeom>
          <a:ln>
            <a:solidFill>
              <a:schemeClr val="tx1"/>
            </a:solidFill>
          </a:ln>
        </p:spPr>
      </p:pic>
      <p:sp>
        <p:nvSpPr>
          <p:cNvPr id="11" name="TextBox 10">
            <a:extLst>
              <a:ext uri="{FF2B5EF4-FFF2-40B4-BE49-F238E27FC236}">
                <a16:creationId xmlns:a16="http://schemas.microsoft.com/office/drawing/2014/main" id="{6E870A39-E54B-41E0-BD31-21819D780768}"/>
              </a:ext>
            </a:extLst>
          </p:cNvPr>
          <p:cNvSpPr txBox="1"/>
          <p:nvPr/>
        </p:nvSpPr>
        <p:spPr>
          <a:xfrm>
            <a:off x="1219200" y="5710535"/>
            <a:ext cx="7239000" cy="923330"/>
          </a:xfrm>
          <a:prstGeom prst="rect">
            <a:avLst/>
          </a:prstGeom>
          <a:noFill/>
        </p:spPr>
        <p:txBody>
          <a:bodyPr wrap="square">
            <a:spAutoFit/>
          </a:bodyPr>
          <a:lstStyle/>
          <a:p>
            <a:pPr marR="10990"/>
            <a:r>
              <a:rPr lang="en-US" sz="1800" b="0" i="0" u="none" strike="noStrike" baseline="0" dirty="0">
                <a:solidFill>
                  <a:srgbClr val="000000"/>
                </a:solidFill>
                <a:latin typeface="Times New Roman" panose="02020603050405020304" pitchFamily="18" charset="0"/>
              </a:rPr>
              <a:t>A high-level sketch of the value iteration algorithm for POMDPs. The R</a:t>
            </a:r>
            <a:r>
              <a:rPr lang="en-US" sz="1400" b="0" i="0" u="none" strike="noStrike" baseline="0" dirty="0">
                <a:solidFill>
                  <a:srgbClr val="000000"/>
                </a:solidFill>
                <a:latin typeface="Times New Roman" panose="02020603050405020304" pitchFamily="18" charset="0"/>
              </a:rPr>
              <a:t>EMOVE</a:t>
            </a:r>
            <a:r>
              <a:rPr lang="en-US" sz="1800" b="0" i="0" u="none" strike="noStrike" baseline="0" dirty="0">
                <a:solidFill>
                  <a:srgbClr val="000000"/>
                </a:solidFill>
                <a:latin typeface="Times New Roman" panose="02020603050405020304" pitchFamily="18" charset="0"/>
              </a:rPr>
              <a:t>-D</a:t>
            </a:r>
            <a:r>
              <a:rPr lang="en-US" sz="1400" b="0" i="0" u="none" strike="noStrike" baseline="0" dirty="0">
                <a:solidFill>
                  <a:srgbClr val="000000"/>
                </a:solidFill>
                <a:latin typeface="Times New Roman" panose="02020603050405020304" pitchFamily="18" charset="0"/>
              </a:rPr>
              <a:t>OMINATED</a:t>
            </a:r>
            <a:r>
              <a:rPr lang="en-US" sz="1800" b="0" i="0" u="none" strike="noStrike" baseline="0" dirty="0">
                <a:solidFill>
                  <a:srgbClr val="000000"/>
                </a:solidFill>
                <a:latin typeface="Times New Roman" panose="02020603050405020304" pitchFamily="18" charset="0"/>
              </a:rPr>
              <a:t>-P</a:t>
            </a:r>
            <a:r>
              <a:rPr lang="en-US" sz="1400" b="0" i="0" u="none" strike="noStrike" baseline="0" dirty="0">
                <a:solidFill>
                  <a:srgbClr val="000000"/>
                </a:solidFill>
                <a:latin typeface="Times New Roman" panose="02020603050405020304" pitchFamily="18" charset="0"/>
              </a:rPr>
              <a:t>LANS </a:t>
            </a:r>
            <a:r>
              <a:rPr lang="en-US" sz="1800" b="0" i="0" u="none" strike="noStrike" baseline="0" dirty="0">
                <a:solidFill>
                  <a:srgbClr val="000000"/>
                </a:solidFill>
                <a:latin typeface="Times New Roman" panose="02020603050405020304" pitchFamily="18" charset="0"/>
              </a:rPr>
              <a:t>step and M</a:t>
            </a:r>
            <a:r>
              <a:rPr lang="en-US" sz="1400" b="0" i="0" u="none" strike="noStrike" baseline="0" dirty="0">
                <a:solidFill>
                  <a:srgbClr val="000000"/>
                </a:solidFill>
                <a:latin typeface="Times New Roman" panose="02020603050405020304" pitchFamily="18" charset="0"/>
              </a:rPr>
              <a:t>AX</a:t>
            </a:r>
            <a:r>
              <a:rPr lang="en-US" sz="1800" b="0" i="0" u="none" strike="noStrike" baseline="0" dirty="0">
                <a:solidFill>
                  <a:srgbClr val="000000"/>
                </a:solidFill>
                <a:latin typeface="Times New Roman" panose="02020603050405020304" pitchFamily="18" charset="0"/>
              </a:rPr>
              <a:t>-D</a:t>
            </a:r>
            <a:r>
              <a:rPr lang="en-US" sz="1400" b="0" i="0" u="none" strike="noStrike" baseline="0" dirty="0">
                <a:solidFill>
                  <a:srgbClr val="000000"/>
                </a:solidFill>
                <a:latin typeface="Times New Roman" panose="02020603050405020304" pitchFamily="18" charset="0"/>
              </a:rPr>
              <a:t>IFFERENCE </a:t>
            </a:r>
            <a:r>
              <a:rPr lang="en-US" sz="1800" b="0" i="0" u="none" strike="noStrike" baseline="0" dirty="0">
                <a:solidFill>
                  <a:srgbClr val="000000"/>
                </a:solidFill>
                <a:latin typeface="Times New Roman" panose="02020603050405020304" pitchFamily="18" charset="0"/>
              </a:rPr>
              <a:t>test are typically implemented </a:t>
            </a:r>
            <a:r>
              <a:rPr lang="en-MY" sz="1800" b="0" i="0" u="none" strike="noStrike" baseline="0" dirty="0">
                <a:latin typeface="Times New Roman" panose="02020603050405020304" pitchFamily="18" charset="0"/>
              </a:rPr>
              <a:t>as linear programs.</a:t>
            </a:r>
          </a:p>
        </p:txBody>
      </p:sp>
      <p:sp>
        <p:nvSpPr>
          <p:cNvPr id="14" name="TextBox 13">
            <a:extLst>
              <a:ext uri="{FF2B5EF4-FFF2-40B4-BE49-F238E27FC236}">
                <a16:creationId xmlns:a16="http://schemas.microsoft.com/office/drawing/2014/main" id="{BF2E41EB-DEB1-401D-A71B-CE63DDA12BD9}"/>
              </a:ext>
            </a:extLst>
          </p:cNvPr>
          <p:cNvSpPr txBox="1"/>
          <p:nvPr/>
        </p:nvSpPr>
        <p:spPr>
          <a:xfrm>
            <a:off x="771525" y="1449229"/>
            <a:ext cx="5029200" cy="369332"/>
          </a:xfrm>
          <a:prstGeom prst="rect">
            <a:avLst/>
          </a:prstGeom>
          <a:noFill/>
        </p:spPr>
        <p:txBody>
          <a:bodyPr wrap="square">
            <a:spAutoFit/>
          </a:bodyPr>
          <a:lstStyle/>
          <a:p>
            <a:r>
              <a:rPr lang="en-MY" sz="1800" b="0" i="0" u="none" strike="noStrike" baseline="0" dirty="0">
                <a:solidFill>
                  <a:srgbClr val="9A009A"/>
                </a:solidFill>
                <a:latin typeface="CMSSBX10"/>
              </a:rPr>
              <a:t>Value iteration for POMDPs</a:t>
            </a:r>
            <a:endParaRPr lang="en-MY" dirty="0"/>
          </a:p>
        </p:txBody>
      </p:sp>
      <p:sp>
        <p:nvSpPr>
          <p:cNvPr id="9" name="TextBox 8">
            <a:extLst>
              <a:ext uri="{FF2B5EF4-FFF2-40B4-BE49-F238E27FC236}">
                <a16:creationId xmlns:a16="http://schemas.microsoft.com/office/drawing/2014/main" id="{9F1C6DD5-A258-4EAE-8417-5371DCAF7FAF}"/>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C36407B4-E536-4746-9BFC-203922AEE455}"/>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03512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Solving POMDPs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32</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477580" y="1640161"/>
            <a:ext cx="7686008" cy="646331"/>
          </a:xfrm>
          <a:prstGeom prst="rect">
            <a:avLst/>
          </a:prstGeom>
          <a:noFill/>
        </p:spPr>
        <p:txBody>
          <a:bodyPr wrap="square">
            <a:spAutoFit/>
          </a:bodyPr>
          <a:lstStyle/>
          <a:p>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C3152A4D-5F54-4F39-898E-4B5CD758900E}"/>
              </a:ext>
            </a:extLst>
          </p:cNvPr>
          <p:cNvPicPr>
            <a:picLocks noChangeAspect="1"/>
          </p:cNvPicPr>
          <p:nvPr/>
        </p:nvPicPr>
        <p:blipFill>
          <a:blip r:embed="rId2"/>
          <a:stretch>
            <a:fillRect/>
          </a:stretch>
        </p:blipFill>
        <p:spPr>
          <a:xfrm>
            <a:off x="1482910" y="1524000"/>
            <a:ext cx="5675348" cy="4170384"/>
          </a:xfrm>
          <a:prstGeom prst="rect">
            <a:avLst/>
          </a:prstGeom>
        </p:spPr>
      </p:pic>
      <p:sp>
        <p:nvSpPr>
          <p:cNvPr id="15" name="TextBox 14">
            <a:extLst>
              <a:ext uri="{FF2B5EF4-FFF2-40B4-BE49-F238E27FC236}">
                <a16:creationId xmlns:a16="http://schemas.microsoft.com/office/drawing/2014/main" id="{5B35D3DB-DED2-4DCC-ADFA-5740A2649240}"/>
              </a:ext>
            </a:extLst>
          </p:cNvPr>
          <p:cNvSpPr txBox="1"/>
          <p:nvPr/>
        </p:nvSpPr>
        <p:spPr>
          <a:xfrm>
            <a:off x="1078258" y="5897702"/>
            <a:ext cx="7247695" cy="646331"/>
          </a:xfrm>
          <a:prstGeom prst="rect">
            <a:avLst/>
          </a:prstGeom>
          <a:noFill/>
        </p:spPr>
        <p:txBody>
          <a:bodyPr wrap="square">
            <a:spAutoFit/>
          </a:bodyPr>
          <a:lstStyle/>
          <a:p>
            <a:pPr algn="l"/>
            <a:r>
              <a:rPr lang="en-US" sz="1200" b="0" i="0" u="none" strike="noStrike" baseline="0" dirty="0">
                <a:latin typeface="NimbusRomNo9L-Regu"/>
              </a:rPr>
              <a:t>(a) Utility of two one-step plans as a function of the initial belief state </a:t>
            </a:r>
            <a:r>
              <a:rPr lang="en-US" sz="1200" b="0" i="0" u="none" strike="noStrike" baseline="0" dirty="0">
                <a:latin typeface="NimbusRomNo9L-ReguItal"/>
              </a:rPr>
              <a:t>b</a:t>
            </a:r>
            <a:r>
              <a:rPr lang="en-US" sz="1200" b="0" i="0" u="none" strike="noStrike" baseline="0" dirty="0">
                <a:latin typeface="CMR10"/>
              </a:rPr>
              <a:t>(</a:t>
            </a:r>
            <a:r>
              <a:rPr lang="en-US" sz="1200" b="0" i="0" u="none" strike="noStrike" baseline="0" dirty="0">
                <a:latin typeface="NimbusRomNo9L-ReguItal"/>
              </a:rPr>
              <a:t>B</a:t>
            </a:r>
            <a:r>
              <a:rPr lang="en-US" sz="1200" b="0" i="0" u="none" strike="noStrike" baseline="0" dirty="0">
                <a:latin typeface="CMR10"/>
              </a:rPr>
              <a:t>) </a:t>
            </a:r>
            <a:r>
              <a:rPr lang="en-US" sz="1200" b="0" i="0" u="none" strike="noStrike" baseline="0" dirty="0">
                <a:latin typeface="NimbusRomNo9L-Regu"/>
              </a:rPr>
              <a:t>for the two-state world, with the corresponding utility function shown in bold. (b) Utilities for 8 distinct two-step plans. (c) Utilities for four undominated two-step plans. (d) Utility function </a:t>
            </a:r>
            <a:r>
              <a:rPr lang="en-MY" sz="1200" b="0" i="0" u="none" strike="noStrike" baseline="0" dirty="0">
                <a:latin typeface="NimbusRomNo9L-Regu"/>
              </a:rPr>
              <a:t>for optimal eight-step plans.</a:t>
            </a:r>
            <a:endParaRPr lang="en-MY" sz="1200" dirty="0"/>
          </a:p>
        </p:txBody>
      </p:sp>
      <p:sp>
        <p:nvSpPr>
          <p:cNvPr id="9" name="TextBox 8">
            <a:extLst>
              <a:ext uri="{FF2B5EF4-FFF2-40B4-BE49-F238E27FC236}">
                <a16:creationId xmlns:a16="http://schemas.microsoft.com/office/drawing/2014/main" id="{A3CAF293-5C8C-47FB-B62C-D57B8A638C66}"/>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CB94A168-E2F3-44E3-B299-3EE3BD8A0CB5}"/>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809713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Solving POMDPs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33</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477580" y="1640161"/>
            <a:ext cx="7686008" cy="646331"/>
          </a:xfrm>
          <a:prstGeom prst="rect">
            <a:avLst/>
          </a:prstGeom>
          <a:noFill/>
        </p:spPr>
        <p:txBody>
          <a:bodyPr wrap="square">
            <a:spAutoFit/>
          </a:bodyPr>
          <a:lstStyle/>
          <a:p>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sp>
        <p:nvSpPr>
          <p:cNvPr id="12" name="TextBox 11">
            <a:extLst>
              <a:ext uri="{FF2B5EF4-FFF2-40B4-BE49-F238E27FC236}">
                <a16:creationId xmlns:a16="http://schemas.microsoft.com/office/drawing/2014/main" id="{B1828462-E09E-4EE2-A5E2-845002A22401}"/>
              </a:ext>
            </a:extLst>
          </p:cNvPr>
          <p:cNvSpPr txBox="1"/>
          <p:nvPr/>
        </p:nvSpPr>
        <p:spPr>
          <a:xfrm>
            <a:off x="762000" y="1822920"/>
            <a:ext cx="7772400" cy="4247317"/>
          </a:xfrm>
          <a:prstGeom prst="rect">
            <a:avLst/>
          </a:prstGeom>
          <a:noFill/>
        </p:spPr>
        <p:txBody>
          <a:bodyPr wrap="square">
            <a:spAutoFit/>
          </a:bodyPr>
          <a:lstStyle/>
          <a:p>
            <a:r>
              <a:rPr lang="en-MY" sz="1800" b="0" i="0" u="none" strike="noStrike" baseline="0" dirty="0">
                <a:solidFill>
                  <a:srgbClr val="9A009A"/>
                </a:solidFill>
                <a:latin typeface="CMSSBX10"/>
              </a:rPr>
              <a:t>Online algorithms for POMDPs</a:t>
            </a:r>
          </a:p>
          <a:p>
            <a:pPr marL="285750" indent="-285750" algn="l">
              <a:buFont typeface="Arial" panose="020B0604020202020204" pitchFamily="34" charset="0"/>
              <a:buChar char="•"/>
            </a:pPr>
            <a:r>
              <a:rPr lang="en-MY" sz="1800" b="0" i="0" u="none" strike="noStrike" baseline="0" dirty="0">
                <a:latin typeface="NimbusRomNo9L-Regu"/>
              </a:rPr>
              <a:t>Starts with some prior </a:t>
            </a:r>
            <a:r>
              <a:rPr lang="en-US" sz="1800" b="0" i="0" u="none" strike="noStrike" baseline="0" dirty="0">
                <a:latin typeface="NimbusRomNo9L-Regu"/>
              </a:rPr>
              <a:t>belief state; </a:t>
            </a:r>
          </a:p>
          <a:p>
            <a:pPr marL="285750" indent="-285750" algn="l">
              <a:buFont typeface="Arial" panose="020B0604020202020204" pitchFamily="34" charset="0"/>
              <a:buChar char="•"/>
            </a:pPr>
            <a:r>
              <a:rPr lang="en-US" sz="1800" b="0" i="0" u="none" strike="noStrike" baseline="0" dirty="0">
                <a:latin typeface="NimbusRomNo9L-Regu"/>
              </a:rPr>
              <a:t>It chooses an action based on some deliberation process centered on its current belief state; </a:t>
            </a:r>
          </a:p>
          <a:p>
            <a:pPr marL="285750" indent="-285750" algn="l">
              <a:buFont typeface="Arial" panose="020B0604020202020204" pitchFamily="34" charset="0"/>
              <a:buChar char="•"/>
            </a:pPr>
            <a:r>
              <a:rPr lang="en-US" sz="1800" b="0" i="0" u="none" strike="noStrike" baseline="0" dirty="0">
                <a:latin typeface="NimbusRomNo9L-Regu"/>
              </a:rPr>
              <a:t>After acting, it receives an observation and updates its belief state using a filtering</a:t>
            </a:r>
          </a:p>
          <a:p>
            <a:pPr marL="285750" indent="-285750" algn="l">
              <a:buFont typeface="Arial" panose="020B0604020202020204" pitchFamily="34" charset="0"/>
              <a:buChar char="•"/>
            </a:pPr>
            <a:r>
              <a:rPr lang="en-US" sz="1800" b="0" i="0" u="none" strike="noStrike" baseline="0" dirty="0">
                <a:latin typeface="NimbusRomNo9L-Regu"/>
              </a:rPr>
              <a:t>Algorithm; and the process repeats.</a:t>
            </a:r>
          </a:p>
          <a:p>
            <a:pPr marL="285750" indent="-285750" algn="l">
              <a:buFont typeface="Arial" panose="020B0604020202020204" pitchFamily="34" charset="0"/>
              <a:buChar char="•"/>
            </a:pPr>
            <a:endParaRPr lang="en-US" dirty="0">
              <a:solidFill>
                <a:srgbClr val="9A009A"/>
              </a:solidFill>
              <a:latin typeface="NimbusRomNo9L-Regu"/>
            </a:endParaRPr>
          </a:p>
          <a:p>
            <a:pPr marL="285750" indent="-285750" algn="l">
              <a:buFont typeface="Arial" panose="020B0604020202020204" pitchFamily="34" charset="0"/>
              <a:buChar char="•"/>
            </a:pPr>
            <a:r>
              <a:rPr lang="en-US" dirty="0" err="1">
                <a:solidFill>
                  <a:srgbClr val="9A009A"/>
                </a:solidFill>
                <a:latin typeface="NimbusRomNo9L-Regu"/>
              </a:rPr>
              <a:t>Excpectimax</a:t>
            </a:r>
            <a:r>
              <a:rPr lang="en-US" dirty="0">
                <a:solidFill>
                  <a:srgbClr val="9A009A"/>
                </a:solidFill>
                <a:latin typeface="NimbusRomNo9L-Regu"/>
              </a:rPr>
              <a:t> algorithm (belief states rather than physical states as decision nodes)</a:t>
            </a:r>
          </a:p>
          <a:p>
            <a:pPr marL="285750" indent="-285750" algn="l">
              <a:buFont typeface="Arial" panose="020B0604020202020204" pitchFamily="34" charset="0"/>
              <a:buChar char="•"/>
            </a:pPr>
            <a:r>
              <a:rPr lang="en-US" sz="1800" b="0" i="0" u="none" strike="noStrike" baseline="0" dirty="0">
                <a:latin typeface="NimbusRomNo9L-Regu"/>
              </a:rPr>
              <a:t>The chance nodes in the POMDP tree have branches labeled by possible observations and leading to the next belief state, with transition probabilities</a:t>
            </a:r>
            <a:endParaRPr lang="en-MY" sz="1800" b="0" i="0" u="none" strike="noStrike" baseline="0" dirty="0">
              <a:latin typeface="NimbusRomNo9L-Regu"/>
            </a:endParaRPr>
          </a:p>
          <a:p>
            <a:pPr marL="285750" indent="-285750" algn="l">
              <a:buFont typeface="Arial" panose="020B0604020202020204" pitchFamily="34" charset="0"/>
              <a:buChar char="•"/>
            </a:pPr>
            <a:endParaRPr lang="en-MY"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The combination of particle filtering and UCT applied to POMDPs goes under the name of partially observable Monte Carlo planning </a:t>
            </a:r>
            <a:r>
              <a:rPr lang="en-MY" sz="1800" b="0" i="0" u="none" strike="noStrike" baseline="0" dirty="0">
                <a:solidFill>
                  <a:srgbClr val="000000"/>
                </a:solidFill>
                <a:latin typeface="NimbusRomNo9L-Regu"/>
              </a:rPr>
              <a:t>or </a:t>
            </a:r>
            <a:r>
              <a:rPr lang="en-MY" sz="1800" b="1" i="0" u="none" strike="noStrike" baseline="0" dirty="0">
                <a:solidFill>
                  <a:srgbClr val="000000"/>
                </a:solidFill>
                <a:latin typeface="NimbusRomNo9L-Medi"/>
              </a:rPr>
              <a:t>POMCP</a:t>
            </a:r>
            <a:r>
              <a:rPr lang="en-MY" sz="1800" b="0" i="0" u="none" strike="noStrike" baseline="0" dirty="0">
                <a:solidFill>
                  <a:srgbClr val="000000"/>
                </a:solidFill>
                <a:latin typeface="NimbusRomNo9L-Regu"/>
              </a:rPr>
              <a:t>.</a:t>
            </a:r>
            <a:endParaRPr lang="en-MY" dirty="0">
              <a:solidFill>
                <a:srgbClr val="9A009A"/>
              </a:solidFill>
              <a:latin typeface="CMSSBX10"/>
            </a:endParaRPr>
          </a:p>
        </p:txBody>
      </p:sp>
      <p:sp>
        <p:nvSpPr>
          <p:cNvPr id="7" name="TextBox 6">
            <a:extLst>
              <a:ext uri="{FF2B5EF4-FFF2-40B4-BE49-F238E27FC236}">
                <a16:creationId xmlns:a16="http://schemas.microsoft.com/office/drawing/2014/main" id="{704E9479-906D-412B-ADC5-E118542EA9E7}"/>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A63A88FF-BC40-4A06-8DCE-BC0ADB7CB102}"/>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731159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62728"/>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Algorithms for Solving POMDPs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34</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749564"/>
          </a:xfrm>
          <a:prstGeom prst="rect">
            <a:avLst/>
          </a:prstGeom>
        </p:spPr>
        <p:txBody>
          <a:bodyPr vert="horz" wrap="square" lIns="0" tIns="10795" rIns="0" bIns="0" rtlCol="0">
            <a:spAutoFit/>
          </a:bodyPr>
          <a:lstStyle/>
          <a:p>
            <a:endParaRPr lang="en-US" sz="1800" b="0" i="1" u="none" strike="noStrike" baseline="-2500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MY" b="0" i="0" u="none" strike="noStrike" baseline="0" dirty="0">
              <a:latin typeface="NimbusRomNo9L-ReguItal"/>
            </a:endParaRPr>
          </a:p>
        </p:txBody>
      </p:sp>
      <p:sp>
        <p:nvSpPr>
          <p:cNvPr id="13" name="TextBox 12">
            <a:extLst>
              <a:ext uri="{FF2B5EF4-FFF2-40B4-BE49-F238E27FC236}">
                <a16:creationId xmlns:a16="http://schemas.microsoft.com/office/drawing/2014/main" id="{6AE1E3CE-A073-46A1-8C9D-67D0F6883BBC}"/>
              </a:ext>
            </a:extLst>
          </p:cNvPr>
          <p:cNvSpPr txBox="1"/>
          <p:nvPr/>
        </p:nvSpPr>
        <p:spPr>
          <a:xfrm>
            <a:off x="477580" y="1640161"/>
            <a:ext cx="7686008" cy="646331"/>
          </a:xfrm>
          <a:prstGeom prst="rect">
            <a:avLst/>
          </a:prstGeom>
          <a:noFill/>
        </p:spPr>
        <p:txBody>
          <a:bodyPr wrap="square">
            <a:spAutoFit/>
          </a:bodyPr>
          <a:lstStyle/>
          <a:p>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D9430053-D9D1-4236-B7CA-80652FAFCC3C}"/>
              </a:ext>
            </a:extLst>
          </p:cNvPr>
          <p:cNvPicPr>
            <a:picLocks noChangeAspect="1"/>
          </p:cNvPicPr>
          <p:nvPr/>
        </p:nvPicPr>
        <p:blipFill>
          <a:blip r:embed="rId2"/>
          <a:stretch>
            <a:fillRect/>
          </a:stretch>
        </p:blipFill>
        <p:spPr>
          <a:xfrm>
            <a:off x="557213" y="1554510"/>
            <a:ext cx="7877175" cy="4029075"/>
          </a:xfrm>
          <a:prstGeom prst="rect">
            <a:avLst/>
          </a:prstGeom>
        </p:spPr>
      </p:pic>
      <p:sp>
        <p:nvSpPr>
          <p:cNvPr id="11" name="TextBox 10">
            <a:extLst>
              <a:ext uri="{FF2B5EF4-FFF2-40B4-BE49-F238E27FC236}">
                <a16:creationId xmlns:a16="http://schemas.microsoft.com/office/drawing/2014/main" id="{EA5F33CF-EE39-48DC-B517-5D4180F33335}"/>
              </a:ext>
            </a:extLst>
          </p:cNvPr>
          <p:cNvSpPr txBox="1"/>
          <p:nvPr/>
        </p:nvSpPr>
        <p:spPr>
          <a:xfrm>
            <a:off x="1143000" y="5661780"/>
            <a:ext cx="6553200" cy="1200329"/>
          </a:xfrm>
          <a:prstGeom prst="rect">
            <a:avLst/>
          </a:prstGeom>
          <a:noFill/>
        </p:spPr>
        <p:txBody>
          <a:bodyPr wrap="square">
            <a:spAutoFit/>
          </a:bodyPr>
          <a:lstStyle/>
          <a:p>
            <a:pPr algn="l"/>
            <a:r>
              <a:rPr lang="en-US" sz="1800" b="0" i="0" u="none" strike="noStrike" baseline="0" dirty="0">
                <a:latin typeface="NimbusRomNo9L-Regu"/>
              </a:rPr>
              <a:t>Part of an </a:t>
            </a:r>
            <a:r>
              <a:rPr lang="en-US" sz="1800" b="0" i="0" u="none" strike="noStrike" baseline="0" dirty="0" err="1">
                <a:latin typeface="NimbusRomNo9L-Regu"/>
              </a:rPr>
              <a:t>expectimax</a:t>
            </a:r>
            <a:r>
              <a:rPr lang="en-US" sz="1800" b="0" i="0" u="none" strike="noStrike" baseline="0" dirty="0">
                <a:latin typeface="NimbusRomNo9L-Regu"/>
              </a:rPr>
              <a:t> tree for the 43 POMDP with a uniform initial belief state. </a:t>
            </a:r>
          </a:p>
          <a:p>
            <a:pPr algn="l"/>
            <a:r>
              <a:rPr lang="en-US" sz="1800" b="0" i="0" u="none" strike="noStrike" baseline="0" dirty="0">
                <a:latin typeface="NimbusRomNo9L-Regu"/>
              </a:rPr>
              <a:t>The belief states are depicted with shading proportional to the probability of being in </a:t>
            </a:r>
            <a:r>
              <a:rPr lang="en-MY" sz="1800" b="0" i="0" u="none" strike="noStrike" baseline="0" dirty="0">
                <a:latin typeface="NimbusRomNo9L-Regu"/>
              </a:rPr>
              <a:t>each location.</a:t>
            </a:r>
            <a:endParaRPr lang="en-MY" dirty="0"/>
          </a:p>
        </p:txBody>
      </p:sp>
      <p:sp>
        <p:nvSpPr>
          <p:cNvPr id="9" name="TextBox 8">
            <a:extLst>
              <a:ext uri="{FF2B5EF4-FFF2-40B4-BE49-F238E27FC236}">
                <a16:creationId xmlns:a16="http://schemas.microsoft.com/office/drawing/2014/main" id="{34D3EEA6-96E8-4E8A-B012-FFD49A90EEB7}"/>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012EEA5B-1ABF-49BC-9464-7274377841AB}"/>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996196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Summary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35</a:t>
            </a:fld>
            <a:endParaRPr spc="20" dirty="0"/>
          </a:p>
        </p:txBody>
      </p:sp>
      <p:sp>
        <p:nvSpPr>
          <p:cNvPr id="66" name="object 3">
            <a:extLst>
              <a:ext uri="{FF2B5EF4-FFF2-40B4-BE49-F238E27FC236}">
                <a16:creationId xmlns:a16="http://schemas.microsoft.com/office/drawing/2014/main" id="{743FEED2-588B-4E86-B733-422E14419319}"/>
              </a:ext>
            </a:extLst>
          </p:cNvPr>
          <p:cNvSpPr txBox="1"/>
          <p:nvPr/>
        </p:nvSpPr>
        <p:spPr>
          <a:xfrm>
            <a:off x="625194" y="1600200"/>
            <a:ext cx="7632065" cy="3888885"/>
          </a:xfrm>
          <a:prstGeom prst="rect">
            <a:avLst/>
          </a:prstGeom>
        </p:spPr>
        <p:txBody>
          <a:bodyPr vert="horz" wrap="square" lIns="0" tIns="10795" rIns="0" bIns="0" rtlCol="0">
            <a:spAutoFit/>
          </a:bodyPr>
          <a:lstStyle/>
          <a:p>
            <a:pPr algn="l"/>
            <a:r>
              <a:rPr lang="en-US" sz="1800" b="0" i="0" u="none" strike="noStrike" baseline="0" dirty="0">
                <a:latin typeface="NimbusRomNo9L-Regu"/>
              </a:rPr>
              <a:t>Sequential decision problems in stochastic environments, also called </a:t>
            </a:r>
            <a:r>
              <a:rPr lang="en-US" sz="1800" b="0" i="0" u="none" strike="noStrike" baseline="0" dirty="0">
                <a:latin typeface="NimbusRomNo9L-Medi"/>
              </a:rPr>
              <a:t>Markov decision processes</a:t>
            </a:r>
            <a:r>
              <a:rPr lang="en-US" sz="1800" b="0" i="0" u="none" strike="noStrike" baseline="0" dirty="0">
                <a:latin typeface="NimbusRomNo9L-Regu"/>
              </a:rPr>
              <a:t>, or MDPs, are defined by a </a:t>
            </a:r>
            <a:r>
              <a:rPr lang="en-US" sz="1800" b="0" i="0" u="none" strike="noStrike" baseline="0" dirty="0">
                <a:latin typeface="NimbusRomNo9L-Medi"/>
              </a:rPr>
              <a:t>transition model </a:t>
            </a:r>
          </a:p>
          <a:p>
            <a:pPr algn="l"/>
            <a:endParaRPr lang="en-US" dirty="0">
              <a:latin typeface="NimbusRomNo9L-Medi"/>
            </a:endParaRPr>
          </a:p>
          <a:p>
            <a:pPr algn="l"/>
            <a:r>
              <a:rPr lang="en-US" sz="1800" b="0" i="0" u="none" strike="noStrike" baseline="0" dirty="0">
                <a:latin typeface="NimbusRomNo9L-Regu"/>
              </a:rPr>
              <a:t>The solution of an MDP is a </a:t>
            </a:r>
            <a:r>
              <a:rPr lang="en-US" sz="1800" b="0" i="0" u="none" strike="noStrike" baseline="0" dirty="0">
                <a:latin typeface="NimbusRomNo9L-Medi"/>
              </a:rPr>
              <a:t>policy </a:t>
            </a:r>
            <a:r>
              <a:rPr lang="en-US" sz="1800" b="0" i="0" u="none" strike="noStrike" baseline="0" dirty="0">
                <a:latin typeface="NimbusRomNo9L-Regu"/>
              </a:rPr>
              <a:t>that associates a decision</a:t>
            </a:r>
          </a:p>
          <a:p>
            <a:pPr algn="l"/>
            <a:r>
              <a:rPr lang="en-US" sz="1800" b="0" i="0" u="none" strike="noStrike" baseline="0" dirty="0">
                <a:latin typeface="NimbusRomNo9L-Regu"/>
              </a:rPr>
              <a:t>with every state that the agent might reach.</a:t>
            </a:r>
          </a:p>
          <a:p>
            <a:pPr algn="l"/>
            <a:endParaRPr lang="en-US" sz="1800" i="0" u="none" strike="noStrike" baseline="0" dirty="0">
              <a:latin typeface="NimbusRomNo9L-Medi"/>
            </a:endParaRPr>
          </a:p>
          <a:p>
            <a:pPr algn="l"/>
            <a:r>
              <a:rPr lang="en-US" sz="1800" b="0" i="0" u="none" strike="noStrike" baseline="0" dirty="0">
                <a:latin typeface="NimbusRomNo9L-Regu"/>
              </a:rPr>
              <a:t>The </a:t>
            </a:r>
            <a:r>
              <a:rPr lang="en-US" sz="1800" b="0" i="0" u="none" strike="noStrike" baseline="0" dirty="0">
                <a:latin typeface="NimbusRomNo9L-Medi"/>
              </a:rPr>
              <a:t>value iteration </a:t>
            </a:r>
            <a:r>
              <a:rPr lang="en-US" sz="1800" b="0" i="0" u="none" strike="noStrike" baseline="0" dirty="0">
                <a:latin typeface="NimbusRomNo9L-Regu"/>
              </a:rPr>
              <a:t>algorithm iteratively solves a set of equations</a:t>
            </a:r>
          </a:p>
          <a:p>
            <a:pPr algn="l"/>
            <a:r>
              <a:rPr lang="en-US" sz="1800" b="0" i="0" u="none" strike="noStrike" baseline="0" dirty="0">
                <a:latin typeface="NimbusRomNo9L-Regu"/>
              </a:rPr>
              <a:t>relating the utility of each state to those of its neighbors</a:t>
            </a:r>
          </a:p>
          <a:p>
            <a:pPr algn="l"/>
            <a:endParaRPr lang="en-US" b="0" dirty="0">
              <a:latin typeface="NimbusRomNo9L-Medi"/>
            </a:endParaRPr>
          </a:p>
          <a:p>
            <a:pPr algn="l"/>
            <a:r>
              <a:rPr lang="en-US" sz="1800" b="0" i="0" u="none" strike="noStrike" baseline="0" dirty="0">
                <a:latin typeface="NimbusRomNo9L-Medi"/>
              </a:rPr>
              <a:t>Policy iteration </a:t>
            </a:r>
            <a:r>
              <a:rPr lang="en-US" sz="1800" b="0" i="0" u="none" strike="noStrike" baseline="0" dirty="0">
                <a:latin typeface="NimbusRomNo9L-Regu"/>
              </a:rPr>
              <a:t>alternates between calculating the utilities of states under the current</a:t>
            </a:r>
          </a:p>
          <a:p>
            <a:pPr algn="l"/>
            <a:endParaRPr lang="en-US" dirty="0">
              <a:latin typeface="NimbusRomNo9L-Regu"/>
            </a:endParaRPr>
          </a:p>
          <a:p>
            <a:pPr algn="l"/>
            <a:r>
              <a:rPr lang="en-US" sz="1800" b="0" i="0" u="none" strike="noStrike" baseline="0" dirty="0">
                <a:latin typeface="NimbusRomNo9L-Regu"/>
              </a:rPr>
              <a:t>Partially observable MDPs, or POMDPs, are much more difficult to solve than are</a:t>
            </a:r>
          </a:p>
          <a:p>
            <a:pPr algn="l"/>
            <a:r>
              <a:rPr lang="en-MY" sz="1800" b="0" i="0" u="none" strike="noStrike" baseline="0" dirty="0">
                <a:latin typeface="NimbusRomNo9L-Regu"/>
              </a:rPr>
              <a:t>MDPs.</a:t>
            </a:r>
            <a:endParaRPr lang="en-US" sz="1800" b="0" i="0" u="none" strike="noStrike" baseline="0" dirty="0">
              <a:latin typeface="NimbusRomNo9L-Regu"/>
            </a:endParaRPr>
          </a:p>
        </p:txBody>
      </p:sp>
      <p:sp>
        <p:nvSpPr>
          <p:cNvPr id="5" name="TextBox 4">
            <a:extLst>
              <a:ext uri="{FF2B5EF4-FFF2-40B4-BE49-F238E27FC236}">
                <a16:creationId xmlns:a16="http://schemas.microsoft.com/office/drawing/2014/main" id="{D7D11F63-4D16-4CEB-B689-DB71108D57C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7A762295-F476-478B-92CC-21BC0673C7EF}"/>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6860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838200" y="4419600"/>
            <a:ext cx="7632065" cy="2226892"/>
          </a:xfrm>
          <a:prstGeom prst="rect">
            <a:avLst/>
          </a:prstGeom>
        </p:spPr>
        <p:txBody>
          <a:bodyPr vert="horz" wrap="square" lIns="0" tIns="10795" rIns="0" bIns="0" rtlCol="0">
            <a:spAutoFit/>
          </a:bodyPr>
          <a:lstStyle/>
          <a:p>
            <a:pPr algn="l"/>
            <a:r>
              <a:rPr lang="en-US" sz="1800" b="0" i="0" u="none" strike="noStrike" baseline="0" dirty="0">
                <a:latin typeface="NimbusRomNo9L-Regu"/>
              </a:rPr>
              <a:t>a) A simple, stochastic 43 environment that presents the agent with a sequential</a:t>
            </a:r>
          </a:p>
          <a:p>
            <a:pPr algn="l"/>
            <a:r>
              <a:rPr lang="en-US" sz="1800" b="0" i="0" u="none" strike="noStrike" baseline="0" dirty="0">
                <a:latin typeface="NimbusRomNo9L-Regu"/>
              </a:rPr>
              <a:t>decision problem. </a:t>
            </a:r>
          </a:p>
          <a:p>
            <a:pPr algn="l"/>
            <a:endParaRPr lang="en-US" dirty="0">
              <a:latin typeface="NimbusRomNo9L-Regu"/>
            </a:endParaRPr>
          </a:p>
          <a:p>
            <a:pPr algn="l"/>
            <a:r>
              <a:rPr lang="en-US" sz="1800" b="0" i="0" u="none" strike="noStrike" baseline="0" dirty="0">
                <a:latin typeface="NimbusRomNo9L-Regu"/>
              </a:rPr>
              <a:t>(b) Illustration of the transition model of the environment: the “intended” outcome occurs with probability 0.8, but with probability 0.2 the agent moves at right angles to the intended direction. A collision with a wall results in no movement. Transitions into the two terminal states have reward +1 and –1, respectively, and all other transitions have a reward of –0.04.</a:t>
            </a:r>
            <a:endParaRPr lang="en-MY" sz="2050" b="1" dirty="0">
              <a:latin typeface="Calibri"/>
              <a:cs typeface="Calibri"/>
            </a:endParaRPr>
          </a:p>
        </p:txBody>
      </p:sp>
      <p:pic>
        <p:nvPicPr>
          <p:cNvPr id="4" name="Picture 3">
            <a:extLst>
              <a:ext uri="{FF2B5EF4-FFF2-40B4-BE49-F238E27FC236}">
                <a16:creationId xmlns:a16="http://schemas.microsoft.com/office/drawing/2014/main" id="{C09FEB40-0D66-4241-8E9F-760C912F18F0}"/>
              </a:ext>
            </a:extLst>
          </p:cNvPr>
          <p:cNvPicPr>
            <a:picLocks noChangeAspect="1"/>
          </p:cNvPicPr>
          <p:nvPr/>
        </p:nvPicPr>
        <p:blipFill>
          <a:blip r:embed="rId2"/>
          <a:stretch>
            <a:fillRect/>
          </a:stretch>
        </p:blipFill>
        <p:spPr>
          <a:xfrm>
            <a:off x="1905000" y="1600200"/>
            <a:ext cx="5181600" cy="2718894"/>
          </a:xfrm>
          <a:prstGeom prst="rect">
            <a:avLst/>
          </a:prstGeom>
        </p:spPr>
      </p:pic>
      <p:sp>
        <p:nvSpPr>
          <p:cNvPr id="7" name="TextBox 6">
            <a:extLst>
              <a:ext uri="{FF2B5EF4-FFF2-40B4-BE49-F238E27FC236}">
                <a16:creationId xmlns:a16="http://schemas.microsoft.com/office/drawing/2014/main" id="{32F59CFF-8E38-47CC-94FF-EC7AB9D2BC07}"/>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9" name="Picture 8">
            <a:extLst>
              <a:ext uri="{FF2B5EF4-FFF2-40B4-BE49-F238E27FC236}">
                <a16:creationId xmlns:a16="http://schemas.microsoft.com/office/drawing/2014/main" id="{BB2BA898-606A-4053-B754-00578BB45F45}"/>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88387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1949893"/>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0" i="0" u="none" strike="noStrike" baseline="0" dirty="0">
                <a:solidFill>
                  <a:srgbClr val="9A009A"/>
                </a:solidFill>
                <a:latin typeface="CMSSBX10"/>
              </a:rPr>
              <a:t>Utilities over time</a:t>
            </a:r>
          </a:p>
          <a:p>
            <a:pPr marL="742950" lvl="1" indent="-285750">
              <a:buFont typeface="Arial" panose="020B0604020202020204" pitchFamily="34" charset="0"/>
              <a:buChar char="•"/>
            </a:pPr>
            <a:r>
              <a:rPr lang="en-US" dirty="0">
                <a:latin typeface="NimbusRomNo9L-Regu"/>
              </a:rPr>
              <a:t>Not only possibility for the utility function on environment histories</a:t>
            </a:r>
          </a:p>
          <a:p>
            <a:pPr marL="742950" lvl="1" indent="-285750">
              <a:buFont typeface="Arial" panose="020B0604020202020204" pitchFamily="34" charset="0"/>
              <a:buChar char="•"/>
            </a:pPr>
            <a:r>
              <a:rPr lang="en-US" dirty="0">
                <a:latin typeface="NimbusRomNo9L-Regu"/>
              </a:rPr>
              <a:t>Utilities: </a:t>
            </a:r>
            <a:r>
              <a:rPr lang="en-MY" sz="1800" b="0" i="1" u="none" strike="noStrike" baseline="0" dirty="0">
                <a:latin typeface="Times New Roman" panose="02020603050405020304" pitchFamily="18" charset="0"/>
              </a:rPr>
              <a:t>U</a:t>
            </a:r>
            <a:r>
              <a:rPr lang="en-MY" sz="1800" b="0" i="1" u="none" strike="noStrike" baseline="-25000" dirty="0">
                <a:latin typeface="Times New Roman" panose="02020603050405020304" pitchFamily="18" charset="0"/>
              </a:rPr>
              <a:t>h</a:t>
            </a:r>
            <a:r>
              <a:rPr lang="en-MY" sz="1800" b="0" i="0" u="none" strike="noStrike" baseline="0" dirty="0">
                <a:latin typeface="Arial" panose="020B0604020202020204" pitchFamily="34" charset="0"/>
              </a:rPr>
              <a:t>([</a:t>
            </a:r>
            <a:r>
              <a:rPr lang="en-MY" sz="1800" b="0" i="1" u="none" strike="noStrike" baseline="0" dirty="0">
                <a:latin typeface="Times New Roman" panose="02020603050405020304" pitchFamily="18" charset="0"/>
              </a:rPr>
              <a:t>s</a:t>
            </a:r>
            <a:r>
              <a:rPr lang="en-MY" sz="1800" b="0" i="0" u="none" strike="noStrike" baseline="-25000" dirty="0">
                <a:latin typeface="Book Antiqua" panose="02040602050305030304" pitchFamily="18" charset="0"/>
              </a:rPr>
              <a:t>0</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a</a:t>
            </a:r>
            <a:r>
              <a:rPr lang="en-MY" sz="1800" b="0" i="0" u="none" strike="noStrike" baseline="-25000" dirty="0">
                <a:latin typeface="Book Antiqua" panose="02040602050305030304" pitchFamily="18" charset="0"/>
              </a:rPr>
              <a:t>0</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s</a:t>
            </a:r>
            <a:r>
              <a:rPr lang="en-MY" sz="1800" b="0" i="0" u="none" strike="noStrike" baseline="-25000" dirty="0">
                <a:latin typeface="Book Antiqua" panose="02040602050305030304" pitchFamily="18" charset="0"/>
              </a:rPr>
              <a:t>1</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a</a:t>
            </a:r>
            <a:r>
              <a:rPr lang="en-MY" sz="1800" b="0" i="0" u="none" strike="noStrike" baseline="-25000" dirty="0">
                <a:latin typeface="Book Antiqua" panose="02040602050305030304" pitchFamily="18" charset="0"/>
              </a:rPr>
              <a:t>1</a:t>
            </a:r>
            <a:r>
              <a:rPr lang="en-MY" sz="1800" b="0" i="0" u="none" strike="noStrike" baseline="0" dirty="0">
                <a:latin typeface="Book Antiqua" panose="02040602050305030304" pitchFamily="18" charset="0"/>
              </a:rPr>
              <a:t> </a:t>
            </a:r>
            <a:r>
              <a:rPr lang="en-MY" sz="1800" b="0" i="1" u="none" strike="noStrike" baseline="0" dirty="0">
                <a:latin typeface="Arial" panose="020B0604020202020204" pitchFamily="34" charset="0"/>
              </a:rPr>
              <a:t>. . . , </a:t>
            </a:r>
            <a:r>
              <a:rPr lang="en-MY" sz="1800" b="0" i="1" u="none" strike="noStrike" baseline="0" dirty="0" err="1">
                <a:latin typeface="Times New Roman" panose="02020603050405020304" pitchFamily="18" charset="0"/>
              </a:rPr>
              <a:t>s</a:t>
            </a:r>
            <a:r>
              <a:rPr lang="en-MY" sz="1800" b="0" i="1" u="none" strike="noStrike" baseline="-25000" dirty="0" err="1">
                <a:latin typeface="Times New Roman" panose="02020603050405020304" pitchFamily="18" charset="0"/>
              </a:rPr>
              <a:t>n</a:t>
            </a:r>
            <a:r>
              <a:rPr lang="en-MY" sz="1800" b="0" i="0" u="none" strike="noStrike" baseline="0" dirty="0">
                <a:latin typeface="Arial" panose="020B0604020202020204" pitchFamily="34" charset="0"/>
              </a:rPr>
              <a:t>])</a:t>
            </a:r>
            <a:r>
              <a:rPr lang="en-MY" sz="1800" b="0" i="0" u="none" strike="noStrike" baseline="0" dirty="0">
                <a:latin typeface="Book Antiqua" panose="02040602050305030304" pitchFamily="18" charset="0"/>
              </a:rPr>
              <a:t>.</a:t>
            </a: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marL="742950" lvl="1" indent="-285750">
              <a:buFont typeface="Arial" panose="020B0604020202020204" pitchFamily="34" charset="0"/>
              <a:buChar char="•"/>
            </a:pPr>
            <a:endParaRPr lang="en-US" dirty="0">
              <a:latin typeface="NimbusRomNo9L-Regu"/>
            </a:endParaRPr>
          </a:p>
          <a:p>
            <a:pPr lvl="1"/>
            <a:endParaRPr lang="en-US" dirty="0">
              <a:latin typeface="NimbusRomNo9L-Regu"/>
            </a:endParaRPr>
          </a:p>
        </p:txBody>
      </p:sp>
      <p:pic>
        <p:nvPicPr>
          <p:cNvPr id="4" name="Picture 3">
            <a:extLst>
              <a:ext uri="{FF2B5EF4-FFF2-40B4-BE49-F238E27FC236}">
                <a16:creationId xmlns:a16="http://schemas.microsoft.com/office/drawing/2014/main" id="{E91B3113-000C-4EFE-89D5-D9DD99F1F041}"/>
              </a:ext>
            </a:extLst>
          </p:cNvPr>
          <p:cNvPicPr>
            <a:picLocks noChangeAspect="1"/>
          </p:cNvPicPr>
          <p:nvPr/>
        </p:nvPicPr>
        <p:blipFill>
          <a:blip r:embed="rId2"/>
          <a:stretch>
            <a:fillRect/>
          </a:stretch>
        </p:blipFill>
        <p:spPr>
          <a:xfrm>
            <a:off x="1752600" y="2609555"/>
            <a:ext cx="5257800" cy="2553290"/>
          </a:xfrm>
          <a:prstGeom prst="rect">
            <a:avLst/>
          </a:prstGeom>
        </p:spPr>
      </p:pic>
      <p:sp>
        <p:nvSpPr>
          <p:cNvPr id="9" name="TextBox 8">
            <a:extLst>
              <a:ext uri="{FF2B5EF4-FFF2-40B4-BE49-F238E27FC236}">
                <a16:creationId xmlns:a16="http://schemas.microsoft.com/office/drawing/2014/main" id="{09D75C63-D898-48B8-A77E-1CC3266A299B}"/>
              </a:ext>
            </a:extLst>
          </p:cNvPr>
          <p:cNvSpPr txBox="1"/>
          <p:nvPr/>
        </p:nvSpPr>
        <p:spPr>
          <a:xfrm>
            <a:off x="1455609" y="5162845"/>
            <a:ext cx="6654035" cy="1477328"/>
          </a:xfrm>
          <a:prstGeom prst="rect">
            <a:avLst/>
          </a:prstGeom>
          <a:noFill/>
        </p:spPr>
        <p:txBody>
          <a:bodyPr wrap="square">
            <a:spAutoFit/>
          </a:bodyPr>
          <a:lstStyle/>
          <a:p>
            <a:endParaRPr lang="en-MY" sz="1800" b="0" i="0" u="none" strike="noStrike" baseline="0" dirty="0">
              <a:latin typeface="Times New Roman" panose="02020603050405020304" pitchFamily="18" charset="0"/>
            </a:endParaRPr>
          </a:p>
          <a:p>
            <a:pPr marR="5280"/>
            <a:r>
              <a:rPr lang="en-US" sz="1800" b="0" i="0" u="none" strike="noStrike" baseline="0" dirty="0">
                <a:latin typeface="Times New Roman" panose="02020603050405020304" pitchFamily="18" charset="0"/>
              </a:rPr>
              <a:t>(a) </a:t>
            </a:r>
            <a:r>
              <a:rPr lang="en-US" sz="1800" b="0" i="0" u="none" strike="noStrike" baseline="0" dirty="0">
                <a:solidFill>
                  <a:srgbClr val="000000"/>
                </a:solidFill>
                <a:latin typeface="Times New Roman" panose="02020603050405020304" pitchFamily="18" charset="0"/>
              </a:rPr>
              <a:t>The optimal policies for the stochastic environment with </a:t>
            </a:r>
            <a:r>
              <a:rPr lang="en-US" sz="1800" b="0" i="1" u="none" strike="noStrike" baseline="0" dirty="0">
                <a:solidFill>
                  <a:srgbClr val="000000"/>
                </a:solidFill>
                <a:latin typeface="Times New Roman" panose="02020603050405020304" pitchFamily="18" charset="0"/>
              </a:rPr>
              <a:t>r </a:t>
            </a:r>
            <a:r>
              <a:rPr lang="en-US" sz="1800" b="0" i="0" u="none" strike="noStrike" baseline="0" dirty="0">
                <a:solidFill>
                  <a:srgbClr val="000000"/>
                </a:solidFill>
                <a:latin typeface="Lucida Sans Unicode" panose="020B0602030504020204" pitchFamily="34" charset="0"/>
              </a:rPr>
              <a:t>= </a:t>
            </a:r>
            <a:r>
              <a:rPr lang="en-US" sz="1800" b="0" i="0" u="none" strike="noStrike" baseline="0" dirty="0">
                <a:solidFill>
                  <a:srgbClr val="000000"/>
                </a:solidFill>
                <a:latin typeface="Times New Roman" panose="02020603050405020304" pitchFamily="18" charset="0"/>
              </a:rPr>
              <a:t>0</a:t>
            </a:r>
            <a:r>
              <a:rPr lang="en-US" sz="1800" b="0" i="1"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Times New Roman" panose="02020603050405020304" pitchFamily="18" charset="0"/>
              </a:rPr>
              <a:t>04 for transitions between nonterminal states. There are two policies because in state (3,1) both </a:t>
            </a:r>
            <a:r>
              <a:rPr lang="en-US" sz="1800" b="0" i="1" u="none" strike="noStrike" baseline="0" dirty="0">
                <a:latin typeface="Times New Roman" panose="02020603050405020304" pitchFamily="18" charset="0"/>
              </a:rPr>
              <a:t>Left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Up </a:t>
            </a:r>
            <a:r>
              <a:rPr lang="en-US" sz="1800" b="0" i="0" u="none" strike="noStrike" baseline="0" dirty="0">
                <a:latin typeface="Times New Roman" panose="02020603050405020304" pitchFamily="18" charset="0"/>
              </a:rPr>
              <a:t>are optimal. (b) Optimal policies for four different ranges of </a:t>
            </a:r>
            <a:r>
              <a:rPr lang="en-US" sz="1800" b="0" i="1" u="none" strike="noStrike" baseline="0" dirty="0">
                <a:latin typeface="Times New Roman" panose="02020603050405020304" pitchFamily="18" charset="0"/>
              </a:rPr>
              <a:t>r</a:t>
            </a:r>
            <a:r>
              <a:rPr lang="en-US" sz="1800" b="0" i="0" u="none" strike="noStrike" baseline="0" dirty="0">
                <a:latin typeface="Times New Roman" panose="02020603050405020304" pitchFamily="18" charset="0"/>
              </a:rPr>
              <a:t>.</a:t>
            </a:r>
          </a:p>
        </p:txBody>
      </p:sp>
      <p:sp>
        <p:nvSpPr>
          <p:cNvPr id="10" name="TextBox 9">
            <a:extLst>
              <a:ext uri="{FF2B5EF4-FFF2-40B4-BE49-F238E27FC236}">
                <a16:creationId xmlns:a16="http://schemas.microsoft.com/office/drawing/2014/main" id="{CB0B57F2-4DEC-4429-96C0-4999691BF9DA}"/>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1" name="Picture 10">
            <a:extLst>
              <a:ext uri="{FF2B5EF4-FFF2-40B4-BE49-F238E27FC236}">
                <a16:creationId xmlns:a16="http://schemas.microsoft.com/office/drawing/2014/main" id="{B97B02C4-20C9-4753-85E1-5D6555960561}"/>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7406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3888885"/>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1" i="0" u="none" strike="noStrike" baseline="0" dirty="0">
                <a:latin typeface="NimbusRomNo9L-Medi"/>
              </a:rPr>
              <a:t>Finite horizon: </a:t>
            </a:r>
            <a:r>
              <a:rPr lang="en-MY" sz="1800" i="0" u="none" strike="noStrike" baseline="0" dirty="0">
                <a:latin typeface="NimbusRomNo9L-Medi"/>
              </a:rPr>
              <a:t>fixed time </a:t>
            </a:r>
            <a:r>
              <a:rPr lang="en-MY" sz="1800" i="1" u="none" strike="noStrike" baseline="0" dirty="0">
                <a:latin typeface="NimbusRomNo9L-Medi"/>
              </a:rPr>
              <a:t>N</a:t>
            </a:r>
            <a:r>
              <a:rPr lang="en-MY" sz="1800" i="0" u="none" strike="noStrike" baseline="0" dirty="0">
                <a:latin typeface="NimbusRomNo9L-Medi"/>
              </a:rPr>
              <a:t> after which nothing matters</a:t>
            </a:r>
          </a:p>
          <a:p>
            <a:pPr marL="742950" lvl="1" indent="-285750">
              <a:buFont typeface="Arial" panose="020B0604020202020204" pitchFamily="34" charset="0"/>
              <a:buChar char="•"/>
            </a:pPr>
            <a:r>
              <a:rPr lang="en-MY" dirty="0">
                <a:latin typeface="NimbusRomNo9L-Medi"/>
              </a:rPr>
              <a:t>Uh([s₀, a₀, s₁, a₁, . . . , </a:t>
            </a:r>
            <a:r>
              <a:rPr lang="en-MY" dirty="0" err="1">
                <a:latin typeface="NimbusRomNo9L-Medi"/>
              </a:rPr>
              <a:t>sN₊k</a:t>
            </a:r>
            <a:r>
              <a:rPr lang="en-MY" dirty="0">
                <a:latin typeface="NimbusRomNo9L-Medi"/>
              </a:rPr>
              <a:t>]) = Uh([s₀, a₀, s₁, a₁, . . . , </a:t>
            </a:r>
            <a:r>
              <a:rPr lang="en-MY" dirty="0" err="1">
                <a:latin typeface="NimbusRomNo9L-Medi"/>
              </a:rPr>
              <a:t>sN</a:t>
            </a:r>
            <a:r>
              <a:rPr lang="en-MY" dirty="0">
                <a:latin typeface="NimbusRomNo9L-Medi"/>
              </a:rPr>
              <a:t>])</a:t>
            </a:r>
          </a:p>
          <a:p>
            <a:pPr marL="742950" lvl="1" indent="-285750">
              <a:buFont typeface="Arial" panose="020B0604020202020204" pitchFamily="34" charset="0"/>
              <a:buChar char="•"/>
            </a:pPr>
            <a:r>
              <a:rPr lang="en-US" sz="1800" b="0" i="0" u="none" strike="noStrike" baseline="0" dirty="0">
                <a:solidFill>
                  <a:srgbClr val="000000"/>
                </a:solidFill>
                <a:latin typeface="NimbusRomNo9L-ReguItal"/>
              </a:rPr>
              <a:t>optimal</a:t>
            </a:r>
            <a:r>
              <a:rPr lang="en-US" sz="1800" b="0" i="0" u="none" strike="noStrike" baseline="0" dirty="0">
                <a:solidFill>
                  <a:srgbClr val="009A80"/>
                </a:solidFill>
                <a:latin typeface="MSAM10"/>
              </a:rPr>
              <a:t> </a:t>
            </a:r>
            <a:r>
              <a:rPr lang="en-US" sz="1800" b="0" i="0" u="none" strike="noStrike" baseline="0" dirty="0">
                <a:solidFill>
                  <a:srgbClr val="000000"/>
                </a:solidFill>
                <a:latin typeface="NimbusRomNo9L-ReguItal"/>
              </a:rPr>
              <a:t>action in a given state may depend on how much time is left</a:t>
            </a:r>
          </a:p>
          <a:p>
            <a:pPr marL="742950" lvl="1" indent="-285750">
              <a:buFont typeface="Arial" panose="020B0604020202020204" pitchFamily="34" charset="0"/>
              <a:buChar char="•"/>
            </a:pPr>
            <a:r>
              <a:rPr lang="en-MY" b="1" i="0" u="none" strike="noStrike" baseline="0" dirty="0">
                <a:latin typeface="CMSSBX10"/>
              </a:rPr>
              <a:t>Nonstationary: </a:t>
            </a:r>
            <a:r>
              <a:rPr lang="en-US" dirty="0">
                <a:latin typeface="NimbusRomNo9L-Regu"/>
              </a:rPr>
              <a:t>A policy that depends on the time</a:t>
            </a:r>
            <a:endParaRPr lang="en-MY" dirty="0">
              <a:latin typeface="NimbusRomNo9L-Medi"/>
            </a:endParaRPr>
          </a:p>
          <a:p>
            <a:pPr marL="285750" indent="-285750" algn="l">
              <a:buFont typeface="Arial" panose="020B0604020202020204" pitchFamily="34" charset="0"/>
              <a:buChar char="•"/>
            </a:pPr>
            <a:endParaRPr lang="en-MY" dirty="0">
              <a:latin typeface="NimbusRomNo9L-Medi"/>
            </a:endParaRPr>
          </a:p>
          <a:p>
            <a:pPr marL="285750" indent="-285750" algn="l">
              <a:buFont typeface="Arial" panose="020B0604020202020204" pitchFamily="34" charset="0"/>
              <a:buChar char="•"/>
            </a:pPr>
            <a:r>
              <a:rPr lang="en-MY" sz="1800" b="1" i="0" u="none" strike="noStrike" baseline="0" dirty="0">
                <a:latin typeface="NimbusRomNo9L-Medi"/>
              </a:rPr>
              <a:t>infinite horizon: </a:t>
            </a:r>
            <a:r>
              <a:rPr lang="en-MY" sz="1800" b="0" i="0" u="none" strike="noStrike" baseline="0" dirty="0">
                <a:latin typeface="NimbusRomNo9L-Regu"/>
              </a:rPr>
              <a:t>no fixed time limit</a:t>
            </a:r>
          </a:p>
          <a:p>
            <a:pPr marL="742950" lvl="1" indent="-285750">
              <a:buFont typeface="Arial" panose="020B0604020202020204" pitchFamily="34" charset="0"/>
              <a:buChar char="•"/>
            </a:pPr>
            <a:r>
              <a:rPr lang="en-US" b="0" i="0" u="none" strike="noStrike" baseline="0" dirty="0">
                <a:latin typeface="NimbusRomNo9L-Regu"/>
              </a:rPr>
              <a:t>there is no reason to behave differently in the </a:t>
            </a:r>
            <a:r>
              <a:rPr lang="en-US" sz="1800" b="0" i="0" u="none" strike="noStrike" baseline="0" dirty="0">
                <a:latin typeface="NimbusRomNo9L-Regu"/>
              </a:rPr>
              <a:t>same state at different times.</a:t>
            </a:r>
          </a:p>
          <a:p>
            <a:pPr marL="742950" lvl="1" indent="-285750">
              <a:buFont typeface="Arial" panose="020B0604020202020204" pitchFamily="34" charset="0"/>
              <a:buChar char="•"/>
            </a:pPr>
            <a:endParaRPr lang="en-MY" b="1" dirty="0">
              <a:latin typeface="CMSSBX10"/>
            </a:endParaRPr>
          </a:p>
          <a:p>
            <a:pPr marL="285750" indent="-285750">
              <a:buFont typeface="Arial" panose="020B0604020202020204" pitchFamily="34" charset="0"/>
              <a:buChar char="•"/>
            </a:pPr>
            <a:r>
              <a:rPr lang="en-US" dirty="0">
                <a:latin typeface="NimbusRomNo9L-Regu"/>
              </a:rPr>
              <a:t>Optimal action depends only on the current state, and the optimal policy is stationary.</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dirty="0">
              <a:latin typeface="NimbusRomNo9L-Regu"/>
            </a:endParaRPr>
          </a:p>
          <a:p>
            <a:pPr lvl="1"/>
            <a:endParaRPr lang="en-US" dirty="0">
              <a:latin typeface="NimbusRomNo9L-Regu"/>
            </a:endParaRPr>
          </a:p>
        </p:txBody>
      </p:sp>
      <p:sp>
        <p:nvSpPr>
          <p:cNvPr id="9" name="TextBox 8">
            <a:extLst>
              <a:ext uri="{FF2B5EF4-FFF2-40B4-BE49-F238E27FC236}">
                <a16:creationId xmlns:a16="http://schemas.microsoft.com/office/drawing/2014/main" id="{28D3A958-66A8-411D-A7C2-D24C9BFB1AB3}"/>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65D6AA8F-1A3B-483B-81F5-69DE679E0300}"/>
              </a:ext>
            </a:extLst>
          </p:cNvPr>
          <p:cNvPicPr>
            <a:picLocks noChangeAspect="1"/>
          </p:cNvPicPr>
          <p:nvPr/>
        </p:nvPicPr>
        <p:blipFill>
          <a:blip r:embed="rId2"/>
          <a:stretch>
            <a:fillRect/>
          </a:stretch>
        </p:blipFill>
        <p:spPr>
          <a:xfrm>
            <a:off x="304800" y="7079192"/>
            <a:ext cx="914400" cy="276225"/>
          </a:xfrm>
          <a:prstGeom prst="rect">
            <a:avLst/>
          </a:prstGeom>
        </p:spPr>
      </p:pic>
    </p:spTree>
    <p:extLst>
      <p:ext uri="{BB962C8B-B14F-4D97-AF65-F5344CB8AC3E}">
        <p14:creationId xmlns:p14="http://schemas.microsoft.com/office/powerpoint/2010/main" val="255763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7</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5273880"/>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MY" sz="1800" b="1" i="0" u="none" strike="noStrike" baseline="0" dirty="0">
                <a:latin typeface="NimbusRomNo9L-Medi"/>
              </a:rPr>
              <a:t>Additive discounted rewards</a:t>
            </a:r>
            <a:r>
              <a:rPr lang="en-MY" sz="1800" b="1" i="0" u="none" strike="noStrike" baseline="0" dirty="0">
                <a:latin typeface="NimbusRomNo9L-Regu"/>
              </a:rPr>
              <a:t>:</a:t>
            </a:r>
            <a:endParaRPr lang="en-US" dirty="0">
              <a:latin typeface="NimbusRomNo9L-Regu"/>
            </a:endParaRPr>
          </a:p>
          <a:p>
            <a:pPr lvl="1"/>
            <a:r>
              <a:rPr lang="pt-BR" sz="1800" b="0" i="1" u="none" strike="noStrike" baseline="0" dirty="0">
                <a:latin typeface="Times New Roman" panose="02020603050405020304" pitchFamily="18" charset="0"/>
              </a:rPr>
              <a:t>U</a:t>
            </a:r>
            <a:r>
              <a:rPr lang="pt-BR" sz="1800" b="0" i="1" u="none" strike="noStrike" baseline="-25000" dirty="0">
                <a:latin typeface="Times New Roman" panose="02020603050405020304" pitchFamily="18" charset="0"/>
              </a:rPr>
              <a:t>h</a:t>
            </a:r>
            <a:r>
              <a:rPr lang="pt-BR" sz="1800" b="0" i="0" u="none" strike="noStrike" baseline="0" dirty="0">
                <a:latin typeface="Lucida Sans Unicode" panose="020B0602030504020204" pitchFamily="34" charset="0"/>
              </a:rPr>
              <a:t>([</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0</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a</a:t>
            </a:r>
            <a:r>
              <a:rPr lang="pt-BR" sz="1800" b="0" i="0" u="none" strike="noStrike" baseline="-25000" dirty="0">
                <a:latin typeface="Book Antiqua" panose="02040602050305030304" pitchFamily="18" charset="0"/>
              </a:rPr>
              <a:t>0</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1</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a</a:t>
            </a:r>
            <a:r>
              <a:rPr lang="pt-BR" sz="1800" b="0" i="0" u="none" strike="noStrike" baseline="-25000" dirty="0">
                <a:latin typeface="Book Antiqua" panose="02040602050305030304" pitchFamily="18" charset="0"/>
              </a:rPr>
              <a:t>1</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2</a:t>
            </a:r>
            <a:r>
              <a:rPr lang="pt-BR" sz="1800" b="0" i="1" u="none" strike="noStrike" baseline="0" dirty="0">
                <a:latin typeface="Arial" panose="020B0604020202020204" pitchFamily="34" charset="0"/>
              </a:rPr>
              <a:t>, . . .</a:t>
            </a:r>
            <a:r>
              <a:rPr lang="pt-BR" sz="1800" b="0" i="0" u="none" strike="noStrike" baseline="0" dirty="0">
                <a:latin typeface="Lucida Sans Unicode" panose="020B0602030504020204" pitchFamily="34" charset="0"/>
              </a:rPr>
              <a:t>]) = </a:t>
            </a:r>
            <a:r>
              <a:rPr lang="pt-BR" sz="1800" b="0" i="1" u="none" strike="noStrike" baseline="0" dirty="0">
                <a:latin typeface="Times New Roman" panose="02020603050405020304" pitchFamily="18" charset="0"/>
              </a:rPr>
              <a:t>R</a:t>
            </a:r>
            <a:r>
              <a:rPr lang="pt-BR" sz="1800" b="0" i="0" u="none" strike="noStrike" baseline="0" dirty="0">
                <a:latin typeface="Lucida Sans Unicode" panose="020B0602030504020204" pitchFamily="34" charset="0"/>
              </a:rPr>
              <a:t>(</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0</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a</a:t>
            </a:r>
            <a:r>
              <a:rPr lang="pt-BR" sz="1800" b="0" i="0" u="none" strike="noStrike" baseline="-25000" dirty="0">
                <a:latin typeface="Book Antiqua" panose="02040602050305030304" pitchFamily="18" charset="0"/>
              </a:rPr>
              <a:t>0</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1</a:t>
            </a:r>
            <a:r>
              <a:rPr lang="pt-BR" sz="1800" b="0" i="0" u="none" strike="noStrike" baseline="0" dirty="0">
                <a:latin typeface="Lucida Sans Unicode" panose="020B0602030504020204" pitchFamily="34" charset="0"/>
              </a:rPr>
              <a:t>) + </a:t>
            </a:r>
            <a:r>
              <a:rPr lang="pt-BR" sz="1800" b="0" i="1" u="none" strike="noStrike" baseline="0" dirty="0">
                <a:latin typeface="Arial" panose="020B0604020202020204" pitchFamily="34" charset="0"/>
              </a:rPr>
              <a:t>γ</a:t>
            </a:r>
            <a:r>
              <a:rPr lang="pt-BR" sz="1800" b="0" i="1" u="none" strike="noStrike" baseline="0" dirty="0">
                <a:latin typeface="Times New Roman" panose="02020603050405020304" pitchFamily="18" charset="0"/>
              </a:rPr>
              <a:t>R</a:t>
            </a:r>
            <a:r>
              <a:rPr lang="pt-BR" sz="1800" b="0" i="0" u="none" strike="noStrike" baseline="0" dirty="0">
                <a:latin typeface="Lucida Sans Unicode" panose="020B0602030504020204" pitchFamily="34" charset="0"/>
              </a:rPr>
              <a:t>(</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1</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a</a:t>
            </a:r>
            <a:r>
              <a:rPr lang="pt-BR" sz="1800" b="0" i="0" u="none" strike="noStrike" baseline="-25000" dirty="0">
                <a:latin typeface="Book Antiqua" panose="02040602050305030304" pitchFamily="18" charset="0"/>
              </a:rPr>
              <a:t>1</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2</a:t>
            </a:r>
            <a:r>
              <a:rPr lang="pt-BR" sz="1800" b="0" i="0" u="none" strike="noStrike" baseline="0" dirty="0">
                <a:latin typeface="Lucida Sans Unicode" panose="020B0602030504020204" pitchFamily="34" charset="0"/>
              </a:rPr>
              <a:t>) + </a:t>
            </a:r>
            <a:r>
              <a:rPr lang="pt-BR" sz="1800" b="0" i="1" u="none" strike="noStrike" baseline="0" dirty="0">
                <a:latin typeface="Arial" panose="020B0604020202020204" pitchFamily="34" charset="0"/>
              </a:rPr>
              <a:t>γ</a:t>
            </a:r>
            <a:r>
              <a:rPr lang="pt-BR" sz="1800" b="0" i="0" u="none" strike="noStrike" baseline="30000" dirty="0">
                <a:latin typeface="Book Antiqua" panose="02040602050305030304" pitchFamily="18" charset="0"/>
              </a:rPr>
              <a:t>2</a:t>
            </a:r>
            <a:r>
              <a:rPr lang="pt-BR" sz="1800" b="0" i="1" u="none" strike="noStrike" baseline="0" dirty="0">
                <a:latin typeface="Times New Roman" panose="02020603050405020304" pitchFamily="18" charset="0"/>
              </a:rPr>
              <a:t>R</a:t>
            </a:r>
            <a:r>
              <a:rPr lang="pt-BR" sz="1800" b="0" i="0" u="none" strike="noStrike" baseline="0" dirty="0">
                <a:latin typeface="Lucida Sans Unicode" panose="020B0602030504020204" pitchFamily="34" charset="0"/>
              </a:rPr>
              <a:t>(</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2</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a</a:t>
            </a:r>
            <a:r>
              <a:rPr lang="pt-BR" sz="1800" b="0" i="0" u="none" strike="noStrike" baseline="-25000" dirty="0">
                <a:latin typeface="Book Antiqua" panose="02040602050305030304" pitchFamily="18" charset="0"/>
              </a:rPr>
              <a:t>2</a:t>
            </a:r>
            <a:r>
              <a:rPr lang="pt-BR" sz="1800" b="0" i="1" u="none" strike="noStrike" baseline="0" dirty="0">
                <a:latin typeface="Arial" panose="020B0604020202020204" pitchFamily="34" charset="0"/>
              </a:rPr>
              <a:t>, </a:t>
            </a:r>
            <a:r>
              <a:rPr lang="pt-BR" sz="1800" b="0" i="1" u="none" strike="noStrike" baseline="0" dirty="0">
                <a:latin typeface="Times New Roman" panose="02020603050405020304" pitchFamily="18" charset="0"/>
              </a:rPr>
              <a:t>s</a:t>
            </a:r>
            <a:r>
              <a:rPr lang="pt-BR" sz="1800" b="0" i="0" u="none" strike="noStrike" baseline="-25000" dirty="0">
                <a:latin typeface="Book Antiqua" panose="02040602050305030304" pitchFamily="18" charset="0"/>
              </a:rPr>
              <a:t>3</a:t>
            </a:r>
            <a:r>
              <a:rPr lang="pt-BR" sz="1800" b="0" i="0" u="none" strike="noStrike" baseline="0" dirty="0">
                <a:latin typeface="Lucida Sans Unicode" panose="020B0602030504020204" pitchFamily="34" charset="0"/>
              </a:rPr>
              <a:t>) + </a:t>
            </a:r>
            <a:r>
              <a:rPr lang="pt-BR" sz="1800" b="0" i="1" u="none" strike="noStrike" baseline="0" dirty="0">
                <a:latin typeface="Arial Narrow" panose="020B0606020202030204" pitchFamily="34" charset="0"/>
              </a:rPr>
              <a:t>· · · </a:t>
            </a:r>
            <a:r>
              <a:rPr lang="pt-BR" sz="1800" b="0" i="1" u="none" strike="noStrike" baseline="0" dirty="0">
                <a:latin typeface="Arial" panose="020B0604020202020204" pitchFamily="34" charset="0"/>
              </a:rPr>
              <a:t>,</a:t>
            </a:r>
          </a:p>
          <a:p>
            <a:pPr lvl="1"/>
            <a:r>
              <a:rPr lang="en-US" sz="1800" b="0" i="1" u="none" strike="noStrike" baseline="0" dirty="0">
                <a:latin typeface="Times New Roman" panose="02020603050405020304" pitchFamily="18" charset="0"/>
              </a:rPr>
              <a:t>where </a:t>
            </a:r>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discount factor </a:t>
            </a:r>
            <a:r>
              <a:rPr lang="en-US" sz="1800" b="0" i="1" u="none" strike="noStrike" baseline="0" dirty="0">
                <a:latin typeface="Arial" panose="020B0604020202020204" pitchFamily="34" charset="0"/>
              </a:rPr>
              <a:t>γ </a:t>
            </a:r>
            <a:r>
              <a:rPr lang="en-US" sz="1800" b="0" i="0" u="none" strike="noStrike" baseline="0" dirty="0">
                <a:latin typeface="Times New Roman" panose="02020603050405020304" pitchFamily="18" charset="0"/>
              </a:rPr>
              <a:t>is a number between 0 and 1.</a:t>
            </a:r>
          </a:p>
          <a:p>
            <a:pPr lvl="1"/>
            <a:endParaRPr lang="en-US" sz="1800" b="0" i="1" u="none" strike="noStrike" baseline="0" dirty="0">
              <a:latin typeface="Arial" panose="020B0604020202020204" pitchFamily="34" charset="0"/>
            </a:endParaRPr>
          </a:p>
          <a:p>
            <a:pPr lvl="1"/>
            <a:r>
              <a:rPr lang="en-US" sz="1800" b="0" i="1" u="none" strike="noStrike" baseline="0" dirty="0">
                <a:latin typeface="Arial" panose="020B0604020202020204" pitchFamily="34" charset="0"/>
              </a:rPr>
              <a:t>γ </a:t>
            </a:r>
            <a:r>
              <a:rPr lang="en-US" dirty="0">
                <a:latin typeface="NimbusRomNo9L-Regu"/>
              </a:rPr>
              <a:t>close to 0, not willing wait</a:t>
            </a:r>
          </a:p>
          <a:p>
            <a:pPr lvl="1"/>
            <a:r>
              <a:rPr lang="en-US" sz="1800" b="0" i="1" u="none" strike="noStrike" baseline="0" dirty="0">
                <a:latin typeface="Arial" panose="020B0604020202020204" pitchFamily="34" charset="0"/>
              </a:rPr>
              <a:t>γ </a:t>
            </a:r>
            <a:r>
              <a:rPr lang="en-US" sz="1800" b="0" i="1" u="none" strike="noStrike" baseline="0" dirty="0">
                <a:latin typeface="NimbusRomNo9L-Regu"/>
              </a:rPr>
              <a:t>c</a:t>
            </a:r>
            <a:r>
              <a:rPr lang="en-US" dirty="0">
                <a:latin typeface="NimbusRomNo9L-Regu"/>
              </a:rPr>
              <a:t>lose to 1, willing wait long term reward</a:t>
            </a:r>
          </a:p>
          <a:p>
            <a:pPr lvl="1"/>
            <a:endParaRPr lang="en-US" dirty="0">
              <a:latin typeface="NimbusRomNo9L-Regu"/>
            </a:endParaRPr>
          </a:p>
          <a:p>
            <a:pPr marL="285750" lvl="1" indent="-285750">
              <a:buFont typeface="Arial" panose="020B0604020202020204" pitchFamily="34" charset="0"/>
              <a:buChar char="•"/>
            </a:pPr>
            <a:r>
              <a:rPr lang="en-US" b="1" dirty="0">
                <a:latin typeface="NimbusRomNo9L-Medi"/>
              </a:rPr>
              <a:t>Additive</a:t>
            </a:r>
            <a:r>
              <a:rPr lang="en-US" dirty="0">
                <a:latin typeface="NimbusRomNo9L-Regu"/>
              </a:rPr>
              <a:t> discounted rewards makes sense: empirical, economical, uncertainty about true rewards, preferences over histories.</a:t>
            </a:r>
          </a:p>
          <a:p>
            <a:pPr marL="285750" lvl="1" indent="-285750">
              <a:buFont typeface="Arial" panose="020B0604020202020204" pitchFamily="34" charset="0"/>
              <a:buChar char="•"/>
            </a:pPr>
            <a:r>
              <a:rPr lang="en-US" dirty="0">
                <a:latin typeface="NimbusRomNo9L-Regu"/>
              </a:rPr>
              <a:t>Reduces complexity of infinite sequence due to utility is finite. </a:t>
            </a:r>
          </a:p>
          <a:p>
            <a:pPr marL="285750" lvl="1" indent="-285750">
              <a:buFont typeface="Arial" panose="020B0604020202020204" pitchFamily="34" charset="0"/>
              <a:buChar char="•"/>
            </a:pPr>
            <a:r>
              <a:rPr lang="en-US" sz="1800" b="0" i="0" u="none" strike="noStrike" baseline="0" dirty="0">
                <a:latin typeface="Times New Roman" panose="02020603050405020304" pitchFamily="18" charset="0"/>
              </a:rPr>
              <a:t>if </a:t>
            </a:r>
            <a:r>
              <a:rPr lang="en-US" sz="1800" b="0" i="1" u="none" strike="noStrike" baseline="0" dirty="0">
                <a:latin typeface="Verdana" panose="020B0604030504040204" pitchFamily="34" charset="0"/>
              </a:rPr>
              <a:t>γ &lt; </a:t>
            </a:r>
            <a:r>
              <a:rPr lang="en-US" sz="1800" b="0" i="0" u="none" strike="noStrike" baseline="0" dirty="0">
                <a:latin typeface="Times New Roman" panose="02020603050405020304" pitchFamily="18" charset="0"/>
              </a:rPr>
              <a:t>1 and rewards are bounded by </a:t>
            </a:r>
            <a:r>
              <a:rPr lang="en-US" sz="1800" b="0" i="1" u="none" strike="noStrike" baseline="0" dirty="0">
                <a:latin typeface="Verdana" panose="020B0604030504040204" pitchFamily="34" charset="0"/>
              </a:rPr>
              <a:t>±</a:t>
            </a:r>
            <a:r>
              <a:rPr lang="en-US" sz="1800" b="0" i="1" u="none" strike="noStrike" baseline="0" dirty="0" err="1">
                <a:latin typeface="Times New Roman" panose="02020603050405020304" pitchFamily="18" charset="0"/>
              </a:rPr>
              <a:t>R</a:t>
            </a:r>
            <a:r>
              <a:rPr lang="en-US" sz="1800" b="0" i="0" u="none" strike="noStrike" baseline="-25000" dirty="0" err="1">
                <a:latin typeface="Times New Roman" panose="02020603050405020304" pitchFamily="18" charset="0"/>
              </a:rPr>
              <a:t>max</a:t>
            </a:r>
            <a:r>
              <a:rPr lang="en-US" sz="1800" b="0" i="0" u="none" strike="noStrike" baseline="0" dirty="0">
                <a:latin typeface="Times New Roman" panose="02020603050405020304" pitchFamily="18" charset="0"/>
              </a:rPr>
              <a:t>, we have</a:t>
            </a:r>
          </a:p>
          <a:p>
            <a:pPr marR="38130" algn="ctr"/>
            <a:endParaRPr lang="en-MY" sz="1800" b="0" i="1" u="none" strike="noStrike" baseline="0" dirty="0">
              <a:latin typeface="Tahoma" panose="020B0604030504040204" pitchFamily="34" charset="0"/>
            </a:endParaRPr>
          </a:p>
          <a:p>
            <a:pPr lvl="1"/>
            <a:endParaRPr lang="en-MY" sz="1800" b="0" i="0" u="none" strike="noStrike" baseline="0" dirty="0">
              <a:latin typeface="Lucida Sans Unicode" panose="020B0602030504020204" pitchFamily="34" charset="0"/>
            </a:endParaRPr>
          </a:p>
          <a:p>
            <a:pPr lvl="1"/>
            <a:endParaRPr lang="en-US" dirty="0">
              <a:latin typeface="NimbusRomNo9L-Regu"/>
            </a:endParaRPr>
          </a:p>
          <a:p>
            <a:pPr lvl="1"/>
            <a:endParaRPr lang="en-US" sz="1800" b="0" i="0" u="none" strike="noStrike" baseline="0" dirty="0">
              <a:latin typeface="NimbusRomNo9L-Regu"/>
            </a:endParaRPr>
          </a:p>
          <a:p>
            <a:pPr marL="285750" lvl="1" indent="-285750">
              <a:buFont typeface="Arial" panose="020B0604020202020204" pitchFamily="34" charset="0"/>
              <a:buChar char="•"/>
            </a:pPr>
            <a:r>
              <a:rPr lang="en-US" sz="1800" b="1" i="0" u="none" strike="noStrike" baseline="0" dirty="0">
                <a:latin typeface="NimbusRomNo9L-Regu"/>
              </a:rPr>
              <a:t>Proper policy</a:t>
            </a:r>
            <a:r>
              <a:rPr lang="en-US" sz="1800" b="0" i="0" u="none" strike="noStrike" baseline="0" dirty="0">
                <a:latin typeface="NimbusRomNo9L-Regu"/>
              </a:rPr>
              <a:t>: guaranteed to reach a terminal state</a:t>
            </a:r>
          </a:p>
          <a:p>
            <a:pPr marL="285750" lvl="1" indent="-285750">
              <a:buFont typeface="Arial" panose="020B0604020202020204" pitchFamily="34" charset="0"/>
              <a:buChar char="•"/>
            </a:pPr>
            <a:endParaRPr lang="en-US" dirty="0">
              <a:latin typeface="NimbusRomNo9L-Regu"/>
            </a:endParaRPr>
          </a:p>
          <a:p>
            <a:pPr marL="285750" lvl="1" indent="-285750">
              <a:buFont typeface="Arial" panose="020B0604020202020204" pitchFamily="34" charset="0"/>
              <a:buChar char="•"/>
            </a:pPr>
            <a:r>
              <a:rPr lang="en-US" sz="1800" b="0" i="0" u="none" strike="noStrike" baseline="0" dirty="0">
                <a:latin typeface="NimbusRomNo9L-Regu"/>
              </a:rPr>
              <a:t>Infinite sequences can be compared in terms of the </a:t>
            </a:r>
            <a:r>
              <a:rPr lang="en-US" sz="1800" b="1" i="0" u="none" strike="noStrike" baseline="0" dirty="0">
                <a:latin typeface="NimbusRomNo9L-Medi"/>
              </a:rPr>
              <a:t>average reward </a:t>
            </a:r>
            <a:r>
              <a:rPr lang="en-US" sz="1800" b="0" i="0" u="none" strike="noStrike" baseline="0" dirty="0">
                <a:latin typeface="NimbusRomNo9L-Regu"/>
              </a:rPr>
              <a:t>obtained per time</a:t>
            </a:r>
            <a:endParaRPr lang="en-US" dirty="0">
              <a:latin typeface="NimbusRomNo9L-Regu"/>
            </a:endParaRPr>
          </a:p>
        </p:txBody>
      </p:sp>
      <p:pic>
        <p:nvPicPr>
          <p:cNvPr id="5" name="Picture 4">
            <a:extLst>
              <a:ext uri="{FF2B5EF4-FFF2-40B4-BE49-F238E27FC236}">
                <a16:creationId xmlns:a16="http://schemas.microsoft.com/office/drawing/2014/main" id="{67F55F06-6523-4229-AB22-6AC559519F47}"/>
              </a:ext>
            </a:extLst>
          </p:cNvPr>
          <p:cNvPicPr>
            <a:picLocks noChangeAspect="1"/>
          </p:cNvPicPr>
          <p:nvPr/>
        </p:nvPicPr>
        <p:blipFill>
          <a:blip r:embed="rId2"/>
          <a:stretch>
            <a:fillRect/>
          </a:stretch>
        </p:blipFill>
        <p:spPr>
          <a:xfrm>
            <a:off x="1371600" y="4800600"/>
            <a:ext cx="6172200" cy="771525"/>
          </a:xfrm>
          <a:prstGeom prst="rect">
            <a:avLst/>
          </a:prstGeom>
        </p:spPr>
      </p:pic>
      <p:sp>
        <p:nvSpPr>
          <p:cNvPr id="9" name="TextBox 8">
            <a:extLst>
              <a:ext uri="{FF2B5EF4-FFF2-40B4-BE49-F238E27FC236}">
                <a16:creationId xmlns:a16="http://schemas.microsoft.com/office/drawing/2014/main" id="{497B15A2-FD91-488F-A440-1A0E5258FCC9}"/>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A352F7D5-9D97-450B-9FF9-82571B5EBE9F}"/>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79591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8</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8209221" cy="4719882"/>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0" i="0" u="none" strike="noStrike" baseline="0" dirty="0">
                <a:latin typeface="NimbusRomNo9L-ReguItal"/>
              </a:rPr>
              <a:t>Utility of a state is the expected reward for the next transition plus the discounted utility of the next state, assuming that the agent chooses </a:t>
            </a:r>
            <a:r>
              <a:rPr lang="en-MY" sz="1800" b="0" i="0" u="none" strike="noStrike" baseline="0" dirty="0">
                <a:latin typeface="NimbusRomNo9L-ReguItal"/>
              </a:rPr>
              <a:t>the optimal action</a:t>
            </a:r>
          </a:p>
          <a:p>
            <a:pPr marL="285750" indent="-285750" algn="l">
              <a:buFont typeface="Arial" panose="020B0604020202020204" pitchFamily="34" charset="0"/>
              <a:buChar char="•"/>
            </a:pPr>
            <a:endParaRPr lang="en-MY" dirty="0">
              <a:latin typeface="NimbusRomNo9L-ReguItal"/>
            </a:endParaRPr>
          </a:p>
          <a:p>
            <a:pPr marL="285750" indent="-285750" algn="l">
              <a:buFont typeface="Arial" panose="020B0604020202020204" pitchFamily="34" charset="0"/>
              <a:buChar char="•"/>
            </a:pPr>
            <a:endParaRPr lang="en-MY" sz="1800" b="0" i="0" u="none" strike="noStrike" baseline="0" dirty="0">
              <a:latin typeface="NimbusRomNo9L-ReguItal"/>
            </a:endParaRPr>
          </a:p>
          <a:p>
            <a:pPr marL="285750" indent="-285750" algn="l">
              <a:buFont typeface="Arial" panose="020B0604020202020204" pitchFamily="34" charset="0"/>
              <a:buChar char="•"/>
            </a:pPr>
            <a:endParaRPr lang="en-MY" dirty="0">
              <a:latin typeface="NimbusRomNo9L-ReguItal"/>
            </a:endParaRPr>
          </a:p>
          <a:p>
            <a:pPr marL="285750" indent="-285750" algn="l">
              <a:buFont typeface="Arial" panose="020B0604020202020204" pitchFamily="34" charset="0"/>
              <a:buChar char="•"/>
            </a:pPr>
            <a:r>
              <a:rPr lang="en-US" sz="1800" b="0" i="0" u="none" strike="noStrike" baseline="0" dirty="0">
                <a:latin typeface="NimbusRomNo9L-Regu"/>
              </a:rPr>
              <a:t>This is called the </a:t>
            </a:r>
            <a:r>
              <a:rPr lang="en-US" sz="1800" b="0" i="0" u="none" strike="noStrike" baseline="0" dirty="0">
                <a:latin typeface="NimbusRomNo9L-Medi"/>
              </a:rPr>
              <a:t>Bellman equation</a:t>
            </a:r>
            <a:r>
              <a:rPr lang="en-US" sz="1800" b="0" i="0" u="none" strike="noStrike" baseline="0" dirty="0">
                <a:latin typeface="NimbusRomNo9L-Regu"/>
              </a:rPr>
              <a:t>, after Richard Bellman (1957).</a:t>
            </a:r>
            <a:endParaRPr lang="en-US" dirty="0">
              <a:latin typeface="NimbusRomNo9L-Regu"/>
            </a:endParaRPr>
          </a:p>
          <a:p>
            <a:pPr marL="285750" indent="-285750" algn="l">
              <a:buFont typeface="Arial" panose="020B0604020202020204" pitchFamily="34" charset="0"/>
              <a:buChar char="•"/>
            </a:pPr>
            <a:r>
              <a:rPr lang="en-US" sz="1800" b="1" i="0" u="none" strike="noStrike" baseline="0" dirty="0">
                <a:latin typeface="Times New Roman" panose="02020603050405020304" pitchFamily="18" charset="0"/>
              </a:rPr>
              <a:t>Action-utility function</a:t>
            </a:r>
            <a:r>
              <a:rPr lang="en-US" sz="1800" b="0" i="0" u="none" strike="noStrike" baseline="0" dirty="0">
                <a:latin typeface="Times New Roman" panose="02020603050405020304" pitchFamily="18" charset="0"/>
              </a:rPr>
              <a:t>, or </a:t>
            </a:r>
            <a:r>
              <a:rPr lang="en-US" sz="1800" b="1" i="0" u="none" strike="noStrike" baseline="0" dirty="0">
                <a:latin typeface="Times New Roman" panose="02020603050405020304" pitchFamily="18" charset="0"/>
              </a:rPr>
              <a:t>Q-function</a:t>
            </a:r>
            <a:r>
              <a:rPr lang="en-US" sz="1800" b="0" i="0" u="none" strike="noStrike" baseline="0" dirty="0">
                <a:latin typeface="Times New Roman" panose="02020603050405020304" pitchFamily="18" charset="0"/>
              </a:rPr>
              <a:t>: </a:t>
            </a:r>
            <a:r>
              <a:rPr lang="en-US" sz="1800" b="0" i="1" u="none" strike="noStrike" baseline="0" dirty="0">
                <a:latin typeface="Times New Roman" panose="02020603050405020304" pitchFamily="18" charset="0"/>
              </a:rPr>
              <a:t>Q</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s</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a:t>
            </a:r>
            <a:r>
              <a:rPr lang="en-US" sz="1800" b="0" i="0" u="none" strike="noStrike" baseline="0" dirty="0">
                <a:latin typeface="Tahoma" panose="020B0604030504040204" pitchFamily="34" charset="0"/>
              </a:rPr>
              <a:t>)</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the expected utility of taking a given action in a given state. </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related to utilities </a:t>
            </a:r>
            <a:r>
              <a:rPr lang="en-MY" b="0" i="0" u="none" strike="noStrike" baseline="0" dirty="0">
                <a:latin typeface="Times New Roman" panose="02020603050405020304" pitchFamily="18" charset="0"/>
              </a:rPr>
              <a:t>in the obvious way:</a:t>
            </a:r>
          </a:p>
          <a:p>
            <a:pPr marL="285750" indent="-285750" algn="l">
              <a:buFont typeface="Arial" panose="020B0604020202020204" pitchFamily="34" charset="0"/>
              <a:buChar char="•"/>
            </a:pPr>
            <a:endParaRPr lang="en-MY" sz="1800" b="0" i="0" u="none" strike="noStrike" baseline="0" dirty="0">
              <a:latin typeface="NimbusRomNo9L-ReguItal"/>
            </a:endParaRPr>
          </a:p>
          <a:p>
            <a:pPr marL="285750" indent="-285750" algn="l">
              <a:buFont typeface="Arial" panose="020B0604020202020204" pitchFamily="34" charset="0"/>
              <a:buChar char="•"/>
            </a:pPr>
            <a:endParaRPr lang="en-MY" dirty="0">
              <a:latin typeface="NimbusRomNo9L-ReguItal"/>
            </a:endParaRPr>
          </a:p>
          <a:p>
            <a:pPr marL="285750" indent="-285750" algn="l">
              <a:buFont typeface="Arial" panose="020B0604020202020204" pitchFamily="34" charset="0"/>
              <a:buChar char="•"/>
            </a:pPr>
            <a:endParaRPr lang="en-MY" sz="1800" b="0" i="0" u="none" strike="noStrike" baseline="0" dirty="0">
              <a:latin typeface="NimbusRomNo9L-ReguItal"/>
            </a:endParaRPr>
          </a:p>
          <a:p>
            <a:pPr marL="285750" indent="-285750">
              <a:buFont typeface="Arial" panose="020B0604020202020204" pitchFamily="34" charset="0"/>
              <a:buChar char="•"/>
            </a:pPr>
            <a:r>
              <a:rPr lang="en-US" sz="1800" b="0" i="0" u="none" strike="noStrike" baseline="0" dirty="0">
                <a:latin typeface="NimbusRomNo9L-Regu"/>
              </a:rPr>
              <a:t>The optimal policy can be extracted from the Q-function</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The Q-function is in algorithms for solving MDPs</a:t>
            </a:r>
          </a:p>
          <a:p>
            <a:pPr marL="285750" indent="-285750">
              <a:buFont typeface="Arial" panose="020B0604020202020204" pitchFamily="34" charset="0"/>
              <a:buChar char="•"/>
            </a:pPr>
            <a:endParaRPr lang="en-MY" sz="1800" b="0" i="0" u="none" strike="noStrike" baseline="0" dirty="0">
              <a:latin typeface="NimbusRomNo9L-ReguItal"/>
            </a:endParaRPr>
          </a:p>
        </p:txBody>
      </p:sp>
      <p:pic>
        <p:nvPicPr>
          <p:cNvPr id="4" name="Picture 3">
            <a:extLst>
              <a:ext uri="{FF2B5EF4-FFF2-40B4-BE49-F238E27FC236}">
                <a16:creationId xmlns:a16="http://schemas.microsoft.com/office/drawing/2014/main" id="{DBF8F63E-6BC0-429F-A2B4-8AE6E1060AB3}"/>
              </a:ext>
            </a:extLst>
          </p:cNvPr>
          <p:cNvPicPr>
            <a:picLocks noChangeAspect="1"/>
          </p:cNvPicPr>
          <p:nvPr/>
        </p:nvPicPr>
        <p:blipFill>
          <a:blip r:embed="rId2"/>
          <a:stretch>
            <a:fillRect/>
          </a:stretch>
        </p:blipFill>
        <p:spPr>
          <a:xfrm>
            <a:off x="2057400" y="2286000"/>
            <a:ext cx="4752975" cy="676275"/>
          </a:xfrm>
          <a:prstGeom prst="rect">
            <a:avLst/>
          </a:prstGeom>
        </p:spPr>
      </p:pic>
      <p:pic>
        <p:nvPicPr>
          <p:cNvPr id="10" name="Picture 9">
            <a:extLst>
              <a:ext uri="{FF2B5EF4-FFF2-40B4-BE49-F238E27FC236}">
                <a16:creationId xmlns:a16="http://schemas.microsoft.com/office/drawing/2014/main" id="{883636F3-518C-47B5-B52D-C5DDA9776060}"/>
              </a:ext>
            </a:extLst>
          </p:cNvPr>
          <p:cNvPicPr>
            <a:picLocks noChangeAspect="1"/>
          </p:cNvPicPr>
          <p:nvPr/>
        </p:nvPicPr>
        <p:blipFill>
          <a:blip r:embed="rId3"/>
          <a:stretch>
            <a:fillRect/>
          </a:stretch>
        </p:blipFill>
        <p:spPr>
          <a:xfrm>
            <a:off x="2209904" y="4211729"/>
            <a:ext cx="2057400" cy="581025"/>
          </a:xfrm>
          <a:prstGeom prst="rect">
            <a:avLst/>
          </a:prstGeom>
        </p:spPr>
      </p:pic>
      <p:pic>
        <p:nvPicPr>
          <p:cNvPr id="12" name="Picture 11">
            <a:extLst>
              <a:ext uri="{FF2B5EF4-FFF2-40B4-BE49-F238E27FC236}">
                <a16:creationId xmlns:a16="http://schemas.microsoft.com/office/drawing/2014/main" id="{15D60B88-458B-4BE1-B912-F23838CDF000}"/>
              </a:ext>
            </a:extLst>
          </p:cNvPr>
          <p:cNvPicPr>
            <a:picLocks noChangeAspect="1"/>
          </p:cNvPicPr>
          <p:nvPr/>
        </p:nvPicPr>
        <p:blipFill>
          <a:blip r:embed="rId4"/>
          <a:stretch>
            <a:fillRect/>
          </a:stretch>
        </p:blipFill>
        <p:spPr>
          <a:xfrm>
            <a:off x="2209904" y="5252909"/>
            <a:ext cx="2381250" cy="485775"/>
          </a:xfrm>
          <a:prstGeom prst="rect">
            <a:avLst/>
          </a:prstGeom>
        </p:spPr>
      </p:pic>
      <p:pic>
        <p:nvPicPr>
          <p:cNvPr id="14" name="Picture 13">
            <a:extLst>
              <a:ext uri="{FF2B5EF4-FFF2-40B4-BE49-F238E27FC236}">
                <a16:creationId xmlns:a16="http://schemas.microsoft.com/office/drawing/2014/main" id="{F1E8F276-352C-4D15-8BA7-32C26A7116ED}"/>
              </a:ext>
            </a:extLst>
          </p:cNvPr>
          <p:cNvPicPr>
            <a:picLocks noChangeAspect="1"/>
          </p:cNvPicPr>
          <p:nvPr/>
        </p:nvPicPr>
        <p:blipFill>
          <a:blip r:embed="rId5"/>
          <a:stretch>
            <a:fillRect/>
          </a:stretch>
        </p:blipFill>
        <p:spPr>
          <a:xfrm>
            <a:off x="1524000" y="6042208"/>
            <a:ext cx="4209621" cy="676275"/>
          </a:xfrm>
          <a:prstGeom prst="rect">
            <a:avLst/>
          </a:prstGeom>
        </p:spPr>
      </p:pic>
      <p:sp>
        <p:nvSpPr>
          <p:cNvPr id="9" name="TextBox 8">
            <a:extLst>
              <a:ext uri="{FF2B5EF4-FFF2-40B4-BE49-F238E27FC236}">
                <a16:creationId xmlns:a16="http://schemas.microsoft.com/office/drawing/2014/main" id="{E5423705-8B47-4A97-B1EA-7E65DD58647C}"/>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1" name="Picture 10">
            <a:extLst>
              <a:ext uri="{FF2B5EF4-FFF2-40B4-BE49-F238E27FC236}">
                <a16:creationId xmlns:a16="http://schemas.microsoft.com/office/drawing/2014/main" id="{6B8385A7-180D-440D-8F8F-AB29CFD48C74}"/>
              </a:ext>
            </a:extLst>
          </p:cNvPr>
          <p:cNvPicPr>
            <a:picLocks noChangeAspect="1"/>
          </p:cNvPicPr>
          <p:nvPr/>
        </p:nvPicPr>
        <p:blipFill>
          <a:blip r:embed="rId6"/>
          <a:stretch>
            <a:fillRect/>
          </a:stretch>
        </p:blipFill>
        <p:spPr>
          <a:xfrm>
            <a:off x="304800" y="7079192"/>
            <a:ext cx="914400" cy="276225"/>
          </a:xfrm>
          <a:prstGeom prst="rect">
            <a:avLst/>
          </a:prstGeom>
        </p:spPr>
      </p:pic>
    </p:spTree>
    <p:extLst>
      <p:ext uri="{BB962C8B-B14F-4D97-AF65-F5344CB8AC3E}">
        <p14:creationId xmlns:p14="http://schemas.microsoft.com/office/powerpoint/2010/main" val="116348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Sequential Decision Problems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9</a:t>
            </a:fld>
            <a:endParaRPr spc="20" dirty="0"/>
          </a:p>
        </p:txBody>
      </p:sp>
      <p:pic>
        <p:nvPicPr>
          <p:cNvPr id="5" name="Picture 4">
            <a:extLst>
              <a:ext uri="{FF2B5EF4-FFF2-40B4-BE49-F238E27FC236}">
                <a16:creationId xmlns:a16="http://schemas.microsoft.com/office/drawing/2014/main" id="{927B1D46-1030-4F5F-BAD4-2F199C1AB6B0}"/>
              </a:ext>
            </a:extLst>
          </p:cNvPr>
          <p:cNvPicPr>
            <a:picLocks noChangeAspect="1"/>
          </p:cNvPicPr>
          <p:nvPr/>
        </p:nvPicPr>
        <p:blipFill>
          <a:blip r:embed="rId2"/>
          <a:stretch>
            <a:fillRect/>
          </a:stretch>
        </p:blipFill>
        <p:spPr>
          <a:xfrm>
            <a:off x="2209800" y="1752600"/>
            <a:ext cx="3914078" cy="2743200"/>
          </a:xfrm>
          <a:prstGeom prst="rect">
            <a:avLst/>
          </a:prstGeom>
        </p:spPr>
      </p:pic>
      <p:sp>
        <p:nvSpPr>
          <p:cNvPr id="13" name="TextBox 12">
            <a:extLst>
              <a:ext uri="{FF2B5EF4-FFF2-40B4-BE49-F238E27FC236}">
                <a16:creationId xmlns:a16="http://schemas.microsoft.com/office/drawing/2014/main" id="{AB4DCF41-B210-4DF7-91CB-C755ACA3FC21}"/>
              </a:ext>
            </a:extLst>
          </p:cNvPr>
          <p:cNvSpPr txBox="1"/>
          <p:nvPr/>
        </p:nvSpPr>
        <p:spPr>
          <a:xfrm>
            <a:off x="1219200" y="4343400"/>
            <a:ext cx="6324600" cy="1754326"/>
          </a:xfrm>
          <a:prstGeom prst="rect">
            <a:avLst/>
          </a:prstGeom>
          <a:noFill/>
        </p:spPr>
        <p:txBody>
          <a:bodyPr wrap="square">
            <a:spAutoFit/>
          </a:bodyPr>
          <a:lstStyle/>
          <a:p>
            <a:endParaRPr lang="en-MY" sz="1800" b="0" i="0" u="none" strike="noStrike" baseline="0" dirty="0">
              <a:latin typeface="Times New Roman" panose="02020603050405020304" pitchFamily="18" charset="0"/>
            </a:endParaRPr>
          </a:p>
          <a:p>
            <a:r>
              <a:rPr lang="en-US" sz="1800" b="0" i="0" u="none" strike="noStrike" baseline="0" dirty="0">
                <a:latin typeface="Times New Roman" panose="02020603050405020304" pitchFamily="18" charset="0"/>
              </a:rPr>
              <a:t>The utilities of the states in the 4 3 world with </a:t>
            </a:r>
            <a:r>
              <a:rPr lang="en-US" sz="1800" b="0" i="1" u="none" strike="noStrike" baseline="0" dirty="0">
                <a:latin typeface="Arial" panose="020B0604020202020204" pitchFamily="34" charset="0"/>
              </a:rPr>
              <a:t>γ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1 and </a:t>
            </a:r>
            <a:r>
              <a:rPr lang="en-US" sz="1800" b="0" i="1" u="none" strike="noStrike" baseline="0" dirty="0">
                <a:latin typeface="Book Antiqua" panose="02040602050305030304" pitchFamily="18" charset="0"/>
              </a:rPr>
              <a:t>r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0</a:t>
            </a:r>
            <a:r>
              <a:rPr lang="en-US" sz="1800" b="0" i="1" u="none" strike="noStrike" baseline="0" dirty="0">
                <a:latin typeface="Arial" panose="020B0604020202020204" pitchFamily="34" charset="0"/>
              </a:rPr>
              <a:t>.</a:t>
            </a:r>
            <a:r>
              <a:rPr lang="en-US" sz="1800" b="0" i="0" u="none" strike="noStrike" baseline="0" dirty="0">
                <a:latin typeface="Times New Roman" panose="02020603050405020304" pitchFamily="18" charset="0"/>
              </a:rPr>
              <a:t>04 for </a:t>
            </a:r>
            <a:r>
              <a:rPr lang="en-US" sz="1800" b="0" i="0" u="none" strike="noStrike" baseline="0" dirty="0" err="1">
                <a:latin typeface="Times New Roman" panose="02020603050405020304" pitchFamily="18" charset="0"/>
              </a:rPr>
              <a:t>tran</a:t>
            </a:r>
            <a:r>
              <a:rPr lang="en-MY" sz="1800" b="0" i="0" u="none" strike="noStrike" baseline="0" dirty="0" err="1">
                <a:latin typeface="Times New Roman" panose="02020603050405020304" pitchFamily="18" charset="0"/>
              </a:rPr>
              <a:t>sitions</a:t>
            </a:r>
            <a:r>
              <a:rPr lang="en-MY" sz="1800" b="0" i="0" u="none" strike="noStrike" baseline="0" dirty="0">
                <a:latin typeface="Times New Roman" panose="02020603050405020304" pitchFamily="18" charset="0"/>
              </a:rPr>
              <a:t> to nonterminal states.</a:t>
            </a:r>
          </a:p>
          <a:p>
            <a:endParaRPr lang="en-MY" sz="1800" b="0" i="0" u="none" strike="noStrike" baseline="0" dirty="0">
              <a:latin typeface="Times New Roman" panose="02020603050405020304" pitchFamily="18" charset="0"/>
            </a:endParaRPr>
          </a:p>
          <a:p>
            <a:r>
              <a:rPr lang="en-MY" sz="1800" b="0" i="0" u="none" strike="noStrike" baseline="0" dirty="0">
                <a:latin typeface="Times New Roman" panose="02020603050405020304" pitchFamily="18" charset="0"/>
              </a:rPr>
              <a:t>The expression for </a:t>
            </a:r>
            <a:r>
              <a:rPr lang="en-MY" sz="1800" b="0" i="1" u="none" strike="noStrike" baseline="0" dirty="0">
                <a:latin typeface="Bookman Old Style" panose="02050604050505020204" pitchFamily="18" charset="0"/>
              </a:rPr>
              <a:t>U </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1</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1</a:t>
            </a:r>
            <a:r>
              <a:rPr lang="en-MY" sz="1800" b="0" i="0" u="none" strike="noStrike" baseline="0" dirty="0">
                <a:latin typeface="Tahoma" panose="020B0604030504040204" pitchFamily="34" charset="0"/>
              </a:rPr>
              <a:t>) </a:t>
            </a:r>
            <a:r>
              <a:rPr lang="en-MY" sz="1800" b="0" i="0" u="none" strike="noStrike" baseline="0" dirty="0">
                <a:latin typeface="Times New Roman" panose="02020603050405020304" pitchFamily="18" charset="0"/>
              </a:rPr>
              <a:t>is</a:t>
            </a:r>
          </a:p>
          <a:p>
            <a:endParaRPr lang="en-MY" dirty="0">
              <a:latin typeface="Times New Roman" panose="02020603050405020304" pitchFamily="18" charset="0"/>
            </a:endParaRPr>
          </a:p>
        </p:txBody>
      </p:sp>
      <p:sp>
        <p:nvSpPr>
          <p:cNvPr id="15" name="TextBox 14">
            <a:extLst>
              <a:ext uri="{FF2B5EF4-FFF2-40B4-BE49-F238E27FC236}">
                <a16:creationId xmlns:a16="http://schemas.microsoft.com/office/drawing/2014/main" id="{9B82E060-0C75-4BF4-8E0E-71F4363A8CA8}"/>
              </a:ext>
            </a:extLst>
          </p:cNvPr>
          <p:cNvSpPr txBox="1"/>
          <p:nvPr/>
        </p:nvSpPr>
        <p:spPr>
          <a:xfrm>
            <a:off x="1286695" y="5827693"/>
            <a:ext cx="6675876" cy="954107"/>
          </a:xfrm>
          <a:prstGeom prst="rect">
            <a:avLst/>
          </a:prstGeom>
          <a:noFill/>
        </p:spPr>
        <p:txBody>
          <a:bodyPr wrap="square">
            <a:spAutoFit/>
          </a:bodyPr>
          <a:lstStyle/>
          <a:p>
            <a:r>
              <a:rPr lang="en-MY" sz="1400" b="0" i="0" u="none" strike="noStrike" baseline="0" dirty="0">
                <a:latin typeface="Times New Roman" panose="02020603050405020304" pitchFamily="18" charset="0"/>
              </a:rPr>
              <a:t>max</a:t>
            </a:r>
            <a:r>
              <a:rPr lang="en-MY" sz="1400" b="0" i="1" u="none" strike="noStrike" baseline="0" dirty="0">
                <a:latin typeface="Garamond" panose="02020404030301010803" pitchFamily="18" charset="0"/>
              </a:rPr>
              <a:t>{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8</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2</a:t>
            </a:r>
            <a:r>
              <a:rPr lang="en-MY" sz="1400" b="0" i="0" u="none" strike="noStrike" baseline="0" dirty="0">
                <a:latin typeface="Lucida Sans Unicode" panose="020B0602030504020204" pitchFamily="34" charset="0"/>
              </a:rPr>
              <a:t>)) + </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2</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 +</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Arial" panose="020B0604020202020204" pitchFamily="34" charset="0"/>
              </a:rPr>
              <a:t>,</a:t>
            </a:r>
          </a:p>
          <a:p>
            <a:r>
              <a:rPr lang="en-US" sz="1400" b="0" i="0" u="none" strike="noStrike" baseline="0" dirty="0">
                <a:latin typeface="Lucida Sans Unicode" panose="020B0602030504020204" pitchFamily="34" charset="0"/>
              </a:rPr>
              <a:t>        </a:t>
            </a:r>
            <a:r>
              <a:rPr lang="el-GR" sz="1400" b="0" i="0" u="none" strike="noStrike" baseline="0" dirty="0">
                <a:latin typeface="Lucida Sans Unicode" panose="020B0602030504020204" pitchFamily="34" charset="0"/>
              </a:rPr>
              <a:t>[</a:t>
            </a:r>
            <a:r>
              <a:rPr lang="el-GR" sz="1400" b="0" i="0" u="none" strike="noStrike" baseline="0" dirty="0">
                <a:latin typeface="Times New Roman" panose="02020603050405020304" pitchFamily="18" charset="0"/>
              </a:rPr>
              <a:t>0</a:t>
            </a:r>
            <a:r>
              <a:rPr lang="el-GR" sz="1400" b="0" i="1" u="none" strike="noStrike" baseline="0" dirty="0">
                <a:latin typeface="Arial" panose="020B0604020202020204" pitchFamily="34" charset="0"/>
              </a:rPr>
              <a:t>.</a:t>
            </a:r>
            <a:r>
              <a:rPr lang="el-GR" sz="1400" b="0" i="0" u="none" strike="noStrike" baseline="0" dirty="0">
                <a:latin typeface="Times New Roman" panose="02020603050405020304" pitchFamily="18" charset="0"/>
              </a:rPr>
              <a:t>9</a:t>
            </a:r>
            <a:r>
              <a:rPr lang="el-GR" sz="1400" b="0" i="0" u="none" strike="noStrike" baseline="0" dirty="0">
                <a:latin typeface="Lucida Sans Unicode" panose="020B0602030504020204" pitchFamily="34" charset="0"/>
              </a:rPr>
              <a:t>(</a:t>
            </a:r>
            <a:r>
              <a:rPr lang="el-GR" sz="1400" b="0" i="1" u="none" strike="noStrike" baseline="0" dirty="0">
                <a:latin typeface="Garamond" panose="02020404030301010803" pitchFamily="18" charset="0"/>
              </a:rPr>
              <a:t>−</a:t>
            </a:r>
            <a:r>
              <a:rPr lang="el-GR" sz="1400" b="0" i="0" u="none" strike="noStrike" baseline="0" dirty="0">
                <a:latin typeface="Times New Roman" panose="02020603050405020304" pitchFamily="18" charset="0"/>
              </a:rPr>
              <a:t>0</a:t>
            </a:r>
            <a:r>
              <a:rPr lang="el-GR" sz="1400" b="0" i="1" u="none" strike="noStrike" baseline="0" dirty="0">
                <a:latin typeface="Arial" panose="020B0604020202020204" pitchFamily="34" charset="0"/>
              </a:rPr>
              <a:t>.</a:t>
            </a:r>
            <a:r>
              <a:rPr lang="el-GR" sz="1400" b="0" i="0" u="none" strike="noStrike" baseline="0" dirty="0">
                <a:latin typeface="Times New Roman" panose="02020603050405020304" pitchFamily="18" charset="0"/>
              </a:rPr>
              <a:t>04 </a:t>
            </a:r>
            <a:r>
              <a:rPr lang="el-GR"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 + </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2</a:t>
            </a:r>
            <a:r>
              <a:rPr lang="en-MY" sz="1400" b="0" i="0" u="none" strike="noStrike" baseline="0" dirty="0">
                <a:latin typeface="Lucida Sans Unicode" panose="020B0602030504020204" pitchFamily="34" charset="0"/>
              </a:rPr>
              <a:t>))]</a:t>
            </a:r>
            <a:r>
              <a:rPr lang="en-MY" sz="1400" b="0" i="1" u="none" strike="noStrike" baseline="0" dirty="0">
                <a:latin typeface="Arial" panose="020B0604020202020204" pitchFamily="34" charset="0"/>
              </a:rPr>
              <a:t>,</a:t>
            </a:r>
          </a:p>
          <a:p>
            <a:r>
              <a:rPr lang="en-US" sz="1400" b="0" i="0" u="none" strike="noStrike" baseline="0" dirty="0">
                <a:latin typeface="Lucida Sans Unicode" panose="020B0602030504020204" pitchFamily="34" charset="0"/>
              </a:rPr>
              <a:t>        </a:t>
            </a:r>
            <a:r>
              <a:rPr lang="el-GR" sz="1400" b="0" i="0" u="none" strike="noStrike" baseline="0" dirty="0">
                <a:latin typeface="Lucida Sans Unicode" panose="020B0602030504020204" pitchFamily="34" charset="0"/>
              </a:rPr>
              <a:t>[</a:t>
            </a:r>
            <a:r>
              <a:rPr lang="el-GR" sz="1400" b="0" i="0" u="none" strike="noStrike" baseline="0" dirty="0">
                <a:latin typeface="Times New Roman" panose="02020603050405020304" pitchFamily="18" charset="0"/>
              </a:rPr>
              <a:t>0</a:t>
            </a:r>
            <a:r>
              <a:rPr lang="el-GR" sz="1400" b="0" i="1" u="none" strike="noStrike" baseline="0" dirty="0">
                <a:latin typeface="Arial" panose="020B0604020202020204" pitchFamily="34" charset="0"/>
              </a:rPr>
              <a:t>.</a:t>
            </a:r>
            <a:r>
              <a:rPr lang="el-GR" sz="1400" b="0" i="0" u="none" strike="noStrike" baseline="0" dirty="0">
                <a:latin typeface="Times New Roman" panose="02020603050405020304" pitchFamily="18" charset="0"/>
              </a:rPr>
              <a:t>9</a:t>
            </a:r>
            <a:r>
              <a:rPr lang="el-GR" sz="1400" b="0" i="0" u="none" strike="noStrike" baseline="0" dirty="0">
                <a:latin typeface="Lucida Sans Unicode" panose="020B0602030504020204" pitchFamily="34" charset="0"/>
              </a:rPr>
              <a:t>(</a:t>
            </a:r>
            <a:r>
              <a:rPr lang="el-GR" sz="1400" b="0" i="1" u="none" strike="noStrike" baseline="0" dirty="0">
                <a:latin typeface="Garamond" panose="02020404030301010803" pitchFamily="18" charset="0"/>
              </a:rPr>
              <a:t>−</a:t>
            </a:r>
            <a:r>
              <a:rPr lang="el-GR" sz="1400" b="0" i="0" u="none" strike="noStrike" baseline="0" dirty="0">
                <a:latin typeface="Times New Roman" panose="02020603050405020304" pitchFamily="18" charset="0"/>
              </a:rPr>
              <a:t>0</a:t>
            </a:r>
            <a:r>
              <a:rPr lang="el-GR" sz="1400" b="0" i="1" u="none" strike="noStrike" baseline="0" dirty="0">
                <a:latin typeface="Arial" panose="020B0604020202020204" pitchFamily="34" charset="0"/>
              </a:rPr>
              <a:t>.</a:t>
            </a:r>
            <a:r>
              <a:rPr lang="el-GR" sz="1400" b="0" i="0" u="none" strike="noStrike" baseline="0" dirty="0">
                <a:latin typeface="Times New Roman" panose="02020603050405020304" pitchFamily="18" charset="0"/>
              </a:rPr>
              <a:t>04 </a:t>
            </a:r>
            <a:r>
              <a:rPr lang="el-GR"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 + </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2</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Arial" panose="020B0604020202020204" pitchFamily="34" charset="0"/>
              </a:rPr>
              <a:t>,</a:t>
            </a:r>
          </a:p>
          <a:p>
            <a:r>
              <a:rPr lang="en-US" sz="1400" b="0" i="0" u="none" strike="noStrike" baseline="0" dirty="0">
                <a:latin typeface="Lucida Sans Unicode" panose="020B0602030504020204" pitchFamily="34" charset="0"/>
              </a:rPr>
              <a:t>        </a:t>
            </a:r>
            <a:r>
              <a:rPr lang="el-GR" sz="1400" b="0" i="0" u="none" strike="noStrike" baseline="0" dirty="0">
                <a:latin typeface="Lucida Sans Unicode" panose="020B0602030504020204" pitchFamily="34" charset="0"/>
              </a:rPr>
              <a:t>[</a:t>
            </a:r>
            <a:r>
              <a:rPr lang="el-GR" sz="1400" b="0" i="0" u="none" strike="noStrike" baseline="0" dirty="0">
                <a:latin typeface="Times New Roman" panose="02020603050405020304" pitchFamily="18" charset="0"/>
              </a:rPr>
              <a:t>0</a:t>
            </a:r>
            <a:r>
              <a:rPr lang="el-GR" sz="1400" b="0" i="1" u="none" strike="noStrike" baseline="0" dirty="0">
                <a:latin typeface="Arial" panose="020B0604020202020204" pitchFamily="34" charset="0"/>
              </a:rPr>
              <a:t>.</a:t>
            </a:r>
            <a:r>
              <a:rPr lang="el-GR" sz="1400" b="0" i="0" u="none" strike="noStrike" baseline="0" dirty="0">
                <a:latin typeface="Times New Roman" panose="02020603050405020304" pitchFamily="18" charset="0"/>
              </a:rPr>
              <a:t>8</a:t>
            </a:r>
            <a:r>
              <a:rPr lang="el-GR" sz="1400" b="0" i="0" u="none" strike="noStrike" baseline="0" dirty="0">
                <a:latin typeface="Lucida Sans Unicode" panose="020B0602030504020204" pitchFamily="34" charset="0"/>
              </a:rPr>
              <a:t>(</a:t>
            </a:r>
            <a:r>
              <a:rPr lang="el-GR" sz="1400" b="0" i="1" u="none" strike="noStrike" baseline="0" dirty="0">
                <a:latin typeface="Garamond" panose="02020404030301010803" pitchFamily="18" charset="0"/>
              </a:rPr>
              <a:t>−</a:t>
            </a:r>
            <a:r>
              <a:rPr lang="el-GR" sz="1400" b="0" i="0" u="none" strike="noStrike" baseline="0" dirty="0">
                <a:latin typeface="Times New Roman" panose="02020603050405020304" pitchFamily="18" charset="0"/>
              </a:rPr>
              <a:t>0</a:t>
            </a:r>
            <a:r>
              <a:rPr lang="el-GR" sz="1400" b="0" i="1" u="none" strike="noStrike" baseline="0" dirty="0">
                <a:latin typeface="Arial" panose="020B0604020202020204" pitchFamily="34" charset="0"/>
              </a:rPr>
              <a:t>.</a:t>
            </a:r>
            <a:r>
              <a:rPr lang="el-GR" sz="1400" b="0" i="0" u="none" strike="noStrike" baseline="0" dirty="0">
                <a:latin typeface="Times New Roman" panose="02020603050405020304" pitchFamily="18" charset="0"/>
              </a:rPr>
              <a:t>04 </a:t>
            </a:r>
            <a:r>
              <a:rPr lang="el-GR"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2</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 + </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2</a:t>
            </a:r>
            <a:r>
              <a:rPr lang="en-MY" sz="1400" b="0" i="0" u="none" strike="noStrike" baseline="0" dirty="0">
                <a:latin typeface="Lucida Sans Unicode" panose="020B0602030504020204" pitchFamily="34" charset="0"/>
              </a:rPr>
              <a:t>)) + </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r>
              <a:rPr lang="en-MY" sz="1400" b="0" i="0" u="none" strike="noStrike" baseline="0" dirty="0">
                <a:latin typeface="Times New Roman" panose="02020603050405020304" pitchFamily="18" charset="0"/>
              </a:rPr>
              <a:t>0</a:t>
            </a:r>
            <a:r>
              <a:rPr lang="en-MY" sz="1400" b="0" i="1" u="none" strike="noStrike" baseline="0" dirty="0">
                <a:latin typeface="Arial" panose="020B0604020202020204" pitchFamily="34" charset="0"/>
              </a:rPr>
              <a:t>.</a:t>
            </a:r>
            <a:r>
              <a:rPr lang="en-MY" sz="1400" b="0" i="0" u="none" strike="noStrike" baseline="0" dirty="0">
                <a:latin typeface="Times New Roman" panose="02020603050405020304" pitchFamily="18" charset="0"/>
              </a:rPr>
              <a:t>04 </a:t>
            </a:r>
            <a:r>
              <a:rPr lang="en-MY" sz="1400" b="0" i="0" u="none" strike="noStrike" baseline="0" dirty="0">
                <a:latin typeface="Lucida Sans Unicode" panose="020B0602030504020204" pitchFamily="34" charset="0"/>
              </a:rPr>
              <a:t>+ </a:t>
            </a:r>
            <a:r>
              <a:rPr lang="el-GR" sz="1400" b="0" i="1" u="none" strike="noStrike" baseline="0" dirty="0">
                <a:latin typeface="Arial" panose="020B0604020202020204" pitchFamily="34" charset="0"/>
              </a:rPr>
              <a:t>γ</a:t>
            </a:r>
            <a:r>
              <a:rPr lang="en-MY" sz="1400" b="0" i="1" u="none" strike="noStrike" baseline="0" dirty="0">
                <a:latin typeface="Bookman Old Style" panose="02050604050505020204" pitchFamily="18" charset="0"/>
              </a:rPr>
              <a:t>U </a:t>
            </a:r>
            <a:r>
              <a:rPr lang="en-MY" sz="1400" b="0" i="0" u="none" strike="noStrike" baseline="0" dirty="0">
                <a:latin typeface="Lucida Sans Unicode" panose="020B0602030504020204" pitchFamily="34" charset="0"/>
              </a:rPr>
              <a:t>(</a:t>
            </a:r>
            <a:r>
              <a:rPr lang="en-MY" sz="1400" b="0" i="0" u="none" strike="noStrike" baseline="0" dirty="0">
                <a:latin typeface="Times New Roman" panose="02020603050405020304" pitchFamily="18" charset="0"/>
              </a:rPr>
              <a:t>1</a:t>
            </a:r>
            <a:r>
              <a:rPr lang="en-MY" sz="1400" b="0" i="1" u="none" strike="noStrike" baseline="0" dirty="0">
                <a:latin typeface="Arial" panose="020B0604020202020204" pitchFamily="34" charset="0"/>
              </a:rPr>
              <a:t>, </a:t>
            </a:r>
            <a:r>
              <a:rPr lang="en-MY" sz="1400" b="0" i="0" u="none" strike="noStrike" baseline="0" dirty="0">
                <a:latin typeface="Times New Roman" panose="02020603050405020304" pitchFamily="18" charset="0"/>
              </a:rPr>
              <a:t>1</a:t>
            </a:r>
            <a:r>
              <a:rPr lang="en-MY" sz="1400" b="0" i="0" u="none" strike="noStrike" baseline="0" dirty="0">
                <a:latin typeface="Lucida Sans Unicode" panose="020B0602030504020204" pitchFamily="34" charset="0"/>
              </a:rPr>
              <a:t>))]</a:t>
            </a:r>
            <a:r>
              <a:rPr lang="en-MY" sz="1400" b="0" i="1" u="none" strike="noStrike" baseline="0" dirty="0">
                <a:latin typeface="Garamond" panose="02020404030301010803" pitchFamily="18" charset="0"/>
              </a:rPr>
              <a:t>}</a:t>
            </a:r>
          </a:p>
        </p:txBody>
      </p:sp>
      <p:sp>
        <p:nvSpPr>
          <p:cNvPr id="7" name="TextBox 6">
            <a:extLst>
              <a:ext uri="{FF2B5EF4-FFF2-40B4-BE49-F238E27FC236}">
                <a16:creationId xmlns:a16="http://schemas.microsoft.com/office/drawing/2014/main" id="{BBB6B468-7250-4CA6-A4A3-6699D3673C90}"/>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8" name="Picture 7">
            <a:extLst>
              <a:ext uri="{FF2B5EF4-FFF2-40B4-BE49-F238E27FC236}">
                <a16:creationId xmlns:a16="http://schemas.microsoft.com/office/drawing/2014/main" id="{DBA80982-5DA5-45B2-845B-75B65E9FE83F}"/>
              </a:ext>
            </a:extLst>
          </p:cNvPr>
          <p:cNvPicPr>
            <a:picLocks noChangeAspect="1"/>
          </p:cNvPicPr>
          <p:nvPr/>
        </p:nvPicPr>
        <p:blipFill>
          <a:blip r:embed="rId3"/>
          <a:stretch>
            <a:fillRect/>
          </a:stretch>
        </p:blipFill>
        <p:spPr>
          <a:xfrm>
            <a:off x="304800" y="7079192"/>
            <a:ext cx="914400" cy="276225"/>
          </a:xfrm>
          <a:prstGeom prst="rect">
            <a:avLst/>
          </a:prstGeom>
        </p:spPr>
      </p:pic>
    </p:spTree>
    <p:extLst>
      <p:ext uri="{BB962C8B-B14F-4D97-AF65-F5344CB8AC3E}">
        <p14:creationId xmlns:p14="http://schemas.microsoft.com/office/powerpoint/2010/main" val="3035664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3120</TotalTime>
  <Words>3241</Words>
  <Application>Microsoft Office PowerPoint</Application>
  <PresentationFormat>Custom</PresentationFormat>
  <Paragraphs>374</Paragraphs>
  <Slides>35</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35</vt:i4>
      </vt:variant>
    </vt:vector>
  </HeadingPairs>
  <TitlesOfParts>
    <vt:vector size="59" baseType="lpstr">
      <vt:lpstr>Arial</vt:lpstr>
      <vt:lpstr>Arial Narrow</vt:lpstr>
      <vt:lpstr>Book Antiqua</vt:lpstr>
      <vt:lpstr>Bookman Old Style</vt:lpstr>
      <vt:lpstr>Calibri</vt:lpstr>
      <vt:lpstr>Cambria</vt:lpstr>
      <vt:lpstr>Cambria Math</vt:lpstr>
      <vt:lpstr>Century</vt:lpstr>
      <vt:lpstr>CMMI10</vt:lpstr>
      <vt:lpstr>CMR10</vt:lpstr>
      <vt:lpstr>CMSSBX10</vt:lpstr>
      <vt:lpstr>Garamond</vt:lpstr>
      <vt:lpstr>Georgia</vt:lpstr>
      <vt:lpstr>Lucida Sans</vt:lpstr>
      <vt:lpstr>Lucida Sans Unicode</vt:lpstr>
      <vt:lpstr>MSAM10</vt:lpstr>
      <vt:lpstr>NimbusRomNo9L-Medi</vt:lpstr>
      <vt:lpstr>NimbusRomNo9L-Regu</vt:lpstr>
      <vt:lpstr>NimbusRomNo9L-ReguItal</vt:lpstr>
      <vt:lpstr>Palatino Linotype</vt:lpstr>
      <vt:lpstr>Tahoma</vt:lpstr>
      <vt:lpstr>Times New Roman</vt:lpstr>
      <vt:lpstr>Verdana</vt:lpstr>
      <vt:lpstr>Office Theme</vt:lpstr>
      <vt:lpstr>PowerPoint Presentation</vt:lpstr>
      <vt:lpstr>Outline</vt:lpstr>
      <vt:lpstr>Sequential Decision Problems</vt:lpstr>
      <vt:lpstr>Sequential Decision Problems</vt:lpstr>
      <vt:lpstr>Sequential Decision Problems</vt:lpstr>
      <vt:lpstr>Sequential Decision Problems</vt:lpstr>
      <vt:lpstr>Sequential Decision Problems</vt:lpstr>
      <vt:lpstr>Sequential Decision Problems</vt:lpstr>
      <vt:lpstr>Sequential Decision Problems</vt:lpstr>
      <vt:lpstr>Reward scales</vt:lpstr>
      <vt:lpstr>Representing MDPs</vt:lpstr>
      <vt:lpstr>Representing MDPs</vt:lpstr>
      <vt:lpstr>Representing MDPs</vt:lpstr>
      <vt:lpstr>Algorithms for MDPs (Value Iteration)</vt:lpstr>
      <vt:lpstr>PowerPoint Presentation</vt:lpstr>
      <vt:lpstr>Algorithms for MDPs (Value Iteration)</vt:lpstr>
      <vt:lpstr>Algorithms for MDPs (Policy Iteration)</vt:lpstr>
      <vt:lpstr>Algorithms for MDPs (Policy Iteration)</vt:lpstr>
      <vt:lpstr>Algorithms for MDPs (Linear programming)</vt:lpstr>
      <vt:lpstr>Algorithms for MDPs (Online algorithms)</vt:lpstr>
      <vt:lpstr>Algorithms for MDPs (Online algorithms)</vt:lpstr>
      <vt:lpstr>Bandit Problems</vt:lpstr>
      <vt:lpstr>Bandit Problems</vt:lpstr>
      <vt:lpstr>Bandit Problems</vt:lpstr>
      <vt:lpstr>Bandit Problems</vt:lpstr>
      <vt:lpstr>Bandit Problems</vt:lpstr>
      <vt:lpstr>Bandit Problems</vt:lpstr>
      <vt:lpstr>Bandit Problems</vt:lpstr>
      <vt:lpstr>Partially Observable MDPs</vt:lpstr>
      <vt:lpstr>Partially Observable MDPs</vt:lpstr>
      <vt:lpstr>Algorithms for Solving POMDPs</vt:lpstr>
      <vt:lpstr>Algorithms for Solving POMDPs</vt:lpstr>
      <vt:lpstr>Algorithms for Solving POMDPs</vt:lpstr>
      <vt:lpstr>Algorithms for Solving POMDPs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23</cp:revision>
  <dcterms:created xsi:type="dcterms:W3CDTF">2021-09-01T06:26:14Z</dcterms:created>
  <dcterms:modified xsi:type="dcterms:W3CDTF">2022-02-23T03:29:27Z</dcterms:modified>
</cp:coreProperties>
</file>