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4"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05" r:id="rId26"/>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6" autoAdjust="0"/>
    <p:restoredTop sz="94660"/>
  </p:normalViewPr>
  <p:slideViewPr>
    <p:cSldViewPr>
      <p:cViewPr varScale="1">
        <p:scale>
          <a:sx n="101" d="100"/>
          <a:sy n="101" d="100"/>
        </p:scale>
        <p:origin x="14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18461" y="2470821"/>
            <a:ext cx="6221476" cy="403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305675" y="7217305"/>
            <a:ext cx="665861"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dirty="0"/>
          </a:p>
        </p:txBody>
      </p:sp>
      <p:sp>
        <p:nvSpPr>
          <p:cNvPr id="5" name="Holder 5"/>
          <p:cNvSpPr>
            <a:spLocks noGrp="1"/>
          </p:cNvSpPr>
          <p:nvPr>
            <p:ph type="ftr" sz="quarter" idx="5"/>
          </p:nvPr>
        </p:nvSpPr>
        <p:spPr>
          <a:xfrm>
            <a:off x="7315200" y="7217305"/>
            <a:ext cx="656336"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025" y="1010818"/>
            <a:ext cx="8988348" cy="381000"/>
          </a:xfrm>
          <a:prstGeom prst="rect">
            <a:avLst/>
          </a:prstGeom>
        </p:spPr>
        <p:txBody>
          <a:bodyPr wrap="square" lIns="0" tIns="0" rIns="0" bIns="0">
            <a:spAutoFit/>
          </a:bodyPr>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a:xfrm>
            <a:off x="496550" y="1608802"/>
            <a:ext cx="5655310" cy="3647440"/>
          </a:xfrm>
          <a:prstGeom prst="rect">
            <a:avLst/>
          </a:prstGeom>
        </p:spPr>
        <p:txBody>
          <a:bodyPr wrap="square" lIns="0" tIns="0" rIns="0" bIns="0">
            <a:spAutoFit/>
          </a:bodyPr>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474966" y="7217305"/>
            <a:ext cx="496570"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2/23/2022</a:t>
            </a:fld>
            <a:endParaRPr lang="en-US" dirty="0"/>
          </a:p>
        </p:txBody>
      </p:sp>
      <p:sp>
        <p:nvSpPr>
          <p:cNvPr id="6" name="Holder 6"/>
          <p:cNvSpPr>
            <a:spLocks noGrp="1"/>
          </p:cNvSpPr>
          <p:nvPr>
            <p:ph type="sldNum" sz="quarter" idx="7"/>
          </p:nvPr>
        </p:nvSpPr>
        <p:spPr>
          <a:xfrm>
            <a:off x="8134856" y="7217305"/>
            <a:ext cx="195579"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pic>
        <p:nvPicPr>
          <p:cNvPr id="7" name="Picture 6">
            <a:extLst>
              <a:ext uri="{FF2B5EF4-FFF2-40B4-BE49-F238E27FC236}">
                <a16:creationId xmlns:a16="http://schemas.microsoft.com/office/drawing/2014/main" id="{60558D7B-453B-472C-9273-B541DD1D11C0}"/>
              </a:ext>
            </a:extLst>
          </p:cNvPr>
          <p:cNvPicPr>
            <a:picLocks noChangeAspect="1"/>
          </p:cNvPicPr>
          <p:nvPr userDrawn="1"/>
        </p:nvPicPr>
        <p:blipFill>
          <a:blip r:embed="rId7"/>
          <a:stretch>
            <a:fillRect/>
          </a:stretch>
        </p:blipFill>
        <p:spPr>
          <a:xfrm>
            <a:off x="560235" y="7244829"/>
            <a:ext cx="914400" cy="276225"/>
          </a:xfrm>
          <a:prstGeom prst="rect">
            <a:avLst/>
          </a:prstGeom>
        </p:spPr>
      </p:pic>
      <p:sp>
        <p:nvSpPr>
          <p:cNvPr id="8" name="TextBox 7">
            <a:extLst>
              <a:ext uri="{FF2B5EF4-FFF2-40B4-BE49-F238E27FC236}">
                <a16:creationId xmlns:a16="http://schemas.microsoft.com/office/drawing/2014/main" id="{B44B2F7A-C108-48AF-995E-AA067885062D}"/>
              </a:ext>
            </a:extLst>
          </p:cNvPr>
          <p:cNvSpPr txBox="1"/>
          <p:nvPr userDrawn="1"/>
        </p:nvSpPr>
        <p:spPr>
          <a:xfrm>
            <a:off x="3746964"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62400" y="3934807"/>
            <a:ext cx="5930139" cy="393056"/>
          </a:xfrm>
          <a:prstGeom prst="rect">
            <a:avLst/>
          </a:prstGeom>
        </p:spPr>
        <p:txBody>
          <a:bodyPr vert="horz" wrap="square" lIns="0" tIns="15875" rIns="0" bIns="0" rtlCol="0">
            <a:spAutoFit/>
          </a:bodyPr>
          <a:lstStyle/>
          <a:p>
            <a:pPr marL="12700" algn="ctr">
              <a:lnSpc>
                <a:spcPct val="100000"/>
              </a:lnSpc>
              <a:spcBef>
                <a:spcPts val="125"/>
              </a:spcBef>
            </a:pPr>
            <a:r>
              <a:rPr lang="en-MY" sz="2450" spc="200" dirty="0">
                <a:latin typeface="Century"/>
                <a:cs typeface="Century"/>
              </a:rPr>
              <a:t>Multiagent Decision Making</a:t>
            </a:r>
            <a:endParaRPr lang="en-MY" sz="2450" dirty="0">
              <a:latin typeface="Century"/>
              <a:cs typeface="Century"/>
            </a:endParaRPr>
          </a:p>
        </p:txBody>
      </p:sp>
      <p:sp>
        <p:nvSpPr>
          <p:cNvPr id="3" name="object 3"/>
          <p:cNvSpPr txBox="1"/>
          <p:nvPr/>
        </p:nvSpPr>
        <p:spPr>
          <a:xfrm>
            <a:off x="6066152" y="3124200"/>
            <a:ext cx="2097279" cy="330218"/>
          </a:xfrm>
          <a:prstGeom prst="rect">
            <a:avLst/>
          </a:prstGeom>
        </p:spPr>
        <p:txBody>
          <a:bodyPr vert="horz" wrap="square" lIns="0" tIns="14604" rIns="0" bIns="0" rtlCol="0">
            <a:spAutoFit/>
          </a:bodyPr>
          <a:lstStyle/>
          <a:p>
            <a:pPr marL="12700">
              <a:lnSpc>
                <a:spcPct val="100000"/>
              </a:lnSpc>
              <a:spcBef>
                <a:spcPts val="114"/>
              </a:spcBef>
            </a:pPr>
            <a:r>
              <a:rPr sz="2050" spc="155" dirty="0">
                <a:latin typeface="Century"/>
                <a:cs typeface="Century"/>
              </a:rPr>
              <a:t>Chapter</a:t>
            </a:r>
            <a:r>
              <a:rPr sz="2050" spc="165" dirty="0">
                <a:latin typeface="Century"/>
                <a:cs typeface="Century"/>
              </a:rPr>
              <a:t> </a:t>
            </a:r>
            <a:r>
              <a:rPr lang="en-US" sz="2050" dirty="0">
                <a:latin typeface="Century"/>
                <a:cs typeface="Century"/>
              </a:rPr>
              <a:t>17</a:t>
            </a:r>
            <a:endParaRPr sz="2050" dirty="0">
              <a:latin typeface="Century"/>
              <a:cs typeface="Century"/>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a:t>
            </a:fld>
            <a:endParaRPr spc="20" dirty="0"/>
          </a:p>
        </p:txBody>
      </p:sp>
      <p:pic>
        <p:nvPicPr>
          <p:cNvPr id="6" name="Picture 5" descr="A picture containing qr code&#10;&#10;Description automatically generated">
            <a:extLst>
              <a:ext uri="{FF2B5EF4-FFF2-40B4-BE49-F238E27FC236}">
                <a16:creationId xmlns:a16="http://schemas.microsoft.com/office/drawing/2014/main" id="{44E88151-E64D-4DEE-94B8-642D6DFCC9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1200"/>
            <a:ext cx="3373838" cy="4267200"/>
          </a:xfrm>
          <a:prstGeom prst="rect">
            <a:avLst/>
          </a:prstGeom>
        </p:spPr>
      </p:pic>
      <p:sp>
        <p:nvSpPr>
          <p:cNvPr id="7" name="Title 1">
            <a:extLst>
              <a:ext uri="{FF2B5EF4-FFF2-40B4-BE49-F238E27FC236}">
                <a16:creationId xmlns:a16="http://schemas.microsoft.com/office/drawing/2014/main" id="{D0FC1AC0-4601-4DB9-B875-5C1D9A0EE1F4}"/>
              </a:ext>
            </a:extLst>
          </p:cNvPr>
          <p:cNvSpPr txBox="1">
            <a:spLocks/>
          </p:cNvSpPr>
          <p:nvPr/>
        </p:nvSpPr>
        <p:spPr>
          <a:xfrm>
            <a:off x="457200" y="533400"/>
            <a:ext cx="8988348" cy="553998"/>
          </a:xfrm>
          <a:prstGeom prst="rect">
            <a:avLst/>
          </a:prstGeom>
        </p:spPr>
        <p:txBody>
          <a:bodyPr wrap="square" lIns="0" tIns="0" rIns="0" bIns="0">
            <a:spAutoFit/>
          </a:bodyPr>
          <a:lstStyle>
            <a:lvl1pPr>
              <a:defRPr sz="2500" b="0" i="0">
                <a:solidFill>
                  <a:schemeClr val="tx1"/>
                </a:solidFill>
                <a:latin typeface="Century"/>
                <a:ea typeface="+mj-ea"/>
                <a:cs typeface="Century"/>
              </a:defRPr>
            </a:lvl1pPr>
          </a:lstStyle>
          <a:p>
            <a:r>
              <a:rPr lang="en-US" sz="3600" b="1" kern="0" dirty="0">
                <a:solidFill>
                  <a:srgbClr val="007FA3"/>
                </a:solidFill>
                <a:latin typeface="+mj-lt"/>
                <a:cs typeface="Times New Roman"/>
                <a:sym typeface="Times New Roman"/>
              </a:rPr>
              <a:t>Artificial Intelligence: A Modern Approach</a:t>
            </a:r>
          </a:p>
        </p:txBody>
      </p:sp>
      <p:sp>
        <p:nvSpPr>
          <p:cNvPr id="8" name="TextBox 7">
            <a:extLst>
              <a:ext uri="{FF2B5EF4-FFF2-40B4-BE49-F238E27FC236}">
                <a16:creationId xmlns:a16="http://schemas.microsoft.com/office/drawing/2014/main" id="{E93AD67B-C57A-4642-A26F-D244D49D0282}"/>
              </a:ext>
            </a:extLst>
          </p:cNvPr>
          <p:cNvSpPr txBox="1"/>
          <p:nvPr/>
        </p:nvSpPr>
        <p:spPr>
          <a:xfrm>
            <a:off x="422787" y="1225359"/>
            <a:ext cx="5066031" cy="400110"/>
          </a:xfrm>
          <a:prstGeom prst="rect">
            <a:avLst/>
          </a:prstGeom>
          <a:noFill/>
        </p:spPr>
        <p:txBody>
          <a:bodyPr wrap="square" rtlCol="0">
            <a:spAutoFit/>
          </a:bodyPr>
          <a:lstStyle/>
          <a:p>
            <a:r>
              <a:rPr lang="en-US" sz="2000" dirty="0">
                <a:solidFill>
                  <a:srgbClr val="007FA3"/>
                </a:solidFill>
                <a:latin typeface="+mj-lt"/>
                <a:ea typeface="+mj-ea"/>
                <a:cs typeface="Times New Roman"/>
              </a:rPr>
              <a:t>Fourth Edition, Global Edition</a:t>
            </a:r>
          </a:p>
        </p:txBody>
      </p:sp>
      <p:sp>
        <p:nvSpPr>
          <p:cNvPr id="9" name="TextBox 8">
            <a:extLst>
              <a:ext uri="{FF2B5EF4-FFF2-40B4-BE49-F238E27FC236}">
                <a16:creationId xmlns:a16="http://schemas.microsoft.com/office/drawing/2014/main" id="{50B82371-759D-4993-9CAF-D04429D555E9}"/>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10" name="Picture 9">
            <a:extLst>
              <a:ext uri="{FF2B5EF4-FFF2-40B4-BE49-F238E27FC236}">
                <a16:creationId xmlns:a16="http://schemas.microsoft.com/office/drawing/2014/main" id="{DB02CB2D-295D-4608-A1DD-ABD427025F92}"/>
              </a:ext>
            </a:extLst>
          </p:cNvPr>
          <p:cNvPicPr>
            <a:picLocks noChangeAspect="1"/>
          </p:cNvPicPr>
          <p:nvPr/>
        </p:nvPicPr>
        <p:blipFill>
          <a:blip r:embed="rId3"/>
          <a:stretch>
            <a:fillRect/>
          </a:stretch>
        </p:blipFill>
        <p:spPr>
          <a:xfrm>
            <a:off x="304800" y="7079192"/>
            <a:ext cx="914400" cy="276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Non-Cooperative Game Theory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10</a:t>
            </a:fld>
            <a:endParaRPr spc="20" dirty="0"/>
          </a:p>
        </p:txBody>
      </p:sp>
      <p:pic>
        <p:nvPicPr>
          <p:cNvPr id="5" name="Picture 4">
            <a:extLst>
              <a:ext uri="{FF2B5EF4-FFF2-40B4-BE49-F238E27FC236}">
                <a16:creationId xmlns:a16="http://schemas.microsoft.com/office/drawing/2014/main" id="{8A9583BE-300E-4532-9159-6FA0F6B8D02B}"/>
              </a:ext>
            </a:extLst>
          </p:cNvPr>
          <p:cNvPicPr>
            <a:picLocks noChangeAspect="1"/>
          </p:cNvPicPr>
          <p:nvPr/>
        </p:nvPicPr>
        <p:blipFill>
          <a:blip r:embed="rId2"/>
          <a:stretch>
            <a:fillRect/>
          </a:stretch>
        </p:blipFill>
        <p:spPr>
          <a:xfrm>
            <a:off x="1981200" y="1981200"/>
            <a:ext cx="5343525" cy="1047750"/>
          </a:xfrm>
          <a:prstGeom prst="rect">
            <a:avLst/>
          </a:prstGeom>
        </p:spPr>
      </p:pic>
      <p:sp>
        <p:nvSpPr>
          <p:cNvPr id="9" name="TextBox 8">
            <a:extLst>
              <a:ext uri="{FF2B5EF4-FFF2-40B4-BE49-F238E27FC236}">
                <a16:creationId xmlns:a16="http://schemas.microsoft.com/office/drawing/2014/main" id="{4E7CBA2F-B3F8-487B-8EC4-67EEDFDAFFB9}"/>
              </a:ext>
            </a:extLst>
          </p:cNvPr>
          <p:cNvSpPr txBox="1"/>
          <p:nvPr/>
        </p:nvSpPr>
        <p:spPr>
          <a:xfrm>
            <a:off x="1571897" y="3239869"/>
            <a:ext cx="6324600" cy="646331"/>
          </a:xfrm>
          <a:prstGeom prst="rect">
            <a:avLst/>
          </a:prstGeom>
          <a:noFill/>
        </p:spPr>
        <p:txBody>
          <a:bodyPr wrap="square">
            <a:spAutoFit/>
          </a:bodyPr>
          <a:lstStyle/>
          <a:p>
            <a:pPr algn="l"/>
            <a:r>
              <a:rPr lang="en-US" sz="1800" b="0" i="0" u="none" strike="noStrike" baseline="0" dirty="0">
                <a:latin typeface="NimbusRomNo9L-Regu"/>
              </a:rPr>
              <a:t>Suppose Bo plays </a:t>
            </a:r>
            <a:r>
              <a:rPr lang="en-US" sz="1800" b="0" i="0" u="none" strike="noStrike" baseline="0" dirty="0">
                <a:latin typeface="NimbusRomNo9L-ReguItal"/>
              </a:rPr>
              <a:t>testify</a:t>
            </a:r>
            <a:r>
              <a:rPr lang="en-US" sz="1800" b="0" i="0" u="none" strike="noStrike" baseline="0" dirty="0">
                <a:latin typeface="NimbusRomNo9L-Regu"/>
              </a:rPr>
              <a:t>. Ali gets 5 years if Ali testify and 10 years if Ali don’t, so in that </a:t>
            </a:r>
            <a:r>
              <a:rPr lang="en-MY" sz="1800" b="0" i="0" u="none" strike="noStrike" baseline="0" dirty="0">
                <a:latin typeface="NimbusRomNo9L-Regu"/>
              </a:rPr>
              <a:t>case testifying is better.</a:t>
            </a:r>
            <a:endParaRPr lang="en-MY" dirty="0"/>
          </a:p>
        </p:txBody>
      </p:sp>
      <p:sp>
        <p:nvSpPr>
          <p:cNvPr id="8" name="TextBox 7">
            <a:extLst>
              <a:ext uri="{FF2B5EF4-FFF2-40B4-BE49-F238E27FC236}">
                <a16:creationId xmlns:a16="http://schemas.microsoft.com/office/drawing/2014/main" id="{74BC5086-011F-4C98-A09B-28CEEA5A2CDE}"/>
              </a:ext>
            </a:extLst>
          </p:cNvPr>
          <p:cNvSpPr txBox="1"/>
          <p:nvPr/>
        </p:nvSpPr>
        <p:spPr>
          <a:xfrm>
            <a:off x="1571897" y="3905794"/>
            <a:ext cx="6324600" cy="923330"/>
          </a:xfrm>
          <a:prstGeom prst="rect">
            <a:avLst/>
          </a:prstGeom>
          <a:noFill/>
        </p:spPr>
        <p:txBody>
          <a:bodyPr wrap="square">
            <a:spAutoFit/>
          </a:bodyPr>
          <a:lstStyle/>
          <a:p>
            <a:pPr algn="l"/>
            <a:r>
              <a:rPr lang="en-US" sz="1800" b="0" i="0" u="none" strike="noStrike" baseline="0" dirty="0">
                <a:latin typeface="NimbusRomNo9L-Regu"/>
              </a:rPr>
              <a:t>On the other hand, if Bo plays </a:t>
            </a:r>
            <a:r>
              <a:rPr lang="en-US" sz="1800" b="0" i="0" u="none" strike="noStrike" baseline="0" dirty="0">
                <a:latin typeface="NimbusRomNo9L-ReguItal"/>
              </a:rPr>
              <a:t>refuse</a:t>
            </a:r>
            <a:r>
              <a:rPr lang="en-US" sz="1800" b="0" i="0" u="none" strike="noStrike" baseline="0" dirty="0">
                <a:latin typeface="NimbusRomNo9L-Regu"/>
              </a:rPr>
              <a:t>, then Ali go free if Ali testify and Ali get 1 year if Ali</a:t>
            </a:r>
            <a:r>
              <a:rPr lang="en-US" dirty="0">
                <a:latin typeface="NimbusRomNo9L-Regu"/>
              </a:rPr>
              <a:t> </a:t>
            </a:r>
            <a:r>
              <a:rPr lang="en-US" sz="1800" b="0" i="0" u="none" strike="noStrike" baseline="0" dirty="0">
                <a:latin typeface="NimbusRomNo9L-Regu"/>
              </a:rPr>
              <a:t>refuse, so testifying is also better in that case.</a:t>
            </a:r>
            <a:endParaRPr lang="en-MY" dirty="0"/>
          </a:p>
        </p:txBody>
      </p:sp>
      <p:sp>
        <p:nvSpPr>
          <p:cNvPr id="10" name="TextBox 9">
            <a:extLst>
              <a:ext uri="{FF2B5EF4-FFF2-40B4-BE49-F238E27FC236}">
                <a16:creationId xmlns:a16="http://schemas.microsoft.com/office/drawing/2014/main" id="{D1A63AD0-766C-4C4B-B66D-F5665494E30B}"/>
              </a:ext>
            </a:extLst>
          </p:cNvPr>
          <p:cNvSpPr txBox="1"/>
          <p:nvPr/>
        </p:nvSpPr>
        <p:spPr>
          <a:xfrm>
            <a:off x="1604554" y="4851727"/>
            <a:ext cx="6259286" cy="646331"/>
          </a:xfrm>
          <a:prstGeom prst="rect">
            <a:avLst/>
          </a:prstGeom>
          <a:noFill/>
        </p:spPr>
        <p:txBody>
          <a:bodyPr wrap="square">
            <a:spAutoFit/>
          </a:bodyPr>
          <a:lstStyle/>
          <a:p>
            <a:r>
              <a:rPr lang="en-US" sz="1800" b="0" i="0" u="none" strike="noStrike" baseline="0" dirty="0">
                <a:latin typeface="NimbusRomNo9L-Regu"/>
              </a:rPr>
              <a:t>So </a:t>
            </a:r>
            <a:r>
              <a:rPr lang="en-US" sz="1800" b="0" i="0" u="none" strike="noStrike" baseline="0" dirty="0">
                <a:latin typeface="NimbusRomNo9L-ReguItal"/>
              </a:rPr>
              <a:t>no matter what Bo chooses to do</a:t>
            </a:r>
            <a:r>
              <a:rPr lang="en-US" sz="1800" b="0" i="0" u="none" strike="noStrike" baseline="0" dirty="0">
                <a:latin typeface="NimbusRomNo9L-Regu"/>
              </a:rPr>
              <a:t>, it would be better for Ali to testify.</a:t>
            </a:r>
            <a:endParaRPr lang="en-MY" dirty="0"/>
          </a:p>
        </p:txBody>
      </p:sp>
      <p:sp>
        <p:nvSpPr>
          <p:cNvPr id="12" name="TextBox 11">
            <a:extLst>
              <a:ext uri="{FF2B5EF4-FFF2-40B4-BE49-F238E27FC236}">
                <a16:creationId xmlns:a16="http://schemas.microsoft.com/office/drawing/2014/main" id="{3BD7C780-9CC2-4796-BE7A-E18DAE852FE6}"/>
              </a:ext>
            </a:extLst>
          </p:cNvPr>
          <p:cNvSpPr txBox="1"/>
          <p:nvPr/>
        </p:nvSpPr>
        <p:spPr>
          <a:xfrm>
            <a:off x="1580606" y="5779649"/>
            <a:ext cx="6382256" cy="369332"/>
          </a:xfrm>
          <a:prstGeom prst="rect">
            <a:avLst/>
          </a:prstGeom>
          <a:noFill/>
        </p:spPr>
        <p:txBody>
          <a:bodyPr wrap="square">
            <a:spAutoFit/>
          </a:bodyPr>
          <a:lstStyle/>
          <a:p>
            <a:r>
              <a:rPr lang="en-US" sz="1800" b="0" i="0" u="none" strike="noStrike" baseline="0" dirty="0">
                <a:latin typeface="NimbusRomNo9L-Regu"/>
              </a:rPr>
              <a:t>Ali has discovered that </a:t>
            </a:r>
            <a:r>
              <a:rPr lang="en-US" sz="1800" b="0" i="0" u="none" strike="noStrike" baseline="0" dirty="0">
                <a:latin typeface="NimbusRomNo9L-ReguItal"/>
              </a:rPr>
              <a:t>testify </a:t>
            </a:r>
            <a:r>
              <a:rPr lang="en-US" sz="1800" b="0" i="0" u="none" strike="noStrike" baseline="0" dirty="0">
                <a:latin typeface="NimbusRomNo9L-Regu"/>
              </a:rPr>
              <a:t>is </a:t>
            </a:r>
            <a:r>
              <a:rPr lang="en-US" sz="1800" b="1" i="0" u="none" strike="noStrike" baseline="0" dirty="0">
                <a:latin typeface="NimbusRomNo9L-Regu"/>
              </a:rPr>
              <a:t>a </a:t>
            </a:r>
            <a:r>
              <a:rPr lang="en-US" sz="1800" b="1" i="0" u="none" strike="noStrike" baseline="0" dirty="0">
                <a:latin typeface="NimbusRomNo9L-Medi"/>
              </a:rPr>
              <a:t>dominant strategy </a:t>
            </a:r>
            <a:r>
              <a:rPr lang="en-US" sz="1800" b="0" i="0" u="none" strike="noStrike" baseline="0" dirty="0">
                <a:latin typeface="NimbusRomNo9L-Regu"/>
              </a:rPr>
              <a:t>for the game</a:t>
            </a:r>
            <a:endParaRPr lang="en-MY" dirty="0"/>
          </a:p>
        </p:txBody>
      </p:sp>
    </p:spTree>
    <p:extLst>
      <p:ext uri="{BB962C8B-B14F-4D97-AF65-F5344CB8AC3E}">
        <p14:creationId xmlns:p14="http://schemas.microsoft.com/office/powerpoint/2010/main" val="354507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Non-Cooperative Game Theory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11</a:t>
            </a:fld>
            <a:endParaRPr spc="20" dirty="0"/>
          </a:p>
        </p:txBody>
      </p:sp>
      <p:sp>
        <p:nvSpPr>
          <p:cNvPr id="11" name="TextBox 10">
            <a:extLst>
              <a:ext uri="{FF2B5EF4-FFF2-40B4-BE49-F238E27FC236}">
                <a16:creationId xmlns:a16="http://schemas.microsoft.com/office/drawing/2014/main" id="{8A43F8D6-4312-4A0D-9582-D20D264CDD8F}"/>
              </a:ext>
            </a:extLst>
          </p:cNvPr>
          <p:cNvSpPr txBox="1"/>
          <p:nvPr/>
        </p:nvSpPr>
        <p:spPr>
          <a:xfrm>
            <a:off x="685800" y="1878824"/>
            <a:ext cx="7449056" cy="3693319"/>
          </a:xfrm>
          <a:prstGeom prst="rect">
            <a:avLst/>
          </a:prstGeom>
          <a:noFill/>
        </p:spPr>
        <p:txBody>
          <a:bodyPr wrap="square">
            <a:spAutoFit/>
          </a:bodyPr>
          <a:lstStyle/>
          <a:p>
            <a:pPr marL="285750" indent="-285750">
              <a:buFont typeface="Arial" panose="020B0604020202020204" pitchFamily="34" charset="0"/>
              <a:buChar char="•"/>
            </a:pPr>
            <a:r>
              <a:rPr lang="en-US" sz="1800" b="0" i="1" u="none" strike="noStrike" baseline="0" dirty="0">
                <a:latin typeface="Book Antiqua" panose="02040602050305030304" pitchFamily="18" charset="0"/>
              </a:rPr>
              <a:t>s </a:t>
            </a:r>
            <a:r>
              <a:rPr lang="en-US" sz="1800" b="0" i="0" u="none" strike="noStrike" baseline="0" dirty="0">
                <a:latin typeface="Times New Roman" panose="02020603050405020304" pitchFamily="18" charset="0"/>
              </a:rPr>
              <a:t>for player </a:t>
            </a:r>
            <a:r>
              <a:rPr lang="en-US" sz="1800" b="0" i="1" u="none" strike="noStrike" baseline="0" dirty="0">
                <a:latin typeface="Book Antiqua" panose="02040602050305030304" pitchFamily="18" charset="0"/>
              </a:rPr>
              <a:t>p </a:t>
            </a:r>
            <a:r>
              <a:rPr lang="en-US" sz="1800" b="1" i="0" u="none" strike="noStrike" baseline="0" dirty="0">
                <a:latin typeface="Times New Roman" panose="02020603050405020304" pitchFamily="18" charset="0"/>
              </a:rPr>
              <a:t>strongly dominates </a:t>
            </a:r>
            <a:r>
              <a:rPr lang="en-US" sz="1800" b="0" i="0" u="none" strike="noStrike" baseline="0" dirty="0">
                <a:latin typeface="Times New Roman" panose="02020603050405020304" pitchFamily="18" charset="0"/>
              </a:rPr>
              <a:t>strategy </a:t>
            </a:r>
            <a:r>
              <a:rPr lang="en-US" sz="1800" b="0" i="1" u="none" strike="noStrike" baseline="0" dirty="0">
                <a:latin typeface="Book Antiqua" panose="02040602050305030304" pitchFamily="18" charset="0"/>
              </a:rPr>
              <a:t>s </a:t>
            </a:r>
            <a:r>
              <a:rPr lang="en-US" sz="1800" b="0" i="0" u="none" strike="noStrike" baseline="0" dirty="0">
                <a:latin typeface="Times New Roman" panose="02020603050405020304" pitchFamily="18" charset="0"/>
              </a:rPr>
              <a:t>if the outcome for </a:t>
            </a:r>
            <a:r>
              <a:rPr lang="en-US" sz="1800" b="0" i="1" u="none" strike="noStrike" baseline="0" dirty="0">
                <a:latin typeface="Book Antiqua" panose="02040602050305030304" pitchFamily="18" charset="0"/>
              </a:rPr>
              <a:t>s </a:t>
            </a:r>
            <a:r>
              <a:rPr lang="en-US" sz="1800" b="0" i="0" u="none" strike="noStrike" baseline="0" dirty="0">
                <a:latin typeface="Times New Roman" panose="02020603050405020304" pitchFamily="18" charset="0"/>
              </a:rPr>
              <a:t>is better for </a:t>
            </a:r>
            <a:r>
              <a:rPr lang="en-US" sz="1800" b="0" i="1" u="none" strike="noStrike" baseline="0" dirty="0">
                <a:latin typeface="Book Antiqua" panose="02040602050305030304" pitchFamily="18" charset="0"/>
              </a:rPr>
              <a:t>p </a:t>
            </a:r>
            <a:r>
              <a:rPr lang="en-US" sz="1800" b="0" i="0" u="none" strike="noStrike" baseline="0" dirty="0">
                <a:latin typeface="Times New Roman" panose="02020603050405020304" pitchFamily="18" charset="0"/>
              </a:rPr>
              <a:t>than the</a:t>
            </a:r>
            <a:r>
              <a:rPr lang="en-US" sz="1100" baseline="30000" dirty="0">
                <a:solidFill>
                  <a:srgbClr val="007DAC"/>
                </a:solidFill>
                <a:latin typeface="Arial" panose="020B0604020202020204" pitchFamily="34" charset="0"/>
              </a:rPr>
              <a:t> </a:t>
            </a:r>
            <a:r>
              <a:rPr lang="en-US" sz="1800" b="0" i="0" u="none" strike="noStrike" baseline="0" dirty="0">
                <a:latin typeface="Times New Roman" panose="02020603050405020304" pitchFamily="18" charset="0"/>
              </a:rPr>
              <a:t>outcome for </a:t>
            </a:r>
            <a:r>
              <a:rPr lang="en-US" sz="1800" b="0" i="1" u="none" strike="noStrike" baseline="0" dirty="0">
                <a:latin typeface="Book Antiqua" panose="02040602050305030304" pitchFamily="18" charset="0"/>
              </a:rPr>
              <a:t>s</a:t>
            </a:r>
            <a:r>
              <a:rPr lang="en-US" sz="1800" b="0" i="1" u="none" strike="noStrike" baseline="30000" dirty="0">
                <a:latin typeface="Book Antiqua" panose="02040602050305030304" pitchFamily="18" charset="0"/>
              </a:rPr>
              <a:t> </a:t>
            </a:r>
            <a:r>
              <a:rPr lang="en-US" sz="1800" b="0" i="0" u="none" strike="noStrike" baseline="0" dirty="0">
                <a:latin typeface="Times New Roman" panose="02020603050405020304" pitchFamily="18" charset="0"/>
              </a:rPr>
              <a:t>, for every choice of strategies by the other player(s). </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Strategy </a:t>
            </a:r>
            <a:r>
              <a:rPr lang="en-US" sz="1800" b="0" i="1" u="none" strike="noStrike" baseline="0" dirty="0">
                <a:latin typeface="Book Antiqua" panose="02040602050305030304" pitchFamily="18" charset="0"/>
              </a:rPr>
              <a:t>s </a:t>
            </a:r>
            <a:r>
              <a:rPr lang="en-US" sz="1800" b="1" i="0" u="none" strike="noStrike" baseline="0" dirty="0">
                <a:latin typeface="Times New Roman" panose="02020603050405020304" pitchFamily="18" charset="0"/>
              </a:rPr>
              <a:t>weakly dominates </a:t>
            </a:r>
            <a:r>
              <a:rPr lang="en-US" sz="1800" b="0" i="1" u="none" strike="noStrike" baseline="0" dirty="0">
                <a:latin typeface="Book Antiqua" panose="02040602050305030304" pitchFamily="18" charset="0"/>
              </a:rPr>
              <a:t>s </a:t>
            </a:r>
            <a:r>
              <a:rPr lang="en-US" sz="1800" b="0" i="0" u="none" strike="noStrike" baseline="0" dirty="0">
                <a:latin typeface="Times New Roman" panose="02020603050405020304" pitchFamily="18" charset="0"/>
              </a:rPr>
              <a:t>if </a:t>
            </a:r>
            <a:r>
              <a:rPr lang="en-US" sz="1800" b="0" i="1" u="none" strike="noStrike" baseline="0" dirty="0">
                <a:latin typeface="Book Antiqua" panose="02040602050305030304" pitchFamily="18" charset="0"/>
              </a:rPr>
              <a:t>s </a:t>
            </a:r>
            <a:r>
              <a:rPr lang="en-US" sz="1800" b="0" i="0" u="none" strike="noStrike" baseline="0" dirty="0">
                <a:latin typeface="Times New Roman" panose="02020603050405020304" pitchFamily="18" charset="0"/>
              </a:rPr>
              <a:t>is better than </a:t>
            </a:r>
            <a:r>
              <a:rPr lang="en-US" sz="1800" b="0" i="1" u="none" strike="noStrike" baseline="0" dirty="0">
                <a:latin typeface="Book Antiqua" panose="02040602050305030304" pitchFamily="18" charset="0"/>
              </a:rPr>
              <a:t>s </a:t>
            </a:r>
            <a:r>
              <a:rPr lang="en-US" sz="1800" b="0" i="0" u="none" strike="noStrike" baseline="0" dirty="0">
                <a:latin typeface="Times New Roman" panose="02020603050405020304" pitchFamily="18" charset="0"/>
              </a:rPr>
              <a:t>on at least one strategy profile and no worse on any other. A</a:t>
            </a:r>
            <a:r>
              <a:rPr lang="en-US" sz="1100" dirty="0">
                <a:solidFill>
                  <a:srgbClr val="007DAC"/>
                </a:solidFill>
                <a:latin typeface="Arial" panose="020B0604020202020204" pitchFamily="34" charset="0"/>
              </a:rPr>
              <a:t> </a:t>
            </a:r>
            <a:r>
              <a:rPr lang="en-MY" sz="1800" b="0" i="0" u="none" strike="noStrike" baseline="0" dirty="0">
                <a:latin typeface="NimbusRomNo9L-Regu"/>
              </a:rPr>
              <a:t>dominant strategy</a:t>
            </a:r>
            <a:r>
              <a:rPr lang="en-US" sz="1800" b="0" i="0" u="none" strike="noStrike" baseline="0" dirty="0">
                <a:latin typeface="Times New Roman" panose="02020603050405020304" pitchFamily="18" charset="0"/>
              </a:rPr>
              <a:t> is a strategy that dominates all others.</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NimbusRomNo9L-ReguItal"/>
              </a:rPr>
              <a:t>Rational player will always choose a dominant strategy and avoid a dominated</a:t>
            </a:r>
            <a:r>
              <a:rPr lang="en-MY" sz="1800" b="0" i="0" u="none" strike="noStrike" baseline="0" dirty="0">
                <a:latin typeface="NimbusRomNo9L-ReguItal"/>
              </a:rPr>
              <a:t> strategy.</a:t>
            </a:r>
          </a:p>
          <a:p>
            <a:pPr marL="285750" indent="-285750">
              <a:buFont typeface="Arial" panose="020B0604020202020204" pitchFamily="34" charset="0"/>
              <a:buChar char="•"/>
            </a:pPr>
            <a:endParaRPr lang="en-MY" dirty="0">
              <a:latin typeface="NimbusRomNo9L-ReguItal"/>
            </a:endParaRPr>
          </a:p>
          <a:p>
            <a:pPr marL="285750" indent="-285750">
              <a:buFont typeface="Arial" panose="020B0604020202020204" pitchFamily="34" charset="0"/>
              <a:buChar char="•"/>
            </a:pPr>
            <a:r>
              <a:rPr lang="en-US" sz="1800" b="0" i="0" u="none" strike="noStrike" baseline="0" dirty="0">
                <a:latin typeface="NimbusRomNo9L-Regu"/>
              </a:rPr>
              <a:t>Where all players choose a dominant strategy, then the outcome that results is said to be a </a:t>
            </a:r>
            <a:r>
              <a:rPr lang="en-US" sz="1800" b="1" i="0" u="none" strike="noStrike" baseline="0" dirty="0">
                <a:latin typeface="NimbusRomNo9L-Medi"/>
              </a:rPr>
              <a:t>dominant strategy equilibrium</a:t>
            </a:r>
            <a:endParaRPr lang="en-US" sz="1800"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883613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Social Welfare</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12</a:t>
            </a:fld>
            <a:endParaRPr spc="20" dirty="0"/>
          </a:p>
        </p:txBody>
      </p:sp>
      <p:sp>
        <p:nvSpPr>
          <p:cNvPr id="11" name="TextBox 10">
            <a:extLst>
              <a:ext uri="{FF2B5EF4-FFF2-40B4-BE49-F238E27FC236}">
                <a16:creationId xmlns:a16="http://schemas.microsoft.com/office/drawing/2014/main" id="{8A43F8D6-4312-4A0D-9582-D20D264CDD8F}"/>
              </a:ext>
            </a:extLst>
          </p:cNvPr>
          <p:cNvSpPr txBox="1"/>
          <p:nvPr/>
        </p:nvSpPr>
        <p:spPr>
          <a:xfrm>
            <a:off x="685800" y="1878824"/>
            <a:ext cx="7449056" cy="3139321"/>
          </a:xfrm>
          <a:prstGeom prst="rect">
            <a:avLst/>
          </a:prstGeom>
          <a:noFill/>
        </p:spPr>
        <p:txBody>
          <a:bodyPr wrap="square">
            <a:spAutoFit/>
          </a:bodyPr>
          <a:lstStyle/>
          <a:p>
            <a:pPr marL="285750" indent="-285750">
              <a:buFont typeface="Arial" panose="020B0604020202020204" pitchFamily="34" charset="0"/>
              <a:buChar char="•"/>
            </a:pPr>
            <a:r>
              <a:rPr lang="en-US" sz="1800" b="0" u="none" strike="noStrike" baseline="0" dirty="0">
                <a:latin typeface="Book Antiqua" panose="02040602050305030304" pitchFamily="18" charset="0"/>
              </a:rPr>
              <a:t>Want to choose the best overall outcome—the outcome that would be best for society as a whole</a:t>
            </a:r>
          </a:p>
          <a:p>
            <a:pPr marL="285750" indent="-285750">
              <a:buFont typeface="Arial" panose="020B0604020202020204" pitchFamily="34" charset="0"/>
              <a:buChar char="•"/>
            </a:pPr>
            <a:r>
              <a:rPr lang="en-US" sz="1800" b="0" u="none" strike="noStrike" baseline="0" dirty="0">
                <a:latin typeface="Book Antiqua" panose="02040602050305030304" pitchFamily="18" charset="0"/>
              </a:rPr>
              <a:t>avoid outcomes that waste utility</a:t>
            </a:r>
          </a:p>
          <a:p>
            <a:pPr marL="285750" indent="-285750">
              <a:buFont typeface="Arial" panose="020B0604020202020204" pitchFamily="34" charset="0"/>
              <a:buChar char="•"/>
            </a:pPr>
            <a:r>
              <a:rPr lang="en-MY" sz="1800" b="1" i="0" u="none" strike="noStrike" baseline="0" dirty="0">
                <a:latin typeface="NimbusRomNo9L-Medi"/>
              </a:rPr>
              <a:t>Pareto optimality</a:t>
            </a:r>
            <a:r>
              <a:rPr lang="en-US" i="0" dirty="0">
                <a:latin typeface="Book Antiqua" panose="02040602050305030304" pitchFamily="18" charset="0"/>
              </a:rPr>
              <a:t>: there is no other outcome that would make one player better off without making someone else worse off</a:t>
            </a:r>
          </a:p>
          <a:p>
            <a:pPr marL="285750" indent="-285750">
              <a:buFont typeface="Arial" panose="020B0604020202020204" pitchFamily="34" charset="0"/>
              <a:buChar char="•"/>
            </a:pPr>
            <a:r>
              <a:rPr lang="en-US" sz="1800" b="1" i="0" u="none" strike="noStrike" baseline="0" dirty="0">
                <a:latin typeface="NimbusRomNo9L-Medi"/>
              </a:rPr>
              <a:t>Utilitarian social welfare </a:t>
            </a:r>
            <a:r>
              <a:rPr lang="en-US" sz="1800" b="0" i="0" u="none" strike="noStrike" baseline="0" dirty="0">
                <a:latin typeface="NimbusRomNo9L-Regu"/>
              </a:rPr>
              <a:t>is a measure of how good an outcome is in the aggregate</a:t>
            </a:r>
          </a:p>
          <a:p>
            <a:pPr marL="285750" indent="-285750">
              <a:buFont typeface="Arial" panose="020B0604020202020204" pitchFamily="34" charset="0"/>
              <a:buChar char="•"/>
            </a:pPr>
            <a:r>
              <a:rPr lang="en-MY" sz="1800" b="1" i="0" u="none" strike="noStrike" baseline="0" dirty="0">
                <a:latin typeface="NimbusRomNo9L-Medi"/>
              </a:rPr>
              <a:t>Egalitarian social welfare</a:t>
            </a:r>
            <a:r>
              <a:rPr lang="en-MY" sz="1800" b="0" i="0" u="none" strike="noStrike" baseline="0" dirty="0">
                <a:latin typeface="NimbusRomNo9L-Medi"/>
              </a:rPr>
              <a:t>: maximize </a:t>
            </a:r>
            <a:r>
              <a:rPr lang="en-US" sz="1800" b="0" i="0" u="none" strike="noStrike" baseline="0" dirty="0">
                <a:latin typeface="NimbusRomNo9L-Medi"/>
              </a:rPr>
              <a:t>expected utility of the worst-off member of society</a:t>
            </a:r>
          </a:p>
          <a:p>
            <a:pPr marL="285750" indent="-285750">
              <a:buFont typeface="Arial" panose="020B0604020202020204" pitchFamily="34" charset="0"/>
              <a:buChar char="•"/>
            </a:pPr>
            <a:r>
              <a:rPr lang="en-US" sz="1800" b="1" u="none" strike="noStrike" baseline="0" dirty="0">
                <a:latin typeface="Book Antiqua" panose="02040602050305030304" pitchFamily="18" charset="0"/>
              </a:rPr>
              <a:t>Gini coefficient</a:t>
            </a:r>
            <a:r>
              <a:rPr lang="en-US" sz="1800" b="0" u="none" strike="noStrike" baseline="0" dirty="0">
                <a:latin typeface="Book Antiqua" panose="02040602050305030304" pitchFamily="18" charset="0"/>
              </a:rPr>
              <a:t>, which summarizes how evenly utility is spread among the players.</a:t>
            </a:r>
          </a:p>
        </p:txBody>
      </p:sp>
    </p:spTree>
    <p:extLst>
      <p:ext uri="{BB962C8B-B14F-4D97-AF65-F5344CB8AC3E}">
        <p14:creationId xmlns:p14="http://schemas.microsoft.com/office/powerpoint/2010/main" val="1125039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Social Welfare</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13</a:t>
            </a:fld>
            <a:endParaRPr spc="20" dirty="0"/>
          </a:p>
        </p:txBody>
      </p:sp>
      <p:sp>
        <p:nvSpPr>
          <p:cNvPr id="11" name="TextBox 10">
            <a:extLst>
              <a:ext uri="{FF2B5EF4-FFF2-40B4-BE49-F238E27FC236}">
                <a16:creationId xmlns:a16="http://schemas.microsoft.com/office/drawing/2014/main" id="{8A43F8D6-4312-4A0D-9582-D20D264CDD8F}"/>
              </a:ext>
            </a:extLst>
          </p:cNvPr>
          <p:cNvSpPr txBox="1"/>
          <p:nvPr/>
        </p:nvSpPr>
        <p:spPr>
          <a:xfrm>
            <a:off x="685800" y="1878824"/>
            <a:ext cx="7449056" cy="4247317"/>
          </a:xfrm>
          <a:prstGeom prst="rect">
            <a:avLst/>
          </a:prstGeom>
          <a:noFill/>
        </p:spPr>
        <p:txBody>
          <a:bodyPr wrap="square">
            <a:spAutoFit/>
          </a:bodyPr>
          <a:lstStyle/>
          <a:p>
            <a:r>
              <a:rPr lang="en-MY" sz="1800" b="0" i="0" u="none" strike="noStrike" baseline="0" dirty="0">
                <a:solidFill>
                  <a:srgbClr val="9A009A"/>
                </a:solidFill>
                <a:latin typeface="CMSSBX10"/>
              </a:rPr>
              <a:t>Computing equilibria</a:t>
            </a:r>
            <a:endParaRPr lang="en-US" sz="1800" b="1" u="none" strike="noStrike" baseline="0" dirty="0">
              <a:latin typeface="Book Antiqua" panose="02040602050305030304" pitchFamily="18" charset="0"/>
            </a:endParaRPr>
          </a:p>
          <a:p>
            <a:pPr marL="285750" indent="-285750">
              <a:buFont typeface="Arial" panose="020B0604020202020204" pitchFamily="34" charset="0"/>
              <a:buChar char="•"/>
            </a:pPr>
            <a:r>
              <a:rPr lang="en-US" sz="1800" b="1" u="none" strike="noStrike" baseline="0" dirty="0">
                <a:latin typeface="Book Antiqua" panose="02040602050305030304" pitchFamily="18" charset="0"/>
              </a:rPr>
              <a:t>Myopic best response or </a:t>
            </a:r>
            <a:r>
              <a:rPr lang="en-MY" sz="1800" b="1" i="0" u="none" strike="noStrike" baseline="0" dirty="0">
                <a:latin typeface="NimbusRomNo9L-Medi"/>
              </a:rPr>
              <a:t>iterated best response</a:t>
            </a:r>
          </a:p>
          <a:p>
            <a:pPr marL="742950" lvl="1" indent="-285750">
              <a:buFont typeface="Arial" panose="020B0604020202020204" pitchFamily="34" charset="0"/>
              <a:buChar char="•"/>
            </a:pPr>
            <a:r>
              <a:rPr lang="en-US" b="0" i="0" u="none" strike="noStrike" baseline="0" dirty="0">
                <a:latin typeface="NimbusRomNo9L-Regu"/>
              </a:rPr>
              <a:t>start by choosing a strategy profile at random; then,</a:t>
            </a:r>
          </a:p>
          <a:p>
            <a:pPr marL="742950" lvl="1" indent="-285750">
              <a:buFont typeface="Arial" panose="020B0604020202020204" pitchFamily="34" charset="0"/>
              <a:buChar char="•"/>
            </a:pPr>
            <a:r>
              <a:rPr lang="en-US" sz="1800" b="0" i="0" u="none" strike="noStrike" baseline="0" dirty="0">
                <a:latin typeface="NimbusRomNo9L-Regu"/>
              </a:rPr>
              <a:t>if some player is not playing their optimal choice given the choices of others, flip their choice to an optimal one, and repeat the process</a:t>
            </a:r>
          </a:p>
          <a:p>
            <a:pPr marL="742950" lvl="1" indent="-285750">
              <a:buFont typeface="Arial" panose="020B0604020202020204" pitchFamily="34" charset="0"/>
              <a:buChar char="•"/>
            </a:pPr>
            <a:r>
              <a:rPr lang="en-US" sz="1800" b="0" i="0" u="none" strike="noStrike" baseline="0" dirty="0">
                <a:latin typeface="NimbusRomNo9L-Regu"/>
              </a:rPr>
              <a:t>The process will converge if it leads to a strategy profile in which every player is making an optimal choice, given the choices of the others—a </a:t>
            </a:r>
            <a:r>
              <a:rPr lang="en-MY" sz="1800" b="0" i="0" u="none" strike="noStrike" baseline="0" dirty="0">
                <a:latin typeface="NimbusRomNo9L-Regu"/>
              </a:rPr>
              <a:t>Nash equilibrium</a:t>
            </a:r>
          </a:p>
          <a:p>
            <a:pPr lvl="1"/>
            <a:endParaRPr lang="en-US" sz="1800" b="0" u="none" strike="noStrike" baseline="0" dirty="0">
              <a:latin typeface="Book Antiqua" panose="02040602050305030304" pitchFamily="18" charset="0"/>
            </a:endParaRPr>
          </a:p>
          <a:p>
            <a:pPr marL="285750" indent="-285750">
              <a:buFont typeface="Arial" panose="020B0604020202020204" pitchFamily="34" charset="0"/>
              <a:buChar char="•"/>
            </a:pPr>
            <a:r>
              <a:rPr lang="en-US" sz="1800" b="1" i="0" u="none" strike="noStrike" baseline="0" dirty="0">
                <a:latin typeface="NimbusRomNo9L-Medi"/>
              </a:rPr>
              <a:t>zero-sum games</a:t>
            </a:r>
            <a:r>
              <a:rPr lang="en-US" sz="1800" b="0" i="0" u="none" strike="noStrike" baseline="0" dirty="0">
                <a:latin typeface="NimbusRomNo9L-Regu"/>
              </a:rPr>
              <a:t>—games in which the payoffs always add up to zero</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MY" sz="1800" b="1" i="0" u="none" strike="noStrike" baseline="0" dirty="0">
                <a:latin typeface="NimbusRomNo9L-Medi"/>
              </a:rPr>
              <a:t>Maximin </a:t>
            </a:r>
            <a:r>
              <a:rPr lang="en-MY" sz="1800" b="1" i="0" u="none" strike="noStrike" baseline="0" dirty="0">
                <a:latin typeface="NimbusRomNo9L-Regu"/>
              </a:rPr>
              <a:t>technique</a:t>
            </a:r>
            <a:endParaRPr lang="en-US" sz="1800" b="1" i="0" u="none" strike="noStrike" baseline="0" dirty="0">
              <a:latin typeface="NimbusRomNo9L-Regu"/>
            </a:endParaRPr>
          </a:p>
          <a:p>
            <a:pPr marL="742950" lvl="1" indent="-285750">
              <a:buFont typeface="Arial" panose="020B0604020202020204" pitchFamily="34" charset="0"/>
              <a:buChar char="•"/>
            </a:pPr>
            <a:r>
              <a:rPr lang="en-US" dirty="0">
                <a:latin typeface="NimbusRomNo9L-Regu"/>
              </a:rPr>
              <a:t>Minimax algorithm</a:t>
            </a:r>
          </a:p>
          <a:p>
            <a:pPr marL="742950" lvl="1" indent="-285750">
              <a:buFont typeface="Arial" panose="020B0604020202020204" pitchFamily="34" charset="0"/>
              <a:buChar char="•"/>
            </a:pPr>
            <a:r>
              <a:rPr lang="en-US" sz="1800" b="0" i="0" u="none" strike="noStrike" baseline="0" dirty="0">
                <a:latin typeface="NimbusRomNo9L-ReguItal"/>
              </a:rPr>
              <a:t>once the first player has revealed a strategy, the second player might as well</a:t>
            </a:r>
            <a:r>
              <a:rPr lang="en-US" sz="1800" b="0" i="0" u="none" strike="noStrike" baseline="0" dirty="0">
                <a:latin typeface="NimbusRomNo9L-Regu"/>
              </a:rPr>
              <a:t> </a:t>
            </a:r>
            <a:r>
              <a:rPr lang="en-MY" sz="1800" b="0" i="0" u="none" strike="noStrike" baseline="0" dirty="0">
                <a:latin typeface="NimbusRomNo9L-ReguItal"/>
              </a:rPr>
              <a:t>choose a pure strategy</a:t>
            </a:r>
            <a:endParaRPr lang="en-US" b="0" u="none" strike="noStrike" baseline="0" dirty="0">
              <a:latin typeface="Book Antiqua" panose="02040602050305030304" pitchFamily="18" charset="0"/>
            </a:endParaRPr>
          </a:p>
        </p:txBody>
      </p:sp>
    </p:spTree>
    <p:extLst>
      <p:ext uri="{BB962C8B-B14F-4D97-AF65-F5344CB8AC3E}">
        <p14:creationId xmlns:p14="http://schemas.microsoft.com/office/powerpoint/2010/main" val="406191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Social Welfare</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14</a:t>
            </a:fld>
            <a:endParaRPr spc="20" dirty="0"/>
          </a:p>
        </p:txBody>
      </p:sp>
      <p:pic>
        <p:nvPicPr>
          <p:cNvPr id="4" name="Picture 3">
            <a:extLst>
              <a:ext uri="{FF2B5EF4-FFF2-40B4-BE49-F238E27FC236}">
                <a16:creationId xmlns:a16="http://schemas.microsoft.com/office/drawing/2014/main" id="{AAD1E718-C904-4E59-96F0-3BA7B1139711}"/>
              </a:ext>
            </a:extLst>
          </p:cNvPr>
          <p:cNvPicPr>
            <a:picLocks noChangeAspect="1"/>
          </p:cNvPicPr>
          <p:nvPr/>
        </p:nvPicPr>
        <p:blipFill>
          <a:blip r:embed="rId2"/>
          <a:stretch>
            <a:fillRect/>
          </a:stretch>
        </p:blipFill>
        <p:spPr>
          <a:xfrm>
            <a:off x="685800" y="1654705"/>
            <a:ext cx="4609012" cy="5562600"/>
          </a:xfrm>
          <a:prstGeom prst="rect">
            <a:avLst/>
          </a:prstGeom>
        </p:spPr>
      </p:pic>
      <p:sp>
        <p:nvSpPr>
          <p:cNvPr id="8" name="TextBox 7">
            <a:extLst>
              <a:ext uri="{FF2B5EF4-FFF2-40B4-BE49-F238E27FC236}">
                <a16:creationId xmlns:a16="http://schemas.microsoft.com/office/drawing/2014/main" id="{9A21762C-D691-4237-B094-2E1797F5D13F}"/>
              </a:ext>
            </a:extLst>
          </p:cNvPr>
          <p:cNvSpPr txBox="1"/>
          <p:nvPr/>
        </p:nvSpPr>
        <p:spPr>
          <a:xfrm>
            <a:off x="5410200" y="2286000"/>
            <a:ext cx="3730005" cy="2677656"/>
          </a:xfrm>
          <a:prstGeom prst="rect">
            <a:avLst/>
          </a:prstGeom>
          <a:noFill/>
        </p:spPr>
        <p:txBody>
          <a:bodyPr wrap="square">
            <a:spAutoFit/>
          </a:bodyPr>
          <a:lstStyle/>
          <a:p>
            <a:pPr algn="l"/>
            <a:r>
              <a:rPr lang="en-US" sz="1400" b="0" i="0" u="none" strike="noStrike" baseline="0" dirty="0">
                <a:latin typeface="NimbusRomNo9L-Regu"/>
              </a:rPr>
              <a:t>(a) and (b): Minimax game trees for two-finger </a:t>
            </a:r>
            <a:r>
              <a:rPr lang="en-US" sz="1400" b="0" i="0" u="none" strike="noStrike" baseline="0" dirty="0" err="1">
                <a:latin typeface="NimbusRomNo9L-Regu"/>
              </a:rPr>
              <a:t>Morra</a:t>
            </a:r>
            <a:r>
              <a:rPr lang="en-US" sz="1400" b="0" i="0" u="none" strike="noStrike" baseline="0" dirty="0">
                <a:latin typeface="NimbusRomNo9L-Regu"/>
              </a:rPr>
              <a:t> if the players take turns playing pure strategies. (c) and (d): Parameterized game trees where the first player plays a mixed strategy. The payoffs depend on the probability parameter (</a:t>
            </a:r>
            <a:r>
              <a:rPr lang="en-US" sz="1400" b="0" i="0" u="none" strike="noStrike" baseline="0" dirty="0">
                <a:latin typeface="NimbusRomNo9L-ReguItal"/>
              </a:rPr>
              <a:t>p </a:t>
            </a:r>
            <a:r>
              <a:rPr lang="en-US" sz="1400" b="0" i="0" u="none" strike="noStrike" baseline="0" dirty="0">
                <a:latin typeface="NimbusRomNo9L-Regu"/>
              </a:rPr>
              <a:t>or </a:t>
            </a:r>
            <a:r>
              <a:rPr lang="en-US" sz="1400" b="0" i="0" u="none" strike="noStrike" baseline="0" dirty="0">
                <a:latin typeface="NimbusRomNo9L-ReguItal"/>
              </a:rPr>
              <a:t>q</a:t>
            </a:r>
            <a:r>
              <a:rPr lang="en-US" sz="1400" b="0" i="0" u="none" strike="noStrike" baseline="0" dirty="0">
                <a:latin typeface="NimbusRomNo9L-Regu"/>
              </a:rPr>
              <a:t>) in the mixed strategy. (e) and (f): For any particular value of the probability parameter, the second player will choose the “better” of the two actions, so the value of the first player’s mixed strategy is given by the heavy lines. The first player will choose the probability parameter for the mixed strategy at the intersection point.</a:t>
            </a:r>
            <a:endParaRPr lang="en-MY" sz="1400" dirty="0"/>
          </a:p>
        </p:txBody>
      </p:sp>
    </p:spTree>
    <p:extLst>
      <p:ext uri="{BB962C8B-B14F-4D97-AF65-F5344CB8AC3E}">
        <p14:creationId xmlns:p14="http://schemas.microsoft.com/office/powerpoint/2010/main" val="34383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Repeated games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15</a:t>
            </a:fld>
            <a:endParaRPr spc="20" dirty="0"/>
          </a:p>
        </p:txBody>
      </p:sp>
      <p:sp>
        <p:nvSpPr>
          <p:cNvPr id="11" name="TextBox 10">
            <a:extLst>
              <a:ext uri="{FF2B5EF4-FFF2-40B4-BE49-F238E27FC236}">
                <a16:creationId xmlns:a16="http://schemas.microsoft.com/office/drawing/2014/main" id="{8A43F8D6-4312-4A0D-9582-D20D264CDD8F}"/>
              </a:ext>
            </a:extLst>
          </p:cNvPr>
          <p:cNvSpPr txBox="1"/>
          <p:nvPr/>
        </p:nvSpPr>
        <p:spPr>
          <a:xfrm>
            <a:off x="685800" y="1878824"/>
            <a:ext cx="7449056" cy="4524315"/>
          </a:xfrm>
          <a:prstGeom prst="rect">
            <a:avLst/>
          </a:prstGeom>
          <a:noFill/>
        </p:spPr>
        <p:txBody>
          <a:bodyPr wrap="square">
            <a:spAutoFit/>
          </a:bodyPr>
          <a:lstStyle/>
          <a:p>
            <a:pPr marL="285750" indent="-285750">
              <a:buFont typeface="Arial" panose="020B0604020202020204" pitchFamily="34" charset="0"/>
              <a:buChar char="•"/>
            </a:pPr>
            <a:r>
              <a:rPr lang="en-US" dirty="0">
                <a:latin typeface="Book Antiqua" panose="02040602050305030304" pitchFamily="18" charset="0"/>
              </a:rPr>
              <a:t>Multiple move game – iterated game</a:t>
            </a:r>
          </a:p>
          <a:p>
            <a:pPr marL="285750" indent="-285750">
              <a:buFont typeface="Arial" panose="020B0604020202020204" pitchFamily="34" charset="0"/>
              <a:buChar char="•"/>
            </a:pPr>
            <a:r>
              <a:rPr lang="en-MY" sz="1800" b="0" i="0" u="none" strike="noStrike" baseline="0" dirty="0">
                <a:solidFill>
                  <a:srgbClr val="000000"/>
                </a:solidFill>
                <a:latin typeface="NimbusRomNo9L-Regu"/>
              </a:rPr>
              <a:t>Players repeatedly </a:t>
            </a:r>
            <a:r>
              <a:rPr lang="en-US" sz="1800" b="0" i="0" u="none" strike="noStrike" baseline="0" dirty="0">
                <a:solidFill>
                  <a:srgbClr val="000000"/>
                </a:solidFill>
                <a:latin typeface="NimbusRomNo9L-Regu"/>
              </a:rPr>
              <a:t>play rounds of a single-move game, called the </a:t>
            </a:r>
            <a:r>
              <a:rPr lang="en-US" sz="1800" b="1" i="0" u="none" strike="noStrike" baseline="0" dirty="0">
                <a:solidFill>
                  <a:srgbClr val="000000"/>
                </a:solidFill>
                <a:latin typeface="NimbusRomNo9L-Medi"/>
              </a:rPr>
              <a:t>stage game</a:t>
            </a:r>
          </a:p>
          <a:p>
            <a:pPr marL="285750" indent="-285750">
              <a:buFont typeface="Arial" panose="020B0604020202020204" pitchFamily="34" charset="0"/>
              <a:buChar char="•"/>
            </a:pPr>
            <a:r>
              <a:rPr lang="en-US" sz="1800" b="0" i="0" u="none" strike="noStrike" baseline="0" dirty="0">
                <a:latin typeface="NimbusRomNo9L-Regu"/>
              </a:rPr>
              <a:t>Need a </a:t>
            </a:r>
            <a:r>
              <a:rPr lang="en-US" sz="1800" b="0" i="0" u="none" strike="noStrike" baseline="0" dirty="0">
                <a:latin typeface="NimbusRomNo9L-ReguItal"/>
              </a:rPr>
              <a:t>finite </a:t>
            </a:r>
            <a:r>
              <a:rPr lang="en-US" sz="1800" b="0" i="0" u="none" strike="noStrike" baseline="0" dirty="0">
                <a:latin typeface="NimbusRomNo9L-Regu"/>
              </a:rPr>
              <a:t>model of strategies for games that will be played an </a:t>
            </a:r>
            <a:r>
              <a:rPr lang="en-US" sz="1800" b="1" i="0" u="none" strike="noStrike" baseline="0" dirty="0">
                <a:latin typeface="NimbusRomNo9L-ReguItal"/>
              </a:rPr>
              <a:t>infinite</a:t>
            </a:r>
            <a:r>
              <a:rPr lang="en-US" sz="1800" b="0" i="0" u="none" strike="noStrike" baseline="0" dirty="0">
                <a:latin typeface="NimbusRomNo9L-ReguItal"/>
              </a:rPr>
              <a:t> </a:t>
            </a:r>
            <a:r>
              <a:rPr lang="en-MY" sz="1800" b="0" i="0" u="none" strike="noStrike" baseline="0" dirty="0">
                <a:latin typeface="NimbusRomNo9L-Regu"/>
              </a:rPr>
              <a:t>number of rounds</a:t>
            </a:r>
          </a:p>
          <a:p>
            <a:pPr marL="285750" indent="-285750">
              <a:buFont typeface="Arial" panose="020B0604020202020204" pitchFamily="34" charset="0"/>
              <a:buChar char="•"/>
            </a:pPr>
            <a:r>
              <a:rPr lang="en-MY" sz="1800" b="1" i="0" u="none" strike="noStrike" baseline="0" dirty="0">
                <a:latin typeface="NimbusRomNo9L-Regu"/>
              </a:rPr>
              <a:t> Finite state machines (FSMs)</a:t>
            </a:r>
          </a:p>
          <a:p>
            <a:pPr marL="285750" indent="-285750">
              <a:buFont typeface="Arial" panose="020B0604020202020204" pitchFamily="34" charset="0"/>
              <a:buChar char="•"/>
            </a:pPr>
            <a:endParaRPr lang="en-MY" b="1" dirty="0">
              <a:latin typeface="NimbusRomNo9L-Regu"/>
            </a:endParaRPr>
          </a:p>
          <a:p>
            <a:pPr marL="285750" indent="-285750">
              <a:buFont typeface="Arial" panose="020B0604020202020204" pitchFamily="34" charset="0"/>
              <a:buChar char="•"/>
            </a:pPr>
            <a:r>
              <a:rPr lang="en-MY" sz="1800" b="1" i="0" u="none" strike="noStrike" baseline="0" dirty="0">
                <a:latin typeface="NimbusRomNo9L-Medi"/>
              </a:rPr>
              <a:t>Tit-for-Tat </a:t>
            </a:r>
            <a:r>
              <a:rPr lang="en-MY" sz="1800" b="1" i="0" u="none" strike="noStrike" baseline="0" dirty="0">
                <a:latin typeface="NimbusRomNo9L-Regu"/>
              </a:rPr>
              <a:t>strategy </a:t>
            </a:r>
          </a:p>
          <a:p>
            <a:pPr marL="742950" lvl="1" indent="-285750">
              <a:buFont typeface="Arial" panose="020B0604020202020204" pitchFamily="34" charset="0"/>
              <a:buChar char="•"/>
            </a:pPr>
            <a:r>
              <a:rPr lang="en-MY" b="0" i="0" u="none" strike="noStrike" baseline="0" dirty="0">
                <a:latin typeface="NimbusRomNo9L-Regu"/>
              </a:rPr>
              <a:t>s</a:t>
            </a:r>
            <a:r>
              <a:rPr lang="en-US" b="0" i="0" u="none" strike="noStrike" baseline="0" dirty="0">
                <a:latin typeface="NimbusRomNo9L-Regu"/>
              </a:rPr>
              <a:t>imply copy whatever its </a:t>
            </a:r>
            <a:r>
              <a:rPr lang="en-US" sz="1800" b="0" i="0" u="none" strike="noStrike" baseline="0" dirty="0">
                <a:latin typeface="NimbusRomNo9L-Regu"/>
              </a:rPr>
              <a:t>counterpart did on the previous round.</a:t>
            </a:r>
          </a:p>
          <a:p>
            <a:pPr marL="742950" lvl="1"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US" b="1" i="0" u="none" strike="noStrike" baseline="0" dirty="0">
                <a:latin typeface="NimbusRomNo9L-Regu"/>
              </a:rPr>
              <a:t>HAWK and DOVE </a:t>
            </a:r>
            <a:r>
              <a:rPr lang="en-US" b="0" i="0" u="none" strike="noStrike" baseline="0" dirty="0">
                <a:latin typeface="NimbusRomNo9L-Regu"/>
              </a:rPr>
              <a:t>strategies are simpler</a:t>
            </a:r>
          </a:p>
          <a:p>
            <a:pPr marL="742950" lvl="1" indent="-285750">
              <a:buFont typeface="Arial" panose="020B0604020202020204" pitchFamily="34" charset="0"/>
              <a:buChar char="•"/>
            </a:pPr>
            <a:r>
              <a:rPr lang="en-US" dirty="0">
                <a:latin typeface="NimbusRomNo9L-Regu"/>
              </a:rPr>
              <a:t>Chooses dominant all the time</a:t>
            </a:r>
          </a:p>
          <a:p>
            <a:pPr marL="742950" lvl="1" indent="-285750">
              <a:buFont typeface="Arial" panose="020B0604020202020204" pitchFamily="34" charset="0"/>
              <a:buChar char="•"/>
            </a:pPr>
            <a:endParaRPr lang="en-US" b="1" u="none" strike="noStrike" baseline="0" dirty="0">
              <a:latin typeface="NimbusRomNo9L-Regu"/>
            </a:endParaRPr>
          </a:p>
          <a:p>
            <a:pPr marL="285750" indent="-285750">
              <a:buFont typeface="Arial" panose="020B0604020202020204" pitchFamily="34" charset="0"/>
              <a:buChar char="•"/>
            </a:pPr>
            <a:r>
              <a:rPr lang="en-US" b="1" u="none" strike="noStrike" baseline="0" dirty="0">
                <a:latin typeface="Book Antiqua" panose="02040602050305030304" pitchFamily="18" charset="0"/>
              </a:rPr>
              <a:t>GRIM strategy </a:t>
            </a:r>
            <a:r>
              <a:rPr lang="en-US" u="none" strike="noStrike" baseline="0" dirty="0">
                <a:latin typeface="Book Antiqua" panose="02040602050305030304" pitchFamily="18" charset="0"/>
              </a:rPr>
              <a:t>is somewhat similar to TIT-FOR-TAT, but with one important difference: if ever its counterpart plays its dominant action, then it essentially turns into HAWK</a:t>
            </a:r>
          </a:p>
        </p:txBody>
      </p:sp>
    </p:spTree>
    <p:extLst>
      <p:ext uri="{BB962C8B-B14F-4D97-AF65-F5344CB8AC3E}">
        <p14:creationId xmlns:p14="http://schemas.microsoft.com/office/powerpoint/2010/main" val="190174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Repeated games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16</a:t>
            </a:fld>
            <a:endParaRPr spc="20" dirty="0"/>
          </a:p>
        </p:txBody>
      </p:sp>
      <p:pic>
        <p:nvPicPr>
          <p:cNvPr id="4" name="Picture 3">
            <a:extLst>
              <a:ext uri="{FF2B5EF4-FFF2-40B4-BE49-F238E27FC236}">
                <a16:creationId xmlns:a16="http://schemas.microsoft.com/office/drawing/2014/main" id="{9D83CC90-B769-4871-A740-ABCA52C5B178}"/>
              </a:ext>
            </a:extLst>
          </p:cNvPr>
          <p:cNvPicPr>
            <a:picLocks noChangeAspect="1"/>
          </p:cNvPicPr>
          <p:nvPr/>
        </p:nvPicPr>
        <p:blipFill>
          <a:blip r:embed="rId2"/>
          <a:stretch>
            <a:fillRect/>
          </a:stretch>
        </p:blipFill>
        <p:spPr>
          <a:xfrm>
            <a:off x="1905000" y="1600201"/>
            <a:ext cx="4893480" cy="4495800"/>
          </a:xfrm>
          <a:prstGeom prst="rect">
            <a:avLst/>
          </a:prstGeom>
        </p:spPr>
      </p:pic>
      <p:sp>
        <p:nvSpPr>
          <p:cNvPr id="8" name="TextBox 7">
            <a:extLst>
              <a:ext uri="{FF2B5EF4-FFF2-40B4-BE49-F238E27FC236}">
                <a16:creationId xmlns:a16="http://schemas.microsoft.com/office/drawing/2014/main" id="{63A5E617-A849-44EA-87B5-B4A5A7ADC5E3}"/>
              </a:ext>
            </a:extLst>
          </p:cNvPr>
          <p:cNvSpPr txBox="1"/>
          <p:nvPr/>
        </p:nvSpPr>
        <p:spPr>
          <a:xfrm>
            <a:off x="2209800" y="6351959"/>
            <a:ext cx="5791200" cy="646331"/>
          </a:xfrm>
          <a:prstGeom prst="rect">
            <a:avLst/>
          </a:prstGeom>
          <a:noFill/>
        </p:spPr>
        <p:txBody>
          <a:bodyPr wrap="square">
            <a:spAutoFit/>
          </a:bodyPr>
          <a:lstStyle/>
          <a:p>
            <a:pPr algn="l"/>
            <a:r>
              <a:rPr lang="en-US" sz="1800" b="0" i="0" u="none" strike="noStrike" baseline="0" dirty="0">
                <a:latin typeface="NimbusRomNo9L-Regu"/>
              </a:rPr>
              <a:t>Some common, colorfully named finite-state machine strategies for the infinitely </a:t>
            </a:r>
            <a:r>
              <a:rPr lang="en-MY" sz="1800" b="0" i="0" u="none" strike="noStrike" baseline="0" dirty="0">
                <a:latin typeface="NimbusRomNo9L-Regu"/>
              </a:rPr>
              <a:t>repeated prisoner’s dilemma</a:t>
            </a:r>
            <a:endParaRPr lang="en-MY" dirty="0"/>
          </a:p>
        </p:txBody>
      </p:sp>
    </p:spTree>
    <p:extLst>
      <p:ext uri="{BB962C8B-B14F-4D97-AF65-F5344CB8AC3E}">
        <p14:creationId xmlns:p14="http://schemas.microsoft.com/office/powerpoint/2010/main" val="2887372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Repeated games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17</a:t>
            </a:fld>
            <a:endParaRPr spc="20" dirty="0"/>
          </a:p>
        </p:txBody>
      </p:sp>
      <p:sp>
        <p:nvSpPr>
          <p:cNvPr id="7" name="TextBox 6">
            <a:extLst>
              <a:ext uri="{FF2B5EF4-FFF2-40B4-BE49-F238E27FC236}">
                <a16:creationId xmlns:a16="http://schemas.microsoft.com/office/drawing/2014/main" id="{F07F5260-CE92-4552-8381-1EC914213143}"/>
              </a:ext>
            </a:extLst>
          </p:cNvPr>
          <p:cNvSpPr txBox="1"/>
          <p:nvPr/>
        </p:nvSpPr>
        <p:spPr>
          <a:xfrm>
            <a:off x="990600" y="1752600"/>
            <a:ext cx="5029200" cy="646331"/>
          </a:xfrm>
          <a:prstGeom prst="rect">
            <a:avLst/>
          </a:prstGeom>
          <a:noFill/>
        </p:spPr>
        <p:txBody>
          <a:bodyPr wrap="square">
            <a:spAutoFit/>
          </a:bodyPr>
          <a:lstStyle/>
          <a:p>
            <a:r>
              <a:rPr lang="en-MY" sz="1800" b="1" i="0" u="none" strike="noStrike" baseline="0" dirty="0">
                <a:latin typeface="NimbusRomNo9L-Medi"/>
              </a:rPr>
              <a:t>Assistance games example: paperclip game</a:t>
            </a:r>
          </a:p>
          <a:p>
            <a:endParaRPr lang="en-MY" b="1" dirty="0"/>
          </a:p>
        </p:txBody>
      </p:sp>
      <p:pic>
        <p:nvPicPr>
          <p:cNvPr id="6" name="Picture 5">
            <a:extLst>
              <a:ext uri="{FF2B5EF4-FFF2-40B4-BE49-F238E27FC236}">
                <a16:creationId xmlns:a16="http://schemas.microsoft.com/office/drawing/2014/main" id="{10D039E8-128B-43E8-A1F4-93888479F6AB}"/>
              </a:ext>
            </a:extLst>
          </p:cNvPr>
          <p:cNvPicPr>
            <a:picLocks noChangeAspect="1"/>
          </p:cNvPicPr>
          <p:nvPr/>
        </p:nvPicPr>
        <p:blipFill>
          <a:blip r:embed="rId2"/>
          <a:stretch>
            <a:fillRect/>
          </a:stretch>
        </p:blipFill>
        <p:spPr>
          <a:xfrm>
            <a:off x="1676400" y="2514600"/>
            <a:ext cx="6143625" cy="2409825"/>
          </a:xfrm>
          <a:prstGeom prst="rect">
            <a:avLst/>
          </a:prstGeom>
        </p:spPr>
      </p:pic>
      <p:sp>
        <p:nvSpPr>
          <p:cNvPr id="11" name="TextBox 10">
            <a:extLst>
              <a:ext uri="{FF2B5EF4-FFF2-40B4-BE49-F238E27FC236}">
                <a16:creationId xmlns:a16="http://schemas.microsoft.com/office/drawing/2014/main" id="{20D27E0D-D7FC-4867-AB1E-DF2844707C94}"/>
              </a:ext>
            </a:extLst>
          </p:cNvPr>
          <p:cNvSpPr txBox="1"/>
          <p:nvPr/>
        </p:nvSpPr>
        <p:spPr>
          <a:xfrm>
            <a:off x="1587882" y="5217619"/>
            <a:ext cx="6882635" cy="1754326"/>
          </a:xfrm>
          <a:prstGeom prst="rect">
            <a:avLst/>
          </a:prstGeom>
          <a:noFill/>
        </p:spPr>
        <p:txBody>
          <a:bodyPr wrap="square">
            <a:spAutoFit/>
          </a:bodyPr>
          <a:lstStyle/>
          <a:p>
            <a:pPr algn="l"/>
            <a:r>
              <a:rPr lang="en-US" sz="1800" b="0" i="0" u="none" strike="noStrike" baseline="0" dirty="0">
                <a:latin typeface="NimbusRomNo9L-Regu"/>
              </a:rPr>
              <a:t>The paperclip game. Each branch is labeled </a:t>
            </a:r>
            <a:r>
              <a:rPr lang="en-US" sz="1800" b="0" i="0" u="none" strike="noStrike" baseline="0" dirty="0">
                <a:latin typeface="CMR10"/>
              </a:rPr>
              <a:t>[</a:t>
            </a:r>
            <a:r>
              <a:rPr lang="en-US" sz="1800" b="0" i="0" u="none" strike="noStrike" baseline="0" dirty="0">
                <a:latin typeface="NimbusRomNo9L-ReguItal"/>
              </a:rPr>
              <a:t>p</a:t>
            </a:r>
            <a:r>
              <a:rPr lang="en-US" sz="1800" b="0" i="0" u="none" strike="noStrike" baseline="0" dirty="0">
                <a:latin typeface="CMMI10"/>
              </a:rPr>
              <a:t>; </a:t>
            </a:r>
            <a:r>
              <a:rPr lang="en-US" sz="1800" b="0" i="0" u="none" strike="noStrike" baseline="0" dirty="0">
                <a:latin typeface="NimbusRomNo9L-ReguItal"/>
              </a:rPr>
              <a:t>s</a:t>
            </a:r>
            <a:r>
              <a:rPr lang="en-US" sz="1800" b="0" i="0" u="none" strike="noStrike" baseline="0" dirty="0">
                <a:latin typeface="CMR10"/>
              </a:rPr>
              <a:t>] </a:t>
            </a:r>
            <a:r>
              <a:rPr lang="en-US" sz="1800" b="0" i="0" u="none" strike="noStrike" baseline="0" dirty="0">
                <a:latin typeface="NimbusRomNo9L-Regu"/>
              </a:rPr>
              <a:t>denoting the number of paperclips and staples manufactured on that branch. Harriet the human can choose to make two paperclips, two staples, or one of each. (The values in green italics are the values for Harriet if the game ended there, assuming </a:t>
            </a:r>
            <a:r>
              <a:rPr lang="en-US" sz="1800" b="0" i="0" u="none" strike="noStrike" baseline="0" dirty="0">
                <a:latin typeface="CMR10"/>
              </a:rPr>
              <a:t>=</a:t>
            </a:r>
            <a:r>
              <a:rPr lang="en-US" sz="1800" b="0" i="0" u="none" strike="noStrike" baseline="0" dirty="0">
                <a:latin typeface="NimbusRomNo9L-Regu"/>
              </a:rPr>
              <a:t>0</a:t>
            </a:r>
            <a:r>
              <a:rPr lang="en-US" sz="1800" b="0" i="0" u="none" strike="noStrike" baseline="0" dirty="0">
                <a:latin typeface="CMMI10"/>
              </a:rPr>
              <a:t>:</a:t>
            </a:r>
            <a:r>
              <a:rPr lang="en-US" sz="1800" b="0" i="0" u="none" strike="noStrike" baseline="0" dirty="0">
                <a:latin typeface="NimbusRomNo9L-Regu"/>
              </a:rPr>
              <a:t>45.) Robbie the robot then has a choice to make 90</a:t>
            </a:r>
          </a:p>
          <a:p>
            <a:pPr algn="l"/>
            <a:r>
              <a:rPr lang="en-US" sz="1800" b="0" i="0" u="none" strike="noStrike" baseline="0" dirty="0">
                <a:latin typeface="NimbusRomNo9L-Regu"/>
              </a:rPr>
              <a:t>paperclips, 90 staples, or 50 of each.</a:t>
            </a:r>
            <a:endParaRPr lang="en-MY" dirty="0"/>
          </a:p>
        </p:txBody>
      </p:sp>
    </p:spTree>
    <p:extLst>
      <p:ext uri="{BB962C8B-B14F-4D97-AF65-F5344CB8AC3E}">
        <p14:creationId xmlns:p14="http://schemas.microsoft.com/office/powerpoint/2010/main" val="225240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Cooperative Game Theory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18</a:t>
            </a:fld>
            <a:endParaRPr spc="20" dirty="0"/>
          </a:p>
        </p:txBody>
      </p:sp>
      <p:sp>
        <p:nvSpPr>
          <p:cNvPr id="11" name="TextBox 10">
            <a:extLst>
              <a:ext uri="{FF2B5EF4-FFF2-40B4-BE49-F238E27FC236}">
                <a16:creationId xmlns:a16="http://schemas.microsoft.com/office/drawing/2014/main" id="{8A43F8D6-4312-4A0D-9582-D20D264CDD8F}"/>
              </a:ext>
            </a:extLst>
          </p:cNvPr>
          <p:cNvSpPr txBox="1"/>
          <p:nvPr/>
        </p:nvSpPr>
        <p:spPr>
          <a:xfrm>
            <a:off x="685800" y="1878824"/>
            <a:ext cx="7449056" cy="5078313"/>
          </a:xfrm>
          <a:prstGeom prst="rect">
            <a:avLst/>
          </a:prstGeom>
          <a:noFill/>
        </p:spPr>
        <p:txBody>
          <a:bodyPr wrap="square">
            <a:spAutoFit/>
          </a:bodyPr>
          <a:lstStyle/>
          <a:p>
            <a:pPr marL="285750" indent="-285750">
              <a:buFont typeface="Arial" panose="020B0604020202020204" pitchFamily="34" charset="0"/>
              <a:buChar char="•"/>
            </a:pPr>
            <a:r>
              <a:rPr lang="en-US" sz="1800" b="0" i="1" u="none" strike="noStrike" baseline="0" dirty="0">
                <a:latin typeface="Times New Roman" panose="02020603050405020304" pitchFamily="18" charset="0"/>
              </a:rPr>
              <a:t>G </a:t>
            </a:r>
            <a:r>
              <a:rPr lang="en-US" sz="1800" b="0" i="0" u="none" strike="noStrike" baseline="0" dirty="0">
                <a:latin typeface="Tahoma" panose="020B0604030504040204" pitchFamily="34" charset="0"/>
              </a:rPr>
              <a:t>= (</a:t>
            </a:r>
            <a:r>
              <a:rPr lang="en-US" sz="1800" b="0" i="1" u="none" strike="noStrike" baseline="0" dirty="0">
                <a:latin typeface="Times New Roman" panose="02020603050405020304" pitchFamily="18" charset="0"/>
              </a:rPr>
              <a:t>N</a:t>
            </a:r>
            <a:r>
              <a:rPr lang="en-US" sz="1800" b="0" i="1" u="none" strike="noStrike" baseline="0" dirty="0">
                <a:latin typeface="Arial" panose="020B0604020202020204" pitchFamily="34" charset="0"/>
              </a:rPr>
              <a:t>, </a:t>
            </a:r>
            <a:r>
              <a:rPr lang="en-US" sz="1800" b="0" i="1" u="none" strike="noStrike" baseline="0" dirty="0">
                <a:latin typeface="Calibri" panose="020F0502020204030204" pitchFamily="34" charset="0"/>
              </a:rPr>
              <a:t>ν</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to say that a cooperative game, </a:t>
            </a:r>
            <a:r>
              <a:rPr lang="en-US" sz="1800" b="0" i="1" u="none" strike="noStrike" baseline="0" dirty="0">
                <a:latin typeface="Times New Roman" panose="02020603050405020304" pitchFamily="18" charset="0"/>
              </a:rPr>
              <a:t>G</a:t>
            </a:r>
            <a:r>
              <a:rPr lang="en-US" sz="1800" b="0" i="0" u="none" strike="noStrike" baseline="0" dirty="0">
                <a:latin typeface="Times New Roman" panose="02020603050405020304" pitchFamily="18" charset="0"/>
              </a:rPr>
              <a:t>, is defined set of players </a:t>
            </a:r>
            <a:r>
              <a:rPr lang="en-US" sz="1800" b="0" i="1" u="none" strike="noStrike" baseline="0" dirty="0">
                <a:latin typeface="Cambria" panose="02040503050406030204" pitchFamily="18" charset="0"/>
              </a:rPr>
              <a:t>N </a:t>
            </a:r>
            <a:r>
              <a:rPr lang="en-US" sz="1800" b="0" i="0" u="none" strike="noStrike" baseline="0" dirty="0">
                <a:latin typeface="Lucida Sans Unicode" panose="020B0602030504020204" pitchFamily="34" charset="0"/>
              </a:rPr>
              <a:t>= </a:t>
            </a:r>
            <a:r>
              <a:rPr lang="en-US" sz="1800" b="0" i="1" u="none" strike="noStrike" baseline="0" dirty="0">
                <a:latin typeface="Garamond" panose="02020404030301010803" pitchFamily="18" charset="0"/>
              </a:rPr>
              <a:t>{</a:t>
            </a:r>
            <a:r>
              <a:rPr lang="en-US" sz="1800" b="0" i="0" u="none" strike="noStrike" baseline="0" dirty="0">
                <a:latin typeface="Times New Roman" panose="02020603050405020304" pitchFamily="18" charset="0"/>
              </a:rPr>
              <a:t>1</a:t>
            </a:r>
            <a:r>
              <a:rPr lang="en-US" sz="1800" b="0" i="1" u="none" strike="noStrike" baseline="0" dirty="0">
                <a:latin typeface="Arial" panose="020B0604020202020204" pitchFamily="34" charset="0"/>
              </a:rPr>
              <a:t>,…,n} </a:t>
            </a:r>
            <a:r>
              <a:rPr lang="en-US" sz="1800" b="0" i="0" u="none" strike="noStrike" baseline="0" dirty="0">
                <a:latin typeface="NimbusRomNo9L-Regu"/>
              </a:rPr>
              <a:t> and a </a:t>
            </a:r>
            <a:r>
              <a:rPr lang="en-US" sz="1800" b="0" i="0" u="none" strike="noStrike" baseline="0" dirty="0">
                <a:latin typeface="NimbusRomNo9L-Medi"/>
              </a:rPr>
              <a:t>characteristic function</a:t>
            </a:r>
            <a:r>
              <a:rPr lang="en-US" sz="1800" b="0" i="0" u="none" strike="noStrike" baseline="0" dirty="0">
                <a:latin typeface="NimbusRomNo9L-Regu"/>
              </a:rPr>
              <a:t>, </a:t>
            </a:r>
            <a:r>
              <a:rPr lang="en-US" sz="1800" b="0" i="0" u="none" strike="noStrike" baseline="0" dirty="0">
                <a:latin typeface="StandardSymL-Slant_167"/>
              </a:rPr>
              <a:t>v</a:t>
            </a:r>
            <a:r>
              <a:rPr lang="en-US" sz="1800" b="0" i="0" u="none" strike="noStrike" baseline="0" dirty="0">
                <a:latin typeface="NimbusRomNo9L-Regu"/>
              </a:rPr>
              <a:t>, every subset of players value the group of players could obtain.</a:t>
            </a:r>
            <a:endParaRPr lang="en-US" sz="1800" b="0" i="1" u="none" strike="noStrike" baseline="0" dirty="0">
              <a:latin typeface="Arial" panose="020B0604020202020204" pitchFamily="34" charset="0"/>
            </a:endParaRPr>
          </a:p>
          <a:p>
            <a:endParaRPr lang="en-US" sz="1800" b="1" i="0" u="none" strike="noStrike" baseline="0" dirty="0">
              <a:latin typeface="NimbusRomNo9L-Medi"/>
            </a:endParaRPr>
          </a:p>
          <a:p>
            <a:pPr marL="285750" indent="-285750">
              <a:buFont typeface="Arial" panose="020B0604020202020204" pitchFamily="34" charset="0"/>
              <a:buChar char="•"/>
            </a:pPr>
            <a:r>
              <a:rPr lang="en-US" sz="1800" b="1" i="0" u="none" strike="noStrike" baseline="0" dirty="0">
                <a:latin typeface="NimbusRomNo9L-Medi"/>
              </a:rPr>
              <a:t>Coalition</a:t>
            </a:r>
            <a:r>
              <a:rPr lang="en-US" sz="1800" b="0" i="0" u="none" strike="noStrike" baseline="0" dirty="0">
                <a:latin typeface="NimbusRomNo9L-Medi"/>
              </a:rPr>
              <a:t>: </a:t>
            </a:r>
            <a:r>
              <a:rPr lang="en-US" sz="1800" b="0" i="0" u="none" strike="noStrike" baseline="0" dirty="0">
                <a:latin typeface="NimbusRomNo9L-Regu"/>
              </a:rPr>
              <a:t>subset of players </a:t>
            </a:r>
            <a:r>
              <a:rPr lang="en-US" sz="1800" b="0" i="1" u="none" strike="noStrike" baseline="0" dirty="0">
                <a:latin typeface="NimbusRomNo9L-ReguItal"/>
              </a:rPr>
              <a:t>C</a:t>
            </a:r>
            <a:r>
              <a:rPr lang="en-US" sz="1800" b="0" i="0" u="none" strike="noStrike" baseline="0" dirty="0">
                <a:latin typeface="NimbusRomNo9L-Regu"/>
              </a:rPr>
              <a:t>.</a:t>
            </a:r>
          </a:p>
          <a:p>
            <a:pPr marL="285750" indent="-285750">
              <a:buFont typeface="Arial" panose="020B0604020202020204" pitchFamily="34" charset="0"/>
              <a:buChar char="•"/>
            </a:pPr>
            <a:r>
              <a:rPr lang="en-US" dirty="0">
                <a:solidFill>
                  <a:srgbClr val="000000"/>
                </a:solidFill>
                <a:latin typeface="NimbusRomNo9L-Regu"/>
              </a:rPr>
              <a:t>T</a:t>
            </a:r>
            <a:r>
              <a:rPr lang="en-MY" sz="1800" b="0" i="0" u="none" strike="noStrike" baseline="0" dirty="0">
                <a:solidFill>
                  <a:srgbClr val="000000"/>
                </a:solidFill>
                <a:latin typeface="NimbusRomNo9L-Regu"/>
              </a:rPr>
              <a:t>he set of all </a:t>
            </a:r>
            <a:r>
              <a:rPr lang="en-US" sz="1800" b="0" i="0" u="none" strike="noStrike" baseline="0" dirty="0">
                <a:solidFill>
                  <a:srgbClr val="000000"/>
                </a:solidFill>
                <a:latin typeface="NimbusRomNo9L-Regu"/>
              </a:rPr>
              <a:t>players </a:t>
            </a:r>
            <a:r>
              <a:rPr lang="en-US" sz="1800" b="0" i="1" u="none" strike="noStrike" baseline="0" dirty="0">
                <a:solidFill>
                  <a:srgbClr val="000000"/>
                </a:solidFill>
                <a:latin typeface="NimbusRomNo9L-ReguItal"/>
              </a:rPr>
              <a:t>N</a:t>
            </a:r>
            <a:r>
              <a:rPr lang="en-US" sz="1800" b="0" i="0" u="none" strike="noStrike" baseline="0" dirty="0">
                <a:solidFill>
                  <a:srgbClr val="000000"/>
                </a:solidFill>
                <a:latin typeface="NimbusRomNo9L-ReguItal"/>
              </a:rPr>
              <a:t> </a:t>
            </a:r>
            <a:r>
              <a:rPr lang="en-US" sz="1800" b="0" i="0" u="none" strike="noStrike" baseline="0" dirty="0">
                <a:solidFill>
                  <a:srgbClr val="000000"/>
                </a:solidFill>
                <a:latin typeface="NimbusRomNo9L-Regu"/>
              </a:rPr>
              <a:t>is known as </a:t>
            </a:r>
            <a:r>
              <a:rPr lang="en-US" sz="1800" b="1" i="0" u="none" strike="noStrike" baseline="0" dirty="0">
                <a:solidFill>
                  <a:srgbClr val="000000"/>
                </a:solidFill>
                <a:latin typeface="NimbusRomNo9L-Regu"/>
              </a:rPr>
              <a:t>the </a:t>
            </a:r>
            <a:r>
              <a:rPr lang="en-US" sz="1800" b="1" i="0" u="none" strike="noStrike" baseline="0" dirty="0">
                <a:solidFill>
                  <a:srgbClr val="000000"/>
                </a:solidFill>
                <a:latin typeface="NimbusRomNo9L-Medi"/>
              </a:rPr>
              <a:t>grand coalition</a:t>
            </a:r>
            <a:r>
              <a:rPr lang="en-US" sz="1800" b="0" i="0" u="none" strike="noStrike" baseline="0" dirty="0">
                <a:solidFill>
                  <a:srgbClr val="000000"/>
                </a:solidFill>
                <a:latin typeface="NimbusRomNo9L-Regu"/>
              </a:rPr>
              <a:t>.</a:t>
            </a:r>
          </a:p>
          <a:p>
            <a:pPr marL="285750" indent="-285750">
              <a:buFont typeface="Arial" panose="020B0604020202020204" pitchFamily="34" charset="0"/>
              <a:buChar char="•"/>
            </a:pPr>
            <a:r>
              <a:rPr lang="en-US" dirty="0">
                <a:solidFill>
                  <a:srgbClr val="000000"/>
                </a:solidFill>
                <a:latin typeface="NimbusRomNo9L-Regu"/>
              </a:rPr>
              <a:t>Choice of joining one coalition creates partitions.</a:t>
            </a:r>
          </a:p>
          <a:p>
            <a:pPr marL="285750" indent="-285750">
              <a:buFont typeface="Arial" panose="020B0604020202020204" pitchFamily="34" charset="0"/>
              <a:buChar char="•"/>
            </a:pPr>
            <a:r>
              <a:rPr lang="en-US" sz="1800" b="0" i="1" u="none" strike="noStrike" baseline="0" dirty="0">
                <a:latin typeface="Times New Roman" panose="02020603050405020304" pitchFamily="18" charset="0"/>
              </a:rPr>
              <a:t>players N </a:t>
            </a:r>
            <a:r>
              <a:rPr lang="en-US" sz="1800" b="0" i="0" u="none" strike="noStrike" baseline="0" dirty="0">
                <a:latin typeface="Times New Roman" panose="02020603050405020304" pitchFamily="18" charset="0"/>
              </a:rPr>
              <a:t>is a set of coalitions </a:t>
            </a:r>
            <a:r>
              <a:rPr lang="en-US" sz="1800" b="0" i="1" u="none" strike="noStrike" baseline="0" dirty="0">
                <a:latin typeface="Garamond" panose="02020404030301010803" pitchFamily="18" charset="0"/>
              </a:rPr>
              <a:t>{</a:t>
            </a:r>
            <a:r>
              <a:rPr lang="en-US" sz="1800" b="0" i="1" u="none" strike="noStrike" baseline="0" dirty="0">
                <a:latin typeface="Times New Roman" panose="02020603050405020304" pitchFamily="18" charset="0"/>
              </a:rPr>
              <a:t>C</a:t>
            </a:r>
            <a:r>
              <a:rPr lang="en-US" sz="1800" b="0" i="0" u="none" strike="noStrike" baseline="-25000" dirty="0">
                <a:latin typeface="Times New Roman" panose="02020603050405020304" pitchFamily="18" charset="0"/>
              </a:rPr>
              <a:t>1</a:t>
            </a:r>
            <a:r>
              <a:rPr lang="en-US" sz="1800" b="0" i="1" u="none" strike="noStrike" baseline="0" dirty="0">
                <a:latin typeface="Arial" panose="020B0604020202020204" pitchFamily="34" charset="0"/>
              </a:rPr>
              <a:t>, . . . ,</a:t>
            </a:r>
            <a:r>
              <a:rPr lang="en-US" sz="1800" b="0" i="1" u="none" strike="noStrike" baseline="0" dirty="0">
                <a:latin typeface="Times New Roman" panose="02020603050405020304" pitchFamily="18" charset="0"/>
              </a:rPr>
              <a:t>C</a:t>
            </a:r>
            <a:r>
              <a:rPr lang="en-US" sz="1800" b="0" i="1" u="none" strike="noStrike" baseline="-25000" dirty="0">
                <a:latin typeface="Times New Roman" panose="02020603050405020304" pitchFamily="18" charset="0"/>
              </a:rPr>
              <a:t>k</a:t>
            </a:r>
            <a:r>
              <a:rPr lang="en-US" sz="1800" b="0" i="1" u="none" strike="noStrike" baseline="0" dirty="0">
                <a:latin typeface="Garamond" panose="02020404030301010803" pitchFamily="18" charset="0"/>
              </a:rPr>
              <a:t>}</a:t>
            </a:r>
          </a:p>
          <a:p>
            <a:pPr marL="285750" indent="-285750">
              <a:buFont typeface="Arial" panose="020B0604020202020204" pitchFamily="34" charset="0"/>
              <a:buChar char="•"/>
            </a:pPr>
            <a:endParaRPr lang="en-US" u="none" strike="noStrike" baseline="0" dirty="0">
              <a:latin typeface="Book Antiqua" panose="02040602050305030304" pitchFamily="18" charset="0"/>
            </a:endParaRP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For example, if we have </a:t>
            </a:r>
            <a:r>
              <a:rPr lang="en-US" sz="1800" b="0" i="1" u="none" strike="noStrike" baseline="0" dirty="0">
                <a:latin typeface="Cambria" panose="02040503050406030204" pitchFamily="18" charset="0"/>
              </a:rPr>
              <a:t>N </a:t>
            </a:r>
            <a:r>
              <a:rPr lang="en-US" sz="1800" b="0" i="0" u="none" strike="noStrike" baseline="0" dirty="0">
                <a:latin typeface="Lucida Sans Unicode" panose="020B0602030504020204" pitchFamily="34" charset="0"/>
              </a:rPr>
              <a:t>= </a:t>
            </a:r>
            <a:r>
              <a:rPr lang="en-US" sz="1800" b="0" i="1" u="none" strike="noStrike" baseline="0" dirty="0">
                <a:latin typeface="Garamond" panose="02020404030301010803" pitchFamily="18" charset="0"/>
              </a:rPr>
              <a:t>{</a:t>
            </a:r>
            <a:r>
              <a:rPr lang="en-US" sz="1800" b="0" i="0" u="none" strike="noStrike" baseline="0" dirty="0">
                <a:latin typeface="Times New Roman" panose="02020603050405020304" pitchFamily="18" charset="0"/>
              </a:rPr>
              <a:t>1</a:t>
            </a:r>
            <a:r>
              <a:rPr lang="en-US" sz="1800" b="0" i="1"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2</a:t>
            </a:r>
            <a:r>
              <a:rPr lang="en-US" sz="1800" b="0" i="1"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3</a:t>
            </a:r>
            <a:r>
              <a:rPr lang="en-US" sz="1800" b="0" i="1" u="none" strike="noStrike" baseline="0" dirty="0">
                <a:latin typeface="Garamond" panose="02020404030301010803" pitchFamily="18" charset="0"/>
              </a:rPr>
              <a:t>}</a:t>
            </a:r>
            <a:r>
              <a:rPr lang="en-US" sz="1800" b="0" i="0" u="none" strike="noStrike" baseline="0" dirty="0">
                <a:latin typeface="Times New Roman" panose="02020603050405020304" pitchFamily="18" charset="0"/>
              </a:rPr>
              <a:t>, then there are seven possible coalitions:</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1</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 </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2</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 </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3</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 </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1</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2</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 </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2</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3</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 </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3</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1</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and </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1</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2</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3</a:t>
            </a:r>
            <a:r>
              <a:rPr lang="en-MY" sz="1800" b="0" i="1" u="none" strike="noStrike" baseline="0" dirty="0">
                <a:latin typeface="Garamond" panose="02020404030301010803" pitchFamily="18" charset="0"/>
              </a:rPr>
              <a:t>}</a:t>
            </a:r>
          </a:p>
          <a:p>
            <a:endParaRPr lang="en-MY" sz="1800" b="0" i="1" u="none" strike="noStrike" baseline="0" dirty="0">
              <a:latin typeface="Garamond" panose="02020404030301010803"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and five possible coalition structures:</a:t>
            </a:r>
          </a:p>
          <a:p>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1</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2</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3</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 </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1</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2</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3</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 </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2</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1</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3</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 </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3</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1</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2</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and </a:t>
            </a:r>
            <a:r>
              <a:rPr lang="en-MY" sz="1800" b="0" i="1" u="none" strike="noStrike" baseline="0" dirty="0">
                <a:latin typeface="Garamond" panose="02020404030301010803" pitchFamily="18" charset="0"/>
              </a:rPr>
              <a:t>{{</a:t>
            </a:r>
            <a:r>
              <a:rPr lang="en-MY" sz="1800" b="0" i="0" u="none" strike="noStrike" baseline="0" dirty="0">
                <a:latin typeface="Times New Roman" panose="02020603050405020304" pitchFamily="18" charset="0"/>
              </a:rPr>
              <a:t>1</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2</a:t>
            </a:r>
            <a:r>
              <a:rPr lang="en-MY" sz="1800" b="0" i="1" u="none" strike="noStrike" baseline="0" dirty="0">
                <a:latin typeface="Arial" panose="020B0604020202020204" pitchFamily="34" charset="0"/>
              </a:rPr>
              <a:t>, </a:t>
            </a:r>
            <a:r>
              <a:rPr lang="en-MY" sz="1800" b="0" i="0" u="none" strike="noStrike" baseline="0" dirty="0">
                <a:latin typeface="Times New Roman" panose="02020603050405020304" pitchFamily="18" charset="0"/>
              </a:rPr>
              <a:t>3</a:t>
            </a:r>
            <a:r>
              <a:rPr lang="en-MY" sz="1800" b="0" i="1" u="none" strike="noStrike" baseline="0" dirty="0">
                <a:latin typeface="Garamond" panose="02020404030301010803" pitchFamily="18" charset="0"/>
              </a:rPr>
              <a:t>}}</a:t>
            </a:r>
            <a:r>
              <a:rPr lang="en-MY" sz="1800" b="0" i="1" u="none" strike="noStrike" baseline="0" dirty="0">
                <a:latin typeface="Arial" panose="020B0604020202020204" pitchFamily="34" charset="0"/>
              </a:rPr>
              <a:t>.</a:t>
            </a:r>
          </a:p>
          <a:p>
            <a:pPr marL="285750" indent="-285750">
              <a:buFont typeface="Arial" panose="020B0604020202020204" pitchFamily="34" charset="0"/>
              <a:buChar char="•"/>
            </a:pPr>
            <a:endParaRPr lang="en-US" u="none" strike="noStrike" baseline="0" dirty="0">
              <a:latin typeface="Book Antiqua" panose="02040602050305030304" pitchFamily="18" charset="0"/>
            </a:endParaRPr>
          </a:p>
        </p:txBody>
      </p:sp>
      <p:pic>
        <p:nvPicPr>
          <p:cNvPr id="4" name="Picture 3">
            <a:extLst>
              <a:ext uri="{FF2B5EF4-FFF2-40B4-BE49-F238E27FC236}">
                <a16:creationId xmlns:a16="http://schemas.microsoft.com/office/drawing/2014/main" id="{A33BE2BA-B482-4F8A-BB2A-D81AC143B7FD}"/>
              </a:ext>
            </a:extLst>
          </p:cNvPr>
          <p:cNvPicPr>
            <a:picLocks noChangeAspect="1"/>
          </p:cNvPicPr>
          <p:nvPr/>
        </p:nvPicPr>
        <p:blipFill>
          <a:blip r:embed="rId2"/>
          <a:stretch>
            <a:fillRect/>
          </a:stretch>
        </p:blipFill>
        <p:spPr>
          <a:xfrm>
            <a:off x="2929190" y="3244674"/>
            <a:ext cx="2962275" cy="1171575"/>
          </a:xfrm>
          <a:prstGeom prst="rect">
            <a:avLst/>
          </a:prstGeom>
        </p:spPr>
      </p:pic>
    </p:spTree>
    <p:extLst>
      <p:ext uri="{BB962C8B-B14F-4D97-AF65-F5344CB8AC3E}">
        <p14:creationId xmlns:p14="http://schemas.microsoft.com/office/powerpoint/2010/main" val="174603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Cooperative Game Theory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19</a:t>
            </a:fld>
            <a:endParaRPr spc="20" dirty="0"/>
          </a:p>
        </p:txBody>
      </p:sp>
      <p:sp>
        <p:nvSpPr>
          <p:cNvPr id="11" name="TextBox 10">
            <a:extLst>
              <a:ext uri="{FF2B5EF4-FFF2-40B4-BE49-F238E27FC236}">
                <a16:creationId xmlns:a16="http://schemas.microsoft.com/office/drawing/2014/main" id="{8A43F8D6-4312-4A0D-9582-D20D264CDD8F}"/>
              </a:ext>
            </a:extLst>
          </p:cNvPr>
          <p:cNvSpPr txBox="1"/>
          <p:nvPr/>
        </p:nvSpPr>
        <p:spPr>
          <a:xfrm>
            <a:off x="685800" y="1878824"/>
            <a:ext cx="7449056" cy="5078313"/>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latin typeface="Times New Roman" panose="02020603050405020304" pitchFamily="18" charset="0"/>
              </a:rPr>
              <a:t>The payoff must satisfy the constraint that each coalition </a:t>
            </a:r>
            <a:r>
              <a:rPr lang="en-US" sz="1800" b="0" i="1" u="none" strike="noStrike" baseline="0" dirty="0">
                <a:latin typeface="Book Antiqua" panose="02040602050305030304" pitchFamily="18" charset="0"/>
              </a:rPr>
              <a:t>C </a:t>
            </a:r>
            <a:r>
              <a:rPr lang="en-US" sz="1800" b="0" i="0" u="none" strike="noStrike" baseline="0" dirty="0">
                <a:latin typeface="Times New Roman" panose="02020603050405020304" pitchFamily="18" charset="0"/>
              </a:rPr>
              <a:t>splits up all</a:t>
            </a:r>
          </a:p>
          <a:p>
            <a:r>
              <a:rPr lang="en-US" sz="1800" b="0" i="0" u="none" strike="noStrike" baseline="0" dirty="0">
                <a:latin typeface="Times New Roman" panose="02020603050405020304" pitchFamily="18" charset="0"/>
              </a:rPr>
              <a:t>of its value </a:t>
            </a:r>
            <a:r>
              <a:rPr lang="en-US" sz="1800" b="0" i="1" u="none" strike="noStrike" baseline="0" dirty="0">
                <a:latin typeface="Calibri" panose="020F0502020204030204" pitchFamily="34" charset="0"/>
              </a:rPr>
              <a:t>ν</a:t>
            </a:r>
            <a:r>
              <a:rPr lang="en-US" sz="1800" b="0" i="0" u="none" strike="noStrike" baseline="0" dirty="0">
                <a:latin typeface="Tahoma" panose="020B0604030504040204" pitchFamily="34" charset="0"/>
              </a:rPr>
              <a:t>(</a:t>
            </a:r>
            <a:r>
              <a:rPr lang="en-US" sz="1800" b="0" i="1" u="none" strike="noStrike" baseline="0" dirty="0">
                <a:latin typeface="Book Antiqua" panose="02040602050305030304" pitchFamily="18" charset="0"/>
              </a:rPr>
              <a:t>C</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among its members:</a:t>
            </a:r>
          </a:p>
          <a:p>
            <a:endParaRPr lang="en-US" sz="1800" b="1" i="0" u="none" strike="noStrike" baseline="0" dirty="0">
              <a:latin typeface="NimbusRomNo9L-Medi"/>
            </a:endParaRPr>
          </a:p>
          <a:p>
            <a:pPr marL="285750" indent="-285750">
              <a:buFont typeface="Arial" panose="020B0604020202020204" pitchFamily="34" charset="0"/>
              <a:buChar char="•"/>
            </a:pPr>
            <a:endParaRPr lang="en-US" u="none" strike="noStrike" baseline="0" dirty="0">
              <a:latin typeface="Book Antiqua" panose="02040602050305030304" pitchFamily="18" charset="0"/>
            </a:endParaRP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r>
              <a:rPr lang="en-MY" sz="1800" b="1" i="0" u="none" strike="noStrike" baseline="0" dirty="0" err="1">
                <a:latin typeface="NimbusRomNo9L-Medi"/>
              </a:rPr>
              <a:t>Superadditivity</a:t>
            </a:r>
            <a:r>
              <a:rPr lang="en-MY" dirty="0">
                <a:latin typeface="NimbusRomNo9L-Regu"/>
              </a:rPr>
              <a:t>: </a:t>
            </a:r>
            <a:r>
              <a:rPr lang="en-US" u="none" strike="noStrike" baseline="0" dirty="0">
                <a:latin typeface="Book Antiqua" panose="02040602050305030304" pitchFamily="18" charset="0"/>
              </a:rPr>
              <a:t>Some cooperative games have two coalitions merge together</a:t>
            </a:r>
          </a:p>
          <a:p>
            <a:r>
              <a:rPr lang="en-US" b="0" i="1" dirty="0">
                <a:latin typeface="Book Antiqua" panose="02040602050305030304" pitchFamily="18" charset="0"/>
              </a:rPr>
              <a:t>	</a:t>
            </a:r>
            <a:r>
              <a:rPr lang="el-GR" b="0" i="1" u="none" strike="noStrike" baseline="0" dirty="0">
                <a:latin typeface="Calibri" panose="020F0502020204030204" pitchFamily="34" charset="0"/>
              </a:rPr>
              <a:t>ν</a:t>
            </a:r>
            <a:r>
              <a:rPr lang="el-GR" b="0" i="0" u="none" strike="noStrike" baseline="0" dirty="0">
                <a:latin typeface="Tahoma" panose="020B0604030504040204" pitchFamily="34" charset="0"/>
              </a:rPr>
              <a:t>(</a:t>
            </a:r>
            <a:r>
              <a:rPr lang="el-GR" b="0" i="1" u="none" strike="noStrike" baseline="0" dirty="0">
                <a:latin typeface="Times New Roman" panose="02020603050405020304" pitchFamily="18" charset="0"/>
              </a:rPr>
              <a:t>C </a:t>
            </a:r>
            <a:r>
              <a:rPr lang="el-GR" b="0" i="0" u="none" strike="noStrike" baseline="0" dirty="0">
                <a:latin typeface="Lucida Sans Unicode" panose="020B0602030504020204" pitchFamily="34" charset="0"/>
              </a:rPr>
              <a:t>∪ </a:t>
            </a:r>
            <a:r>
              <a:rPr lang="el-GR" b="0" i="1" u="none" strike="noStrike" baseline="0" dirty="0">
                <a:latin typeface="Times New Roman" panose="02020603050405020304" pitchFamily="18" charset="0"/>
              </a:rPr>
              <a:t>D</a:t>
            </a:r>
            <a:r>
              <a:rPr lang="el-GR" b="0" i="0" u="none" strike="noStrike" baseline="0" dirty="0">
                <a:latin typeface="Tahoma" panose="020B0604030504040204" pitchFamily="34" charset="0"/>
              </a:rPr>
              <a:t>) </a:t>
            </a:r>
            <a:r>
              <a:rPr lang="el-GR" b="0" i="0" u="none" strike="noStrike" baseline="0" dirty="0">
                <a:latin typeface="Lucida Sans Unicode" panose="020B0602030504020204" pitchFamily="34" charset="0"/>
              </a:rPr>
              <a:t>≥ </a:t>
            </a:r>
            <a:r>
              <a:rPr lang="el-GR" b="0" i="1" u="none" strike="noStrike" baseline="0" dirty="0">
                <a:latin typeface="Calibri" panose="020F0502020204030204" pitchFamily="34" charset="0"/>
              </a:rPr>
              <a:t>ν</a:t>
            </a:r>
            <a:r>
              <a:rPr lang="el-GR" b="0" i="0" u="none" strike="noStrike" baseline="0" dirty="0">
                <a:latin typeface="Tahoma" panose="020B0604030504040204" pitchFamily="34" charset="0"/>
              </a:rPr>
              <a:t>(</a:t>
            </a:r>
            <a:r>
              <a:rPr lang="el-GR" b="0" i="1" u="none" strike="noStrike" baseline="0" dirty="0">
                <a:latin typeface="Times New Roman" panose="02020603050405020304" pitchFamily="18" charset="0"/>
              </a:rPr>
              <a:t>C</a:t>
            </a:r>
            <a:r>
              <a:rPr lang="el-GR" b="0" i="0" u="none" strike="noStrike" baseline="0" dirty="0">
                <a:latin typeface="Tahoma" panose="020B0604030504040204" pitchFamily="34" charset="0"/>
              </a:rPr>
              <a:t>) + </a:t>
            </a:r>
            <a:r>
              <a:rPr lang="el-GR" b="0" i="1" u="none" strike="noStrike" baseline="0" dirty="0">
                <a:latin typeface="Calibri" panose="020F0502020204030204" pitchFamily="34" charset="0"/>
              </a:rPr>
              <a:t>ν</a:t>
            </a:r>
            <a:r>
              <a:rPr lang="el-GR" b="0" i="0" u="none" strike="noStrike" baseline="0" dirty="0">
                <a:latin typeface="Tahoma" panose="020B0604030504040204" pitchFamily="34" charset="0"/>
              </a:rPr>
              <a:t>(</a:t>
            </a:r>
            <a:r>
              <a:rPr lang="el-GR" b="0" i="1" u="none" strike="noStrike" baseline="0" dirty="0">
                <a:latin typeface="Times New Roman" panose="02020603050405020304" pitchFamily="18" charset="0"/>
              </a:rPr>
              <a:t>D</a:t>
            </a:r>
            <a:r>
              <a:rPr lang="el-GR" b="0" i="0" u="none" strike="noStrike" baseline="0" dirty="0">
                <a:latin typeface="Tahoma" panose="020B0604030504040204" pitchFamily="34" charset="0"/>
              </a:rPr>
              <a:t>)       </a:t>
            </a:r>
            <a:r>
              <a:rPr lang="el-GR" b="0" i="0" u="none" strike="noStrike" baseline="0" dirty="0">
                <a:latin typeface="Times New Roman" panose="02020603050405020304" pitchFamily="18" charset="0"/>
              </a:rPr>
              <a:t>for all </a:t>
            </a:r>
            <a:r>
              <a:rPr lang="el-GR" b="0" i="1" u="none" strike="noStrike" baseline="0" dirty="0">
                <a:latin typeface="Times New Roman" panose="02020603050405020304" pitchFamily="18" charset="0"/>
              </a:rPr>
              <a:t>C</a:t>
            </a:r>
            <a:r>
              <a:rPr lang="el-GR" b="0" i="1" u="none" strike="noStrike" baseline="0" dirty="0">
                <a:latin typeface="Arial" panose="020B0604020202020204" pitchFamily="34" charset="0"/>
              </a:rPr>
              <a:t>, </a:t>
            </a:r>
            <a:r>
              <a:rPr lang="el-GR" b="0" i="1" u="none" strike="noStrike" baseline="0" dirty="0">
                <a:latin typeface="Times New Roman" panose="02020603050405020304" pitchFamily="18" charset="0"/>
              </a:rPr>
              <a:t>D </a:t>
            </a:r>
            <a:r>
              <a:rPr lang="el-GR" b="0" i="0" u="none" strike="noStrike" baseline="0" dirty="0">
                <a:latin typeface="Lucida Sans Unicode" panose="020B0602030504020204" pitchFamily="34" charset="0"/>
              </a:rPr>
              <a:t>⊆ </a:t>
            </a:r>
            <a:r>
              <a:rPr lang="el-GR" b="0" i="1" u="none" strike="noStrike" baseline="0" dirty="0">
                <a:latin typeface="Times New Roman" panose="02020603050405020304" pitchFamily="18" charset="0"/>
              </a:rPr>
              <a:t>N</a:t>
            </a:r>
            <a:endParaRPr lang="en-US" b="0" i="1" u="none" strike="noStrike" baseline="0" dirty="0">
              <a:latin typeface="Times New Roman" panose="02020603050405020304" pitchFamily="18" charset="0"/>
            </a:endParaRPr>
          </a:p>
          <a:p>
            <a:endParaRPr lang="en-US" i="1" dirty="0">
              <a:latin typeface="Times New Roman" panose="02020603050405020304" pitchFamily="18" charset="0"/>
            </a:endParaRPr>
          </a:p>
          <a:p>
            <a:r>
              <a:rPr lang="en-US" b="0" u="none" strike="noStrike" baseline="0" dirty="0">
                <a:latin typeface="Times New Roman" panose="02020603050405020304" pitchFamily="18" charset="0"/>
              </a:rPr>
              <a:t>An </a:t>
            </a:r>
            <a:r>
              <a:rPr lang="en-US" b="1" u="none" strike="noStrike" baseline="0" dirty="0">
                <a:latin typeface="Times New Roman" panose="02020603050405020304" pitchFamily="18" charset="0"/>
              </a:rPr>
              <a:t>imputation</a:t>
            </a:r>
            <a:r>
              <a:rPr lang="en-US" b="0" u="none" strike="noStrike" baseline="0" dirty="0">
                <a:latin typeface="Times New Roman" panose="02020603050405020304" pitchFamily="18" charset="0"/>
              </a:rPr>
              <a:t> for a cooperative game (N</a:t>
            </a:r>
            <a:r>
              <a:rPr lang="en-US" dirty="0">
                <a:latin typeface="Times New Roman" panose="02020603050405020304" pitchFamily="18" charset="0"/>
              </a:rPr>
              <a:t>, </a:t>
            </a:r>
            <a:r>
              <a:rPr lang="en-US" b="0" u="none" strike="noStrike" baseline="0" dirty="0">
                <a:latin typeface="Times New Roman" panose="02020603050405020304" pitchFamily="18" charset="0"/>
              </a:rPr>
              <a:t>v) is a payoff vector that satisfies</a:t>
            </a:r>
            <a:endParaRPr lang="el-GR" b="0" u="none" strike="noStrike" baseline="0" dirty="0">
              <a:latin typeface="Times New Roman" panose="02020603050405020304" pitchFamily="18" charset="0"/>
            </a:endParaRPr>
          </a:p>
          <a:p>
            <a:pPr marL="285750" indent="-285750">
              <a:buFont typeface="Arial" panose="020B0604020202020204" pitchFamily="34" charset="0"/>
              <a:buChar char="•"/>
            </a:pPr>
            <a:endParaRPr lang="en-US" u="none" strike="noStrike" baseline="0" dirty="0">
              <a:latin typeface="Book Antiqua" panose="02040602050305030304" pitchFamily="18" charset="0"/>
            </a:endParaRPr>
          </a:p>
          <a:p>
            <a:pPr marL="285750" indent="-285750">
              <a:buFont typeface="Arial" panose="020B0604020202020204" pitchFamily="34" charset="0"/>
              <a:buChar char="•"/>
            </a:pPr>
            <a:endParaRPr lang="en-US" dirty="0">
              <a:latin typeface="Book Antiqua" panose="02040602050305030304" pitchFamily="18" charset="0"/>
            </a:endParaRPr>
          </a:p>
          <a:p>
            <a:pPr marL="285750" indent="-285750">
              <a:buFont typeface="Arial" panose="020B0604020202020204" pitchFamily="34" charset="0"/>
              <a:buChar char="•"/>
            </a:pPr>
            <a:endParaRPr lang="en-US" u="none" strike="noStrike" baseline="0" dirty="0">
              <a:latin typeface="Book Antiqua" panose="02040602050305030304" pitchFamily="18" charset="0"/>
            </a:endParaRPr>
          </a:p>
          <a:p>
            <a:pPr marL="285750" indent="-285750">
              <a:buFont typeface="Arial" panose="020B0604020202020204" pitchFamily="34" charset="0"/>
              <a:buChar char="•"/>
            </a:pPr>
            <a:endParaRPr lang="en-US" dirty="0">
              <a:latin typeface="Book Antiqua" panose="02040602050305030304" pitchFamily="18" charset="0"/>
            </a:endParaRPr>
          </a:p>
          <a:p>
            <a:r>
              <a:rPr lang="en-US" b="1" u="none" strike="noStrike" baseline="0" dirty="0">
                <a:latin typeface="Book Antiqua" panose="02040602050305030304" pitchFamily="18" charset="0"/>
              </a:rPr>
              <a:t>Shapley value</a:t>
            </a:r>
            <a:r>
              <a:rPr lang="en-US" u="none" strike="noStrike" baseline="0" dirty="0">
                <a:latin typeface="Book Antiqua" panose="02040602050305030304" pitchFamily="18" charset="0"/>
              </a:rPr>
              <a:t>: fair distributions scheme</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divide the </a:t>
            </a:r>
            <a:r>
              <a:rPr lang="en-US" sz="1800" b="0" i="1" u="none" strike="noStrike" baseline="0" dirty="0">
                <a:latin typeface="Calibri" panose="020F0502020204030204" pitchFamily="34" charset="0"/>
              </a:rPr>
              <a:t>ν</a:t>
            </a:r>
            <a:r>
              <a:rPr lang="en-US" sz="1800" b="0" i="0" u="none" strike="noStrike" baseline="0" dirty="0">
                <a:latin typeface="Tahoma" panose="020B0604030504040204" pitchFamily="34" charset="0"/>
              </a:rPr>
              <a:t>(</a:t>
            </a:r>
            <a:r>
              <a:rPr lang="en-US" sz="1800" b="0" i="1" u="none" strike="noStrike" baseline="0" dirty="0">
                <a:latin typeface="Cambria" panose="02040503050406030204" pitchFamily="18" charset="0"/>
              </a:rPr>
              <a:t>N</a:t>
            </a:r>
            <a:r>
              <a:rPr lang="en-US" sz="1800" b="0" i="0" u="none" strike="noStrike" baseline="0" dirty="0">
                <a:latin typeface="Tahoma" panose="020B0604030504040204" pitchFamily="34" charset="0"/>
              </a:rPr>
              <a:t>) </a:t>
            </a:r>
            <a:r>
              <a:rPr lang="en-US" sz="1800" b="0" i="0" u="none" strike="noStrike" baseline="0" dirty="0">
                <a:latin typeface="Times New Roman" panose="02020603050405020304" pitchFamily="18" charset="0"/>
              </a:rPr>
              <a:t>value among the  players, given that the grand coalition </a:t>
            </a:r>
            <a:r>
              <a:rPr lang="en-US" sz="1800" b="0" i="1" u="none" strike="noStrike" baseline="0" dirty="0">
                <a:latin typeface="Cambria" panose="02040503050406030204" pitchFamily="18" charset="0"/>
              </a:rPr>
              <a:t>N </a:t>
            </a:r>
            <a:r>
              <a:rPr lang="en-US" sz="1800" b="0" i="0" u="none" strike="noStrike" baseline="0" dirty="0">
                <a:latin typeface="Times New Roman" panose="02020603050405020304" pitchFamily="18" charset="0"/>
              </a:rPr>
              <a:t>formed</a:t>
            </a:r>
          </a:p>
          <a:p>
            <a:pPr marL="285750" indent="-285750">
              <a:buFont typeface="Arial" panose="020B0604020202020204" pitchFamily="34" charset="0"/>
              <a:buChar char="•"/>
            </a:pPr>
            <a:r>
              <a:rPr lang="en-US" dirty="0">
                <a:latin typeface="Times New Roman" panose="02020603050405020304" pitchFamily="18" charset="0"/>
              </a:rPr>
              <a:t>Divided according to contribution creating the value v(N).</a:t>
            </a:r>
            <a:endParaRPr lang="en-US" u="none" strike="noStrike" baseline="0" dirty="0">
              <a:latin typeface="Book Antiqua" panose="02040602050305030304" pitchFamily="18" charset="0"/>
            </a:endParaRPr>
          </a:p>
        </p:txBody>
      </p:sp>
      <p:pic>
        <p:nvPicPr>
          <p:cNvPr id="5" name="Picture 4">
            <a:extLst>
              <a:ext uri="{FF2B5EF4-FFF2-40B4-BE49-F238E27FC236}">
                <a16:creationId xmlns:a16="http://schemas.microsoft.com/office/drawing/2014/main" id="{D330767A-9660-42B7-8229-E44BCC37CBCA}"/>
              </a:ext>
            </a:extLst>
          </p:cNvPr>
          <p:cNvPicPr>
            <a:picLocks noChangeAspect="1"/>
          </p:cNvPicPr>
          <p:nvPr/>
        </p:nvPicPr>
        <p:blipFill>
          <a:blip r:embed="rId2"/>
          <a:stretch>
            <a:fillRect/>
          </a:stretch>
        </p:blipFill>
        <p:spPr>
          <a:xfrm>
            <a:off x="2362200" y="2667000"/>
            <a:ext cx="3352800" cy="676275"/>
          </a:xfrm>
          <a:prstGeom prst="rect">
            <a:avLst/>
          </a:prstGeom>
        </p:spPr>
      </p:pic>
      <p:pic>
        <p:nvPicPr>
          <p:cNvPr id="7" name="Picture 6">
            <a:extLst>
              <a:ext uri="{FF2B5EF4-FFF2-40B4-BE49-F238E27FC236}">
                <a16:creationId xmlns:a16="http://schemas.microsoft.com/office/drawing/2014/main" id="{1A6DACD3-43A3-49B8-91FF-9996F12B6B61}"/>
              </a:ext>
            </a:extLst>
          </p:cNvPr>
          <p:cNvPicPr>
            <a:picLocks noChangeAspect="1"/>
          </p:cNvPicPr>
          <p:nvPr/>
        </p:nvPicPr>
        <p:blipFill>
          <a:blip r:embed="rId3"/>
          <a:stretch>
            <a:fillRect/>
          </a:stretch>
        </p:blipFill>
        <p:spPr>
          <a:xfrm>
            <a:off x="2667000" y="4841259"/>
            <a:ext cx="2524125" cy="695325"/>
          </a:xfrm>
          <a:prstGeom prst="rect">
            <a:avLst/>
          </a:prstGeom>
        </p:spPr>
      </p:pic>
    </p:spTree>
    <p:extLst>
      <p:ext uri="{BB962C8B-B14F-4D97-AF65-F5344CB8AC3E}">
        <p14:creationId xmlns:p14="http://schemas.microsoft.com/office/powerpoint/2010/main" val="122008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a:t>
            </a:fld>
            <a:endParaRPr spc="20" dirty="0"/>
          </a:p>
        </p:txBody>
      </p:sp>
      <p:sp>
        <p:nvSpPr>
          <p:cNvPr id="2" name="object 2"/>
          <p:cNvSpPr txBox="1">
            <a:spLocks noGrp="1"/>
          </p:cNvSpPr>
          <p:nvPr>
            <p:ph type="title"/>
          </p:nvPr>
        </p:nvSpPr>
        <p:spPr>
          <a:xfrm>
            <a:off x="535025" y="101081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30" dirty="0"/>
              <a:t>Outline</a:t>
            </a:r>
          </a:p>
        </p:txBody>
      </p:sp>
      <p:sp>
        <p:nvSpPr>
          <p:cNvPr id="3" name="object 3"/>
          <p:cNvSpPr txBox="1"/>
          <p:nvPr/>
        </p:nvSpPr>
        <p:spPr>
          <a:xfrm>
            <a:off x="496555" y="1592038"/>
            <a:ext cx="6085205" cy="2589811"/>
          </a:xfrm>
          <a:prstGeom prst="rect">
            <a:avLst/>
          </a:prstGeom>
        </p:spPr>
        <p:txBody>
          <a:bodyPr vert="horz" wrap="square" lIns="0" tIns="14604" rIns="0" bIns="0" rtlCol="0">
            <a:spAutoFit/>
          </a:bodyPr>
          <a:lstStyle/>
          <a:p>
            <a:pPr marL="381000" indent="-368935">
              <a:lnSpc>
                <a:spcPct val="100000"/>
              </a:lnSpc>
              <a:spcBef>
                <a:spcPts val="114"/>
              </a:spcBef>
              <a:buFont typeface="Cambria"/>
              <a:buChar char="♦"/>
              <a:tabLst>
                <a:tab pos="381000" algn="l"/>
                <a:tab pos="381635" algn="l"/>
              </a:tabLst>
            </a:pPr>
            <a:r>
              <a:rPr lang="en-MY" sz="2050" spc="-35" dirty="0">
                <a:latin typeface="Calibri"/>
                <a:cs typeface="Calibri"/>
              </a:rPr>
              <a:t>Properties of Multiagent Environments</a:t>
            </a:r>
          </a:p>
          <a:p>
            <a:pPr marL="381000" indent="-368935">
              <a:lnSpc>
                <a:spcPct val="100000"/>
              </a:lnSpc>
              <a:spcBef>
                <a:spcPts val="114"/>
              </a:spcBef>
              <a:buFont typeface="Cambria"/>
              <a:buChar char="♦"/>
              <a:tabLst>
                <a:tab pos="381000" algn="l"/>
                <a:tab pos="381635" algn="l"/>
              </a:tabLst>
            </a:pPr>
            <a:endParaRPr lang="en-MY" spc="-35" dirty="0">
              <a:solidFill>
                <a:srgbClr val="9A009A"/>
              </a:solidFill>
              <a:latin typeface="CMSSBX10"/>
              <a:cs typeface="Calibri"/>
            </a:endParaRPr>
          </a:p>
          <a:p>
            <a:pPr marL="381000" indent="-368935">
              <a:lnSpc>
                <a:spcPct val="100000"/>
              </a:lnSpc>
              <a:spcBef>
                <a:spcPts val="114"/>
              </a:spcBef>
              <a:buFont typeface="Cambria"/>
              <a:buChar char="♦"/>
              <a:tabLst>
                <a:tab pos="381000" algn="l"/>
                <a:tab pos="381635" algn="l"/>
              </a:tabLst>
            </a:pPr>
            <a:r>
              <a:rPr lang="en-MY" sz="2050" spc="-35" dirty="0">
                <a:latin typeface="Calibri"/>
                <a:cs typeface="Calibri"/>
              </a:rPr>
              <a:t>Non-Cooperative Game Theory</a:t>
            </a:r>
          </a:p>
          <a:p>
            <a:pPr marL="381000" indent="-368935">
              <a:lnSpc>
                <a:spcPct val="100000"/>
              </a:lnSpc>
              <a:spcBef>
                <a:spcPts val="114"/>
              </a:spcBef>
              <a:buFont typeface="Cambria"/>
              <a:buChar char="♦"/>
              <a:tabLst>
                <a:tab pos="381000" algn="l"/>
                <a:tab pos="381635" algn="l"/>
              </a:tabLst>
            </a:pPr>
            <a:endParaRPr lang="en-US" sz="2050" spc="-65"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80" dirty="0">
                <a:latin typeface="Calibri"/>
                <a:cs typeface="Calibri"/>
              </a:rPr>
              <a:t>Cooperative Game Theory</a:t>
            </a:r>
          </a:p>
          <a:p>
            <a:pPr marL="12065">
              <a:lnSpc>
                <a:spcPct val="100000"/>
              </a:lnSpc>
              <a:spcBef>
                <a:spcPts val="114"/>
              </a:spcBef>
              <a:tabLst>
                <a:tab pos="381000" algn="l"/>
                <a:tab pos="381635" algn="l"/>
              </a:tabLst>
            </a:pPr>
            <a:endParaRPr lang="en-US" sz="2050" spc="1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60" dirty="0">
                <a:latin typeface="Calibri"/>
                <a:cs typeface="Calibri"/>
              </a:rPr>
              <a:t>Making Collective Decisions</a:t>
            </a:r>
          </a:p>
          <a:p>
            <a:pPr marL="12065">
              <a:lnSpc>
                <a:spcPct val="100000"/>
              </a:lnSpc>
              <a:spcBef>
                <a:spcPts val="114"/>
              </a:spcBef>
              <a:tabLst>
                <a:tab pos="381000" algn="l"/>
                <a:tab pos="381635" algn="l"/>
              </a:tabLst>
            </a:pPr>
            <a:endParaRPr lang="en-MY" sz="2050" dirty="0">
              <a:latin typeface="Calibri"/>
              <a:cs typeface="Calibri"/>
            </a:endParaRPr>
          </a:p>
        </p:txBody>
      </p:sp>
      <p:sp>
        <p:nvSpPr>
          <p:cNvPr id="6" name="TextBox 5">
            <a:extLst>
              <a:ext uri="{FF2B5EF4-FFF2-40B4-BE49-F238E27FC236}">
                <a16:creationId xmlns:a16="http://schemas.microsoft.com/office/drawing/2014/main" id="{D9D226FF-E9C7-4205-99DE-30443FB036BE}"/>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8819E420-E841-4F2E-A262-556D58ACD122}"/>
              </a:ext>
            </a:extLst>
          </p:cNvPr>
          <p:cNvPicPr>
            <a:picLocks noChangeAspect="1"/>
          </p:cNvPicPr>
          <p:nvPr/>
        </p:nvPicPr>
        <p:blipFill>
          <a:blip r:embed="rId2"/>
          <a:stretch>
            <a:fillRect/>
          </a:stretch>
        </p:blipFill>
        <p:spPr>
          <a:xfrm>
            <a:off x="304800" y="7079192"/>
            <a:ext cx="914400" cy="2762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Cooperative Game Theory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20</a:t>
            </a:fld>
            <a:endParaRPr spc="20" dirty="0"/>
          </a:p>
        </p:txBody>
      </p:sp>
      <p:sp>
        <p:nvSpPr>
          <p:cNvPr id="11" name="TextBox 10">
            <a:extLst>
              <a:ext uri="{FF2B5EF4-FFF2-40B4-BE49-F238E27FC236}">
                <a16:creationId xmlns:a16="http://schemas.microsoft.com/office/drawing/2014/main" id="{8A43F8D6-4312-4A0D-9582-D20D264CDD8F}"/>
              </a:ext>
            </a:extLst>
          </p:cNvPr>
          <p:cNvSpPr txBox="1"/>
          <p:nvPr/>
        </p:nvSpPr>
        <p:spPr>
          <a:xfrm>
            <a:off x="685800" y="1878824"/>
            <a:ext cx="7449056" cy="646331"/>
          </a:xfrm>
          <a:prstGeom prst="rect">
            <a:avLst/>
          </a:prstGeom>
          <a:noFill/>
        </p:spPr>
        <p:txBody>
          <a:bodyPr wrap="square">
            <a:spAutoFit/>
          </a:bodyPr>
          <a:lstStyle/>
          <a:p>
            <a:r>
              <a:rPr lang="en-US" sz="1800" b="1" i="0" u="none" strike="noStrike" baseline="0" dirty="0">
                <a:latin typeface="Times New Roman" panose="02020603050405020304" pitchFamily="18" charset="0"/>
              </a:rPr>
              <a:t>Marginal contribution </a:t>
            </a:r>
            <a:r>
              <a:rPr lang="en-US" sz="1800" b="0" i="0" u="none" strike="noStrike" baseline="0" dirty="0">
                <a:latin typeface="Times New Roman" panose="02020603050405020304" pitchFamily="18" charset="0"/>
              </a:rPr>
              <a:t>that player </a:t>
            </a:r>
            <a:r>
              <a:rPr lang="en-US" sz="1800" b="0" i="1" u="none" strike="noStrike" baseline="0" dirty="0" err="1">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makes to </a:t>
            </a:r>
            <a:r>
              <a:rPr lang="en-US" sz="1800" b="0" i="1" u="none" strike="noStrike" baseline="0" dirty="0">
                <a:latin typeface="Times New Roman" panose="02020603050405020304" pitchFamily="18" charset="0"/>
              </a:rPr>
              <a:t>C </a:t>
            </a:r>
            <a:r>
              <a:rPr lang="en-US" sz="1800" b="0" i="0" u="none" strike="noStrike" baseline="0" dirty="0">
                <a:latin typeface="Times New Roman" panose="02020603050405020304" pitchFamily="18" charset="0"/>
              </a:rPr>
              <a:t>is </a:t>
            </a:r>
            <a:r>
              <a:rPr lang="en-MY" sz="1800" b="0" i="0" u="none" strike="noStrike" baseline="0" dirty="0">
                <a:latin typeface="Times New Roman" panose="02020603050405020304" pitchFamily="18" charset="0"/>
              </a:rPr>
              <a:t>denoted by </a:t>
            </a:r>
            <a:r>
              <a:rPr lang="en-MY" sz="1800" b="0" i="1" u="none" strike="noStrike" baseline="0" dirty="0">
                <a:latin typeface="Times New Roman" panose="02020603050405020304" pitchFamily="18" charset="0"/>
              </a:rPr>
              <a:t>mc</a:t>
            </a:r>
            <a:r>
              <a:rPr lang="en-MY" sz="1800" b="0" i="1" u="none" strike="noStrike" baseline="-25000" dirty="0">
                <a:latin typeface="Times New Roman" panose="02020603050405020304" pitchFamily="18" charset="0"/>
              </a:rPr>
              <a:t>i</a:t>
            </a:r>
            <a:r>
              <a:rPr lang="en-MY" sz="1800" b="0" i="0" u="none" strike="noStrike" baseline="0" dirty="0">
                <a:latin typeface="Tahoma" panose="020B0604030504040204" pitchFamily="34" charset="0"/>
              </a:rPr>
              <a:t>(</a:t>
            </a:r>
            <a:r>
              <a:rPr lang="en-MY" sz="1800" b="0" i="1" u="none" strike="noStrike" baseline="0" dirty="0">
                <a:latin typeface="Times New Roman" panose="02020603050405020304" pitchFamily="18" charset="0"/>
              </a:rPr>
              <a:t>C</a:t>
            </a:r>
            <a:r>
              <a:rPr lang="en-MY" sz="1800" b="0" i="0" u="none" strike="noStrike" baseline="0" dirty="0">
                <a:latin typeface="Tahoma" panose="020B0604030504040204" pitchFamily="34" charset="0"/>
              </a:rPr>
              <a:t>)</a:t>
            </a:r>
            <a:r>
              <a:rPr lang="en-MY" sz="1800" b="0" i="0" u="none" strike="noStrike" baseline="0" dirty="0">
                <a:latin typeface="Times New Roman" panose="02020603050405020304" pitchFamily="18" charset="0"/>
              </a:rPr>
              <a:t>:</a:t>
            </a:r>
          </a:p>
          <a:p>
            <a:pPr marL="285750" indent="-285750">
              <a:buFont typeface="Arial" panose="020B0604020202020204" pitchFamily="34" charset="0"/>
              <a:buChar char="•"/>
            </a:pPr>
            <a:endParaRPr lang="en-US" u="none" strike="noStrike" baseline="0" dirty="0">
              <a:latin typeface="Book Antiqua" panose="02040602050305030304" pitchFamily="18" charset="0"/>
            </a:endParaRPr>
          </a:p>
        </p:txBody>
      </p:sp>
      <p:pic>
        <p:nvPicPr>
          <p:cNvPr id="4" name="Picture 3">
            <a:extLst>
              <a:ext uri="{FF2B5EF4-FFF2-40B4-BE49-F238E27FC236}">
                <a16:creationId xmlns:a16="http://schemas.microsoft.com/office/drawing/2014/main" id="{8A117C4C-6856-4537-8333-0FF4EB8CD3B9}"/>
              </a:ext>
            </a:extLst>
          </p:cNvPr>
          <p:cNvPicPr>
            <a:picLocks noChangeAspect="1"/>
          </p:cNvPicPr>
          <p:nvPr/>
        </p:nvPicPr>
        <p:blipFill>
          <a:blip r:embed="rId2"/>
          <a:stretch>
            <a:fillRect/>
          </a:stretch>
        </p:blipFill>
        <p:spPr>
          <a:xfrm>
            <a:off x="2433637" y="2525155"/>
            <a:ext cx="2990850" cy="400050"/>
          </a:xfrm>
          <a:prstGeom prst="rect">
            <a:avLst/>
          </a:prstGeom>
        </p:spPr>
      </p:pic>
      <p:sp>
        <p:nvSpPr>
          <p:cNvPr id="10" name="TextBox 9">
            <a:extLst>
              <a:ext uri="{FF2B5EF4-FFF2-40B4-BE49-F238E27FC236}">
                <a16:creationId xmlns:a16="http://schemas.microsoft.com/office/drawing/2014/main" id="{C8B0AA93-B37B-4EE2-BA18-FA59702DE359}"/>
              </a:ext>
            </a:extLst>
          </p:cNvPr>
          <p:cNvSpPr txBox="1"/>
          <p:nvPr/>
        </p:nvSpPr>
        <p:spPr>
          <a:xfrm>
            <a:off x="761999" y="3171486"/>
            <a:ext cx="7568435" cy="1477328"/>
          </a:xfrm>
          <a:prstGeom prst="rect">
            <a:avLst/>
          </a:prstGeom>
          <a:noFill/>
        </p:spPr>
        <p:txBody>
          <a:bodyPr wrap="square">
            <a:spAutoFit/>
          </a:bodyPr>
          <a:lstStyle/>
          <a:p>
            <a:r>
              <a:rPr lang="en-US" dirty="0">
                <a:latin typeface="NimbusRomNo9L-Regu"/>
              </a:rPr>
              <a:t>F</a:t>
            </a:r>
            <a:r>
              <a:rPr lang="en-US" sz="1800" b="0" i="0" u="none" strike="noStrike" baseline="0" dirty="0">
                <a:latin typeface="NimbusRomNo9L-Regu"/>
              </a:rPr>
              <a:t>airness axioms satisfied by the Shapley value</a:t>
            </a:r>
          </a:p>
          <a:p>
            <a:pPr marL="285750" indent="-285750">
              <a:buFont typeface="Arial" panose="020B0604020202020204" pitchFamily="34" charset="0"/>
              <a:buChar char="•"/>
            </a:pPr>
            <a:r>
              <a:rPr lang="en-MY" dirty="0"/>
              <a:t>Efficiency</a:t>
            </a:r>
          </a:p>
          <a:p>
            <a:pPr marL="285750" indent="-285750">
              <a:buFont typeface="Arial" panose="020B0604020202020204" pitchFamily="34" charset="0"/>
              <a:buChar char="•"/>
            </a:pPr>
            <a:r>
              <a:rPr lang="en-MY" dirty="0"/>
              <a:t>Dummy player</a:t>
            </a:r>
          </a:p>
          <a:p>
            <a:pPr marL="285750" indent="-285750">
              <a:buFont typeface="Arial" panose="020B0604020202020204" pitchFamily="34" charset="0"/>
              <a:buChar char="•"/>
            </a:pPr>
            <a:r>
              <a:rPr lang="en-MY" dirty="0"/>
              <a:t>Symmetry</a:t>
            </a:r>
          </a:p>
          <a:p>
            <a:pPr marL="285750" indent="-285750">
              <a:buFont typeface="Arial" panose="020B0604020202020204" pitchFamily="34" charset="0"/>
              <a:buChar char="•"/>
            </a:pPr>
            <a:r>
              <a:rPr lang="en-MY" dirty="0"/>
              <a:t>Additivity</a:t>
            </a:r>
          </a:p>
        </p:txBody>
      </p:sp>
    </p:spTree>
    <p:extLst>
      <p:ext uri="{BB962C8B-B14F-4D97-AF65-F5344CB8AC3E}">
        <p14:creationId xmlns:p14="http://schemas.microsoft.com/office/powerpoint/2010/main" val="246984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Making Collective Decisions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21</a:t>
            </a:fld>
            <a:endParaRPr spc="20" dirty="0"/>
          </a:p>
        </p:txBody>
      </p:sp>
      <p:sp>
        <p:nvSpPr>
          <p:cNvPr id="11" name="TextBox 10">
            <a:extLst>
              <a:ext uri="{FF2B5EF4-FFF2-40B4-BE49-F238E27FC236}">
                <a16:creationId xmlns:a16="http://schemas.microsoft.com/office/drawing/2014/main" id="{8A43F8D6-4312-4A0D-9582-D20D264CDD8F}"/>
              </a:ext>
            </a:extLst>
          </p:cNvPr>
          <p:cNvSpPr txBox="1"/>
          <p:nvPr/>
        </p:nvSpPr>
        <p:spPr>
          <a:xfrm>
            <a:off x="685800" y="1878824"/>
            <a:ext cx="7449056" cy="1200329"/>
          </a:xfrm>
          <a:prstGeom prst="rect">
            <a:avLst/>
          </a:prstGeom>
          <a:noFill/>
        </p:spPr>
        <p:txBody>
          <a:bodyPr wrap="square">
            <a:spAutoFit/>
          </a:bodyPr>
          <a:lstStyle/>
          <a:p>
            <a:r>
              <a:rPr lang="en-US" sz="1800" b="0" i="0" u="none" strike="noStrike" baseline="0" dirty="0">
                <a:latin typeface="CMSSBX10"/>
              </a:rPr>
              <a:t>Mechanism: language, distinguished agent, outcome rule</a:t>
            </a:r>
          </a:p>
          <a:p>
            <a:endParaRPr lang="en-US" sz="1800" b="0" i="0" u="none" strike="noStrike" baseline="0" dirty="0">
              <a:latin typeface="CMSSBX10"/>
            </a:endParaRPr>
          </a:p>
          <a:p>
            <a:r>
              <a:rPr lang="en-US" sz="1800" b="0" i="0" u="none" strike="noStrike" baseline="0" dirty="0">
                <a:latin typeface="CMSSBX10"/>
              </a:rPr>
              <a:t>Allocating tasks with the contract net has four phases</a:t>
            </a:r>
          </a:p>
          <a:p>
            <a:endParaRPr lang="en-US" u="none" strike="noStrike" baseline="0" dirty="0">
              <a:latin typeface="Book Antiqua" panose="02040602050305030304" pitchFamily="18" charset="0"/>
            </a:endParaRPr>
          </a:p>
        </p:txBody>
      </p:sp>
      <p:pic>
        <p:nvPicPr>
          <p:cNvPr id="5" name="Picture 4">
            <a:extLst>
              <a:ext uri="{FF2B5EF4-FFF2-40B4-BE49-F238E27FC236}">
                <a16:creationId xmlns:a16="http://schemas.microsoft.com/office/drawing/2014/main" id="{78A3D941-6658-4BEE-801C-EB8CDA56C766}"/>
              </a:ext>
            </a:extLst>
          </p:cNvPr>
          <p:cNvPicPr>
            <a:picLocks noChangeAspect="1"/>
          </p:cNvPicPr>
          <p:nvPr/>
        </p:nvPicPr>
        <p:blipFill>
          <a:blip r:embed="rId2"/>
          <a:stretch>
            <a:fillRect/>
          </a:stretch>
        </p:blipFill>
        <p:spPr>
          <a:xfrm>
            <a:off x="2514600" y="2872972"/>
            <a:ext cx="4114800" cy="3640552"/>
          </a:xfrm>
          <a:prstGeom prst="rect">
            <a:avLst/>
          </a:prstGeom>
        </p:spPr>
      </p:pic>
      <p:sp>
        <p:nvSpPr>
          <p:cNvPr id="12" name="TextBox 11">
            <a:extLst>
              <a:ext uri="{FF2B5EF4-FFF2-40B4-BE49-F238E27FC236}">
                <a16:creationId xmlns:a16="http://schemas.microsoft.com/office/drawing/2014/main" id="{1D04FA25-9CDA-44B2-948D-A8B1852A7E2B}"/>
              </a:ext>
            </a:extLst>
          </p:cNvPr>
          <p:cNvSpPr txBox="1"/>
          <p:nvPr/>
        </p:nvSpPr>
        <p:spPr>
          <a:xfrm>
            <a:off x="2612571" y="6629400"/>
            <a:ext cx="5029200" cy="369332"/>
          </a:xfrm>
          <a:prstGeom prst="rect">
            <a:avLst/>
          </a:prstGeom>
          <a:noFill/>
        </p:spPr>
        <p:txBody>
          <a:bodyPr wrap="square">
            <a:spAutoFit/>
          </a:bodyPr>
          <a:lstStyle/>
          <a:p>
            <a:r>
              <a:rPr lang="en-US" sz="1800" b="0" i="0" u="none" strike="noStrike" baseline="0" dirty="0">
                <a:latin typeface="NimbusRomNo9L-Regu"/>
              </a:rPr>
              <a:t>The contract net task allocation protocol.</a:t>
            </a:r>
            <a:endParaRPr lang="en-MY" dirty="0"/>
          </a:p>
        </p:txBody>
      </p:sp>
    </p:spTree>
    <p:extLst>
      <p:ext uri="{BB962C8B-B14F-4D97-AF65-F5344CB8AC3E}">
        <p14:creationId xmlns:p14="http://schemas.microsoft.com/office/powerpoint/2010/main" val="98416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Making Collective Decisions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22</a:t>
            </a:fld>
            <a:endParaRPr spc="20" dirty="0"/>
          </a:p>
        </p:txBody>
      </p:sp>
      <p:sp>
        <p:nvSpPr>
          <p:cNvPr id="11" name="TextBox 10">
            <a:extLst>
              <a:ext uri="{FF2B5EF4-FFF2-40B4-BE49-F238E27FC236}">
                <a16:creationId xmlns:a16="http://schemas.microsoft.com/office/drawing/2014/main" id="{8A43F8D6-4312-4A0D-9582-D20D264CDD8F}"/>
              </a:ext>
            </a:extLst>
          </p:cNvPr>
          <p:cNvSpPr txBox="1"/>
          <p:nvPr/>
        </p:nvSpPr>
        <p:spPr>
          <a:xfrm>
            <a:off x="685800" y="1878824"/>
            <a:ext cx="7449056" cy="3693319"/>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9A009A"/>
                </a:solidFill>
                <a:latin typeface="CMSSBX10"/>
              </a:rPr>
              <a:t>Allocating scarce resources with auctions</a:t>
            </a:r>
          </a:p>
          <a:p>
            <a:pPr marL="285750" indent="-285750">
              <a:buFont typeface="Arial" panose="020B0604020202020204" pitchFamily="34" charset="0"/>
              <a:buChar char="•"/>
            </a:pPr>
            <a:r>
              <a:rPr lang="en-US" sz="1800" b="1" i="0" u="none" strike="noStrike" baseline="0" dirty="0">
                <a:latin typeface="NimbusRomNo9L-Medi"/>
              </a:rPr>
              <a:t>Ascending-bid auction</a:t>
            </a:r>
            <a:r>
              <a:rPr lang="en-US" b="1" dirty="0">
                <a:latin typeface="NimbusRomNo9L-Regu"/>
              </a:rPr>
              <a:t> </a:t>
            </a:r>
            <a:r>
              <a:rPr lang="en-US" sz="1800" b="0" i="0" u="none" strike="noStrike" baseline="0" dirty="0">
                <a:latin typeface="NimbusRomNo9L-Regu"/>
              </a:rPr>
              <a:t>or </a:t>
            </a:r>
            <a:r>
              <a:rPr lang="en-US" sz="1800" b="0" i="0" u="none" strike="noStrike" baseline="0" dirty="0">
                <a:latin typeface="NimbusRomNo9L-Medi"/>
              </a:rPr>
              <a:t>English auction</a:t>
            </a:r>
          </a:p>
          <a:p>
            <a:pPr marL="742950" lvl="1" indent="-285750">
              <a:buFont typeface="Arial" panose="020B0604020202020204" pitchFamily="34" charset="0"/>
              <a:buChar char="•"/>
            </a:pPr>
            <a:r>
              <a:rPr lang="en-US" sz="1800" b="0" i="0" u="none" strike="noStrike" baseline="0" dirty="0">
                <a:latin typeface="NimbusRomNo9L-Regu"/>
              </a:rPr>
              <a:t>asking for a minimum (or </a:t>
            </a:r>
            <a:r>
              <a:rPr lang="en-US" sz="1800" b="0" i="0" u="none" strike="noStrike" baseline="0" dirty="0">
                <a:latin typeface="NimbusRomNo9L-Medi"/>
              </a:rPr>
              <a:t>reserve</a:t>
            </a:r>
            <a:r>
              <a:rPr lang="en-US" sz="1800" b="0" i="0" u="none" strike="noStrike" baseline="0" dirty="0">
                <a:latin typeface="NimbusRomNo9L-Regu"/>
              </a:rPr>
              <a:t>) bid</a:t>
            </a:r>
            <a:r>
              <a:rPr lang="en-US" sz="1800" dirty="0">
                <a:latin typeface="NimbusRomNo9L-Medi"/>
              </a:rPr>
              <a:t> </a:t>
            </a:r>
            <a:r>
              <a:rPr lang="en-US" sz="1800" b="0" i="1" u="none" strike="noStrike" baseline="0" dirty="0" err="1">
                <a:latin typeface="Times New Roman" panose="02020603050405020304" pitchFamily="18" charset="0"/>
              </a:rPr>
              <a:t>b</a:t>
            </a:r>
            <a:r>
              <a:rPr lang="en-US" sz="1800" b="0" i="1" u="none" strike="noStrike" baseline="-25000" dirty="0" err="1">
                <a:latin typeface="Times New Roman" panose="02020603050405020304" pitchFamily="18" charset="0"/>
              </a:rPr>
              <a:t>min</a:t>
            </a:r>
            <a:r>
              <a:rPr lang="en-US" sz="1800" b="0" i="1" u="none" strike="noStrike" baseline="0" dirty="0">
                <a:latin typeface="Times New Roman" panose="02020603050405020304" pitchFamily="18" charset="0"/>
              </a:rPr>
              <a:t> </a:t>
            </a:r>
            <a:r>
              <a:rPr lang="en-MY" sz="1800" b="0" i="0" u="none" strike="noStrike" baseline="30000" dirty="0">
                <a:latin typeface="Calibri" panose="020F0502020204030204" pitchFamily="34" charset="0"/>
              </a:rPr>
              <a:t>.</a:t>
            </a:r>
          </a:p>
          <a:p>
            <a:pPr marL="742950" lvl="1" indent="-285750">
              <a:buFont typeface="Arial" panose="020B0604020202020204" pitchFamily="34" charset="0"/>
              <a:buChar char="•"/>
            </a:pPr>
            <a:r>
              <a:rPr lang="en-US" sz="1800" b="0" i="1" u="none" strike="noStrike" baseline="0" dirty="0" err="1">
                <a:latin typeface="Times New Roman" panose="02020603050405020304" pitchFamily="18" charset="0"/>
              </a:rPr>
              <a:t>b</a:t>
            </a:r>
            <a:r>
              <a:rPr lang="en-US" sz="1800" b="0" i="1" u="none" strike="noStrike" baseline="-25000" dirty="0" err="1">
                <a:latin typeface="Times New Roman" panose="02020603050405020304" pitchFamily="18" charset="0"/>
              </a:rPr>
              <a:t>min</a:t>
            </a:r>
            <a:r>
              <a:rPr lang="en-US" sz="1800" b="0" i="1" u="none" strike="noStrike" baseline="0" dirty="0">
                <a:latin typeface="Times New Roman" panose="02020603050405020304" pitchFamily="18" charset="0"/>
              </a:rPr>
              <a:t> </a:t>
            </a:r>
            <a:r>
              <a:rPr lang="en-US" sz="1800" b="0" i="0" u="none" strike="noStrike" baseline="0" dirty="0">
                <a:latin typeface="Lucida Sans Unicode" panose="020B0602030504020204" pitchFamily="34" charset="0"/>
              </a:rPr>
              <a:t>+ </a:t>
            </a:r>
            <a:r>
              <a:rPr lang="en-US" sz="1800" b="0" i="1" u="none" strike="noStrike" baseline="0" dirty="0">
                <a:latin typeface="Times New Roman" panose="02020603050405020304" pitchFamily="18" charset="0"/>
              </a:rPr>
              <a:t>d</a:t>
            </a:r>
            <a:r>
              <a:rPr lang="en-US" sz="1800" b="0" i="0" u="none" strike="noStrike" baseline="0" dirty="0">
                <a:latin typeface="Times New Roman" panose="02020603050405020304" pitchFamily="18" charset="0"/>
              </a:rPr>
              <a:t>, for some increment </a:t>
            </a:r>
            <a:r>
              <a:rPr lang="en-US" sz="1800" b="0" i="1" u="none" strike="noStrike" baseline="0" dirty="0">
                <a:latin typeface="Times New Roman" panose="02020603050405020304" pitchFamily="18" charset="0"/>
              </a:rPr>
              <a:t>d</a:t>
            </a:r>
            <a:r>
              <a:rPr lang="en-US" sz="1800" b="0" i="0" u="none" strike="noStrike" baseline="0" dirty="0">
                <a:latin typeface="Times New Roman" panose="02020603050405020304" pitchFamily="18" charset="0"/>
              </a:rPr>
              <a:t>,</a:t>
            </a:r>
          </a:p>
          <a:p>
            <a:pPr marL="742950" lvl="1" indent="-285750">
              <a:buFont typeface="Arial" panose="020B0604020202020204" pitchFamily="34" charset="0"/>
              <a:buChar char="•"/>
            </a:pPr>
            <a:r>
              <a:rPr lang="en-US" sz="1800" b="0" i="0" u="none" strike="noStrike" baseline="0" dirty="0">
                <a:latin typeface="NimbusRomNo9L-Regu"/>
              </a:rPr>
              <a:t>auction ends when nobody is willing to bid, </a:t>
            </a:r>
            <a:r>
              <a:rPr lang="en-MY" sz="1800" b="0" i="0" u="none" strike="noStrike" baseline="0" dirty="0">
                <a:latin typeface="NimbusRomNo9L-Regu"/>
              </a:rPr>
              <a:t>last bidder wins</a:t>
            </a:r>
          </a:p>
          <a:p>
            <a:pPr marL="742950" lvl="1" indent="-285750">
              <a:buFont typeface="Arial" panose="020B0604020202020204" pitchFamily="34" charset="0"/>
              <a:buChar char="•"/>
            </a:pPr>
            <a:r>
              <a:rPr lang="en-MY" dirty="0">
                <a:latin typeface="NimbusRomNo9L-Regu"/>
              </a:rPr>
              <a:t>Dominant strategy</a:t>
            </a: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b="0" i="0" u="none" strike="noStrike" baseline="0" dirty="0">
              <a:latin typeface="CMSSBX10"/>
            </a:endParaRPr>
          </a:p>
          <a:p>
            <a:r>
              <a:rPr lang="en-US" u="none" strike="noStrike" baseline="0" dirty="0">
                <a:latin typeface="Book Antiqua" panose="02040602050305030304" pitchFamily="18" charset="0"/>
              </a:rPr>
              <a:t>Sealed-bid auction</a:t>
            </a:r>
          </a:p>
          <a:p>
            <a:pPr marL="285750" indent="-285750">
              <a:buFont typeface="Arial" panose="020B0604020202020204" pitchFamily="34" charset="0"/>
              <a:buChar char="•"/>
            </a:pPr>
            <a:r>
              <a:rPr lang="en-US" dirty="0">
                <a:latin typeface="Book Antiqua" panose="02040602050305030304" pitchFamily="18" charset="0"/>
              </a:rPr>
              <a:t>Each bidder makes a single bid and communicates it to the auctioneer, without the other bidders seeing it.</a:t>
            </a:r>
          </a:p>
          <a:p>
            <a:endParaRPr lang="en-US" dirty="0">
              <a:latin typeface="Book Antiqua" panose="02040602050305030304" pitchFamily="18" charset="0"/>
            </a:endParaRPr>
          </a:p>
          <a:p>
            <a:r>
              <a:rPr lang="en-US" u="none" strike="noStrike" baseline="0" dirty="0">
                <a:latin typeface="Book Antiqua" panose="02040602050305030304" pitchFamily="18" charset="0"/>
              </a:rPr>
              <a:t>Sealed-bid second-price</a:t>
            </a:r>
          </a:p>
          <a:p>
            <a:pPr marL="285750" indent="-285750">
              <a:buFont typeface="Arial" panose="020B0604020202020204" pitchFamily="34" charset="0"/>
              <a:buChar char="•"/>
            </a:pPr>
            <a:r>
              <a:rPr lang="en-US" dirty="0">
                <a:latin typeface="Book Antiqua" panose="02040602050305030304" pitchFamily="18" charset="0"/>
              </a:rPr>
              <a:t>Winner pays second highest bid rather than own.</a:t>
            </a:r>
            <a:endParaRPr lang="en-US" u="none" strike="noStrike" baseline="0" dirty="0">
              <a:latin typeface="Book Antiqua" panose="02040602050305030304" pitchFamily="18" charset="0"/>
            </a:endParaRPr>
          </a:p>
        </p:txBody>
      </p:sp>
    </p:spTree>
    <p:extLst>
      <p:ext uri="{BB962C8B-B14F-4D97-AF65-F5344CB8AC3E}">
        <p14:creationId xmlns:p14="http://schemas.microsoft.com/office/powerpoint/2010/main" val="3323122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Making Collective Decisions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23</a:t>
            </a:fld>
            <a:endParaRPr spc="20" dirty="0"/>
          </a:p>
        </p:txBody>
      </p:sp>
      <p:sp>
        <p:nvSpPr>
          <p:cNvPr id="11" name="TextBox 10">
            <a:extLst>
              <a:ext uri="{FF2B5EF4-FFF2-40B4-BE49-F238E27FC236}">
                <a16:creationId xmlns:a16="http://schemas.microsoft.com/office/drawing/2014/main" id="{8A43F8D6-4312-4A0D-9582-D20D264CDD8F}"/>
              </a:ext>
            </a:extLst>
          </p:cNvPr>
          <p:cNvSpPr txBox="1"/>
          <p:nvPr/>
        </p:nvSpPr>
        <p:spPr>
          <a:xfrm>
            <a:off x="685800" y="1828800"/>
            <a:ext cx="8077200" cy="3416320"/>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9A009A"/>
                </a:solidFill>
                <a:latin typeface="CMSSBX10"/>
              </a:rPr>
              <a:t>Voting</a:t>
            </a:r>
          </a:p>
          <a:p>
            <a:pPr marL="285750" indent="-285750">
              <a:buFont typeface="Arial" panose="020B0604020202020204" pitchFamily="34" charset="0"/>
              <a:buChar char="•"/>
            </a:pPr>
            <a:r>
              <a:rPr lang="en-MY" sz="1800" b="0" i="0" u="none" strike="noStrike" baseline="0" dirty="0">
                <a:latin typeface="NimbusRomNo9L-Regu"/>
              </a:rPr>
              <a:t>social choice theory</a:t>
            </a:r>
            <a:endParaRPr lang="en-US" dirty="0">
              <a:solidFill>
                <a:srgbClr val="9A009A"/>
              </a:solidFill>
              <a:latin typeface="CMSSBX10"/>
            </a:endParaRPr>
          </a:p>
          <a:p>
            <a:pPr marL="285750" indent="-285750">
              <a:buFont typeface="Arial" panose="020B0604020202020204" pitchFamily="34" charset="0"/>
              <a:buChar char="•"/>
            </a:pPr>
            <a:r>
              <a:rPr lang="en-MY" sz="1800" b="0" i="0" u="none" strike="noStrike" baseline="0" dirty="0">
                <a:solidFill>
                  <a:srgbClr val="000000"/>
                </a:solidFill>
                <a:latin typeface="NimbusRomNo9L-Regu"/>
              </a:rPr>
              <a:t>Using</a:t>
            </a:r>
            <a:r>
              <a:rPr lang="en-MY" dirty="0">
                <a:solidFill>
                  <a:srgbClr val="000000"/>
                </a:solidFill>
                <a:latin typeface="NimbusRomNo9L-Regu"/>
              </a:rPr>
              <a:t> </a:t>
            </a:r>
            <a:r>
              <a:rPr lang="en-US" sz="1800" b="0" i="0" u="none" strike="noStrike" baseline="0" dirty="0">
                <a:solidFill>
                  <a:srgbClr val="000000"/>
                </a:solidFill>
                <a:latin typeface="NimbusRomNo9L-Regu"/>
              </a:rPr>
              <a:t>a </a:t>
            </a:r>
            <a:r>
              <a:rPr lang="en-US" sz="1800" b="0" i="0" u="none" strike="noStrike" baseline="0" dirty="0">
                <a:solidFill>
                  <a:srgbClr val="000000"/>
                </a:solidFill>
                <a:latin typeface="NimbusRomNo9L-Medi"/>
              </a:rPr>
              <a:t>social welfare function</a:t>
            </a:r>
            <a:r>
              <a:rPr lang="en-US" sz="1800" b="0" i="0" u="none" strike="noStrike" baseline="0" dirty="0">
                <a:solidFill>
                  <a:srgbClr val="000000"/>
                </a:solidFill>
                <a:latin typeface="NimbusRomNo9L-Regu"/>
              </a:rPr>
              <a:t>, to come up with a </a:t>
            </a:r>
            <a:r>
              <a:rPr lang="en-US" sz="1800" b="0" i="0" u="none" strike="noStrike" baseline="0" dirty="0">
                <a:solidFill>
                  <a:srgbClr val="000000"/>
                </a:solidFill>
                <a:latin typeface="NimbusRomNo9L-Medi"/>
              </a:rPr>
              <a:t>social preference order</a:t>
            </a:r>
            <a:r>
              <a:rPr lang="en-US" sz="1800" b="0" i="0" u="none" strike="noStrike" baseline="0" dirty="0">
                <a:solidFill>
                  <a:srgbClr val="000000"/>
                </a:solidFill>
                <a:latin typeface="NimbusRomNo9L-Regu"/>
              </a:rPr>
              <a:t>: a ranking of the candidates, from most preferred down to least preferred. </a:t>
            </a:r>
          </a:p>
          <a:p>
            <a:pPr marL="285750" indent="-285750">
              <a:buFont typeface="Arial" panose="020B0604020202020204" pitchFamily="34" charset="0"/>
              <a:buChar char="•"/>
            </a:pPr>
            <a:endParaRPr lang="en-US" dirty="0">
              <a:solidFill>
                <a:srgbClr val="000000"/>
              </a:solidFill>
              <a:latin typeface="NimbusRomNo9L-Regu"/>
            </a:endParaRPr>
          </a:p>
          <a:p>
            <a:pPr marL="285750" indent="-285750">
              <a:buFont typeface="Arial" panose="020B0604020202020204" pitchFamily="34" charset="0"/>
              <a:buChar char="•"/>
            </a:pPr>
            <a:r>
              <a:rPr lang="en-US" sz="1800" b="0" i="0" u="none" strike="noStrike" baseline="0" dirty="0">
                <a:latin typeface="NimbusRomNo9L-Regu"/>
              </a:rPr>
              <a:t>4 properties of good social welfare function to satisfy</a:t>
            </a:r>
            <a:endParaRPr lang="en-US" dirty="0">
              <a:solidFill>
                <a:srgbClr val="9A009A"/>
              </a:solidFill>
              <a:latin typeface="NimbusRomNo9L-Regu"/>
            </a:endParaRPr>
          </a:p>
          <a:p>
            <a:pPr marL="742950" lvl="1" indent="-285750">
              <a:buFont typeface="Arial" panose="020B0604020202020204" pitchFamily="34" charset="0"/>
              <a:buChar char="•"/>
            </a:pPr>
            <a:r>
              <a:rPr lang="en-MY" b="0" i="0" u="none" strike="noStrike" baseline="0" dirty="0">
                <a:latin typeface="NimbusRomNo9L-ReguItal"/>
              </a:rPr>
              <a:t>The Pareto Condition </a:t>
            </a:r>
          </a:p>
          <a:p>
            <a:pPr marL="742950" lvl="1" indent="-285750">
              <a:buFont typeface="Arial" panose="020B0604020202020204" pitchFamily="34" charset="0"/>
              <a:buChar char="•"/>
            </a:pPr>
            <a:r>
              <a:rPr lang="en-MY" sz="1800" b="0" i="0" u="none" strike="noStrike" baseline="0" dirty="0">
                <a:latin typeface="NimbusRomNo9L-ReguItal"/>
              </a:rPr>
              <a:t>The Condorcet Winner Condition</a:t>
            </a:r>
          </a:p>
          <a:p>
            <a:pPr marL="742950" lvl="1" indent="-285750">
              <a:buFont typeface="Arial" panose="020B0604020202020204" pitchFamily="34" charset="0"/>
              <a:buChar char="•"/>
            </a:pPr>
            <a:r>
              <a:rPr lang="en-US" sz="1800" b="0" i="0" u="none" strike="noStrike" baseline="0" dirty="0">
                <a:latin typeface="NimbusRomNo9L-ReguItal"/>
              </a:rPr>
              <a:t>Independence of Irrelevant Alternatives (IIA)</a:t>
            </a:r>
          </a:p>
          <a:p>
            <a:pPr marL="742950" lvl="1" indent="-285750">
              <a:buFont typeface="Arial" panose="020B0604020202020204" pitchFamily="34" charset="0"/>
              <a:buChar char="•"/>
            </a:pPr>
            <a:r>
              <a:rPr lang="en-MY" sz="1800" b="0" i="0" u="none" strike="noStrike" baseline="0" dirty="0">
                <a:latin typeface="NimbusRomNo9L-ReguItal"/>
              </a:rPr>
              <a:t>No Dictatorships</a:t>
            </a:r>
          </a:p>
          <a:p>
            <a:pPr marL="742950" lvl="1" indent="-285750">
              <a:buFont typeface="Arial" panose="020B0604020202020204" pitchFamily="34" charset="0"/>
              <a:buChar char="•"/>
            </a:pPr>
            <a:endParaRPr lang="en-MY" dirty="0">
              <a:solidFill>
                <a:srgbClr val="9A009A"/>
              </a:solidFill>
              <a:latin typeface="NimbusRomNo9L-ReguItal"/>
            </a:endParaRPr>
          </a:p>
          <a:p>
            <a:pPr marL="285750" indent="-285750">
              <a:buFont typeface="Arial" panose="020B0604020202020204" pitchFamily="34" charset="0"/>
              <a:buChar char="•"/>
            </a:pPr>
            <a:r>
              <a:rPr lang="en-MY" b="0" i="0" u="none" strike="noStrike" baseline="0" dirty="0">
                <a:latin typeface="NimbusRomNo9L-ReguItal"/>
              </a:rPr>
              <a:t>Arrow’s theorem says impossible to satisfy all four conditions</a:t>
            </a:r>
            <a:endParaRPr lang="en-US" b="0" i="0" u="none" strike="noStrike" baseline="0" dirty="0">
              <a:latin typeface="CMSSBX10"/>
            </a:endParaRPr>
          </a:p>
        </p:txBody>
      </p:sp>
    </p:spTree>
    <p:extLst>
      <p:ext uri="{BB962C8B-B14F-4D97-AF65-F5344CB8AC3E}">
        <p14:creationId xmlns:p14="http://schemas.microsoft.com/office/powerpoint/2010/main" val="143074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Making Collective Decisions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24</a:t>
            </a:fld>
            <a:endParaRPr spc="20" dirty="0"/>
          </a:p>
        </p:txBody>
      </p:sp>
      <p:sp>
        <p:nvSpPr>
          <p:cNvPr id="11" name="TextBox 10">
            <a:extLst>
              <a:ext uri="{FF2B5EF4-FFF2-40B4-BE49-F238E27FC236}">
                <a16:creationId xmlns:a16="http://schemas.microsoft.com/office/drawing/2014/main" id="{8A43F8D6-4312-4A0D-9582-D20D264CDD8F}"/>
              </a:ext>
            </a:extLst>
          </p:cNvPr>
          <p:cNvSpPr txBox="1"/>
          <p:nvPr/>
        </p:nvSpPr>
        <p:spPr>
          <a:xfrm>
            <a:off x="685800" y="1828800"/>
            <a:ext cx="8077200" cy="1754326"/>
          </a:xfrm>
          <a:prstGeom prst="rect">
            <a:avLst/>
          </a:prstGeom>
          <a:noFill/>
        </p:spPr>
        <p:txBody>
          <a:bodyPr wrap="square">
            <a:spAutoFit/>
          </a:bodyPr>
          <a:lstStyle/>
          <a:p>
            <a:pPr marL="285750" indent="-285750">
              <a:buFont typeface="Arial" panose="020B0604020202020204" pitchFamily="34" charset="0"/>
              <a:buChar char="•"/>
            </a:pPr>
            <a:r>
              <a:rPr lang="en-MY" sz="1800" b="0" i="0" u="none" strike="noStrike" baseline="0" dirty="0">
                <a:solidFill>
                  <a:srgbClr val="9A009A"/>
                </a:solidFill>
                <a:latin typeface="CMSSBX10"/>
              </a:rPr>
              <a:t>The </a:t>
            </a:r>
            <a:r>
              <a:rPr lang="en-MY" sz="1800" b="0" i="0" u="none" strike="noStrike" baseline="0" dirty="0" err="1">
                <a:solidFill>
                  <a:srgbClr val="9A009A"/>
                </a:solidFill>
                <a:latin typeface="CMSSBX10"/>
              </a:rPr>
              <a:t>Zeuthen</a:t>
            </a:r>
            <a:r>
              <a:rPr lang="en-MY" sz="1800" b="0" i="0" u="none" strike="noStrike" baseline="0" dirty="0">
                <a:solidFill>
                  <a:srgbClr val="9A009A"/>
                </a:solidFill>
                <a:latin typeface="CMSSBX10"/>
              </a:rPr>
              <a:t> strategy</a:t>
            </a:r>
            <a:endParaRPr lang="en-US" dirty="0">
              <a:solidFill>
                <a:srgbClr val="9A009A"/>
              </a:solidFill>
              <a:latin typeface="CMSSBX10"/>
            </a:endParaRPr>
          </a:p>
          <a:p>
            <a:pPr marL="285750" indent="-285750">
              <a:buFont typeface="Arial" panose="020B0604020202020204" pitchFamily="34" charset="0"/>
              <a:buChar char="•"/>
            </a:pPr>
            <a:r>
              <a:rPr lang="en-US" sz="1800" b="0" i="0" u="none" strike="noStrike" baseline="0" dirty="0">
                <a:latin typeface="NimbusRomNo9L-Regu"/>
              </a:rPr>
              <a:t>measure an agent’s </a:t>
            </a:r>
            <a:r>
              <a:rPr lang="en-US" sz="1800" b="0" i="0" u="none" strike="noStrike" baseline="0" dirty="0">
                <a:latin typeface="NimbusRomNo9L-ReguItal"/>
              </a:rPr>
              <a:t>willingness to risk conflict</a:t>
            </a:r>
            <a:r>
              <a:rPr lang="en-US" sz="1800" b="0" i="0" u="none" strike="noStrike" baseline="0" dirty="0">
                <a:latin typeface="NimbusRomNo9L-Regu"/>
              </a:rPr>
              <a:t>. </a:t>
            </a:r>
          </a:p>
          <a:p>
            <a:pPr marL="285750" indent="-285750">
              <a:buFont typeface="Arial" panose="020B0604020202020204" pitchFamily="34" charset="0"/>
              <a:buChar char="•"/>
            </a:pPr>
            <a:r>
              <a:rPr lang="en-US" sz="1800" b="0" i="0" u="none" strike="noStrike" baseline="0" dirty="0">
                <a:latin typeface="NimbusRomNo9L-Regu"/>
              </a:rPr>
              <a:t>Intuitively, an agent will be more willing to risk conflict if the difference in utility between its current proposal and the conflict deal is low</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sz="1800" b="0" i="0" u="none" strike="noStrike" baseline="0" dirty="0">
              <a:latin typeface="NimbusRomNo9L-Regu"/>
            </a:endParaRPr>
          </a:p>
        </p:txBody>
      </p:sp>
      <p:pic>
        <p:nvPicPr>
          <p:cNvPr id="4" name="Picture 3">
            <a:extLst>
              <a:ext uri="{FF2B5EF4-FFF2-40B4-BE49-F238E27FC236}">
                <a16:creationId xmlns:a16="http://schemas.microsoft.com/office/drawing/2014/main" id="{BB493F81-A6D9-4219-8A5F-F009C11DE792}"/>
              </a:ext>
            </a:extLst>
          </p:cNvPr>
          <p:cNvPicPr>
            <a:picLocks noChangeAspect="1"/>
          </p:cNvPicPr>
          <p:nvPr/>
        </p:nvPicPr>
        <p:blipFill>
          <a:blip r:embed="rId2"/>
          <a:stretch>
            <a:fillRect/>
          </a:stretch>
        </p:blipFill>
        <p:spPr>
          <a:xfrm>
            <a:off x="1809750" y="3229791"/>
            <a:ext cx="5829300" cy="647700"/>
          </a:xfrm>
          <a:prstGeom prst="rect">
            <a:avLst/>
          </a:prstGeom>
        </p:spPr>
      </p:pic>
      <p:sp>
        <p:nvSpPr>
          <p:cNvPr id="8" name="TextBox 7">
            <a:extLst>
              <a:ext uri="{FF2B5EF4-FFF2-40B4-BE49-F238E27FC236}">
                <a16:creationId xmlns:a16="http://schemas.microsoft.com/office/drawing/2014/main" id="{E92911B9-6EEE-4AC9-8FD7-841B4558C634}"/>
              </a:ext>
            </a:extLst>
          </p:cNvPr>
          <p:cNvSpPr txBox="1"/>
          <p:nvPr/>
        </p:nvSpPr>
        <p:spPr>
          <a:xfrm>
            <a:off x="1066800" y="4267200"/>
            <a:ext cx="7696200" cy="646331"/>
          </a:xfrm>
          <a:prstGeom prst="rect">
            <a:avLst/>
          </a:prstGeom>
          <a:noFill/>
        </p:spPr>
        <p:txBody>
          <a:bodyPr wrap="square">
            <a:spAutoFit/>
          </a:bodyPr>
          <a:lstStyle/>
          <a:p>
            <a:pPr algn="l"/>
            <a:r>
              <a:rPr lang="en-US" sz="1800" b="0" i="0" u="none" strike="noStrike" baseline="0" dirty="0">
                <a:latin typeface="NimbusRomNo9L-Regu"/>
              </a:rPr>
              <a:t>Hig</a:t>
            </a:r>
            <a:r>
              <a:rPr lang="en-US" dirty="0">
                <a:latin typeface="NimbusRomNo9L-Regu"/>
              </a:rPr>
              <a:t>her risk value </a:t>
            </a:r>
            <a:r>
              <a:rPr lang="en-US" sz="1800" b="0" i="0" u="none" strike="noStrike" baseline="0" dirty="0">
                <a:latin typeface="NimbusRomNo9L-Regu"/>
              </a:rPr>
              <a:t>indicate that </a:t>
            </a:r>
            <a:r>
              <a:rPr lang="en-US" sz="1800" b="0" i="0" u="none" strike="noStrike" baseline="0" dirty="0" err="1">
                <a:latin typeface="NimbusRomNo9L-ReguItal"/>
              </a:rPr>
              <a:t>i</a:t>
            </a:r>
            <a:r>
              <a:rPr lang="en-US" sz="1800" b="0" i="0" u="none" strike="noStrike" baseline="0" dirty="0">
                <a:latin typeface="NimbusRomNo9L-ReguItal"/>
              </a:rPr>
              <a:t> </a:t>
            </a:r>
            <a:r>
              <a:rPr lang="en-US" sz="1800" b="0" i="0" u="none" strike="noStrike" baseline="0" dirty="0">
                <a:latin typeface="NimbusRomNo9L-Regu"/>
              </a:rPr>
              <a:t>has less to lose from conflict, and so is more</a:t>
            </a:r>
          </a:p>
          <a:p>
            <a:pPr algn="l"/>
            <a:r>
              <a:rPr lang="en-MY" sz="1800" b="0" i="0" u="none" strike="noStrike" baseline="0" dirty="0">
                <a:latin typeface="NimbusRomNo9L-Regu"/>
              </a:rPr>
              <a:t>willing to risk conflict.</a:t>
            </a:r>
            <a:endParaRPr lang="en-MY" dirty="0"/>
          </a:p>
        </p:txBody>
      </p:sp>
    </p:spTree>
    <p:extLst>
      <p:ext uri="{BB962C8B-B14F-4D97-AF65-F5344CB8AC3E}">
        <p14:creationId xmlns:p14="http://schemas.microsoft.com/office/powerpoint/2010/main" val="516686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Summary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25</a:t>
            </a:fld>
            <a:endParaRPr spc="20" dirty="0"/>
          </a:p>
        </p:txBody>
      </p:sp>
      <p:sp>
        <p:nvSpPr>
          <p:cNvPr id="66" name="object 3">
            <a:extLst>
              <a:ext uri="{FF2B5EF4-FFF2-40B4-BE49-F238E27FC236}">
                <a16:creationId xmlns:a16="http://schemas.microsoft.com/office/drawing/2014/main" id="{743FEED2-588B-4E86-B733-422E14419319}"/>
              </a:ext>
            </a:extLst>
          </p:cNvPr>
          <p:cNvSpPr txBox="1"/>
          <p:nvPr/>
        </p:nvSpPr>
        <p:spPr>
          <a:xfrm>
            <a:off x="625194" y="1600200"/>
            <a:ext cx="7632065" cy="3888885"/>
          </a:xfrm>
          <a:prstGeom prst="rect">
            <a:avLst/>
          </a:prstGeom>
        </p:spPr>
        <p:txBody>
          <a:bodyPr vert="horz" wrap="square" lIns="0" tIns="10795" rIns="0" bIns="0" rtlCol="0">
            <a:spAutoFit/>
          </a:bodyPr>
          <a:lstStyle/>
          <a:p>
            <a:pPr algn="l"/>
            <a:r>
              <a:rPr lang="en-US" sz="1800" b="0" i="0" u="none" strike="noStrike" baseline="0" dirty="0">
                <a:latin typeface="NimbusRomNo9L-Medi"/>
              </a:rPr>
              <a:t>Multiagent </a:t>
            </a:r>
            <a:r>
              <a:rPr lang="en-US" sz="1800" b="0" i="0" u="none" strike="noStrike" baseline="0" dirty="0">
                <a:latin typeface="NimbusRomNo9L-Regu"/>
              </a:rPr>
              <a:t>planning is necessary when there are other agents in the environment with which to cooperate or compete.</a:t>
            </a:r>
          </a:p>
          <a:p>
            <a:pPr algn="l"/>
            <a:endParaRPr lang="en-US" dirty="0">
              <a:latin typeface="NimbusRomNo9L-Medi"/>
            </a:endParaRPr>
          </a:p>
          <a:p>
            <a:pPr algn="l"/>
            <a:r>
              <a:rPr lang="en-US" sz="1800" b="0" i="0" u="none" strike="noStrike" baseline="0" dirty="0">
                <a:latin typeface="NimbusRomNo9L-Medi"/>
              </a:rPr>
              <a:t>Game theory </a:t>
            </a:r>
            <a:r>
              <a:rPr lang="en-US" sz="1800" b="0" i="0" u="none" strike="noStrike" baseline="0" dirty="0">
                <a:latin typeface="NimbusRomNo9L-Regu"/>
              </a:rPr>
              <a:t>describes rational behavior for agents in situations in which multiple</a:t>
            </a:r>
          </a:p>
          <a:p>
            <a:pPr algn="l"/>
            <a:r>
              <a:rPr lang="en-MY" sz="1800" b="0" i="0" u="none" strike="noStrike" baseline="0" dirty="0">
                <a:latin typeface="NimbusRomNo9L-Regu"/>
              </a:rPr>
              <a:t>agents interact.</a:t>
            </a:r>
          </a:p>
          <a:p>
            <a:pPr algn="l"/>
            <a:endParaRPr lang="en-US" sz="1800" i="0" u="none" strike="noStrike" baseline="0" dirty="0">
              <a:latin typeface="NimbusRomNo9L-Medi"/>
            </a:endParaRPr>
          </a:p>
          <a:p>
            <a:pPr algn="l"/>
            <a:r>
              <a:rPr lang="en-US" sz="1800" b="0" i="0" u="none" strike="noStrike" baseline="0" dirty="0">
                <a:latin typeface="NimbusRomNo9L-Medi"/>
              </a:rPr>
              <a:t>Solution concepts </a:t>
            </a:r>
            <a:r>
              <a:rPr lang="en-US" sz="1800" b="0" i="0" u="none" strike="noStrike" baseline="0" dirty="0">
                <a:latin typeface="NimbusRomNo9L-Regu"/>
              </a:rPr>
              <a:t>in game theory are intended to characterize rational outcomes of a game</a:t>
            </a:r>
          </a:p>
          <a:p>
            <a:pPr algn="l"/>
            <a:endParaRPr lang="en-US" dirty="0">
              <a:latin typeface="NimbusRomNo9L-Regu"/>
            </a:endParaRPr>
          </a:p>
          <a:p>
            <a:pPr algn="l"/>
            <a:r>
              <a:rPr lang="en-US" sz="1800" b="0" i="0" u="none" strike="noStrike" baseline="0" dirty="0">
                <a:latin typeface="NimbusRomNo9L-Medi"/>
              </a:rPr>
              <a:t>Non-cooperative game theory </a:t>
            </a:r>
            <a:r>
              <a:rPr lang="en-US" sz="1800" b="0" i="0" u="none" strike="noStrike" baseline="0" dirty="0">
                <a:latin typeface="NimbusRomNo9L-Regu"/>
              </a:rPr>
              <a:t>assumes that agents must make their decisions independently</a:t>
            </a:r>
          </a:p>
          <a:p>
            <a:pPr algn="l"/>
            <a:endParaRPr lang="en-US" dirty="0">
              <a:latin typeface="NimbusRomNo9L-Regu"/>
            </a:endParaRPr>
          </a:p>
          <a:p>
            <a:pPr algn="l"/>
            <a:r>
              <a:rPr lang="en-US" sz="1800" b="0" i="0" u="none" strike="noStrike" baseline="0" dirty="0">
                <a:latin typeface="NimbusRomNo9L-Medi"/>
              </a:rPr>
              <a:t>Cooperative game theory </a:t>
            </a:r>
            <a:r>
              <a:rPr lang="en-US" sz="1800" b="0" i="0" u="none" strike="noStrike" baseline="0" dirty="0">
                <a:latin typeface="NimbusRomNo9L-Regu"/>
              </a:rPr>
              <a:t>considers settings in which agents can make binding agreements to form coalitions in order to cooperate.</a:t>
            </a:r>
          </a:p>
        </p:txBody>
      </p:sp>
    </p:spTree>
    <p:extLst>
      <p:ext uri="{BB962C8B-B14F-4D97-AF65-F5344CB8AC3E}">
        <p14:creationId xmlns:p14="http://schemas.microsoft.com/office/powerpoint/2010/main" val="225078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Properties of Multiagent Environments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3</a:t>
            </a:fld>
            <a:endParaRPr spc="20" dirty="0"/>
          </a:p>
        </p:txBody>
      </p:sp>
      <p:sp>
        <p:nvSpPr>
          <p:cNvPr id="7" name="TextBox 6">
            <a:extLst>
              <a:ext uri="{FF2B5EF4-FFF2-40B4-BE49-F238E27FC236}">
                <a16:creationId xmlns:a16="http://schemas.microsoft.com/office/drawing/2014/main" id="{7E84D631-BB38-4EC2-A872-DE86469E51AE}"/>
              </a:ext>
            </a:extLst>
          </p:cNvPr>
          <p:cNvSpPr txBox="1"/>
          <p:nvPr/>
        </p:nvSpPr>
        <p:spPr>
          <a:xfrm>
            <a:off x="838200" y="1818540"/>
            <a:ext cx="7492235" cy="2308324"/>
          </a:xfrm>
          <a:prstGeom prst="rect">
            <a:avLst/>
          </a:prstGeom>
          <a:noFill/>
        </p:spPr>
        <p:txBody>
          <a:bodyPr wrap="square">
            <a:spAutoFit/>
          </a:bodyPr>
          <a:lstStyle/>
          <a:p>
            <a:r>
              <a:rPr lang="en-MY" sz="1800" b="0" i="0" u="none" strike="noStrike" baseline="0" dirty="0">
                <a:solidFill>
                  <a:srgbClr val="9A009A"/>
                </a:solidFill>
                <a:latin typeface="CMSSBX10"/>
              </a:rPr>
              <a:t>One decision maker</a:t>
            </a:r>
          </a:p>
          <a:p>
            <a:pPr marL="285750" indent="-285750">
              <a:buFont typeface="Arial" panose="020B0604020202020204" pitchFamily="34" charset="0"/>
              <a:buChar char="•"/>
            </a:pPr>
            <a:r>
              <a:rPr lang="en-US" dirty="0"/>
              <a:t>multiple actors, it contains only one decision maker.</a:t>
            </a:r>
          </a:p>
          <a:p>
            <a:pPr marL="285750" indent="-285750">
              <a:buFont typeface="Arial" panose="020B0604020202020204" pitchFamily="34" charset="0"/>
              <a:buChar char="•"/>
            </a:pPr>
            <a:r>
              <a:rPr lang="en-MY" sz="1800" b="1" i="0" u="none" strike="noStrike" baseline="0" dirty="0">
                <a:latin typeface="NimbusRomNo9L-Medi"/>
              </a:rPr>
              <a:t>benevolent agent assumption</a:t>
            </a:r>
            <a:r>
              <a:rPr lang="en-US" sz="1800" b="0" i="0" u="none" strike="noStrike" baseline="0" dirty="0">
                <a:latin typeface="NimbusRomNo9L-Medi"/>
              </a:rPr>
              <a:t>: </a:t>
            </a:r>
            <a:r>
              <a:rPr lang="en-US" sz="1800" b="0" i="0" u="none" strike="noStrike" baseline="0" dirty="0">
                <a:latin typeface="NimbusRomNo9L-Regu"/>
              </a:rPr>
              <a:t>agents will simply do what they are told</a:t>
            </a:r>
          </a:p>
          <a:p>
            <a:pPr marL="285750" indent="-285750">
              <a:buFont typeface="Arial" panose="020B0604020202020204" pitchFamily="34" charset="0"/>
              <a:buChar char="•"/>
            </a:pPr>
            <a:r>
              <a:rPr lang="en-US" dirty="0"/>
              <a:t>Special case: a single decision maker with multiple effectors that can operate concurrently </a:t>
            </a:r>
          </a:p>
          <a:p>
            <a:pPr marL="285750" indent="-285750">
              <a:buFont typeface="Arial" panose="020B0604020202020204" pitchFamily="34" charset="0"/>
              <a:buChar char="•"/>
            </a:pPr>
            <a:r>
              <a:rPr lang="en-US" b="1" dirty="0" err="1"/>
              <a:t>Multieffector</a:t>
            </a:r>
            <a:r>
              <a:rPr lang="en-US" b="1" dirty="0"/>
              <a:t> planning </a:t>
            </a:r>
            <a:r>
              <a:rPr lang="en-US" dirty="0"/>
              <a:t>manages each effector while handling </a:t>
            </a:r>
            <a:r>
              <a:rPr lang="en-US" sz="1800" b="0" i="0" u="none" strike="noStrike" baseline="0" dirty="0">
                <a:latin typeface="NimbusRomNo9L-Regu"/>
              </a:rPr>
              <a:t>positive and negative interactions among the effectors.</a:t>
            </a:r>
          </a:p>
          <a:p>
            <a:pPr marL="285750" indent="-285750">
              <a:buFont typeface="Arial" panose="020B0604020202020204" pitchFamily="34" charset="0"/>
              <a:buChar char="•"/>
            </a:pPr>
            <a:r>
              <a:rPr lang="en-MY" b="1" dirty="0"/>
              <a:t>Multibody planning: </a:t>
            </a:r>
            <a:r>
              <a:rPr lang="en-US" dirty="0"/>
              <a:t>effectors are physically decoupled into detached units</a:t>
            </a:r>
            <a:endParaRPr lang="en-MY" dirty="0"/>
          </a:p>
        </p:txBody>
      </p:sp>
    </p:spTree>
    <p:extLst>
      <p:ext uri="{BB962C8B-B14F-4D97-AF65-F5344CB8AC3E}">
        <p14:creationId xmlns:p14="http://schemas.microsoft.com/office/powerpoint/2010/main" val="168609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Properties of Multiagent Environments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4</a:t>
            </a:fld>
            <a:endParaRPr spc="20" dirty="0"/>
          </a:p>
        </p:txBody>
      </p:sp>
      <p:sp>
        <p:nvSpPr>
          <p:cNvPr id="7" name="TextBox 6">
            <a:extLst>
              <a:ext uri="{FF2B5EF4-FFF2-40B4-BE49-F238E27FC236}">
                <a16:creationId xmlns:a16="http://schemas.microsoft.com/office/drawing/2014/main" id="{7E84D631-BB38-4EC2-A872-DE86469E51AE}"/>
              </a:ext>
            </a:extLst>
          </p:cNvPr>
          <p:cNvSpPr txBox="1"/>
          <p:nvPr/>
        </p:nvSpPr>
        <p:spPr>
          <a:xfrm>
            <a:off x="838200" y="1818540"/>
            <a:ext cx="7492235" cy="3970318"/>
          </a:xfrm>
          <a:prstGeom prst="rect">
            <a:avLst/>
          </a:prstGeom>
          <a:noFill/>
        </p:spPr>
        <p:txBody>
          <a:bodyPr wrap="square">
            <a:spAutoFit/>
          </a:bodyPr>
          <a:lstStyle/>
          <a:p>
            <a:r>
              <a:rPr lang="en-MY" sz="1800" b="0" i="0" u="none" strike="noStrike" baseline="0" dirty="0">
                <a:solidFill>
                  <a:srgbClr val="9A009A"/>
                </a:solidFill>
                <a:latin typeface="CMSSBX10"/>
              </a:rPr>
              <a:t>Multiple decision maker</a:t>
            </a:r>
          </a:p>
          <a:p>
            <a:pPr marL="285750" indent="-285750">
              <a:buFont typeface="Arial" panose="020B0604020202020204" pitchFamily="34" charset="0"/>
              <a:buChar char="•"/>
            </a:pPr>
            <a:r>
              <a:rPr lang="en-US" dirty="0"/>
              <a:t>multiple actors, multiple decision makers.</a:t>
            </a:r>
          </a:p>
          <a:p>
            <a:pPr marL="285750" indent="-285750">
              <a:buFont typeface="Arial" panose="020B0604020202020204" pitchFamily="34" charset="0"/>
              <a:buChar char="•"/>
            </a:pPr>
            <a:r>
              <a:rPr lang="en-US" sz="1800" b="0" i="0" u="none" strike="noStrike" baseline="0" dirty="0">
                <a:latin typeface="NimbusRomNo9L-Regu"/>
              </a:rPr>
              <a:t>each have </a:t>
            </a:r>
            <a:r>
              <a:rPr lang="en-US" sz="1800" b="1" i="0" u="none" strike="noStrike" baseline="0" dirty="0">
                <a:latin typeface="NimbusRomNo9L-Regu"/>
              </a:rPr>
              <a:t>preferences</a:t>
            </a:r>
            <a:r>
              <a:rPr lang="en-US" sz="1800" b="0" i="0" u="none" strike="noStrike" baseline="0" dirty="0">
                <a:latin typeface="NimbusRomNo9L-Regu"/>
              </a:rPr>
              <a:t> and </a:t>
            </a:r>
            <a:r>
              <a:rPr lang="en-US" sz="1800" b="1" i="0" u="none" strike="noStrike" baseline="0" dirty="0">
                <a:latin typeface="NimbusRomNo9L-Regu"/>
              </a:rPr>
              <a:t>choose and execute </a:t>
            </a:r>
            <a:r>
              <a:rPr lang="en-US" sz="1800" b="0" i="0" u="none" strike="noStrike" baseline="0" dirty="0">
                <a:latin typeface="NimbusRomNo9L-Regu"/>
              </a:rPr>
              <a:t>their own plan</a:t>
            </a:r>
          </a:p>
          <a:p>
            <a:pPr marL="285750" indent="-285750">
              <a:buFont typeface="Arial" panose="020B0604020202020204" pitchFamily="34" charset="0"/>
              <a:buChar char="•"/>
            </a:pPr>
            <a:r>
              <a:rPr lang="en-US" dirty="0">
                <a:latin typeface="NimbusRomNo9L-Regu"/>
              </a:rPr>
              <a:t>There are two possibilities:</a:t>
            </a:r>
          </a:p>
          <a:p>
            <a:pPr marL="742950" lvl="1" indent="-285750">
              <a:buFont typeface="Arial" panose="020B0604020202020204" pitchFamily="34" charset="0"/>
              <a:buChar char="•"/>
            </a:pPr>
            <a:r>
              <a:rPr lang="en-MY" sz="1800" b="0" i="0" u="none" strike="noStrike" baseline="0" dirty="0">
                <a:latin typeface="NimbusRomNo9L-Medi"/>
              </a:rPr>
              <a:t>Common goal</a:t>
            </a:r>
            <a:r>
              <a:rPr lang="en-US" sz="1800" b="0" i="0" u="none" strike="noStrike" baseline="0" dirty="0">
                <a:latin typeface="NimbusRomNo9L-Regu"/>
              </a:rPr>
              <a:t> for the actors, coordination problem (same direction)</a:t>
            </a:r>
          </a:p>
          <a:p>
            <a:pPr marL="742950" lvl="1" indent="-285750">
              <a:buFont typeface="Arial" panose="020B0604020202020204" pitchFamily="34" charset="0"/>
              <a:buChar char="•"/>
            </a:pPr>
            <a:r>
              <a:rPr lang="en-US" dirty="0">
                <a:latin typeface="NimbusRomNo9L-Regu"/>
              </a:rPr>
              <a:t>Own personal preference and can be diametrically opposed</a:t>
            </a:r>
          </a:p>
          <a:p>
            <a:pPr marL="742950" lvl="1"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r>
              <a:rPr lang="en-US" b="0" i="0" u="none" strike="noStrike" baseline="0" dirty="0">
                <a:latin typeface="NimbusRomNo9L-Regu"/>
              </a:rPr>
              <a:t>Game theory</a:t>
            </a:r>
            <a:r>
              <a:rPr lang="en-US" dirty="0">
                <a:latin typeface="NimbusRomNo9L-Regu"/>
              </a:rPr>
              <a:t>: theory of strategic decision making.</a:t>
            </a:r>
          </a:p>
          <a:p>
            <a:pPr marL="742950" lvl="1" indent="-285750">
              <a:buFont typeface="Arial" panose="020B0604020202020204" pitchFamily="34" charset="0"/>
              <a:buChar char="•"/>
            </a:pPr>
            <a:r>
              <a:rPr lang="en-US" sz="1800" b="0" i="0" u="none" strike="noStrike" baseline="0" dirty="0">
                <a:latin typeface="NimbusRomNo9L-Regu"/>
              </a:rPr>
              <a:t>players each taking into account how other players may act</a:t>
            </a:r>
            <a:endParaRPr lang="en-US" dirty="0">
              <a:latin typeface="NimbusRomNo9L-Regu"/>
            </a:endParaRPr>
          </a:p>
          <a:p>
            <a:pPr marL="742950" lvl="1" indent="-285750">
              <a:buFont typeface="Arial" panose="020B0604020202020204" pitchFamily="34" charset="0"/>
              <a:buChar char="•"/>
            </a:pPr>
            <a:r>
              <a:rPr lang="en-US" b="0" i="0" u="none" strike="noStrike" baseline="0" dirty="0">
                <a:latin typeface="NimbusRomNo9L-Regu"/>
              </a:rPr>
              <a:t>Used in agent design and mechanism design</a:t>
            </a:r>
          </a:p>
          <a:p>
            <a:pPr marL="742950" lvl="1" indent="-285750">
              <a:buFont typeface="Arial" panose="020B0604020202020204" pitchFamily="34" charset="0"/>
              <a:buChar char="•"/>
            </a:pPr>
            <a:r>
              <a:rPr lang="en-US" dirty="0">
                <a:latin typeface="NimbusRomNo9L-Regu"/>
              </a:rPr>
              <a:t>It can be a cooperative game where a binding agreement between agents exists enabling robust cooperation.</a:t>
            </a:r>
          </a:p>
          <a:p>
            <a:pPr marL="742950" lvl="1" indent="-285750">
              <a:buFont typeface="Arial" panose="020B0604020202020204" pitchFamily="34" charset="0"/>
              <a:buChar char="•"/>
            </a:pPr>
            <a:r>
              <a:rPr lang="en-US" b="0" i="0" u="none" strike="noStrike" baseline="0" dirty="0">
                <a:latin typeface="NimbusRomNo9L-Regu"/>
              </a:rPr>
              <a:t>non-cooperative game: no central agreement and no guarantee of cooperation</a:t>
            </a:r>
          </a:p>
        </p:txBody>
      </p:sp>
    </p:spTree>
    <p:extLst>
      <p:ext uri="{BB962C8B-B14F-4D97-AF65-F5344CB8AC3E}">
        <p14:creationId xmlns:p14="http://schemas.microsoft.com/office/powerpoint/2010/main" val="252223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Properties of Multiagent Environments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5</a:t>
            </a:fld>
            <a:endParaRPr spc="20" dirty="0"/>
          </a:p>
        </p:txBody>
      </p:sp>
      <p:sp>
        <p:nvSpPr>
          <p:cNvPr id="7" name="TextBox 6">
            <a:extLst>
              <a:ext uri="{FF2B5EF4-FFF2-40B4-BE49-F238E27FC236}">
                <a16:creationId xmlns:a16="http://schemas.microsoft.com/office/drawing/2014/main" id="{7E84D631-BB38-4EC2-A872-DE86469E51AE}"/>
              </a:ext>
            </a:extLst>
          </p:cNvPr>
          <p:cNvSpPr txBox="1"/>
          <p:nvPr/>
        </p:nvSpPr>
        <p:spPr>
          <a:xfrm>
            <a:off x="838200" y="1818540"/>
            <a:ext cx="7492235" cy="3970318"/>
          </a:xfrm>
          <a:prstGeom prst="rect">
            <a:avLst/>
          </a:prstGeom>
          <a:noFill/>
        </p:spPr>
        <p:txBody>
          <a:bodyPr wrap="square">
            <a:spAutoFit/>
          </a:bodyPr>
          <a:lstStyle/>
          <a:p>
            <a:r>
              <a:rPr lang="en-MY" sz="1800" b="0" i="0" u="none" strike="noStrike" baseline="0" dirty="0">
                <a:solidFill>
                  <a:srgbClr val="9A009A"/>
                </a:solidFill>
                <a:latin typeface="CMSSBX10"/>
              </a:rPr>
              <a:t>Multiagent planning</a:t>
            </a:r>
          </a:p>
          <a:p>
            <a:pPr marL="285750" indent="-285750">
              <a:buFont typeface="Arial" panose="020B0604020202020204" pitchFamily="34" charset="0"/>
              <a:buChar char="•"/>
            </a:pPr>
            <a:r>
              <a:rPr lang="en-MY" sz="1800" b="0" i="0" u="none" strike="noStrike" baseline="0" dirty="0">
                <a:latin typeface="NimbusRomNo9L-Regu"/>
              </a:rPr>
              <a:t>Issue of </a:t>
            </a:r>
            <a:r>
              <a:rPr lang="en-MY" sz="1800" b="0" i="0" u="none" strike="noStrike" baseline="0" dirty="0">
                <a:latin typeface="NimbusRomNo9L-Medi"/>
              </a:rPr>
              <a:t>concurrency: </a:t>
            </a:r>
            <a:r>
              <a:rPr lang="en-US" sz="1800" b="0" i="0" u="none" strike="noStrike" baseline="0" dirty="0">
                <a:latin typeface="NimbusRomNo9L-Regu"/>
              </a:rPr>
              <a:t>plans of each agent may be executed simultaneously</a:t>
            </a:r>
            <a:endParaRPr lang="en-MY" dirty="0">
              <a:latin typeface="NimbusRomNo9L-Medi"/>
            </a:endParaRPr>
          </a:p>
          <a:p>
            <a:pPr marL="285750" indent="-285750">
              <a:buFont typeface="Arial" panose="020B0604020202020204" pitchFamily="34" charset="0"/>
              <a:buChar char="•"/>
            </a:pPr>
            <a:r>
              <a:rPr lang="en-US" sz="1800" b="0" i="0" u="none" strike="noStrike" baseline="0" dirty="0">
                <a:solidFill>
                  <a:srgbClr val="000000"/>
                </a:solidFill>
                <a:latin typeface="NimbusRomNo9L-ReguItal"/>
              </a:rPr>
              <a:t>Agents must take into account the way in which their own actions interact with the actions of other agents.</a:t>
            </a:r>
          </a:p>
          <a:p>
            <a:pPr marL="285750" indent="-285750">
              <a:buFont typeface="Arial" panose="020B0604020202020204" pitchFamily="34" charset="0"/>
              <a:buChar char="•"/>
            </a:pPr>
            <a:endParaRPr lang="en-US" dirty="0">
              <a:solidFill>
                <a:srgbClr val="000000"/>
              </a:solidFill>
              <a:latin typeface="NimbusRomNo9L-Regu"/>
            </a:endParaRPr>
          </a:p>
          <a:p>
            <a:pPr marL="285750" indent="-285750">
              <a:buFont typeface="Arial" panose="020B0604020202020204" pitchFamily="34" charset="0"/>
              <a:buChar char="•"/>
            </a:pPr>
            <a:r>
              <a:rPr lang="en-MY" sz="1800" b="1" i="0" u="none" strike="noStrike" baseline="0" dirty="0">
                <a:latin typeface="NimbusRomNo9L-Medi"/>
              </a:rPr>
              <a:t>Interleaved execution approach</a:t>
            </a:r>
            <a:r>
              <a:rPr lang="en-MY" sz="1800" b="0" i="0" u="none" strike="noStrike" baseline="0" dirty="0">
                <a:latin typeface="NimbusRomNo9L-Medi"/>
              </a:rPr>
              <a:t>:</a:t>
            </a:r>
          </a:p>
          <a:p>
            <a:pPr marL="742950" lvl="1" indent="-285750">
              <a:buFont typeface="Arial" panose="020B0604020202020204" pitchFamily="34" charset="0"/>
              <a:buChar char="•"/>
            </a:pPr>
            <a:r>
              <a:rPr lang="en-MY" dirty="0">
                <a:latin typeface="NimbusRomNo9L-Medi"/>
              </a:rPr>
              <a:t>certain </a:t>
            </a:r>
            <a:r>
              <a:rPr lang="en-US" b="0" i="0" u="none" strike="noStrike" baseline="0" dirty="0">
                <a:latin typeface="NimbusRomNo9L-Regu"/>
              </a:rPr>
              <a:t>the order of actions in the respective plans </a:t>
            </a:r>
            <a:r>
              <a:rPr lang="en-MY" b="0" i="0" u="none" strike="noStrike" baseline="0" dirty="0">
                <a:latin typeface="NimbusRomNo9L-Regu"/>
              </a:rPr>
              <a:t>will be preserved</a:t>
            </a:r>
          </a:p>
          <a:p>
            <a:pPr marL="742950" lvl="1" indent="-285750">
              <a:buFont typeface="Arial" panose="020B0604020202020204" pitchFamily="34" charset="0"/>
              <a:buChar char="•"/>
            </a:pPr>
            <a:r>
              <a:rPr lang="en-US" b="0" i="0" u="none" strike="noStrike" baseline="0" dirty="0">
                <a:latin typeface="NimbusRomNo9L-Regu"/>
              </a:rPr>
              <a:t>assume that actions are atomic</a:t>
            </a:r>
          </a:p>
          <a:p>
            <a:pPr marL="742950" lvl="1" indent="-285750">
              <a:buFont typeface="Arial" panose="020B0604020202020204" pitchFamily="34" charset="0"/>
              <a:buChar char="•"/>
            </a:pPr>
            <a:r>
              <a:rPr lang="en-US" sz="1800" b="0" i="0" u="none" strike="noStrike" baseline="0" dirty="0">
                <a:latin typeface="NimbusRomNo9L-ReguItal"/>
              </a:rPr>
              <a:t>must be correct with respect to all possible </a:t>
            </a:r>
            <a:r>
              <a:rPr lang="en-US" sz="1800" b="0" i="0" u="none" strike="noStrike" baseline="0" dirty="0" err="1">
                <a:latin typeface="NimbusRomNo9L-ReguItal"/>
              </a:rPr>
              <a:t>interleavings</a:t>
            </a:r>
            <a:r>
              <a:rPr lang="en-US" sz="1800" b="0" i="0" u="none" strike="noStrike" baseline="0" dirty="0">
                <a:latin typeface="NimbusRomNo9L-ReguItal"/>
              </a:rPr>
              <a:t> of the plans</a:t>
            </a:r>
            <a:endParaRPr lang="en-US" dirty="0">
              <a:latin typeface="NimbusRomNo9L-Regu"/>
            </a:endParaRPr>
          </a:p>
          <a:p>
            <a:pPr marL="742950" lvl="1" indent="-285750">
              <a:buFont typeface="Arial" panose="020B0604020202020204" pitchFamily="34" charset="0"/>
              <a:buChar char="•"/>
            </a:pPr>
            <a:r>
              <a:rPr lang="en-US" sz="1800" b="0" i="0" u="none" strike="noStrike" baseline="0" dirty="0">
                <a:latin typeface="NimbusRomNo9L-Regu"/>
              </a:rPr>
              <a:t>does not model the case where two actions actually happen at the same time.</a:t>
            </a:r>
          </a:p>
          <a:p>
            <a:pPr marL="742950" lvl="1" indent="-285750">
              <a:buFont typeface="Arial" panose="020B0604020202020204" pitchFamily="34" charset="0"/>
              <a:buChar char="•"/>
            </a:pPr>
            <a:r>
              <a:rPr lang="en-MY" sz="1800" b="0" i="0" u="none" strike="noStrike" baseline="0" dirty="0">
                <a:latin typeface="NimbusRomNo9L-Regu"/>
              </a:rPr>
              <a:t>the number of interleaved </a:t>
            </a:r>
            <a:r>
              <a:rPr lang="en-US" sz="1800" b="0" i="0" u="none" strike="noStrike" baseline="0" dirty="0">
                <a:latin typeface="NimbusRomNo9L-Regu"/>
              </a:rPr>
              <a:t>sequences is exponential with the number of agents and actions rising</a:t>
            </a:r>
          </a:p>
          <a:p>
            <a:pPr marL="742950" lvl="1" indent="-285750">
              <a:buFont typeface="Arial" panose="020B0604020202020204" pitchFamily="34" charset="0"/>
              <a:buChar char="•"/>
            </a:pPr>
            <a:endParaRPr lang="en-US" b="0" i="0" u="none" strike="noStrike" baseline="0" dirty="0">
              <a:latin typeface="NimbusRomNo9L-Regu"/>
            </a:endParaRPr>
          </a:p>
        </p:txBody>
      </p:sp>
    </p:spTree>
    <p:extLst>
      <p:ext uri="{BB962C8B-B14F-4D97-AF65-F5344CB8AC3E}">
        <p14:creationId xmlns:p14="http://schemas.microsoft.com/office/powerpoint/2010/main" val="303646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Properties of Multiagent Environments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6</a:t>
            </a:fld>
            <a:endParaRPr spc="20" dirty="0"/>
          </a:p>
        </p:txBody>
      </p:sp>
      <p:sp>
        <p:nvSpPr>
          <p:cNvPr id="7" name="TextBox 6">
            <a:extLst>
              <a:ext uri="{FF2B5EF4-FFF2-40B4-BE49-F238E27FC236}">
                <a16:creationId xmlns:a16="http://schemas.microsoft.com/office/drawing/2014/main" id="{7E84D631-BB38-4EC2-A872-DE86469E51AE}"/>
              </a:ext>
            </a:extLst>
          </p:cNvPr>
          <p:cNvSpPr txBox="1"/>
          <p:nvPr/>
        </p:nvSpPr>
        <p:spPr>
          <a:xfrm>
            <a:off x="838200" y="1818540"/>
            <a:ext cx="7492235" cy="3416320"/>
          </a:xfrm>
          <a:prstGeom prst="rect">
            <a:avLst/>
          </a:prstGeom>
          <a:noFill/>
        </p:spPr>
        <p:txBody>
          <a:bodyPr wrap="square">
            <a:spAutoFit/>
          </a:bodyPr>
          <a:lstStyle/>
          <a:p>
            <a:pPr marL="285750" indent="-285750">
              <a:buFont typeface="Arial" panose="020B0604020202020204" pitchFamily="34" charset="0"/>
              <a:buChar char="•"/>
            </a:pPr>
            <a:r>
              <a:rPr lang="en-MY" sz="1800" b="1" i="0" u="none" strike="noStrike" baseline="0" dirty="0">
                <a:latin typeface="NimbusRomNo9L-Medi"/>
              </a:rPr>
              <a:t>True concurrency approach</a:t>
            </a:r>
            <a:r>
              <a:rPr lang="en-MY" sz="1800" b="0" i="0" u="none" strike="noStrike" baseline="0" dirty="0">
                <a:latin typeface="NimbusRomNo9L-Medi"/>
              </a:rPr>
              <a:t>:</a:t>
            </a:r>
          </a:p>
          <a:p>
            <a:pPr marL="742950" lvl="1" indent="-285750">
              <a:buFont typeface="Arial" panose="020B0604020202020204" pitchFamily="34" charset="0"/>
              <a:buChar char="•"/>
            </a:pPr>
            <a:r>
              <a:rPr lang="en-US" dirty="0">
                <a:latin typeface="NimbusRomNo9L-Medi"/>
              </a:rPr>
              <a:t>do not attempt to create a full serialized ordering of the actions, </a:t>
            </a:r>
          </a:p>
          <a:p>
            <a:pPr marL="742950" lvl="1" indent="-285750">
              <a:buFont typeface="Arial" panose="020B0604020202020204" pitchFamily="34" charset="0"/>
              <a:buChar char="•"/>
            </a:pPr>
            <a:r>
              <a:rPr lang="en-US" dirty="0">
                <a:latin typeface="NimbusRomNo9L-Medi"/>
              </a:rPr>
              <a:t>partially ordered</a:t>
            </a:r>
            <a:endParaRPr lang="en-US" b="0" i="0" u="none" strike="noStrike" baseline="0" dirty="0">
              <a:latin typeface="NimbusRomNo9L-Regu"/>
            </a:endParaRPr>
          </a:p>
          <a:p>
            <a:pPr lvl="1"/>
            <a:endParaRPr lang="en-US" dirty="0">
              <a:latin typeface="NimbusRomNo9L-Regu"/>
            </a:endParaRPr>
          </a:p>
          <a:p>
            <a:pPr marL="285750" indent="-285750">
              <a:buFont typeface="Arial" panose="020B0604020202020204" pitchFamily="34" charset="0"/>
              <a:buChar char="•"/>
            </a:pPr>
            <a:r>
              <a:rPr lang="en-MY" b="1" i="0" u="none" strike="noStrike" baseline="0" dirty="0">
                <a:latin typeface="NimbusRomNo9L-Medi"/>
              </a:rPr>
              <a:t>Perfect synchronization approach</a:t>
            </a:r>
            <a:endParaRPr lang="en-MY" dirty="0">
              <a:latin typeface="NimbusRomNo9L-Medi"/>
            </a:endParaRPr>
          </a:p>
          <a:p>
            <a:pPr marL="742950" lvl="1" indent="-285750">
              <a:buFont typeface="Arial" panose="020B0604020202020204" pitchFamily="34" charset="0"/>
              <a:buChar char="•"/>
            </a:pPr>
            <a:r>
              <a:rPr lang="en-MY" b="0" i="0" u="none" strike="noStrike" baseline="0" dirty="0">
                <a:latin typeface="NimbusRomNo9L-Medi"/>
              </a:rPr>
              <a:t>Global clock, </a:t>
            </a:r>
          </a:p>
          <a:p>
            <a:pPr marL="742950" lvl="1" indent="-285750">
              <a:buFont typeface="Arial" panose="020B0604020202020204" pitchFamily="34" charset="0"/>
              <a:buChar char="•"/>
            </a:pPr>
            <a:r>
              <a:rPr lang="en-MY" b="0" i="0" u="none" strike="noStrike" baseline="0" dirty="0">
                <a:latin typeface="NimbusRomNo9L-Medi"/>
              </a:rPr>
              <a:t>Same time, same duration, actions are </a:t>
            </a:r>
            <a:r>
              <a:rPr lang="en-MY" sz="1800" b="0" i="0" u="none" strike="noStrike" baseline="0" dirty="0">
                <a:latin typeface="NimbusRomNo9L-Regu"/>
              </a:rPr>
              <a:t>simultaneous.</a:t>
            </a:r>
          </a:p>
          <a:p>
            <a:pPr marL="742950" lvl="1" indent="-285750">
              <a:buFont typeface="Arial" panose="020B0604020202020204" pitchFamily="34" charset="0"/>
              <a:buChar char="•"/>
            </a:pPr>
            <a:r>
              <a:rPr lang="en-MY" b="0" i="0" u="none" strike="noStrike" baseline="0" dirty="0">
                <a:latin typeface="NimbusRomNo9L-Medi"/>
              </a:rPr>
              <a:t>simple semantics</a:t>
            </a:r>
          </a:p>
          <a:p>
            <a:pPr marL="742950" lvl="1" indent="-285750">
              <a:buFont typeface="Arial" panose="020B0604020202020204" pitchFamily="34" charset="0"/>
              <a:buChar char="•"/>
            </a:pPr>
            <a:endParaRPr lang="en-MY" dirty="0">
              <a:latin typeface="NimbusRomNo9L-Medi"/>
            </a:endParaRPr>
          </a:p>
          <a:p>
            <a:pPr marL="285750" indent="-285750">
              <a:buFont typeface="Arial" panose="020B0604020202020204" pitchFamily="34" charset="0"/>
              <a:buChar char="•"/>
            </a:pPr>
            <a:r>
              <a:rPr lang="en-MY" b="1" i="0" u="none" strike="noStrike" baseline="0" dirty="0">
                <a:latin typeface="NimbusRomNo9L-Medi"/>
              </a:rPr>
              <a:t>Concurrent </a:t>
            </a:r>
            <a:r>
              <a:rPr lang="en-US" b="1" i="0" u="none" strike="noStrike" baseline="0" dirty="0">
                <a:latin typeface="NimbusRomNo9L-Medi"/>
              </a:rPr>
              <a:t>action constraint</a:t>
            </a:r>
            <a:r>
              <a:rPr lang="en-US" b="0" i="0" u="none" strike="noStrike" baseline="0" dirty="0">
                <a:latin typeface="NimbusRomNo9L-Medi"/>
              </a:rPr>
              <a:t>: actions must or must not be executed concurrently</a:t>
            </a:r>
            <a:endParaRPr lang="en-MY" b="0" i="0" u="none" strike="noStrike" baseline="0" dirty="0">
              <a:latin typeface="NimbusRomNo9L-Medi"/>
            </a:endParaRPr>
          </a:p>
          <a:p>
            <a:pPr lvl="1"/>
            <a:endParaRPr lang="en-US" b="0" i="0" u="none" strike="noStrike" baseline="0" dirty="0">
              <a:latin typeface="NimbusRomNo9L-Regu"/>
            </a:endParaRPr>
          </a:p>
        </p:txBody>
      </p:sp>
    </p:spTree>
    <p:extLst>
      <p:ext uri="{BB962C8B-B14F-4D97-AF65-F5344CB8AC3E}">
        <p14:creationId xmlns:p14="http://schemas.microsoft.com/office/powerpoint/2010/main" val="123067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Properties of Multiagent Environments</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7</a:t>
            </a:fld>
            <a:endParaRPr spc="20" dirty="0"/>
          </a:p>
        </p:txBody>
      </p:sp>
      <p:sp>
        <p:nvSpPr>
          <p:cNvPr id="7" name="TextBox 6">
            <a:extLst>
              <a:ext uri="{FF2B5EF4-FFF2-40B4-BE49-F238E27FC236}">
                <a16:creationId xmlns:a16="http://schemas.microsoft.com/office/drawing/2014/main" id="{7E84D631-BB38-4EC2-A872-DE86469E51AE}"/>
              </a:ext>
            </a:extLst>
          </p:cNvPr>
          <p:cNvSpPr txBox="1"/>
          <p:nvPr/>
        </p:nvSpPr>
        <p:spPr>
          <a:xfrm>
            <a:off x="838200" y="1818540"/>
            <a:ext cx="7492235" cy="3693319"/>
          </a:xfrm>
          <a:prstGeom prst="rect">
            <a:avLst/>
          </a:prstGeom>
          <a:noFill/>
        </p:spPr>
        <p:txBody>
          <a:bodyPr wrap="square">
            <a:spAutoFit/>
          </a:bodyPr>
          <a:lstStyle/>
          <a:p>
            <a:r>
              <a:rPr lang="en-US" sz="1800" b="1" i="0" u="none" strike="noStrike" baseline="0" dirty="0">
                <a:latin typeface="NimbusRomNo9L-Medi"/>
              </a:rPr>
              <a:t>Planning with multiple agents: Cooperation and coordination</a:t>
            </a:r>
          </a:p>
          <a:p>
            <a:pPr marL="285750" indent="-285750">
              <a:buFont typeface="Arial" panose="020B0604020202020204" pitchFamily="34" charset="0"/>
              <a:buChar char="•"/>
            </a:pPr>
            <a:r>
              <a:rPr lang="en-US" dirty="0">
                <a:latin typeface="NimbusRomNo9L-Medi"/>
              </a:rPr>
              <a:t>Adopt </a:t>
            </a:r>
            <a:r>
              <a:rPr lang="en-US" b="1" dirty="0">
                <a:latin typeface="NimbusRomNo9L-Medi"/>
              </a:rPr>
              <a:t>convention</a:t>
            </a:r>
            <a:r>
              <a:rPr lang="en-US" dirty="0">
                <a:latin typeface="NimbusRomNo9L-Medi"/>
              </a:rPr>
              <a:t> before engaging in joint activity</a:t>
            </a:r>
          </a:p>
          <a:p>
            <a:endParaRPr lang="en-US" dirty="0">
              <a:latin typeface="NimbusRomNo9L-Medi"/>
            </a:endParaRPr>
          </a:p>
          <a:p>
            <a:pPr marL="285750" indent="-285750">
              <a:buFont typeface="Arial" panose="020B0604020202020204" pitchFamily="34" charset="0"/>
              <a:buChar char="•"/>
            </a:pPr>
            <a:r>
              <a:rPr lang="en-MY" sz="1800" b="1" i="0" u="none" strike="noStrike" baseline="0" dirty="0">
                <a:latin typeface="NimbusRomNo9L-Regu"/>
              </a:rPr>
              <a:t>Convention</a:t>
            </a:r>
            <a:r>
              <a:rPr lang="en-US" sz="1800" b="0" i="0" u="none" strike="noStrike" baseline="0" dirty="0">
                <a:latin typeface="NimbusRomNo9L-Medi"/>
              </a:rPr>
              <a:t>: </a:t>
            </a:r>
            <a:r>
              <a:rPr lang="en-US" sz="1800" b="0" i="0" u="none" strike="noStrike" baseline="0" dirty="0">
                <a:latin typeface="NimbusRomNo9L-Regu"/>
              </a:rPr>
              <a:t>constraint on the selection of joint plans</a:t>
            </a:r>
          </a:p>
          <a:p>
            <a:endParaRPr lang="en-US" sz="1800" b="0" i="0" u="none" strike="noStrike" baseline="0" dirty="0">
              <a:latin typeface="NimbusRomNo9L-Medi"/>
            </a:endParaRPr>
          </a:p>
          <a:p>
            <a:pPr marL="285750" indent="-285750">
              <a:buFont typeface="Arial" panose="020B0604020202020204" pitchFamily="34" charset="0"/>
              <a:buChar char="•"/>
            </a:pPr>
            <a:r>
              <a:rPr lang="en-US" sz="1800" b="0" i="0" u="none" strike="noStrike" baseline="0" dirty="0">
                <a:latin typeface="NimbusRomNo9L-Regu"/>
              </a:rPr>
              <a:t>When conventions are widespread, they are called </a:t>
            </a:r>
            <a:r>
              <a:rPr lang="en-US" sz="1800" b="1" i="0" u="none" strike="noStrike" baseline="0" dirty="0">
                <a:latin typeface="NimbusRomNo9L-Medi"/>
              </a:rPr>
              <a:t>social laws</a:t>
            </a:r>
          </a:p>
          <a:p>
            <a:endParaRPr lang="en-US" b="1" dirty="0">
              <a:latin typeface="NimbusRomNo9L-Medi"/>
            </a:endParaRPr>
          </a:p>
          <a:p>
            <a:pPr marL="285750" indent="-285750">
              <a:buFont typeface="Arial" panose="020B0604020202020204" pitchFamily="34" charset="0"/>
              <a:buChar char="•"/>
            </a:pPr>
            <a:r>
              <a:rPr lang="en-US" sz="1800" b="0" i="0" u="none" strike="noStrike" baseline="0" dirty="0">
                <a:latin typeface="NimbusRomNo9L-Regu"/>
              </a:rPr>
              <a:t>Agents can use </a:t>
            </a:r>
            <a:r>
              <a:rPr lang="en-US" sz="1800" b="1" i="0" u="none" strike="noStrike" baseline="0" dirty="0">
                <a:latin typeface="NimbusRomNo9L-Medi"/>
              </a:rPr>
              <a:t>communication</a:t>
            </a:r>
            <a:r>
              <a:rPr lang="en-US" sz="1800" b="0" i="0" u="none" strike="noStrike" baseline="0" dirty="0">
                <a:latin typeface="NimbusRomNo9L-Medi"/>
              </a:rPr>
              <a:t> </a:t>
            </a:r>
            <a:r>
              <a:rPr lang="en-US" sz="1800" b="0" i="0" u="none" strike="noStrike" baseline="0" dirty="0">
                <a:latin typeface="NimbusRomNo9L-Regu"/>
              </a:rPr>
              <a:t>to achieve common knowledge of a feasible joint plan.</a:t>
            </a:r>
          </a:p>
          <a:p>
            <a:endParaRPr lang="en-US" sz="1800" b="0" i="0" u="none" strike="noStrike" baseline="0" dirty="0">
              <a:latin typeface="NimbusRomNo9L-Regu"/>
            </a:endParaRPr>
          </a:p>
          <a:p>
            <a:pPr marL="285750" indent="-285750">
              <a:buFont typeface="Arial" panose="020B0604020202020204" pitchFamily="34" charset="0"/>
              <a:buChar char="•"/>
            </a:pPr>
            <a:r>
              <a:rPr lang="en-MY" sz="1800" b="1" i="0" u="none" strike="noStrike" baseline="0" dirty="0">
                <a:latin typeface="NimbusRomNo9L-Medi"/>
              </a:rPr>
              <a:t>Plan recognition: </a:t>
            </a:r>
            <a:r>
              <a:rPr lang="en-US" sz="1800" i="0" u="none" strike="noStrike" baseline="0" dirty="0">
                <a:latin typeface="NimbusRomNo9L-Medi"/>
              </a:rPr>
              <a:t>single action (or short sequence of actions) by one agent is enough for the other to </a:t>
            </a:r>
            <a:r>
              <a:rPr lang="en-US" sz="1800" b="1" i="0" u="none" strike="noStrike" baseline="0" dirty="0">
                <a:latin typeface="NimbusRomNo9L-Medi"/>
              </a:rPr>
              <a:t>determine a joint plan </a:t>
            </a:r>
            <a:r>
              <a:rPr lang="en-US" sz="1800" i="0" u="none" strike="noStrike" baseline="0" dirty="0">
                <a:latin typeface="NimbusRomNo9L-Medi"/>
              </a:rPr>
              <a:t>unambiguously</a:t>
            </a:r>
            <a:endParaRPr lang="en-US" dirty="0">
              <a:latin typeface="NimbusRomNo9L-Medi"/>
            </a:endParaRPr>
          </a:p>
          <a:p>
            <a:pPr lvl="1"/>
            <a:endParaRPr lang="en-US" b="0" i="0" u="none" strike="noStrike" baseline="0" dirty="0">
              <a:latin typeface="NimbusRomNo9L-Regu"/>
            </a:endParaRPr>
          </a:p>
        </p:txBody>
      </p:sp>
    </p:spTree>
    <p:extLst>
      <p:ext uri="{BB962C8B-B14F-4D97-AF65-F5344CB8AC3E}">
        <p14:creationId xmlns:p14="http://schemas.microsoft.com/office/powerpoint/2010/main" val="262501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Non-Cooperative Game Theory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8</a:t>
            </a:fld>
            <a:endParaRPr spc="20" dirty="0"/>
          </a:p>
        </p:txBody>
      </p:sp>
      <p:sp>
        <p:nvSpPr>
          <p:cNvPr id="7" name="TextBox 6">
            <a:extLst>
              <a:ext uri="{FF2B5EF4-FFF2-40B4-BE49-F238E27FC236}">
                <a16:creationId xmlns:a16="http://schemas.microsoft.com/office/drawing/2014/main" id="{7E84D631-BB38-4EC2-A872-DE86469E51AE}"/>
              </a:ext>
            </a:extLst>
          </p:cNvPr>
          <p:cNvSpPr txBox="1"/>
          <p:nvPr/>
        </p:nvSpPr>
        <p:spPr>
          <a:xfrm>
            <a:off x="838200" y="1818540"/>
            <a:ext cx="7492235" cy="4247317"/>
          </a:xfrm>
          <a:prstGeom prst="rect">
            <a:avLst/>
          </a:prstGeom>
          <a:noFill/>
        </p:spPr>
        <p:txBody>
          <a:bodyPr wrap="square">
            <a:spAutoFit/>
          </a:bodyPr>
          <a:lstStyle/>
          <a:p>
            <a:r>
              <a:rPr lang="en-US" sz="1800" b="0" i="0" u="none" strike="noStrike" baseline="0" dirty="0">
                <a:solidFill>
                  <a:srgbClr val="9A009A"/>
                </a:solidFill>
                <a:latin typeface="CMSSBX10"/>
              </a:rPr>
              <a:t>Games with a single move: Normal form games</a:t>
            </a:r>
          </a:p>
          <a:p>
            <a:pPr marL="285750" indent="-285750">
              <a:buFont typeface="Arial" panose="020B0604020202020204" pitchFamily="34" charset="0"/>
              <a:buChar char="•"/>
            </a:pPr>
            <a:r>
              <a:rPr lang="en-US" sz="1800" b="0" i="0" u="none" strike="noStrike" baseline="0" dirty="0">
                <a:latin typeface="NimbusRomNo9L-Regu"/>
              </a:rPr>
              <a:t>All players take action simultaneously</a:t>
            </a:r>
          </a:p>
          <a:p>
            <a:pPr marL="285750" indent="-285750">
              <a:buFont typeface="Arial" panose="020B0604020202020204" pitchFamily="34" charset="0"/>
              <a:buChar char="•"/>
            </a:pPr>
            <a:r>
              <a:rPr lang="en-MY" sz="1800" b="0" i="0" u="none" strike="noStrike" baseline="0" dirty="0">
                <a:latin typeface="NimbusRomNo9L-Regu"/>
              </a:rPr>
              <a:t>No </a:t>
            </a:r>
            <a:r>
              <a:rPr lang="en-US" sz="1800" b="0" i="0" u="none" strike="noStrike" baseline="0" dirty="0">
                <a:latin typeface="NimbusRomNo9L-Regu"/>
              </a:rPr>
              <a:t>player has knowledge of the other players’ choices</a:t>
            </a:r>
          </a:p>
          <a:p>
            <a:pPr marL="285750" indent="-285750">
              <a:buFont typeface="Arial" panose="020B0604020202020204" pitchFamily="34" charset="0"/>
              <a:buChar char="•"/>
            </a:pPr>
            <a:r>
              <a:rPr lang="en-US" dirty="0">
                <a:latin typeface="NimbusRomNo9L-Regu"/>
              </a:rPr>
              <a:t>Defined by 3 components</a:t>
            </a:r>
          </a:p>
          <a:p>
            <a:pPr marL="742950" lvl="1" indent="-285750">
              <a:buFont typeface="Arial" panose="020B0604020202020204" pitchFamily="34" charset="0"/>
              <a:buChar char="•"/>
            </a:pPr>
            <a:r>
              <a:rPr lang="en-US" b="0" i="0" u="none" strike="noStrike" baseline="0" dirty="0">
                <a:latin typeface="NimbusRomNo9L-Regu"/>
              </a:rPr>
              <a:t>Players</a:t>
            </a:r>
          </a:p>
          <a:p>
            <a:pPr marL="742950" lvl="1" indent="-285750">
              <a:buFont typeface="Arial" panose="020B0604020202020204" pitchFamily="34" charset="0"/>
              <a:buChar char="•"/>
            </a:pPr>
            <a:r>
              <a:rPr lang="en-US" b="0" i="0" u="none" strike="noStrike" baseline="0" dirty="0">
                <a:latin typeface="NimbusRomNo9L-Regu"/>
              </a:rPr>
              <a:t>Actions</a:t>
            </a:r>
          </a:p>
          <a:p>
            <a:pPr marL="742950" lvl="1" indent="-285750">
              <a:buFont typeface="Arial" panose="020B0604020202020204" pitchFamily="34" charset="0"/>
              <a:buChar char="•"/>
            </a:pPr>
            <a:r>
              <a:rPr lang="en-US" dirty="0">
                <a:latin typeface="NimbusRomNo9L-Regu"/>
              </a:rPr>
              <a:t>Payoff function: utility to each player for each combination of actions by all the players (</a:t>
            </a:r>
            <a:r>
              <a:rPr lang="en-MY" sz="1800" b="0" i="0" u="none" strike="noStrike" baseline="0" dirty="0">
                <a:latin typeface="NimbusRomNo9L-Medi"/>
              </a:rPr>
              <a:t>payoff matrix)</a:t>
            </a:r>
          </a:p>
          <a:p>
            <a:pPr marL="742950" lvl="1" indent="-285750">
              <a:buFont typeface="Arial" panose="020B0604020202020204" pitchFamily="34" charset="0"/>
              <a:buChar char="•"/>
            </a:pPr>
            <a:endParaRPr lang="en-MY" dirty="0">
              <a:latin typeface="NimbusRomNo9L-Medi"/>
            </a:endParaRPr>
          </a:p>
          <a:p>
            <a:pPr marL="285750" indent="-285750">
              <a:buFont typeface="Arial" panose="020B0604020202020204" pitchFamily="34" charset="0"/>
              <a:buChar char="•"/>
            </a:pPr>
            <a:r>
              <a:rPr lang="en-MY" b="0" i="0" u="none" strike="noStrike" baseline="0" dirty="0">
                <a:latin typeface="NimbusRomNo9L-Medi"/>
              </a:rPr>
              <a:t>Two-finger </a:t>
            </a:r>
            <a:r>
              <a:rPr lang="en-MY" b="0" i="0" u="none" strike="noStrike" baseline="0" dirty="0" err="1">
                <a:latin typeface="NimbusRomNo9L-Medi"/>
              </a:rPr>
              <a:t>Morra</a:t>
            </a:r>
            <a:r>
              <a:rPr lang="en-MY" dirty="0">
                <a:latin typeface="NimbusRomNo9L-Medi"/>
              </a:rPr>
              <a:t> </a:t>
            </a:r>
            <a:r>
              <a:rPr lang="en-US" dirty="0">
                <a:latin typeface="NimbusRomNo9L-Medi"/>
              </a:rPr>
              <a:t>game, two players, O and E, simultaneously display one or two fingers. Let the total number  </a:t>
            </a:r>
            <a:r>
              <a:rPr lang="en-US" sz="1800" b="0" i="0" u="none" strike="noStrike" baseline="0" dirty="0">
                <a:latin typeface="Times New Roman" panose="02020603050405020304" pitchFamily="18" charset="0"/>
              </a:rPr>
              <a:t>of fingers displayed be </a:t>
            </a:r>
            <a:r>
              <a:rPr lang="en-US" sz="1800" b="0" i="1" u="none" strike="noStrike" baseline="0" dirty="0">
                <a:latin typeface="Times New Roman" panose="02020603050405020304" pitchFamily="18" charset="0"/>
              </a:rPr>
              <a:t>f </a:t>
            </a:r>
            <a:r>
              <a:rPr lang="en-US" sz="1800" b="0" i="0" u="none" strike="noStrike" baseline="0" dirty="0">
                <a:latin typeface="Times New Roman" panose="02020603050405020304" pitchFamily="18" charset="0"/>
              </a:rPr>
              <a:t>. If </a:t>
            </a:r>
            <a:r>
              <a:rPr lang="en-US" sz="1800" b="0" i="1" u="none" strike="noStrike" baseline="0" dirty="0">
                <a:latin typeface="Times New Roman" panose="02020603050405020304" pitchFamily="18" charset="0"/>
              </a:rPr>
              <a:t>f </a:t>
            </a:r>
            <a:r>
              <a:rPr lang="en-US" sz="1800" b="0" i="0" u="none" strike="noStrike" baseline="0" dirty="0">
                <a:latin typeface="Times New Roman" panose="02020603050405020304" pitchFamily="18" charset="0"/>
              </a:rPr>
              <a:t>is odd, </a:t>
            </a:r>
            <a:r>
              <a:rPr lang="en-US" sz="1800" b="0" i="1" u="none" strike="noStrike" baseline="0" dirty="0">
                <a:latin typeface="Times New Roman" panose="02020603050405020304" pitchFamily="18" charset="0"/>
              </a:rPr>
              <a:t>O </a:t>
            </a:r>
            <a:r>
              <a:rPr lang="en-US" sz="1800" b="0" i="0" u="none" strike="noStrike" baseline="0" dirty="0">
                <a:latin typeface="Times New Roman" panose="02020603050405020304" pitchFamily="18" charset="0"/>
              </a:rPr>
              <a:t>collects </a:t>
            </a:r>
            <a:r>
              <a:rPr lang="en-US" sz="1800" b="0" i="1" u="none" strike="noStrike" baseline="0" dirty="0">
                <a:latin typeface="Times New Roman" panose="02020603050405020304" pitchFamily="18" charset="0"/>
              </a:rPr>
              <a:t>f </a:t>
            </a:r>
            <a:r>
              <a:rPr lang="en-US" sz="1800" b="0" i="0" u="none" strike="noStrike" baseline="0" dirty="0">
                <a:latin typeface="Times New Roman" panose="02020603050405020304" pitchFamily="18" charset="0"/>
              </a:rPr>
              <a:t>dollars from </a:t>
            </a:r>
            <a:r>
              <a:rPr lang="en-US" sz="1800" b="0" i="1" u="none" strike="noStrike" baseline="0" dirty="0">
                <a:latin typeface="Times New Roman" panose="02020603050405020304" pitchFamily="18" charset="0"/>
              </a:rPr>
              <a:t>E</a:t>
            </a:r>
            <a:r>
              <a:rPr lang="en-US" sz="1800" b="0" i="0" u="none" strike="noStrike" baseline="0" dirty="0">
                <a:latin typeface="Times New Roman" panose="02020603050405020304" pitchFamily="18" charset="0"/>
              </a:rPr>
              <a:t>; and if </a:t>
            </a:r>
            <a:r>
              <a:rPr lang="en-US" sz="1800" b="0" i="1" u="none" strike="noStrike" baseline="0" dirty="0">
                <a:latin typeface="Times New Roman" panose="02020603050405020304" pitchFamily="18" charset="0"/>
              </a:rPr>
              <a:t>f </a:t>
            </a:r>
            <a:r>
              <a:rPr lang="en-US" sz="1800" b="0" i="0" u="none" strike="noStrike" baseline="0" dirty="0">
                <a:latin typeface="Times New Roman" panose="02020603050405020304" pitchFamily="18" charset="0"/>
              </a:rPr>
              <a:t>is even, </a:t>
            </a:r>
            <a:r>
              <a:rPr lang="en-US" sz="1800" b="0" i="1" u="none" strike="noStrike" baseline="0" dirty="0">
                <a:latin typeface="Times New Roman" panose="02020603050405020304" pitchFamily="18" charset="0"/>
              </a:rPr>
              <a:t>E </a:t>
            </a:r>
            <a:r>
              <a:rPr lang="en-US" sz="1800" b="0" i="0" u="none" strike="noStrike" baseline="0" dirty="0">
                <a:latin typeface="Times New Roman" panose="02020603050405020304" pitchFamily="18" charset="0"/>
              </a:rPr>
              <a:t>collects </a:t>
            </a:r>
            <a:r>
              <a:rPr lang="en-US" sz="1800" b="0" i="1" u="none" strike="noStrike" baseline="0" dirty="0">
                <a:latin typeface="Times New Roman" panose="02020603050405020304" pitchFamily="18" charset="0"/>
              </a:rPr>
              <a:t>f </a:t>
            </a:r>
            <a:r>
              <a:rPr lang="en-US" sz="1800" b="0" i="0" u="none" strike="noStrike" baseline="0" dirty="0">
                <a:latin typeface="Times New Roman" panose="02020603050405020304" pitchFamily="18" charset="0"/>
              </a:rPr>
              <a:t>dollars from </a:t>
            </a:r>
            <a:r>
              <a:rPr lang="en-US" sz="1800" b="0" i="1" u="none" strike="noStrike" baseline="0" dirty="0">
                <a:latin typeface="Times New Roman" panose="02020603050405020304" pitchFamily="18" charset="0"/>
              </a:rPr>
              <a:t>O</a:t>
            </a:r>
            <a:r>
              <a:rPr lang="en-US" sz="1800" b="0" i="0" u="none" strike="noStrike" baseline="0" dirty="0">
                <a:latin typeface="Times New Roman" panose="02020603050405020304" pitchFamily="18" charset="0"/>
              </a:rPr>
              <a:t>.</a:t>
            </a:r>
            <a:r>
              <a:rPr lang="en-US" sz="1800" b="0" i="0" u="none" strike="noStrike" baseline="30000" dirty="0">
                <a:latin typeface="Times New Roman" panose="02020603050405020304" pitchFamily="18" charset="0"/>
              </a:rPr>
              <a:t>1</a:t>
            </a:r>
            <a:r>
              <a:rPr lang="en-US" sz="1800" b="0" i="0" u="none" strike="noStrike" baseline="0" dirty="0">
                <a:latin typeface="Times New Roman" panose="02020603050405020304" pitchFamily="18" charset="0"/>
              </a:rPr>
              <a:t> The payoff matrix for two-finger </a:t>
            </a:r>
            <a:r>
              <a:rPr lang="en-US" sz="1800" b="0" i="0" u="none" strike="noStrike" baseline="0" dirty="0" err="1">
                <a:latin typeface="Times New Roman" panose="02020603050405020304" pitchFamily="18" charset="0"/>
              </a:rPr>
              <a:t>Morra</a:t>
            </a:r>
            <a:r>
              <a:rPr lang="en-US" sz="1800" b="0" i="0" u="none" strike="noStrike" baseline="0" dirty="0">
                <a:latin typeface="Times New Roman" panose="02020603050405020304" pitchFamily="18" charset="0"/>
              </a:rPr>
              <a:t> is as follows:</a:t>
            </a:r>
          </a:p>
          <a:p>
            <a:pPr marL="285750" indent="-285750">
              <a:buFont typeface="Arial" panose="020B0604020202020204" pitchFamily="34" charset="0"/>
              <a:buChar char="•"/>
            </a:pPr>
            <a:endParaRPr lang="en-MY" dirty="0">
              <a:latin typeface="NimbusRomNo9L-Medi"/>
            </a:endParaRPr>
          </a:p>
          <a:p>
            <a:pPr marL="742950" lvl="1" indent="-285750">
              <a:buFont typeface="Arial" panose="020B0604020202020204" pitchFamily="34" charset="0"/>
              <a:buChar char="•"/>
            </a:pPr>
            <a:endParaRPr lang="en-US" b="0" i="0" u="none" strike="noStrike" baseline="0" dirty="0">
              <a:latin typeface="NimbusRomNo9L-Medi"/>
            </a:endParaRPr>
          </a:p>
        </p:txBody>
      </p:sp>
      <p:pic>
        <p:nvPicPr>
          <p:cNvPr id="4" name="Picture 3">
            <a:extLst>
              <a:ext uri="{FF2B5EF4-FFF2-40B4-BE49-F238E27FC236}">
                <a16:creationId xmlns:a16="http://schemas.microsoft.com/office/drawing/2014/main" id="{CCA6745B-B6B8-400B-B0C2-2145FB885CC5}"/>
              </a:ext>
            </a:extLst>
          </p:cNvPr>
          <p:cNvPicPr>
            <a:picLocks noChangeAspect="1"/>
          </p:cNvPicPr>
          <p:nvPr/>
        </p:nvPicPr>
        <p:blipFill>
          <a:blip r:embed="rId2"/>
          <a:stretch>
            <a:fillRect/>
          </a:stretch>
        </p:blipFill>
        <p:spPr>
          <a:xfrm>
            <a:off x="1981200" y="5704307"/>
            <a:ext cx="5381625" cy="1057275"/>
          </a:xfrm>
          <a:prstGeom prst="rect">
            <a:avLst/>
          </a:prstGeom>
        </p:spPr>
      </p:pic>
    </p:spTree>
    <p:extLst>
      <p:ext uri="{BB962C8B-B14F-4D97-AF65-F5344CB8AC3E}">
        <p14:creationId xmlns:p14="http://schemas.microsoft.com/office/powerpoint/2010/main" val="392860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025" y="1010818"/>
            <a:ext cx="7722234" cy="333425"/>
          </a:xfrm>
          <a:prstGeom prst="rect">
            <a:avLst/>
          </a:prstGeom>
          <a:ln w="51816">
            <a:solidFill>
              <a:srgbClr val="000000"/>
            </a:solidFill>
          </a:ln>
        </p:spPr>
        <p:txBody>
          <a:bodyPr vert="horz" wrap="square" lIns="0" tIns="0" rIns="0" bIns="0" rtlCol="0">
            <a:spAutoFit/>
          </a:bodyPr>
          <a:lstStyle/>
          <a:p>
            <a:pPr algn="ctr">
              <a:lnSpc>
                <a:spcPts val="2635"/>
              </a:lnSpc>
              <a:tabLst>
                <a:tab pos="2910840" algn="l"/>
              </a:tabLst>
            </a:pPr>
            <a:r>
              <a:rPr lang="en-MY" spc="25" dirty="0"/>
              <a:t>Non-Cooperative Game Theory</a:t>
            </a:r>
            <a:endParaRPr lang="en-MY" spc="-75" dirty="0"/>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9</a:t>
            </a:fld>
            <a:endParaRPr spc="20" dirty="0"/>
          </a:p>
        </p:txBody>
      </p:sp>
      <p:sp>
        <p:nvSpPr>
          <p:cNvPr id="7" name="TextBox 6">
            <a:extLst>
              <a:ext uri="{FF2B5EF4-FFF2-40B4-BE49-F238E27FC236}">
                <a16:creationId xmlns:a16="http://schemas.microsoft.com/office/drawing/2014/main" id="{7E84D631-BB38-4EC2-A872-DE86469E51AE}"/>
              </a:ext>
            </a:extLst>
          </p:cNvPr>
          <p:cNvSpPr txBox="1"/>
          <p:nvPr/>
        </p:nvSpPr>
        <p:spPr>
          <a:xfrm>
            <a:off x="838200" y="1818540"/>
            <a:ext cx="7492235" cy="2308324"/>
          </a:xfrm>
          <a:prstGeom prst="rect">
            <a:avLst/>
          </a:prstGeom>
          <a:noFill/>
        </p:spPr>
        <p:txBody>
          <a:bodyPr wrap="square">
            <a:spAutoFit/>
          </a:bodyPr>
          <a:lstStyle/>
          <a:p>
            <a:r>
              <a:rPr lang="en-US" sz="1800" b="0" i="0" u="none" strike="noStrike" baseline="0" dirty="0">
                <a:solidFill>
                  <a:srgbClr val="9A009A"/>
                </a:solidFill>
                <a:latin typeface="CMSSBX10"/>
              </a:rPr>
              <a:t>Games with a single move: Normal form games</a:t>
            </a:r>
          </a:p>
          <a:p>
            <a:pPr marL="742950" lvl="1" indent="-285750">
              <a:buFont typeface="Arial" panose="020B0604020202020204" pitchFamily="34" charset="0"/>
              <a:buChar char="•"/>
            </a:pPr>
            <a:r>
              <a:rPr lang="en-US" i="0" u="none" strike="noStrike" baseline="0" dirty="0">
                <a:latin typeface="NimbusRomNo9L-Medi"/>
              </a:rPr>
              <a:t>The role of solution concepts in game theory is to try to make reasoning precise</a:t>
            </a:r>
            <a:endParaRPr lang="en-US" b="1" dirty="0">
              <a:latin typeface="NimbusRomNo9L-Medi"/>
            </a:endParaRPr>
          </a:p>
          <a:p>
            <a:pPr marL="742950" lvl="1" indent="-285750">
              <a:buFont typeface="Arial" panose="020B0604020202020204" pitchFamily="34" charset="0"/>
              <a:buChar char="•"/>
            </a:pPr>
            <a:r>
              <a:rPr lang="en-US" b="1" i="0" u="none" strike="noStrike" baseline="0" dirty="0">
                <a:latin typeface="NimbusRomNo9L-Medi"/>
              </a:rPr>
              <a:t>A pure strategy </a:t>
            </a:r>
            <a:r>
              <a:rPr lang="en-US" b="0" i="0" u="none" strike="noStrike" baseline="0" dirty="0">
                <a:latin typeface="NimbusRomNo9L-Medi"/>
              </a:rPr>
              <a:t>is a deterministic policy; for a single-move game, a pure strategy is just a single action.</a:t>
            </a:r>
          </a:p>
          <a:p>
            <a:pPr marL="742950" lvl="1" indent="-285750">
              <a:buFont typeface="Arial" panose="020B0604020202020204" pitchFamily="34" charset="0"/>
              <a:buChar char="•"/>
            </a:pPr>
            <a:r>
              <a:rPr lang="en-US" sz="1800" b="1" i="0" u="none" strike="noStrike" baseline="0" dirty="0">
                <a:latin typeface="NimbusRomNo9L-Medi"/>
              </a:rPr>
              <a:t>Mixed strategy</a:t>
            </a:r>
            <a:r>
              <a:rPr lang="en-US" sz="1800" b="0" i="0" u="none" strike="noStrike" baseline="0" dirty="0">
                <a:latin typeface="NimbusRomNo9L-Medi"/>
              </a:rPr>
              <a:t>: </a:t>
            </a:r>
            <a:r>
              <a:rPr lang="en-US" sz="1800" b="0" i="0" u="none" strike="noStrike" baseline="0" dirty="0">
                <a:latin typeface="NimbusRomNo9L-Regu"/>
              </a:rPr>
              <a:t>a randomized policy that selects actions according to a probability </a:t>
            </a:r>
            <a:r>
              <a:rPr lang="en-MY" sz="1800" b="0" i="0" u="none" strike="noStrike" baseline="0" dirty="0">
                <a:latin typeface="NimbusRomNo9L-Regu"/>
              </a:rPr>
              <a:t>distribution.</a:t>
            </a:r>
          </a:p>
          <a:p>
            <a:pPr marL="742950" lvl="1" indent="-285750">
              <a:buFont typeface="Arial" panose="020B0604020202020204" pitchFamily="34" charset="0"/>
              <a:buChar char="•"/>
            </a:pPr>
            <a:r>
              <a:rPr lang="en-US" sz="1800" b="0" i="0" u="none" strike="noStrike" baseline="0" dirty="0">
                <a:latin typeface="NimbusRomNo9L-Regu"/>
              </a:rPr>
              <a:t>A </a:t>
            </a:r>
            <a:r>
              <a:rPr lang="en-US" sz="1800" b="1" i="0" u="none" strike="noStrike" baseline="0" dirty="0">
                <a:latin typeface="NimbusRomNo9L-Medi"/>
              </a:rPr>
              <a:t>strategy profile </a:t>
            </a:r>
            <a:r>
              <a:rPr lang="en-US" sz="1800" b="0" i="0" u="none" strike="noStrike" baseline="0" dirty="0">
                <a:latin typeface="NimbusRomNo9L-Regu"/>
              </a:rPr>
              <a:t>is an assignment of a strategy to each player</a:t>
            </a:r>
            <a:endParaRPr lang="en-US" b="0" i="0" u="none" strike="noStrike" baseline="0" dirty="0">
              <a:latin typeface="NimbusRomNo9L-Medi"/>
            </a:endParaRPr>
          </a:p>
        </p:txBody>
      </p:sp>
      <p:pic>
        <p:nvPicPr>
          <p:cNvPr id="5" name="Picture 4">
            <a:extLst>
              <a:ext uri="{FF2B5EF4-FFF2-40B4-BE49-F238E27FC236}">
                <a16:creationId xmlns:a16="http://schemas.microsoft.com/office/drawing/2014/main" id="{8A9583BE-300E-4532-9159-6FA0F6B8D02B}"/>
              </a:ext>
            </a:extLst>
          </p:cNvPr>
          <p:cNvPicPr>
            <a:picLocks noChangeAspect="1"/>
          </p:cNvPicPr>
          <p:nvPr/>
        </p:nvPicPr>
        <p:blipFill>
          <a:blip r:embed="rId2"/>
          <a:stretch>
            <a:fillRect/>
          </a:stretch>
        </p:blipFill>
        <p:spPr>
          <a:xfrm>
            <a:off x="2133600" y="4267200"/>
            <a:ext cx="5343525" cy="1047750"/>
          </a:xfrm>
          <a:prstGeom prst="rect">
            <a:avLst/>
          </a:prstGeom>
        </p:spPr>
      </p:pic>
      <p:sp>
        <p:nvSpPr>
          <p:cNvPr id="9" name="TextBox 8">
            <a:extLst>
              <a:ext uri="{FF2B5EF4-FFF2-40B4-BE49-F238E27FC236}">
                <a16:creationId xmlns:a16="http://schemas.microsoft.com/office/drawing/2014/main" id="{4E7CBA2F-B3F8-487B-8EC4-67EEDFDAFFB9}"/>
              </a:ext>
            </a:extLst>
          </p:cNvPr>
          <p:cNvSpPr txBox="1"/>
          <p:nvPr/>
        </p:nvSpPr>
        <p:spPr>
          <a:xfrm>
            <a:off x="1676400" y="5411743"/>
            <a:ext cx="6324600" cy="646331"/>
          </a:xfrm>
          <a:prstGeom prst="rect">
            <a:avLst/>
          </a:prstGeom>
          <a:noFill/>
        </p:spPr>
        <p:txBody>
          <a:bodyPr wrap="square">
            <a:spAutoFit/>
          </a:bodyPr>
          <a:lstStyle/>
          <a:p>
            <a:pPr algn="l"/>
            <a:r>
              <a:rPr lang="en-US" sz="1800" b="0" i="0" u="none" strike="noStrike" baseline="0" dirty="0">
                <a:latin typeface="NimbusRomNo9L-Regu"/>
              </a:rPr>
              <a:t>Suppose Bo plays </a:t>
            </a:r>
            <a:r>
              <a:rPr lang="en-US" sz="1800" b="0" i="0" u="none" strike="noStrike" baseline="0" dirty="0">
                <a:latin typeface="NimbusRomNo9L-ReguItal"/>
              </a:rPr>
              <a:t>testify</a:t>
            </a:r>
            <a:r>
              <a:rPr lang="en-US" sz="1800" b="0" i="0" u="none" strike="noStrike" baseline="0" dirty="0">
                <a:latin typeface="NimbusRomNo9L-Regu"/>
              </a:rPr>
              <a:t>. Ali gets 5 years if Ali testify and 10 years if Ali don’t, so in that </a:t>
            </a:r>
            <a:r>
              <a:rPr lang="en-MY" sz="1800" b="0" i="0" u="none" strike="noStrike" baseline="0" dirty="0">
                <a:latin typeface="NimbusRomNo9L-Regu"/>
              </a:rPr>
              <a:t>case testifying is better.</a:t>
            </a:r>
            <a:endParaRPr lang="en-MY" dirty="0"/>
          </a:p>
        </p:txBody>
      </p:sp>
    </p:spTree>
    <p:extLst>
      <p:ext uri="{BB962C8B-B14F-4D97-AF65-F5344CB8AC3E}">
        <p14:creationId xmlns:p14="http://schemas.microsoft.com/office/powerpoint/2010/main" val="3410979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4539</TotalTime>
  <Words>2082</Words>
  <Application>Microsoft Office PowerPoint</Application>
  <PresentationFormat>Custom</PresentationFormat>
  <Paragraphs>248</Paragraphs>
  <Slides>25</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25</vt:i4>
      </vt:variant>
    </vt:vector>
  </HeadingPairs>
  <TitlesOfParts>
    <vt:vector size="44" baseType="lpstr">
      <vt:lpstr>Arial</vt:lpstr>
      <vt:lpstr>Book Antiqua</vt:lpstr>
      <vt:lpstr>Bookman Old Style</vt:lpstr>
      <vt:lpstr>Calibri</vt:lpstr>
      <vt:lpstr>Cambria</vt:lpstr>
      <vt:lpstr>Century</vt:lpstr>
      <vt:lpstr>CMMI10</vt:lpstr>
      <vt:lpstr>CMR10</vt:lpstr>
      <vt:lpstr>CMSSBX10</vt:lpstr>
      <vt:lpstr>Garamond</vt:lpstr>
      <vt:lpstr>Lucida Sans Unicode</vt:lpstr>
      <vt:lpstr>NimbusRomNo9L-Medi</vt:lpstr>
      <vt:lpstr>NimbusRomNo9L-Regu</vt:lpstr>
      <vt:lpstr>NimbusRomNo9L-ReguItal</vt:lpstr>
      <vt:lpstr>Palatino Linotype</vt:lpstr>
      <vt:lpstr>StandardSymL-Slant_167</vt:lpstr>
      <vt:lpstr>Tahoma</vt:lpstr>
      <vt:lpstr>Times New Roman</vt:lpstr>
      <vt:lpstr>Office Theme</vt:lpstr>
      <vt:lpstr>PowerPoint Presentation</vt:lpstr>
      <vt:lpstr>Outline</vt:lpstr>
      <vt:lpstr>Properties of Multiagent Environments</vt:lpstr>
      <vt:lpstr>Properties of Multiagent Environments</vt:lpstr>
      <vt:lpstr>Properties of Multiagent Environments</vt:lpstr>
      <vt:lpstr>Properties of Multiagent Environments</vt:lpstr>
      <vt:lpstr>Properties of Multiagent Environments</vt:lpstr>
      <vt:lpstr>Non-Cooperative Game Theory</vt:lpstr>
      <vt:lpstr>Non-Cooperative Game Theory</vt:lpstr>
      <vt:lpstr>Non-Cooperative Game Theory</vt:lpstr>
      <vt:lpstr>Non-Cooperative Game Theory</vt:lpstr>
      <vt:lpstr>Social Welfare</vt:lpstr>
      <vt:lpstr>Social Welfare</vt:lpstr>
      <vt:lpstr>Social Welfare</vt:lpstr>
      <vt:lpstr>Repeated games</vt:lpstr>
      <vt:lpstr>Repeated games</vt:lpstr>
      <vt:lpstr>Repeated games</vt:lpstr>
      <vt:lpstr>Cooperative Game Theory</vt:lpstr>
      <vt:lpstr>Cooperative Game Theory</vt:lpstr>
      <vt:lpstr>Cooperative Game Theory</vt:lpstr>
      <vt:lpstr>Making Collective Decisions</vt:lpstr>
      <vt:lpstr>Making Collective Decisions</vt:lpstr>
      <vt:lpstr>Making Collective Decisions</vt:lpstr>
      <vt:lpstr>Making Collective Decisions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Kumar, Aman</cp:lastModifiedBy>
  <cp:revision>28</cp:revision>
  <dcterms:created xsi:type="dcterms:W3CDTF">2021-09-01T06:26:14Z</dcterms:created>
  <dcterms:modified xsi:type="dcterms:W3CDTF">2022-02-23T03:32:34Z</dcterms:modified>
</cp:coreProperties>
</file>