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4" r:id="rId4"/>
    <p:sldId id="306" r:id="rId5"/>
    <p:sldId id="308" r:id="rId6"/>
    <p:sldId id="307" r:id="rId7"/>
    <p:sldId id="310" r:id="rId8"/>
    <p:sldId id="311" r:id="rId9"/>
    <p:sldId id="309" r:id="rId10"/>
    <p:sldId id="312" r:id="rId11"/>
    <p:sldId id="313" r:id="rId12"/>
    <p:sldId id="316" r:id="rId13"/>
    <p:sldId id="317" r:id="rId14"/>
    <p:sldId id="314" r:id="rId15"/>
    <p:sldId id="319" r:id="rId16"/>
    <p:sldId id="318" r:id="rId17"/>
    <p:sldId id="320" r:id="rId18"/>
    <p:sldId id="315" r:id="rId19"/>
    <p:sldId id="321" r:id="rId20"/>
    <p:sldId id="322" r:id="rId21"/>
    <p:sldId id="323" r:id="rId22"/>
    <p:sldId id="324" r:id="rId23"/>
    <p:sldId id="326" r:id="rId24"/>
    <p:sldId id="325" r:id="rId25"/>
    <p:sldId id="330" r:id="rId26"/>
    <p:sldId id="327" r:id="rId27"/>
    <p:sldId id="329" r:id="rId28"/>
    <p:sldId id="305" r:id="rId2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101" d="100"/>
          <a:sy n="101" d="100"/>
        </p:scale>
        <p:origin x="15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315200" y="7217305"/>
            <a:ext cx="656336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DA57B-F42A-4397-91BF-DAD4769F04B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5025" y="7280805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9BCE3-5E08-41D4-81CB-3A1DB85EB7CB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786" y="3962400"/>
            <a:ext cx="593013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MY" sz="2450" spc="200" dirty="0">
                <a:latin typeface="Century"/>
                <a:cs typeface="Century"/>
              </a:rPr>
              <a:t>Probabilistic Programming</a:t>
            </a:r>
            <a:endParaRPr lang="en-MY"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7364" y="3351791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18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69EB695F-31C9-41C0-AF14-4A1EE1BB3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C942C3-5039-4A33-87D9-ECB0506582C6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F225-35E5-4616-A728-8FB60668BBD3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CC50C-7BBB-48CA-B3B2-BF844AF4163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A85B8-176E-43CC-9B54-DA56D05F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Open-Universe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Regu"/>
              </a:rPr>
              <a:t>Example: ISBN for books ID, may have several IDs for same book differentiated by hardcover paperback, large print, etc.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b="1" dirty="0">
                <a:latin typeface="NimbusRomNo9L-Regu"/>
              </a:rPr>
              <a:t>Sybils: </a:t>
            </a:r>
            <a:r>
              <a:rPr lang="en-US" dirty="0">
                <a:latin typeface="NimbusRomNo9L-Regu"/>
              </a:rPr>
              <a:t>multiple IDs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b="1" dirty="0">
                <a:latin typeface="NimbusRomNo9L-Regu"/>
              </a:rPr>
              <a:t>Sybil attack: </a:t>
            </a:r>
            <a:r>
              <a:rPr lang="en-US" dirty="0">
                <a:latin typeface="NimbusRomNo9L-Regu"/>
              </a:rPr>
              <a:t>confound a reputation system</a:t>
            </a:r>
            <a:endParaRPr lang="en-US" b="1" dirty="0">
              <a:latin typeface="NimbusRomNo9L-Regu"/>
            </a:endParaRPr>
          </a:p>
          <a:p>
            <a:pPr algn="l"/>
            <a:endParaRPr lang="en-MY" dirty="0"/>
          </a:p>
          <a:p>
            <a:pPr algn="l"/>
            <a:r>
              <a:rPr lang="en-MY" b="1" dirty="0"/>
              <a:t>Existence uncertainty </a:t>
            </a:r>
            <a:r>
              <a:rPr lang="en-MY" dirty="0" err="1"/>
              <a:t>eg</a:t>
            </a:r>
            <a:r>
              <a:rPr lang="en-MY" dirty="0"/>
              <a:t>:  </a:t>
            </a:r>
            <a:r>
              <a:rPr lang="en-US" sz="1800" b="0" i="0" u="none" strike="noStrike" baseline="0" dirty="0">
                <a:latin typeface="NimbusRomNo9L-Regu"/>
              </a:rPr>
              <a:t>what are the real books and customers underlying the observed data?</a:t>
            </a:r>
            <a:endParaRPr lang="en-MY" dirty="0"/>
          </a:p>
          <a:p>
            <a:pPr algn="l"/>
            <a:endParaRPr lang="en-MY" dirty="0"/>
          </a:p>
          <a:p>
            <a:pPr algn="l"/>
            <a:r>
              <a:rPr lang="en-MY" b="1" dirty="0"/>
              <a:t>Identity uncertainty </a:t>
            </a:r>
            <a:r>
              <a:rPr lang="en-MY" dirty="0" err="1"/>
              <a:t>eg</a:t>
            </a:r>
            <a:r>
              <a:rPr lang="en-MY" dirty="0"/>
              <a:t>: </a:t>
            </a:r>
            <a:r>
              <a:rPr lang="en-US" dirty="0"/>
              <a:t>which logical terms really refer to the same object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7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Open-Universe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b="1" dirty="0"/>
              <a:t>Open universe probability model (OUPM</a:t>
            </a:r>
            <a:r>
              <a:rPr lang="en-MY" dirty="0"/>
              <a:t>): allows generative steps compared to RPM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Ital"/>
              </a:rPr>
              <a:t>add objects </a:t>
            </a:r>
            <a:r>
              <a:rPr lang="en-US" sz="1800" b="0" i="0" u="none" strike="noStrike" baseline="0" dirty="0">
                <a:latin typeface="NimbusRomNo9L-Regu"/>
              </a:rPr>
              <a:t>to the possible world under construction, where the number and type of objects may depend on the objects that are already in that world and their properties and relations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# Customer </a:t>
            </a:r>
            <a:r>
              <a:rPr lang="en-MY" sz="1800" b="0" i="0" u="none" strike="noStrike" baseline="0" dirty="0">
                <a:latin typeface="Lucida Sans Unicode" panose="020B0602030504020204" pitchFamily="34" charset="0"/>
              </a:rPr>
              <a:t>∼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UniformInt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1" u="none" strike="noStrike" baseline="0" dirty="0">
                <a:latin typeface="Calibri" panose="020F0502020204030204" pitchFamily="34" charset="0"/>
              </a:rPr>
              <a:t>#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Book </a:t>
            </a:r>
            <a:r>
              <a:rPr lang="en-MY" sz="1800" b="0" i="0" u="none" strike="noStrike" baseline="0" dirty="0">
                <a:latin typeface="Lucida Sans Unicode" panose="020B0602030504020204" pitchFamily="34" charset="0"/>
              </a:rPr>
              <a:t>∼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UniformInt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0" u="none" strike="noStrike" baseline="0" dirty="0">
                <a:latin typeface="Calibri" panose="020F0502020204030204" pitchFamily="34" charset="0"/>
              </a:rPr>
              <a:t>2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0" u="none" strike="noStrike" baseline="0" dirty="0">
                <a:latin typeface="Calibri" panose="020F0502020204030204" pitchFamily="34" charset="0"/>
              </a:rPr>
              <a:t>4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#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LoginID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Owner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∼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Honest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Exactly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MY" sz="1800" b="1" i="1" u="none" strike="noStrike" baseline="0" dirty="0">
                <a:latin typeface="Times New Roman" panose="02020603050405020304" pitchFamily="18" charset="0"/>
              </a:rPr>
              <a:t>			else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UniformInt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2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5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endParaRPr lang="en-MY" sz="1800" b="0" i="1" u="none" strike="noStrike" baseline="0" dirty="0">
              <a:latin typeface="Arial" panose="020B0604020202020204" pitchFamily="34" charset="0"/>
            </a:endParaRPr>
          </a:p>
          <a:p>
            <a:r>
              <a:rPr lang="en-MY" i="1" dirty="0">
                <a:latin typeface="Arial" panose="020B0604020202020204" pitchFamily="34" charset="0"/>
              </a:rPr>
              <a:t>Owner </a:t>
            </a:r>
            <a:r>
              <a:rPr lang="en-MY" dirty="0">
                <a:latin typeface="NimbusRomNo9L-Regu"/>
              </a:rPr>
              <a:t>function is an </a:t>
            </a:r>
            <a:r>
              <a:rPr lang="en-MY" b="1" dirty="0">
                <a:latin typeface="NimbusRomNo9L-Regu"/>
              </a:rPr>
              <a:t>origin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5269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Open-Universe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UniformInt</a:t>
            </a:r>
            <a:r>
              <a:rPr lang="en-MY" dirty="0">
                <a:latin typeface="Tahoma" panose="020B0604030504040204" pitchFamily="34" charset="0"/>
              </a:rPr>
              <a:t>: </a:t>
            </a:r>
            <a:r>
              <a:rPr lang="en-MY" sz="1800" b="0" i="0" u="none" strike="noStrike" baseline="0" dirty="0">
                <a:latin typeface="NimbusRomNo9L-Regu"/>
              </a:rPr>
              <a:t>Uniform distribution used in example, for nonnegative integers, Poisson Distribution is commonly used: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= </a:t>
            </a:r>
            <a:r>
              <a:rPr lang="el-GR" sz="1800" b="0" i="1" u="none" strike="noStrike" baseline="0" dirty="0">
                <a:latin typeface="Bookman Old Style" panose="02050604050505020204" pitchFamily="18" charset="0"/>
              </a:rPr>
              <a:t>λ</a:t>
            </a:r>
            <a:r>
              <a:rPr lang="en-MY" sz="1800" b="0" i="1" u="none" strike="noStrike" baseline="30000" dirty="0" err="1">
                <a:latin typeface="Times New Roman" panose="02020603050405020304" pitchFamily="18" charset="0"/>
              </a:rPr>
              <a:t>k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e</a:t>
            </a:r>
            <a:r>
              <a:rPr lang="en-MY" sz="1800" b="0" i="1" u="none" strike="noStrike" baseline="30000" dirty="0">
                <a:latin typeface="Arial" panose="020B0604020202020204" pitchFamily="34" charset="0"/>
              </a:rPr>
              <a:t>−</a:t>
            </a:r>
            <a:r>
              <a:rPr lang="el-GR" sz="1800" b="0" i="1" u="none" strike="noStrike" baseline="30000" dirty="0">
                <a:latin typeface="Bookman Old Style" panose="02050604050505020204" pitchFamily="18" charset="0"/>
              </a:rPr>
              <a:t>λ</a:t>
            </a:r>
            <a:r>
              <a:rPr lang="el-GR" sz="1800" b="0" i="1" u="none" strike="noStrike" baseline="0" dirty="0">
                <a:latin typeface="Bookman Old Style" panose="02050604050505020204" pitchFamily="18" charset="0"/>
              </a:rPr>
              <a:t>/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MY" sz="1800" b="0" i="0" u="none" strike="noStrike" baseline="0" dirty="0">
                <a:latin typeface="Calibri" panose="020F0502020204030204" pitchFamily="34" charset="0"/>
              </a:rPr>
              <a:t>! </a:t>
            </a:r>
            <a:r>
              <a:rPr lang="en-MY" sz="1800" b="0" i="1" u="none" strike="noStrike" baseline="0" dirty="0">
                <a:latin typeface="Bookman Old Style" panose="020506040505050202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For large numbers, discrete log-normal distribution and order-of-magnitude distribution where OM(3,1)  = </a:t>
            </a:r>
            <a:r>
              <a:rPr lang="en-MY" sz="1800" b="0" i="0" u="none" strike="noStrike" baseline="0" dirty="0">
                <a:latin typeface="Book Antiqua" panose="02040602050305030304" pitchFamily="18" charset="0"/>
              </a:rPr>
              <a:t>10</a:t>
            </a:r>
            <a:r>
              <a:rPr lang="en-MY" sz="1800" b="0" i="0" u="none" strike="noStrike" baseline="30000" dirty="0">
                <a:latin typeface="Book Antiqua" panose="02040602050305030304" pitchFamily="18" charset="0"/>
              </a:rPr>
              <a:t>3   </a:t>
            </a:r>
            <a:r>
              <a:rPr lang="en-MY" dirty="0"/>
              <a:t>Standard deviation between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10</a:t>
            </a:r>
            <a:r>
              <a:rPr lang="en-MY" sz="1800" b="0" i="0" u="none" strike="noStrike" baseline="30000" dirty="0">
                <a:latin typeface="Times New Roman" panose="02020603050405020304" pitchFamily="18" charset="0"/>
              </a:rPr>
              <a:t>2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 and 10</a:t>
            </a:r>
            <a:r>
              <a:rPr lang="en-MY" sz="1800" b="0" i="0" u="none" strike="noStrike" baseline="30000" dirty="0">
                <a:latin typeface="Times New Roman" panose="02020603050405020304" pitchFamily="18" charset="0"/>
              </a:rPr>
              <a:t>4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Number variables </a:t>
            </a:r>
            <a:r>
              <a:rPr lang="en-US" sz="1800" b="0" i="0" u="none" strike="noStrike" baseline="0" dirty="0">
                <a:latin typeface="NimbusRomNo9L-Regu"/>
              </a:rPr>
              <a:t>of an OUPM: number objects there are of each type with each possible origin in each possible world</a:t>
            </a:r>
          </a:p>
          <a:p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latin typeface="Calibri" panose="020F0502020204030204" pitchFamily="34" charset="0"/>
              </a:rPr>
              <a:t>#</a:t>
            </a:r>
            <a:r>
              <a:rPr lang="en-US" sz="1800" b="0" i="1" u="none" strike="noStrike" dirty="0">
                <a:latin typeface="Times New Roman" panose="02020603050405020304" pitchFamily="18" charset="0"/>
              </a:rPr>
              <a:t>LoginID 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(Owner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, (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Customer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,,</a:t>
            </a:r>
            <a:r>
              <a:rPr lang="en-US" sz="1800" b="0" i="0" u="none" strike="noStrike" baseline="-25000" dirty="0">
                <a:latin typeface="Calibri" panose="020F0502020204030204" pitchFamily="34" charset="0"/>
              </a:rPr>
              <a:t>2)) </a:t>
            </a:r>
            <a:r>
              <a:rPr lang="en-US" sz="1800" b="0" i="0" u="none" strike="noStrike" baseline="-2500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ω</a:t>
            </a:r>
            <a:r>
              <a:rPr lang="en-US" sz="1800" b="0" i="0" u="none" strike="noStrike" baseline="-2500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dirty="0">
                <a:latin typeface="Tahoma" panose="020B0604030504040204" pitchFamily="34" charset="0"/>
              </a:rPr>
              <a:t>= </a:t>
            </a:r>
            <a:r>
              <a:rPr lang="en-US" sz="1800" b="0" i="0" u="none" strike="noStrike" dirty="0">
                <a:latin typeface="Calibri" panose="020F0502020204030204" pitchFamily="34" charset="0"/>
              </a:rPr>
              <a:t>4,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world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ω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customer 2 owns 4 login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latin typeface="Calibri" panose="020F0502020204030204" pitchFamily="34" charset="0"/>
            </a:endParaRPr>
          </a:p>
          <a:p>
            <a:pPr algn="l"/>
            <a:endParaRPr lang="en-MY" sz="1800" b="0" i="0" u="none" strike="noStrike" baseline="0" dirty="0">
              <a:latin typeface="NimbusRomNo9L-Med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Basic  </a:t>
            </a:r>
            <a:r>
              <a:rPr lang="en-US" sz="1800" b="1" i="0" u="none" strike="noStrike" baseline="0" dirty="0">
                <a:latin typeface="NimbusRomNo9L-Medi"/>
              </a:rPr>
              <a:t>random variables </a:t>
            </a:r>
            <a:r>
              <a:rPr lang="en-US" sz="1800" b="0" i="0" u="none" strike="noStrike" baseline="0" dirty="0">
                <a:latin typeface="NimbusRomNo9L-Regu"/>
              </a:rPr>
              <a:t>determine the values of predicates and functions for all tuples of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Honest</a:t>
            </a:r>
            <a:r>
              <a:rPr lang="en-US" sz="1800" b="0" i="1" u="none" strike="noStrike" baseline="-25000" dirty="0">
                <a:latin typeface="Sitka Subheading" panose="02000505000000020004" pitchFamily="2" charset="0"/>
              </a:rPr>
              <a:t>(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Customer</a:t>
            </a:r>
            <a:r>
              <a:rPr lang="en-US" sz="1800" b="0" i="1" u="none" strike="noStrike" baseline="-25000" dirty="0">
                <a:latin typeface="Arial" panose="020B0604020202020204" pitchFamily="34" charset="0"/>
              </a:rPr>
              <a:t>,,</a:t>
            </a:r>
            <a:r>
              <a:rPr lang="en-US" sz="1800" b="0" i="0" u="none" strike="noStrike" baseline="-25000" dirty="0">
                <a:latin typeface="Gill Sans MT" panose="020B0502020104020203" pitchFamily="34" charset="0"/>
              </a:rPr>
              <a:t>2</a:t>
            </a:r>
            <a:r>
              <a:rPr lang="en-US" sz="1800" b="0" i="1" u="none" strike="noStrike" baseline="-25000" dirty="0">
                <a:latin typeface="Sitka Subheading" panose="02000505000000020004" pitchFamily="2" charset="0"/>
              </a:rPr>
              <a:t>)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ω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=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true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means that in world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ω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customer 2 is honest.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1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529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Open-Universe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E9A22-7DDF-4083-AD99-3A95A1A6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42" y="1519237"/>
            <a:ext cx="5867400" cy="4733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B9A19-0ED5-4E7C-99A7-3C9C9A825310}"/>
              </a:ext>
            </a:extLst>
          </p:cNvPr>
          <p:cNvSpPr txBox="1"/>
          <p:nvPr/>
        </p:nvSpPr>
        <p:spPr>
          <a:xfrm>
            <a:off x="1219200" y="6295072"/>
            <a:ext cx="691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00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 particular world for the book recommendation OUPM. The number variables and basic random variables are shown in topological order, along with their chosen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values and the probabilities for those values.</a:t>
            </a:r>
          </a:p>
        </p:txBody>
      </p:sp>
    </p:spTree>
    <p:extLst>
      <p:ext uri="{BB962C8B-B14F-4D97-AF65-F5344CB8AC3E}">
        <p14:creationId xmlns:p14="http://schemas.microsoft.com/office/powerpoint/2010/main" val="15464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Inference in open-universe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Citation matching</a:t>
            </a: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CMSSBX10"/>
            </a:endParaRPr>
          </a:p>
          <a:p>
            <a:pPr marR="56510"/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type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Researcher, Paper, </a:t>
            </a:r>
          </a:p>
          <a:p>
            <a:pPr marR="56510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Citation </a:t>
            </a:r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random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String Name(Researcher) </a:t>
            </a:r>
          </a:p>
          <a:p>
            <a:pPr marR="56510"/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random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String Title(Paper) </a:t>
            </a:r>
          </a:p>
          <a:p>
            <a:pPr marR="56510"/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random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Paper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CitedPaper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(Citation) </a:t>
            </a:r>
          </a:p>
          <a:p>
            <a:pPr marR="56510"/>
            <a:r>
              <a:rPr lang="en-US" sz="1600" b="1" i="0" u="none" strike="noStrike" baseline="0" dirty="0">
                <a:latin typeface="Times New Roman" panose="02020603050405020304" pitchFamily="18" charset="0"/>
              </a:rPr>
              <a:t>random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String Text(Citation)</a:t>
            </a:r>
          </a:p>
          <a:p>
            <a:r>
              <a:rPr lang="en-MY" sz="1600" b="1" i="0" u="none" strike="noStrike" baseline="0" dirty="0">
                <a:latin typeface="Times New Roman" panose="02020603050405020304" pitchFamily="18" charset="0"/>
              </a:rPr>
              <a:t>random 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Boolean Professor(Researcher)</a:t>
            </a:r>
          </a:p>
          <a:p>
            <a:r>
              <a:rPr lang="en-MY" sz="1600" b="1" i="0" u="none" strike="noStrike" baseline="0" dirty="0">
                <a:latin typeface="Times New Roman" panose="02020603050405020304" pitchFamily="18" charset="0"/>
              </a:rPr>
              <a:t>origin 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Researcher Author(Paper)</a:t>
            </a:r>
          </a:p>
          <a:p>
            <a:endParaRPr lang="en-MY" sz="1600" b="0" i="0" u="none" strike="noStrike" baseline="0" dirty="0">
              <a:latin typeface="Times New Roman" panose="02020603050405020304" pitchFamily="18" charset="0"/>
            </a:endParaRPr>
          </a:p>
          <a:p>
            <a:pPr marR="59690"/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#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Researcher </a:t>
            </a:r>
            <a:r>
              <a:rPr lang="en-MY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OM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</a:p>
          <a:p>
            <a:pPr marR="59690"/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Name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MY" sz="1600" b="0" i="1" u="none" strike="noStrike" baseline="0" dirty="0" err="1">
                <a:latin typeface="Times New Roman" panose="02020603050405020304" pitchFamily="18" charset="0"/>
              </a:rPr>
              <a:t>NamePrior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() </a:t>
            </a:r>
          </a:p>
          <a:p>
            <a:pPr marR="59690"/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Professor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Boolean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0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#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Paper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Author 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MY" sz="16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Professor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1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OM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0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1" i="0" u="none" strike="noStrike" baseline="0" dirty="0">
                <a:latin typeface="Times New Roman" panose="02020603050405020304" pitchFamily="18" charset="0"/>
              </a:rPr>
              <a:t>else 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OM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0</a:t>
            </a:r>
            <a:r>
              <a:rPr lang="en-MY" sz="16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en-MY" sz="16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Title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6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MY" sz="1600" b="0" i="1" u="none" strike="noStrike" baseline="0" dirty="0" err="1">
                <a:latin typeface="Times New Roman" panose="02020603050405020304" pitchFamily="18" charset="0"/>
              </a:rPr>
              <a:t>PaperTitlePrior</a:t>
            </a:r>
            <a:r>
              <a:rPr lang="en-MY" sz="1600" b="0" i="0" u="none" strike="noStrike" baseline="0" dirty="0">
                <a:latin typeface="Tahoma" panose="020B0604030504040204" pitchFamily="34" charset="0"/>
              </a:rPr>
              <a:t>()</a:t>
            </a:r>
          </a:p>
          <a:p>
            <a:r>
              <a:rPr lang="en-US" sz="1600" b="0" i="1" u="none" strike="noStrike" baseline="0" dirty="0" err="1">
                <a:latin typeface="Times New Roman" panose="02020603050405020304" pitchFamily="18" charset="0"/>
              </a:rPr>
              <a:t>CitedPaper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</a:rPr>
              <a:t>UniformChoice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0" u="none" strike="noStrike" baseline="0" dirty="0">
                <a:latin typeface="MS Gothic" panose="020B0609070205080204" pitchFamily="49" charset="-128"/>
              </a:rPr>
              <a:t>{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Paper p</a:t>
            </a:r>
            <a:r>
              <a:rPr lang="en-US" sz="1600" b="0" i="0" u="none" strike="noStrike" baseline="0" dirty="0">
                <a:latin typeface="MS Gothic" panose="020B0609070205080204" pitchFamily="49" charset="-128"/>
              </a:rPr>
              <a:t>}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Text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600" b="0" i="0" u="none" strike="noStrike" baseline="0" dirty="0">
                <a:latin typeface="MS Gothic" panose="020B0609070205080204" pitchFamily="49" charset="-128"/>
              </a:rPr>
              <a:t>∼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</a:rPr>
              <a:t>HMMGrammar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Name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Author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</a:rPr>
              <a:t>CitedPaper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)))</a:t>
            </a:r>
            <a:r>
              <a:rPr lang="en-US" sz="16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Title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</a:rPr>
              <a:t>CitedPaper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6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600" b="0" i="0" u="none" strike="noStrike" baseline="0" dirty="0">
                <a:latin typeface="Tahoma" panose="020B0604030504040204" pitchFamily="34" charset="0"/>
              </a:rPr>
              <a:t>)))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An OUPM for citation information extraction. For simplicity the model assumes</a:t>
            </a:r>
          </a:p>
          <a:p>
            <a:pPr algn="l"/>
            <a:r>
              <a:rPr lang="en-US" dirty="0">
                <a:latin typeface="NimbusRomNo9L-Regu"/>
              </a:rPr>
              <a:t>one author per paper and omits details of the grammar and error models.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2162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Inference in open-universe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Nuclear treaty monitoring</a:t>
            </a: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MY" dirty="0">
              <a:solidFill>
                <a:srgbClr val="9A009A"/>
              </a:solidFill>
              <a:latin typeface="CMSSBX10"/>
            </a:endParaRPr>
          </a:p>
          <a:p>
            <a:pPr algn="l"/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simplified version of the NET-VISA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D921-66C6-4774-99D2-39ACB389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5867400" cy="40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9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Keeping Track of a Complex World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NimbusRomNo9L-Regu"/>
              </a:rPr>
              <a:t>Data association problem</a:t>
            </a:r>
            <a:r>
              <a:rPr lang="en-US" dirty="0">
                <a:latin typeface="NimbusRomNo9L-Regu"/>
              </a:rPr>
              <a:t>: problem of associating observation data with the objects that generated them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Multitarget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are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guaranteed objects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true positions be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where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 nonnegative integer that indexes the sensor update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first observation arrives at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1, and at time 0 the prior distribution for every aircraft’s location is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InitX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assume that each aircraft moves independently according to a known transition model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sensor model: again, we assume a linear–Gaussian model where an aircraft at position </a:t>
            </a:r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x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produces a blip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whose observed blip position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Z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 linear function of </a:t>
            </a:r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x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with added Gaussian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08844-B1F6-4152-9685-4D032FA2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41" y="5847182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Keeping Track of a Complex World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40061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known objects generating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Real applications of data association are typically much more complicated.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NimbusRomNo9L-Medi"/>
              </a:rPr>
              <a:t>False alarms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Medi"/>
              </a:rPr>
              <a:t>clutter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): not </a:t>
            </a:r>
            <a:r>
              <a:rPr lang="en-MY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caused by real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>
                <a:solidFill>
                  <a:srgbClr val="000000"/>
                </a:solidFill>
                <a:latin typeface="NimbusRomNo9L-Regu"/>
              </a:rPr>
              <a:t>Detection failures</a:t>
            </a:r>
            <a:r>
              <a:rPr lang="en-MY" dirty="0">
                <a:solidFill>
                  <a:srgbClr val="000000"/>
                </a:solidFill>
                <a:latin typeface="NimbusRomNo9L-Regu"/>
              </a:rPr>
              <a:t>: no observation reported for real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Many research studies simply try to work out the complex mathematical details of the </a:t>
            </a:r>
            <a:r>
              <a:rPr lang="en-MY" sz="1800" b="0" i="0" u="none" strike="noStrike" baseline="0" dirty="0">
                <a:latin typeface="NimbusRomNo9L-Regu"/>
              </a:rPr>
              <a:t>probability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Practical point of view, complexity of inference of the OUPM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Simplest approach is to choose a single “best” assignment at each time step, given the predicted positions of the objects at the current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Using </a:t>
            </a:r>
            <a:r>
              <a:rPr lang="en-MY" b="1" i="0" u="none" strike="noStrike" baseline="0" dirty="0">
                <a:latin typeface="NimbusRomNo9L-Regu"/>
              </a:rPr>
              <a:t>Nearest-</a:t>
            </a:r>
            <a:r>
              <a:rPr lang="en-MY" b="1" i="0" u="none" strike="noStrike" baseline="0" dirty="0" err="1">
                <a:latin typeface="NimbusRomNo9L-Regu"/>
              </a:rPr>
              <a:t>neighbo</a:t>
            </a:r>
            <a:r>
              <a:rPr lang="en-MY" b="1" dirty="0" err="1">
                <a:latin typeface="NimbusRomNo9L-Regu"/>
              </a:rPr>
              <a:t>r</a:t>
            </a:r>
            <a:r>
              <a:rPr lang="en-MY" dirty="0">
                <a:latin typeface="NimbusRomNo9L-Regu"/>
              </a:rPr>
              <a:t>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However fails under more difficult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Solution: MCMC algorithm, explores the space of assignment histories</a:t>
            </a:r>
          </a:p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086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Keeping Track of a Complex World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654209" y="4267200"/>
            <a:ext cx="754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990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OUPM for radar tracking of multiple targets with false alarms, detection failure, and entry and exit of aircraft. The rate at which new aircraft enter the scene is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λ</a:t>
            </a:r>
            <a:r>
              <a:rPr lang="en-US" sz="1800" b="0" i="1" u="none" strike="noStrike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while the probability per time step that an aircraft exits the scene is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α</a:t>
            </a:r>
            <a:r>
              <a:rPr lang="en-US" sz="18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False alarm blips (i.e., ones not produced by an aircraft) appear uniformly in space at a rate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λ </a:t>
            </a:r>
            <a:r>
              <a:rPr lang="en-US" sz="1800" b="0" i="1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 time step. The probability that an aircraft is det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ected (i.e., produces a blip) depends on its current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339E8-873C-46C1-A40A-FFFF1701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6929710" cy="2018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23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Keeping Track of a Complex World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614895"/>
            <a:ext cx="7400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Example: Traffic monitoring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81C0F-1DA3-48BD-A89C-250ACA48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29" y="2254879"/>
            <a:ext cx="7134225" cy="29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2F0A19-4A23-4AC4-A6B8-AE8AFB6BE2C9}"/>
              </a:ext>
            </a:extLst>
          </p:cNvPr>
          <p:cNvSpPr txBox="1"/>
          <p:nvPr/>
        </p:nvSpPr>
        <p:spPr>
          <a:xfrm>
            <a:off x="1076855" y="5459231"/>
            <a:ext cx="6638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Images from (a) upstream and (b) downstream surveillance cameras roughly two miles apart on Highway 99 in Sacramento, California. The boxed vehicle has been </a:t>
            </a:r>
            <a:r>
              <a:rPr lang="en-MY" sz="1800" b="0" i="0" u="none" strike="noStrike" baseline="0" dirty="0">
                <a:latin typeface="NimbusRomNo9L-Regu"/>
              </a:rPr>
              <a:t>identified at both cameras.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01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22615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Relational Probability Models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pc="-35" dirty="0">
              <a:solidFill>
                <a:srgbClr val="9A009A"/>
              </a:solidFill>
              <a:latin typeface="CMSSBX10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spc="-35" dirty="0">
                <a:latin typeface="Calibri"/>
                <a:cs typeface="Calibri"/>
              </a:rPr>
              <a:t>Open-Universe Probability Models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65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80" dirty="0">
                <a:latin typeface="Calibri"/>
                <a:cs typeface="Calibri"/>
              </a:rPr>
              <a:t>Keeping Track of a Complex World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1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60" dirty="0">
                <a:latin typeface="Calibri"/>
                <a:cs typeface="Calibri"/>
              </a:rPr>
              <a:t>Programs as Probability Models</a:t>
            </a:r>
            <a:endParaRPr lang="en-MY"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F845-31EB-444C-A275-D1AD24BF9EE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03712-07C3-4A94-938C-ADC9C3A4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Keeping Track of a Complex World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614895"/>
            <a:ext cx="7400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Example: Traffic monitoring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C1F46-8DE4-4888-B473-DD3A26E7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1" y="1993168"/>
            <a:ext cx="6629400" cy="404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A3528-D2C4-4495-ABAE-E7E02F982413}"/>
              </a:ext>
            </a:extLst>
          </p:cNvPr>
          <p:cNvSpPr txBox="1"/>
          <p:nvPr/>
        </p:nvSpPr>
        <p:spPr>
          <a:xfrm>
            <a:off x="706482" y="6050234"/>
            <a:ext cx="72945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NimbusRomNo9L-Regu"/>
              </a:rPr>
              <a:t>Generative program for an open-universe probability model for optical character recognition. The generative program produces degraded images containing sequences of letters by generating each sequence, rendering it into a 2D image, and incorporating additive</a:t>
            </a:r>
          </a:p>
          <a:p>
            <a:pPr algn="l"/>
            <a:r>
              <a:rPr lang="en-MY" sz="1400" b="0" i="0" u="none" strike="noStrike" baseline="0" dirty="0">
                <a:latin typeface="NimbusRomNo9L-Regu"/>
              </a:rPr>
              <a:t>noise at each pixel.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33095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535025" y="1752600"/>
            <a:ext cx="75998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NimbusRomNo9L-Regu"/>
              </a:rPr>
              <a:t>Probabilistic programming languages (PPL) </a:t>
            </a:r>
            <a:r>
              <a:rPr lang="en-US" sz="1800" b="0" i="0" u="none" strike="noStrike" baseline="0" dirty="0">
                <a:latin typeface="NimbusRomNo9L-Regu"/>
              </a:rPr>
              <a:t>built on the insight that probability models can be defined using executable code in any programming language that incorporates </a:t>
            </a:r>
            <a:r>
              <a:rPr lang="en-MY" sz="1800" b="0" i="0" u="none" strike="noStrike" baseline="0" dirty="0">
                <a:latin typeface="NimbusRomNo9L-Regu"/>
              </a:rPr>
              <a:t>a source of randomness.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inherit all of the expressive power</a:t>
            </a: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computationally universal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Example: Reading text</a:t>
            </a:r>
          </a:p>
          <a:p>
            <a:pPr algn="l"/>
            <a:endParaRPr lang="en-MY" sz="1800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dirty="0">
                <a:latin typeface="NimbusRomNo9L-Regu"/>
              </a:rPr>
              <a:t>Program that reads degraded 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built for reading text that has been smudged or blurred due to water damage, or spotted due to aging of the paper on which it is printed.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can also be built for breaking some kinds of CAPTCHAs.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 generative program that has two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a way to generate a sequence of letters</a:t>
            </a:r>
            <a:endParaRPr lang="en-US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a way to generate a noisy, blurry rendering of these letters using an off-the-shelf graphics library.</a:t>
            </a: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NimbusRomNo9L-Regu"/>
            </a:endParaRPr>
          </a:p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866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535025" y="1752600"/>
            <a:ext cx="75998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latin typeface="NimbusRomNo9L-Regu"/>
              </a:rPr>
              <a:t>Probabilistic programming languages (PPL) </a:t>
            </a:r>
            <a:r>
              <a:rPr lang="en-US" sz="1800" b="0" i="0" u="none" strike="noStrike" baseline="0" dirty="0">
                <a:latin typeface="NimbusRomNo9L-Regu"/>
              </a:rPr>
              <a:t>built on the insight that probability models can be defined using executable code</a:t>
            </a:r>
            <a:endParaRPr lang="en-MY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inherit all of the expressive power</a:t>
            </a:r>
            <a:endParaRPr lang="en-MY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b="0" i="0" u="none" strike="noStrike" baseline="0" dirty="0">
                <a:latin typeface="NimbusRomNo9L-Regu"/>
              </a:rPr>
              <a:t>computationally universal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latin typeface="NimbusRomNo9L-Regu"/>
            </a:endParaRPr>
          </a:p>
          <a:p>
            <a:pPr algn="l"/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Example: Reading text</a:t>
            </a:r>
            <a:endParaRPr lang="en-MY" sz="1800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MY" dirty="0">
                <a:latin typeface="NimbusRomNo9L-Regu"/>
              </a:rPr>
              <a:t>Program that reads degraded 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built for reading text that has been smudged or blurred due to water damage, or spotted due to aging of the paper on which it is printed.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can also be built for breaking some kinds of CAPTCHAs.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A generative program: </a:t>
            </a:r>
            <a:r>
              <a:rPr lang="en-US" dirty="0">
                <a:latin typeface="NimbusRomNo9L-Regu"/>
              </a:rPr>
              <a:t>executable program in which every random choice defines a random variable in an associated probability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For reading text, a generative program that has two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latin typeface="NimbusRomNo9L-Regu"/>
              </a:rPr>
              <a:t>a way to generate a sequence of letters</a:t>
            </a:r>
            <a:endParaRPr lang="en-US" b="0" i="0" u="none" strike="noStrike" baseline="0" dirty="0">
              <a:solidFill>
                <a:srgbClr val="9A009A"/>
              </a:solidFill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NimbusRomNo9L-Regu"/>
              </a:rPr>
              <a:t>a way to generate a noisy, blurry rendering of these letters using an off-the-shelf graphics library.</a:t>
            </a: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38417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535025" y="1752600"/>
            <a:ext cx="75998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random variable corre</a:t>
            </a:r>
            <a:r>
              <a:rPr lang="en-US" dirty="0"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ponding to the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random choice made by the program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 possible value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of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i</a:t>
            </a:r>
          </a:p>
          <a:p>
            <a:endParaRPr lang="en-MY" dirty="0">
              <a:latin typeface="Times New Roman" panose="02020603050405020304" pitchFamily="18" charset="0"/>
            </a:endParaRPr>
          </a:p>
          <a:p>
            <a:r>
              <a:rPr lang="el-GR" sz="1800" b="0" i="1" u="none" strike="noStrike" baseline="0" dirty="0">
                <a:latin typeface="Arial" panose="020B0604020202020204" pitchFamily="34" charset="0"/>
              </a:rPr>
              <a:t>ω </a:t>
            </a:r>
            <a:r>
              <a:rPr lang="el-GR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l-GR" sz="1800" b="0" i="1" u="none" strike="noStrike" baseline="0" dirty="0">
                <a:latin typeface="Garamond" panose="02020404030301010803" pitchFamily="18" charset="0"/>
              </a:rPr>
              <a:t>{</a:t>
            </a:r>
            <a:r>
              <a:rPr lang="en-MY" sz="1800" b="0" i="1" u="none" strike="noStrike" baseline="0" dirty="0">
                <a:latin typeface="Cambria" panose="02040503050406030204" pitchFamily="18" charset="0"/>
              </a:rPr>
              <a:t>x</a:t>
            </a:r>
            <a:r>
              <a:rPr lang="en-MY" sz="1800" b="0" i="1" u="none" strike="noStrike" baseline="-25000" dirty="0">
                <a:latin typeface="Cambria" panose="02040503050406030204" pitchFamily="18" charset="0"/>
              </a:rPr>
              <a:t>i</a:t>
            </a:r>
            <a:r>
              <a:rPr lang="en-MY" sz="1800" b="0" i="1" u="none" strike="noStrike" baseline="0" dirty="0">
                <a:latin typeface="Garamond" panose="02020404030301010803" pitchFamily="18" charset="0"/>
              </a:rPr>
              <a:t>} </a:t>
            </a:r>
            <a:r>
              <a:rPr lang="en-MY" sz="1800" b="0" u="none" strike="noStrike" baseline="0" dirty="0">
                <a:latin typeface="Garamond" panose="02020404030301010803" pitchFamily="18" charset="0"/>
              </a:rPr>
              <a:t>: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1" i="0" u="none" strike="noStrike" baseline="0" dirty="0">
                <a:latin typeface="NimbusRomNo9L-Medi"/>
              </a:rPr>
              <a:t>execution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0" i="0" u="none" strike="noStrike" baseline="0" dirty="0">
                <a:solidFill>
                  <a:srgbClr val="000000"/>
                </a:solidFill>
                <a:latin typeface="NimbusRomNo9L-Regu"/>
              </a:rPr>
              <a:t>sequence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of possible values for the random choices</a:t>
            </a:r>
            <a:endParaRPr lang="en-MY" b="0" i="1" u="none" strike="noStrike" baseline="0" dirty="0">
              <a:latin typeface="Garamond" panose="02020404030301010803" pitchFamily="18" charset="0"/>
            </a:endParaRPr>
          </a:p>
          <a:p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MY" sz="1800" b="1" i="0" u="none" strike="noStrike" baseline="0" dirty="0">
                <a:latin typeface="NimbusRomNo9L-Regu"/>
              </a:rPr>
              <a:t>Probability distribution over traces</a:t>
            </a:r>
            <a:r>
              <a:rPr lang="en-MY" sz="1800" b="0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product of the probabilities of each individual random choice: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ω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=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∏</a:t>
            </a:r>
            <a:r>
              <a:rPr lang="en-US" sz="1800" b="0" i="1" u="none" strike="noStrike" baseline="-25000" dirty="0" err="1">
                <a:latin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MY" sz="1800" b="0" i="1" u="none" strike="noStrike" baseline="0" dirty="0">
                <a:latin typeface="Cambria" panose="02040503050406030204" pitchFamily="18" charset="0"/>
              </a:rPr>
              <a:t>x</a:t>
            </a:r>
            <a:r>
              <a:rPr lang="en-MY" sz="1800" b="0" i="1" u="none" strike="noStrike" baseline="-25000" dirty="0">
                <a:latin typeface="Cambria" panose="02040503050406030204" pitchFamily="18" charset="0"/>
              </a:rPr>
              <a:t>i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|</a:t>
            </a:r>
            <a:r>
              <a:rPr lang="en-MY" sz="1800" b="0" i="1" u="none" strike="noStrike" baseline="0" dirty="0">
                <a:latin typeface="Cambria" panose="02040503050406030204" pitchFamily="18" charset="0"/>
              </a:rPr>
              <a:t>x</a:t>
            </a:r>
            <a:r>
              <a:rPr lang="en-MY" sz="1800" b="0" i="0" u="none" strike="noStrike" baseline="-25000" dirty="0">
                <a:latin typeface="Book Antiqua" panose="02040602050305030304" pitchFamily="18" charset="0"/>
              </a:rPr>
              <a:t>1, … ,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1800" b="0" i="1" u="none" strike="noStrike" baseline="-25000" dirty="0">
                <a:latin typeface="Times New Roman" panose="02020603050405020304" pitchFamily="18" charset="0"/>
              </a:rPr>
              <a:t>i−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MY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PPL modular in a way that makes it easy to explore improvements to the underlying model.</a:t>
            </a:r>
          </a:p>
          <a:p>
            <a:pPr algn="l"/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Can be improved by incorporating a Markov Model</a:t>
            </a:r>
            <a:endParaRPr lang="en-MY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84036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535025" y="1752600"/>
            <a:ext cx="75998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9A009A"/>
              </a:solidFill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>
              <a:solidFill>
                <a:srgbClr val="9A009A"/>
              </a:solidFill>
              <a:latin typeface="NimbusRomNo9L-Regu"/>
            </a:endParaRPr>
          </a:p>
          <a:p>
            <a:pPr algn="l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3BAB7-3C84-4061-80A7-A9F46B71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65" y="1600200"/>
            <a:ext cx="668655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0F7AF-E2EE-4FBD-A603-B7DF0120EB4E}"/>
              </a:ext>
            </a:extLst>
          </p:cNvPr>
          <p:cNvSpPr txBox="1"/>
          <p:nvPr/>
        </p:nvSpPr>
        <p:spPr>
          <a:xfrm>
            <a:off x="762000" y="5750150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NimbusRomNo9L-Regu"/>
              </a:rPr>
              <a:t>Generative program for an open-universe probability model for optical character recognition. The generative program produces degraded images containing sequences of letters by generating each sequence, rendering it into a 2D image, and incorporating additive </a:t>
            </a:r>
            <a:r>
              <a:rPr lang="en-MY" sz="1800" b="0" i="0" u="none" strike="noStrike" baseline="0" dirty="0">
                <a:latin typeface="NimbusRomNo9L-Regu"/>
              </a:rPr>
              <a:t>noise at each pixel.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913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04838-E310-4613-BBE3-C0DE45B9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42" y="1967521"/>
            <a:ext cx="419100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7AC8EC-8C34-40D8-8C9D-FB424D9D1C53}"/>
              </a:ext>
            </a:extLst>
          </p:cNvPr>
          <p:cNvSpPr txBox="1"/>
          <p:nvPr/>
        </p:nvSpPr>
        <p:spPr>
          <a:xfrm>
            <a:off x="857756" y="4571999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Noisy input image (top) and inference results (bottom) produced by three runs, each of 25 MCMC iterations, with the model from the previous generative program. Note that the inference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process correctly identifies the sequence of letters.</a:t>
            </a:r>
          </a:p>
        </p:txBody>
      </p:sp>
    </p:spTree>
    <p:extLst>
      <p:ext uri="{BB962C8B-B14F-4D97-AF65-F5344CB8AC3E}">
        <p14:creationId xmlns:p14="http://schemas.microsoft.com/office/powerpoint/2010/main" val="89178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88252-C856-4C6F-9CBC-391CC052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0"/>
            <a:ext cx="5438775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1833B-01E0-4EBF-95DE-817EAE16F1A0}"/>
              </a:ext>
            </a:extLst>
          </p:cNvPr>
          <p:cNvSpPr txBox="1"/>
          <p:nvPr/>
        </p:nvSpPr>
        <p:spPr>
          <a:xfrm>
            <a:off x="1142999" y="4800600"/>
            <a:ext cx="620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NimbusRomNo9L-Regu"/>
              </a:rPr>
              <a:t>Generative program for an improved optical character recognition model that generates letters according to a letter bigram model whose pairwise letter frequencies are estimated from a list of English words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536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pc="25" dirty="0"/>
              <a:t>Programs as Probability Models</a:t>
            </a:r>
            <a:endParaRPr lang="en-MY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1E665-8472-413A-84BA-93343054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79" y="2261474"/>
            <a:ext cx="5191125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7F3F1-4369-4F15-B642-CBDEDF5664F0}"/>
              </a:ext>
            </a:extLst>
          </p:cNvPr>
          <p:cNvSpPr txBox="1"/>
          <p:nvPr/>
        </p:nvSpPr>
        <p:spPr>
          <a:xfrm>
            <a:off x="990600" y="4593882"/>
            <a:ext cx="701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Top: extremely noisy input image. Bottom left: with three inference results from 25 MCMC iterations with the independent-letter model from previous generative program. </a:t>
            </a:r>
          </a:p>
          <a:p>
            <a:endParaRPr lang="en-US" dirty="0"/>
          </a:p>
          <a:p>
            <a:pPr algn="just"/>
            <a:r>
              <a:rPr lang="en-US" dirty="0"/>
              <a:t>Bottom right: three inference results with the letter bigram model. Both models exhibit ambiguity in the results, but the latter model’s results reflect prior knowledge of plausible letter sequences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503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Summary</a:t>
            </a:r>
            <a:endParaRPr lang="en-MY" spc="-7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625194" y="1600200"/>
            <a:ext cx="7632065" cy="4719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Medi"/>
              </a:rPr>
              <a:t>Relational probability models </a:t>
            </a:r>
            <a:r>
              <a:rPr lang="en-US" sz="1800" b="1" i="0" u="none" strike="noStrike" baseline="0" dirty="0">
                <a:latin typeface="NimbusRomNo9L-Regu"/>
              </a:rPr>
              <a:t>(RPMs)</a:t>
            </a:r>
            <a:r>
              <a:rPr lang="en-US" sz="1800" b="0" i="0" u="none" strike="noStrike" baseline="0" dirty="0">
                <a:latin typeface="NimbusRomNo9L-Regu"/>
              </a:rPr>
              <a:t> define probability models on worlds derived from the </a:t>
            </a:r>
            <a:r>
              <a:rPr lang="en-US" sz="1800" b="0" i="0" u="none" strike="noStrike" baseline="0" dirty="0">
                <a:latin typeface="NimbusRomNo9L-Medi"/>
              </a:rPr>
              <a:t>database semantics </a:t>
            </a:r>
            <a:r>
              <a:rPr lang="en-US" sz="1800" b="0" i="0" u="none" strike="noStrike" baseline="0" dirty="0">
                <a:latin typeface="NimbusRomNo9L-Regu"/>
              </a:rPr>
              <a:t>for first-order languages</a:t>
            </a:r>
          </a:p>
          <a:p>
            <a:pPr algn="l"/>
            <a:endParaRPr lang="en-US" dirty="0">
              <a:latin typeface="NimbusRomNo9L-Medi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RPMs provide very </a:t>
            </a:r>
            <a:r>
              <a:rPr lang="en-US" sz="1800" b="1" i="0" u="none" strike="noStrike" baseline="0" dirty="0">
                <a:latin typeface="NimbusRomNo9L-Regu"/>
              </a:rPr>
              <a:t>concise models for worlds </a:t>
            </a:r>
            <a:r>
              <a:rPr lang="en-US" sz="1800" b="0" i="0" u="none" strike="noStrike" baseline="0" dirty="0">
                <a:latin typeface="NimbusRomNo9L-Regu"/>
              </a:rPr>
              <a:t>with large numbers of </a:t>
            </a:r>
            <a:r>
              <a:rPr lang="en-US" sz="1800" b="1" i="0" u="none" strike="noStrike" baseline="0" dirty="0">
                <a:latin typeface="NimbusRomNo9L-Regu"/>
              </a:rPr>
              <a:t>objects</a:t>
            </a:r>
            <a:r>
              <a:rPr lang="en-US" sz="1800" b="0" i="0" u="none" strike="noStrike" baseline="0" dirty="0">
                <a:latin typeface="NimbusRomNo9L-Regu"/>
              </a:rPr>
              <a:t> and can </a:t>
            </a:r>
            <a:r>
              <a:rPr lang="en-MY" sz="1800" b="0" i="0" u="none" strike="noStrike" baseline="0" dirty="0">
                <a:latin typeface="NimbusRomNo9L-Regu"/>
              </a:rPr>
              <a:t>handle relational </a:t>
            </a:r>
            <a:r>
              <a:rPr lang="en-MY" sz="1800" b="1" i="0" u="none" strike="noStrike" baseline="0" dirty="0">
                <a:latin typeface="NimbusRomNo9L-Regu"/>
              </a:rPr>
              <a:t>uncertainty</a:t>
            </a:r>
            <a:r>
              <a:rPr lang="en-MY" sz="1800" b="0" i="0" u="none" strike="noStrike" baseline="0" dirty="0">
                <a:latin typeface="NimbusRomNo9L-Regu"/>
              </a:rPr>
              <a:t>.</a:t>
            </a:r>
          </a:p>
          <a:p>
            <a:pPr algn="l"/>
            <a:endParaRPr lang="en-US" sz="1800" i="0" u="none" strike="noStrike" baseline="0" dirty="0">
              <a:latin typeface="NimbusRomNo9L-Medi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Open-universe probability models </a:t>
            </a:r>
            <a:r>
              <a:rPr lang="en-US" sz="1800" b="1" i="0" u="none" strike="noStrike" baseline="0" dirty="0">
                <a:latin typeface="NimbusRomNo9L-Regu"/>
              </a:rPr>
              <a:t>(OUPMs) </a:t>
            </a:r>
            <a:r>
              <a:rPr lang="en-US" sz="1800" b="0" i="0" u="none" strike="noStrike" baseline="0" dirty="0">
                <a:latin typeface="NimbusRomNo9L-Regu"/>
              </a:rPr>
              <a:t>build on the full semantics of first-order logic, allowing for new kinds of uncertainty such as identity and existence uncertainty.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1" i="0" u="none" strike="noStrike" baseline="0" dirty="0">
                <a:latin typeface="NimbusRomNo9L-Medi"/>
              </a:rPr>
              <a:t>Generative programs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are representations of probability models—including OUPMs— as executable programs in a </a:t>
            </a:r>
            <a:r>
              <a:rPr lang="en-US" sz="1800" b="0" i="0" u="none" strike="noStrike" baseline="0" dirty="0">
                <a:latin typeface="NimbusRomNo9L-Medi"/>
              </a:rPr>
              <a:t>probabilistic programming language </a:t>
            </a:r>
            <a:r>
              <a:rPr lang="en-US" sz="1800" b="0" i="0" u="none" strike="noStrike" baseline="0" dirty="0">
                <a:latin typeface="NimbusRomNo9L-Regu"/>
              </a:rPr>
              <a:t>or </a:t>
            </a:r>
            <a:r>
              <a:rPr lang="en-US" sz="1800" b="0" i="0" u="none" strike="noStrike" baseline="0" dirty="0">
                <a:latin typeface="NimbusRomNo9L-Medi"/>
              </a:rPr>
              <a:t>PPL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 generative program represents a distribution over </a:t>
            </a:r>
            <a:r>
              <a:rPr lang="en-US" sz="1800" b="0" i="0" u="none" strike="noStrike" baseline="0" dirty="0">
                <a:latin typeface="NimbusRomNo9L-Medi"/>
              </a:rPr>
              <a:t>execution traces </a:t>
            </a:r>
            <a:r>
              <a:rPr lang="en-US" sz="1800" b="0" i="0" u="none" strike="noStrike" baseline="0" dirty="0">
                <a:latin typeface="NimbusRomNo9L-Regu"/>
              </a:rPr>
              <a:t>of the program.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PPLs typically provide </a:t>
            </a:r>
            <a:r>
              <a:rPr lang="en-US" sz="1800" b="0" i="0" u="none" strike="noStrike" baseline="0" dirty="0">
                <a:latin typeface="NimbusRomNo9L-ReguItal"/>
              </a:rPr>
              <a:t>universal </a:t>
            </a:r>
            <a:r>
              <a:rPr lang="en-US" sz="1800" b="0" i="0" u="none" strike="noStrike" baseline="0" dirty="0">
                <a:latin typeface="NimbusRomNo9L-Regu"/>
              </a:rPr>
              <a:t>expressive power for probability models.</a:t>
            </a:r>
          </a:p>
        </p:txBody>
      </p:sp>
    </p:spTree>
    <p:extLst>
      <p:ext uri="{BB962C8B-B14F-4D97-AF65-F5344CB8AC3E}">
        <p14:creationId xmlns:p14="http://schemas.microsoft.com/office/powerpoint/2010/main" val="22507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4D631-BB38-4EC2-A872-DE86469E51AE}"/>
              </a:ext>
            </a:extLst>
          </p:cNvPr>
          <p:cNvSpPr txBox="1"/>
          <p:nvPr/>
        </p:nvSpPr>
        <p:spPr>
          <a:xfrm>
            <a:off x="803564" y="1828800"/>
            <a:ext cx="74922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Relational Probability Models (RPM) </a:t>
            </a:r>
            <a:r>
              <a:rPr lang="en-US" dirty="0"/>
              <a:t>have no closed-world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MY" sz="1800" b="0" i="0" u="none" strike="noStrike" baseline="0" dirty="0">
                <a:solidFill>
                  <a:srgbClr val="9A009A"/>
                </a:solidFill>
                <a:latin typeface="CMSSBX10"/>
              </a:rPr>
              <a:t>Syntax and semantics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Constant, function, and predicate symbols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 signature </a:t>
            </a:r>
            <a:r>
              <a:rPr lang="en-US" dirty="0"/>
              <a:t>for each function: s</a:t>
            </a:r>
            <a:r>
              <a:rPr lang="en-US" sz="1800" b="0" i="0" u="none" strike="noStrike" baseline="0" dirty="0">
                <a:latin typeface="NimbusRomNo9L-Regu"/>
              </a:rPr>
              <a:t>pecification of the type of each argument </a:t>
            </a:r>
            <a:r>
              <a:rPr lang="en-MY" sz="1800" b="0" i="0" u="none" strike="noStrike" baseline="0" dirty="0">
                <a:latin typeface="NimbusRomNo9L-Regu"/>
              </a:rPr>
              <a:t>and the function’s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>
                <a:latin typeface="NimbusRomNo9L-Regu"/>
              </a:rPr>
              <a:t>Eliminates possible worlds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Book-recommendation domain</a:t>
            </a:r>
            <a:r>
              <a:rPr lang="en-MY" dirty="0">
                <a:latin typeface="NimbusRomNo9L-Regu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The types = Customer and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Type signatures for functions &amp; predicates:</a:t>
            </a: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		Honest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Customer </a:t>
            </a:r>
            <a:r>
              <a:rPr lang="en-MY" sz="1800" b="0" i="1" u="none" strike="noStrike" baseline="0" dirty="0">
                <a:latin typeface="Century Gothic" panose="020B0502020202020204" pitchFamily="34" charset="0"/>
              </a:rPr>
              <a:t>→ {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true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false</a:t>
            </a:r>
            <a:r>
              <a:rPr lang="en-MY" sz="1800" b="0" i="1" u="none" strike="noStrike" baseline="0" dirty="0">
                <a:latin typeface="Century Gothic" panose="020B0502020202020204" pitchFamily="34" charset="0"/>
              </a:rPr>
              <a:t>}</a:t>
            </a: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		Kindness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Customer 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→ {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}</a:t>
            </a: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		Quality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Book 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→ {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}</a:t>
            </a: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		Recommendation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Customer</a:t>
            </a:r>
            <a:r>
              <a:rPr lang="en-US" sz="1800" b="0" i="1" u="none" strike="noStrike" baseline="0" dirty="0" err="1">
                <a:latin typeface="Century Gothic" panose="020B0502020202020204" pitchFamily="34" charset="0"/>
              </a:rPr>
              <a:t>×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Book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→ {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US" sz="1800" b="0" i="1" u="none" strike="noStrike" baseline="0" dirty="0">
                <a:latin typeface="Century Gothic" panose="020B0502020202020204" pitchFamily="34" charset="0"/>
              </a:rPr>
              <a:t>}</a:t>
            </a:r>
          </a:p>
          <a:p>
            <a:endParaRPr lang="en-US" i="1" dirty="0">
              <a:latin typeface="Century Gothic" panose="020B0502020202020204" pitchFamily="34" charset="0"/>
            </a:endParaRPr>
          </a:p>
          <a:p>
            <a:pPr lvl="1"/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6860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4D631-BB38-4EC2-A872-DE86469E51AE}"/>
              </a:ext>
            </a:extLst>
          </p:cNvPr>
          <p:cNvSpPr txBox="1"/>
          <p:nvPr/>
        </p:nvSpPr>
        <p:spPr>
          <a:xfrm>
            <a:off x="733483" y="1429982"/>
            <a:ext cx="74922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Basic random variables </a:t>
            </a:r>
            <a:r>
              <a:rPr lang="en-US" dirty="0">
                <a:latin typeface="NimbusRomNo9L-Regu"/>
              </a:rPr>
              <a:t>of the RPM are obtained by instantiating each function with each possible combination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r>
              <a:rPr lang="fr-FR" sz="1800" b="0" i="1" u="none" strike="noStrike" baseline="0" dirty="0" err="1">
                <a:latin typeface="Times New Roman" panose="02020603050405020304" pitchFamily="18" charset="0"/>
              </a:rPr>
              <a:t>Honest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fr-FR" sz="1800" b="0" i="0" u="none" strike="noStrike" baseline="-25000" dirty="0">
                <a:latin typeface="Book Antiqua" panose="02040602050305030304" pitchFamily="18" charset="0"/>
              </a:rPr>
              <a:t>1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fr-FR" sz="1800" b="0" i="0" u="none" strike="noStrike" baseline="0" dirty="0">
                <a:latin typeface="Book Antiqua" panose="02040602050305030304" pitchFamily="18" charset="0"/>
              </a:rPr>
              <a:t>, </a:t>
            </a:r>
            <a:r>
              <a:rPr lang="fr-FR" sz="1800" b="0" i="1" u="none" strike="noStrike" baseline="0" dirty="0" err="1">
                <a:latin typeface="Times New Roman" panose="02020603050405020304" pitchFamily="18" charset="0"/>
              </a:rPr>
              <a:t>Quality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fr-FR" sz="1800" b="0" i="0" u="none" strike="noStrike" baseline="-25000" dirty="0">
                <a:latin typeface="Book Antiqua" panose="02040602050305030304" pitchFamily="18" charset="0"/>
              </a:rPr>
              <a:t>2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fr-FR" sz="1800" b="0" i="0" u="none" strike="noStrike" baseline="0" dirty="0">
                <a:latin typeface="Book Antiqua" panose="02040602050305030304" pitchFamily="18" charset="0"/>
              </a:rPr>
              <a:t>, </a:t>
            </a:r>
            <a:r>
              <a:rPr lang="fr-FR" sz="1800" b="0" i="1" u="none" strike="noStrike" baseline="0" dirty="0" err="1">
                <a:latin typeface="Times New Roman" panose="02020603050405020304" pitchFamily="18" charset="0"/>
              </a:rPr>
              <a:t>Recommendation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fr-FR" sz="1800" b="0" i="0" u="none" strike="noStrike" baseline="-25000" dirty="0">
                <a:latin typeface="Book Antiqua" panose="02040602050305030304" pitchFamily="18" charset="0"/>
              </a:rPr>
              <a:t>1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fr-FR" sz="1800" b="0" i="0" u="none" strike="noStrike" baseline="-25000" dirty="0">
                <a:latin typeface="Book Antiqua" panose="02040602050305030304" pitchFamily="18" charset="0"/>
              </a:rPr>
              <a:t>2</a:t>
            </a:r>
            <a:r>
              <a:rPr lang="fr-FR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fr-FR" sz="1800" b="0" i="0" u="none" strike="noStrike" baseline="0" dirty="0">
                <a:latin typeface="Book Antiqua" panose="0204060205030503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One dependency statement for each function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for any customer </a:t>
            </a:r>
            <a:r>
              <a:rPr lang="en-US" i="1" dirty="0">
                <a:latin typeface="NimbusRomNo9L-Regu"/>
              </a:rPr>
              <a:t>c</a:t>
            </a:r>
            <a:r>
              <a:rPr lang="en-US" dirty="0">
                <a:latin typeface="NimbusRomNo9L-Regu"/>
              </a:rPr>
              <a:t> and book </a:t>
            </a:r>
            <a:r>
              <a:rPr lang="en-US" i="1" dirty="0">
                <a:latin typeface="NimbusRomNo9L-Regu"/>
              </a:rPr>
              <a:t>b</a:t>
            </a:r>
            <a:r>
              <a:rPr lang="en-US" dirty="0">
                <a:latin typeface="NimbusRomNo9L-Regu"/>
              </a:rPr>
              <a:t>, the score depends on the honesty and kindness of the customer and the quality of the book: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Recommendation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∼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RecCPT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Honest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Kindness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Quality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))</a:t>
            </a:r>
          </a:p>
          <a:p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RecCPT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a separately defined conditional probability table with 2 x 5 x 5 </a:t>
            </a:r>
            <a:r>
              <a:rPr lang="en-US" sz="1800" b="0" i="0" u="none" strike="noStrike" baseline="0" dirty="0"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50 rows,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each with 5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pPr marL="0" lvl="1"/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8706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4D631-BB38-4EC2-A872-DE86469E51AE}"/>
              </a:ext>
            </a:extLst>
          </p:cNvPr>
          <p:cNvSpPr txBox="1"/>
          <p:nvPr/>
        </p:nvSpPr>
        <p:spPr>
          <a:xfrm>
            <a:off x="733483" y="1429982"/>
            <a:ext cx="83343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context-specific</a:t>
            </a:r>
            <a:r>
              <a:rPr lang="en-US" dirty="0">
                <a:latin typeface="NimbusRomNo9L-Regu"/>
              </a:rPr>
              <a:t> </a:t>
            </a:r>
            <a:r>
              <a:rPr lang="en-US" b="1" dirty="0">
                <a:latin typeface="NimbusRomNo9L-Regu"/>
              </a:rPr>
              <a:t>independence</a:t>
            </a:r>
            <a:endParaRPr lang="en-MY" sz="1800" b="1" i="1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Recommendation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    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Honest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then</a:t>
            </a: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			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HonestRecCPT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Kindness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Quality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))</a:t>
            </a:r>
          </a:p>
          <a:p>
            <a:r>
              <a:rPr lang="da-DK" sz="1800" b="1" i="1" u="none" strike="noStrike" baseline="0" dirty="0">
                <a:latin typeface="Times New Roman" panose="02020603050405020304" pitchFamily="18" charset="0"/>
              </a:rPr>
              <a:t>			else </a:t>
            </a:r>
            <a:r>
              <a:rPr lang="da-DK" sz="1800" b="0" i="0" u="none" strike="noStrike" baseline="0" dirty="0">
                <a:latin typeface="Cambria" panose="02040503050406030204" pitchFamily="18" charset="0"/>
              </a:rPr>
              <a:t>(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4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1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1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4</a:t>
            </a:r>
            <a:r>
              <a:rPr lang="da-DK" sz="1800" b="0" i="0" u="none" strike="noStrike" baseline="0" dirty="0">
                <a:latin typeface="Cambria" panose="02040503050406030204" pitchFamily="18" charset="0"/>
              </a:rPr>
              <a:t>) 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lvl="1"/>
            <a:endParaRPr lang="en-US" dirty="0">
              <a:latin typeface="NimbusRomNo9L-Regu"/>
            </a:endParaRPr>
          </a:p>
          <a:p>
            <a:pPr marL="0" lvl="1"/>
            <a:endParaRPr lang="en-US" dirty="0">
              <a:latin typeface="NimbusRomNo9L-Regu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Regu"/>
              </a:rPr>
              <a:t>Further elaboration</a:t>
            </a:r>
            <a:endParaRPr lang="en-MY" sz="1800" b="1" i="1" u="none" strike="noStrike" baseline="0" dirty="0">
              <a:latin typeface="Times New Roman" panose="02020603050405020304" pitchFamily="18" charset="0"/>
            </a:endParaRPr>
          </a:p>
          <a:p>
            <a:pPr marL="0" lvl="1"/>
            <a:endParaRPr lang="en-US" dirty="0">
              <a:latin typeface="NimbusRomNo9L-Regu"/>
            </a:endParaRPr>
          </a:p>
          <a:p>
            <a:endParaRPr lang="en-MY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Recommendation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     	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Honest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then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			if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Fan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Author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Exactly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0" u="none" strike="noStrike" baseline="0" dirty="0">
                <a:latin typeface="Book Antiqua" panose="02040602050305030304" pitchFamily="18" charset="0"/>
              </a:rPr>
              <a:t>5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				else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HonestRecCPT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Kindness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Quality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))</a:t>
            </a:r>
          </a:p>
          <a:p>
            <a:r>
              <a:rPr lang="da-DK" sz="1800" b="1" i="0" u="none" strike="noStrike" baseline="0" dirty="0">
                <a:latin typeface="Times New Roman" panose="02020603050405020304" pitchFamily="18" charset="0"/>
              </a:rPr>
              <a:t>			else </a:t>
            </a:r>
            <a:r>
              <a:rPr lang="da-DK" sz="1800" b="0" i="0" u="none" strike="noStrike" baseline="0" dirty="0">
                <a:latin typeface="Cambria" panose="02040503050406030204" pitchFamily="18" charset="0"/>
              </a:rPr>
              <a:t>(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4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1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1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0</a:t>
            </a:r>
            <a:r>
              <a:rPr lang="da-DK" sz="1800" b="0" i="1" u="none" strike="noStrike" baseline="0" dirty="0">
                <a:latin typeface="Arial" panose="020B0604020202020204" pitchFamily="34" charset="0"/>
              </a:rPr>
              <a:t>.</a:t>
            </a:r>
            <a:r>
              <a:rPr lang="da-DK" sz="1800" b="0" i="0" u="none" strike="noStrike" baseline="0" dirty="0">
                <a:latin typeface="Book Antiqua" panose="02040602050305030304" pitchFamily="18" charset="0"/>
              </a:rPr>
              <a:t>4</a:t>
            </a:r>
            <a:r>
              <a:rPr lang="da-DK" sz="1800" b="0" i="0" u="none" strike="noStrike" baseline="0" dirty="0">
                <a:latin typeface="Cambria" panose="02040503050406030204" pitchFamily="18" charset="0"/>
              </a:rPr>
              <a:t>)</a:t>
            </a:r>
          </a:p>
          <a:p>
            <a:pPr marL="0" lvl="1"/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4298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4CD1-3EE5-4A8D-82AD-F9D3D6E3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0" y="2057400"/>
            <a:ext cx="7134225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47584-9F1C-4963-9A5B-8FC24A15B756}"/>
              </a:ext>
            </a:extLst>
          </p:cNvPr>
          <p:cNvSpPr txBox="1"/>
          <p:nvPr/>
        </p:nvSpPr>
        <p:spPr>
          <a:xfrm>
            <a:off x="535025" y="5066572"/>
            <a:ext cx="830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990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(a) Bayes net for a single customer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recommending a single book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Honest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Boolean, while the other variables have integer values from 1 to 5. (b) Bayes net with two customers and two books.</a:t>
            </a:r>
          </a:p>
        </p:txBody>
      </p:sp>
    </p:spTree>
    <p:extLst>
      <p:ext uri="{BB962C8B-B14F-4D97-AF65-F5344CB8AC3E}">
        <p14:creationId xmlns:p14="http://schemas.microsoft.com/office/powerpoint/2010/main" val="33766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47584-9F1C-4963-9A5B-8FC24A15B756}"/>
              </a:ext>
            </a:extLst>
          </p:cNvPr>
          <p:cNvSpPr txBox="1"/>
          <p:nvPr/>
        </p:nvSpPr>
        <p:spPr>
          <a:xfrm>
            <a:off x="535025" y="4572000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Fragment of the equivalent Bayes net for the book recommendation RPM when</a:t>
            </a: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Author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en-MY" sz="1800" b="0" i="0" u="none" strike="noStrike" baseline="-25000" dirty="0">
                <a:latin typeface="Times New Roman" panose="02020603050405020304" pitchFamily="18" charset="0"/>
              </a:rPr>
              <a:t>2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is unknown.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E2098-8A34-432B-BA82-2B5376F5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48471"/>
            <a:ext cx="5600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Inference in 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1" i="0" u="none" strike="noStrike" baseline="0" dirty="0">
                <a:latin typeface="NimbusRomNo9L-Regu"/>
              </a:rPr>
              <a:t>RPM Inference approach</a:t>
            </a:r>
            <a:r>
              <a:rPr lang="en-MY" sz="1800" b="0" i="0" u="none" strike="noStrike" baseline="0" dirty="0">
                <a:latin typeface="NimbusRomNo9L-Regu"/>
              </a:rPr>
              <a:t>: construct the equivalent </a:t>
            </a:r>
            <a:r>
              <a:rPr lang="en-US" sz="1800" b="0" i="0" u="none" strike="noStrike" baseline="0" dirty="0">
                <a:latin typeface="NimbusRomNo9L-Regu"/>
              </a:rPr>
              <a:t>Bayesian network, given the known constant symbols belonging to each type </a:t>
            </a:r>
            <a:r>
              <a:rPr lang="en-US" sz="1800" b="1" i="0" u="none" strike="noStrike" baseline="0" dirty="0">
                <a:latin typeface="NimbusRomNo9L-Regu"/>
              </a:rPr>
              <a:t>(grounding/unrolling)</a:t>
            </a:r>
          </a:p>
          <a:p>
            <a:pPr algn="l"/>
            <a:endParaRPr lang="en-US" b="1" dirty="0">
              <a:latin typeface="NimbusRomNo9L-Regu"/>
            </a:endParaRPr>
          </a:p>
          <a:p>
            <a:pPr algn="l"/>
            <a:r>
              <a:rPr lang="en-MY" dirty="0"/>
              <a:t>Example: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91F6AC-5BE3-4A65-8E4F-10CA9E36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03" y="3199167"/>
            <a:ext cx="57054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9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Inference in relational probability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917F-834E-4392-BA47-2DAEFF6B136A}"/>
              </a:ext>
            </a:extLst>
          </p:cNvPr>
          <p:cNvSpPr txBox="1"/>
          <p:nvPr/>
        </p:nvSpPr>
        <p:spPr>
          <a:xfrm>
            <a:off x="734241" y="1752600"/>
            <a:ext cx="754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NimbusRomNo9L-Regu"/>
              </a:rPr>
              <a:t>Drawbacks of grounding: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Large Bayes 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Many parents of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r>
              <a:rPr lang="en-US" b="1" dirty="0">
                <a:latin typeface="NimbusRomNo9L-Regu"/>
              </a:rPr>
              <a:t>Countermeasures: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Elimination algorithm, chaining from query and evidence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Repeated </a:t>
            </a:r>
            <a:r>
              <a:rPr lang="en-US" dirty="0" err="1">
                <a:latin typeface="NimbusRomNo9L-Regu"/>
              </a:rPr>
              <a:t>stubstrucutre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MCMC inference algorithms: sampling complete possible worlds.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Resolution theorem provers: </a:t>
            </a:r>
            <a:r>
              <a:rPr lang="en-MY" sz="1800" b="0" i="0" u="none" strike="noStrike" baseline="0" dirty="0">
                <a:latin typeface="NimbusRomNo9L-Regu"/>
              </a:rPr>
              <a:t>instantiating </a:t>
            </a:r>
            <a:r>
              <a:rPr lang="en-US" sz="1800" b="0" i="0" u="none" strike="noStrike" baseline="0" dirty="0">
                <a:latin typeface="NimbusRomNo9L-Regu"/>
              </a:rPr>
              <a:t>the logical variables only as needed</a:t>
            </a:r>
            <a:endParaRPr lang="en-US" dirty="0">
              <a:latin typeface="NimbusRomNo9L-Regu"/>
            </a:endParaRPr>
          </a:p>
          <a:p>
            <a:pPr algn="l"/>
            <a:endParaRPr lang="en-US" b="1" dirty="0">
              <a:latin typeface="NimbusRomNo9L-Regu"/>
            </a:endParaRPr>
          </a:p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09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5868</TotalTime>
  <Words>2218</Words>
  <Application>Microsoft Office PowerPoint</Application>
  <PresentationFormat>Custom</PresentationFormat>
  <Paragraphs>290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MS Gothic</vt:lpstr>
      <vt:lpstr>Arial</vt:lpstr>
      <vt:lpstr>Book Antiqua</vt:lpstr>
      <vt:lpstr>Bookman Old Style</vt:lpstr>
      <vt:lpstr>Calibri</vt:lpstr>
      <vt:lpstr>Cambria</vt:lpstr>
      <vt:lpstr>Century</vt:lpstr>
      <vt:lpstr>Century Gothic</vt:lpstr>
      <vt:lpstr>CMSSBX10</vt:lpstr>
      <vt:lpstr>Garamond</vt:lpstr>
      <vt:lpstr>Gill Sans MT</vt:lpstr>
      <vt:lpstr>Lucida Sans Unicode</vt:lpstr>
      <vt:lpstr>NimbusRomNo9L-Medi</vt:lpstr>
      <vt:lpstr>NimbusRomNo9L-Regu</vt:lpstr>
      <vt:lpstr>NimbusRomNo9L-ReguItal</vt:lpstr>
      <vt:lpstr>Palatino Linotype</vt:lpstr>
      <vt:lpstr>Sitka Subheading</vt:lpstr>
      <vt:lpstr>Tahoma</vt:lpstr>
      <vt:lpstr>Times New Roman</vt:lpstr>
      <vt:lpstr>Office Theme</vt:lpstr>
      <vt:lpstr>PowerPoint Presentation</vt:lpstr>
      <vt:lpstr>Outline</vt:lpstr>
      <vt:lpstr>Relational Probability Models</vt:lpstr>
      <vt:lpstr>Relational Probability Models</vt:lpstr>
      <vt:lpstr>Relational Probability Models</vt:lpstr>
      <vt:lpstr>Relational Probability Models</vt:lpstr>
      <vt:lpstr>Relational Probability Models</vt:lpstr>
      <vt:lpstr>Inference in relational probability models</vt:lpstr>
      <vt:lpstr>Inference in relational probability models</vt:lpstr>
      <vt:lpstr>Open-Universe Probability Models</vt:lpstr>
      <vt:lpstr>Open-Universe Probability Models</vt:lpstr>
      <vt:lpstr>Open-Universe Probability Models</vt:lpstr>
      <vt:lpstr>Open-Universe Probability Models</vt:lpstr>
      <vt:lpstr>Inference in open-universe probability models</vt:lpstr>
      <vt:lpstr>Inference in open-universe probability models</vt:lpstr>
      <vt:lpstr>Keeping Track of a Complex World</vt:lpstr>
      <vt:lpstr>Keeping Track of a Complex World</vt:lpstr>
      <vt:lpstr>Keeping Track of a Complex World</vt:lpstr>
      <vt:lpstr>Keeping Track of a Complex World</vt:lpstr>
      <vt:lpstr>Keeping Track of a Complex World</vt:lpstr>
      <vt:lpstr>Programs as Probability Models</vt:lpstr>
      <vt:lpstr>Programs as Probability Models</vt:lpstr>
      <vt:lpstr>Programs as Probability Models</vt:lpstr>
      <vt:lpstr>Programs as Probability Models</vt:lpstr>
      <vt:lpstr>Programs as Probability Models</vt:lpstr>
      <vt:lpstr>Programs as Probability Models</vt:lpstr>
      <vt:lpstr>Programs as Probability Models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33</cp:revision>
  <dcterms:created xsi:type="dcterms:W3CDTF">2021-09-01T06:26:14Z</dcterms:created>
  <dcterms:modified xsi:type="dcterms:W3CDTF">2022-02-23T03:34:06Z</dcterms:modified>
</cp:coreProperties>
</file>