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4"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20" r:id="rId18"/>
    <p:sldId id="319" r:id="rId19"/>
    <p:sldId id="321" r:id="rId20"/>
    <p:sldId id="322" r:id="rId21"/>
    <p:sldId id="323" r:id="rId22"/>
    <p:sldId id="324" r:id="rId23"/>
    <p:sldId id="325" r:id="rId24"/>
    <p:sldId id="326" r:id="rId25"/>
    <p:sldId id="327" r:id="rId26"/>
    <p:sldId id="330" r:id="rId27"/>
    <p:sldId id="329"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4" r:id="rId51"/>
    <p:sldId id="353"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05" r:id="rId65"/>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4" autoAdjust="0"/>
    <p:restoredTop sz="94660"/>
  </p:normalViewPr>
  <p:slideViewPr>
    <p:cSldViewPr>
      <p:cViewPr varScale="1">
        <p:scale>
          <a:sx n="101" d="100"/>
          <a:sy n="101" d="100"/>
        </p:scale>
        <p:origin x="194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70821"/>
            <a:ext cx="6221476"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305675" y="7217305"/>
            <a:ext cx="665861"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ftr" sz="quarter" idx="5"/>
          </p:nvPr>
        </p:nvSpPr>
        <p:spPr>
          <a:xfrm>
            <a:off x="7315200" y="7217305"/>
            <a:ext cx="656336"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a:xfrm>
            <a:off x="496550" y="1608802"/>
            <a:ext cx="5655310" cy="364744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474966" y="7217305"/>
            <a:ext cx="49657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a:xfrm>
            <a:off x="8134856" y="7217305"/>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A2668FC2-93BA-459E-A778-909D42BC2AA3}"/>
              </a:ext>
            </a:extLst>
          </p:cNvPr>
          <p:cNvPicPr>
            <a:picLocks noChangeAspect="1"/>
          </p:cNvPicPr>
          <p:nvPr userDrawn="1"/>
        </p:nvPicPr>
        <p:blipFill>
          <a:blip r:embed="rId7"/>
          <a:stretch>
            <a:fillRect/>
          </a:stretch>
        </p:blipFill>
        <p:spPr>
          <a:xfrm>
            <a:off x="535025" y="7284529"/>
            <a:ext cx="914400" cy="276225"/>
          </a:xfrm>
          <a:prstGeom prst="rect">
            <a:avLst/>
          </a:prstGeom>
        </p:spPr>
      </p:pic>
      <p:sp>
        <p:nvSpPr>
          <p:cNvPr id="8" name="TextBox 7">
            <a:extLst>
              <a:ext uri="{FF2B5EF4-FFF2-40B4-BE49-F238E27FC236}">
                <a16:creationId xmlns:a16="http://schemas.microsoft.com/office/drawing/2014/main" id="{E8FDF9F0-49C4-4517-A960-376DAA18A4D0}"/>
              </a:ext>
            </a:extLst>
          </p:cNvPr>
          <p:cNvSpPr txBox="1"/>
          <p:nvPr userDrawn="1"/>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5200" y="3828068"/>
            <a:ext cx="5930139" cy="393056"/>
          </a:xfrm>
          <a:prstGeom prst="rect">
            <a:avLst/>
          </a:prstGeom>
        </p:spPr>
        <p:txBody>
          <a:bodyPr vert="horz" wrap="square" lIns="0" tIns="15875" rIns="0" bIns="0" rtlCol="0">
            <a:spAutoFit/>
          </a:bodyPr>
          <a:lstStyle/>
          <a:p>
            <a:pPr marL="12700" algn="ctr">
              <a:lnSpc>
                <a:spcPct val="100000"/>
              </a:lnSpc>
              <a:spcBef>
                <a:spcPts val="125"/>
              </a:spcBef>
            </a:pPr>
            <a:r>
              <a:rPr lang="en-MY" sz="2450" spc="200" dirty="0">
                <a:latin typeface="Century"/>
                <a:cs typeface="Century"/>
              </a:rPr>
              <a:t>Learning From Examples</a:t>
            </a:r>
            <a:endParaRPr lang="en-MY" sz="2450" dirty="0">
              <a:latin typeface="Century"/>
              <a:cs typeface="Century"/>
            </a:endParaRPr>
          </a:p>
        </p:txBody>
      </p:sp>
      <p:sp>
        <p:nvSpPr>
          <p:cNvPr id="3" name="object 3"/>
          <p:cNvSpPr txBox="1"/>
          <p:nvPr/>
        </p:nvSpPr>
        <p:spPr>
          <a:xfrm>
            <a:off x="5584549" y="3124200"/>
            <a:ext cx="2097279" cy="330218"/>
          </a:xfrm>
          <a:prstGeom prst="rect">
            <a:avLst/>
          </a:prstGeom>
        </p:spPr>
        <p:txBody>
          <a:bodyPr vert="horz" wrap="square" lIns="0" tIns="14604" rIns="0" bIns="0" rtlCol="0">
            <a:spAutoFit/>
          </a:bodyPr>
          <a:lstStyle/>
          <a:p>
            <a:pPr marL="12700">
              <a:lnSpc>
                <a:spcPct val="100000"/>
              </a:lnSpc>
              <a:spcBef>
                <a:spcPts val="114"/>
              </a:spcBef>
            </a:pPr>
            <a:r>
              <a:rPr sz="2050" spc="155" dirty="0">
                <a:latin typeface="Century"/>
                <a:cs typeface="Century"/>
              </a:rPr>
              <a:t>Chapter</a:t>
            </a:r>
            <a:r>
              <a:rPr sz="2050" spc="165" dirty="0">
                <a:latin typeface="Century"/>
                <a:cs typeface="Century"/>
              </a:rPr>
              <a:t> </a:t>
            </a:r>
            <a:r>
              <a:rPr lang="en-US" sz="2050" dirty="0">
                <a:latin typeface="Century"/>
                <a:cs typeface="Century"/>
              </a:rPr>
              <a:t>19</a:t>
            </a:r>
            <a:endParaRPr sz="2050" dirty="0">
              <a:latin typeface="Century"/>
              <a:cs typeface="Century"/>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a:t>
            </a:fld>
            <a:endParaRPr spc="20" dirty="0"/>
          </a:p>
        </p:txBody>
      </p:sp>
      <p:pic>
        <p:nvPicPr>
          <p:cNvPr id="6" name="Picture 5" descr="A picture containing qr code&#10;&#10;Description automatically generated">
            <a:extLst>
              <a:ext uri="{FF2B5EF4-FFF2-40B4-BE49-F238E27FC236}">
                <a16:creationId xmlns:a16="http://schemas.microsoft.com/office/drawing/2014/main" id="{E9EFC422-1EE8-4282-8B6D-72B95AC5D4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3373838" cy="4267200"/>
          </a:xfrm>
          <a:prstGeom prst="rect">
            <a:avLst/>
          </a:prstGeom>
        </p:spPr>
      </p:pic>
      <p:sp>
        <p:nvSpPr>
          <p:cNvPr id="7" name="Title 1">
            <a:extLst>
              <a:ext uri="{FF2B5EF4-FFF2-40B4-BE49-F238E27FC236}">
                <a16:creationId xmlns:a16="http://schemas.microsoft.com/office/drawing/2014/main" id="{1FBAF532-8D91-4818-AD28-13228D792C4B}"/>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8" name="TextBox 7">
            <a:extLst>
              <a:ext uri="{FF2B5EF4-FFF2-40B4-BE49-F238E27FC236}">
                <a16:creationId xmlns:a16="http://schemas.microsoft.com/office/drawing/2014/main" id="{A1C67D63-4B2C-4033-A85D-079D8EA60AFF}"/>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pic>
        <p:nvPicPr>
          <p:cNvPr id="9" name="Picture 8">
            <a:extLst>
              <a:ext uri="{FF2B5EF4-FFF2-40B4-BE49-F238E27FC236}">
                <a16:creationId xmlns:a16="http://schemas.microsoft.com/office/drawing/2014/main" id="{D114A629-BDE2-433A-8A92-DEB558A8DB4D}"/>
              </a:ext>
            </a:extLst>
          </p:cNvPr>
          <p:cNvPicPr>
            <a:picLocks noChangeAspect="1"/>
          </p:cNvPicPr>
          <p:nvPr/>
        </p:nvPicPr>
        <p:blipFill>
          <a:blip r:embed="rId3"/>
          <a:stretch>
            <a:fillRect/>
          </a:stretch>
        </p:blipFill>
        <p:spPr>
          <a:xfrm>
            <a:off x="304800" y="7079192"/>
            <a:ext cx="914400" cy="276225"/>
          </a:xfrm>
          <a:prstGeom prst="rect">
            <a:avLst/>
          </a:prstGeom>
        </p:spPr>
      </p:pic>
      <p:sp>
        <p:nvSpPr>
          <p:cNvPr id="10" name="TextBox 9">
            <a:extLst>
              <a:ext uri="{FF2B5EF4-FFF2-40B4-BE49-F238E27FC236}">
                <a16:creationId xmlns:a16="http://schemas.microsoft.com/office/drawing/2014/main" id="{BFE9A75F-3B34-473B-8362-2A8A04D42996}"/>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Supervised Learning</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10</a:t>
            </a:fld>
            <a:endParaRPr spc="20" dirty="0"/>
          </a:p>
        </p:txBody>
      </p:sp>
      <p:pic>
        <p:nvPicPr>
          <p:cNvPr id="4" name="Picture 3">
            <a:extLst>
              <a:ext uri="{FF2B5EF4-FFF2-40B4-BE49-F238E27FC236}">
                <a16:creationId xmlns:a16="http://schemas.microsoft.com/office/drawing/2014/main" id="{B6E4C4DC-868C-453E-8C99-4CD041F45886}"/>
              </a:ext>
            </a:extLst>
          </p:cNvPr>
          <p:cNvPicPr>
            <a:picLocks noChangeAspect="1"/>
          </p:cNvPicPr>
          <p:nvPr/>
        </p:nvPicPr>
        <p:blipFill>
          <a:blip r:embed="rId2"/>
          <a:stretch>
            <a:fillRect/>
          </a:stretch>
        </p:blipFill>
        <p:spPr>
          <a:xfrm>
            <a:off x="1010156" y="1905000"/>
            <a:ext cx="7124700" cy="3400425"/>
          </a:xfrm>
          <a:prstGeom prst="rect">
            <a:avLst/>
          </a:prstGeom>
        </p:spPr>
      </p:pic>
      <p:sp>
        <p:nvSpPr>
          <p:cNvPr id="8" name="TextBox 7">
            <a:extLst>
              <a:ext uri="{FF2B5EF4-FFF2-40B4-BE49-F238E27FC236}">
                <a16:creationId xmlns:a16="http://schemas.microsoft.com/office/drawing/2014/main" id="{C3397E92-44E5-4613-90AE-ADC6A956A453}"/>
              </a:ext>
            </a:extLst>
          </p:cNvPr>
          <p:cNvSpPr txBox="1"/>
          <p:nvPr/>
        </p:nvSpPr>
        <p:spPr>
          <a:xfrm>
            <a:off x="1010155" y="5482932"/>
            <a:ext cx="7124699" cy="369332"/>
          </a:xfrm>
          <a:prstGeom prst="rect">
            <a:avLst/>
          </a:prstGeom>
          <a:noFill/>
        </p:spPr>
        <p:txBody>
          <a:bodyPr wrap="square">
            <a:spAutoFit/>
          </a:bodyPr>
          <a:lstStyle/>
          <a:p>
            <a:pPr algn="ctr"/>
            <a:r>
              <a:rPr lang="en-US" sz="1800" b="0" i="0" u="none" strike="noStrike" baseline="0" dirty="0">
                <a:latin typeface="NimbusRomNo9L-Regu"/>
              </a:rPr>
              <a:t>Examples for the restaurant domain.</a:t>
            </a:r>
            <a:endParaRPr lang="en-MY" dirty="0"/>
          </a:p>
        </p:txBody>
      </p:sp>
    </p:spTree>
    <p:extLst>
      <p:ext uri="{BB962C8B-B14F-4D97-AF65-F5344CB8AC3E}">
        <p14:creationId xmlns:p14="http://schemas.microsoft.com/office/powerpoint/2010/main" val="53879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Decision Trees</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11</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803564" y="1828800"/>
            <a:ext cx="7492235" cy="3693319"/>
          </a:xfrm>
          <a:prstGeom prst="rect">
            <a:avLst/>
          </a:prstGeom>
          <a:noFill/>
        </p:spPr>
        <p:txBody>
          <a:bodyPr wrap="square">
            <a:spAutoFit/>
          </a:bodyPr>
          <a:lstStyle/>
          <a:p>
            <a:pPr algn="l"/>
            <a:r>
              <a:rPr lang="en-US" sz="1800" b="0" i="0" u="none" strike="noStrike" baseline="0" dirty="0">
                <a:solidFill>
                  <a:srgbClr val="000000"/>
                </a:solidFill>
                <a:latin typeface="NimbusRomNo9L-Medi"/>
              </a:rPr>
              <a:t>A decision tree </a:t>
            </a:r>
            <a:r>
              <a:rPr lang="en-US" sz="1800" b="0" i="0" u="none" strike="noStrike" baseline="0" dirty="0">
                <a:solidFill>
                  <a:srgbClr val="000000"/>
                </a:solidFill>
                <a:latin typeface="NimbusRomNo9L-Regu"/>
              </a:rPr>
              <a:t>is a representation of a function that maps a vector of attribute values</a:t>
            </a:r>
            <a:r>
              <a:rPr lang="en-US" dirty="0">
                <a:solidFill>
                  <a:srgbClr val="00A6A6"/>
                </a:solidFill>
                <a:latin typeface="CMSS8"/>
              </a:rPr>
              <a:t> </a:t>
            </a:r>
            <a:r>
              <a:rPr lang="en-US" sz="1800" b="0" i="0" u="none" strike="noStrike" baseline="0" dirty="0">
                <a:solidFill>
                  <a:srgbClr val="000000"/>
                </a:solidFill>
                <a:latin typeface="NimbusRomNo9L-Regu"/>
              </a:rPr>
              <a:t>to a single output value—a “decision.”</a:t>
            </a:r>
          </a:p>
          <a:p>
            <a:pPr marL="285750" indent="-285750" algn="l">
              <a:buFont typeface="Arial" panose="020B0604020202020204" pitchFamily="34" charset="0"/>
              <a:buChar char="•"/>
            </a:pPr>
            <a:r>
              <a:rPr lang="en-US" sz="1800" b="0" i="0" u="none" strike="noStrike" baseline="0" dirty="0">
                <a:latin typeface="NimbusRomNo9L-Regu"/>
              </a:rPr>
              <a:t>reaches its decision by performing a sequence of tests, starting at the </a:t>
            </a:r>
            <a:r>
              <a:rPr lang="en-US" sz="1800" b="1" i="0" u="none" strike="noStrike" baseline="0" dirty="0">
                <a:latin typeface="NimbusRomNo9L-Regu"/>
              </a:rPr>
              <a:t>root</a:t>
            </a:r>
            <a:r>
              <a:rPr lang="en-US" sz="1800" b="0" i="0" u="none" strike="noStrike" baseline="0" dirty="0">
                <a:latin typeface="NimbusRomNo9L-Regu"/>
              </a:rPr>
              <a:t> and following the appropriate branch until a leaf is </a:t>
            </a:r>
            <a:r>
              <a:rPr lang="en-MY" sz="1800" b="0" i="0" u="none" strike="noStrike" baseline="0" dirty="0">
                <a:latin typeface="NimbusRomNo9L-Regu"/>
              </a:rPr>
              <a:t>reached.</a:t>
            </a:r>
          </a:p>
          <a:p>
            <a:pPr marL="285750" indent="-285750" algn="l">
              <a:buFont typeface="Arial" panose="020B0604020202020204" pitchFamily="34" charset="0"/>
              <a:buChar char="•"/>
            </a:pPr>
            <a:r>
              <a:rPr lang="en-US" sz="1800" b="0" i="0" u="none" strike="noStrike" baseline="0" dirty="0">
                <a:latin typeface="NimbusRomNo9L-Regu"/>
              </a:rPr>
              <a:t>each </a:t>
            </a:r>
            <a:r>
              <a:rPr lang="en-US" sz="1800" b="1" i="0" u="none" strike="noStrike" baseline="0" dirty="0">
                <a:latin typeface="NimbusRomNo9L-Regu"/>
              </a:rPr>
              <a:t>internal node </a:t>
            </a:r>
            <a:r>
              <a:rPr lang="en-US" sz="1800" b="0" i="0" u="none" strike="noStrike" baseline="0" dirty="0">
                <a:latin typeface="NimbusRomNo9L-Regu"/>
              </a:rPr>
              <a:t>in the tree corresponds to a test of the value of one of the input attributes</a:t>
            </a:r>
          </a:p>
          <a:p>
            <a:pPr marL="285750" indent="-285750" algn="l">
              <a:buFont typeface="Arial" panose="020B0604020202020204" pitchFamily="34" charset="0"/>
              <a:buChar char="•"/>
            </a:pPr>
            <a:r>
              <a:rPr lang="en-US" sz="1800" b="0" i="0" u="none" strike="noStrike" baseline="0" dirty="0">
                <a:latin typeface="NimbusRomNo9L-Regu"/>
              </a:rPr>
              <a:t>the </a:t>
            </a:r>
            <a:r>
              <a:rPr lang="en-US" sz="1800" b="1" i="0" u="none" strike="noStrike" baseline="0" dirty="0">
                <a:latin typeface="NimbusRomNo9L-Regu"/>
              </a:rPr>
              <a:t>branches</a:t>
            </a:r>
            <a:r>
              <a:rPr lang="en-US" sz="1800" b="0" i="0" u="none" strike="noStrike" baseline="0" dirty="0">
                <a:latin typeface="NimbusRomNo9L-Regu"/>
              </a:rPr>
              <a:t> from the node are labeled with the possible values of the attribute,</a:t>
            </a:r>
          </a:p>
          <a:p>
            <a:pPr marL="285750" indent="-285750" algn="l">
              <a:buFont typeface="Arial" panose="020B0604020202020204" pitchFamily="34" charset="0"/>
              <a:buChar char="•"/>
            </a:pPr>
            <a:r>
              <a:rPr lang="en-US" sz="1800" b="0" i="0" u="none" strike="noStrike" baseline="0" dirty="0">
                <a:latin typeface="NimbusRomNo9L-Regu"/>
              </a:rPr>
              <a:t>the </a:t>
            </a:r>
            <a:r>
              <a:rPr lang="en-US" sz="1800" b="1" i="0" u="none" strike="noStrike" baseline="0" dirty="0">
                <a:latin typeface="NimbusRomNo9L-Regu"/>
              </a:rPr>
              <a:t>leaf</a:t>
            </a:r>
            <a:r>
              <a:rPr lang="en-US" sz="1800" b="0" i="0" u="none" strike="noStrike" baseline="0" dirty="0">
                <a:latin typeface="NimbusRomNo9L-Regu"/>
              </a:rPr>
              <a:t> nodes specify what value is to be returned by the function.</a:t>
            </a:r>
          </a:p>
          <a:p>
            <a:pPr marL="285750" indent="-285750" algn="l">
              <a:buFont typeface="Arial" panose="020B0604020202020204" pitchFamily="34" charset="0"/>
              <a:buChar char="•"/>
            </a:pPr>
            <a:endParaRPr lang="en-US" dirty="0">
              <a:latin typeface="NimbusRomNo9L-Regu"/>
            </a:endParaRPr>
          </a:p>
          <a:p>
            <a:pPr algn="l"/>
            <a:r>
              <a:rPr lang="en-US" sz="1800" b="0" i="0" u="none" strike="noStrike" baseline="0" dirty="0">
                <a:latin typeface="NimbusRomNo9L-Regu"/>
              </a:rPr>
              <a:t>Boolean decision tree is equivalent to a logical statement of the form:</a:t>
            </a:r>
          </a:p>
          <a:p>
            <a:r>
              <a:rPr lang="en-MY" sz="1800" b="0" i="1" u="none" strike="noStrike" baseline="0" dirty="0">
                <a:latin typeface="Times New Roman" panose="02020603050405020304" pitchFamily="18" charset="0"/>
              </a:rPr>
              <a:t>Output </a:t>
            </a:r>
            <a:r>
              <a:rPr lang="en-MY" sz="1800" b="0" i="0" u="none" strike="noStrike" baseline="0" dirty="0">
                <a:latin typeface="Cambria" panose="02040503050406030204" pitchFamily="18" charset="0"/>
              </a:rPr>
              <a:t>⇔ </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Path</a:t>
            </a:r>
            <a:r>
              <a:rPr lang="en-MY" sz="1800" b="0" i="0" u="none" strike="noStrike" baseline="-25000" dirty="0">
                <a:latin typeface="Book Antiqua" panose="02040602050305030304" pitchFamily="18" charset="0"/>
              </a:rPr>
              <a:t>1</a:t>
            </a:r>
            <a:r>
              <a:rPr lang="en-MY" sz="1800" b="0" i="0" u="none" strike="noStrike" baseline="0" dirty="0">
                <a:latin typeface="Book Antiqua" panose="02040602050305030304" pitchFamily="18" charset="0"/>
              </a:rPr>
              <a:t> </a:t>
            </a:r>
            <a:r>
              <a:rPr lang="en-MY" sz="1800" b="0" i="0" u="none" strike="noStrike" baseline="0" dirty="0">
                <a:latin typeface="Cambria" panose="02040503050406030204" pitchFamily="18" charset="0"/>
              </a:rPr>
              <a:t>∨ </a:t>
            </a:r>
            <a:r>
              <a:rPr lang="en-MY" sz="1800" b="0" i="1" u="none" strike="noStrike" baseline="0" dirty="0">
                <a:latin typeface="Times New Roman" panose="02020603050405020304" pitchFamily="18" charset="0"/>
              </a:rPr>
              <a:t>Path</a:t>
            </a:r>
            <a:r>
              <a:rPr lang="en-MY" sz="1800" b="0" i="0" u="none" strike="noStrike" baseline="-25000" dirty="0">
                <a:latin typeface="Book Antiqua" panose="02040602050305030304" pitchFamily="18" charset="0"/>
              </a:rPr>
              <a:t>2</a:t>
            </a:r>
            <a:r>
              <a:rPr lang="en-MY" sz="1800" b="0" i="0" u="none" strike="noStrike" baseline="0" dirty="0">
                <a:latin typeface="Book Antiqua" panose="02040602050305030304" pitchFamily="18" charset="0"/>
              </a:rPr>
              <a:t> </a:t>
            </a:r>
            <a:r>
              <a:rPr lang="en-MY" sz="1800" b="0" i="0" u="none" strike="noStrike" baseline="0" dirty="0">
                <a:latin typeface="Cambria" panose="02040503050406030204" pitchFamily="18" charset="0"/>
              </a:rPr>
              <a:t>∨···</a:t>
            </a:r>
            <a:r>
              <a:rPr lang="en-MY" sz="1800" b="0" i="0" u="none" strike="noStrike" baseline="0" dirty="0">
                <a:latin typeface="Tahoma" panose="020B0604030504040204" pitchFamily="34" charset="0"/>
              </a:rPr>
              <a:t>)</a:t>
            </a:r>
          </a:p>
          <a:p>
            <a:pPr algn="l"/>
            <a:endParaRPr lang="en-US" b="0" i="0" u="none" strike="noStrike" baseline="0" dirty="0">
              <a:latin typeface="NimbusRomNo9L-Regu"/>
            </a:endParaRPr>
          </a:p>
        </p:txBody>
      </p:sp>
    </p:spTree>
    <p:extLst>
      <p:ext uri="{BB962C8B-B14F-4D97-AF65-F5344CB8AC3E}">
        <p14:creationId xmlns:p14="http://schemas.microsoft.com/office/powerpoint/2010/main" val="393783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Decision Trees</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12</a:t>
            </a:fld>
            <a:endParaRPr spc="20" dirty="0"/>
          </a:p>
        </p:txBody>
      </p:sp>
      <p:sp>
        <p:nvSpPr>
          <p:cNvPr id="8" name="TextBox 7">
            <a:extLst>
              <a:ext uri="{FF2B5EF4-FFF2-40B4-BE49-F238E27FC236}">
                <a16:creationId xmlns:a16="http://schemas.microsoft.com/office/drawing/2014/main" id="{D57A92F9-D90B-4EFD-95DD-8EBE0943AA9A}"/>
              </a:ext>
            </a:extLst>
          </p:cNvPr>
          <p:cNvSpPr txBox="1"/>
          <p:nvPr/>
        </p:nvSpPr>
        <p:spPr>
          <a:xfrm>
            <a:off x="838200" y="5105400"/>
            <a:ext cx="7296656" cy="1603003"/>
          </a:xfrm>
          <a:prstGeom prst="rect">
            <a:avLst/>
          </a:prstGeom>
          <a:noFill/>
        </p:spPr>
        <p:txBody>
          <a:bodyPr wrap="square">
            <a:spAutoFit/>
          </a:bodyPr>
          <a:lstStyle/>
          <a:p>
            <a:r>
              <a:rPr lang="en-US" sz="1400" b="0" i="0" u="none" strike="noStrike" baseline="0" dirty="0">
                <a:latin typeface="NimbusRomNo9L-Regu"/>
              </a:rPr>
              <a:t>The decision tree learning algorithm. </a:t>
            </a:r>
            <a:r>
              <a:rPr lang="en-US" sz="1400" dirty="0">
                <a:latin typeface="NimbusRomNo9L-Regu"/>
              </a:rPr>
              <a:t>The</a:t>
            </a:r>
            <a:r>
              <a:rPr lang="en-US" sz="1400" b="0" i="0" u="none" strike="noStrike" baseline="0" dirty="0">
                <a:latin typeface="NimbusRomNo9L-Regu"/>
              </a:rPr>
              <a:t> </a:t>
            </a:r>
            <a:r>
              <a:rPr lang="en-US" sz="1400" b="0" i="0" u="none" strike="noStrike" baseline="0" dirty="0">
                <a:latin typeface="Times New Roman" panose="02020603050405020304" pitchFamily="18" charset="0"/>
              </a:rPr>
              <a:t>function PLURALITY-VALUE selects the most common output value among a set of examples, breaking ties randomly.</a:t>
            </a:r>
          </a:p>
          <a:p>
            <a:endParaRPr lang="en-US" sz="1400" b="0" i="0" u="none" strike="noStrike" baseline="0" dirty="0">
              <a:latin typeface="Times New Roman" panose="02020603050405020304" pitchFamily="18" charset="0"/>
            </a:endParaRPr>
          </a:p>
          <a:p>
            <a:pPr marL="25400">
              <a:lnSpc>
                <a:spcPct val="100000"/>
              </a:lnSpc>
              <a:spcBef>
                <a:spcPts val="114"/>
              </a:spcBef>
            </a:pPr>
            <a:r>
              <a:rPr lang="en-US" sz="1400" spc="-5" dirty="0">
                <a:latin typeface="Calibri"/>
                <a:cs typeface="Calibri"/>
              </a:rPr>
              <a:t>Aim:</a:t>
            </a:r>
            <a:r>
              <a:rPr lang="en-US" sz="1400" spc="390" dirty="0">
                <a:latin typeface="Calibri"/>
                <a:cs typeface="Calibri"/>
              </a:rPr>
              <a:t> </a:t>
            </a:r>
            <a:r>
              <a:rPr lang="en-US" sz="1400" spc="-55" dirty="0">
                <a:latin typeface="Calibri"/>
                <a:cs typeface="Calibri"/>
              </a:rPr>
              <a:t>find</a:t>
            </a:r>
            <a:r>
              <a:rPr lang="en-US" sz="1400" spc="175" dirty="0">
                <a:latin typeface="Calibri"/>
                <a:cs typeface="Calibri"/>
              </a:rPr>
              <a:t> </a:t>
            </a:r>
            <a:r>
              <a:rPr lang="en-US" sz="1400" spc="-55" dirty="0">
                <a:latin typeface="Calibri"/>
                <a:cs typeface="Calibri"/>
              </a:rPr>
              <a:t>a</a:t>
            </a:r>
            <a:r>
              <a:rPr lang="en-US" sz="1400" spc="195" dirty="0">
                <a:latin typeface="Calibri"/>
                <a:cs typeface="Calibri"/>
              </a:rPr>
              <a:t> </a:t>
            </a:r>
            <a:r>
              <a:rPr lang="en-US" sz="1400" spc="-50" dirty="0">
                <a:latin typeface="Calibri"/>
                <a:cs typeface="Calibri"/>
              </a:rPr>
              <a:t>small</a:t>
            </a:r>
            <a:r>
              <a:rPr lang="en-US" sz="1400" spc="190" dirty="0">
                <a:latin typeface="Calibri"/>
                <a:cs typeface="Calibri"/>
              </a:rPr>
              <a:t> </a:t>
            </a:r>
            <a:r>
              <a:rPr lang="en-US" sz="1400" spc="-100" dirty="0">
                <a:latin typeface="Calibri"/>
                <a:cs typeface="Calibri"/>
              </a:rPr>
              <a:t>tree</a:t>
            </a:r>
            <a:r>
              <a:rPr lang="en-US" sz="1400" spc="204" dirty="0">
                <a:latin typeface="Calibri"/>
                <a:cs typeface="Calibri"/>
              </a:rPr>
              <a:t> </a:t>
            </a:r>
            <a:r>
              <a:rPr lang="en-US" sz="1400" spc="-55" dirty="0">
                <a:latin typeface="Calibri"/>
                <a:cs typeface="Calibri"/>
              </a:rPr>
              <a:t>consistent</a:t>
            </a:r>
            <a:r>
              <a:rPr lang="en-US" sz="1400" spc="185" dirty="0">
                <a:latin typeface="Calibri"/>
                <a:cs typeface="Calibri"/>
              </a:rPr>
              <a:t> </a:t>
            </a:r>
            <a:r>
              <a:rPr lang="en-US" sz="1400" spc="-65" dirty="0">
                <a:latin typeface="Calibri"/>
                <a:cs typeface="Calibri"/>
              </a:rPr>
              <a:t>with</a:t>
            </a:r>
            <a:r>
              <a:rPr lang="en-US" sz="1400" spc="195" dirty="0">
                <a:latin typeface="Calibri"/>
                <a:cs typeface="Calibri"/>
              </a:rPr>
              <a:t> </a:t>
            </a:r>
            <a:r>
              <a:rPr lang="en-US" sz="1400" spc="-80" dirty="0">
                <a:latin typeface="Calibri"/>
                <a:cs typeface="Calibri"/>
              </a:rPr>
              <a:t>the</a:t>
            </a:r>
            <a:r>
              <a:rPr lang="en-US" sz="1400" spc="210" dirty="0">
                <a:latin typeface="Calibri"/>
                <a:cs typeface="Calibri"/>
              </a:rPr>
              <a:t> </a:t>
            </a:r>
            <a:r>
              <a:rPr lang="en-US" sz="1400" spc="-45" dirty="0">
                <a:latin typeface="Calibri"/>
                <a:cs typeface="Calibri"/>
              </a:rPr>
              <a:t>training</a:t>
            </a:r>
            <a:r>
              <a:rPr lang="en-US" sz="1400" spc="245" dirty="0">
                <a:latin typeface="Calibri"/>
                <a:cs typeface="Calibri"/>
              </a:rPr>
              <a:t> </a:t>
            </a:r>
            <a:r>
              <a:rPr lang="en-US" sz="1400" spc="-80" dirty="0">
                <a:latin typeface="Calibri"/>
                <a:cs typeface="Calibri"/>
              </a:rPr>
              <a:t>examples</a:t>
            </a:r>
            <a:endParaRPr lang="en-US" sz="1400" dirty="0">
              <a:latin typeface="Calibri"/>
              <a:cs typeface="Calibri"/>
            </a:endParaRPr>
          </a:p>
          <a:p>
            <a:pPr marL="25400">
              <a:lnSpc>
                <a:spcPct val="100000"/>
              </a:lnSpc>
              <a:spcBef>
                <a:spcPts val="1560"/>
              </a:spcBef>
            </a:pPr>
            <a:r>
              <a:rPr lang="en-US" sz="1400" spc="-55" dirty="0">
                <a:latin typeface="Calibri"/>
                <a:cs typeface="Calibri"/>
              </a:rPr>
              <a:t>Idea:</a:t>
            </a:r>
            <a:r>
              <a:rPr lang="en-US" sz="1400" spc="375" dirty="0">
                <a:latin typeface="Calibri"/>
                <a:cs typeface="Calibri"/>
              </a:rPr>
              <a:t> </a:t>
            </a:r>
            <a:r>
              <a:rPr lang="en-US" sz="1400" spc="-35" dirty="0">
                <a:latin typeface="Calibri"/>
                <a:cs typeface="Calibri"/>
              </a:rPr>
              <a:t>(recursively)</a:t>
            </a:r>
            <a:r>
              <a:rPr lang="en-US" sz="1400" spc="200" dirty="0">
                <a:latin typeface="Calibri"/>
                <a:cs typeface="Calibri"/>
              </a:rPr>
              <a:t> </a:t>
            </a:r>
            <a:r>
              <a:rPr lang="en-US" sz="1400" spc="-80" dirty="0">
                <a:latin typeface="Calibri"/>
                <a:cs typeface="Calibri"/>
              </a:rPr>
              <a:t>choose</a:t>
            </a:r>
            <a:r>
              <a:rPr lang="en-US" sz="1400" spc="200" dirty="0">
                <a:latin typeface="Calibri"/>
                <a:cs typeface="Calibri"/>
              </a:rPr>
              <a:t> </a:t>
            </a:r>
            <a:r>
              <a:rPr lang="en-US" sz="1400" spc="-30" dirty="0">
                <a:latin typeface="Calibri"/>
                <a:cs typeface="Calibri"/>
              </a:rPr>
              <a:t>“most</a:t>
            </a:r>
            <a:r>
              <a:rPr lang="en-US" sz="1400" spc="180" dirty="0">
                <a:latin typeface="Calibri"/>
                <a:cs typeface="Calibri"/>
              </a:rPr>
              <a:t> </a:t>
            </a:r>
            <a:r>
              <a:rPr lang="en-US" sz="1400" spc="-20" dirty="0">
                <a:latin typeface="Calibri"/>
                <a:cs typeface="Calibri"/>
              </a:rPr>
              <a:t>significant”</a:t>
            </a:r>
            <a:r>
              <a:rPr lang="en-US" sz="1400" spc="175" dirty="0">
                <a:latin typeface="Calibri"/>
                <a:cs typeface="Calibri"/>
              </a:rPr>
              <a:t> </a:t>
            </a:r>
            <a:r>
              <a:rPr lang="en-US" sz="1400" spc="-45" dirty="0">
                <a:latin typeface="Calibri"/>
                <a:cs typeface="Calibri"/>
              </a:rPr>
              <a:t>attribute</a:t>
            </a:r>
            <a:r>
              <a:rPr lang="en-US" sz="1400" spc="155" dirty="0">
                <a:latin typeface="Calibri"/>
                <a:cs typeface="Calibri"/>
              </a:rPr>
              <a:t> </a:t>
            </a:r>
            <a:r>
              <a:rPr lang="en-US" sz="1400" spc="-55" dirty="0">
                <a:latin typeface="Calibri"/>
                <a:cs typeface="Calibri"/>
              </a:rPr>
              <a:t>as</a:t>
            </a:r>
            <a:r>
              <a:rPr lang="en-US" sz="1400" spc="175" dirty="0">
                <a:latin typeface="Calibri"/>
                <a:cs typeface="Calibri"/>
              </a:rPr>
              <a:t> </a:t>
            </a:r>
            <a:r>
              <a:rPr lang="en-US" sz="1400" spc="-55" dirty="0">
                <a:latin typeface="Calibri"/>
                <a:cs typeface="Calibri"/>
              </a:rPr>
              <a:t>root</a:t>
            </a:r>
            <a:r>
              <a:rPr lang="en-US" sz="1400" spc="185" dirty="0">
                <a:latin typeface="Calibri"/>
                <a:cs typeface="Calibri"/>
              </a:rPr>
              <a:t> </a:t>
            </a:r>
            <a:r>
              <a:rPr lang="en-US" sz="1400" spc="-75" dirty="0">
                <a:latin typeface="Calibri"/>
                <a:cs typeface="Calibri"/>
              </a:rPr>
              <a:t>of</a:t>
            </a:r>
            <a:r>
              <a:rPr lang="en-US" sz="1400" spc="195" dirty="0">
                <a:latin typeface="Calibri"/>
                <a:cs typeface="Calibri"/>
              </a:rPr>
              <a:t> </a:t>
            </a:r>
            <a:r>
              <a:rPr lang="en-US" sz="1400" spc="-40" dirty="0">
                <a:latin typeface="Calibri"/>
                <a:cs typeface="Calibri"/>
              </a:rPr>
              <a:t>(sub)tree</a:t>
            </a:r>
            <a:endParaRPr lang="en-US" sz="1400" dirty="0">
              <a:latin typeface="Calibri"/>
              <a:cs typeface="Calibri"/>
            </a:endParaRPr>
          </a:p>
          <a:p>
            <a:pPr algn="l"/>
            <a:endParaRPr lang="en-MY" sz="1400" dirty="0"/>
          </a:p>
        </p:txBody>
      </p:sp>
      <p:pic>
        <p:nvPicPr>
          <p:cNvPr id="9" name="Picture 8">
            <a:extLst>
              <a:ext uri="{FF2B5EF4-FFF2-40B4-BE49-F238E27FC236}">
                <a16:creationId xmlns:a16="http://schemas.microsoft.com/office/drawing/2014/main" id="{198A6650-7FC2-4873-9C7F-0BA2DE8EDF7E}"/>
              </a:ext>
            </a:extLst>
          </p:cNvPr>
          <p:cNvPicPr>
            <a:picLocks noChangeAspect="1"/>
          </p:cNvPicPr>
          <p:nvPr/>
        </p:nvPicPr>
        <p:blipFill>
          <a:blip r:embed="rId2"/>
          <a:stretch>
            <a:fillRect/>
          </a:stretch>
        </p:blipFill>
        <p:spPr>
          <a:xfrm>
            <a:off x="1281618" y="1829409"/>
            <a:ext cx="6400800" cy="2790825"/>
          </a:xfrm>
          <a:prstGeom prst="rect">
            <a:avLst/>
          </a:prstGeom>
        </p:spPr>
      </p:pic>
    </p:spTree>
    <p:extLst>
      <p:ext uri="{BB962C8B-B14F-4D97-AF65-F5344CB8AC3E}">
        <p14:creationId xmlns:p14="http://schemas.microsoft.com/office/powerpoint/2010/main" val="24720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Decision Trees</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13</a:t>
            </a:fld>
            <a:endParaRPr spc="20" dirty="0"/>
          </a:p>
        </p:txBody>
      </p:sp>
      <p:pic>
        <p:nvPicPr>
          <p:cNvPr id="4" name="Picture 3">
            <a:extLst>
              <a:ext uri="{FF2B5EF4-FFF2-40B4-BE49-F238E27FC236}">
                <a16:creationId xmlns:a16="http://schemas.microsoft.com/office/drawing/2014/main" id="{A47DB7CB-8723-44A2-A7E2-1121C6F4013B}"/>
              </a:ext>
            </a:extLst>
          </p:cNvPr>
          <p:cNvPicPr>
            <a:picLocks noChangeAspect="1"/>
          </p:cNvPicPr>
          <p:nvPr/>
        </p:nvPicPr>
        <p:blipFill>
          <a:blip r:embed="rId2"/>
          <a:stretch>
            <a:fillRect/>
          </a:stretch>
        </p:blipFill>
        <p:spPr>
          <a:xfrm>
            <a:off x="914400" y="1828800"/>
            <a:ext cx="6772275" cy="3067050"/>
          </a:xfrm>
          <a:prstGeom prst="rect">
            <a:avLst/>
          </a:prstGeom>
        </p:spPr>
      </p:pic>
      <p:sp>
        <p:nvSpPr>
          <p:cNvPr id="8" name="TextBox 7">
            <a:extLst>
              <a:ext uri="{FF2B5EF4-FFF2-40B4-BE49-F238E27FC236}">
                <a16:creationId xmlns:a16="http://schemas.microsoft.com/office/drawing/2014/main" id="{D57A92F9-D90B-4EFD-95DD-8EBE0943AA9A}"/>
              </a:ext>
            </a:extLst>
          </p:cNvPr>
          <p:cNvSpPr txBox="1"/>
          <p:nvPr/>
        </p:nvSpPr>
        <p:spPr>
          <a:xfrm>
            <a:off x="829181" y="5105400"/>
            <a:ext cx="7305675" cy="1384995"/>
          </a:xfrm>
          <a:prstGeom prst="rect">
            <a:avLst/>
          </a:prstGeom>
          <a:noFill/>
        </p:spPr>
        <p:txBody>
          <a:bodyPr wrap="square">
            <a:spAutoFit/>
          </a:bodyPr>
          <a:lstStyle/>
          <a:p>
            <a:pPr algn="l"/>
            <a:r>
              <a:rPr lang="en-US" sz="1400" b="0" i="0" u="none" strike="noStrike" baseline="0" dirty="0">
                <a:latin typeface="NimbusRomNo9L-Regu"/>
              </a:rPr>
              <a:t>Splitting the examples by testing on attributes. At each node we show the positive (light boxes) and negative (dark boxes) examples remaining. </a:t>
            </a:r>
          </a:p>
          <a:p>
            <a:pPr marL="342900" indent="-342900" algn="l">
              <a:buAutoNum type="alphaLcParenBoth"/>
            </a:pPr>
            <a:r>
              <a:rPr lang="en-US" sz="1400" b="0" i="0" u="none" strike="noStrike" baseline="0" dirty="0">
                <a:latin typeface="NimbusRomNo9L-Regu"/>
              </a:rPr>
              <a:t>Splitting on </a:t>
            </a:r>
            <a:r>
              <a:rPr lang="en-US" sz="1400" b="0" i="1" u="none" strike="noStrike" baseline="0" dirty="0">
                <a:latin typeface="NimbusRomNo9L-ReguItal"/>
              </a:rPr>
              <a:t>Type</a:t>
            </a:r>
            <a:r>
              <a:rPr lang="en-US" sz="1400" b="0" i="0" u="none" strike="noStrike" baseline="0" dirty="0">
                <a:latin typeface="NimbusRomNo9L-ReguItal"/>
              </a:rPr>
              <a:t> </a:t>
            </a:r>
            <a:r>
              <a:rPr lang="en-US" sz="1400" b="0" i="0" u="none" strike="noStrike" baseline="0" dirty="0">
                <a:latin typeface="NimbusRomNo9L-Regu"/>
              </a:rPr>
              <a:t>brings us no nearer to distinguishing between positive and negative examples. </a:t>
            </a:r>
          </a:p>
          <a:p>
            <a:pPr marL="342900" indent="-342900" algn="l">
              <a:buAutoNum type="alphaLcParenBoth"/>
            </a:pPr>
            <a:r>
              <a:rPr lang="en-US" sz="1400" b="0" i="0" u="none" strike="noStrike" baseline="0" dirty="0">
                <a:latin typeface="NimbusRomNo9L-Regu"/>
              </a:rPr>
              <a:t>Splitting</a:t>
            </a:r>
            <a:r>
              <a:rPr lang="en-US" sz="1400" dirty="0">
                <a:latin typeface="NimbusRomNo9L-Regu"/>
              </a:rPr>
              <a:t> </a:t>
            </a:r>
            <a:r>
              <a:rPr lang="en-US" sz="1400" b="0" i="0" u="none" strike="noStrike" baseline="0" dirty="0">
                <a:latin typeface="NimbusRomNo9L-Regu"/>
              </a:rPr>
              <a:t>on </a:t>
            </a:r>
            <a:r>
              <a:rPr lang="en-US" sz="1400" b="0" i="1" u="none" strike="noStrike" baseline="0" dirty="0">
                <a:latin typeface="NimbusRomNo9L-ReguItal"/>
              </a:rPr>
              <a:t>Patrons</a:t>
            </a:r>
            <a:r>
              <a:rPr lang="en-US" sz="1400" b="0" i="0" u="none" strike="noStrike" baseline="0" dirty="0">
                <a:latin typeface="NimbusRomNo9L-ReguItal"/>
              </a:rPr>
              <a:t> </a:t>
            </a:r>
            <a:r>
              <a:rPr lang="en-US" sz="1400" b="0" i="0" u="none" strike="noStrike" baseline="0" dirty="0">
                <a:latin typeface="NimbusRomNo9L-Regu"/>
              </a:rPr>
              <a:t>does a good job of separating positive and negative examples. After splitting on </a:t>
            </a:r>
            <a:r>
              <a:rPr lang="en-US" sz="1400" b="0" i="1" u="none" strike="noStrike" baseline="0" dirty="0">
                <a:latin typeface="NimbusRomNo9L-ReguItal"/>
              </a:rPr>
              <a:t>Patrons</a:t>
            </a:r>
            <a:r>
              <a:rPr lang="en-US" sz="1400" b="0" i="0" u="none" strike="noStrike" baseline="0" dirty="0">
                <a:latin typeface="NimbusRomNo9L-Regu"/>
              </a:rPr>
              <a:t>, </a:t>
            </a:r>
            <a:r>
              <a:rPr lang="en-US" sz="1400" b="0" i="1" u="none" strike="noStrike" baseline="0" dirty="0">
                <a:latin typeface="NimbusRomNo9L-ReguItal"/>
              </a:rPr>
              <a:t>Hungry</a:t>
            </a:r>
            <a:r>
              <a:rPr lang="en-US" sz="1400" b="0" i="0" u="none" strike="noStrike" baseline="0" dirty="0">
                <a:latin typeface="NimbusRomNo9L-ReguItal"/>
              </a:rPr>
              <a:t> </a:t>
            </a:r>
            <a:r>
              <a:rPr lang="en-US" sz="1400" b="0" i="0" u="none" strike="noStrike" baseline="0" dirty="0">
                <a:latin typeface="NimbusRomNo9L-Regu"/>
              </a:rPr>
              <a:t>is a fairly good second test</a:t>
            </a:r>
            <a:endParaRPr lang="en-MY" sz="1400" dirty="0"/>
          </a:p>
        </p:txBody>
      </p:sp>
    </p:spTree>
    <p:extLst>
      <p:ext uri="{BB962C8B-B14F-4D97-AF65-F5344CB8AC3E}">
        <p14:creationId xmlns:p14="http://schemas.microsoft.com/office/powerpoint/2010/main" val="154867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Decision Trees</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14</a:t>
            </a:fld>
            <a:endParaRPr spc="20" dirty="0"/>
          </a:p>
        </p:txBody>
      </p:sp>
      <p:sp>
        <p:nvSpPr>
          <p:cNvPr id="8" name="TextBox 7">
            <a:extLst>
              <a:ext uri="{FF2B5EF4-FFF2-40B4-BE49-F238E27FC236}">
                <a16:creationId xmlns:a16="http://schemas.microsoft.com/office/drawing/2014/main" id="{D57A92F9-D90B-4EFD-95DD-8EBE0943AA9A}"/>
              </a:ext>
            </a:extLst>
          </p:cNvPr>
          <p:cNvSpPr txBox="1"/>
          <p:nvPr/>
        </p:nvSpPr>
        <p:spPr>
          <a:xfrm>
            <a:off x="829181" y="5105400"/>
            <a:ext cx="7305675" cy="369332"/>
          </a:xfrm>
          <a:prstGeom prst="rect">
            <a:avLst/>
          </a:prstGeom>
          <a:noFill/>
        </p:spPr>
        <p:txBody>
          <a:bodyPr wrap="square">
            <a:spAutoFit/>
          </a:bodyPr>
          <a:lstStyle/>
          <a:p>
            <a:pPr algn="ctr"/>
            <a:r>
              <a:rPr lang="en-US" sz="1800" b="0" i="0" u="none" strike="noStrike" baseline="0" dirty="0">
                <a:latin typeface="NimbusRomNo9L-Regu"/>
              </a:rPr>
              <a:t>The decision tree induced from the 12-example training set.</a:t>
            </a:r>
            <a:endParaRPr lang="en-MY" sz="1400" dirty="0"/>
          </a:p>
        </p:txBody>
      </p:sp>
      <p:pic>
        <p:nvPicPr>
          <p:cNvPr id="5" name="Picture 4">
            <a:extLst>
              <a:ext uri="{FF2B5EF4-FFF2-40B4-BE49-F238E27FC236}">
                <a16:creationId xmlns:a16="http://schemas.microsoft.com/office/drawing/2014/main" id="{9656C6A0-3203-40FD-85F3-BEA003E91050}"/>
              </a:ext>
            </a:extLst>
          </p:cNvPr>
          <p:cNvPicPr>
            <a:picLocks noChangeAspect="1"/>
          </p:cNvPicPr>
          <p:nvPr/>
        </p:nvPicPr>
        <p:blipFill>
          <a:blip r:embed="rId2"/>
          <a:stretch>
            <a:fillRect/>
          </a:stretch>
        </p:blipFill>
        <p:spPr>
          <a:xfrm>
            <a:off x="1905000" y="1748446"/>
            <a:ext cx="5295900" cy="3028950"/>
          </a:xfrm>
          <a:prstGeom prst="rect">
            <a:avLst/>
          </a:prstGeom>
        </p:spPr>
      </p:pic>
    </p:spTree>
    <p:extLst>
      <p:ext uri="{BB962C8B-B14F-4D97-AF65-F5344CB8AC3E}">
        <p14:creationId xmlns:p14="http://schemas.microsoft.com/office/powerpoint/2010/main" val="264989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Decision Trees</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15</a:t>
            </a:fld>
            <a:endParaRPr spc="20" dirty="0"/>
          </a:p>
        </p:txBody>
      </p:sp>
      <p:sp>
        <p:nvSpPr>
          <p:cNvPr id="8" name="TextBox 7">
            <a:extLst>
              <a:ext uri="{FF2B5EF4-FFF2-40B4-BE49-F238E27FC236}">
                <a16:creationId xmlns:a16="http://schemas.microsoft.com/office/drawing/2014/main" id="{D57A92F9-D90B-4EFD-95DD-8EBE0943AA9A}"/>
              </a:ext>
            </a:extLst>
          </p:cNvPr>
          <p:cNvSpPr txBox="1"/>
          <p:nvPr/>
        </p:nvSpPr>
        <p:spPr>
          <a:xfrm>
            <a:off x="1143000" y="5778038"/>
            <a:ext cx="7305675" cy="923330"/>
          </a:xfrm>
          <a:prstGeom prst="rect">
            <a:avLst/>
          </a:prstGeom>
          <a:noFill/>
        </p:spPr>
        <p:txBody>
          <a:bodyPr wrap="square">
            <a:spAutoFit/>
          </a:bodyPr>
          <a:lstStyle/>
          <a:p>
            <a:pPr algn="just"/>
            <a:r>
              <a:rPr lang="en-US" sz="1800" b="0" i="0" u="none" strike="noStrike" baseline="0" dirty="0">
                <a:latin typeface="NimbusRomNo9L-Regu"/>
              </a:rPr>
              <a:t>The learning curve for the decision tree learning algorithm on 100 randomly generated examples in the restaurant domain. Each data point is the average of 20 trials.</a:t>
            </a:r>
            <a:endParaRPr lang="en-MY" sz="1400" dirty="0"/>
          </a:p>
        </p:txBody>
      </p:sp>
      <p:pic>
        <p:nvPicPr>
          <p:cNvPr id="4" name="Picture 3">
            <a:extLst>
              <a:ext uri="{FF2B5EF4-FFF2-40B4-BE49-F238E27FC236}">
                <a16:creationId xmlns:a16="http://schemas.microsoft.com/office/drawing/2014/main" id="{DD8C0C38-81E7-4BA8-8754-B333D3D21576}"/>
              </a:ext>
            </a:extLst>
          </p:cNvPr>
          <p:cNvPicPr>
            <a:picLocks noChangeAspect="1"/>
          </p:cNvPicPr>
          <p:nvPr/>
        </p:nvPicPr>
        <p:blipFill>
          <a:blip r:embed="rId2"/>
          <a:stretch>
            <a:fillRect/>
          </a:stretch>
        </p:blipFill>
        <p:spPr>
          <a:xfrm>
            <a:off x="1676400" y="1524000"/>
            <a:ext cx="5850718" cy="3862388"/>
          </a:xfrm>
          <a:prstGeom prst="rect">
            <a:avLst/>
          </a:prstGeom>
        </p:spPr>
      </p:pic>
    </p:spTree>
    <p:extLst>
      <p:ext uri="{BB962C8B-B14F-4D97-AF65-F5344CB8AC3E}">
        <p14:creationId xmlns:p14="http://schemas.microsoft.com/office/powerpoint/2010/main" val="155166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Decision Trees</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16</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803564" y="1828800"/>
            <a:ext cx="7492235" cy="3970318"/>
          </a:xfrm>
          <a:prstGeom prst="rect">
            <a:avLst/>
          </a:prstGeom>
          <a:noFill/>
        </p:spPr>
        <p:txBody>
          <a:bodyPr wrap="square">
            <a:spAutoFit/>
          </a:bodyPr>
          <a:lstStyle/>
          <a:p>
            <a:pPr algn="l"/>
            <a:r>
              <a:rPr lang="en-MY" sz="1800" b="0" i="0" u="none" strike="noStrike" baseline="0" dirty="0">
                <a:solidFill>
                  <a:srgbClr val="9A009A"/>
                </a:solidFill>
                <a:latin typeface="CMSSBX10"/>
              </a:rPr>
              <a:t>Choosing attribute tests</a:t>
            </a:r>
          </a:p>
          <a:p>
            <a:pPr algn="l"/>
            <a:r>
              <a:rPr lang="en-US" sz="1800" b="1" i="0" u="none" strike="noStrike" baseline="0" dirty="0">
                <a:latin typeface="NimbusRomNo9L-Medi"/>
              </a:rPr>
              <a:t>Entropy</a:t>
            </a:r>
            <a:r>
              <a:rPr lang="en-US" dirty="0">
                <a:latin typeface="NimbusRomNo9L-Regu"/>
              </a:rPr>
              <a:t>:</a:t>
            </a:r>
            <a:r>
              <a:rPr lang="en-US" sz="1800" b="0" i="0" u="none" strike="noStrike" baseline="0" dirty="0">
                <a:latin typeface="NimbusRomNo9L-Regu"/>
              </a:rPr>
              <a:t> measure of the uncertainty of a random variable; </a:t>
            </a:r>
          </a:p>
          <a:p>
            <a:pPr marL="285750" indent="-285750" algn="l">
              <a:buFont typeface="Arial" panose="020B0604020202020204" pitchFamily="34" charset="0"/>
              <a:buChar char="•"/>
            </a:pPr>
            <a:r>
              <a:rPr lang="en-US" sz="1800" b="0" i="0" u="none" strike="noStrike" baseline="0" dirty="0">
                <a:latin typeface="NimbusRomNo9L-Regu"/>
              </a:rPr>
              <a:t>the more information, the </a:t>
            </a:r>
            <a:r>
              <a:rPr lang="en-MY" sz="1800" b="0" i="0" u="none" strike="noStrike" baseline="0" dirty="0">
                <a:latin typeface="NimbusRomNo9L-Regu"/>
              </a:rPr>
              <a:t>less entropy</a:t>
            </a:r>
          </a:p>
          <a:p>
            <a:pPr marL="285750" indent="-285750" algn="l">
              <a:buFont typeface="Arial" panose="020B0604020202020204" pitchFamily="34" charset="0"/>
              <a:buChar char="•"/>
            </a:pPr>
            <a:r>
              <a:rPr lang="en-US" sz="1800" b="0" i="0" u="none" strike="noStrike" baseline="0" dirty="0">
                <a:latin typeface="NimbusRomNo9L-Regu"/>
              </a:rPr>
              <a:t>fundamental quantity in information theory</a:t>
            </a:r>
          </a:p>
          <a:p>
            <a:pPr marL="285750" indent="-285750" algn="l">
              <a:buFont typeface="Arial" panose="020B0604020202020204" pitchFamily="34" charset="0"/>
              <a:buChar char="•"/>
            </a:pPr>
            <a:endParaRPr lang="en-US" dirty="0">
              <a:latin typeface="NimbusRomNo9L-Regu"/>
            </a:endParaRPr>
          </a:p>
          <a:p>
            <a:r>
              <a:rPr lang="en-US" sz="1800" b="0" i="0" u="none" strike="noStrike" baseline="0" dirty="0">
                <a:latin typeface="Times New Roman" panose="02020603050405020304" pitchFamily="18" charset="0"/>
              </a:rPr>
              <a:t>In general, the entropy of a random variable </a:t>
            </a:r>
            <a:r>
              <a:rPr lang="en-US" sz="1800" b="0" i="1" u="none" strike="noStrike" baseline="0" dirty="0">
                <a:latin typeface="Times New Roman" panose="02020603050405020304" pitchFamily="18" charset="0"/>
              </a:rPr>
              <a:t>V </a:t>
            </a:r>
            <a:r>
              <a:rPr lang="en-US" sz="1800" b="0" i="0" u="none" strike="noStrike" baseline="0" dirty="0">
                <a:latin typeface="Times New Roman" panose="02020603050405020304" pitchFamily="18" charset="0"/>
              </a:rPr>
              <a:t>with values </a:t>
            </a:r>
            <a:r>
              <a:rPr lang="en-US" sz="1800" b="0" i="1" u="none" strike="noStrike" baseline="0" dirty="0" err="1">
                <a:latin typeface="Times New Roman" panose="02020603050405020304" pitchFamily="18" charset="0"/>
              </a:rPr>
              <a:t>v</a:t>
            </a:r>
            <a:r>
              <a:rPr lang="en-US" sz="1800" b="0" i="1" u="none" strike="noStrike" baseline="-25000" dirty="0" err="1">
                <a:latin typeface="Times New Roman" panose="02020603050405020304" pitchFamily="18" charset="0"/>
              </a:rPr>
              <a:t>k</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having probability</a:t>
            </a:r>
          </a:p>
          <a:p>
            <a:pPr algn="l"/>
            <a:endParaRPr lang="en-US" b="0" i="0" u="none" strike="noStrike" baseline="0" dirty="0">
              <a:latin typeface="NimbusRomNo9L-Regu"/>
            </a:endParaRPr>
          </a:p>
          <a:p>
            <a:pPr algn="l"/>
            <a:endParaRPr lang="en-US" b="0" i="0" u="none" strike="noStrike" baseline="0" dirty="0">
              <a:latin typeface="NimbusRomNo9L-Regu"/>
            </a:endParaRPr>
          </a:p>
          <a:p>
            <a:pPr algn="l"/>
            <a:endParaRPr lang="en-US" dirty="0">
              <a:latin typeface="NimbusRomNo9L-Regu"/>
            </a:endParaRPr>
          </a:p>
          <a:p>
            <a:pPr algn="l"/>
            <a:endParaRPr lang="en-US" b="0" i="0" u="none" strike="noStrike" baseline="0" dirty="0">
              <a:latin typeface="NimbusRomNo9L-Regu"/>
            </a:endParaRPr>
          </a:p>
          <a:p>
            <a:pPr algn="l"/>
            <a:r>
              <a:rPr lang="en-US" sz="1800" b="0" i="0" u="none" strike="noStrike" baseline="0" dirty="0">
                <a:latin typeface="NimbusRomNo9L-Regu"/>
              </a:rPr>
              <a:t>The </a:t>
            </a:r>
            <a:r>
              <a:rPr lang="en-US" sz="1800" b="1" i="0" u="none" strike="noStrike" baseline="0" dirty="0">
                <a:latin typeface="NimbusRomNo9L-Medi"/>
              </a:rPr>
              <a:t>information gain </a:t>
            </a:r>
            <a:r>
              <a:rPr lang="en-US" sz="1800" b="0" i="0" u="none" strike="noStrike" baseline="0" dirty="0">
                <a:latin typeface="NimbusRomNo9L-Regu"/>
              </a:rPr>
              <a:t>from the attribute test on </a:t>
            </a:r>
            <a:r>
              <a:rPr lang="en-US" sz="1800" b="0" i="1" u="none" strike="noStrike" baseline="0" dirty="0">
                <a:latin typeface="NimbusRomNo9L-ReguItal"/>
              </a:rPr>
              <a:t>A</a:t>
            </a:r>
            <a:r>
              <a:rPr lang="en-US" sz="1800" b="0" i="0" u="none" strike="noStrike" baseline="0" dirty="0">
                <a:latin typeface="NimbusRomNo9L-ReguItal"/>
              </a:rPr>
              <a:t> </a:t>
            </a:r>
            <a:r>
              <a:rPr lang="en-US" sz="1800" b="0" i="0" u="none" strike="noStrike" baseline="0" dirty="0">
                <a:latin typeface="NimbusRomNo9L-Regu"/>
              </a:rPr>
              <a:t>is the expected reduction in entropy:</a:t>
            </a:r>
          </a:p>
          <a:p>
            <a:pPr algn="l"/>
            <a:endParaRPr lang="en-US" dirty="0">
              <a:latin typeface="NimbusRomNo9L-Regu"/>
            </a:endParaRPr>
          </a:p>
          <a:p>
            <a:pPr algn="l"/>
            <a:endParaRPr lang="en-US" b="0" i="0" u="none" strike="noStrike" baseline="0" dirty="0">
              <a:latin typeface="NimbusRomNo9L-Regu"/>
            </a:endParaRPr>
          </a:p>
        </p:txBody>
      </p:sp>
      <p:pic>
        <p:nvPicPr>
          <p:cNvPr id="4" name="Picture 3">
            <a:extLst>
              <a:ext uri="{FF2B5EF4-FFF2-40B4-BE49-F238E27FC236}">
                <a16:creationId xmlns:a16="http://schemas.microsoft.com/office/drawing/2014/main" id="{AE1F8006-27B9-448F-91E3-8BC4EF9B44B1}"/>
              </a:ext>
            </a:extLst>
          </p:cNvPr>
          <p:cNvPicPr>
            <a:picLocks noChangeAspect="1"/>
          </p:cNvPicPr>
          <p:nvPr/>
        </p:nvPicPr>
        <p:blipFill>
          <a:blip r:embed="rId2"/>
          <a:stretch>
            <a:fillRect/>
          </a:stretch>
        </p:blipFill>
        <p:spPr>
          <a:xfrm>
            <a:off x="2057400" y="3657600"/>
            <a:ext cx="5495925" cy="619125"/>
          </a:xfrm>
          <a:prstGeom prst="rect">
            <a:avLst/>
          </a:prstGeom>
        </p:spPr>
      </p:pic>
      <p:pic>
        <p:nvPicPr>
          <p:cNvPr id="7" name="Picture 6">
            <a:extLst>
              <a:ext uri="{FF2B5EF4-FFF2-40B4-BE49-F238E27FC236}">
                <a16:creationId xmlns:a16="http://schemas.microsoft.com/office/drawing/2014/main" id="{E3264FC9-3F16-4B79-BCE2-46055F828410}"/>
              </a:ext>
            </a:extLst>
          </p:cNvPr>
          <p:cNvPicPr>
            <a:picLocks noChangeAspect="1"/>
          </p:cNvPicPr>
          <p:nvPr/>
        </p:nvPicPr>
        <p:blipFill>
          <a:blip r:embed="rId3"/>
          <a:stretch>
            <a:fillRect/>
          </a:stretch>
        </p:blipFill>
        <p:spPr>
          <a:xfrm>
            <a:off x="3238499" y="5514975"/>
            <a:ext cx="3133725" cy="428625"/>
          </a:xfrm>
          <a:prstGeom prst="rect">
            <a:avLst/>
          </a:prstGeom>
        </p:spPr>
      </p:pic>
    </p:spTree>
    <p:extLst>
      <p:ext uri="{BB962C8B-B14F-4D97-AF65-F5344CB8AC3E}">
        <p14:creationId xmlns:p14="http://schemas.microsoft.com/office/powerpoint/2010/main" val="3963414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Decision Trees</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17</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803564" y="1828800"/>
            <a:ext cx="7492235" cy="4524315"/>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CMSSBX10"/>
              </a:rPr>
              <a:t>Decision tree </a:t>
            </a:r>
            <a:r>
              <a:rPr lang="en-US" dirty="0">
                <a:latin typeface="CMSSBX10"/>
              </a:rPr>
              <a:t>p</a:t>
            </a:r>
            <a:r>
              <a:rPr lang="en-US" sz="1800" b="0" i="0" u="none" strike="noStrike" baseline="0" dirty="0">
                <a:latin typeface="CMSSBX10"/>
              </a:rPr>
              <a:t>runing helps combat overfitting</a:t>
            </a:r>
          </a:p>
          <a:p>
            <a:pPr marL="742950" lvl="1" indent="-285750">
              <a:buFont typeface="Arial" panose="020B0604020202020204" pitchFamily="34" charset="0"/>
              <a:buChar char="•"/>
            </a:pPr>
            <a:r>
              <a:rPr lang="en-US" b="0" i="0" u="none" strike="noStrike" baseline="0" dirty="0">
                <a:latin typeface="NimbusRomNo9L-Regu"/>
              </a:rPr>
              <a:t>Eliminating nodes that are not clearly relevant</a:t>
            </a:r>
            <a:endParaRPr lang="en-US" dirty="0">
              <a:latin typeface="NimbusRomNo9L-Regu"/>
            </a:endParaRPr>
          </a:p>
          <a:p>
            <a:pPr marL="742950" lvl="1" indent="-285750">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How large a gain should we require in order to </a:t>
            </a:r>
            <a:r>
              <a:rPr lang="en-MY" sz="1800" b="0" i="0" u="none" strike="noStrike" baseline="0" dirty="0">
                <a:latin typeface="NimbusRomNo9L-Regu"/>
              </a:rPr>
              <a:t>split on a particular attribute?</a:t>
            </a:r>
          </a:p>
          <a:p>
            <a:pPr marL="285750" indent="-285750" algn="l">
              <a:buFont typeface="Arial" panose="020B0604020202020204" pitchFamily="34" charset="0"/>
              <a:buChar char="•"/>
            </a:pPr>
            <a:r>
              <a:rPr lang="en-MY" sz="1800" b="0" i="0" u="none" strike="noStrike" baseline="0" dirty="0">
                <a:latin typeface="NimbusRomNo9L-Medi"/>
              </a:rPr>
              <a:t>Significance test</a:t>
            </a:r>
            <a:endParaRPr lang="en-MY" sz="1800" b="0" i="0" u="none" strike="noStrike" baseline="0" dirty="0">
              <a:latin typeface="NimbusRomNo9L-Regu"/>
            </a:endParaRPr>
          </a:p>
          <a:p>
            <a:pPr marL="742950" lvl="1" indent="-285750">
              <a:buFont typeface="Arial" panose="020B0604020202020204" pitchFamily="34" charset="0"/>
              <a:buChar char="•"/>
            </a:pPr>
            <a:r>
              <a:rPr lang="en-MY" dirty="0">
                <a:latin typeface="NimbusRomNo9L-Regu"/>
              </a:rPr>
              <a:t>Start with null hypothesis</a:t>
            </a:r>
          </a:p>
          <a:p>
            <a:pPr marL="742950" lvl="1" indent="-285750">
              <a:buFont typeface="Arial" panose="020B0604020202020204" pitchFamily="34" charset="0"/>
              <a:buChar char="•"/>
            </a:pPr>
            <a:r>
              <a:rPr lang="en-MY" dirty="0">
                <a:latin typeface="NimbusRomNo9L-Regu"/>
              </a:rPr>
              <a:t>Calculate extent data deviates from perfect absence of pattern</a:t>
            </a:r>
          </a:p>
          <a:p>
            <a:pPr marL="742950" lvl="1" indent="-285750">
              <a:buFont typeface="Arial" panose="020B0604020202020204" pitchFamily="34" charset="0"/>
              <a:buChar char="•"/>
            </a:pPr>
            <a:r>
              <a:rPr lang="en-US" sz="1800" b="0" i="0" u="none" strike="noStrike" baseline="0" dirty="0">
                <a:latin typeface="NimbusRomNo9L-Regu"/>
              </a:rPr>
              <a:t>degree of deviation is statistically unlikely (&lt;=5% probability)</a:t>
            </a:r>
            <a:endParaRPr lang="en-US" dirty="0">
              <a:latin typeface="NimbusRomNo9L-Regu"/>
            </a:endParaRPr>
          </a:p>
          <a:p>
            <a:pPr marL="742950" lvl="1" indent="-285750">
              <a:buFont typeface="Arial" panose="020B0604020202020204" pitchFamily="34" charset="0"/>
              <a:buChar char="•"/>
            </a:pPr>
            <a:endParaRPr lang="en-US" sz="1800" b="0" i="0" u="none" strike="noStrike" baseline="0" dirty="0">
              <a:latin typeface="NimbusRomNo9L-Regu"/>
            </a:endParaRPr>
          </a:p>
          <a:p>
            <a:pPr marL="742950" lvl="1"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US" b="0" i="0" u="none" strike="noStrike" baseline="0" dirty="0">
                <a:latin typeface="Times New Roman" panose="02020603050405020304" pitchFamily="18" charset="0"/>
              </a:rPr>
              <a:t>node consisting of </a:t>
            </a:r>
            <a:r>
              <a:rPr lang="en-US" b="0" i="1" u="none" strike="noStrike" baseline="0" dirty="0">
                <a:latin typeface="Times New Roman" panose="02020603050405020304" pitchFamily="18" charset="0"/>
              </a:rPr>
              <a:t>p </a:t>
            </a:r>
            <a:r>
              <a:rPr lang="en-US" b="0" i="0" u="none" strike="noStrike" baseline="0" dirty="0">
                <a:latin typeface="Times New Roman" panose="02020603050405020304" pitchFamily="18" charset="0"/>
              </a:rPr>
              <a:t>positive and </a:t>
            </a:r>
            <a:r>
              <a:rPr lang="en-US" b="0" i="1" u="none" strike="noStrike" baseline="0" dirty="0">
                <a:latin typeface="Times New Roman" panose="02020603050405020304" pitchFamily="18" charset="0"/>
              </a:rPr>
              <a:t>n </a:t>
            </a:r>
            <a:r>
              <a:rPr lang="en-US" b="0" i="0" u="none" strike="noStrike" baseline="0" dirty="0">
                <a:latin typeface="Times New Roman" panose="02020603050405020304" pitchFamily="18" charset="0"/>
              </a:rPr>
              <a:t>negative examples. </a:t>
            </a:r>
            <a:r>
              <a:rPr lang="en-US" sz="1800" b="0" i="0" u="none" strike="noStrike" baseline="0" dirty="0">
                <a:latin typeface="Times New Roman" panose="02020603050405020304" pitchFamily="18" charset="0"/>
              </a:rPr>
              <a:t>expected numbers, </a:t>
            </a:r>
            <a:r>
              <a:rPr lang="en-US" sz="1800" b="0" i="1" u="none" strike="noStrike" baseline="0" dirty="0" err="1">
                <a:latin typeface="Times New Roman" panose="02020603050405020304" pitchFamily="18" charset="0"/>
              </a:rPr>
              <a:t>p</a:t>
            </a:r>
            <a:r>
              <a:rPr lang="en-US" sz="1800" b="0" i="0" u="none" strike="noStrike" baseline="0" dirty="0" err="1">
                <a:latin typeface="Times New Roman" panose="02020603050405020304" pitchFamily="18" charset="0"/>
              </a:rPr>
              <a:t>ˆ</a:t>
            </a:r>
            <a:r>
              <a:rPr lang="en-US" sz="1800" b="0" i="1" u="none" strike="noStrike" baseline="-25000" dirty="0" err="1">
                <a:latin typeface="Times New Roman" panose="02020603050405020304" pitchFamily="18" charset="0"/>
              </a:rPr>
              <a:t>k</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and </a:t>
            </a:r>
            <a:r>
              <a:rPr lang="en-US" sz="1800" b="0" i="1" u="none" strike="noStrike" baseline="0" dirty="0" err="1">
                <a:latin typeface="Times New Roman" panose="02020603050405020304" pitchFamily="18" charset="0"/>
              </a:rPr>
              <a:t>n</a:t>
            </a:r>
            <a:r>
              <a:rPr lang="en-US" sz="1800" b="0" i="0" u="none" strike="noStrike" baseline="0" dirty="0" err="1">
                <a:latin typeface="Times New Roman" panose="02020603050405020304" pitchFamily="18" charset="0"/>
              </a:rPr>
              <a:t>ˆ</a:t>
            </a:r>
            <a:r>
              <a:rPr lang="en-US" sz="1800" b="0" i="1" u="none" strike="noStrike" baseline="-25000" dirty="0" err="1">
                <a:latin typeface="Times New Roman" panose="02020603050405020304" pitchFamily="18" charset="0"/>
              </a:rPr>
              <a:t>k</a:t>
            </a:r>
            <a:r>
              <a:rPr lang="en-US" sz="1800" b="0" i="0" u="none" strike="noStrike" baseline="0" dirty="0">
                <a:latin typeface="Times New Roman" panose="02020603050405020304" pitchFamily="18" charset="0"/>
              </a:rPr>
              <a:t>,</a:t>
            </a:r>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b="0" i="0" u="none" strike="noStrike" baseline="0" dirty="0">
                <a:latin typeface="NimbusRomNo9L-Regu"/>
              </a:rPr>
              <a:t>Measure deviation &amp; total deviation</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b="0" i="0" u="none" strike="noStrike" baseline="0" dirty="0">
              <a:latin typeface="NimbusRomNo9L-Regu"/>
            </a:endParaRPr>
          </a:p>
        </p:txBody>
      </p:sp>
      <p:pic>
        <p:nvPicPr>
          <p:cNvPr id="5" name="Picture 4">
            <a:extLst>
              <a:ext uri="{FF2B5EF4-FFF2-40B4-BE49-F238E27FC236}">
                <a16:creationId xmlns:a16="http://schemas.microsoft.com/office/drawing/2014/main" id="{6721EFB0-BB9E-4823-BAC6-5C018DE79958}"/>
              </a:ext>
            </a:extLst>
          </p:cNvPr>
          <p:cNvPicPr>
            <a:picLocks noChangeAspect="1"/>
          </p:cNvPicPr>
          <p:nvPr/>
        </p:nvPicPr>
        <p:blipFill>
          <a:blip r:embed="rId2"/>
          <a:stretch>
            <a:fillRect/>
          </a:stretch>
        </p:blipFill>
        <p:spPr>
          <a:xfrm>
            <a:off x="1143000" y="5852960"/>
            <a:ext cx="3762375" cy="552450"/>
          </a:xfrm>
          <a:prstGeom prst="rect">
            <a:avLst/>
          </a:prstGeom>
        </p:spPr>
      </p:pic>
      <p:pic>
        <p:nvPicPr>
          <p:cNvPr id="9" name="Picture 8">
            <a:extLst>
              <a:ext uri="{FF2B5EF4-FFF2-40B4-BE49-F238E27FC236}">
                <a16:creationId xmlns:a16="http://schemas.microsoft.com/office/drawing/2014/main" id="{B4D6FA48-19CD-45C5-B1F8-770FE9191DD2}"/>
              </a:ext>
            </a:extLst>
          </p:cNvPr>
          <p:cNvPicPr>
            <a:picLocks noChangeAspect="1"/>
          </p:cNvPicPr>
          <p:nvPr/>
        </p:nvPicPr>
        <p:blipFill>
          <a:blip r:embed="rId3"/>
          <a:stretch>
            <a:fillRect/>
          </a:stretch>
        </p:blipFill>
        <p:spPr>
          <a:xfrm>
            <a:off x="5205174" y="5767235"/>
            <a:ext cx="2790825" cy="723900"/>
          </a:xfrm>
          <a:prstGeom prst="rect">
            <a:avLst/>
          </a:prstGeom>
        </p:spPr>
      </p:pic>
    </p:spTree>
    <p:extLst>
      <p:ext uri="{BB962C8B-B14F-4D97-AF65-F5344CB8AC3E}">
        <p14:creationId xmlns:p14="http://schemas.microsoft.com/office/powerpoint/2010/main" val="99591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Decision Trees</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18</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803564" y="1828800"/>
            <a:ext cx="7492235" cy="2862322"/>
          </a:xfrm>
          <a:prstGeom prst="rect">
            <a:avLst/>
          </a:prstGeom>
          <a:noFill/>
        </p:spPr>
        <p:txBody>
          <a:bodyPr wrap="square">
            <a:spAutoFit/>
          </a:bodyPr>
          <a:lstStyle/>
          <a:p>
            <a:pPr algn="l"/>
            <a:r>
              <a:rPr lang="en-US" sz="1800" b="0" i="0" u="none" strike="noStrike" baseline="0" dirty="0">
                <a:solidFill>
                  <a:srgbClr val="9A009A"/>
                </a:solidFill>
                <a:latin typeface="CMSSBX10"/>
              </a:rPr>
              <a:t>Broadening the applicability of decision trees</a:t>
            </a:r>
          </a:p>
          <a:p>
            <a:pPr algn="l"/>
            <a:endParaRPr lang="en-US" sz="1800" b="0" i="0" u="none" strike="noStrike" baseline="0" dirty="0">
              <a:solidFill>
                <a:srgbClr val="9A009A"/>
              </a:solidFill>
              <a:latin typeface="CMSSBX10"/>
            </a:endParaRPr>
          </a:p>
          <a:p>
            <a:pPr algn="l"/>
            <a:r>
              <a:rPr lang="en-US" sz="1800" b="0" i="0" u="none" strike="noStrike" baseline="0" dirty="0">
                <a:latin typeface="NimbusRomNo9L-Regu"/>
              </a:rPr>
              <a:t>Decision trees can be made more widely useful by handling the following complications:</a:t>
            </a:r>
          </a:p>
          <a:p>
            <a:pPr marL="285750" indent="-285750" algn="l">
              <a:buFont typeface="Arial" panose="020B0604020202020204" pitchFamily="34" charset="0"/>
              <a:buChar char="•"/>
            </a:pPr>
            <a:r>
              <a:rPr lang="en-MY" sz="1800" b="0" i="0" u="none" strike="noStrike" baseline="0" dirty="0">
                <a:latin typeface="NimbusRomNo9L-Medi"/>
              </a:rPr>
              <a:t>Missing data</a:t>
            </a:r>
          </a:p>
          <a:p>
            <a:pPr marL="285750" indent="-285750" algn="l">
              <a:buFont typeface="Arial" panose="020B0604020202020204" pitchFamily="34" charset="0"/>
              <a:buChar char="•"/>
            </a:pPr>
            <a:r>
              <a:rPr lang="en-US" sz="1800" b="0" i="0" u="none" strike="noStrike" baseline="0" dirty="0">
                <a:latin typeface="NimbusRomNo9L-Medi"/>
              </a:rPr>
              <a:t>Continuous and multivalued input attributes</a:t>
            </a:r>
            <a:endParaRPr lang="en-MY" dirty="0">
              <a:latin typeface="NimbusRomNo9L-Medi"/>
            </a:endParaRPr>
          </a:p>
          <a:p>
            <a:pPr marL="285750" indent="-285750" algn="l">
              <a:buFont typeface="Arial" panose="020B0604020202020204" pitchFamily="34" charset="0"/>
              <a:buChar char="•"/>
            </a:pPr>
            <a:r>
              <a:rPr lang="en-MY" sz="1800" b="0" i="0" u="none" strike="noStrike" baseline="0" dirty="0">
                <a:latin typeface="NimbusRomNo9L-Medi"/>
              </a:rPr>
              <a:t>Continuous-valued output attribute</a:t>
            </a:r>
            <a:endParaRPr lang="en-US" dirty="0">
              <a:latin typeface="NimbusRomNo9L-Regu"/>
            </a:endParaRPr>
          </a:p>
          <a:p>
            <a:pPr algn="l"/>
            <a:endParaRPr lang="en-US" b="0" i="0" u="none" strike="noStrike" baseline="0" dirty="0">
              <a:latin typeface="NimbusRomNo9L-Regu"/>
            </a:endParaRPr>
          </a:p>
          <a:p>
            <a:pPr algn="l"/>
            <a:r>
              <a:rPr lang="en-US" sz="1800" b="0" i="0" u="none" strike="noStrike" baseline="0" dirty="0">
                <a:solidFill>
                  <a:srgbClr val="000000"/>
                </a:solidFill>
                <a:latin typeface="NimbusRomNo9L-Regu"/>
              </a:rPr>
              <a:t>Decision trees are also </a:t>
            </a:r>
            <a:r>
              <a:rPr lang="en-US" sz="1800" b="1" i="0" u="none" strike="noStrike" baseline="0" dirty="0">
                <a:solidFill>
                  <a:srgbClr val="000000"/>
                </a:solidFill>
                <a:latin typeface="NimbusRomNo9L-Medi"/>
              </a:rPr>
              <a:t>unstable</a:t>
            </a:r>
            <a:r>
              <a:rPr lang="en-US" sz="1800" b="0" i="0" u="none" strike="noStrike" baseline="0" dirty="0">
                <a:solidFill>
                  <a:srgbClr val="000000"/>
                </a:solidFill>
                <a:latin typeface="NimbusRomNo9L-Medi"/>
              </a:rPr>
              <a:t> </a:t>
            </a:r>
            <a:r>
              <a:rPr lang="en-US" sz="1800" b="0" i="0" u="none" strike="noStrike" baseline="0" dirty="0">
                <a:solidFill>
                  <a:srgbClr val="000000"/>
                </a:solidFill>
                <a:latin typeface="NimbusRomNo9L-Regu"/>
              </a:rPr>
              <a:t>in that adding just one new example can change the</a:t>
            </a:r>
            <a:r>
              <a:rPr lang="en-US" dirty="0">
                <a:solidFill>
                  <a:srgbClr val="00A6A6"/>
                </a:solidFill>
                <a:latin typeface="CMSS8"/>
              </a:rPr>
              <a:t> </a:t>
            </a:r>
            <a:r>
              <a:rPr lang="en-US" sz="1800" b="0" i="0" u="none" strike="noStrike" baseline="0" dirty="0">
                <a:solidFill>
                  <a:srgbClr val="000000"/>
                </a:solidFill>
                <a:latin typeface="NimbusRomNo9L-Regu"/>
              </a:rPr>
              <a:t>test at the root, which changes the entire tree</a:t>
            </a:r>
            <a:endParaRPr lang="en-US" b="0" i="0" u="none" strike="noStrike" baseline="0" dirty="0">
              <a:latin typeface="NimbusRomNo9L-Regu"/>
            </a:endParaRPr>
          </a:p>
        </p:txBody>
      </p:sp>
    </p:spTree>
    <p:extLst>
      <p:ext uri="{BB962C8B-B14F-4D97-AF65-F5344CB8AC3E}">
        <p14:creationId xmlns:p14="http://schemas.microsoft.com/office/powerpoint/2010/main" val="252742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Model Selection and Optimization</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19</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803564" y="1828800"/>
            <a:ext cx="7492235" cy="5262979"/>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000000"/>
                </a:solidFill>
                <a:latin typeface="NimbusRomNo9L-Regu"/>
              </a:rPr>
              <a:t>T</a:t>
            </a:r>
            <a:r>
              <a:rPr lang="en-US" sz="1600" u="none" strike="noStrike" baseline="0" dirty="0">
                <a:solidFill>
                  <a:srgbClr val="000000"/>
                </a:solidFill>
                <a:latin typeface="NimbusRomNo9L-Regu"/>
              </a:rPr>
              <a:t>ask</a:t>
            </a:r>
            <a:r>
              <a:rPr lang="en-US" sz="1600" i="1" u="none" strike="noStrike" baseline="0" dirty="0">
                <a:solidFill>
                  <a:srgbClr val="000000"/>
                </a:solidFill>
                <a:latin typeface="NimbusRomNo9L-Regu"/>
              </a:rPr>
              <a:t> </a:t>
            </a:r>
            <a:r>
              <a:rPr lang="en-US" sz="1600" u="none" strike="noStrike" baseline="0" dirty="0">
                <a:solidFill>
                  <a:srgbClr val="000000"/>
                </a:solidFill>
                <a:latin typeface="NimbusRomNo9L-Regu"/>
              </a:rPr>
              <a:t>of finding a good hypothesis as two subtasks:</a:t>
            </a:r>
          </a:p>
          <a:p>
            <a:pPr marL="742950" lvl="1" indent="-285750">
              <a:buFont typeface="Arial" panose="020B0604020202020204" pitchFamily="34" charset="0"/>
              <a:buChar char="•"/>
            </a:pPr>
            <a:r>
              <a:rPr lang="en-US" sz="1600" b="1" u="none" strike="noStrike" baseline="0" dirty="0">
                <a:solidFill>
                  <a:srgbClr val="000000"/>
                </a:solidFill>
                <a:latin typeface="NimbusRomNo9L-Regu"/>
              </a:rPr>
              <a:t>Model</a:t>
            </a:r>
            <a:r>
              <a:rPr lang="en-US" sz="1600" u="none" strike="noStrike" baseline="0" dirty="0">
                <a:solidFill>
                  <a:srgbClr val="000000"/>
                </a:solidFill>
                <a:latin typeface="NimbusRomNo9L-Regu"/>
              </a:rPr>
              <a:t> </a:t>
            </a:r>
            <a:r>
              <a:rPr lang="en-US" sz="1600" b="1" u="none" strike="noStrike" baseline="0" dirty="0">
                <a:solidFill>
                  <a:srgbClr val="000000"/>
                </a:solidFill>
                <a:latin typeface="NimbusRomNo9L-Regu"/>
              </a:rPr>
              <a:t>selection</a:t>
            </a:r>
            <a:r>
              <a:rPr lang="en-US" sz="1600" u="none" strike="noStrike" baseline="0" dirty="0">
                <a:solidFill>
                  <a:srgbClr val="000000"/>
                </a:solidFill>
                <a:latin typeface="NimbusRomNo9L-Regu"/>
              </a:rPr>
              <a:t>: model selection chooses a good hypothesis space</a:t>
            </a:r>
          </a:p>
          <a:p>
            <a:pPr marL="742950" lvl="1" indent="-285750">
              <a:buFont typeface="Arial" panose="020B0604020202020204" pitchFamily="34" charset="0"/>
              <a:buChar char="•"/>
            </a:pPr>
            <a:r>
              <a:rPr lang="en-US" sz="1600" b="1" u="none" strike="noStrike" baseline="0" dirty="0">
                <a:solidFill>
                  <a:srgbClr val="000000"/>
                </a:solidFill>
                <a:latin typeface="NimbusRomNo9L-Regu"/>
              </a:rPr>
              <a:t>Optimization</a:t>
            </a:r>
            <a:r>
              <a:rPr lang="en-US" sz="1600" u="none" strike="noStrike" baseline="0" dirty="0">
                <a:solidFill>
                  <a:srgbClr val="000000"/>
                </a:solidFill>
                <a:latin typeface="NimbusRomNo9L-Regu"/>
              </a:rPr>
              <a:t> (training) finds the best hypothesis within that space.</a:t>
            </a:r>
          </a:p>
          <a:p>
            <a:pPr marL="742950" lvl="1" indent="-285750">
              <a:buFont typeface="Arial" panose="020B0604020202020204" pitchFamily="34" charset="0"/>
              <a:buChar char="•"/>
            </a:pPr>
            <a:endParaRPr lang="en-US" sz="1600" b="0" u="none" strike="noStrike" baseline="0" dirty="0">
              <a:latin typeface="Times New Roman" panose="02020603050405020304" pitchFamily="18" charset="0"/>
            </a:endParaRPr>
          </a:p>
          <a:p>
            <a:r>
              <a:rPr lang="en-US" sz="1600" b="0" u="none" strike="noStrike" baseline="0" dirty="0">
                <a:latin typeface="Times New Roman" panose="02020603050405020304" pitchFamily="18" charset="0"/>
              </a:rPr>
              <a:t>A</a:t>
            </a:r>
            <a:r>
              <a:rPr lang="en-US" sz="1600" b="0" i="1" u="none" strike="noStrike" baseline="0" dirty="0">
                <a:latin typeface="Times New Roman" panose="02020603050405020304" pitchFamily="18" charset="0"/>
              </a:rPr>
              <a:t> </a:t>
            </a:r>
            <a:r>
              <a:rPr lang="en-US" sz="1600" b="1" i="0" u="none" strike="noStrike" baseline="0" dirty="0">
                <a:latin typeface="Times New Roman" panose="02020603050405020304" pitchFamily="18" charset="0"/>
              </a:rPr>
              <a:t>training set </a:t>
            </a:r>
            <a:r>
              <a:rPr lang="en-US" sz="1600" b="0" i="0" u="none" strike="noStrike" baseline="0" dirty="0">
                <a:latin typeface="Times New Roman" panose="02020603050405020304" pitchFamily="18" charset="0"/>
              </a:rPr>
              <a:t>to create the hypothesis, and a </a:t>
            </a:r>
            <a:r>
              <a:rPr lang="en-US" sz="1600" b="1" i="0" u="none" strike="noStrike" baseline="0" dirty="0">
                <a:latin typeface="Times New Roman" panose="02020603050405020304" pitchFamily="18" charset="0"/>
              </a:rPr>
              <a:t>test set </a:t>
            </a:r>
            <a:r>
              <a:rPr lang="en-US" sz="1600" b="0" i="0" u="none" strike="noStrike" baseline="0" dirty="0">
                <a:latin typeface="Times New Roman" panose="02020603050405020304" pitchFamily="18" charset="0"/>
              </a:rPr>
              <a:t>to evaluate it.</a:t>
            </a:r>
          </a:p>
          <a:p>
            <a:endParaRPr lang="en-MY" sz="1600" b="1" dirty="0">
              <a:latin typeface="Times New Roman" panose="02020603050405020304" pitchFamily="18" charset="0"/>
            </a:endParaRPr>
          </a:p>
          <a:p>
            <a:r>
              <a:rPr lang="en-MY" sz="1600" b="1" i="0" u="none" strike="noStrike" baseline="0" dirty="0">
                <a:latin typeface="Times New Roman" panose="02020603050405020304" pitchFamily="18" charset="0"/>
              </a:rPr>
              <a:t>Error rate</a:t>
            </a:r>
            <a:r>
              <a:rPr lang="en-MY" sz="1600" b="0" i="0" u="none" strike="noStrike" baseline="0" dirty="0">
                <a:latin typeface="Times New Roman" panose="02020603050405020304" pitchFamily="18" charset="0"/>
              </a:rPr>
              <a:t>: </a:t>
            </a:r>
            <a:r>
              <a:rPr lang="en-US" sz="1600" b="0" i="0" u="none" strike="noStrike" baseline="0" dirty="0">
                <a:latin typeface="Times New Roman" panose="02020603050405020304" pitchFamily="18" charset="0"/>
              </a:rPr>
              <a:t>the proportion of times that </a:t>
            </a:r>
            <a:r>
              <a:rPr lang="en-US" sz="1600" b="0" i="1" u="none" strike="noStrike" baseline="0" dirty="0">
                <a:latin typeface="Times New Roman" panose="02020603050405020304" pitchFamily="18" charset="0"/>
              </a:rPr>
              <a:t>h</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0" u="none" strike="noStrike" baseline="0" dirty="0">
                <a:latin typeface="Tahoma" panose="020B0604030504040204" pitchFamily="34" charset="0"/>
              </a:rPr>
              <a:t>) </a:t>
            </a:r>
            <a:r>
              <a:rPr lang="en-US" sz="1600" b="0" i="1" u="none" strike="noStrike" baseline="0" dirty="0">
                <a:latin typeface="Arial Narrow" panose="020B0606020202030204" pitchFamily="34" charset="0"/>
              </a:rPr>
              <a:t>/</a:t>
            </a:r>
            <a:r>
              <a:rPr lang="en-US" sz="1600" b="0" i="0" u="none" strike="noStrike" baseline="0" dirty="0">
                <a:latin typeface="Tahoma" panose="020B0604030504040204" pitchFamily="34" charset="0"/>
              </a:rPr>
              <a:t>= </a:t>
            </a:r>
            <a:r>
              <a:rPr lang="en-US" sz="1600" b="0" i="1" u="none" strike="noStrike" baseline="0" dirty="0">
                <a:latin typeface="Times New Roman" panose="02020603050405020304" pitchFamily="18" charset="0"/>
              </a:rPr>
              <a:t>y </a:t>
            </a:r>
            <a:r>
              <a:rPr lang="en-US" sz="1600" b="0" i="0" u="none" strike="noStrike" baseline="0" dirty="0">
                <a:latin typeface="Times New Roman" panose="02020603050405020304" pitchFamily="18" charset="0"/>
              </a:rPr>
              <a:t>for an </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1" u="none" strike="noStrike" baseline="0" dirty="0">
                <a:latin typeface="Arial" panose="020B0604020202020204" pitchFamily="34" charset="0"/>
              </a:rPr>
              <a:t>, </a:t>
            </a:r>
            <a:r>
              <a:rPr lang="en-US" sz="1600" b="0" i="1" u="none" strike="noStrike" baseline="0" dirty="0">
                <a:latin typeface="Times New Roman" panose="02020603050405020304" pitchFamily="18" charset="0"/>
              </a:rPr>
              <a:t>y</a:t>
            </a:r>
            <a:r>
              <a:rPr lang="en-US" sz="1600" b="0" i="0" u="none" strike="noStrike" baseline="0" dirty="0">
                <a:latin typeface="Tahoma" panose="020B0604030504040204" pitchFamily="34" charset="0"/>
              </a:rPr>
              <a:t>)</a:t>
            </a:r>
          </a:p>
          <a:p>
            <a:endParaRPr lang="en-US" sz="1600" dirty="0">
              <a:latin typeface="Tahoma" panose="020B0604030504040204" pitchFamily="34" charset="0"/>
            </a:endParaRPr>
          </a:p>
          <a:p>
            <a:r>
              <a:rPr lang="en-US" sz="1600" b="0" i="0" u="none" strike="noStrike" baseline="0" dirty="0">
                <a:latin typeface="Tahoma" panose="020B0604030504040204" pitchFamily="34" charset="0"/>
              </a:rPr>
              <a:t>Three data sets are needed:</a:t>
            </a:r>
          </a:p>
          <a:p>
            <a:pPr marL="342900" indent="-342900" algn="l">
              <a:buAutoNum type="arabicPeriod"/>
            </a:pPr>
            <a:r>
              <a:rPr lang="en-US" sz="1600" b="0" i="0" u="none" strike="noStrike" baseline="0" dirty="0">
                <a:solidFill>
                  <a:srgbClr val="000000"/>
                </a:solidFill>
                <a:latin typeface="NimbusRomNo9L-Regu"/>
              </a:rPr>
              <a:t>A </a:t>
            </a:r>
            <a:r>
              <a:rPr lang="en-US" sz="1600" b="1" i="0" u="none" strike="noStrike" baseline="0" dirty="0">
                <a:solidFill>
                  <a:srgbClr val="000000"/>
                </a:solidFill>
                <a:latin typeface="NimbusRomNo9L-Medi"/>
              </a:rPr>
              <a:t>training</a:t>
            </a:r>
            <a:r>
              <a:rPr lang="en-US" sz="1600" b="0" i="0" u="none" strike="noStrike" baseline="0" dirty="0">
                <a:solidFill>
                  <a:srgbClr val="000000"/>
                </a:solidFill>
                <a:latin typeface="NimbusRomNo9L-Medi"/>
              </a:rPr>
              <a:t> set </a:t>
            </a:r>
            <a:r>
              <a:rPr lang="en-US" sz="1600" b="0" i="0" u="none" strike="noStrike" baseline="0" dirty="0">
                <a:solidFill>
                  <a:srgbClr val="000000"/>
                </a:solidFill>
                <a:latin typeface="NimbusRomNo9L-Regu"/>
              </a:rPr>
              <a:t>to train candidate models.</a:t>
            </a:r>
          </a:p>
          <a:p>
            <a:pPr marL="342900" indent="-342900" algn="l">
              <a:buAutoNum type="arabicPeriod"/>
            </a:pPr>
            <a:r>
              <a:rPr lang="en-US" sz="1600" b="0" i="0" u="none" strike="noStrike" baseline="0" dirty="0">
                <a:solidFill>
                  <a:srgbClr val="000000"/>
                </a:solidFill>
                <a:latin typeface="NimbusRomNo9L-Regu"/>
              </a:rPr>
              <a:t>A </a:t>
            </a:r>
            <a:r>
              <a:rPr lang="en-US" sz="1600" b="1" i="0" u="none" strike="noStrike" baseline="0" dirty="0">
                <a:solidFill>
                  <a:srgbClr val="000000"/>
                </a:solidFill>
                <a:latin typeface="NimbusRomNo9L-Medi"/>
              </a:rPr>
              <a:t>validation</a:t>
            </a:r>
            <a:r>
              <a:rPr lang="en-US" sz="1600" b="0" i="0" u="none" strike="noStrike" baseline="0" dirty="0">
                <a:solidFill>
                  <a:srgbClr val="000000"/>
                </a:solidFill>
                <a:latin typeface="NimbusRomNo9L-Medi"/>
              </a:rPr>
              <a:t> set</a:t>
            </a:r>
            <a:r>
              <a:rPr lang="en-US" sz="1600" b="0" i="0" u="none" strike="noStrike" baseline="0" dirty="0">
                <a:solidFill>
                  <a:srgbClr val="000000"/>
                </a:solidFill>
                <a:latin typeface="NimbusRomNo9L-Regu"/>
              </a:rPr>
              <a:t>, also known as a </a:t>
            </a:r>
            <a:r>
              <a:rPr lang="en-US" sz="1600" b="0" i="0" u="none" strike="noStrike" baseline="0" dirty="0">
                <a:solidFill>
                  <a:srgbClr val="000000"/>
                </a:solidFill>
                <a:latin typeface="NimbusRomNo9L-Medi"/>
              </a:rPr>
              <a:t>development set </a:t>
            </a:r>
            <a:r>
              <a:rPr lang="en-US" sz="1600" b="0" i="0" u="none" strike="noStrike" baseline="0" dirty="0">
                <a:solidFill>
                  <a:srgbClr val="000000"/>
                </a:solidFill>
                <a:latin typeface="NimbusRomNo9L-Regu"/>
              </a:rPr>
              <a:t>or </a:t>
            </a:r>
            <a:r>
              <a:rPr lang="en-US" sz="1600" b="0" i="0" u="none" strike="noStrike" baseline="0" dirty="0">
                <a:solidFill>
                  <a:srgbClr val="000000"/>
                </a:solidFill>
                <a:latin typeface="NimbusRomNo9L-Medi"/>
              </a:rPr>
              <a:t>dev set</a:t>
            </a:r>
            <a:r>
              <a:rPr lang="en-US" sz="1600" b="0" i="0" u="none" strike="noStrike" baseline="0" dirty="0">
                <a:solidFill>
                  <a:srgbClr val="000000"/>
                </a:solidFill>
                <a:latin typeface="NimbusRomNo9L-Regu"/>
              </a:rPr>
              <a:t>, to evaluate the candidate models and choose the best one.</a:t>
            </a:r>
          </a:p>
          <a:p>
            <a:pPr marL="342900" indent="-342900" algn="l">
              <a:buAutoNum type="arabicPeriod"/>
            </a:pPr>
            <a:r>
              <a:rPr lang="en-US" sz="1600" b="0" i="0" u="none" strike="noStrike" baseline="0" dirty="0">
                <a:solidFill>
                  <a:srgbClr val="000000"/>
                </a:solidFill>
                <a:latin typeface="NimbusRomNo9L-Regu"/>
              </a:rPr>
              <a:t>A </a:t>
            </a:r>
            <a:r>
              <a:rPr lang="en-US" sz="1600" b="1" i="0" u="none" strike="noStrike" baseline="0" dirty="0">
                <a:solidFill>
                  <a:srgbClr val="000000"/>
                </a:solidFill>
                <a:latin typeface="NimbusRomNo9L-Medi"/>
              </a:rPr>
              <a:t>test</a:t>
            </a:r>
            <a:r>
              <a:rPr lang="en-US" sz="1600" b="0" i="0" u="none" strike="noStrike" baseline="0" dirty="0">
                <a:solidFill>
                  <a:srgbClr val="000000"/>
                </a:solidFill>
                <a:latin typeface="NimbusRomNo9L-Medi"/>
              </a:rPr>
              <a:t> set </a:t>
            </a:r>
            <a:r>
              <a:rPr lang="en-US" sz="1600" b="0" i="0" u="none" strike="noStrike" baseline="0" dirty="0">
                <a:solidFill>
                  <a:srgbClr val="000000"/>
                </a:solidFill>
                <a:latin typeface="NimbusRomNo9L-Regu"/>
              </a:rPr>
              <a:t>to do a final unbiased evaluation of the best model.</a:t>
            </a:r>
          </a:p>
          <a:p>
            <a:pPr marL="342900" indent="-342900" algn="l">
              <a:buAutoNum type="arabicPeriod"/>
            </a:pPr>
            <a:endParaRPr lang="en-US" sz="1600" dirty="0">
              <a:solidFill>
                <a:srgbClr val="000000"/>
              </a:solidFill>
              <a:latin typeface="NimbusRomNo9L-Regu"/>
            </a:endParaRPr>
          </a:p>
          <a:p>
            <a:pPr algn="l"/>
            <a:r>
              <a:rPr lang="en-US" sz="1600" dirty="0">
                <a:latin typeface="CMSSBX10"/>
              </a:rPr>
              <a:t>When insufficient amount of data to create three sets</a:t>
            </a:r>
            <a:r>
              <a:rPr lang="en-US" sz="1600" dirty="0">
                <a:solidFill>
                  <a:srgbClr val="9A009A"/>
                </a:solidFill>
                <a:latin typeface="CMSSBX10"/>
              </a:rPr>
              <a:t>: </a:t>
            </a:r>
            <a:r>
              <a:rPr lang="en-MY" sz="1600" b="0" i="1" u="none" strike="noStrike" baseline="0" dirty="0">
                <a:latin typeface="NimbusRomNo9L-ReguItal"/>
              </a:rPr>
              <a:t>k</a:t>
            </a:r>
            <a:r>
              <a:rPr lang="en-MY" sz="1600" b="0" i="0" u="none" strike="noStrike" baseline="0" dirty="0">
                <a:latin typeface="NimbusRomNo9L-Medi"/>
              </a:rPr>
              <a:t>-fold cross-validation</a:t>
            </a:r>
          </a:p>
          <a:p>
            <a:pPr marL="285750" indent="-285750">
              <a:buFont typeface="Arial" panose="020B0604020202020204" pitchFamily="34" charset="0"/>
              <a:buChar char="•"/>
            </a:pPr>
            <a:r>
              <a:rPr lang="en-US" sz="1600" dirty="0">
                <a:latin typeface="NimbusRomNo9L-Regu"/>
              </a:rPr>
              <a:t>split the data into </a:t>
            </a:r>
            <a:r>
              <a:rPr lang="en-US" sz="1600" i="1" dirty="0">
                <a:latin typeface="NimbusRomNo9L-ReguItal"/>
              </a:rPr>
              <a:t>k</a:t>
            </a:r>
            <a:r>
              <a:rPr lang="en-US" sz="1600" dirty="0">
                <a:latin typeface="NimbusRomNo9L-ReguItal"/>
              </a:rPr>
              <a:t> </a:t>
            </a:r>
            <a:r>
              <a:rPr lang="en-US" sz="1600" dirty="0">
                <a:latin typeface="NimbusRomNo9L-Regu"/>
              </a:rPr>
              <a:t>equal subsets</a:t>
            </a:r>
          </a:p>
          <a:p>
            <a:pPr marL="285750" indent="-285750">
              <a:buFont typeface="Arial" panose="020B0604020202020204" pitchFamily="34" charset="0"/>
              <a:buChar char="•"/>
            </a:pPr>
            <a:r>
              <a:rPr lang="en-US" sz="1600" dirty="0">
                <a:latin typeface="NimbusRomNo9L-Regu"/>
              </a:rPr>
              <a:t>perform </a:t>
            </a:r>
            <a:r>
              <a:rPr lang="en-US" sz="1600" i="1" dirty="0">
                <a:latin typeface="NimbusRomNo9L-ReguItal"/>
              </a:rPr>
              <a:t>k</a:t>
            </a:r>
            <a:r>
              <a:rPr lang="en-US" sz="1600" dirty="0">
                <a:latin typeface="NimbusRomNo9L-ReguItal"/>
              </a:rPr>
              <a:t> </a:t>
            </a:r>
            <a:r>
              <a:rPr lang="en-US" sz="1600" dirty="0">
                <a:latin typeface="NimbusRomNo9L-Regu"/>
              </a:rPr>
              <a:t>rounds of learning</a:t>
            </a:r>
          </a:p>
          <a:p>
            <a:pPr marL="285750" indent="-285750">
              <a:buFont typeface="Arial" panose="020B0604020202020204" pitchFamily="34" charset="0"/>
              <a:buChar char="•"/>
            </a:pPr>
            <a:r>
              <a:rPr lang="en-US" sz="1600" dirty="0">
                <a:latin typeface="NimbusRomNo9L-Regu"/>
              </a:rPr>
              <a:t>on each round 1</a:t>
            </a:r>
            <a:r>
              <a:rPr lang="en-US" sz="1600" dirty="0">
                <a:latin typeface="CMMI10"/>
              </a:rPr>
              <a:t>/</a:t>
            </a:r>
            <a:r>
              <a:rPr lang="en-US" sz="1600" i="1" dirty="0">
                <a:latin typeface="NimbusRomNo9L-ReguItal"/>
              </a:rPr>
              <a:t>k</a:t>
            </a:r>
            <a:r>
              <a:rPr lang="en-US" sz="1600" dirty="0">
                <a:latin typeface="NimbusRomNo9L-ReguItal"/>
              </a:rPr>
              <a:t> </a:t>
            </a:r>
            <a:r>
              <a:rPr lang="en-US" sz="1600" dirty="0">
                <a:latin typeface="NimbusRomNo9L-Regu"/>
              </a:rPr>
              <a:t>of the data are held out as a validation set and the remaining examples are used as the training </a:t>
            </a:r>
            <a:r>
              <a:rPr lang="en-MY" sz="1600" dirty="0">
                <a:latin typeface="NimbusRomNo9L-Regu"/>
              </a:rPr>
              <a:t>set.</a:t>
            </a:r>
          </a:p>
          <a:p>
            <a:pPr marL="285750" indent="-285750">
              <a:buFont typeface="Arial" panose="020B0604020202020204" pitchFamily="34" charset="0"/>
              <a:buChar char="•"/>
            </a:pPr>
            <a:r>
              <a:rPr lang="en-MY" sz="1600" dirty="0">
                <a:solidFill>
                  <a:srgbClr val="000000"/>
                </a:solidFill>
                <a:latin typeface="NimbusRomNo9L-Regu"/>
              </a:rPr>
              <a:t>Popular values for </a:t>
            </a:r>
            <a:r>
              <a:rPr lang="en-MY" sz="1600" i="1" dirty="0">
                <a:solidFill>
                  <a:srgbClr val="000000"/>
                </a:solidFill>
                <a:latin typeface="NimbusRomNo9L-Regu"/>
              </a:rPr>
              <a:t>k</a:t>
            </a:r>
            <a:r>
              <a:rPr lang="en-MY" sz="1600" dirty="0">
                <a:solidFill>
                  <a:srgbClr val="000000"/>
                </a:solidFill>
                <a:latin typeface="NimbusRomNo9L-Regu"/>
              </a:rPr>
              <a:t> are 5 &amp; 10</a:t>
            </a:r>
            <a:endParaRPr lang="en-MY" sz="1600" dirty="0">
              <a:solidFill>
                <a:srgbClr val="000000"/>
              </a:solidFill>
              <a:latin typeface="NimbusRomNo9L-Medi"/>
            </a:endParaRPr>
          </a:p>
          <a:p>
            <a:pPr marL="285750" indent="-285750">
              <a:buFont typeface="Arial" panose="020B0604020202020204" pitchFamily="34" charset="0"/>
              <a:buChar char="•"/>
            </a:pPr>
            <a:r>
              <a:rPr lang="en-MY" sz="1600" b="1" i="0" u="none" strike="noStrike" baseline="0" dirty="0">
                <a:latin typeface="NimbusRomNo9L-Medi"/>
              </a:rPr>
              <a:t>leave-one-out cross-validation </a:t>
            </a:r>
            <a:r>
              <a:rPr lang="en-MY" sz="1600" b="0" i="0" u="none" strike="noStrike" baseline="0" dirty="0">
                <a:latin typeface="NimbusRomNo9L-Regu"/>
              </a:rPr>
              <a:t>or </a:t>
            </a:r>
            <a:r>
              <a:rPr lang="en-MY" sz="1600" b="1" i="0" u="none" strike="noStrike" baseline="0" dirty="0">
                <a:latin typeface="NimbusRomNo9L-Medi"/>
              </a:rPr>
              <a:t>LOOCV, </a:t>
            </a:r>
            <a:r>
              <a:rPr lang="en-MY" sz="1600" i="1" u="none" strike="noStrike" baseline="0" dirty="0">
                <a:latin typeface="NimbusRomNo9L-Medi"/>
              </a:rPr>
              <a:t>k</a:t>
            </a:r>
            <a:r>
              <a:rPr lang="en-MY" sz="1600" i="0" u="none" strike="noStrike" baseline="0" dirty="0">
                <a:latin typeface="NimbusRomNo9L-Medi"/>
              </a:rPr>
              <a:t>=</a:t>
            </a:r>
            <a:r>
              <a:rPr lang="en-MY" sz="1600" i="1" u="none" strike="noStrike" baseline="0" dirty="0">
                <a:latin typeface="NimbusRomNo9L-Medi"/>
              </a:rPr>
              <a:t>n</a:t>
            </a:r>
            <a:endParaRPr lang="en-US" sz="1600" i="1" u="none" strike="noStrike" baseline="0" dirty="0">
              <a:solidFill>
                <a:srgbClr val="000000"/>
              </a:solidFill>
              <a:latin typeface="NimbusRomNo9L-Regu"/>
            </a:endParaRPr>
          </a:p>
        </p:txBody>
      </p:sp>
    </p:spTree>
    <p:extLst>
      <p:ext uri="{BB962C8B-B14F-4D97-AF65-F5344CB8AC3E}">
        <p14:creationId xmlns:p14="http://schemas.microsoft.com/office/powerpoint/2010/main" val="315151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a:t>
            </a:fld>
            <a:endParaRPr spc="20" dirty="0"/>
          </a:p>
        </p:txBody>
      </p:sp>
      <p:sp>
        <p:nvSpPr>
          <p:cNvPr id="2" name="object 2"/>
          <p:cNvSpPr txBox="1">
            <a:spLocks noGrp="1"/>
          </p:cNvSpPr>
          <p:nvPr>
            <p:ph type="title"/>
          </p:nvPr>
        </p:nvSpPr>
        <p:spPr>
          <a:xfrm>
            <a:off x="535025" y="101081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30" dirty="0"/>
              <a:t>Outline</a:t>
            </a:r>
          </a:p>
        </p:txBody>
      </p:sp>
      <p:sp>
        <p:nvSpPr>
          <p:cNvPr id="3" name="object 3"/>
          <p:cNvSpPr txBox="1"/>
          <p:nvPr/>
        </p:nvSpPr>
        <p:spPr>
          <a:xfrm>
            <a:off x="496555" y="1592038"/>
            <a:ext cx="6085205" cy="5544466"/>
          </a:xfrm>
          <a:prstGeom prst="rect">
            <a:avLst/>
          </a:prstGeom>
        </p:spPr>
        <p:txBody>
          <a:bodyPr vert="horz" wrap="square" lIns="0" tIns="14604" rIns="0" bIns="0" rtlCol="0">
            <a:spAutoFit/>
          </a:bodyPr>
          <a:lstStyle/>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Forms of Learning</a:t>
            </a:r>
          </a:p>
          <a:p>
            <a:pPr marL="381000" indent="-368935">
              <a:lnSpc>
                <a:spcPct val="100000"/>
              </a:lnSpc>
              <a:spcBef>
                <a:spcPts val="114"/>
              </a:spcBef>
              <a:buFont typeface="Cambria"/>
              <a:buChar char="♦"/>
              <a:tabLst>
                <a:tab pos="381000" algn="l"/>
                <a:tab pos="381635" algn="l"/>
              </a:tabLst>
            </a:pPr>
            <a:endParaRPr lang="en-MY" spc="-35" dirty="0">
              <a:solidFill>
                <a:srgbClr val="9A009A"/>
              </a:solidFill>
              <a:latin typeface="CMSSBX10"/>
              <a:cs typeface="Calibri"/>
            </a:endParaRPr>
          </a:p>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Supervised Learning</a:t>
            </a:r>
          </a:p>
          <a:p>
            <a:pPr marL="381000" indent="-368935">
              <a:lnSpc>
                <a:spcPct val="100000"/>
              </a:lnSpc>
              <a:spcBef>
                <a:spcPts val="114"/>
              </a:spcBef>
              <a:buFont typeface="Cambria"/>
              <a:buChar char="♦"/>
              <a:tabLst>
                <a:tab pos="381000" algn="l"/>
                <a:tab pos="381635" algn="l"/>
              </a:tabLst>
            </a:pPr>
            <a:endParaRPr lang="en-US" sz="2050" spc="-65"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80" dirty="0">
                <a:latin typeface="Calibri"/>
                <a:cs typeface="Calibri"/>
              </a:rPr>
              <a:t>Learning Decision Trees</a:t>
            </a:r>
          </a:p>
          <a:p>
            <a:pPr marL="381000" indent="-368935">
              <a:lnSpc>
                <a:spcPct val="100000"/>
              </a:lnSpc>
              <a:spcBef>
                <a:spcPts val="114"/>
              </a:spcBef>
              <a:buFont typeface="Cambria"/>
              <a:buChar char="♦"/>
              <a:tabLst>
                <a:tab pos="381000" algn="l"/>
                <a:tab pos="381635" algn="l"/>
              </a:tabLst>
            </a:pPr>
            <a:endParaRPr lang="en-US" sz="2050" spc="1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Model Selection and Optimization</a:t>
            </a:r>
          </a:p>
          <a:p>
            <a:pPr marL="381000" indent="-368935">
              <a:lnSpc>
                <a:spcPct val="100000"/>
              </a:lnSpc>
              <a:spcBef>
                <a:spcPts val="114"/>
              </a:spcBef>
              <a:buFont typeface="Cambria"/>
              <a:buChar char="♦"/>
              <a:tabLst>
                <a:tab pos="381000" algn="l"/>
                <a:tab pos="381635" algn="l"/>
              </a:tabLst>
            </a:pPr>
            <a:endParaRPr lang="en-US" sz="2050" spc="-6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The Theory of Learning</a:t>
            </a:r>
          </a:p>
          <a:p>
            <a:pPr marL="381000" indent="-368935">
              <a:lnSpc>
                <a:spcPct val="100000"/>
              </a:lnSpc>
              <a:spcBef>
                <a:spcPts val="114"/>
              </a:spcBef>
              <a:buFont typeface="Cambria"/>
              <a:buChar char="♦"/>
              <a:tabLst>
                <a:tab pos="381000" algn="l"/>
                <a:tab pos="381635" algn="l"/>
              </a:tabLst>
            </a:pPr>
            <a:endParaRPr lang="en-US" sz="2050" spc="-6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Linear Regression and Classification</a:t>
            </a:r>
          </a:p>
          <a:p>
            <a:pPr marL="381000" indent="-368935">
              <a:lnSpc>
                <a:spcPct val="100000"/>
              </a:lnSpc>
              <a:spcBef>
                <a:spcPts val="114"/>
              </a:spcBef>
              <a:buFont typeface="Cambria"/>
              <a:buChar char="♦"/>
              <a:tabLst>
                <a:tab pos="381000" algn="l"/>
                <a:tab pos="381635" algn="l"/>
              </a:tabLst>
            </a:pPr>
            <a:endParaRPr lang="en-US" sz="2050" spc="-60" dirty="0">
              <a:latin typeface="Calibri"/>
              <a:cs typeface="Calibri"/>
            </a:endParaRPr>
          </a:p>
          <a:p>
            <a:pPr marL="381000" indent="-368935">
              <a:lnSpc>
                <a:spcPct val="100000"/>
              </a:lnSpc>
              <a:spcBef>
                <a:spcPts val="114"/>
              </a:spcBef>
              <a:buFont typeface="Cambria"/>
              <a:buChar char="♦"/>
              <a:tabLst>
                <a:tab pos="381000" algn="l"/>
                <a:tab pos="381635" algn="l"/>
              </a:tabLst>
            </a:pPr>
            <a:r>
              <a:rPr lang="en-MY" sz="2050" dirty="0">
                <a:latin typeface="Calibri"/>
                <a:cs typeface="Calibri"/>
              </a:rPr>
              <a:t>Nonparametric Models</a:t>
            </a:r>
          </a:p>
          <a:p>
            <a:pPr marL="381000" indent="-368935">
              <a:lnSpc>
                <a:spcPct val="100000"/>
              </a:lnSpc>
              <a:spcBef>
                <a:spcPts val="114"/>
              </a:spcBef>
              <a:buFont typeface="Cambria"/>
              <a:buChar char="♦"/>
              <a:tabLst>
                <a:tab pos="381000" algn="l"/>
                <a:tab pos="381635" algn="l"/>
              </a:tabLst>
            </a:pPr>
            <a:endParaRPr lang="en-MY" sz="2050" dirty="0">
              <a:latin typeface="Calibri"/>
              <a:cs typeface="Calibri"/>
            </a:endParaRPr>
          </a:p>
          <a:p>
            <a:pPr marL="381000" indent="-368935">
              <a:lnSpc>
                <a:spcPct val="100000"/>
              </a:lnSpc>
              <a:spcBef>
                <a:spcPts val="114"/>
              </a:spcBef>
              <a:buFont typeface="Cambria"/>
              <a:buChar char="♦"/>
              <a:tabLst>
                <a:tab pos="381000" algn="l"/>
                <a:tab pos="381635" algn="l"/>
              </a:tabLst>
            </a:pPr>
            <a:r>
              <a:rPr lang="en-MY" sz="2050" dirty="0">
                <a:latin typeface="Calibri"/>
                <a:cs typeface="Calibri"/>
              </a:rPr>
              <a:t>Ensemble Learning</a:t>
            </a:r>
          </a:p>
          <a:p>
            <a:pPr marL="381000" indent="-368935">
              <a:lnSpc>
                <a:spcPct val="100000"/>
              </a:lnSpc>
              <a:spcBef>
                <a:spcPts val="114"/>
              </a:spcBef>
              <a:buFont typeface="Cambria"/>
              <a:buChar char="♦"/>
              <a:tabLst>
                <a:tab pos="381000" algn="l"/>
                <a:tab pos="381635" algn="l"/>
              </a:tabLst>
            </a:pPr>
            <a:endParaRPr lang="en-MY" sz="2050" dirty="0">
              <a:latin typeface="Calibri"/>
              <a:cs typeface="Calibri"/>
            </a:endParaRPr>
          </a:p>
          <a:p>
            <a:pPr marL="381000" indent="-368935">
              <a:lnSpc>
                <a:spcPct val="100000"/>
              </a:lnSpc>
              <a:spcBef>
                <a:spcPts val="114"/>
              </a:spcBef>
              <a:buFont typeface="Cambria"/>
              <a:buChar char="♦"/>
              <a:tabLst>
                <a:tab pos="381000" algn="l"/>
                <a:tab pos="381635" algn="l"/>
              </a:tabLst>
            </a:pPr>
            <a:r>
              <a:rPr lang="en-MY" sz="2050" dirty="0">
                <a:latin typeface="Calibri"/>
                <a:cs typeface="Calibri"/>
              </a:rPr>
              <a:t>Developing Machine Learning Systems</a:t>
            </a:r>
          </a:p>
        </p:txBody>
      </p:sp>
      <p:sp>
        <p:nvSpPr>
          <p:cNvPr id="6" name="TextBox 5">
            <a:extLst>
              <a:ext uri="{FF2B5EF4-FFF2-40B4-BE49-F238E27FC236}">
                <a16:creationId xmlns:a16="http://schemas.microsoft.com/office/drawing/2014/main" id="{29CCC06A-F2FB-4B87-9512-BE876249A91E}"/>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9ADF57C3-8942-4153-A23D-86E4BD1EE2B1}"/>
              </a:ext>
            </a:extLst>
          </p:cNvPr>
          <p:cNvPicPr>
            <a:picLocks noChangeAspect="1"/>
          </p:cNvPicPr>
          <p:nvPr/>
        </p:nvPicPr>
        <p:blipFill>
          <a:blip r:embed="rId2"/>
          <a:stretch>
            <a:fillRect/>
          </a:stretch>
        </p:blipFill>
        <p:spPr>
          <a:xfrm>
            <a:off x="381000" y="7163300"/>
            <a:ext cx="914400" cy="276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Model Selection and Optimization</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20</a:t>
            </a:fld>
            <a:endParaRPr spc="20" dirty="0"/>
          </a:p>
        </p:txBody>
      </p:sp>
      <p:pic>
        <p:nvPicPr>
          <p:cNvPr id="4" name="Picture 3">
            <a:extLst>
              <a:ext uri="{FF2B5EF4-FFF2-40B4-BE49-F238E27FC236}">
                <a16:creationId xmlns:a16="http://schemas.microsoft.com/office/drawing/2014/main" id="{94DAD40E-713C-4C58-9AA4-9511264EF9A9}"/>
              </a:ext>
            </a:extLst>
          </p:cNvPr>
          <p:cNvPicPr>
            <a:picLocks noChangeAspect="1"/>
          </p:cNvPicPr>
          <p:nvPr/>
        </p:nvPicPr>
        <p:blipFill>
          <a:blip r:embed="rId2"/>
          <a:stretch>
            <a:fillRect/>
          </a:stretch>
        </p:blipFill>
        <p:spPr>
          <a:xfrm>
            <a:off x="1371600" y="1510321"/>
            <a:ext cx="6316629" cy="3962400"/>
          </a:xfrm>
          <a:prstGeom prst="rect">
            <a:avLst/>
          </a:prstGeom>
        </p:spPr>
      </p:pic>
      <p:sp>
        <p:nvSpPr>
          <p:cNvPr id="8" name="TextBox 7">
            <a:extLst>
              <a:ext uri="{FF2B5EF4-FFF2-40B4-BE49-F238E27FC236}">
                <a16:creationId xmlns:a16="http://schemas.microsoft.com/office/drawing/2014/main" id="{B364797E-D6F5-464B-97F5-441A4313BB52}"/>
              </a:ext>
            </a:extLst>
          </p:cNvPr>
          <p:cNvSpPr txBox="1"/>
          <p:nvPr/>
        </p:nvSpPr>
        <p:spPr>
          <a:xfrm>
            <a:off x="990600" y="5638800"/>
            <a:ext cx="7620000" cy="1384995"/>
          </a:xfrm>
          <a:prstGeom prst="rect">
            <a:avLst/>
          </a:prstGeom>
          <a:noFill/>
        </p:spPr>
        <p:txBody>
          <a:bodyPr wrap="square">
            <a:spAutoFit/>
          </a:bodyPr>
          <a:lstStyle/>
          <a:p>
            <a:pPr marR="10960" algn="just"/>
            <a:r>
              <a:rPr lang="en-US" sz="1200" b="0" i="0" u="none" strike="noStrike" baseline="0" dirty="0">
                <a:latin typeface="Times New Roman" panose="02020603050405020304" pitchFamily="18" charset="0"/>
              </a:rPr>
              <a:t>An algorithm to select the model that has the lowest validation error. It builds models of increasing complexity, and choosing the one with best empirical error rate, </a:t>
            </a:r>
            <a:r>
              <a:rPr lang="en-US" sz="1200" b="0" i="1" u="none" strike="noStrike" baseline="0" dirty="0">
                <a:latin typeface="Times New Roman" panose="02020603050405020304" pitchFamily="18" charset="0"/>
              </a:rPr>
              <a:t>err</a:t>
            </a:r>
            <a:r>
              <a:rPr lang="en-US" sz="1200" b="0" i="0" u="none" strike="noStrike" baseline="0" dirty="0">
                <a:latin typeface="Times New Roman" panose="02020603050405020304" pitchFamily="18" charset="0"/>
              </a:rPr>
              <a:t>, on the validation data set. </a:t>
            </a:r>
            <a:r>
              <a:rPr lang="en-US" sz="1200" b="0" i="1" u="none" strike="noStrike" baseline="0" dirty="0">
                <a:latin typeface="Times New Roman" panose="02020603050405020304" pitchFamily="18" charset="0"/>
              </a:rPr>
              <a:t>Learner</a:t>
            </a:r>
            <a:r>
              <a:rPr lang="en-US" sz="1200" b="0" i="0" u="none" strike="noStrike" baseline="0" dirty="0">
                <a:latin typeface="Tahoma" panose="020B0604030504040204" pitchFamily="34" charset="0"/>
              </a:rPr>
              <a:t>(</a:t>
            </a:r>
            <a:r>
              <a:rPr lang="en-US" sz="1200" b="0" i="1" u="none" strike="noStrike" baseline="0" dirty="0">
                <a:latin typeface="Times New Roman" panose="02020603050405020304" pitchFamily="18" charset="0"/>
              </a:rPr>
              <a:t>size</a:t>
            </a:r>
            <a:r>
              <a:rPr lang="en-US" sz="1200" b="0" i="1" u="none" strike="noStrike" baseline="0" dirty="0">
                <a:latin typeface="Arial" panose="020B0604020202020204" pitchFamily="34" charset="0"/>
              </a:rPr>
              <a:t>, </a:t>
            </a:r>
            <a:r>
              <a:rPr lang="en-US" sz="1200" b="0" i="1" u="none" strike="noStrike" baseline="0" dirty="0">
                <a:latin typeface="Times New Roman" panose="02020603050405020304" pitchFamily="18" charset="0"/>
              </a:rPr>
              <a:t>examples</a:t>
            </a:r>
            <a:r>
              <a:rPr lang="en-US" sz="1200" b="0" i="0" u="none" strike="noStrike" baseline="0" dirty="0">
                <a:latin typeface="Tahoma" panose="020B0604030504040204" pitchFamily="34" charset="0"/>
              </a:rPr>
              <a:t>) </a:t>
            </a:r>
            <a:r>
              <a:rPr lang="en-US" sz="1200" b="0" i="0" u="none" strike="noStrike" baseline="0" dirty="0">
                <a:latin typeface="Times New Roman" panose="02020603050405020304" pitchFamily="18" charset="0"/>
              </a:rPr>
              <a:t>returns a hypothesis whose complexity is set by the parameter </a:t>
            </a:r>
            <a:r>
              <a:rPr lang="en-US" sz="1200" b="0" i="1" u="none" strike="noStrike" baseline="0" dirty="0">
                <a:latin typeface="Times New Roman" panose="02020603050405020304" pitchFamily="18" charset="0"/>
              </a:rPr>
              <a:t>size</a:t>
            </a:r>
            <a:r>
              <a:rPr lang="en-US" sz="1200" b="0" i="0" u="none" strike="noStrike" baseline="0" dirty="0">
                <a:latin typeface="Times New Roman" panose="02020603050405020304" pitchFamily="18" charset="0"/>
              </a:rPr>
              <a:t>, and which is trained on </a:t>
            </a:r>
            <a:r>
              <a:rPr lang="en-US" sz="1200" b="0" i="1" u="none" strike="noStrike" baseline="0" dirty="0">
                <a:latin typeface="Times New Roman" panose="02020603050405020304" pitchFamily="18" charset="0"/>
              </a:rPr>
              <a:t>examples</a:t>
            </a:r>
            <a:r>
              <a:rPr lang="en-US" sz="1200" b="0" i="0" u="none" strike="noStrike" baseline="0" dirty="0">
                <a:latin typeface="Times New Roman" panose="02020603050405020304" pitchFamily="18" charset="0"/>
              </a:rPr>
              <a:t>. In C</a:t>
            </a:r>
            <a:r>
              <a:rPr lang="en-US" sz="1050" b="0" i="0" u="none" strike="noStrike" baseline="0" dirty="0">
                <a:latin typeface="Times New Roman" panose="02020603050405020304" pitchFamily="18" charset="0"/>
              </a:rPr>
              <a:t>ROSS</a:t>
            </a:r>
            <a:r>
              <a:rPr lang="en-US" sz="1200" b="0" i="0" u="none" strike="noStrike" baseline="0" dirty="0">
                <a:latin typeface="Times New Roman" panose="02020603050405020304" pitchFamily="18" charset="0"/>
              </a:rPr>
              <a:t>-V</a:t>
            </a:r>
            <a:r>
              <a:rPr lang="en-US" sz="1050" b="0" i="0" u="none" strike="noStrike" baseline="0" dirty="0">
                <a:latin typeface="Times New Roman" panose="02020603050405020304" pitchFamily="18" charset="0"/>
              </a:rPr>
              <a:t>ALIDATION</a:t>
            </a:r>
            <a:r>
              <a:rPr lang="en-US" sz="1200" b="0" i="0" u="none" strike="noStrike" baseline="0" dirty="0">
                <a:latin typeface="Times New Roman" panose="02020603050405020304" pitchFamily="18" charset="0"/>
              </a:rPr>
              <a:t>, each iteration of the </a:t>
            </a:r>
            <a:r>
              <a:rPr lang="en-US" sz="1200" b="1" i="0" u="none" strike="noStrike" baseline="0" dirty="0">
                <a:latin typeface="Times New Roman" panose="02020603050405020304" pitchFamily="18" charset="0"/>
              </a:rPr>
              <a:t>for </a:t>
            </a:r>
            <a:r>
              <a:rPr lang="en-US" sz="1200" b="0" i="0" u="none" strike="noStrike" baseline="0" dirty="0">
                <a:latin typeface="Times New Roman" panose="02020603050405020304" pitchFamily="18" charset="0"/>
              </a:rPr>
              <a:t>loop selects a different slice of the </a:t>
            </a:r>
            <a:r>
              <a:rPr lang="en-US" sz="1200" b="0" i="1" u="none" strike="noStrike" baseline="0" dirty="0">
                <a:latin typeface="Times New Roman" panose="02020603050405020304" pitchFamily="18" charset="0"/>
              </a:rPr>
              <a:t>examples </a:t>
            </a:r>
            <a:r>
              <a:rPr lang="en-US" sz="1200" b="0" i="0" u="none" strike="noStrike" baseline="0" dirty="0">
                <a:latin typeface="Times New Roman" panose="02020603050405020304" pitchFamily="18" charset="0"/>
              </a:rPr>
              <a:t>as the validation set, and keeps the other examples as the training set. It then returns the average validation set error over all the folds. Once we have determined which value of the </a:t>
            </a:r>
            <a:r>
              <a:rPr lang="en-US" sz="1200" b="0" i="1" u="none" strike="noStrike" baseline="0" dirty="0">
                <a:latin typeface="Times New Roman" panose="02020603050405020304" pitchFamily="18" charset="0"/>
              </a:rPr>
              <a:t>size </a:t>
            </a:r>
            <a:r>
              <a:rPr lang="en-US" sz="1200" b="0" i="0" u="none" strike="noStrike" baseline="0" dirty="0">
                <a:latin typeface="Times New Roman" panose="02020603050405020304" pitchFamily="18" charset="0"/>
              </a:rPr>
              <a:t>parameter is best, M</a:t>
            </a:r>
            <a:r>
              <a:rPr lang="en-US" sz="1050" b="0" i="0" u="none" strike="noStrike" baseline="0" dirty="0">
                <a:latin typeface="Times New Roman" panose="02020603050405020304" pitchFamily="18" charset="0"/>
              </a:rPr>
              <a:t>ODEL</a:t>
            </a:r>
            <a:r>
              <a:rPr lang="en-US" sz="1200" b="0" i="0" u="none" strike="noStrike" baseline="0" dirty="0">
                <a:latin typeface="Times New Roman" panose="02020603050405020304" pitchFamily="18" charset="0"/>
              </a:rPr>
              <a:t>-S</a:t>
            </a:r>
            <a:r>
              <a:rPr lang="en-US" sz="1050" b="0" i="0" u="none" strike="noStrike" baseline="0" dirty="0">
                <a:latin typeface="Times New Roman" panose="02020603050405020304" pitchFamily="18" charset="0"/>
              </a:rPr>
              <a:t>ELECTION </a:t>
            </a:r>
            <a:r>
              <a:rPr lang="en-US" sz="1200" b="0" i="0" u="none" strike="noStrike" baseline="0" dirty="0">
                <a:latin typeface="Times New Roman" panose="02020603050405020304" pitchFamily="18" charset="0"/>
              </a:rPr>
              <a:t>returns the model (i.e., learner/hypothesis) of that size, trained on all the training examples, along with its error rate on the held-out test examples.</a:t>
            </a:r>
          </a:p>
        </p:txBody>
      </p:sp>
    </p:spTree>
    <p:extLst>
      <p:ext uri="{BB962C8B-B14F-4D97-AF65-F5344CB8AC3E}">
        <p14:creationId xmlns:p14="http://schemas.microsoft.com/office/powerpoint/2010/main" val="118624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Model Selection and Optimization</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21</a:t>
            </a:fld>
            <a:endParaRPr spc="20" dirty="0"/>
          </a:p>
        </p:txBody>
      </p:sp>
      <p:pic>
        <p:nvPicPr>
          <p:cNvPr id="5" name="Picture 4">
            <a:extLst>
              <a:ext uri="{FF2B5EF4-FFF2-40B4-BE49-F238E27FC236}">
                <a16:creationId xmlns:a16="http://schemas.microsoft.com/office/drawing/2014/main" id="{5FAA20D2-6AC4-4CAC-B1F0-004A53979766}"/>
              </a:ext>
            </a:extLst>
          </p:cNvPr>
          <p:cNvPicPr>
            <a:picLocks noChangeAspect="1"/>
          </p:cNvPicPr>
          <p:nvPr/>
        </p:nvPicPr>
        <p:blipFill>
          <a:blip r:embed="rId2"/>
          <a:stretch>
            <a:fillRect/>
          </a:stretch>
        </p:blipFill>
        <p:spPr>
          <a:xfrm>
            <a:off x="535025" y="1752600"/>
            <a:ext cx="7722234" cy="3104035"/>
          </a:xfrm>
          <a:prstGeom prst="rect">
            <a:avLst/>
          </a:prstGeom>
        </p:spPr>
      </p:pic>
      <p:sp>
        <p:nvSpPr>
          <p:cNvPr id="9" name="TextBox 8">
            <a:extLst>
              <a:ext uri="{FF2B5EF4-FFF2-40B4-BE49-F238E27FC236}">
                <a16:creationId xmlns:a16="http://schemas.microsoft.com/office/drawing/2014/main" id="{0D3B38B5-0A87-4F6F-BEB6-90B875F1AFA3}"/>
              </a:ext>
            </a:extLst>
          </p:cNvPr>
          <p:cNvSpPr txBox="1"/>
          <p:nvPr/>
        </p:nvSpPr>
        <p:spPr>
          <a:xfrm>
            <a:off x="914400" y="5111859"/>
            <a:ext cx="7568435" cy="1600438"/>
          </a:xfrm>
          <a:prstGeom prst="rect">
            <a:avLst/>
          </a:prstGeom>
          <a:noFill/>
        </p:spPr>
        <p:txBody>
          <a:bodyPr wrap="square">
            <a:spAutoFit/>
          </a:bodyPr>
          <a:lstStyle/>
          <a:p>
            <a:pPr algn="just"/>
            <a:r>
              <a:rPr lang="en-US" sz="1400" b="0" i="0" u="none" strike="noStrike" baseline="0" dirty="0">
                <a:latin typeface="NimbusRomNo9L-Regu"/>
              </a:rPr>
              <a:t>Error rates on training data (lower, green line) and validation data (upper, orange line) for models of different complexity on two different problems. M</a:t>
            </a:r>
            <a:r>
              <a:rPr lang="en-US" sz="1100" b="0" i="0" u="none" strike="noStrike" baseline="0" dirty="0">
                <a:latin typeface="NimbusRomNo9L-Regu"/>
              </a:rPr>
              <a:t>ODEL</a:t>
            </a:r>
            <a:r>
              <a:rPr lang="en-US" sz="1400" b="0" i="0" u="none" strike="noStrike" baseline="0" dirty="0">
                <a:latin typeface="NimbusRomNo9L-Regu"/>
              </a:rPr>
              <a:t>-S</a:t>
            </a:r>
            <a:r>
              <a:rPr lang="en-US" sz="1100" b="0" i="0" u="none" strike="noStrike" baseline="0" dirty="0">
                <a:latin typeface="NimbusRomNo9L-Regu"/>
              </a:rPr>
              <a:t>ELECTION </a:t>
            </a:r>
            <a:r>
              <a:rPr lang="en-US" sz="1400" b="0" i="0" u="none" strike="noStrike" baseline="0" dirty="0">
                <a:latin typeface="NimbusRomNo9L-Regu"/>
              </a:rPr>
              <a:t>picks the hyperparameter value with the lowest validation-set error. In (a) the model class is decision trees and the hyperparameter is the number of nodes. The data is from a version of the restaurant problem. The optimal size is 7. In (b) the model class is convolutional neural networks (see Section 22.3) and the hyperparameter is the number of regular parameters in the network. The data is the MNIST data set of images of digits; the task is to identify </a:t>
            </a:r>
            <a:r>
              <a:rPr lang="en-US" sz="1400" b="0" i="0" u="none" strike="noStrike" baseline="0" dirty="0" err="1">
                <a:latin typeface="NimbusRomNo9L-Regu"/>
              </a:rPr>
              <a:t>eachdigit</a:t>
            </a:r>
            <a:r>
              <a:rPr lang="en-US" sz="1400" b="0" i="0" u="none" strike="noStrike" baseline="0" dirty="0">
                <a:latin typeface="NimbusRomNo9L-Regu"/>
              </a:rPr>
              <a:t>. The optimal number of parameters is 1,000,000 (note the log scale).</a:t>
            </a:r>
            <a:endParaRPr lang="en-MY" sz="1400" dirty="0"/>
          </a:p>
        </p:txBody>
      </p:sp>
    </p:spTree>
    <p:extLst>
      <p:ext uri="{BB962C8B-B14F-4D97-AF65-F5344CB8AC3E}">
        <p14:creationId xmlns:p14="http://schemas.microsoft.com/office/powerpoint/2010/main" val="57556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Model Selection and Optimization</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22</a:t>
            </a:fld>
            <a:endParaRPr spc="2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5F3DA1C-9C5D-4659-8420-49B7CA8D001F}"/>
                  </a:ext>
                </a:extLst>
              </p:cNvPr>
              <p:cNvSpPr txBox="1"/>
              <p:nvPr/>
            </p:nvSpPr>
            <p:spPr>
              <a:xfrm>
                <a:off x="765024" y="1828800"/>
                <a:ext cx="7492235" cy="4893647"/>
              </a:xfrm>
              <a:prstGeom prst="rect">
                <a:avLst/>
              </a:prstGeom>
              <a:noFill/>
            </p:spPr>
            <p:txBody>
              <a:bodyPr wrap="square">
                <a:spAutoFit/>
              </a:bodyPr>
              <a:lstStyle/>
              <a:p>
                <a:r>
                  <a:rPr lang="en-US" sz="1800" b="0" i="0" u="none" strike="noStrike" baseline="0" dirty="0">
                    <a:solidFill>
                      <a:srgbClr val="9A009A"/>
                    </a:solidFill>
                    <a:latin typeface="CMSSBX10"/>
                  </a:rPr>
                  <a:t>From error rates to loss</a:t>
                </a:r>
              </a:p>
              <a:p>
                <a:pPr marL="285750" indent="-285750">
                  <a:buFont typeface="Arial" panose="020B0604020202020204" pitchFamily="34" charset="0"/>
                  <a:buChar char="•"/>
                </a:pPr>
                <a:r>
                  <a:rPr lang="en-US" sz="1600" u="none" strike="noStrike" baseline="0" dirty="0">
                    <a:solidFill>
                      <a:srgbClr val="000000"/>
                    </a:solidFill>
                    <a:latin typeface="NimbusRomNo9L-Regu"/>
                  </a:rPr>
                  <a:t>Minimize a </a:t>
                </a:r>
                <a:r>
                  <a:rPr lang="en-US" sz="1600" b="1" u="none" strike="noStrike" baseline="0" dirty="0">
                    <a:solidFill>
                      <a:srgbClr val="000000"/>
                    </a:solidFill>
                    <a:latin typeface="NimbusRomNo9L-Regu"/>
                  </a:rPr>
                  <a:t>loss function </a:t>
                </a:r>
                <a:r>
                  <a:rPr lang="en-US" sz="1600" u="none" strike="noStrike" baseline="0" dirty="0">
                    <a:solidFill>
                      <a:srgbClr val="000000"/>
                    </a:solidFill>
                    <a:latin typeface="NimbusRomNo9L-Regu"/>
                  </a:rPr>
                  <a:t>rather than maximize a utility function</a:t>
                </a:r>
                <a:r>
                  <a:rPr lang="en-US" sz="1800" b="0" i="0" u="none" strike="noStrike" baseline="0" dirty="0">
                    <a:latin typeface="Times New Roman" panose="02020603050405020304" pitchFamily="18" charset="0"/>
                  </a:rPr>
                  <a:t>. </a:t>
                </a:r>
                <a:r>
                  <a:rPr lang="en-US" sz="1600" b="0" i="0" u="none" strike="noStrike" baseline="0" dirty="0">
                    <a:latin typeface="Times New Roman" panose="02020603050405020304" pitchFamily="18" charset="0"/>
                  </a:rPr>
                  <a:t>The loss function </a:t>
                </a:r>
                <a:r>
                  <a:rPr lang="en-US" sz="1600" b="0" i="1" u="none" strike="noStrike" baseline="0" dirty="0">
                    <a:latin typeface="Times New Roman" panose="02020603050405020304" pitchFamily="18" charset="0"/>
                  </a:rPr>
                  <a:t>L</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1" u="none" strike="noStrike" baseline="0" dirty="0">
                    <a:latin typeface="Arial" panose="020B0604020202020204" pitchFamily="34" charset="0"/>
                  </a:rPr>
                  <a:t>, </a:t>
                </a:r>
                <a:r>
                  <a:rPr lang="en-US" sz="1600" b="0" i="1" u="none" strike="noStrike" baseline="0" dirty="0">
                    <a:latin typeface="Times New Roman" panose="02020603050405020304" pitchFamily="18" charset="0"/>
                  </a:rPr>
                  <a:t>y</a:t>
                </a:r>
                <a:r>
                  <a:rPr lang="en-US" sz="1600" b="0" i="1" u="none" strike="noStrike" baseline="0" dirty="0">
                    <a:latin typeface="Arial" panose="020B0604020202020204" pitchFamily="34" charset="0"/>
                  </a:rPr>
                  <a:t>, </a:t>
                </a:r>
                <a:r>
                  <a:rPr lang="en-US" sz="1600" b="0" i="1" u="none" strike="noStrike" baseline="0" dirty="0">
                    <a:latin typeface="Times New Roman" panose="02020603050405020304" pitchFamily="18" charset="0"/>
                  </a:rPr>
                  <a:t>y</a:t>
                </a:r>
                <a:r>
                  <a:rPr lang="en-US" sz="1600" b="0" i="0" u="none" strike="noStrike" baseline="0" dirty="0">
                    <a:latin typeface="Times New Roman" panose="02020603050405020304" pitchFamily="18" charset="0"/>
                  </a:rPr>
                  <a:t>ˆ</a:t>
                </a:r>
                <a:r>
                  <a:rPr lang="en-US" sz="1600" b="0" i="0" u="none" strike="noStrike" baseline="0" dirty="0">
                    <a:latin typeface="Tahoma" panose="020B0604030504040204" pitchFamily="34" charset="0"/>
                  </a:rPr>
                  <a:t>) </a:t>
                </a:r>
                <a:r>
                  <a:rPr lang="en-US" sz="1600" b="0" i="0" u="none" strike="noStrike" baseline="0" dirty="0">
                    <a:latin typeface="Times New Roman" panose="02020603050405020304" pitchFamily="18" charset="0"/>
                  </a:rPr>
                  <a:t>is defined as the amount of utility lost</a:t>
                </a:r>
                <a:r>
                  <a:rPr lang="en-US" sz="1600" dirty="0">
                    <a:latin typeface="Times New Roman" panose="02020603050405020304" pitchFamily="18" charset="0"/>
                  </a:rPr>
                  <a:t> </a:t>
                </a:r>
                <a:r>
                  <a:rPr lang="en-US" sz="1600" b="0" i="0" u="none" strike="noStrike" baseline="0" dirty="0">
                    <a:latin typeface="Times New Roman" panose="02020603050405020304" pitchFamily="18" charset="0"/>
                  </a:rPr>
                  <a:t>by predicting </a:t>
                </a:r>
                <a:r>
                  <a:rPr lang="en-US" sz="1600" b="0" i="1" u="none" strike="noStrike" baseline="0" dirty="0">
                    <a:latin typeface="Times New Roman" panose="02020603050405020304" pitchFamily="18" charset="0"/>
                  </a:rPr>
                  <a:t>h</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0" u="none" strike="noStrike" baseline="0" dirty="0">
                    <a:latin typeface="Tahoma" panose="020B0604030504040204" pitchFamily="34" charset="0"/>
                  </a:rPr>
                  <a:t>) = </a:t>
                </a:r>
                <a:r>
                  <a:rPr lang="en-US" sz="1600" b="0" i="1" u="none" strike="noStrike" baseline="0" dirty="0">
                    <a:latin typeface="Times New Roman" panose="02020603050405020304" pitchFamily="18" charset="0"/>
                  </a:rPr>
                  <a:t>y</a:t>
                </a:r>
                <a:r>
                  <a:rPr lang="en-US" sz="1600" b="0" i="0" u="none" strike="noStrike" baseline="0" dirty="0">
                    <a:latin typeface="Times New Roman" panose="02020603050405020304" pitchFamily="18" charset="0"/>
                  </a:rPr>
                  <a:t>ˆ when the correct answer is </a:t>
                </a:r>
                <a:r>
                  <a:rPr lang="en-US" sz="1600" b="0" i="1" u="none" strike="noStrike" baseline="0" dirty="0">
                    <a:latin typeface="Times New Roman" panose="02020603050405020304" pitchFamily="18" charset="0"/>
                  </a:rPr>
                  <a:t>f </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0" u="none" strike="noStrike" baseline="0" dirty="0">
                    <a:latin typeface="Tahoma" panose="020B0604030504040204" pitchFamily="34" charset="0"/>
                  </a:rPr>
                  <a:t>) = </a:t>
                </a:r>
                <a:r>
                  <a:rPr lang="en-US" sz="1600" b="0" i="1" u="none" strike="noStrike" baseline="0" dirty="0">
                    <a:latin typeface="Times New Roman" panose="02020603050405020304" pitchFamily="18" charset="0"/>
                  </a:rPr>
                  <a:t>y</a:t>
                </a:r>
                <a:r>
                  <a:rPr lang="en-US" sz="1600" b="0" i="0" u="none" strike="noStrike" baseline="0" dirty="0">
                    <a:latin typeface="Times New Roman" panose="02020603050405020304" pitchFamily="18" charset="0"/>
                  </a:rPr>
                  <a:t>:</a:t>
                </a:r>
              </a:p>
              <a:p>
                <a:pPr marL="285750" indent="-285750">
                  <a:buFont typeface="Arial" panose="020B0604020202020204" pitchFamily="34" charset="0"/>
                  <a:buChar char="•"/>
                </a:pPr>
                <a:endParaRPr lang="en-US" sz="1600" dirty="0">
                  <a:latin typeface="Times New Roman" panose="02020603050405020304" pitchFamily="18" charset="0"/>
                </a:endParaRPr>
              </a:p>
              <a:p>
                <a:pPr marL="285750" indent="-285750">
                  <a:buFont typeface="Arial" panose="020B0604020202020204" pitchFamily="34" charset="0"/>
                  <a:buChar char="•"/>
                </a:pPr>
                <a:endParaRPr lang="en-US" sz="16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endParaRPr>
              </a:p>
              <a:p>
                <a:pPr marL="285750" indent="-285750">
                  <a:buFont typeface="Arial" panose="020B0604020202020204" pitchFamily="34" charset="0"/>
                  <a:buChar char="•"/>
                </a:pPr>
                <a:endParaRPr lang="en-US" sz="16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endParaRPr>
              </a:p>
              <a:p>
                <a:pPr marL="285750" indent="-285750">
                  <a:buFont typeface="Arial" panose="020B0604020202020204" pitchFamily="34" charset="0"/>
                  <a:buChar char="•"/>
                </a:pPr>
                <a:r>
                  <a:rPr lang="en-US" sz="1600" b="0" i="0" u="none" strike="noStrike" baseline="0" dirty="0">
                    <a:latin typeface="Times New Roman" panose="02020603050405020304" pitchFamily="18" charset="0"/>
                  </a:rPr>
                  <a:t>Simplified version independent of </a:t>
                </a:r>
                <a:r>
                  <a:rPr lang="en-US" sz="1600" b="0" i="1" u="none" strike="noStrike" baseline="0" dirty="0">
                    <a:latin typeface="Times New Roman" panose="02020603050405020304" pitchFamily="18" charset="0"/>
                  </a:rPr>
                  <a:t>x: </a:t>
                </a:r>
                <a:r>
                  <a:rPr lang="en-MY" sz="1800" b="0" i="1" u="none" strike="noStrike" baseline="0" dirty="0">
                    <a:latin typeface="Times New Roman" panose="02020603050405020304" pitchFamily="18" charset="0"/>
                  </a:rPr>
                  <a:t>L</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y</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y</a:t>
                </a:r>
                <a:r>
                  <a:rPr lang="en-MY" sz="1800" b="0" i="0" u="none" strike="noStrike" baseline="0" dirty="0">
                    <a:latin typeface="Calibri" panose="020F0502020204030204" pitchFamily="34" charset="0"/>
                  </a:rPr>
                  <a:t>ˆ</a:t>
                </a:r>
                <a:r>
                  <a:rPr lang="en-MY" sz="1800" b="0" i="0" u="none" strike="noStrike" baseline="0" dirty="0">
                    <a:latin typeface="Tahoma" panose="020B0604030504040204" pitchFamily="34" charset="0"/>
                  </a:rPr>
                  <a:t>)</a:t>
                </a:r>
              </a:p>
              <a:p>
                <a:pPr marL="285750" indent="-285750">
                  <a:buFont typeface="Arial" panose="020B0604020202020204" pitchFamily="34" charset="0"/>
                  <a:buChar char="•"/>
                </a:pPr>
                <a:endParaRPr lang="en-MY" sz="1800" b="0" i="0" u="none" strike="noStrike" baseline="0" dirty="0">
                  <a:latin typeface="Calibri" panose="020F0502020204030204" pitchFamily="34" charset="0"/>
                </a:endParaRPr>
              </a:p>
              <a:p>
                <a:pPr marL="285750" indent="-285750">
                  <a:buFont typeface="Arial" panose="020B0604020202020204" pitchFamily="34" charset="0"/>
                  <a:buChar char="•"/>
                </a:pPr>
                <a:r>
                  <a:rPr lang="en-US" sz="1600" dirty="0">
                    <a:latin typeface="Times New Roman" panose="02020603050405020304" pitchFamily="18" charset="0"/>
                  </a:rPr>
                  <a:t>T</a:t>
                </a:r>
                <a:r>
                  <a:rPr lang="en-US" sz="1600" b="0" i="0" u="none" strike="noStrike" baseline="0" dirty="0">
                    <a:latin typeface="Times New Roman" panose="02020603050405020304" pitchFamily="18" charset="0"/>
                  </a:rPr>
                  <a:t>he learning agent maximizes its expected utility by choosing the hypothesis that minimizes expected loss over all input–output pairs it will see.</a:t>
                </a:r>
              </a:p>
              <a:p>
                <a:endParaRPr lang="en-US" sz="1600" dirty="0">
                  <a:latin typeface="Times New Roman" panose="02020603050405020304" pitchFamily="18" charset="0"/>
                </a:endParaRPr>
              </a:p>
              <a:p>
                <a:pPr marL="285750" indent="-285750">
                  <a:buFont typeface="Arial" panose="020B0604020202020204" pitchFamily="34" charset="0"/>
                  <a:buChar char="•"/>
                </a:pPr>
                <a:r>
                  <a:rPr lang="en-US" sz="1600" b="0" i="0" u="none" strike="noStrike" baseline="0" dirty="0">
                    <a:latin typeface="Times New Roman" panose="02020603050405020304" pitchFamily="18" charset="0"/>
                  </a:rPr>
                  <a:t>prior probability distribution </a:t>
                </a:r>
                <a:r>
                  <a:rPr lang="en-US" sz="1600" b="1" i="0" u="none" strike="noStrike" baseline="0" dirty="0">
                    <a:latin typeface="Lucida Sans" panose="020B0602030504020204" pitchFamily="34" charset="0"/>
                  </a:rPr>
                  <a:t>P</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1" u="none" strike="noStrike" baseline="0" dirty="0">
                    <a:latin typeface="Arial" panose="020B0604020202020204" pitchFamily="34" charset="0"/>
                  </a:rPr>
                  <a:t>,</a:t>
                </a:r>
                <a:r>
                  <a:rPr lang="en-US" sz="1600" b="0" i="1" u="none" strike="noStrike" baseline="0" dirty="0">
                    <a:latin typeface="Times New Roman" panose="02020603050405020304" pitchFamily="18" charset="0"/>
                  </a:rPr>
                  <a:t>Y </a:t>
                </a:r>
                <a:r>
                  <a:rPr lang="en-US" sz="1600" b="0" i="0" u="none" strike="noStrike" baseline="0" dirty="0">
                    <a:latin typeface="Tahoma" panose="020B0604030504040204" pitchFamily="34" charset="0"/>
                  </a:rPr>
                  <a:t>) </a:t>
                </a:r>
                <a:r>
                  <a:rPr lang="en-US" sz="1600" b="0" i="0" u="none" strike="noStrike" baseline="0" dirty="0">
                    <a:latin typeface="Times New Roman" panose="02020603050405020304" pitchFamily="18" charset="0"/>
                  </a:rPr>
                  <a:t>over examples.</a:t>
                </a:r>
              </a:p>
              <a:p>
                <a:pPr marL="285750" indent="-285750">
                  <a:buFont typeface="Arial" panose="020B0604020202020204" pitchFamily="34" charset="0"/>
                  <a:buChar char="•"/>
                </a:pPr>
                <a:endParaRPr lang="en-US" sz="16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600" b="0" i="0" u="none" strike="noStrike" baseline="0" dirty="0">
                    <a:latin typeface="NimbusRomNo9L-Regu"/>
                  </a:rPr>
                  <a:t>the set of all possible input–output examples (</a:t>
                </a:r>
                <a14:m>
                  <m:oMath xmlns:m="http://schemas.openxmlformats.org/officeDocument/2006/math">
                    <m:r>
                      <a:rPr lang="en-MY" sz="1600" b="0" i="1" u="none" strike="noStrike" baseline="0" smtClean="0">
                        <a:latin typeface="Cambria Math" panose="02040503050406030204" pitchFamily="18" charset="0"/>
                        <a:ea typeface="Cambria Math" panose="02040503050406030204" pitchFamily="18" charset="0"/>
                      </a:rPr>
                      <m:t>𝜀</m:t>
                    </m:r>
                  </m:oMath>
                </a14:m>
                <a:r>
                  <a:rPr lang="en-US" sz="1600" b="0" i="0" u="none" strike="noStrike" baseline="0" dirty="0">
                    <a:latin typeface="NimbusRomNo9L-Regu"/>
                  </a:rPr>
                  <a:t>)</a:t>
                </a:r>
              </a:p>
              <a:p>
                <a:endParaRPr lang="en-US" sz="1600" b="0" i="0" u="none" strike="noStrike" baseline="0" dirty="0">
                  <a:latin typeface="Times New Roman" panose="02020603050405020304" pitchFamily="18" charset="0"/>
                </a:endParaRPr>
              </a:p>
              <a:p>
                <a:r>
                  <a:rPr lang="en-US" sz="1600" u="none" strike="noStrike" baseline="0" dirty="0">
                    <a:solidFill>
                      <a:srgbClr val="000000"/>
                    </a:solidFill>
                    <a:latin typeface="NimbusRomNo9L-Regu"/>
                  </a:rPr>
                  <a:t> </a:t>
                </a:r>
                <a:endParaRPr lang="en-US" sz="1600" i="1" u="none" strike="noStrike" baseline="0" dirty="0">
                  <a:solidFill>
                    <a:srgbClr val="000000"/>
                  </a:solidFill>
                  <a:latin typeface="NimbusRomNo9L-Regu"/>
                </a:endParaRPr>
              </a:p>
            </p:txBody>
          </p:sp>
        </mc:Choice>
        <mc:Fallback xmlns="">
          <p:sp>
            <p:nvSpPr>
              <p:cNvPr id="6" name="TextBox 5">
                <a:extLst>
                  <a:ext uri="{FF2B5EF4-FFF2-40B4-BE49-F238E27FC236}">
                    <a16:creationId xmlns:a16="http://schemas.microsoft.com/office/drawing/2014/main" id="{35F3DA1C-9C5D-4659-8420-49B7CA8D001F}"/>
                  </a:ext>
                </a:extLst>
              </p:cNvPr>
              <p:cNvSpPr txBox="1">
                <a:spLocks noRot="1" noChangeAspect="1" noMove="1" noResize="1" noEditPoints="1" noAdjustHandles="1" noChangeArrowheads="1" noChangeShapeType="1" noTextEdit="1"/>
              </p:cNvSpPr>
              <p:nvPr/>
            </p:nvSpPr>
            <p:spPr>
              <a:xfrm>
                <a:off x="765024" y="1828800"/>
                <a:ext cx="7492235" cy="4893647"/>
              </a:xfrm>
              <a:prstGeom prst="rect">
                <a:avLst/>
              </a:prstGeom>
              <a:blipFill>
                <a:blip r:embed="rId2"/>
                <a:stretch>
                  <a:fillRect l="-650" t="-623"/>
                </a:stretch>
              </a:blipFill>
            </p:spPr>
            <p:txBody>
              <a:bodyPr/>
              <a:lstStyle/>
              <a:p>
                <a:r>
                  <a:rPr lang="en-MY">
                    <a:noFill/>
                  </a:rPr>
                  <a:t> </a:t>
                </a:r>
              </a:p>
            </p:txBody>
          </p:sp>
        </mc:Fallback>
      </mc:AlternateContent>
      <p:pic>
        <p:nvPicPr>
          <p:cNvPr id="4" name="Picture 3">
            <a:extLst>
              <a:ext uri="{FF2B5EF4-FFF2-40B4-BE49-F238E27FC236}">
                <a16:creationId xmlns:a16="http://schemas.microsoft.com/office/drawing/2014/main" id="{5606D583-06C7-4491-962B-4253D6469912}"/>
              </a:ext>
            </a:extLst>
          </p:cNvPr>
          <p:cNvPicPr>
            <a:picLocks noChangeAspect="1"/>
          </p:cNvPicPr>
          <p:nvPr/>
        </p:nvPicPr>
        <p:blipFill>
          <a:blip r:embed="rId3"/>
          <a:stretch>
            <a:fillRect/>
          </a:stretch>
        </p:blipFill>
        <p:spPr>
          <a:xfrm>
            <a:off x="1905000" y="3246452"/>
            <a:ext cx="5619750" cy="809625"/>
          </a:xfrm>
          <a:prstGeom prst="rect">
            <a:avLst/>
          </a:prstGeom>
        </p:spPr>
      </p:pic>
    </p:spTree>
    <p:extLst>
      <p:ext uri="{BB962C8B-B14F-4D97-AF65-F5344CB8AC3E}">
        <p14:creationId xmlns:p14="http://schemas.microsoft.com/office/powerpoint/2010/main" val="304218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Model Selection and Optimization</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23</a:t>
            </a:fld>
            <a:endParaRPr spc="2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5F3DA1C-9C5D-4659-8420-49B7CA8D001F}"/>
                  </a:ext>
                </a:extLst>
              </p:cNvPr>
              <p:cNvSpPr txBox="1"/>
              <p:nvPr/>
            </p:nvSpPr>
            <p:spPr>
              <a:xfrm>
                <a:off x="765024" y="1828800"/>
                <a:ext cx="7492235" cy="4385239"/>
              </a:xfrm>
              <a:prstGeom prst="rect">
                <a:avLst/>
              </a:prstGeom>
              <a:noFill/>
            </p:spPr>
            <p:txBody>
              <a:bodyPr wrap="square">
                <a:spAutoFit/>
              </a:bodyPr>
              <a:lstStyle/>
              <a:p>
                <a:r>
                  <a:rPr lang="es-ES" sz="1800" b="0" i="1" u="none" strike="noStrike" baseline="0" dirty="0">
                    <a:latin typeface="Times New Roman" panose="02020603050405020304" pitchFamily="18" charset="0"/>
                  </a:rPr>
                  <a:t>Absolute-</a:t>
                </a:r>
                <a:r>
                  <a:rPr lang="es-ES" sz="1800" b="0" i="1" u="none" strike="noStrike" baseline="0" dirty="0" err="1">
                    <a:latin typeface="Times New Roman" panose="02020603050405020304" pitchFamily="18" charset="0"/>
                  </a:rPr>
                  <a:t>value</a:t>
                </a:r>
                <a:r>
                  <a:rPr lang="es-ES" sz="1800" b="0" i="1" u="none" strike="noStrike" baseline="0" dirty="0">
                    <a:latin typeface="Times New Roman" panose="02020603050405020304" pitchFamily="18" charset="0"/>
                  </a:rPr>
                  <a:t> </a:t>
                </a:r>
                <a:r>
                  <a:rPr lang="es-ES" sz="1800" b="0" i="0" u="none" strike="noStrike" baseline="0" dirty="0" err="1">
                    <a:latin typeface="Times New Roman" panose="02020603050405020304" pitchFamily="18" charset="0"/>
                  </a:rPr>
                  <a:t>loss</a:t>
                </a:r>
                <a:r>
                  <a:rPr lang="es-ES" sz="1800" b="0" i="0" u="none" strike="noStrike" baseline="0" dirty="0">
                    <a:latin typeface="Times New Roman" panose="02020603050405020304" pitchFamily="18" charset="0"/>
                  </a:rPr>
                  <a:t>: </a:t>
                </a:r>
                <a:r>
                  <a:rPr lang="es-ES" sz="1800" b="0" i="1" u="none" strike="noStrike" baseline="0" dirty="0">
                    <a:latin typeface="Times New Roman" panose="02020603050405020304" pitchFamily="18" charset="0"/>
                  </a:rPr>
                  <a:t>L</a:t>
                </a:r>
                <a:r>
                  <a:rPr lang="es-ES" sz="1800" b="0" i="0" u="none" strike="noStrike" baseline="-25000" dirty="0">
                    <a:latin typeface="Times New Roman" panose="02020603050405020304" pitchFamily="18" charset="0"/>
                  </a:rPr>
                  <a:t>1</a:t>
                </a:r>
                <a:r>
                  <a:rPr lang="es-ES" sz="1800" b="0" i="0" u="none" strike="noStrike" baseline="0" dirty="0">
                    <a:latin typeface="Tahoma" panose="020B0604030504040204" pitchFamily="34" charset="0"/>
                  </a:rPr>
                  <a:t>(</a:t>
                </a:r>
                <a:r>
                  <a:rPr lang="es-ES" sz="1800" b="0" i="1" u="none" strike="noStrike" baseline="0" dirty="0">
                    <a:latin typeface="Times New Roman" panose="02020603050405020304" pitchFamily="18" charset="0"/>
                  </a:rPr>
                  <a:t>y</a:t>
                </a:r>
                <a:r>
                  <a:rPr lang="es-ES" sz="1800" b="0" i="1" u="none" strike="noStrike" baseline="0" dirty="0">
                    <a:latin typeface="Arial" panose="020B0604020202020204" pitchFamily="34" charset="0"/>
                  </a:rPr>
                  <a:t>, </a:t>
                </a:r>
                <a:r>
                  <a:rPr lang="es-ES" sz="1800" b="0" i="1" u="none" strike="noStrike" baseline="0" dirty="0">
                    <a:latin typeface="Times New Roman" panose="02020603050405020304" pitchFamily="18" charset="0"/>
                  </a:rPr>
                  <a:t>y</a:t>
                </a:r>
                <a:r>
                  <a:rPr lang="es-ES" sz="1800" b="0" i="0" u="none" strike="noStrike" baseline="0" dirty="0">
                    <a:latin typeface="Times New Roman" panose="02020603050405020304" pitchFamily="18" charset="0"/>
                  </a:rPr>
                  <a:t>ˆ</a:t>
                </a:r>
                <a:r>
                  <a:rPr lang="es-ES" sz="1800" b="0" i="0" u="none" strike="noStrike" baseline="0" dirty="0">
                    <a:latin typeface="Tahoma" panose="020B0604030504040204" pitchFamily="34" charset="0"/>
                  </a:rPr>
                  <a:t>) = </a:t>
                </a:r>
                <a:r>
                  <a:rPr lang="es-ES" sz="1800" b="0" i="1" u="none" strike="noStrike" baseline="0" dirty="0">
                    <a:latin typeface="Times New Roman" panose="02020603050405020304" pitchFamily="18" charset="0"/>
                  </a:rPr>
                  <a:t>|y− y</a:t>
                </a:r>
                <a:r>
                  <a:rPr lang="es-ES" sz="1800" b="0" i="0" u="none" strike="noStrike" baseline="0" dirty="0">
                    <a:latin typeface="Times New Roman" panose="02020603050405020304" pitchFamily="18" charset="0"/>
                  </a:rPr>
                  <a:t>ˆ</a:t>
                </a:r>
                <a:r>
                  <a:rPr lang="es-ES" sz="1800" b="0" i="1" u="none" strike="noStrike" baseline="0" dirty="0">
                    <a:latin typeface="Times New Roman" panose="02020603050405020304" pitchFamily="18" charset="0"/>
                  </a:rPr>
                  <a:t>|</a:t>
                </a:r>
              </a:p>
              <a:p>
                <a:endParaRPr lang="es-ES" sz="1800" b="0" i="0" u="none" strike="noStrike" baseline="-25000" dirty="0">
                  <a:latin typeface="Times New Roman" panose="02020603050405020304" pitchFamily="18" charset="0"/>
                </a:endParaRPr>
              </a:p>
              <a:p>
                <a:r>
                  <a:rPr lang="es-ES" sz="1800" b="0" i="1" u="none" strike="noStrike" baseline="0" dirty="0" err="1">
                    <a:latin typeface="Times New Roman" panose="02020603050405020304" pitchFamily="18" charset="0"/>
                  </a:rPr>
                  <a:t>Squared</a:t>
                </a:r>
                <a:r>
                  <a:rPr lang="es-ES" sz="1800" b="0" i="1" u="none" strike="noStrike" baseline="0" dirty="0">
                    <a:latin typeface="Times New Roman" panose="02020603050405020304" pitchFamily="18" charset="0"/>
                  </a:rPr>
                  <a:t>-error </a:t>
                </a:r>
                <a:r>
                  <a:rPr lang="es-ES" sz="1800" b="0" i="0" u="none" strike="noStrike" baseline="0" dirty="0" err="1">
                    <a:latin typeface="Times New Roman" panose="02020603050405020304" pitchFamily="18" charset="0"/>
                  </a:rPr>
                  <a:t>loss</a:t>
                </a:r>
                <a:r>
                  <a:rPr lang="es-ES" sz="1800" b="0" i="0" u="none" strike="noStrike" baseline="0" dirty="0">
                    <a:latin typeface="Times New Roman" panose="02020603050405020304" pitchFamily="18" charset="0"/>
                  </a:rPr>
                  <a:t>: </a:t>
                </a:r>
                <a:r>
                  <a:rPr lang="es-ES" sz="1800" b="0" i="1" u="none" strike="noStrike" baseline="0" dirty="0">
                    <a:latin typeface="Times New Roman" panose="02020603050405020304" pitchFamily="18" charset="0"/>
                  </a:rPr>
                  <a:t>L</a:t>
                </a:r>
                <a:r>
                  <a:rPr lang="es-ES" sz="1800" b="0" i="0" u="none" strike="noStrike" baseline="-25000" dirty="0">
                    <a:latin typeface="Times New Roman" panose="02020603050405020304" pitchFamily="18" charset="0"/>
                  </a:rPr>
                  <a:t>2</a:t>
                </a:r>
                <a:r>
                  <a:rPr lang="es-ES" sz="1800" b="0" i="0" u="none" strike="noStrike" baseline="0" dirty="0">
                    <a:latin typeface="Tahoma" panose="020B0604030504040204" pitchFamily="34" charset="0"/>
                  </a:rPr>
                  <a:t>(</a:t>
                </a:r>
                <a:r>
                  <a:rPr lang="es-ES" sz="1800" b="0" i="1" u="none" strike="noStrike" baseline="0" dirty="0">
                    <a:latin typeface="Times New Roman" panose="02020603050405020304" pitchFamily="18" charset="0"/>
                  </a:rPr>
                  <a:t>y</a:t>
                </a:r>
                <a:r>
                  <a:rPr lang="es-ES" sz="1800" b="0" i="1" u="none" strike="noStrike" baseline="0" dirty="0">
                    <a:latin typeface="Arial" panose="020B0604020202020204" pitchFamily="34" charset="0"/>
                  </a:rPr>
                  <a:t>, </a:t>
                </a:r>
                <a:r>
                  <a:rPr lang="es-ES" sz="1800" b="0" i="1" u="none" strike="noStrike" baseline="0" dirty="0">
                    <a:latin typeface="Times New Roman" panose="02020603050405020304" pitchFamily="18" charset="0"/>
                  </a:rPr>
                  <a:t>y</a:t>
                </a:r>
                <a:r>
                  <a:rPr lang="es-ES" sz="1800" b="0" i="0" u="none" strike="noStrike" baseline="0" dirty="0">
                    <a:latin typeface="Times New Roman" panose="02020603050405020304" pitchFamily="18" charset="0"/>
                  </a:rPr>
                  <a:t>ˆ</a:t>
                </a:r>
                <a:r>
                  <a:rPr lang="es-ES" sz="1800" b="0" i="0" u="none" strike="noStrike" baseline="0" dirty="0">
                    <a:latin typeface="Tahoma" panose="020B0604030504040204" pitchFamily="34" charset="0"/>
                  </a:rPr>
                  <a:t>) = (</a:t>
                </a:r>
                <a:r>
                  <a:rPr lang="es-ES" sz="1800" b="0" i="1" u="none" strike="noStrike" baseline="0" dirty="0">
                    <a:latin typeface="Times New Roman" panose="02020603050405020304" pitchFamily="18" charset="0"/>
                  </a:rPr>
                  <a:t>y− y</a:t>
                </a:r>
                <a:r>
                  <a:rPr lang="es-ES" sz="1800" b="0" i="0" u="none" strike="noStrike" baseline="0" dirty="0">
                    <a:latin typeface="Times New Roman" panose="02020603050405020304" pitchFamily="18" charset="0"/>
                  </a:rPr>
                  <a:t>ˆ</a:t>
                </a:r>
                <a:r>
                  <a:rPr lang="es-ES" sz="1800" b="0" i="0" u="none" strike="noStrike" baseline="0" dirty="0">
                    <a:latin typeface="Tahoma" panose="020B0604030504040204" pitchFamily="34" charset="0"/>
                  </a:rPr>
                  <a:t>)</a:t>
                </a:r>
                <a:r>
                  <a:rPr lang="es-ES" sz="1800" b="0" i="0" u="none" strike="noStrike" baseline="50000" dirty="0">
                    <a:latin typeface="Tahoma" panose="020B0604030504040204" pitchFamily="34" charset="0"/>
                  </a:rPr>
                  <a:t>2</a:t>
                </a:r>
              </a:p>
              <a:p>
                <a:pPr marL="285750" indent="-285750">
                  <a:buFont typeface="Arial" panose="020B0604020202020204" pitchFamily="34" charset="0"/>
                  <a:buChar char="•"/>
                </a:pPr>
                <a:endParaRPr lang="en-US" sz="1600" b="1" dirty="0">
                  <a:latin typeface="Times New Roman" panose="02020603050405020304" pitchFamily="18" charset="0"/>
                </a:endParaRPr>
              </a:p>
              <a:p>
                <a:pPr marL="285750" indent="-285750">
                  <a:buFont typeface="Arial" panose="020B0604020202020204" pitchFamily="34" charset="0"/>
                  <a:buChar char="•"/>
                </a:pPr>
                <a:endParaRPr lang="en-US" sz="1600" b="1" dirty="0">
                  <a:latin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rPr>
                  <a:t>G</a:t>
                </a:r>
                <a:r>
                  <a:rPr lang="en-US" sz="1600" b="1" i="0" u="none" strike="noStrike" baseline="0" dirty="0">
                    <a:latin typeface="Times New Roman" panose="02020603050405020304" pitchFamily="18" charset="0"/>
                  </a:rPr>
                  <a:t>eneralization loss </a:t>
                </a:r>
                <a:r>
                  <a:rPr lang="en-US" sz="1600" b="0" i="0" u="none" strike="noStrike" baseline="0" dirty="0">
                    <a:latin typeface="Times New Roman" panose="02020603050405020304" pitchFamily="18" charset="0"/>
                  </a:rPr>
                  <a:t>for a hypothesis </a:t>
                </a:r>
                <a:r>
                  <a:rPr lang="en-US" sz="1600" b="0" i="1" u="none" strike="noStrike" baseline="0" dirty="0">
                    <a:latin typeface="Book Antiqua" panose="02040602050305030304" pitchFamily="18" charset="0"/>
                  </a:rPr>
                  <a:t>h </a:t>
                </a:r>
                <a:r>
                  <a:rPr lang="en-US" sz="1600" b="0" i="0" u="none" strike="noStrike" baseline="0" dirty="0">
                    <a:latin typeface="Times New Roman" panose="02020603050405020304" pitchFamily="18" charset="0"/>
                  </a:rPr>
                  <a:t>(with respect to loss function </a:t>
                </a:r>
                <a:r>
                  <a:rPr lang="en-US" sz="1600" b="0" i="1" u="none" strike="noStrike" baseline="0" dirty="0">
                    <a:latin typeface="Book Antiqua" panose="02040602050305030304" pitchFamily="18" charset="0"/>
                  </a:rPr>
                  <a:t>L</a:t>
                </a:r>
                <a:r>
                  <a:rPr lang="en-US" sz="1600" dirty="0">
                    <a:latin typeface="Times New Roman" panose="02020603050405020304" pitchFamily="18" charset="0"/>
                  </a:rPr>
                  <a:t>):</a:t>
                </a:r>
              </a:p>
              <a:p>
                <a:pPr marL="285750" indent="-285750">
                  <a:buFont typeface="Arial" panose="020B0604020202020204" pitchFamily="34" charset="0"/>
                  <a:buChar char="•"/>
                </a:pPr>
                <a:endParaRPr lang="en-US" sz="16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endParaRPr>
              </a:p>
              <a:p>
                <a:pPr marL="285750" indent="-285750">
                  <a:buFont typeface="Arial" panose="020B0604020202020204" pitchFamily="34" charset="0"/>
                  <a:buChar char="•"/>
                </a:pPr>
                <a:endParaRPr lang="en-US" sz="16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600" b="0" i="0" u="none" strike="noStrike" baseline="0" dirty="0">
                  <a:latin typeface="Times New Roman" panose="02020603050405020304" pitchFamily="18" charset="0"/>
                </a:endParaRPr>
              </a:p>
              <a:p>
                <a:pPr marL="285750" indent="-285750">
                  <a:buFont typeface="Arial" panose="020B0604020202020204" pitchFamily="34" charset="0"/>
                  <a:buChar char="•"/>
                </a:pPr>
                <a:r>
                  <a:rPr lang="en-MY" sz="1800" b="1" i="0" u="none" strike="noStrike" baseline="0" dirty="0">
                    <a:latin typeface="NimbusRomNo9L-Medi"/>
                  </a:rPr>
                  <a:t>Empirical loss</a:t>
                </a:r>
              </a:p>
              <a:p>
                <a:pPr marL="285750" indent="-285750">
                  <a:buFont typeface="Arial" panose="020B0604020202020204" pitchFamily="34" charset="0"/>
                  <a:buChar char="•"/>
                </a:pPr>
                <a:endParaRPr lang="en-MY" b="1" dirty="0">
                  <a:latin typeface="NimbusRomNo9L-Medi"/>
                </a:endParaRPr>
              </a:p>
              <a:p>
                <a:pPr marL="285750" indent="-285750">
                  <a:buFont typeface="Arial" panose="020B0604020202020204" pitchFamily="34" charset="0"/>
                  <a:buChar char="•"/>
                </a:pPr>
                <a:endParaRPr lang="en-MY" sz="1600" b="1" i="0" u="none" strike="noStrike" baseline="0" dirty="0">
                  <a:latin typeface="NimbusRomNo9L-Medi"/>
                </a:endParaRPr>
              </a:p>
              <a:p>
                <a:pPr marL="285750" indent="-285750">
                  <a:buFont typeface="Arial" panose="020B0604020202020204" pitchFamily="34" charset="0"/>
                  <a:buChar char="•"/>
                </a:pPr>
                <a:endParaRPr lang="en-MY" sz="1600" b="1" i="0" u="none" strike="noStrike" baseline="0" dirty="0">
                  <a:latin typeface="NimbusRomNo9L-Medi"/>
                </a:endParaRPr>
              </a:p>
              <a:p>
                <a:pPr marL="285750" indent="-285750">
                  <a:buFont typeface="Arial" panose="020B0604020202020204" pitchFamily="34" charset="0"/>
                  <a:buChar char="•"/>
                </a:pPr>
                <a:endParaRPr lang="en-MY" sz="1600" b="1" dirty="0">
                  <a:latin typeface="NimbusRomNo9L-Medi"/>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estimated </a:t>
                </a:r>
                <a:r>
                  <a:rPr lang="en-US" sz="1800" b="1" i="0" u="none" strike="noStrike" baseline="0" dirty="0">
                    <a:latin typeface="Times New Roman" panose="02020603050405020304" pitchFamily="18" charset="0"/>
                  </a:rPr>
                  <a:t>best hypothesis</a:t>
                </a:r>
                <a:r>
                  <a:rPr lang="en-US" sz="1800" b="0" i="0" u="none" strike="noStrike" baseline="0" dirty="0">
                    <a:latin typeface="Times New Roman" panose="02020603050405020304" pitchFamily="18" charset="0"/>
                  </a:rPr>
                  <a:t>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h</m:t>
                        </m:r>
                      </m:e>
                    </m:acc>
                  </m:oMath>
                </a14:m>
                <a:r>
                  <a:rPr lang="en-US" sz="1600" b="0" i="0" u="none" strike="noStrike" baseline="30000" dirty="0">
                    <a:latin typeface="Times New Roman" panose="02020603050405020304" pitchFamily="18" charset="0"/>
                  </a:rPr>
                  <a:t>* </a:t>
                </a:r>
                <a:r>
                  <a:rPr lang="en-MY" dirty="0"/>
                  <a:t>, minimum empirical loss</a:t>
                </a:r>
                <a:endParaRPr lang="en-US" sz="1600" b="0" i="0" u="none" strike="noStrike" baseline="30000" dirty="0">
                  <a:latin typeface="Times New Roman" panose="02020603050405020304" pitchFamily="18" charset="0"/>
                </a:endParaRPr>
              </a:p>
              <a:p>
                <a:r>
                  <a:rPr lang="en-US" sz="1600" u="none" strike="noStrike" baseline="0" dirty="0">
                    <a:solidFill>
                      <a:srgbClr val="000000"/>
                    </a:solidFill>
                    <a:latin typeface="NimbusRomNo9L-Regu"/>
                  </a:rPr>
                  <a:t> </a:t>
                </a:r>
                <a:endParaRPr lang="en-US" sz="1600" i="1" u="none" strike="noStrike" baseline="0" dirty="0">
                  <a:solidFill>
                    <a:srgbClr val="000000"/>
                  </a:solidFill>
                  <a:latin typeface="NimbusRomNo9L-Regu"/>
                </a:endParaRPr>
              </a:p>
            </p:txBody>
          </p:sp>
        </mc:Choice>
        <mc:Fallback xmlns="">
          <p:sp>
            <p:nvSpPr>
              <p:cNvPr id="6" name="TextBox 5">
                <a:extLst>
                  <a:ext uri="{FF2B5EF4-FFF2-40B4-BE49-F238E27FC236}">
                    <a16:creationId xmlns:a16="http://schemas.microsoft.com/office/drawing/2014/main" id="{35F3DA1C-9C5D-4659-8420-49B7CA8D001F}"/>
                  </a:ext>
                </a:extLst>
              </p:cNvPr>
              <p:cNvSpPr txBox="1">
                <a:spLocks noRot="1" noChangeAspect="1" noMove="1" noResize="1" noEditPoints="1" noAdjustHandles="1" noChangeArrowheads="1" noChangeShapeType="1" noTextEdit="1"/>
              </p:cNvSpPr>
              <p:nvPr/>
            </p:nvSpPr>
            <p:spPr>
              <a:xfrm>
                <a:off x="765024" y="1828800"/>
                <a:ext cx="7492235" cy="4385239"/>
              </a:xfrm>
              <a:prstGeom prst="rect">
                <a:avLst/>
              </a:prstGeom>
              <a:blipFill>
                <a:blip r:embed="rId2"/>
                <a:stretch>
                  <a:fillRect l="-650" t="-834"/>
                </a:stretch>
              </a:blipFill>
            </p:spPr>
            <p:txBody>
              <a:bodyPr/>
              <a:lstStyle/>
              <a:p>
                <a:r>
                  <a:rPr lang="en-MY">
                    <a:noFill/>
                  </a:rPr>
                  <a:t> </a:t>
                </a:r>
              </a:p>
            </p:txBody>
          </p:sp>
        </mc:Fallback>
      </mc:AlternateContent>
      <p:pic>
        <p:nvPicPr>
          <p:cNvPr id="7" name="Picture 6">
            <a:extLst>
              <a:ext uri="{FF2B5EF4-FFF2-40B4-BE49-F238E27FC236}">
                <a16:creationId xmlns:a16="http://schemas.microsoft.com/office/drawing/2014/main" id="{6A85B88E-6EC6-480F-AC9B-67BC02B696CB}"/>
              </a:ext>
            </a:extLst>
          </p:cNvPr>
          <p:cNvPicPr>
            <a:picLocks noChangeAspect="1"/>
          </p:cNvPicPr>
          <p:nvPr/>
        </p:nvPicPr>
        <p:blipFill>
          <a:blip r:embed="rId3"/>
          <a:stretch>
            <a:fillRect/>
          </a:stretch>
        </p:blipFill>
        <p:spPr>
          <a:xfrm>
            <a:off x="2577177" y="3487368"/>
            <a:ext cx="4181475" cy="752475"/>
          </a:xfrm>
          <a:prstGeom prst="rect">
            <a:avLst/>
          </a:prstGeom>
        </p:spPr>
      </p:pic>
      <p:pic>
        <p:nvPicPr>
          <p:cNvPr id="5" name="Picture 4">
            <a:extLst>
              <a:ext uri="{FF2B5EF4-FFF2-40B4-BE49-F238E27FC236}">
                <a16:creationId xmlns:a16="http://schemas.microsoft.com/office/drawing/2014/main" id="{2ED124C5-187B-4167-A603-47100EB40C98}"/>
              </a:ext>
            </a:extLst>
          </p:cNvPr>
          <p:cNvPicPr>
            <a:picLocks noChangeAspect="1"/>
          </p:cNvPicPr>
          <p:nvPr/>
        </p:nvPicPr>
        <p:blipFill>
          <a:blip r:embed="rId4"/>
          <a:stretch>
            <a:fillRect/>
          </a:stretch>
        </p:blipFill>
        <p:spPr>
          <a:xfrm>
            <a:off x="3048000" y="4724400"/>
            <a:ext cx="3752850" cy="781050"/>
          </a:xfrm>
          <a:prstGeom prst="rect">
            <a:avLst/>
          </a:prstGeom>
        </p:spPr>
      </p:pic>
      <p:pic>
        <p:nvPicPr>
          <p:cNvPr id="9" name="Picture 8">
            <a:extLst>
              <a:ext uri="{FF2B5EF4-FFF2-40B4-BE49-F238E27FC236}">
                <a16:creationId xmlns:a16="http://schemas.microsoft.com/office/drawing/2014/main" id="{C2A5F654-E02B-4EFE-B23C-09D7A682E2C8}"/>
              </a:ext>
            </a:extLst>
          </p:cNvPr>
          <p:cNvPicPr>
            <a:picLocks noChangeAspect="1"/>
          </p:cNvPicPr>
          <p:nvPr/>
        </p:nvPicPr>
        <p:blipFill>
          <a:blip r:embed="rId5"/>
          <a:stretch>
            <a:fillRect/>
          </a:stretch>
        </p:blipFill>
        <p:spPr>
          <a:xfrm>
            <a:off x="3581400" y="6266044"/>
            <a:ext cx="3067050" cy="600075"/>
          </a:xfrm>
          <a:prstGeom prst="rect">
            <a:avLst/>
          </a:prstGeom>
        </p:spPr>
      </p:pic>
    </p:spTree>
    <p:extLst>
      <p:ext uri="{BB962C8B-B14F-4D97-AF65-F5344CB8AC3E}">
        <p14:creationId xmlns:p14="http://schemas.microsoft.com/office/powerpoint/2010/main" val="233117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Model Selection and Optimization</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24</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765024" y="1828800"/>
            <a:ext cx="7492235" cy="4401205"/>
          </a:xfrm>
          <a:prstGeom prst="rect">
            <a:avLst/>
          </a:prstGeom>
          <a:noFill/>
        </p:spPr>
        <p:txBody>
          <a:bodyPr wrap="square">
            <a:spAutoFit/>
          </a:bodyPr>
          <a:lstStyle/>
          <a:p>
            <a:r>
              <a:rPr lang="en-MY" sz="1800" b="0" i="0" u="none" strike="noStrike" baseline="0" dirty="0">
                <a:solidFill>
                  <a:srgbClr val="9A009A"/>
                </a:solidFill>
                <a:latin typeface="CMSSBX10"/>
              </a:rPr>
              <a:t>Regularization </a:t>
            </a:r>
          </a:p>
          <a:p>
            <a:pPr marL="285750" indent="-285750">
              <a:buFont typeface="Arial" panose="020B0604020202020204" pitchFamily="34" charset="0"/>
              <a:buChar char="•"/>
            </a:pPr>
            <a:r>
              <a:rPr lang="en-US" sz="1800" b="0" i="0" u="none" strike="noStrike" baseline="0" dirty="0">
                <a:latin typeface="NimbusRomNo9L-Regu"/>
              </a:rPr>
              <a:t>process of explicitly penalizing complex</a:t>
            </a:r>
            <a:endParaRPr lang="en-US" sz="1600" dirty="0">
              <a:latin typeface="Times New Roman" panose="02020603050405020304" pitchFamily="18" charset="0"/>
            </a:endParaRPr>
          </a:p>
          <a:p>
            <a:pPr marL="285750" indent="-285750">
              <a:buFont typeface="Arial" panose="020B0604020202020204" pitchFamily="34" charset="0"/>
              <a:buChar char="•"/>
            </a:pPr>
            <a:endParaRPr lang="en-US" sz="16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NimbusRomNo9L-Regu"/>
              </a:rPr>
              <a:t>minimizes the weighted sum of empirical loss and the complexity of the hypothesis </a:t>
            </a:r>
          </a:p>
          <a:p>
            <a:pPr marL="285750" indent="-285750">
              <a:buFont typeface="Arial" panose="020B0604020202020204" pitchFamily="34" charset="0"/>
              <a:buChar char="•"/>
            </a:pPr>
            <a:r>
              <a:rPr lang="en-MY" sz="1800" b="0" i="0" u="none" strike="noStrike" baseline="0" dirty="0">
                <a:latin typeface="NimbusRomNo9L-Regu"/>
              </a:rPr>
              <a:t>Complexity of the hypothesis</a:t>
            </a:r>
          </a:p>
          <a:p>
            <a:pPr marL="285750"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endParaRPr lang="en-MY" sz="1800" b="0" i="0" u="none" strike="noStrike" baseline="0" dirty="0">
              <a:latin typeface="NimbusRomNo9L-Regu"/>
            </a:endParaRPr>
          </a:p>
          <a:p>
            <a:pPr marL="285750"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endParaRPr lang="en-MY" sz="1800" b="0" i="0" u="none" strike="noStrike" baseline="0" dirty="0">
              <a:latin typeface="NimbusRomNo9L-Regu"/>
            </a:endParaRPr>
          </a:p>
          <a:p>
            <a:pPr marL="285750" indent="-285750">
              <a:buFont typeface="Arial" panose="020B0604020202020204" pitchFamily="34" charset="0"/>
              <a:buChar char="•"/>
            </a:pPr>
            <a:r>
              <a:rPr lang="en-US" sz="1800" b="0" i="0" u="none" strike="noStrike" baseline="0" dirty="0">
                <a:latin typeface="NimbusRomNo9L-Regu"/>
              </a:rPr>
              <a:t>The choice of regularization function depends on the hypothesis space.</a:t>
            </a:r>
            <a:endParaRPr lang="en-MY" sz="1800" b="0" i="0" u="none" strike="noStrike" baseline="0" dirty="0">
              <a:latin typeface="Calibri" panose="020F0502020204030204" pitchFamily="34" charset="0"/>
            </a:endParaRPr>
          </a:p>
          <a:p>
            <a:endParaRPr lang="en-US" sz="1600" b="0" i="0" u="none" strike="noStrike" baseline="0" dirty="0">
              <a:latin typeface="Times New Roman" panose="02020603050405020304" pitchFamily="18" charset="0"/>
            </a:endParaRPr>
          </a:p>
          <a:p>
            <a:r>
              <a:rPr lang="en-US" sz="1600" u="none" strike="noStrike" baseline="0" dirty="0">
                <a:solidFill>
                  <a:srgbClr val="000000"/>
                </a:solidFill>
                <a:latin typeface="NimbusRomNo9L-Regu"/>
              </a:rPr>
              <a:t> </a:t>
            </a:r>
          </a:p>
          <a:p>
            <a:pPr marL="285750" indent="-285750">
              <a:buFont typeface="Arial" panose="020B0604020202020204" pitchFamily="34" charset="0"/>
              <a:buChar char="•"/>
            </a:pPr>
            <a:r>
              <a:rPr lang="en-MY" sz="1800" b="1" i="0" u="none" strike="noStrike" baseline="0" dirty="0">
                <a:latin typeface="NimbusRomNo9L-Medi"/>
              </a:rPr>
              <a:t>Feature selection: </a:t>
            </a:r>
          </a:p>
          <a:p>
            <a:pPr marL="742950" lvl="1" indent="-285750">
              <a:buFont typeface="Arial" panose="020B0604020202020204" pitchFamily="34" charset="0"/>
              <a:buChar char="•"/>
            </a:pPr>
            <a:r>
              <a:rPr lang="en-US" sz="1800" b="0" i="0" u="none" strike="noStrike" baseline="0" dirty="0">
                <a:latin typeface="NimbusRomNo9L-Regu"/>
              </a:rPr>
              <a:t>reduce the dimensions that the models work with</a:t>
            </a:r>
            <a:endParaRPr lang="en-MY" sz="1800" b="1" dirty="0">
              <a:latin typeface="NimbusRomNo9L-Medi"/>
            </a:endParaRPr>
          </a:p>
          <a:p>
            <a:pPr marL="742950" lvl="1" indent="-285750">
              <a:buFont typeface="Arial" panose="020B0604020202020204" pitchFamily="34" charset="0"/>
              <a:buChar char="•"/>
            </a:pPr>
            <a:r>
              <a:rPr lang="en-US" sz="1800" b="0" i="0" u="none" strike="noStrike" baseline="0" dirty="0">
                <a:latin typeface="NimbusRomNo9L-Regu"/>
              </a:rPr>
              <a:t>discard attributes that appear to be irrelevant</a:t>
            </a:r>
            <a:endParaRPr lang="en-US" sz="1600" b="1" i="1" u="none" strike="noStrike" baseline="0" dirty="0">
              <a:solidFill>
                <a:srgbClr val="000000"/>
              </a:solidFill>
              <a:latin typeface="NimbusRomNo9L-Regu"/>
            </a:endParaRPr>
          </a:p>
        </p:txBody>
      </p:sp>
      <p:pic>
        <p:nvPicPr>
          <p:cNvPr id="5" name="Picture 4">
            <a:extLst>
              <a:ext uri="{FF2B5EF4-FFF2-40B4-BE49-F238E27FC236}">
                <a16:creationId xmlns:a16="http://schemas.microsoft.com/office/drawing/2014/main" id="{276DDE47-7293-4538-BAEE-BC57E01A2E53}"/>
              </a:ext>
            </a:extLst>
          </p:cNvPr>
          <p:cNvPicPr>
            <a:picLocks noChangeAspect="1"/>
          </p:cNvPicPr>
          <p:nvPr/>
        </p:nvPicPr>
        <p:blipFill>
          <a:blip r:embed="rId2"/>
          <a:stretch>
            <a:fillRect/>
          </a:stretch>
        </p:blipFill>
        <p:spPr>
          <a:xfrm>
            <a:off x="2514600" y="3657600"/>
            <a:ext cx="4410075" cy="942975"/>
          </a:xfrm>
          <a:prstGeom prst="rect">
            <a:avLst/>
          </a:prstGeom>
        </p:spPr>
      </p:pic>
    </p:spTree>
    <p:extLst>
      <p:ext uri="{BB962C8B-B14F-4D97-AF65-F5344CB8AC3E}">
        <p14:creationId xmlns:p14="http://schemas.microsoft.com/office/powerpoint/2010/main" val="1327377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Model Selection and Optimization</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25</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765024" y="1828800"/>
            <a:ext cx="7492235" cy="3323987"/>
          </a:xfrm>
          <a:prstGeom prst="rect">
            <a:avLst/>
          </a:prstGeom>
          <a:noFill/>
        </p:spPr>
        <p:txBody>
          <a:bodyPr wrap="square">
            <a:spAutoFit/>
          </a:bodyPr>
          <a:lstStyle/>
          <a:p>
            <a:r>
              <a:rPr lang="en-MY" b="0" i="0" u="none" strike="noStrike" baseline="0" dirty="0">
                <a:solidFill>
                  <a:srgbClr val="9A009A"/>
                </a:solidFill>
                <a:latin typeface="CMSSBX10"/>
              </a:rPr>
              <a:t>Hyperparameter tuning</a:t>
            </a:r>
          </a:p>
          <a:p>
            <a:pPr marL="285750" indent="-285750">
              <a:buFont typeface="Arial" panose="020B0604020202020204" pitchFamily="34" charset="0"/>
              <a:buChar char="•"/>
            </a:pPr>
            <a:r>
              <a:rPr lang="en-MY" sz="1600" b="1" i="0" u="none" strike="noStrike" baseline="0" dirty="0">
                <a:latin typeface="NimbusRomNo9L-Medi"/>
              </a:rPr>
              <a:t>Hand-tuning: </a:t>
            </a:r>
            <a:r>
              <a:rPr lang="en-MY" sz="1600" b="0" i="0" u="none" strike="noStrike" baseline="0" dirty="0">
                <a:latin typeface="NimbusRomNo9L-Medi"/>
              </a:rPr>
              <a:t>guess parameter values based on history, repeat until satisfactory performance</a:t>
            </a:r>
          </a:p>
          <a:p>
            <a:pPr marL="285750" indent="-285750">
              <a:buFont typeface="Arial" panose="020B0604020202020204" pitchFamily="34" charset="0"/>
              <a:buChar char="•"/>
            </a:pPr>
            <a:endParaRPr lang="en-MY" sz="1600" dirty="0">
              <a:latin typeface="NimbusRomNo9L-Medi"/>
            </a:endParaRPr>
          </a:p>
          <a:p>
            <a:pPr marL="285750" indent="-285750" algn="l">
              <a:buFont typeface="Arial" panose="020B0604020202020204" pitchFamily="34" charset="0"/>
              <a:buChar char="•"/>
            </a:pPr>
            <a:r>
              <a:rPr lang="en-MY" sz="1600" b="1" i="0" u="none" strike="noStrike" baseline="0" dirty="0">
                <a:latin typeface="NimbusRomNo9L-Medi"/>
              </a:rPr>
              <a:t>Grid search: </a:t>
            </a:r>
            <a:r>
              <a:rPr lang="en-US" sz="1600" b="0" i="0" u="none" strike="noStrike" baseline="0" dirty="0">
                <a:solidFill>
                  <a:srgbClr val="000000"/>
                </a:solidFill>
                <a:latin typeface="NimbusRomNo9L-Regu"/>
              </a:rPr>
              <a:t>try all combinations of</a:t>
            </a:r>
            <a:r>
              <a:rPr lang="en-US" sz="1600" dirty="0">
                <a:solidFill>
                  <a:srgbClr val="00A6A6"/>
                </a:solidFill>
                <a:latin typeface="CMSS8"/>
              </a:rPr>
              <a:t> </a:t>
            </a:r>
            <a:r>
              <a:rPr lang="en-US" sz="1600" b="0" i="0" u="none" strike="noStrike" baseline="0" dirty="0">
                <a:solidFill>
                  <a:srgbClr val="000000"/>
                </a:solidFill>
                <a:latin typeface="NimbusRomNo9L-Regu"/>
              </a:rPr>
              <a:t>values and see which performs best on the validation data (small number of possible values)</a:t>
            </a:r>
          </a:p>
          <a:p>
            <a:pPr marL="285750" indent="-285750" algn="l">
              <a:buFont typeface="Arial" panose="020B0604020202020204" pitchFamily="34" charset="0"/>
              <a:buChar char="•"/>
            </a:pPr>
            <a:endParaRPr lang="en-US" sz="16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600" b="0" i="0" u="none" strike="noStrike" baseline="0" dirty="0">
                <a:latin typeface="NimbusRomNo9L-Regu"/>
              </a:rPr>
              <a:t>Random search</a:t>
            </a:r>
          </a:p>
          <a:p>
            <a:pPr marL="285750" indent="-285750">
              <a:buFont typeface="Arial" panose="020B0604020202020204" pitchFamily="34" charset="0"/>
              <a:buChar char="•"/>
            </a:pPr>
            <a:endParaRPr lang="en-US" sz="1600" b="0" i="0" u="none" strike="noStrike" baseline="0" dirty="0">
              <a:latin typeface="NimbusRomNo9L-Regu"/>
            </a:endParaRPr>
          </a:p>
          <a:p>
            <a:pPr marL="285750" indent="-285750">
              <a:buFont typeface="Arial" panose="020B0604020202020204" pitchFamily="34" charset="0"/>
              <a:buChar char="•"/>
            </a:pPr>
            <a:r>
              <a:rPr lang="en-US" sz="1600" dirty="0">
                <a:latin typeface="NimbusRomNo9L-Regu"/>
              </a:rPr>
              <a:t>Bayesian optimization: treats the task of choosing good hyperparameter values AS A machine learning problem</a:t>
            </a:r>
          </a:p>
          <a:p>
            <a:pPr marL="285750" indent="-285750">
              <a:buFont typeface="Arial" panose="020B0604020202020204" pitchFamily="34" charset="0"/>
              <a:buChar char="•"/>
            </a:pPr>
            <a:endParaRPr lang="en-US" sz="1600" b="0" i="0" u="none" strike="noStrike" baseline="0" dirty="0">
              <a:latin typeface="NimbusRomNo9L-Regu"/>
            </a:endParaRPr>
          </a:p>
          <a:p>
            <a:pPr marL="285750" indent="-285750">
              <a:buFont typeface="Arial" panose="020B0604020202020204" pitchFamily="34" charset="0"/>
              <a:buChar char="•"/>
            </a:pPr>
            <a:r>
              <a:rPr lang="en-MY" sz="1600" b="0" i="0" u="none" strike="noStrike" baseline="0" dirty="0">
                <a:latin typeface="NimbusRomNo9L-Medi"/>
              </a:rPr>
              <a:t>Population-based training (PBT)</a:t>
            </a:r>
            <a:endParaRPr lang="en-US" sz="1600" b="0" i="0" u="none" strike="noStrike" baseline="0" dirty="0">
              <a:latin typeface="NimbusRomNo9L-Regu"/>
            </a:endParaRPr>
          </a:p>
        </p:txBody>
      </p:sp>
    </p:spTree>
    <p:extLst>
      <p:ext uri="{BB962C8B-B14F-4D97-AF65-F5344CB8AC3E}">
        <p14:creationId xmlns:p14="http://schemas.microsoft.com/office/powerpoint/2010/main" val="1623547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The Theory of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26</a:t>
            </a:fld>
            <a:endParaRPr spc="2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5F3DA1C-9C5D-4659-8420-49B7CA8D001F}"/>
                  </a:ext>
                </a:extLst>
              </p:cNvPr>
              <p:cNvSpPr txBox="1"/>
              <p:nvPr/>
            </p:nvSpPr>
            <p:spPr>
              <a:xfrm>
                <a:off x="765024" y="1828800"/>
                <a:ext cx="7492235" cy="2492990"/>
              </a:xfrm>
              <a:prstGeom prst="rect">
                <a:avLst/>
              </a:prstGeom>
              <a:noFill/>
            </p:spPr>
            <p:txBody>
              <a:bodyPr wrap="square">
                <a:spAutoFit/>
              </a:bodyPr>
              <a:lstStyle/>
              <a:p>
                <a:pPr algn="l"/>
                <a:r>
                  <a:rPr lang="en-US" sz="1400" b="1" dirty="0">
                    <a:latin typeface="NimbusRomNo9L-Medi"/>
                  </a:rPr>
                  <a:t>P</a:t>
                </a:r>
                <a:r>
                  <a:rPr lang="en-US" sz="1400" b="1" i="0" u="none" strike="noStrike" baseline="0" dirty="0">
                    <a:latin typeface="NimbusRomNo9L-Medi"/>
                  </a:rPr>
                  <a:t>robably approximately correct (PAC)</a:t>
                </a:r>
                <a:r>
                  <a:rPr lang="en-US" sz="1400" b="1" dirty="0">
                    <a:latin typeface="NimbusRomNo9L-Regu"/>
                  </a:rPr>
                  <a:t>: </a:t>
                </a:r>
                <a:r>
                  <a:rPr lang="en-US" sz="1400" b="0" i="0" u="none" strike="noStrike" baseline="0" dirty="0">
                    <a:latin typeface="NimbusRomNo9L-Regu"/>
                  </a:rPr>
                  <a:t>any hypothesis that is consistent with a sufficiently large set of training examples is unlikely to be seriously wrong</a:t>
                </a:r>
              </a:p>
              <a:p>
                <a:pPr algn="l"/>
                <a:endParaRPr lang="en-US" sz="1400" dirty="0">
                  <a:latin typeface="NimbusRomNo9L-Regu"/>
                </a:endParaRPr>
              </a:p>
              <a:p>
                <a:pPr algn="l"/>
                <a:r>
                  <a:rPr lang="en-US" sz="1400" b="1" dirty="0">
                    <a:latin typeface="NimbusRomNo9L-Regu"/>
                  </a:rPr>
                  <a:t>PAC learning algorithm</a:t>
                </a:r>
                <a:r>
                  <a:rPr lang="en-US" sz="1400" dirty="0">
                    <a:latin typeface="NimbusRomNo9L-Regu"/>
                  </a:rPr>
                  <a:t>: returns PAC hypotheses</a:t>
                </a:r>
              </a:p>
              <a:p>
                <a:endParaRPr lang="en-MY" sz="1800" b="0" i="0" u="none" strike="noStrike" baseline="0" dirty="0">
                  <a:latin typeface="Times New Roman" panose="02020603050405020304" pitchFamily="18" charset="0"/>
                </a:endParaRPr>
              </a:p>
              <a:p>
                <a:r>
                  <a:rPr lang="en-US" sz="1400" b="0" i="0" u="none" strike="noStrike" baseline="0" dirty="0">
                    <a:latin typeface="Times New Roman" panose="02020603050405020304" pitchFamily="18" charset="0"/>
                  </a:rPr>
                  <a:t>A hypothesis </a:t>
                </a:r>
                <a:r>
                  <a:rPr lang="en-US" sz="1400" b="0" i="1" u="none" strike="noStrike" baseline="0" dirty="0">
                    <a:latin typeface="Book Antiqua" panose="02040602050305030304" pitchFamily="18" charset="0"/>
                  </a:rPr>
                  <a:t>h </a:t>
                </a:r>
                <a:r>
                  <a:rPr lang="en-US" sz="1400" b="0" i="0" u="none" strike="noStrike" baseline="0" dirty="0">
                    <a:latin typeface="Times New Roman" panose="02020603050405020304" pitchFamily="18" charset="0"/>
                  </a:rPr>
                  <a:t>is called </a:t>
                </a:r>
                <a:r>
                  <a:rPr lang="en-US" sz="1400" b="1" i="0" u="none" strike="noStrike" baseline="0" dirty="0">
                    <a:latin typeface="Times New Roman" panose="02020603050405020304" pitchFamily="18" charset="0"/>
                  </a:rPr>
                  <a:t>approximately correct </a:t>
                </a:r>
                <a:r>
                  <a:rPr lang="en-US" sz="1400" b="0" i="0" u="none" strike="noStrike" baseline="0" dirty="0">
                    <a:latin typeface="Times New Roman" panose="02020603050405020304" pitchFamily="18" charset="0"/>
                  </a:rPr>
                  <a:t>if error</a:t>
                </a:r>
                <a:r>
                  <a:rPr lang="en-US" sz="1400" b="0" i="0" u="none" strike="noStrike" baseline="0" dirty="0">
                    <a:latin typeface="Tahoma" panose="020B0604030504040204" pitchFamily="34" charset="0"/>
                  </a:rPr>
                  <a:t>(</a:t>
                </a:r>
                <a:r>
                  <a:rPr lang="en-US" sz="1400" b="0" i="1" u="none" strike="noStrike" baseline="0" dirty="0">
                    <a:latin typeface="Book Antiqua" panose="02040602050305030304" pitchFamily="18" charset="0"/>
                  </a:rPr>
                  <a:t>h</a:t>
                </a:r>
                <a:r>
                  <a:rPr lang="en-US" sz="1400" b="0" i="0" u="none" strike="noStrike" baseline="0" dirty="0">
                    <a:latin typeface="Tahoma" panose="020B0604030504040204" pitchFamily="34" charset="0"/>
                  </a:rPr>
                  <a:t>) </a:t>
                </a:r>
                <a14:m>
                  <m:oMath xmlns:m="http://schemas.openxmlformats.org/officeDocument/2006/math">
                    <m:r>
                      <a:rPr lang="en-US" sz="1400" b="0" i="1" u="none" strike="noStrike" baseline="0" dirty="0" smtClean="0">
                        <a:latin typeface="Cambria Math" panose="02040503050406030204" pitchFamily="18" charset="0"/>
                        <a:ea typeface="Cambria Math" panose="02040503050406030204" pitchFamily="18" charset="0"/>
                      </a:rPr>
                      <m:t>𝜀</m:t>
                    </m:r>
                  </m:oMath>
                </a14:m>
                <a:r>
                  <a:rPr lang="en-US" sz="1400" b="0" i="0" u="none" strike="noStrike" baseline="0" dirty="0">
                    <a:latin typeface="Times New Roman" panose="02020603050405020304" pitchFamily="18" charset="0"/>
                  </a:rPr>
                  <a:t>, where </a:t>
                </a:r>
                <a14:m>
                  <m:oMath xmlns:m="http://schemas.openxmlformats.org/officeDocument/2006/math">
                    <m:r>
                      <a:rPr lang="en-US" sz="1400" i="1" dirty="0">
                        <a:latin typeface="Cambria Math" panose="02040503050406030204" pitchFamily="18" charset="0"/>
                        <a:ea typeface="Cambria Math" panose="02040503050406030204" pitchFamily="18" charset="0"/>
                      </a:rPr>
                      <m:t>𝜀</m:t>
                    </m:r>
                  </m:oMath>
                </a14:m>
                <a:r>
                  <a:rPr lang="en-US" sz="1400" b="0" i="1" u="none" strike="noStrike" baseline="0" dirty="0">
                    <a:latin typeface="Calibri" panose="020F0502020204030204" pitchFamily="34" charset="0"/>
                  </a:rPr>
                  <a:t> </a:t>
                </a:r>
                <a:r>
                  <a:rPr lang="en-US" sz="1400" b="0" i="0" u="none" strike="noStrike" baseline="0" dirty="0">
                    <a:latin typeface="Times New Roman" panose="02020603050405020304" pitchFamily="18" charset="0"/>
                  </a:rPr>
                  <a:t>is a small con</a:t>
                </a:r>
                <a:r>
                  <a:rPr lang="en-MY" sz="1400" dirty="0" err="1">
                    <a:latin typeface="Times New Roman" panose="02020603050405020304" pitchFamily="18" charset="0"/>
                  </a:rPr>
                  <a:t>st</a:t>
                </a:r>
                <a:r>
                  <a:rPr lang="en-MY" sz="1400" b="0" i="0" u="none" strike="noStrike" baseline="0" dirty="0" err="1">
                    <a:latin typeface="Times New Roman" panose="02020603050405020304" pitchFamily="18" charset="0"/>
                  </a:rPr>
                  <a:t>ant</a:t>
                </a:r>
                <a:r>
                  <a:rPr lang="en-MY" sz="1400" b="0" i="0" u="none" strike="noStrike" baseline="0" dirty="0">
                    <a:latin typeface="Times New Roman" panose="02020603050405020304" pitchFamily="18" charset="0"/>
                  </a:rPr>
                  <a:t>.</a:t>
                </a:r>
              </a:p>
              <a:p>
                <a:pPr algn="l"/>
                <a:endParaRPr lang="en-US" sz="1400" dirty="0">
                  <a:latin typeface="NimbusRomNo9L-Regu"/>
                </a:endParaRPr>
              </a:p>
              <a:p>
                <a:pPr algn="l"/>
                <a:endParaRPr lang="en-US" sz="1400" dirty="0">
                  <a:latin typeface="NimbusRomNo9L-Regu"/>
                </a:endParaRPr>
              </a:p>
              <a:p>
                <a:pPr algn="l"/>
                <a:endParaRPr lang="en-US" sz="1400" dirty="0">
                  <a:latin typeface="NimbusRomNo9L-Regu"/>
                </a:endParaRPr>
              </a:p>
              <a:p>
                <a:pPr algn="l"/>
                <a:endParaRPr lang="en-US" sz="1400" dirty="0">
                  <a:latin typeface="NimbusRomNo9L-Regu"/>
                </a:endParaRPr>
              </a:p>
              <a:p>
                <a:pPr algn="l"/>
                <a:endParaRPr lang="en-MY" sz="1200" dirty="0">
                  <a:latin typeface="NimbusRomNo9L-Medi"/>
                </a:endParaRPr>
              </a:p>
            </p:txBody>
          </p:sp>
        </mc:Choice>
        <mc:Fallback xmlns="">
          <p:sp>
            <p:nvSpPr>
              <p:cNvPr id="6" name="TextBox 5">
                <a:extLst>
                  <a:ext uri="{FF2B5EF4-FFF2-40B4-BE49-F238E27FC236}">
                    <a16:creationId xmlns:a16="http://schemas.microsoft.com/office/drawing/2014/main" id="{35F3DA1C-9C5D-4659-8420-49B7CA8D001F}"/>
                  </a:ext>
                </a:extLst>
              </p:cNvPr>
              <p:cNvSpPr txBox="1">
                <a:spLocks noRot="1" noChangeAspect="1" noMove="1" noResize="1" noEditPoints="1" noAdjustHandles="1" noChangeArrowheads="1" noChangeShapeType="1" noTextEdit="1"/>
              </p:cNvSpPr>
              <p:nvPr/>
            </p:nvSpPr>
            <p:spPr>
              <a:xfrm>
                <a:off x="765024" y="1828800"/>
                <a:ext cx="7492235" cy="2492990"/>
              </a:xfrm>
              <a:prstGeom prst="rect">
                <a:avLst/>
              </a:prstGeom>
              <a:blipFill>
                <a:blip r:embed="rId2"/>
                <a:stretch>
                  <a:fillRect l="-244" t="-489"/>
                </a:stretch>
              </a:blipFill>
            </p:spPr>
            <p:txBody>
              <a:bodyPr/>
              <a:lstStyle/>
              <a:p>
                <a:r>
                  <a:rPr lang="en-MY">
                    <a:noFill/>
                  </a:rPr>
                  <a:t> </a:t>
                </a:r>
              </a:p>
            </p:txBody>
          </p:sp>
        </mc:Fallback>
      </mc:AlternateContent>
      <p:pic>
        <p:nvPicPr>
          <p:cNvPr id="4" name="Picture 3">
            <a:extLst>
              <a:ext uri="{FF2B5EF4-FFF2-40B4-BE49-F238E27FC236}">
                <a16:creationId xmlns:a16="http://schemas.microsoft.com/office/drawing/2014/main" id="{2662C76F-25F8-4111-80E1-D17997DB2908}"/>
              </a:ext>
            </a:extLst>
          </p:cNvPr>
          <p:cNvPicPr>
            <a:picLocks noChangeAspect="1"/>
          </p:cNvPicPr>
          <p:nvPr/>
        </p:nvPicPr>
        <p:blipFill>
          <a:blip r:embed="rId3"/>
          <a:stretch>
            <a:fillRect/>
          </a:stretch>
        </p:blipFill>
        <p:spPr>
          <a:xfrm>
            <a:off x="1828800" y="4648790"/>
            <a:ext cx="6010275" cy="419100"/>
          </a:xfrm>
          <a:prstGeom prst="rect">
            <a:avLst/>
          </a:prstGeom>
        </p:spPr>
      </p:pic>
      <p:pic>
        <p:nvPicPr>
          <p:cNvPr id="5" name="Picture 4">
            <a:extLst>
              <a:ext uri="{FF2B5EF4-FFF2-40B4-BE49-F238E27FC236}">
                <a16:creationId xmlns:a16="http://schemas.microsoft.com/office/drawing/2014/main" id="{6963983D-9093-43B6-B694-10C33B991747}"/>
              </a:ext>
            </a:extLst>
          </p:cNvPr>
          <p:cNvPicPr>
            <a:picLocks noChangeAspect="1"/>
          </p:cNvPicPr>
          <p:nvPr/>
        </p:nvPicPr>
        <p:blipFill>
          <a:blip r:embed="rId4"/>
          <a:stretch>
            <a:fillRect/>
          </a:stretch>
        </p:blipFill>
        <p:spPr>
          <a:xfrm>
            <a:off x="2667000" y="3519585"/>
            <a:ext cx="4219575" cy="361950"/>
          </a:xfrm>
          <a:prstGeom prst="rect">
            <a:avLst/>
          </a:prstGeom>
        </p:spPr>
      </p:pic>
      <p:pic>
        <p:nvPicPr>
          <p:cNvPr id="10" name="Picture 9">
            <a:extLst>
              <a:ext uri="{FF2B5EF4-FFF2-40B4-BE49-F238E27FC236}">
                <a16:creationId xmlns:a16="http://schemas.microsoft.com/office/drawing/2014/main" id="{3DB84A40-97F0-4902-89F8-F035EA7793BB}"/>
              </a:ext>
            </a:extLst>
          </p:cNvPr>
          <p:cNvPicPr>
            <a:picLocks noChangeAspect="1"/>
          </p:cNvPicPr>
          <p:nvPr/>
        </p:nvPicPr>
        <p:blipFill>
          <a:blip r:embed="rId5"/>
          <a:stretch>
            <a:fillRect/>
          </a:stretch>
        </p:blipFill>
        <p:spPr>
          <a:xfrm>
            <a:off x="1395411" y="4054020"/>
            <a:ext cx="7067550" cy="371475"/>
          </a:xfrm>
          <a:prstGeom prst="rect">
            <a:avLst/>
          </a:prstGeom>
        </p:spPr>
      </p:pic>
      <p:pic>
        <p:nvPicPr>
          <p:cNvPr id="13" name="Picture 12">
            <a:extLst>
              <a:ext uri="{FF2B5EF4-FFF2-40B4-BE49-F238E27FC236}">
                <a16:creationId xmlns:a16="http://schemas.microsoft.com/office/drawing/2014/main" id="{73DF8AC4-EDA6-4802-8D95-FD3D53028DB1}"/>
              </a:ext>
            </a:extLst>
          </p:cNvPr>
          <p:cNvPicPr>
            <a:picLocks noChangeAspect="1"/>
          </p:cNvPicPr>
          <p:nvPr/>
        </p:nvPicPr>
        <p:blipFill>
          <a:blip r:embed="rId6"/>
          <a:stretch>
            <a:fillRect/>
          </a:stretch>
        </p:blipFill>
        <p:spPr>
          <a:xfrm>
            <a:off x="3962400" y="5263194"/>
            <a:ext cx="2305050" cy="762000"/>
          </a:xfrm>
          <a:prstGeom prst="rect">
            <a:avLst/>
          </a:prstGeom>
        </p:spPr>
      </p:pic>
    </p:spTree>
    <p:extLst>
      <p:ext uri="{BB962C8B-B14F-4D97-AF65-F5344CB8AC3E}">
        <p14:creationId xmlns:p14="http://schemas.microsoft.com/office/powerpoint/2010/main" val="3021288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The Theory of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27</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765024" y="1828800"/>
            <a:ext cx="7492235" cy="1415772"/>
          </a:xfrm>
          <a:prstGeom prst="rect">
            <a:avLst/>
          </a:prstGeom>
          <a:noFill/>
        </p:spPr>
        <p:txBody>
          <a:bodyPr wrap="square">
            <a:spAutoFit/>
          </a:bodyPr>
          <a:lstStyle/>
          <a:p>
            <a:pPr algn="l"/>
            <a:r>
              <a:rPr lang="en-US" sz="1400" dirty="0">
                <a:latin typeface="NimbusRomNo9L-Regu"/>
              </a:rPr>
              <a:t>Example of decision lists</a:t>
            </a:r>
          </a:p>
          <a:p>
            <a:pPr algn="l"/>
            <a:endParaRPr lang="en-US" sz="1400" dirty="0">
              <a:latin typeface="NimbusRomNo9L-Regu"/>
            </a:endParaRPr>
          </a:p>
          <a:p>
            <a:pPr algn="ctr"/>
            <a:r>
              <a:rPr lang="en-MY" sz="1800" b="0" i="1" u="none" strike="noStrike" baseline="0" dirty="0" err="1">
                <a:latin typeface="Times New Roman" panose="02020603050405020304" pitchFamily="18" charset="0"/>
              </a:rPr>
              <a:t>WillWait</a:t>
            </a:r>
            <a:r>
              <a:rPr lang="en-MY" sz="1800" b="0" i="1" u="none" strike="noStrike" baseline="0" dirty="0">
                <a:latin typeface="Times New Roman" panose="02020603050405020304" pitchFamily="18" charset="0"/>
              </a:rPr>
              <a:t> </a:t>
            </a:r>
            <a:r>
              <a:rPr lang="en-MY" sz="1800" b="0" i="0" u="none" strike="noStrike" baseline="0" dirty="0">
                <a:latin typeface="Lucida Sans Unicode" panose="020B0602030504020204" pitchFamily="34" charset="0"/>
              </a:rPr>
              <a:t>⇔ </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Patrons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Some</a:t>
            </a:r>
            <a:r>
              <a:rPr lang="en-MY" sz="1800" b="0" i="0" u="none" strike="noStrike" baseline="0" dirty="0">
                <a:latin typeface="Tahoma" panose="020B0604030504040204" pitchFamily="34" charset="0"/>
              </a:rPr>
              <a:t>) </a:t>
            </a:r>
            <a:r>
              <a:rPr lang="en-MY" sz="1800" b="0" i="0" u="none" strike="noStrike" baseline="0" dirty="0">
                <a:latin typeface="Lucida Sans Unicode" panose="020B0602030504020204" pitchFamily="34" charset="0"/>
              </a:rPr>
              <a:t>∨ </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Patrons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Full </a:t>
            </a:r>
            <a:r>
              <a:rPr lang="en-MY" sz="1800" b="0" i="0" u="none" strike="noStrike" baseline="0" dirty="0">
                <a:latin typeface="Lucida Sans Unicode" panose="020B0602030504020204" pitchFamily="34" charset="0"/>
              </a:rPr>
              <a:t>∧ </a:t>
            </a:r>
            <a:r>
              <a:rPr lang="en-MY" sz="1800" b="0" i="1" u="none" strike="noStrike" baseline="0" dirty="0">
                <a:latin typeface="Times New Roman" panose="02020603050405020304" pitchFamily="18" charset="0"/>
              </a:rPr>
              <a:t>Fri</a:t>
            </a:r>
            <a:r>
              <a:rPr lang="en-MY" sz="1800" b="0" i="1" u="none" strike="noStrike" baseline="0" dirty="0">
                <a:latin typeface="Lucida Sans" panose="020B0602030504020204" pitchFamily="34" charset="0"/>
              </a:rPr>
              <a:t>/</a:t>
            </a:r>
            <a:r>
              <a:rPr lang="en-MY" sz="1800" b="0" i="1" u="none" strike="noStrike" baseline="0" dirty="0">
                <a:latin typeface="Times New Roman" panose="02020603050405020304" pitchFamily="18" charset="0"/>
              </a:rPr>
              <a:t>Sat</a:t>
            </a:r>
            <a:r>
              <a:rPr lang="en-MY" sz="1800" b="0" i="0" u="none" strike="noStrike" baseline="0" dirty="0">
                <a:latin typeface="Tahoma" panose="020B0604030504040204" pitchFamily="34" charset="0"/>
              </a:rPr>
              <a:t>) </a:t>
            </a:r>
            <a:r>
              <a:rPr lang="en-MY" sz="1800" b="0" i="1" u="none" strike="noStrike" baseline="0" dirty="0">
                <a:latin typeface="Lucida Sans" panose="020B0602030504020204" pitchFamily="34" charset="0"/>
              </a:rPr>
              <a:t>.</a:t>
            </a:r>
          </a:p>
          <a:p>
            <a:pPr algn="l"/>
            <a:endParaRPr lang="en-US" sz="1400" dirty="0">
              <a:latin typeface="NimbusRomNo9L-Regu"/>
            </a:endParaRPr>
          </a:p>
          <a:p>
            <a:pPr algn="l"/>
            <a:endParaRPr lang="en-US" sz="1400" dirty="0">
              <a:latin typeface="NimbusRomNo9L-Regu"/>
            </a:endParaRPr>
          </a:p>
          <a:p>
            <a:pPr algn="l"/>
            <a:endParaRPr lang="en-MY" sz="1200" dirty="0">
              <a:latin typeface="NimbusRomNo9L-Medi"/>
            </a:endParaRPr>
          </a:p>
        </p:txBody>
      </p:sp>
      <p:pic>
        <p:nvPicPr>
          <p:cNvPr id="7" name="Picture 6">
            <a:extLst>
              <a:ext uri="{FF2B5EF4-FFF2-40B4-BE49-F238E27FC236}">
                <a16:creationId xmlns:a16="http://schemas.microsoft.com/office/drawing/2014/main" id="{0BF260D8-D515-447F-AE24-6CDDC5A6567A}"/>
              </a:ext>
            </a:extLst>
          </p:cNvPr>
          <p:cNvPicPr>
            <a:picLocks noChangeAspect="1"/>
          </p:cNvPicPr>
          <p:nvPr/>
        </p:nvPicPr>
        <p:blipFill>
          <a:blip r:embed="rId2"/>
          <a:stretch>
            <a:fillRect/>
          </a:stretch>
        </p:blipFill>
        <p:spPr>
          <a:xfrm>
            <a:off x="2810499" y="4385346"/>
            <a:ext cx="4019550" cy="400050"/>
          </a:xfrm>
          <a:prstGeom prst="rect">
            <a:avLst/>
          </a:prstGeom>
        </p:spPr>
      </p:pic>
      <p:pic>
        <p:nvPicPr>
          <p:cNvPr id="9" name="Picture 8">
            <a:extLst>
              <a:ext uri="{FF2B5EF4-FFF2-40B4-BE49-F238E27FC236}">
                <a16:creationId xmlns:a16="http://schemas.microsoft.com/office/drawing/2014/main" id="{13E70220-9B82-46FD-B6E3-FE21A67C1242}"/>
              </a:ext>
            </a:extLst>
          </p:cNvPr>
          <p:cNvPicPr>
            <a:picLocks noChangeAspect="1"/>
          </p:cNvPicPr>
          <p:nvPr/>
        </p:nvPicPr>
        <p:blipFill>
          <a:blip r:embed="rId3"/>
          <a:stretch>
            <a:fillRect/>
          </a:stretch>
        </p:blipFill>
        <p:spPr>
          <a:xfrm>
            <a:off x="3200400" y="4918462"/>
            <a:ext cx="3524250" cy="657225"/>
          </a:xfrm>
          <a:prstGeom prst="rect">
            <a:avLst/>
          </a:prstGeom>
        </p:spPr>
      </p:pic>
      <p:pic>
        <p:nvPicPr>
          <p:cNvPr id="11" name="Picture 10">
            <a:extLst>
              <a:ext uri="{FF2B5EF4-FFF2-40B4-BE49-F238E27FC236}">
                <a16:creationId xmlns:a16="http://schemas.microsoft.com/office/drawing/2014/main" id="{B703D0CE-6C9D-404B-B4CD-3E4025431F71}"/>
              </a:ext>
            </a:extLst>
          </p:cNvPr>
          <p:cNvPicPr>
            <a:picLocks noChangeAspect="1"/>
          </p:cNvPicPr>
          <p:nvPr/>
        </p:nvPicPr>
        <p:blipFill>
          <a:blip r:embed="rId4"/>
          <a:stretch>
            <a:fillRect/>
          </a:stretch>
        </p:blipFill>
        <p:spPr>
          <a:xfrm>
            <a:off x="3962400" y="5644994"/>
            <a:ext cx="2457450" cy="428625"/>
          </a:xfrm>
          <a:prstGeom prst="rect">
            <a:avLst/>
          </a:prstGeom>
        </p:spPr>
      </p:pic>
      <p:pic>
        <p:nvPicPr>
          <p:cNvPr id="13" name="Picture 12">
            <a:extLst>
              <a:ext uri="{FF2B5EF4-FFF2-40B4-BE49-F238E27FC236}">
                <a16:creationId xmlns:a16="http://schemas.microsoft.com/office/drawing/2014/main" id="{14FF7A5C-BDBD-4EB2-B3E9-CCBBBE082BB9}"/>
              </a:ext>
            </a:extLst>
          </p:cNvPr>
          <p:cNvPicPr>
            <a:picLocks noChangeAspect="1"/>
          </p:cNvPicPr>
          <p:nvPr/>
        </p:nvPicPr>
        <p:blipFill>
          <a:blip r:embed="rId5"/>
          <a:stretch>
            <a:fillRect/>
          </a:stretch>
        </p:blipFill>
        <p:spPr>
          <a:xfrm>
            <a:off x="1046834" y="2913590"/>
            <a:ext cx="7210425" cy="1381125"/>
          </a:xfrm>
          <a:prstGeom prst="rect">
            <a:avLst/>
          </a:prstGeom>
        </p:spPr>
      </p:pic>
      <p:pic>
        <p:nvPicPr>
          <p:cNvPr id="15" name="Picture 14">
            <a:extLst>
              <a:ext uri="{FF2B5EF4-FFF2-40B4-BE49-F238E27FC236}">
                <a16:creationId xmlns:a16="http://schemas.microsoft.com/office/drawing/2014/main" id="{C3FC376C-480F-42E5-8C92-DCA9E93F5F60}"/>
              </a:ext>
            </a:extLst>
          </p:cNvPr>
          <p:cNvPicPr>
            <a:picLocks noChangeAspect="1"/>
          </p:cNvPicPr>
          <p:nvPr/>
        </p:nvPicPr>
        <p:blipFill>
          <a:blip r:embed="rId6"/>
          <a:stretch>
            <a:fillRect/>
          </a:stretch>
        </p:blipFill>
        <p:spPr>
          <a:xfrm>
            <a:off x="3476625" y="6248400"/>
            <a:ext cx="3248025" cy="723900"/>
          </a:xfrm>
          <a:prstGeom prst="rect">
            <a:avLst/>
          </a:prstGeom>
        </p:spPr>
      </p:pic>
    </p:spTree>
    <p:extLst>
      <p:ext uri="{BB962C8B-B14F-4D97-AF65-F5344CB8AC3E}">
        <p14:creationId xmlns:p14="http://schemas.microsoft.com/office/powerpoint/2010/main" val="3228636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The Theory of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28</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765024" y="1828800"/>
            <a:ext cx="7492235" cy="1138773"/>
          </a:xfrm>
          <a:prstGeom prst="rect">
            <a:avLst/>
          </a:prstGeom>
          <a:noFill/>
        </p:spPr>
        <p:txBody>
          <a:bodyPr wrap="square">
            <a:spAutoFit/>
          </a:bodyPr>
          <a:lstStyle/>
          <a:p>
            <a:pPr algn="l"/>
            <a:endParaRPr lang="en-US" sz="1400" dirty="0">
              <a:latin typeface="NimbusRomNo9L-Regu"/>
            </a:endParaRPr>
          </a:p>
          <a:p>
            <a:pPr algn="l"/>
            <a:endParaRPr lang="en-US" sz="1400" dirty="0">
              <a:latin typeface="NimbusRomNo9L-Regu"/>
            </a:endParaRPr>
          </a:p>
          <a:p>
            <a:pPr algn="l"/>
            <a:endParaRPr lang="en-US" sz="1400" dirty="0">
              <a:latin typeface="NimbusRomNo9L-Regu"/>
            </a:endParaRPr>
          </a:p>
          <a:p>
            <a:pPr algn="l"/>
            <a:endParaRPr lang="en-US" sz="1400" dirty="0">
              <a:latin typeface="NimbusRomNo9L-Regu"/>
            </a:endParaRPr>
          </a:p>
          <a:p>
            <a:pPr algn="l"/>
            <a:endParaRPr lang="en-MY" sz="1200" dirty="0">
              <a:latin typeface="NimbusRomNo9L-Medi"/>
            </a:endParaRPr>
          </a:p>
        </p:txBody>
      </p:sp>
      <p:pic>
        <p:nvPicPr>
          <p:cNvPr id="7" name="Picture 6">
            <a:extLst>
              <a:ext uri="{FF2B5EF4-FFF2-40B4-BE49-F238E27FC236}">
                <a16:creationId xmlns:a16="http://schemas.microsoft.com/office/drawing/2014/main" id="{12DDAB63-9A31-4192-86CA-114910B008FD}"/>
              </a:ext>
            </a:extLst>
          </p:cNvPr>
          <p:cNvPicPr>
            <a:picLocks noChangeAspect="1"/>
          </p:cNvPicPr>
          <p:nvPr/>
        </p:nvPicPr>
        <p:blipFill>
          <a:blip r:embed="rId2"/>
          <a:stretch>
            <a:fillRect/>
          </a:stretch>
        </p:blipFill>
        <p:spPr>
          <a:xfrm>
            <a:off x="838200" y="1828800"/>
            <a:ext cx="7943850" cy="2590800"/>
          </a:xfrm>
          <a:prstGeom prst="rect">
            <a:avLst/>
          </a:prstGeom>
          <a:ln>
            <a:solidFill>
              <a:schemeClr val="tx1"/>
            </a:solidFill>
          </a:ln>
        </p:spPr>
      </p:pic>
      <p:sp>
        <p:nvSpPr>
          <p:cNvPr id="12" name="TextBox 11">
            <a:extLst>
              <a:ext uri="{FF2B5EF4-FFF2-40B4-BE49-F238E27FC236}">
                <a16:creationId xmlns:a16="http://schemas.microsoft.com/office/drawing/2014/main" id="{AF0C31A8-63D8-4C6D-9184-E4B6056D5769}"/>
              </a:ext>
            </a:extLst>
          </p:cNvPr>
          <p:cNvSpPr txBox="1"/>
          <p:nvPr/>
        </p:nvSpPr>
        <p:spPr>
          <a:xfrm>
            <a:off x="2514600" y="4533270"/>
            <a:ext cx="5029200" cy="369332"/>
          </a:xfrm>
          <a:prstGeom prst="rect">
            <a:avLst/>
          </a:prstGeom>
          <a:noFill/>
        </p:spPr>
        <p:txBody>
          <a:bodyPr wrap="square">
            <a:spAutoFit/>
          </a:bodyPr>
          <a:lstStyle/>
          <a:p>
            <a:r>
              <a:rPr lang="en-US" sz="1800" b="0" i="0" u="none" strike="noStrike" baseline="0" dirty="0">
                <a:latin typeface="NimbusRomNo9L-Regu"/>
              </a:rPr>
              <a:t>An algorithm for learning decision lists</a:t>
            </a:r>
            <a:endParaRPr lang="en-MY" dirty="0"/>
          </a:p>
        </p:txBody>
      </p:sp>
    </p:spTree>
    <p:extLst>
      <p:ext uri="{BB962C8B-B14F-4D97-AF65-F5344CB8AC3E}">
        <p14:creationId xmlns:p14="http://schemas.microsoft.com/office/powerpoint/2010/main" val="403907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The Theory of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29</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765024" y="1828800"/>
            <a:ext cx="7492235" cy="1138773"/>
          </a:xfrm>
          <a:prstGeom prst="rect">
            <a:avLst/>
          </a:prstGeom>
          <a:noFill/>
        </p:spPr>
        <p:txBody>
          <a:bodyPr wrap="square">
            <a:spAutoFit/>
          </a:bodyPr>
          <a:lstStyle/>
          <a:p>
            <a:pPr algn="l"/>
            <a:endParaRPr lang="en-US" sz="1400" dirty="0">
              <a:latin typeface="NimbusRomNo9L-Regu"/>
            </a:endParaRPr>
          </a:p>
          <a:p>
            <a:pPr algn="l"/>
            <a:endParaRPr lang="en-US" sz="1400" dirty="0">
              <a:latin typeface="NimbusRomNo9L-Regu"/>
            </a:endParaRPr>
          </a:p>
          <a:p>
            <a:pPr algn="l"/>
            <a:endParaRPr lang="en-US" sz="1400" dirty="0">
              <a:latin typeface="NimbusRomNo9L-Regu"/>
            </a:endParaRPr>
          </a:p>
          <a:p>
            <a:pPr algn="l"/>
            <a:endParaRPr lang="en-US" sz="1400" dirty="0">
              <a:latin typeface="NimbusRomNo9L-Regu"/>
            </a:endParaRPr>
          </a:p>
          <a:p>
            <a:pPr algn="l"/>
            <a:endParaRPr lang="en-MY" sz="1200" dirty="0">
              <a:latin typeface="NimbusRomNo9L-Medi"/>
            </a:endParaRPr>
          </a:p>
        </p:txBody>
      </p:sp>
      <p:sp>
        <p:nvSpPr>
          <p:cNvPr id="12" name="TextBox 11">
            <a:extLst>
              <a:ext uri="{FF2B5EF4-FFF2-40B4-BE49-F238E27FC236}">
                <a16:creationId xmlns:a16="http://schemas.microsoft.com/office/drawing/2014/main" id="{AF0C31A8-63D8-4C6D-9184-E4B6056D5769}"/>
              </a:ext>
            </a:extLst>
          </p:cNvPr>
          <p:cNvSpPr txBox="1"/>
          <p:nvPr/>
        </p:nvSpPr>
        <p:spPr>
          <a:xfrm>
            <a:off x="1447800" y="5334000"/>
            <a:ext cx="7239000" cy="923330"/>
          </a:xfrm>
          <a:prstGeom prst="rect">
            <a:avLst/>
          </a:prstGeom>
          <a:noFill/>
        </p:spPr>
        <p:txBody>
          <a:bodyPr wrap="square">
            <a:spAutoFit/>
          </a:bodyPr>
          <a:lstStyle/>
          <a:p>
            <a:pPr algn="l"/>
            <a:r>
              <a:rPr lang="en-US" sz="1800" b="0" i="0" u="none" strike="noStrike" baseline="0" dirty="0">
                <a:latin typeface="NimbusRomNo9L-Regu"/>
              </a:rPr>
              <a:t>Learning curve for DECISION-LIST-LEARNING algorithm on the restaurant  data. The curve for LEARN-DECISION-TREE is shown for comparison; decision trees do slightly better on this particular problem</a:t>
            </a:r>
            <a:endParaRPr lang="en-MY" dirty="0"/>
          </a:p>
        </p:txBody>
      </p:sp>
      <p:pic>
        <p:nvPicPr>
          <p:cNvPr id="4" name="Picture 3">
            <a:extLst>
              <a:ext uri="{FF2B5EF4-FFF2-40B4-BE49-F238E27FC236}">
                <a16:creationId xmlns:a16="http://schemas.microsoft.com/office/drawing/2014/main" id="{7ABA0076-E4FD-45EE-A995-A1A2C7E2E68E}"/>
              </a:ext>
            </a:extLst>
          </p:cNvPr>
          <p:cNvPicPr>
            <a:picLocks noChangeAspect="1"/>
          </p:cNvPicPr>
          <p:nvPr/>
        </p:nvPicPr>
        <p:blipFill>
          <a:blip r:embed="rId2"/>
          <a:stretch>
            <a:fillRect/>
          </a:stretch>
        </p:blipFill>
        <p:spPr>
          <a:xfrm>
            <a:off x="2209800" y="1510322"/>
            <a:ext cx="5162550" cy="3657600"/>
          </a:xfrm>
          <a:prstGeom prst="rect">
            <a:avLst/>
          </a:prstGeom>
        </p:spPr>
      </p:pic>
    </p:spTree>
    <p:extLst>
      <p:ext uri="{BB962C8B-B14F-4D97-AF65-F5344CB8AC3E}">
        <p14:creationId xmlns:p14="http://schemas.microsoft.com/office/powerpoint/2010/main" val="66865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Forms of Learning</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03564" y="1828800"/>
            <a:ext cx="7492235" cy="3970318"/>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NimbusRomNo9L-Regu"/>
              </a:rPr>
              <a:t>There are three types of </a:t>
            </a:r>
            <a:r>
              <a:rPr lang="en-US" sz="1800" b="0" i="0" u="none" strike="noStrike" baseline="0" dirty="0">
                <a:latin typeface="NimbusRomNo9L-Medi"/>
              </a:rPr>
              <a:t>feedback </a:t>
            </a:r>
            <a:r>
              <a:rPr lang="en-US" sz="1800" b="0" i="0" u="none" strike="noStrike" baseline="0" dirty="0">
                <a:latin typeface="NimbusRomNo9L-Regu"/>
              </a:rPr>
              <a:t>that can accompany the inputs, and that determine the t</a:t>
            </a:r>
            <a:r>
              <a:rPr lang="en-US" dirty="0">
                <a:latin typeface="NimbusRomNo9L-Regu"/>
              </a:rPr>
              <a:t>hree main types of learning:</a:t>
            </a:r>
          </a:p>
          <a:p>
            <a:pPr marL="285750"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r>
              <a:rPr lang="en-US" dirty="0">
                <a:latin typeface="NimbusRomNo9L-Regu"/>
              </a:rPr>
              <a:t>Supervised Learning</a:t>
            </a:r>
          </a:p>
          <a:p>
            <a:pPr marL="1200150" lvl="2" indent="-285750">
              <a:buFont typeface="Arial" panose="020B0604020202020204" pitchFamily="34" charset="0"/>
              <a:buChar char="•"/>
            </a:pPr>
            <a:r>
              <a:rPr lang="en-MY" b="0" i="0" u="none" strike="noStrike" baseline="0" dirty="0">
                <a:latin typeface="NimbusRomNo9L-Regu"/>
              </a:rPr>
              <a:t>agent observes input-output pairs</a:t>
            </a:r>
          </a:p>
          <a:p>
            <a:pPr marL="1200150" lvl="2" indent="-285750">
              <a:buFont typeface="Arial" panose="020B0604020202020204" pitchFamily="34" charset="0"/>
              <a:buChar char="•"/>
            </a:pPr>
            <a:r>
              <a:rPr lang="en-US" sz="1800" b="0" i="0" u="none" strike="noStrike" baseline="0" dirty="0">
                <a:solidFill>
                  <a:srgbClr val="000000"/>
                </a:solidFill>
                <a:latin typeface="NimbusRomNo9L-Regu"/>
              </a:rPr>
              <a:t>learns a function that</a:t>
            </a:r>
            <a:r>
              <a:rPr lang="en-US" dirty="0">
                <a:solidFill>
                  <a:srgbClr val="00A6A6"/>
                </a:solidFill>
                <a:latin typeface="CMSS8"/>
              </a:rPr>
              <a:t> </a:t>
            </a:r>
            <a:r>
              <a:rPr lang="en-US" sz="1800" b="0" i="0" u="none" strike="noStrike" baseline="0" dirty="0">
                <a:solidFill>
                  <a:srgbClr val="000000"/>
                </a:solidFill>
                <a:latin typeface="NimbusRomNo9L-Regu"/>
              </a:rPr>
              <a:t>maps from input to output</a:t>
            </a:r>
            <a:endParaRPr lang="en-MY" b="0" i="0" u="none" strike="noStrike" baseline="0" dirty="0">
              <a:latin typeface="NimbusRomNo9L-Regu"/>
            </a:endParaRPr>
          </a:p>
          <a:p>
            <a:pPr marL="1200150" lvl="2"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r>
              <a:rPr lang="en-US" dirty="0">
                <a:latin typeface="NimbusRomNo9L-Regu"/>
              </a:rPr>
              <a:t>Unsupervised Learning</a:t>
            </a:r>
          </a:p>
          <a:p>
            <a:pPr marL="1200150" lvl="2" indent="-285750">
              <a:buFont typeface="Arial" panose="020B0604020202020204" pitchFamily="34" charset="0"/>
              <a:buChar char="•"/>
            </a:pPr>
            <a:r>
              <a:rPr lang="en-US" sz="1800" b="0" i="0" u="none" strike="noStrike" baseline="0" dirty="0">
                <a:latin typeface="NimbusRomNo9L-Regu"/>
              </a:rPr>
              <a:t>agent learns patterns in the input without any explicit feedback</a:t>
            </a:r>
          </a:p>
          <a:p>
            <a:pPr marL="1200150" lvl="2" indent="-285750">
              <a:buFont typeface="Arial" panose="020B0604020202020204" pitchFamily="34" charset="0"/>
              <a:buChar char="•"/>
            </a:pPr>
            <a:r>
              <a:rPr lang="en-US" dirty="0">
                <a:latin typeface="NimbusRomNo9L-Regu"/>
              </a:rPr>
              <a:t>clustering</a:t>
            </a:r>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r>
              <a:rPr lang="en-US" dirty="0">
                <a:latin typeface="NimbusRomNo9L-Regu"/>
              </a:rPr>
              <a:t>Reinforcement Learning</a:t>
            </a:r>
          </a:p>
          <a:p>
            <a:pPr marL="1200150" lvl="2" indent="-285750">
              <a:buFont typeface="Arial" panose="020B0604020202020204" pitchFamily="34" charset="0"/>
              <a:buChar char="•"/>
            </a:pPr>
            <a:r>
              <a:rPr lang="en-US" sz="1800" b="0" i="0" u="none" strike="noStrike" baseline="0" dirty="0">
                <a:latin typeface="NimbusRomNo9L-Regu"/>
              </a:rPr>
              <a:t>agent learns from a series of reinforcements: rewards &amp; pu</a:t>
            </a:r>
            <a:r>
              <a:rPr lang="en-US" dirty="0">
                <a:latin typeface="NimbusRomNo9L-Regu"/>
              </a:rPr>
              <a:t>nishments</a:t>
            </a:r>
          </a:p>
        </p:txBody>
      </p:sp>
    </p:spTree>
    <p:extLst>
      <p:ext uri="{BB962C8B-B14F-4D97-AF65-F5344CB8AC3E}">
        <p14:creationId xmlns:p14="http://schemas.microsoft.com/office/powerpoint/2010/main" val="1686092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30</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765024" y="1741679"/>
            <a:ext cx="7492235" cy="2893100"/>
          </a:xfrm>
          <a:prstGeom prst="rect">
            <a:avLst/>
          </a:prstGeom>
          <a:noFill/>
        </p:spPr>
        <p:txBody>
          <a:bodyPr wrap="square">
            <a:spAutoFit/>
          </a:bodyPr>
          <a:lstStyle/>
          <a:p>
            <a:pPr algn="l"/>
            <a:r>
              <a:rPr lang="en-MY" sz="1800" b="0" i="0" u="none" strike="noStrike" baseline="0" dirty="0">
                <a:solidFill>
                  <a:srgbClr val="9A009A"/>
                </a:solidFill>
                <a:latin typeface="CMSSBX10"/>
              </a:rPr>
              <a:t>Univariate linear regression</a:t>
            </a:r>
          </a:p>
          <a:p>
            <a:pPr marR="1190"/>
            <a:r>
              <a:rPr lang="en-MY" dirty="0">
                <a:latin typeface="Times New Roman" panose="02020603050405020304" pitchFamily="18" charset="0"/>
              </a:rPr>
              <a:t>Input </a:t>
            </a:r>
            <a:r>
              <a:rPr lang="en-MY" i="1" dirty="0">
                <a:latin typeface="Times New Roman" panose="02020603050405020304" pitchFamily="18" charset="0"/>
              </a:rPr>
              <a:t>x</a:t>
            </a:r>
            <a:r>
              <a:rPr lang="en-MY" dirty="0">
                <a:latin typeface="Times New Roman" panose="02020603050405020304" pitchFamily="18" charset="0"/>
              </a:rPr>
              <a:t> and output </a:t>
            </a:r>
            <a:r>
              <a:rPr lang="en-MY" i="1" dirty="0">
                <a:latin typeface="Times New Roman" panose="02020603050405020304" pitchFamily="18" charset="0"/>
              </a:rPr>
              <a:t>y</a:t>
            </a:r>
            <a:endParaRPr lang="en-MY" sz="1800" b="0" i="1" u="none" strike="noStrike" baseline="0" dirty="0">
              <a:latin typeface="Times New Roman" panose="02020603050405020304" pitchFamily="18" charset="0"/>
            </a:endParaRPr>
          </a:p>
          <a:p>
            <a:pPr marR="1190" algn="ctr"/>
            <a:r>
              <a:rPr lang="en-MY" sz="1800" b="0" i="1" u="none" strike="noStrike" baseline="0" dirty="0">
                <a:latin typeface="Times New Roman" panose="02020603050405020304" pitchFamily="18" charset="0"/>
              </a:rPr>
              <a:t>y </a:t>
            </a:r>
            <a:r>
              <a:rPr lang="en-MY" sz="1800" b="0" i="0" u="none" strike="noStrike" baseline="0" dirty="0">
                <a:latin typeface="Lucida Sans Unicode" panose="020B0602030504020204" pitchFamily="34" charset="0"/>
              </a:rPr>
              <a:t>= </a:t>
            </a:r>
            <a:r>
              <a:rPr lang="en-MY" sz="1800" b="0" i="1" u="none" strike="noStrike" baseline="0" dirty="0">
                <a:latin typeface="Times New Roman" panose="02020603050405020304" pitchFamily="18" charset="0"/>
              </a:rPr>
              <a:t>w</a:t>
            </a:r>
            <a:r>
              <a:rPr lang="en-MY" sz="1800" b="0" i="0" u="none" strike="noStrike" baseline="-25000" dirty="0">
                <a:latin typeface="Book Antiqua" panose="02040602050305030304" pitchFamily="18" charset="0"/>
              </a:rPr>
              <a:t>1</a:t>
            </a:r>
            <a:r>
              <a:rPr lang="en-MY" sz="1800" b="0" i="1" u="none" strike="noStrike" baseline="0" dirty="0">
                <a:latin typeface="Times New Roman" panose="02020603050405020304" pitchFamily="18" charset="0"/>
              </a:rPr>
              <a:t>x </a:t>
            </a:r>
            <a:r>
              <a:rPr lang="en-MY" sz="1800" b="0" i="0" u="none" strike="noStrike" baseline="0" dirty="0">
                <a:latin typeface="Lucida Sans Unicode" panose="020B0602030504020204" pitchFamily="34" charset="0"/>
              </a:rPr>
              <a:t>+ </a:t>
            </a:r>
            <a:r>
              <a:rPr lang="en-MY" sz="1800" b="0" i="1" u="none" strike="noStrike" baseline="0" dirty="0">
                <a:latin typeface="Times New Roman" panose="02020603050405020304" pitchFamily="18" charset="0"/>
              </a:rPr>
              <a:t>w</a:t>
            </a:r>
            <a:r>
              <a:rPr lang="en-MY" sz="1800" b="0" i="0" u="none" strike="noStrike" baseline="-25000" dirty="0">
                <a:latin typeface="Book Antiqua" panose="02040602050305030304" pitchFamily="18" charset="0"/>
              </a:rPr>
              <a:t>0</a:t>
            </a:r>
            <a:endParaRPr lang="en-MY" sz="1800" b="0" i="0" u="none" strike="noStrike" baseline="0" dirty="0">
              <a:latin typeface="Book Antiqua" panose="02040602050305030304" pitchFamily="18" charset="0"/>
            </a:endParaRPr>
          </a:p>
          <a:p>
            <a:pPr algn="l"/>
            <a:r>
              <a:rPr lang="en-MY" dirty="0">
                <a:latin typeface="CMSSBX10"/>
              </a:rPr>
              <a:t>Linear function</a:t>
            </a:r>
          </a:p>
          <a:p>
            <a:pPr algn="ctr"/>
            <a:r>
              <a:rPr lang="en-MY" sz="1800" b="0" i="1" u="none" strike="noStrike" baseline="0" dirty="0" err="1">
                <a:latin typeface="Times New Roman" panose="02020603050405020304" pitchFamily="18" charset="0"/>
              </a:rPr>
              <a:t>h</a:t>
            </a:r>
            <a:r>
              <a:rPr lang="en-MY" sz="1800" b="1" i="0" u="none" strike="noStrike" baseline="-25000" dirty="0" err="1">
                <a:latin typeface="Times New Roman" panose="02020603050405020304" pitchFamily="18" charset="0"/>
              </a:rPr>
              <a:t>w</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x</a:t>
            </a:r>
            <a:r>
              <a:rPr lang="en-MY" sz="1800" b="0" i="0" u="none" strike="noStrike" baseline="0" dirty="0">
                <a:latin typeface="Tahoma" panose="020B0604030504040204" pitchFamily="34" charset="0"/>
              </a:rPr>
              <a:t>) = </a:t>
            </a:r>
            <a:r>
              <a:rPr lang="en-MY" sz="1800" b="0" i="1" u="none" strike="noStrike" baseline="0" dirty="0">
                <a:latin typeface="Times New Roman" panose="02020603050405020304" pitchFamily="18" charset="0"/>
              </a:rPr>
              <a:t>w</a:t>
            </a:r>
            <a:r>
              <a:rPr lang="en-MY" sz="1800" b="0" i="0" u="none" strike="noStrike" baseline="-25000" dirty="0">
                <a:latin typeface="Book Antiqua" panose="02040602050305030304" pitchFamily="18" charset="0"/>
              </a:rPr>
              <a:t>1</a:t>
            </a:r>
            <a:r>
              <a:rPr lang="en-MY" sz="1800" b="0" i="1" u="none" strike="noStrike" baseline="0" dirty="0">
                <a:latin typeface="Times New Roman" panose="02020603050405020304" pitchFamily="18" charset="0"/>
              </a:rPr>
              <a:t>x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w</a:t>
            </a:r>
            <a:r>
              <a:rPr lang="en-MY" sz="1800" b="0" i="0" u="none" strike="noStrike" baseline="-25000" dirty="0">
                <a:latin typeface="Book Antiqua" panose="02040602050305030304" pitchFamily="18" charset="0"/>
              </a:rPr>
              <a:t>0</a:t>
            </a:r>
          </a:p>
          <a:p>
            <a:pPr algn="ctr"/>
            <a:endParaRPr lang="en-US" sz="1400" dirty="0">
              <a:latin typeface="NimbusRomNo9L-Regu"/>
            </a:endParaRPr>
          </a:p>
          <a:p>
            <a:r>
              <a:rPr lang="en-MY" sz="1800" b="1" i="0" u="none" strike="noStrike" baseline="0" dirty="0">
                <a:latin typeface="NimbusRomNo9L-Medi"/>
              </a:rPr>
              <a:t>Linear regression</a:t>
            </a:r>
            <a:r>
              <a:rPr lang="en-MY" b="1" dirty="0">
                <a:latin typeface="NimbusRomNo9L-Regu"/>
              </a:rPr>
              <a:t>: </a:t>
            </a:r>
            <a:r>
              <a:rPr lang="en-US" sz="1800" b="0" i="0" u="none" strike="noStrike" baseline="0" dirty="0">
                <a:latin typeface="Times New Roman" panose="02020603050405020304" pitchFamily="18" charset="0"/>
              </a:rPr>
              <a:t>finding the </a:t>
            </a:r>
            <a:r>
              <a:rPr lang="en-US" sz="1800" b="0" i="1" u="none" strike="noStrike" baseline="0" dirty="0" err="1">
                <a:latin typeface="Book Antiqua" panose="02040602050305030304" pitchFamily="18" charset="0"/>
              </a:rPr>
              <a:t>h</a:t>
            </a:r>
            <a:r>
              <a:rPr lang="en-US" sz="1800" b="1" i="0" u="none" strike="noStrike" baseline="-25000" dirty="0" err="1">
                <a:latin typeface="Times New Roman" panose="02020603050405020304" pitchFamily="18" charset="0"/>
              </a:rPr>
              <a:t>w</a:t>
            </a:r>
            <a:r>
              <a:rPr lang="en-US" sz="1800" b="1"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that best fits these data is</a:t>
            </a:r>
            <a:endParaRPr lang="en-MY" sz="1200" b="1" dirty="0">
              <a:latin typeface="NimbusRomNo9L-Medi"/>
            </a:endParaRPr>
          </a:p>
          <a:p>
            <a:r>
              <a:rPr lang="en-US" sz="1800" b="0" i="0" u="none" strike="noStrike" baseline="0" dirty="0">
                <a:latin typeface="Times New Roman" panose="02020603050405020304" pitchFamily="18" charset="0"/>
              </a:rPr>
              <a:t>Find the values of the weights </a:t>
            </a:r>
            <a:r>
              <a:rPr lang="en-US" sz="1800" b="0" i="1" u="none" strike="noStrike" baseline="0" dirty="0">
                <a:latin typeface="Sitka Subheading" panose="02000505000000020004" pitchFamily="2" charset="0"/>
              </a:rPr>
              <a:t>(</a:t>
            </a:r>
            <a:r>
              <a:rPr lang="en-US" sz="1800" b="0" i="1" u="none" strike="noStrike" baseline="0" dirty="0">
                <a:latin typeface="Times New Roman" panose="02020603050405020304" pitchFamily="18" charset="0"/>
              </a:rPr>
              <a:t>w</a:t>
            </a:r>
            <a:r>
              <a:rPr lang="en-US" sz="1800" b="0" i="0" u="none" strike="noStrike" baseline="-25000" dirty="0">
                <a:latin typeface="Times New Roman" panose="02020603050405020304" pitchFamily="18" charset="0"/>
              </a:rPr>
              <a:t>0</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w</a:t>
            </a:r>
            <a:r>
              <a:rPr lang="en-US" sz="1800" b="0" i="0" u="none" strike="noStrike" baseline="-25000" dirty="0">
                <a:latin typeface="Times New Roman" panose="02020603050405020304" pitchFamily="18" charset="0"/>
              </a:rPr>
              <a:t>1</a:t>
            </a:r>
            <a:r>
              <a:rPr lang="en-US" sz="1800" b="0" i="1" u="none" strike="noStrike" baseline="0" dirty="0">
                <a:latin typeface="Sitka Subheading" panose="02000505000000020004" pitchFamily="2" charset="0"/>
              </a:rPr>
              <a:t>) </a:t>
            </a:r>
            <a:r>
              <a:rPr lang="en-US" sz="1800" b="0" i="0" u="none" strike="noStrike" baseline="0" dirty="0">
                <a:latin typeface="Times New Roman" panose="02020603050405020304" pitchFamily="18" charset="0"/>
              </a:rPr>
              <a:t>that minimize the empirical loss.</a:t>
            </a:r>
          </a:p>
          <a:p>
            <a:pPr algn="l"/>
            <a:endParaRPr lang="en-MY" sz="1200" b="1" dirty="0">
              <a:latin typeface="NimbusRomNo9L-Medi"/>
            </a:endParaRPr>
          </a:p>
          <a:p>
            <a:r>
              <a:rPr lang="en-US" sz="1800" b="0" i="0" u="none" strike="noStrike" baseline="0" dirty="0">
                <a:latin typeface="Times New Roman" panose="02020603050405020304" pitchFamily="18" charset="0"/>
              </a:rPr>
              <a:t>Squared-error loss function, </a:t>
            </a:r>
            <a:r>
              <a:rPr lang="en-US" sz="1800" b="0" i="1" u="none" strike="noStrike" baseline="0" dirty="0">
                <a:latin typeface="Book Antiqua" panose="02040602050305030304" pitchFamily="18" charset="0"/>
              </a:rPr>
              <a:t>L</a:t>
            </a:r>
            <a:r>
              <a:rPr lang="en-US" sz="1800" b="0" i="0" u="none" strike="noStrike" baseline="-25000" dirty="0">
                <a:latin typeface="Times New Roman" panose="02020603050405020304" pitchFamily="18" charset="0"/>
              </a:rPr>
              <a:t>2</a:t>
            </a:r>
            <a:r>
              <a:rPr lang="en-US" sz="1800" b="0" i="0" u="none" strike="noStrike" baseline="0" dirty="0">
                <a:latin typeface="Times New Roman" panose="02020603050405020304" pitchFamily="18" charset="0"/>
              </a:rPr>
              <a:t>, summed over </a:t>
            </a:r>
            <a:r>
              <a:rPr lang="en-MY" sz="1800" b="0" i="0" u="none" strike="noStrike" baseline="0" dirty="0">
                <a:latin typeface="Times New Roman" panose="02020603050405020304" pitchFamily="18" charset="0"/>
              </a:rPr>
              <a:t>all the training examples:</a:t>
            </a:r>
          </a:p>
          <a:p>
            <a:pPr algn="l"/>
            <a:endParaRPr lang="en-MY" sz="1200" b="1" dirty="0">
              <a:latin typeface="NimbusRomNo9L-Medi"/>
            </a:endParaRPr>
          </a:p>
        </p:txBody>
      </p:sp>
      <p:pic>
        <p:nvPicPr>
          <p:cNvPr id="7" name="Picture 6">
            <a:extLst>
              <a:ext uri="{FF2B5EF4-FFF2-40B4-BE49-F238E27FC236}">
                <a16:creationId xmlns:a16="http://schemas.microsoft.com/office/drawing/2014/main" id="{E83C9403-3C02-4862-95D4-2550700B7DAF}"/>
              </a:ext>
            </a:extLst>
          </p:cNvPr>
          <p:cNvPicPr>
            <a:picLocks noChangeAspect="1"/>
          </p:cNvPicPr>
          <p:nvPr/>
        </p:nvPicPr>
        <p:blipFill>
          <a:blip r:embed="rId2"/>
          <a:stretch>
            <a:fillRect/>
          </a:stretch>
        </p:blipFill>
        <p:spPr>
          <a:xfrm>
            <a:off x="990600" y="4584171"/>
            <a:ext cx="7800975" cy="885825"/>
          </a:xfrm>
          <a:prstGeom prst="rect">
            <a:avLst/>
          </a:prstGeom>
        </p:spPr>
      </p:pic>
      <p:pic>
        <p:nvPicPr>
          <p:cNvPr id="9" name="Picture 8">
            <a:extLst>
              <a:ext uri="{FF2B5EF4-FFF2-40B4-BE49-F238E27FC236}">
                <a16:creationId xmlns:a16="http://schemas.microsoft.com/office/drawing/2014/main" id="{445BDF31-C8FA-4E29-9BD1-EB07EF2A7B5E}"/>
              </a:ext>
            </a:extLst>
          </p:cNvPr>
          <p:cNvPicPr>
            <a:picLocks noChangeAspect="1"/>
          </p:cNvPicPr>
          <p:nvPr/>
        </p:nvPicPr>
        <p:blipFill>
          <a:blip r:embed="rId3"/>
          <a:stretch>
            <a:fillRect/>
          </a:stretch>
        </p:blipFill>
        <p:spPr>
          <a:xfrm>
            <a:off x="1408784" y="5321446"/>
            <a:ext cx="6848475" cy="828675"/>
          </a:xfrm>
          <a:prstGeom prst="rect">
            <a:avLst/>
          </a:prstGeom>
        </p:spPr>
      </p:pic>
      <p:pic>
        <p:nvPicPr>
          <p:cNvPr id="12" name="Picture 11">
            <a:extLst>
              <a:ext uri="{FF2B5EF4-FFF2-40B4-BE49-F238E27FC236}">
                <a16:creationId xmlns:a16="http://schemas.microsoft.com/office/drawing/2014/main" id="{C09EA849-3449-4091-8BB2-BA92DEBDB517}"/>
              </a:ext>
            </a:extLst>
          </p:cNvPr>
          <p:cNvPicPr>
            <a:picLocks noChangeAspect="1"/>
          </p:cNvPicPr>
          <p:nvPr/>
        </p:nvPicPr>
        <p:blipFill>
          <a:blip r:embed="rId4"/>
          <a:stretch>
            <a:fillRect/>
          </a:stretch>
        </p:blipFill>
        <p:spPr>
          <a:xfrm>
            <a:off x="1938337" y="6150121"/>
            <a:ext cx="6181725" cy="733425"/>
          </a:xfrm>
          <a:prstGeom prst="rect">
            <a:avLst/>
          </a:prstGeom>
        </p:spPr>
      </p:pic>
    </p:spTree>
    <p:extLst>
      <p:ext uri="{BB962C8B-B14F-4D97-AF65-F5344CB8AC3E}">
        <p14:creationId xmlns:p14="http://schemas.microsoft.com/office/powerpoint/2010/main" val="2026789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31</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765024" y="1507137"/>
            <a:ext cx="7492235" cy="3231654"/>
          </a:xfrm>
          <a:prstGeom prst="rect">
            <a:avLst/>
          </a:prstGeom>
          <a:noFill/>
        </p:spPr>
        <p:txBody>
          <a:bodyPr wrap="square">
            <a:spAutoFit/>
          </a:bodyPr>
          <a:lstStyle/>
          <a:p>
            <a:pPr algn="l"/>
            <a:r>
              <a:rPr lang="en-MY" sz="1800" b="0" i="0" u="none" strike="noStrike" baseline="0" dirty="0">
                <a:solidFill>
                  <a:srgbClr val="9A009A"/>
                </a:solidFill>
                <a:latin typeface="CMSSBX10"/>
              </a:rPr>
              <a:t>Gradient descent </a:t>
            </a:r>
          </a:p>
          <a:p>
            <a:pPr marL="285750" indent="-285750" algn="l">
              <a:buFont typeface="Arial" panose="020B0604020202020204" pitchFamily="34" charset="0"/>
              <a:buChar char="•"/>
            </a:pPr>
            <a:r>
              <a:rPr lang="en-US" sz="1800" b="0" i="0" u="none" strike="noStrike" baseline="0" dirty="0">
                <a:latin typeface="NimbusRomNo9L-Regu"/>
              </a:rPr>
              <a:t>search through a continuous weight space by incrementally modifying the parameters (</a:t>
            </a:r>
            <a:r>
              <a:rPr lang="en-MY" sz="1800" b="0" i="0" u="none" strike="noStrike" baseline="0" dirty="0">
                <a:latin typeface="NimbusRomNo9L-Regu"/>
              </a:rPr>
              <a:t>minimizing loss</a:t>
            </a:r>
            <a:r>
              <a:rPr lang="en-US" sz="1800" b="0" i="0" u="none" strike="noStrike" baseline="0" dirty="0">
                <a:latin typeface="NimbusRomNo9L-Regu"/>
              </a:rPr>
              <a:t>)</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endParaRPr lang="en-US" sz="1200" b="1" dirty="0">
              <a:latin typeface="NimbusRomNo9L-Regu"/>
            </a:endParaRPr>
          </a:p>
          <a:p>
            <a:pPr marL="285750" indent="-285750" algn="l">
              <a:buFont typeface="Arial" panose="020B0604020202020204" pitchFamily="34" charset="0"/>
              <a:buChar char="•"/>
            </a:pPr>
            <a:endParaRPr lang="en-US" sz="1200" b="1" dirty="0">
              <a:latin typeface="NimbusRomNo9L-Regu"/>
            </a:endParaRPr>
          </a:p>
          <a:p>
            <a:pPr marL="285750" indent="-285750" algn="l">
              <a:buFont typeface="Arial" panose="020B0604020202020204" pitchFamily="34" charset="0"/>
              <a:buChar char="•"/>
            </a:pPr>
            <a:endParaRPr lang="en-US" sz="1200" b="1" dirty="0">
              <a:latin typeface="NimbusRomNo9L-Regu"/>
            </a:endParaRPr>
          </a:p>
          <a:p>
            <a:pPr marL="285750" indent="-285750" algn="l">
              <a:buFont typeface="Arial" panose="020B0604020202020204" pitchFamily="34" charset="0"/>
              <a:buChar char="•"/>
            </a:pPr>
            <a:endParaRPr lang="en-US" sz="1200" b="1" dirty="0">
              <a:latin typeface="NimbusRomNo9L-Regu"/>
            </a:endParaRPr>
          </a:p>
          <a:p>
            <a:pPr algn="l"/>
            <a:endParaRPr lang="en-US" sz="1200" b="1" dirty="0">
              <a:latin typeface="NimbusRomNo9L-Regu"/>
            </a:endParaRPr>
          </a:p>
          <a:p>
            <a:pPr marL="285750" indent="-285750" algn="l">
              <a:buFont typeface="Arial" panose="020B0604020202020204" pitchFamily="34" charset="0"/>
              <a:buChar char="•"/>
            </a:pPr>
            <a:endParaRPr lang="en-US" sz="1200" b="1" dirty="0">
              <a:latin typeface="NimbusRomNo9L-Regu"/>
            </a:endParaRPr>
          </a:p>
          <a:p>
            <a:pPr marL="285750" indent="-285750" algn="l">
              <a:buFont typeface="Arial" panose="020B0604020202020204" pitchFamily="34" charset="0"/>
              <a:buChar char="•"/>
            </a:pPr>
            <a:endParaRPr lang="en-US" sz="1200" b="1" dirty="0">
              <a:latin typeface="NimbusRomNo9L-Regu"/>
            </a:endParaRPr>
          </a:p>
          <a:p>
            <a:pPr marL="285750" indent="-285750">
              <a:buFont typeface="Arial" panose="020B0604020202020204" pitchFamily="34" charset="0"/>
              <a:buChar char="•"/>
            </a:pPr>
            <a:r>
              <a:rPr lang="el-GR" sz="1800" b="0" i="1" u="none" strike="noStrike" baseline="0" dirty="0">
                <a:latin typeface="Arial" panose="020B0604020202020204" pitchFamily="34" charset="0"/>
              </a:rPr>
              <a:t>α</a:t>
            </a:r>
            <a:r>
              <a:rPr lang="en-US" dirty="0">
                <a:latin typeface="Calibri" panose="020F0502020204030204" pitchFamily="34" charset="0"/>
              </a:rPr>
              <a:t>: step size/learning rate that can be a fixed constant or decay over time</a:t>
            </a:r>
          </a:p>
          <a:p>
            <a:pPr marL="285750" indent="-285750">
              <a:buFont typeface="Arial" panose="020B0604020202020204" pitchFamily="34" charset="0"/>
              <a:buChar char="•"/>
            </a:pPr>
            <a:endParaRPr lang="el-GR" sz="1800" b="0" i="0" u="none" strike="noStrike" baseline="0" dirty="0">
              <a:latin typeface="Calibri" panose="020F0502020204030204" pitchFamily="34" charset="0"/>
            </a:endParaRPr>
          </a:p>
          <a:p>
            <a:pPr marL="285750" indent="-285750" algn="l">
              <a:buFont typeface="Arial" panose="020B0604020202020204" pitchFamily="34" charset="0"/>
              <a:buChar char="•"/>
            </a:pPr>
            <a:endParaRPr lang="en-MY" sz="1200" b="1" dirty="0">
              <a:latin typeface="NimbusRomNo9L-Medi"/>
            </a:endParaRPr>
          </a:p>
        </p:txBody>
      </p:sp>
      <p:pic>
        <p:nvPicPr>
          <p:cNvPr id="4" name="Picture 3">
            <a:extLst>
              <a:ext uri="{FF2B5EF4-FFF2-40B4-BE49-F238E27FC236}">
                <a16:creationId xmlns:a16="http://schemas.microsoft.com/office/drawing/2014/main" id="{BF8B890B-A504-4D3E-B82B-B03315D652DC}"/>
              </a:ext>
            </a:extLst>
          </p:cNvPr>
          <p:cNvPicPr>
            <a:picLocks noChangeAspect="1"/>
          </p:cNvPicPr>
          <p:nvPr/>
        </p:nvPicPr>
        <p:blipFill>
          <a:blip r:embed="rId2"/>
          <a:stretch>
            <a:fillRect/>
          </a:stretch>
        </p:blipFill>
        <p:spPr>
          <a:xfrm>
            <a:off x="2629254" y="2480459"/>
            <a:ext cx="3533775" cy="1285009"/>
          </a:xfrm>
          <a:prstGeom prst="rect">
            <a:avLst/>
          </a:prstGeom>
        </p:spPr>
      </p:pic>
      <p:pic>
        <p:nvPicPr>
          <p:cNvPr id="10" name="Picture 9">
            <a:extLst>
              <a:ext uri="{FF2B5EF4-FFF2-40B4-BE49-F238E27FC236}">
                <a16:creationId xmlns:a16="http://schemas.microsoft.com/office/drawing/2014/main" id="{F8246FB7-7F5C-472E-AD6A-C1CB638E6D38}"/>
              </a:ext>
            </a:extLst>
          </p:cNvPr>
          <p:cNvPicPr>
            <a:picLocks noChangeAspect="1"/>
          </p:cNvPicPr>
          <p:nvPr/>
        </p:nvPicPr>
        <p:blipFill>
          <a:blip r:embed="rId3"/>
          <a:stretch>
            <a:fillRect/>
          </a:stretch>
        </p:blipFill>
        <p:spPr>
          <a:xfrm>
            <a:off x="2133600" y="4424145"/>
            <a:ext cx="4993100" cy="955080"/>
          </a:xfrm>
          <a:prstGeom prst="rect">
            <a:avLst/>
          </a:prstGeom>
        </p:spPr>
      </p:pic>
      <p:pic>
        <p:nvPicPr>
          <p:cNvPr id="14" name="Picture 13">
            <a:extLst>
              <a:ext uri="{FF2B5EF4-FFF2-40B4-BE49-F238E27FC236}">
                <a16:creationId xmlns:a16="http://schemas.microsoft.com/office/drawing/2014/main" id="{C0BBCEC0-C6B3-495D-87E5-1522B585768A}"/>
              </a:ext>
            </a:extLst>
          </p:cNvPr>
          <p:cNvPicPr>
            <a:picLocks noChangeAspect="1"/>
          </p:cNvPicPr>
          <p:nvPr/>
        </p:nvPicPr>
        <p:blipFill>
          <a:blip r:embed="rId4"/>
          <a:stretch>
            <a:fillRect/>
          </a:stretch>
        </p:blipFill>
        <p:spPr>
          <a:xfrm>
            <a:off x="2014416" y="5486137"/>
            <a:ext cx="2467178" cy="551765"/>
          </a:xfrm>
          <a:prstGeom prst="rect">
            <a:avLst/>
          </a:prstGeom>
        </p:spPr>
      </p:pic>
      <p:pic>
        <p:nvPicPr>
          <p:cNvPr id="16" name="Picture 15">
            <a:extLst>
              <a:ext uri="{FF2B5EF4-FFF2-40B4-BE49-F238E27FC236}">
                <a16:creationId xmlns:a16="http://schemas.microsoft.com/office/drawing/2014/main" id="{197643F7-0FA4-4D92-A309-D8D4BAC9F44C}"/>
              </a:ext>
            </a:extLst>
          </p:cNvPr>
          <p:cNvPicPr>
            <a:picLocks noChangeAspect="1"/>
          </p:cNvPicPr>
          <p:nvPr/>
        </p:nvPicPr>
        <p:blipFill>
          <a:blip r:embed="rId5"/>
          <a:stretch>
            <a:fillRect/>
          </a:stretch>
        </p:blipFill>
        <p:spPr>
          <a:xfrm>
            <a:off x="4876800" y="5486137"/>
            <a:ext cx="2849822" cy="528914"/>
          </a:xfrm>
          <a:prstGeom prst="rect">
            <a:avLst/>
          </a:prstGeom>
        </p:spPr>
      </p:pic>
    </p:spTree>
    <p:extLst>
      <p:ext uri="{BB962C8B-B14F-4D97-AF65-F5344CB8AC3E}">
        <p14:creationId xmlns:p14="http://schemas.microsoft.com/office/powerpoint/2010/main" val="1789530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32</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765024" y="1507137"/>
            <a:ext cx="7492235" cy="4431983"/>
          </a:xfrm>
          <a:prstGeom prst="rect">
            <a:avLst/>
          </a:prstGeom>
          <a:noFill/>
        </p:spPr>
        <p:txBody>
          <a:bodyPr wrap="square">
            <a:spAutoFit/>
          </a:bodyPr>
          <a:lstStyle/>
          <a:p>
            <a:pPr algn="l"/>
            <a:r>
              <a:rPr lang="en-MY" sz="1800" b="1" i="0" u="none" strike="noStrike" baseline="0" dirty="0">
                <a:latin typeface="NimbusRomNo9L-Medi"/>
              </a:rPr>
              <a:t>Batch gradient descent</a:t>
            </a:r>
            <a:endParaRPr lang="en-US" sz="1200" b="1" dirty="0">
              <a:latin typeface="NimbusRomNo9L-Regu"/>
            </a:endParaRPr>
          </a:p>
          <a:p>
            <a:pPr marL="742950" lvl="1" indent="-285750">
              <a:buFont typeface="Arial" panose="020B0604020202020204" pitchFamily="34" charset="0"/>
              <a:buChar char="•"/>
            </a:pPr>
            <a:r>
              <a:rPr lang="en-US" b="0" i="0" u="none" strike="noStrike" baseline="0" dirty="0">
                <a:latin typeface="NimbusRomNo9L-Regu"/>
              </a:rPr>
              <a:t>minimize the sum of the individual losses</a:t>
            </a:r>
          </a:p>
          <a:p>
            <a:pPr marL="742950" lvl="1" indent="-285750">
              <a:buFont typeface="Arial" panose="020B0604020202020204" pitchFamily="34" charset="0"/>
              <a:buChar char="•"/>
            </a:pPr>
            <a:endParaRPr lang="en-US" dirty="0">
              <a:latin typeface="NimbusRomNo9L-Regu"/>
            </a:endParaRPr>
          </a:p>
          <a:p>
            <a:pPr algn="l"/>
            <a:endParaRPr lang="en-US" dirty="0">
              <a:latin typeface="NimbusRomNo9L-Regu"/>
            </a:endParaRPr>
          </a:p>
          <a:p>
            <a:pPr algn="l"/>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 loss surface is convex, </a:t>
            </a:r>
          </a:p>
          <a:p>
            <a:pPr marL="285750" indent="-285750" algn="l">
              <a:buFont typeface="Arial" panose="020B0604020202020204" pitchFamily="34" charset="0"/>
              <a:buChar char="•"/>
            </a:pPr>
            <a:r>
              <a:rPr lang="en-US" sz="1800" b="0" i="0" u="none" strike="noStrike" baseline="0" dirty="0">
                <a:latin typeface="NimbusRomNo9L-Regu"/>
              </a:rPr>
              <a:t>no local minima to get stuck in, and convergence to the global minimum </a:t>
            </a:r>
            <a:r>
              <a:rPr lang="en-MY" sz="1800" b="0" i="0" u="none" strike="noStrike" baseline="0" dirty="0">
                <a:latin typeface="NimbusRomNo9L-Regu"/>
              </a:rPr>
              <a:t>is guaranteed</a:t>
            </a:r>
          </a:p>
          <a:p>
            <a:pPr marL="285750" indent="-285750">
              <a:buFont typeface="Arial" panose="020B0604020202020204" pitchFamily="34" charset="0"/>
              <a:buChar char="•"/>
            </a:pPr>
            <a:r>
              <a:rPr lang="en-US" dirty="0">
                <a:latin typeface="Arial" panose="020B0604020202020204" pitchFamily="34" charset="0"/>
              </a:rPr>
              <a:t>As long </a:t>
            </a:r>
            <a:r>
              <a:rPr lang="el-GR" sz="1800" b="0" i="1" u="none" strike="noStrike" baseline="0" dirty="0">
                <a:latin typeface="Arial" panose="020B0604020202020204" pitchFamily="34" charset="0"/>
              </a:rPr>
              <a:t>α</a:t>
            </a:r>
            <a:r>
              <a:rPr lang="en-US" sz="1800" b="0" i="1" u="none" strike="noStrike" baseline="0" dirty="0">
                <a:latin typeface="Arial" panose="020B0604020202020204" pitchFamily="34" charset="0"/>
              </a:rPr>
              <a:t> </a:t>
            </a:r>
            <a:r>
              <a:rPr lang="en-US" sz="1800" b="0" u="none" strike="noStrike" baseline="0" dirty="0">
                <a:latin typeface="Arial" panose="020B0604020202020204" pitchFamily="34" charset="0"/>
              </a:rPr>
              <a:t>is not too large, overshoots.</a:t>
            </a:r>
          </a:p>
          <a:p>
            <a:pPr marL="285750" indent="-285750">
              <a:buFont typeface="Arial" panose="020B0604020202020204" pitchFamily="34" charset="0"/>
              <a:buChar char="•"/>
            </a:pPr>
            <a:r>
              <a:rPr lang="en-MY" sz="1800" b="1" i="0" u="none" strike="noStrike" baseline="0" dirty="0">
                <a:latin typeface="NimbusRomNo9L-Medi"/>
              </a:rPr>
              <a:t>Epoch</a:t>
            </a:r>
            <a:r>
              <a:rPr lang="en-MY" dirty="0">
                <a:latin typeface="NimbusRomNo9L-Regu"/>
              </a:rPr>
              <a:t>: </a:t>
            </a:r>
            <a:r>
              <a:rPr lang="en-US" sz="1800" b="0" i="0" u="none" strike="noStrike" baseline="0" dirty="0">
                <a:latin typeface="NimbusRomNo9L-Regu"/>
              </a:rPr>
              <a:t>step that covers all the training examples</a:t>
            </a:r>
            <a:endParaRPr lang="el-GR" sz="1800" b="0" u="none" strike="noStrike" baseline="0" dirty="0">
              <a:latin typeface="Arial" panose="020B0604020202020204" pitchFamily="34" charset="0"/>
            </a:endParaRPr>
          </a:p>
          <a:p>
            <a:pPr marL="285750" indent="-285750" algn="l">
              <a:buFont typeface="Arial" panose="020B0604020202020204" pitchFamily="34" charset="0"/>
              <a:buChar char="•"/>
            </a:pPr>
            <a:endParaRPr lang="el-GR" b="0" i="0" u="none" strike="noStrike" baseline="0" dirty="0">
              <a:latin typeface="Calibri" panose="020F0502020204030204" pitchFamily="34" charset="0"/>
            </a:endParaRPr>
          </a:p>
          <a:p>
            <a:pPr algn="l"/>
            <a:r>
              <a:rPr lang="en-MY" sz="1800" b="1" i="0" u="none" strike="noStrike" baseline="0" dirty="0">
                <a:latin typeface="NimbusRomNo9L-Medi"/>
              </a:rPr>
              <a:t>Stochastic gradient descent </a:t>
            </a:r>
            <a:r>
              <a:rPr lang="en-MY" sz="1800" b="1" i="0" u="none" strike="noStrike" baseline="0" dirty="0">
                <a:latin typeface="NimbusRomNo9L-Regu"/>
              </a:rPr>
              <a:t>or </a:t>
            </a:r>
            <a:r>
              <a:rPr lang="en-MY" sz="1800" b="1" i="0" u="none" strike="noStrike" baseline="0" dirty="0">
                <a:latin typeface="NimbusRomNo9L-Medi"/>
              </a:rPr>
              <a:t>SGD</a:t>
            </a: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it </a:t>
            </a:r>
            <a:r>
              <a:rPr lang="en-US" sz="1800" b="1" i="0" u="none" strike="noStrike" baseline="0" dirty="0">
                <a:solidFill>
                  <a:srgbClr val="000000"/>
                </a:solidFill>
                <a:latin typeface="NimbusRomNo9L-Regu"/>
              </a:rPr>
              <a:t>randomly</a:t>
            </a:r>
            <a:r>
              <a:rPr lang="en-US" sz="1800" b="0" i="0" u="none" strike="noStrike" baseline="0" dirty="0">
                <a:solidFill>
                  <a:srgbClr val="000000"/>
                </a:solidFill>
                <a:latin typeface="NimbusRomNo9L-Regu"/>
              </a:rPr>
              <a:t> selects a small</a:t>
            </a:r>
            <a:r>
              <a:rPr lang="en-US" dirty="0">
                <a:solidFill>
                  <a:srgbClr val="00A6A6"/>
                </a:solidFill>
                <a:latin typeface="CMSS8"/>
              </a:rPr>
              <a:t> </a:t>
            </a:r>
            <a:r>
              <a:rPr lang="en-US" sz="1800" b="0" i="0" u="none" strike="noStrike" baseline="0" dirty="0">
                <a:solidFill>
                  <a:srgbClr val="000000"/>
                </a:solidFill>
                <a:latin typeface="NimbusRomNo9L-Regu"/>
              </a:rPr>
              <a:t>number of training examples at each step</a:t>
            </a:r>
          </a:p>
          <a:p>
            <a:pPr marL="285750" indent="-285750" algn="l">
              <a:buFont typeface="Arial" panose="020B0604020202020204" pitchFamily="34" charset="0"/>
              <a:buChar char="•"/>
            </a:pPr>
            <a:r>
              <a:rPr lang="en-US" sz="1800" b="0" i="0" u="none" strike="noStrike" baseline="0" dirty="0">
                <a:latin typeface="NimbusRomNo9L-Regu"/>
              </a:rPr>
              <a:t>select a </a:t>
            </a:r>
            <a:r>
              <a:rPr lang="en-US" sz="1800" b="0" i="0" u="none" strike="noStrike" baseline="0" dirty="0">
                <a:latin typeface="NimbusRomNo9L-Medi"/>
              </a:rPr>
              <a:t>minibatch </a:t>
            </a:r>
            <a:r>
              <a:rPr lang="en-US" sz="1800" b="0" i="0" u="none" strike="noStrike" baseline="0" dirty="0">
                <a:latin typeface="NimbusRomNo9L-Regu"/>
              </a:rPr>
              <a:t>of </a:t>
            </a:r>
            <a:r>
              <a:rPr lang="en-US" sz="1800" b="0" i="1" u="none" strike="noStrike" baseline="0" dirty="0">
                <a:latin typeface="NimbusRomNo9L-ReguItal"/>
              </a:rPr>
              <a:t>m</a:t>
            </a:r>
            <a:r>
              <a:rPr lang="en-US" sz="1800" b="0" i="0" u="none" strike="noStrike" baseline="0" dirty="0">
                <a:latin typeface="NimbusRomNo9L-ReguItal"/>
              </a:rPr>
              <a:t> </a:t>
            </a:r>
            <a:r>
              <a:rPr lang="en-US" sz="1800" b="0" i="0" u="none" strike="noStrike" baseline="0" dirty="0">
                <a:latin typeface="NimbusRomNo9L-Regu"/>
              </a:rPr>
              <a:t>out of the </a:t>
            </a:r>
            <a:r>
              <a:rPr lang="en-US" sz="1800" b="0" i="1" u="none" strike="noStrike" baseline="0" dirty="0">
                <a:latin typeface="NimbusRomNo9L-ReguItal"/>
              </a:rPr>
              <a:t>N</a:t>
            </a:r>
            <a:r>
              <a:rPr lang="en-US" sz="1800" b="0" i="0" u="none" strike="noStrike" baseline="0" dirty="0">
                <a:latin typeface="NimbusRomNo9L-ReguItal"/>
              </a:rPr>
              <a:t> </a:t>
            </a:r>
            <a:r>
              <a:rPr lang="en-US" sz="1800" b="0" i="0" u="none" strike="noStrike" baseline="0" dirty="0">
                <a:latin typeface="NimbusRomNo9L-Regu"/>
              </a:rPr>
              <a:t>examples.</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choose </a:t>
            </a:r>
            <a:r>
              <a:rPr lang="en-US" sz="1800" b="0" i="1" u="none" strike="noStrike" baseline="0" dirty="0">
                <a:latin typeface="Times New Roman" panose="02020603050405020304" pitchFamily="18" charset="0"/>
              </a:rPr>
              <a:t>m </a:t>
            </a:r>
            <a:r>
              <a:rPr lang="en-US" sz="1800" b="0" i="0" u="none" strike="noStrike" baseline="0" dirty="0">
                <a:latin typeface="Times New Roman" panose="02020603050405020304" pitchFamily="18" charset="0"/>
              </a:rPr>
              <a:t>to take advantage of parallel </a:t>
            </a:r>
            <a:r>
              <a:rPr lang="en-MY" sz="1800" b="0" i="0" u="none" strike="noStrike" baseline="0" dirty="0">
                <a:latin typeface="Times New Roman" panose="02020603050405020304" pitchFamily="18" charset="0"/>
              </a:rPr>
              <a:t>vector operations,</a:t>
            </a:r>
          </a:p>
          <a:p>
            <a:pPr marL="285750" indent="-285750" algn="l">
              <a:buFont typeface="Arial" panose="020B0604020202020204" pitchFamily="34" charset="0"/>
              <a:buChar char="•"/>
            </a:pPr>
            <a:endParaRPr lang="en-MY" sz="1200" b="1" dirty="0">
              <a:latin typeface="NimbusRomNo9L-Medi"/>
            </a:endParaRPr>
          </a:p>
        </p:txBody>
      </p:sp>
      <p:pic>
        <p:nvPicPr>
          <p:cNvPr id="5" name="Picture 4">
            <a:extLst>
              <a:ext uri="{FF2B5EF4-FFF2-40B4-BE49-F238E27FC236}">
                <a16:creationId xmlns:a16="http://schemas.microsoft.com/office/drawing/2014/main" id="{31F07FC0-D38A-4C09-922B-0558053B6B33}"/>
              </a:ext>
            </a:extLst>
          </p:cNvPr>
          <p:cNvPicPr>
            <a:picLocks noChangeAspect="1"/>
          </p:cNvPicPr>
          <p:nvPr/>
        </p:nvPicPr>
        <p:blipFill>
          <a:blip r:embed="rId2"/>
          <a:stretch>
            <a:fillRect/>
          </a:stretch>
        </p:blipFill>
        <p:spPr>
          <a:xfrm>
            <a:off x="1537348" y="2286000"/>
            <a:ext cx="6657975" cy="657225"/>
          </a:xfrm>
          <a:prstGeom prst="rect">
            <a:avLst/>
          </a:prstGeom>
        </p:spPr>
      </p:pic>
    </p:spTree>
    <p:extLst>
      <p:ext uri="{BB962C8B-B14F-4D97-AF65-F5344CB8AC3E}">
        <p14:creationId xmlns:p14="http://schemas.microsoft.com/office/powerpoint/2010/main" val="3147741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33</a:t>
            </a:fld>
            <a:endParaRPr spc="20" dirty="0"/>
          </a:p>
        </p:txBody>
      </p:sp>
      <p:sp>
        <p:nvSpPr>
          <p:cNvPr id="7" name="TextBox 6">
            <a:extLst>
              <a:ext uri="{FF2B5EF4-FFF2-40B4-BE49-F238E27FC236}">
                <a16:creationId xmlns:a16="http://schemas.microsoft.com/office/drawing/2014/main" id="{4DB746A8-3413-4CAD-90F7-7AC226041434}"/>
              </a:ext>
            </a:extLst>
          </p:cNvPr>
          <p:cNvSpPr txBox="1"/>
          <p:nvPr/>
        </p:nvSpPr>
        <p:spPr>
          <a:xfrm>
            <a:off x="762000" y="1752600"/>
            <a:ext cx="7372856" cy="3877985"/>
          </a:xfrm>
          <a:prstGeom prst="rect">
            <a:avLst/>
          </a:prstGeom>
          <a:noFill/>
        </p:spPr>
        <p:txBody>
          <a:bodyPr wrap="square">
            <a:spAutoFit/>
          </a:bodyPr>
          <a:lstStyle/>
          <a:p>
            <a:r>
              <a:rPr lang="en-MY" sz="1800" b="0" i="0" u="none" strike="noStrike" baseline="0" dirty="0">
                <a:solidFill>
                  <a:srgbClr val="9A009A"/>
                </a:solidFill>
                <a:latin typeface="CMSSBX10"/>
              </a:rPr>
              <a:t>Multivariable linear regression</a:t>
            </a:r>
          </a:p>
          <a:p>
            <a:endParaRPr lang="en-MY" dirty="0">
              <a:solidFill>
                <a:srgbClr val="9A009A"/>
              </a:solidFill>
              <a:latin typeface="CMSSBX10"/>
            </a:endParaRPr>
          </a:p>
          <a:p>
            <a:pPr marL="285750" indent="-285750">
              <a:buFont typeface="Arial" panose="020B0604020202020204" pitchFamily="34" charset="0"/>
              <a:buChar char="•"/>
            </a:pPr>
            <a:r>
              <a:rPr lang="en-MY" sz="1800" b="1" i="0" u="none" strike="noStrike" baseline="0" dirty="0">
                <a:latin typeface="Palatino Linotype" panose="02040502050505030304" pitchFamily="18" charset="0"/>
              </a:rPr>
              <a:t>x </a:t>
            </a:r>
            <a:r>
              <a:rPr lang="en-MY" sz="1800" b="0" i="1" u="none" strike="noStrike" baseline="-25000" dirty="0">
                <a:latin typeface="Times New Roman" panose="02020603050405020304" pitchFamily="18" charset="0"/>
              </a:rPr>
              <a:t>j</a:t>
            </a:r>
            <a:r>
              <a:rPr lang="en-MY" sz="1800" b="0" i="1" u="none" strike="noStrike" baseline="0" dirty="0">
                <a:latin typeface="Times New Roman" panose="02020603050405020304" pitchFamily="18" charset="0"/>
              </a:rPr>
              <a:t> </a:t>
            </a:r>
            <a:r>
              <a:rPr lang="en-MY" sz="1800" b="0" i="0" u="none" strike="noStrike" baseline="0" dirty="0">
                <a:latin typeface="Times New Roman" panose="02020603050405020304" pitchFamily="18" charset="0"/>
              </a:rPr>
              <a:t>is an </a:t>
            </a:r>
            <a:r>
              <a:rPr lang="en-MY" sz="1800" b="0" i="1" u="none" strike="noStrike" baseline="0" dirty="0">
                <a:latin typeface="Times New Roman" panose="02020603050405020304" pitchFamily="18" charset="0"/>
              </a:rPr>
              <a:t>n</a:t>
            </a:r>
            <a:r>
              <a:rPr lang="en-MY" sz="1800" b="0" i="0" u="none" strike="noStrike" baseline="0" dirty="0">
                <a:latin typeface="Times New Roman" panose="02020603050405020304" pitchFamily="18" charset="0"/>
              </a:rPr>
              <a:t>-element vector</a:t>
            </a:r>
          </a:p>
          <a:p>
            <a:pPr marL="285750" indent="-285750">
              <a:buFont typeface="Arial" panose="020B0604020202020204" pitchFamily="34" charset="0"/>
              <a:buChar char="•"/>
            </a:pPr>
            <a:r>
              <a:rPr lang="en-US" sz="1800" b="0" i="1" u="none" strike="noStrike" baseline="0" dirty="0">
                <a:latin typeface="Book Antiqua" panose="02040602050305030304" pitchFamily="18" charset="0"/>
              </a:rPr>
              <a:t>h </a:t>
            </a:r>
            <a:r>
              <a:rPr lang="en-US" sz="1800" b="0" u="none" strike="noStrike" baseline="0" dirty="0">
                <a:latin typeface="Book Antiqua" panose="02040602050305030304" pitchFamily="18" charset="0"/>
              </a:rPr>
              <a:t>:</a:t>
            </a:r>
            <a:r>
              <a:rPr lang="en-US" sz="1800" b="0" i="1" u="none" strike="noStrike" baseline="0" dirty="0">
                <a:latin typeface="Book Antiqua" panose="02040602050305030304" pitchFamily="18" charset="0"/>
              </a:rPr>
              <a:t> </a:t>
            </a:r>
            <a:r>
              <a:rPr lang="en-US" sz="1800" b="0" i="0" u="none" strike="noStrike" baseline="0" dirty="0">
                <a:latin typeface="Times New Roman" panose="02020603050405020304" pitchFamily="18" charset="0"/>
              </a:rPr>
              <a:t>dot product of the weights and the input vector</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Best vector of weights, </a:t>
            </a:r>
            <a:r>
              <a:rPr lang="en-US" sz="1800" b="1" i="0" u="none" strike="noStrike" baseline="0" dirty="0">
                <a:latin typeface="Times New Roman" panose="02020603050405020304" pitchFamily="18" charset="0"/>
              </a:rPr>
              <a:t>w</a:t>
            </a:r>
            <a:r>
              <a:rPr lang="en-US" sz="1800" b="0" i="0" u="none" strike="noStrike" baseline="30000" dirty="0">
                <a:latin typeface="Lucida Sans Unicode" panose="020B0602030504020204" pitchFamily="34" charset="0"/>
              </a:rPr>
              <a:t>∗</a:t>
            </a:r>
            <a:r>
              <a:rPr lang="en-US" sz="1800" b="0" i="0" u="none" strike="noStrike" baseline="30000" dirty="0">
                <a:latin typeface="Times New Roman" panose="02020603050405020304" pitchFamily="18" charset="0"/>
              </a:rPr>
              <a:t>,:</a:t>
            </a:r>
            <a:r>
              <a:rPr lang="en-US" dirty="0">
                <a:latin typeface="Times New Roman" panose="02020603050405020304" pitchFamily="18" charset="0"/>
              </a:rPr>
              <a:t>minimizes squared-error loss</a:t>
            </a:r>
            <a:endParaRPr lang="en-US" baseline="3000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30000" dirty="0">
              <a:latin typeface="Times New Roman" panose="02020603050405020304" pitchFamily="18" charset="0"/>
            </a:endParaRPr>
          </a:p>
          <a:p>
            <a:pPr marL="285750" indent="-285750">
              <a:buFont typeface="Arial" panose="020B0604020202020204" pitchFamily="34" charset="0"/>
              <a:buChar char="•"/>
            </a:pPr>
            <a:endParaRPr lang="en-US" baseline="30000" dirty="0">
              <a:latin typeface="Times New Roman" panose="02020603050405020304" pitchFamily="18" charset="0"/>
            </a:endParaRPr>
          </a:p>
          <a:p>
            <a:pPr marL="285750" indent="-285750">
              <a:buFont typeface="Arial" panose="020B0604020202020204" pitchFamily="34" charset="0"/>
              <a:buChar char="•"/>
            </a:pPr>
            <a:endParaRPr lang="en-US" baseline="30000" dirty="0">
              <a:latin typeface="Times New Roman" panose="02020603050405020304" pitchFamily="18" charset="0"/>
            </a:endParaRPr>
          </a:p>
          <a:p>
            <a:pPr marL="285750" indent="-285750">
              <a:buFont typeface="Arial" panose="020B0604020202020204" pitchFamily="34" charset="0"/>
              <a:buChar char="•"/>
            </a:pPr>
            <a:endParaRPr lang="en-US" baseline="3000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Gradient descent will reach the (unique) minimum of the loss function; the update equation for each weight </a:t>
            </a:r>
            <a:r>
              <a:rPr lang="en-US" sz="1800" b="0" i="1" u="none" strike="noStrike" baseline="0" dirty="0" err="1">
                <a:latin typeface="Times New Roman" panose="02020603050405020304" pitchFamily="18" charset="0"/>
              </a:rPr>
              <a:t>w</a:t>
            </a:r>
            <a:r>
              <a:rPr lang="en-US" sz="1800" b="0" i="1" u="none" strike="noStrike" baseline="-25000" dirty="0" err="1">
                <a:latin typeface="Times New Roman" panose="02020603050405020304" pitchFamily="18" charset="0"/>
              </a:rPr>
              <a:t>i</a:t>
            </a:r>
            <a:endParaRPr lang="en-US" sz="1800" b="0" i="1" u="none" strike="noStrike" baseline="-25000" dirty="0">
              <a:latin typeface="Times New Roman" panose="02020603050405020304" pitchFamily="18" charset="0"/>
            </a:endParaRPr>
          </a:p>
          <a:p>
            <a:endParaRPr lang="en-MY" dirty="0"/>
          </a:p>
        </p:txBody>
      </p:sp>
      <p:pic>
        <p:nvPicPr>
          <p:cNvPr id="8" name="Picture 7">
            <a:extLst>
              <a:ext uri="{FF2B5EF4-FFF2-40B4-BE49-F238E27FC236}">
                <a16:creationId xmlns:a16="http://schemas.microsoft.com/office/drawing/2014/main" id="{AB44F335-D369-4D7E-880D-DDE0468C31BB}"/>
              </a:ext>
            </a:extLst>
          </p:cNvPr>
          <p:cNvPicPr>
            <a:picLocks noChangeAspect="1"/>
          </p:cNvPicPr>
          <p:nvPr/>
        </p:nvPicPr>
        <p:blipFill>
          <a:blip r:embed="rId2"/>
          <a:stretch>
            <a:fillRect/>
          </a:stretch>
        </p:blipFill>
        <p:spPr>
          <a:xfrm>
            <a:off x="2648203" y="2971800"/>
            <a:ext cx="3600450" cy="657225"/>
          </a:xfrm>
          <a:prstGeom prst="rect">
            <a:avLst/>
          </a:prstGeom>
        </p:spPr>
      </p:pic>
      <p:pic>
        <p:nvPicPr>
          <p:cNvPr id="10" name="Picture 9">
            <a:extLst>
              <a:ext uri="{FF2B5EF4-FFF2-40B4-BE49-F238E27FC236}">
                <a16:creationId xmlns:a16="http://schemas.microsoft.com/office/drawing/2014/main" id="{B86BB049-D8B7-40AE-86E3-ADDA07678615}"/>
              </a:ext>
            </a:extLst>
          </p:cNvPr>
          <p:cNvPicPr>
            <a:picLocks noChangeAspect="1"/>
          </p:cNvPicPr>
          <p:nvPr/>
        </p:nvPicPr>
        <p:blipFill>
          <a:blip r:embed="rId3"/>
          <a:stretch>
            <a:fillRect/>
          </a:stretch>
        </p:blipFill>
        <p:spPr>
          <a:xfrm>
            <a:off x="3313922" y="4037382"/>
            <a:ext cx="3124200" cy="695325"/>
          </a:xfrm>
          <a:prstGeom prst="rect">
            <a:avLst/>
          </a:prstGeom>
        </p:spPr>
      </p:pic>
      <p:pic>
        <p:nvPicPr>
          <p:cNvPr id="12" name="Picture 11">
            <a:extLst>
              <a:ext uri="{FF2B5EF4-FFF2-40B4-BE49-F238E27FC236}">
                <a16:creationId xmlns:a16="http://schemas.microsoft.com/office/drawing/2014/main" id="{012A2C48-EB5A-462D-979C-F3C96024E6C9}"/>
              </a:ext>
            </a:extLst>
          </p:cNvPr>
          <p:cNvPicPr>
            <a:picLocks noChangeAspect="1"/>
          </p:cNvPicPr>
          <p:nvPr/>
        </p:nvPicPr>
        <p:blipFill>
          <a:blip r:embed="rId4"/>
          <a:stretch>
            <a:fillRect/>
          </a:stretch>
        </p:blipFill>
        <p:spPr>
          <a:xfrm>
            <a:off x="3023409" y="5422298"/>
            <a:ext cx="3705225" cy="657225"/>
          </a:xfrm>
          <a:prstGeom prst="rect">
            <a:avLst/>
          </a:prstGeom>
        </p:spPr>
      </p:pic>
      <p:pic>
        <p:nvPicPr>
          <p:cNvPr id="14" name="Picture 13">
            <a:extLst>
              <a:ext uri="{FF2B5EF4-FFF2-40B4-BE49-F238E27FC236}">
                <a16:creationId xmlns:a16="http://schemas.microsoft.com/office/drawing/2014/main" id="{FC67BE55-8FD4-4135-9EFC-077CCEBAEE34}"/>
              </a:ext>
            </a:extLst>
          </p:cNvPr>
          <p:cNvPicPr>
            <a:picLocks noChangeAspect="1"/>
          </p:cNvPicPr>
          <p:nvPr/>
        </p:nvPicPr>
        <p:blipFill>
          <a:blip r:embed="rId5"/>
          <a:stretch>
            <a:fillRect/>
          </a:stretch>
        </p:blipFill>
        <p:spPr>
          <a:xfrm>
            <a:off x="3810000" y="6191263"/>
            <a:ext cx="2333625" cy="400050"/>
          </a:xfrm>
          <a:prstGeom prst="rect">
            <a:avLst/>
          </a:prstGeom>
        </p:spPr>
      </p:pic>
    </p:spTree>
    <p:extLst>
      <p:ext uri="{BB962C8B-B14F-4D97-AF65-F5344CB8AC3E}">
        <p14:creationId xmlns:p14="http://schemas.microsoft.com/office/powerpoint/2010/main" val="1917409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34</a:t>
            </a:fld>
            <a:endParaRPr spc="20" dirty="0"/>
          </a:p>
        </p:txBody>
      </p:sp>
      <p:pic>
        <p:nvPicPr>
          <p:cNvPr id="6" name="Picture 5">
            <a:extLst>
              <a:ext uri="{FF2B5EF4-FFF2-40B4-BE49-F238E27FC236}">
                <a16:creationId xmlns:a16="http://schemas.microsoft.com/office/drawing/2014/main" id="{0404DD5C-048D-4BA7-8E64-495F4B29921B}"/>
              </a:ext>
            </a:extLst>
          </p:cNvPr>
          <p:cNvPicPr>
            <a:picLocks noChangeAspect="1"/>
          </p:cNvPicPr>
          <p:nvPr/>
        </p:nvPicPr>
        <p:blipFill>
          <a:blip r:embed="rId2"/>
          <a:stretch>
            <a:fillRect/>
          </a:stretch>
        </p:blipFill>
        <p:spPr>
          <a:xfrm>
            <a:off x="535025" y="1509657"/>
            <a:ext cx="7766909" cy="3130981"/>
          </a:xfrm>
          <a:prstGeom prst="rect">
            <a:avLst/>
          </a:prstGeom>
        </p:spPr>
      </p:pic>
      <p:sp>
        <p:nvSpPr>
          <p:cNvPr id="15" name="TextBox 14">
            <a:extLst>
              <a:ext uri="{FF2B5EF4-FFF2-40B4-BE49-F238E27FC236}">
                <a16:creationId xmlns:a16="http://schemas.microsoft.com/office/drawing/2014/main" id="{CAEC188B-7DB6-4EF9-953E-DC2ACD2F2361}"/>
              </a:ext>
            </a:extLst>
          </p:cNvPr>
          <p:cNvSpPr txBox="1"/>
          <p:nvPr/>
        </p:nvSpPr>
        <p:spPr>
          <a:xfrm>
            <a:off x="1600200" y="4806052"/>
            <a:ext cx="6214364" cy="2308324"/>
          </a:xfrm>
          <a:prstGeom prst="rect">
            <a:avLst/>
          </a:prstGeom>
          <a:noFill/>
        </p:spPr>
        <p:txBody>
          <a:bodyPr wrap="square">
            <a:spAutoFit/>
          </a:bodyPr>
          <a:lstStyle/>
          <a:p>
            <a:pPr marL="342900" indent="-342900">
              <a:buAutoNum type="alphaLcParenBoth"/>
            </a:pPr>
            <a:r>
              <a:rPr lang="en-US" sz="1800" b="0" i="0" u="none" strike="noStrike" baseline="0" dirty="0">
                <a:latin typeface="Times New Roman" panose="02020603050405020304" pitchFamily="18" charset="0"/>
              </a:rPr>
              <a:t>Data points of price versus floor space of houses for sale in Berkeley, CA, in July 2009, along with the linear function hypothesis that minimizes squared-error loss: </a:t>
            </a:r>
            <a:r>
              <a:rPr lang="en-MY" sz="1800" b="0" i="1" u="none" strike="noStrike" baseline="0" dirty="0">
                <a:latin typeface="Times New Roman" panose="02020603050405020304" pitchFamily="18" charset="0"/>
              </a:rPr>
              <a:t>y </a:t>
            </a:r>
            <a:r>
              <a:rPr lang="en-MY" sz="1800" b="0" i="0" u="none" strike="noStrike" baseline="0" dirty="0">
                <a:latin typeface="Lucida Sans Unicode" panose="020B0602030504020204" pitchFamily="34" charset="0"/>
              </a:rPr>
              <a:t>= </a:t>
            </a:r>
            <a:r>
              <a:rPr lang="en-MY" sz="1800" b="0" i="0" u="none" strike="noStrike" baseline="0" dirty="0">
                <a:latin typeface="Book Antiqua" panose="02040602050305030304" pitchFamily="18" charset="0"/>
              </a:rPr>
              <a:t>0</a:t>
            </a:r>
            <a:r>
              <a:rPr lang="en-MY" sz="1800" b="0" i="1" u="none" strike="noStrike" baseline="0" dirty="0">
                <a:latin typeface="Arial" panose="020B0604020202020204" pitchFamily="34" charset="0"/>
              </a:rPr>
              <a:t>.</a:t>
            </a:r>
            <a:r>
              <a:rPr lang="en-MY" sz="1800" b="0" i="0" u="none" strike="noStrike" baseline="0" dirty="0">
                <a:latin typeface="Book Antiqua" panose="02040602050305030304" pitchFamily="18" charset="0"/>
              </a:rPr>
              <a:t>232</a:t>
            </a:r>
            <a:r>
              <a:rPr lang="en-MY" sz="1800" b="0" i="1" u="none" strike="noStrike" baseline="0" dirty="0">
                <a:latin typeface="Times New Roman" panose="02020603050405020304" pitchFamily="18" charset="0"/>
              </a:rPr>
              <a:t>x </a:t>
            </a:r>
            <a:r>
              <a:rPr lang="en-MY" sz="1800" b="0" i="0" u="none" strike="noStrike" baseline="0" dirty="0">
                <a:latin typeface="Lucida Sans Unicode" panose="020B0602030504020204" pitchFamily="34" charset="0"/>
              </a:rPr>
              <a:t>+ </a:t>
            </a:r>
            <a:r>
              <a:rPr lang="en-MY" sz="1800" b="0" i="0" u="none" strike="noStrike" baseline="0" dirty="0">
                <a:latin typeface="Book Antiqua" panose="02040602050305030304" pitchFamily="18" charset="0"/>
              </a:rPr>
              <a:t>246.</a:t>
            </a:r>
          </a:p>
          <a:p>
            <a:pPr marL="342900" indent="-342900">
              <a:buAutoNum type="alphaLcParenBoth"/>
            </a:pPr>
            <a:r>
              <a:rPr lang="en-US" sz="1800" b="0" i="0" u="none" strike="noStrike" baseline="0" dirty="0">
                <a:latin typeface="NimbusRomNo9L-Regu"/>
              </a:rPr>
              <a:t>Plot of the loss function</a:t>
            </a:r>
            <a:r>
              <a:rPr lang="en-MY" dirty="0">
                <a:latin typeface="Book Antiqua" panose="02040602050305030304" pitchFamily="18" charset="0"/>
              </a:rPr>
              <a:t> </a:t>
            </a:r>
            <a:r>
              <a:rPr lang="en-MY" sz="1800" b="0" i="1" u="none" strike="noStrike" baseline="0" dirty="0">
                <a:latin typeface="Book Antiqua" panose="02040602050305030304" pitchFamily="18" charset="0"/>
              </a:rPr>
              <a:t>∑</a:t>
            </a:r>
            <a:r>
              <a:rPr lang="pl-PL" sz="1800" b="0" i="1" u="none" strike="noStrike" baseline="-25000" dirty="0">
                <a:latin typeface="Times New Roman" panose="02020603050405020304" pitchFamily="18" charset="0"/>
              </a:rPr>
              <a:t>j</a:t>
            </a:r>
            <a:r>
              <a:rPr lang="pl-PL" sz="1800" b="0" i="0" u="none" strike="noStrike" baseline="0" dirty="0">
                <a:latin typeface="Tahoma" panose="020B0604030504040204" pitchFamily="34" charset="0"/>
              </a:rPr>
              <a:t>(</a:t>
            </a:r>
            <a:r>
              <a:rPr lang="pl-PL" sz="1800" b="0" i="1" u="none" strike="noStrike" baseline="0" dirty="0">
                <a:latin typeface="Times New Roman" panose="02020603050405020304" pitchFamily="18" charset="0"/>
              </a:rPr>
              <a:t>y </a:t>
            </a:r>
            <a:r>
              <a:rPr lang="pl-PL" sz="1800" b="0" i="1" u="none" strike="noStrike" baseline="-25000" dirty="0">
                <a:latin typeface="Times New Roman" panose="02020603050405020304" pitchFamily="18" charset="0"/>
              </a:rPr>
              <a:t>j</a:t>
            </a:r>
            <a:r>
              <a:rPr lang="pl-PL" sz="1800" b="0" i="1" u="none" strike="noStrike" baseline="0" dirty="0">
                <a:latin typeface="Times New Roman" panose="02020603050405020304" pitchFamily="18" charset="0"/>
              </a:rPr>
              <a:t> </a:t>
            </a:r>
            <a:r>
              <a:rPr lang="pl-PL" sz="1800" b="0" i="1" u="none" strike="noStrike" baseline="0" dirty="0">
                <a:latin typeface="Arial" panose="020B0604020202020204" pitchFamily="34" charset="0"/>
              </a:rPr>
              <a:t>− </a:t>
            </a:r>
            <a:r>
              <a:rPr lang="pl-PL" sz="1800" b="0" i="1" u="none" strike="noStrike" baseline="0" dirty="0">
                <a:latin typeface="Times New Roman" panose="02020603050405020304" pitchFamily="18" charset="0"/>
              </a:rPr>
              <a:t>w</a:t>
            </a:r>
            <a:r>
              <a:rPr lang="pl-PL" sz="1800" b="0" i="0" u="none" strike="noStrike" baseline="-25000" dirty="0">
                <a:latin typeface="Book Antiqua" panose="02040602050305030304" pitchFamily="18" charset="0"/>
              </a:rPr>
              <a:t>1</a:t>
            </a:r>
            <a:r>
              <a:rPr lang="pl-PL" sz="1800" b="0" i="1" u="none" strike="noStrike" baseline="0" dirty="0">
                <a:latin typeface="Times New Roman" panose="02020603050405020304" pitchFamily="18" charset="0"/>
              </a:rPr>
              <a:t>x </a:t>
            </a:r>
            <a:r>
              <a:rPr lang="pl-PL" sz="1800" b="0" i="1" u="none" strike="noStrike" baseline="-25000" dirty="0">
                <a:latin typeface="Times New Roman" panose="02020603050405020304" pitchFamily="18" charset="0"/>
              </a:rPr>
              <a:t>j</a:t>
            </a:r>
            <a:r>
              <a:rPr lang="pl-PL" sz="1800" b="0" i="1" u="none" strike="noStrike" baseline="0" dirty="0">
                <a:latin typeface="Times New Roman" panose="02020603050405020304" pitchFamily="18" charset="0"/>
              </a:rPr>
              <a:t> </a:t>
            </a:r>
            <a:r>
              <a:rPr lang="pl-PL" sz="1800" b="0" i="0" u="none" strike="noStrike" baseline="0" dirty="0">
                <a:latin typeface="Tahoma" panose="020B0604030504040204" pitchFamily="34" charset="0"/>
              </a:rPr>
              <a:t>+ </a:t>
            </a:r>
            <a:r>
              <a:rPr lang="pl-PL" sz="1800" b="0" i="1" u="none" strike="noStrike" baseline="0" dirty="0">
                <a:latin typeface="Times New Roman" panose="02020603050405020304" pitchFamily="18" charset="0"/>
              </a:rPr>
              <a:t>w</a:t>
            </a:r>
            <a:r>
              <a:rPr lang="pl-PL" sz="1800" b="0" i="0" u="none" strike="noStrike" baseline="-25000" dirty="0">
                <a:latin typeface="Book Antiqua" panose="02040602050305030304" pitchFamily="18" charset="0"/>
              </a:rPr>
              <a:t>0</a:t>
            </a:r>
            <a:r>
              <a:rPr lang="pl-PL" sz="1800" b="0" i="0" u="none" strike="noStrike" baseline="0" dirty="0">
                <a:latin typeface="Tahoma" panose="020B0604030504040204" pitchFamily="34" charset="0"/>
              </a:rPr>
              <a:t>)</a:t>
            </a:r>
            <a:r>
              <a:rPr lang="pl-PL" sz="1800" b="0" i="0" u="none" strike="noStrike" baseline="30000" dirty="0">
                <a:latin typeface="Book Antiqua" panose="02040602050305030304" pitchFamily="18" charset="0"/>
              </a:rPr>
              <a:t>2</a:t>
            </a:r>
            <a:r>
              <a:rPr lang="en-US" sz="1800" b="0" i="0" u="none" strike="noStrike" baseline="30000" dirty="0">
                <a:latin typeface="Book Antiqua" panose="02040602050305030304" pitchFamily="18" charset="0"/>
              </a:rPr>
              <a:t> </a:t>
            </a:r>
            <a:r>
              <a:rPr lang="en-US" sz="1800" b="0" i="0" u="none" strike="noStrike" baseline="0" dirty="0">
                <a:latin typeface="Times New Roman" panose="02020603050405020304" pitchFamily="18" charset="0"/>
              </a:rPr>
              <a:t>for various values of </a:t>
            </a:r>
            <a:r>
              <a:rPr lang="en-MY" sz="1800" b="0" i="1" u="none" strike="noStrike" baseline="0" dirty="0">
                <a:latin typeface="Times New Roman" panose="02020603050405020304" pitchFamily="18" charset="0"/>
              </a:rPr>
              <a:t>w</a:t>
            </a:r>
            <a:r>
              <a:rPr lang="en-MY" sz="1800" b="0" i="0" u="none" strike="noStrike" baseline="-25000" dirty="0">
                <a:latin typeface="Book Antiqua" panose="02040602050305030304" pitchFamily="18" charset="0"/>
              </a:rPr>
              <a:t>0</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w</a:t>
            </a:r>
            <a:r>
              <a:rPr lang="en-MY" sz="1800" b="0" i="0" u="none" strike="noStrike" baseline="-25000" dirty="0">
                <a:latin typeface="Book Antiqua" panose="02040602050305030304" pitchFamily="18" charset="0"/>
              </a:rPr>
              <a:t>1</a:t>
            </a:r>
            <a:r>
              <a:rPr lang="en-MY" sz="1800" b="0" i="0" u="none" strike="noStrike" baseline="0" dirty="0">
                <a:latin typeface="Book Antiqua" panose="02040602050305030304" pitchFamily="18" charset="0"/>
              </a:rPr>
              <a:t>. </a:t>
            </a:r>
            <a:r>
              <a:rPr lang="en-US" sz="1800" b="0" i="0" u="none" strike="noStrike" baseline="0" dirty="0">
                <a:latin typeface="Times New Roman" panose="02020603050405020304" pitchFamily="18" charset="0"/>
              </a:rPr>
              <a:t>Note that the loss function is convex, with a single global minimum.</a:t>
            </a:r>
            <a:endParaRPr lang="en-US" sz="1800" b="0" i="0" u="none" strike="noStrike" baseline="30000" dirty="0">
              <a:latin typeface="Times New Roman" panose="02020603050405020304" pitchFamily="18" charset="0"/>
            </a:endParaRPr>
          </a:p>
          <a:p>
            <a:pPr marR="1170" algn="just"/>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4223577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35</a:t>
            </a:fld>
            <a:endParaRPr spc="20" dirty="0"/>
          </a:p>
        </p:txBody>
      </p:sp>
      <p:pic>
        <p:nvPicPr>
          <p:cNvPr id="4" name="Picture 3">
            <a:extLst>
              <a:ext uri="{FF2B5EF4-FFF2-40B4-BE49-F238E27FC236}">
                <a16:creationId xmlns:a16="http://schemas.microsoft.com/office/drawing/2014/main" id="{46AC370A-FFFD-423E-BDA2-DCE1EDAB783C}"/>
              </a:ext>
            </a:extLst>
          </p:cNvPr>
          <p:cNvPicPr>
            <a:picLocks noChangeAspect="1"/>
          </p:cNvPicPr>
          <p:nvPr/>
        </p:nvPicPr>
        <p:blipFill>
          <a:blip r:embed="rId2"/>
          <a:stretch>
            <a:fillRect/>
          </a:stretch>
        </p:blipFill>
        <p:spPr>
          <a:xfrm>
            <a:off x="1276704" y="1600200"/>
            <a:ext cx="6238875" cy="3409950"/>
          </a:xfrm>
          <a:prstGeom prst="rect">
            <a:avLst/>
          </a:prstGeom>
        </p:spPr>
      </p:pic>
      <p:sp>
        <p:nvSpPr>
          <p:cNvPr id="7" name="TextBox 6">
            <a:extLst>
              <a:ext uri="{FF2B5EF4-FFF2-40B4-BE49-F238E27FC236}">
                <a16:creationId xmlns:a16="http://schemas.microsoft.com/office/drawing/2014/main" id="{EF0C2717-4E04-4D5C-88CC-95E2E6A03963}"/>
              </a:ext>
            </a:extLst>
          </p:cNvPr>
          <p:cNvSpPr txBox="1"/>
          <p:nvPr/>
        </p:nvSpPr>
        <p:spPr>
          <a:xfrm>
            <a:off x="1066800" y="5433536"/>
            <a:ext cx="7311036" cy="1477328"/>
          </a:xfrm>
          <a:prstGeom prst="rect">
            <a:avLst/>
          </a:prstGeom>
          <a:noFill/>
        </p:spPr>
        <p:txBody>
          <a:bodyPr wrap="square">
            <a:spAutoFit/>
          </a:bodyPr>
          <a:lstStyle/>
          <a:p>
            <a:pPr marR="10990" algn="just"/>
            <a:r>
              <a:rPr lang="en-US" sz="1800" b="0" i="0" u="none" strike="noStrike" baseline="0" dirty="0">
                <a:solidFill>
                  <a:srgbClr val="000000"/>
                </a:solidFill>
                <a:latin typeface="Times New Roman" panose="02020603050405020304" pitchFamily="18" charset="0"/>
              </a:rPr>
              <a:t>Why </a:t>
            </a:r>
            <a:r>
              <a:rPr lang="en-US" sz="1800" b="0" i="1" u="none" strike="noStrike" baseline="0" dirty="0">
                <a:solidFill>
                  <a:srgbClr val="000000"/>
                </a:solidFill>
                <a:latin typeface="Book Antiqua" panose="02040602050305030304" pitchFamily="18" charset="0"/>
              </a:rPr>
              <a:t>L</a:t>
            </a:r>
            <a:r>
              <a:rPr lang="en-US" sz="1800" b="0" i="0" u="none" strike="noStrike" baseline="-25000" dirty="0">
                <a:solidFill>
                  <a:srgbClr val="000000"/>
                </a:solidFill>
                <a:latin typeface="Times New Roman" panose="02020603050405020304" pitchFamily="18" charset="0"/>
              </a:rPr>
              <a:t>1</a:t>
            </a:r>
            <a:r>
              <a:rPr lang="en-US" sz="1800" b="0" i="0" u="none" strike="noStrike" baseline="0" dirty="0">
                <a:solidFill>
                  <a:srgbClr val="000000"/>
                </a:solidFill>
                <a:latin typeface="Times New Roman" panose="02020603050405020304" pitchFamily="18" charset="0"/>
              </a:rPr>
              <a:t> regularization tends to produce a sparse model. Left: With </a:t>
            </a:r>
            <a:r>
              <a:rPr lang="en-US" sz="1800" b="0" i="1" u="none" strike="noStrike" baseline="0" dirty="0">
                <a:solidFill>
                  <a:srgbClr val="000000"/>
                </a:solidFill>
                <a:latin typeface="Book Antiqua" panose="02040602050305030304" pitchFamily="18" charset="0"/>
              </a:rPr>
              <a:t>L</a:t>
            </a:r>
            <a:r>
              <a:rPr lang="en-US" sz="1800" b="0" i="0" u="none" strike="noStrike" baseline="-25000" dirty="0">
                <a:solidFill>
                  <a:srgbClr val="000000"/>
                </a:solidFill>
                <a:latin typeface="Times New Roman" panose="02020603050405020304" pitchFamily="18" charset="0"/>
              </a:rPr>
              <a:t>1</a:t>
            </a:r>
            <a:r>
              <a:rPr lang="en-US" sz="1800" b="0" i="0" u="none" strike="noStrike" baseline="0" dirty="0">
                <a:solidFill>
                  <a:srgbClr val="000000"/>
                </a:solidFill>
                <a:latin typeface="Times New Roman" panose="02020603050405020304" pitchFamily="18" charset="0"/>
              </a:rPr>
              <a:t> regularization (box), the minimal achievable loss (concentric contours) often occurs on an axis, meaning a weight of zero. Right: With </a:t>
            </a:r>
            <a:r>
              <a:rPr lang="en-US" sz="1800" b="0" i="1" u="none" strike="noStrike" baseline="0" dirty="0">
                <a:solidFill>
                  <a:srgbClr val="000000"/>
                </a:solidFill>
                <a:latin typeface="Book Antiqua" panose="02040602050305030304" pitchFamily="18" charset="0"/>
              </a:rPr>
              <a:t>L</a:t>
            </a:r>
            <a:r>
              <a:rPr lang="en-US" sz="1800" b="0" i="0" u="none" strike="noStrike" baseline="-25000" dirty="0">
                <a:solidFill>
                  <a:srgbClr val="000000"/>
                </a:solidFill>
                <a:latin typeface="Times New Roman" panose="02020603050405020304" pitchFamily="18" charset="0"/>
              </a:rPr>
              <a:t>2</a:t>
            </a:r>
            <a:r>
              <a:rPr lang="en-US" sz="1800" b="0" i="0" u="none" strike="noStrike" baseline="0" dirty="0">
                <a:solidFill>
                  <a:srgbClr val="000000"/>
                </a:solidFill>
                <a:latin typeface="Times New Roman" panose="02020603050405020304" pitchFamily="18" charset="0"/>
              </a:rPr>
              <a:t> regularization (circle), the minimal loss is likely </a:t>
            </a:r>
            <a:r>
              <a:rPr lang="en-US" sz="1800" b="0" i="0" u="none" strike="noStrike" baseline="0" dirty="0">
                <a:latin typeface="Times New Roman" panose="02020603050405020304" pitchFamily="18" charset="0"/>
              </a:rPr>
              <a:t>to occur anywhere on the circle, giving no preference to zero weights.</a:t>
            </a:r>
          </a:p>
        </p:txBody>
      </p:sp>
    </p:spTree>
    <p:extLst>
      <p:ext uri="{BB962C8B-B14F-4D97-AF65-F5344CB8AC3E}">
        <p14:creationId xmlns:p14="http://schemas.microsoft.com/office/powerpoint/2010/main" val="1313027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36</a:t>
            </a:fld>
            <a:endParaRPr spc="20" dirty="0"/>
          </a:p>
        </p:txBody>
      </p:sp>
      <p:sp>
        <p:nvSpPr>
          <p:cNvPr id="5" name="TextBox 4">
            <a:extLst>
              <a:ext uri="{FF2B5EF4-FFF2-40B4-BE49-F238E27FC236}">
                <a16:creationId xmlns:a16="http://schemas.microsoft.com/office/drawing/2014/main" id="{2A311D61-3E25-42FE-9F71-5A17D5BA8369}"/>
              </a:ext>
            </a:extLst>
          </p:cNvPr>
          <p:cNvSpPr txBox="1"/>
          <p:nvPr/>
        </p:nvSpPr>
        <p:spPr>
          <a:xfrm>
            <a:off x="762000" y="1600200"/>
            <a:ext cx="7620000" cy="4801314"/>
          </a:xfrm>
          <a:prstGeom prst="rect">
            <a:avLst/>
          </a:prstGeom>
          <a:noFill/>
        </p:spPr>
        <p:txBody>
          <a:bodyPr wrap="square">
            <a:spAutoFit/>
          </a:bodyPr>
          <a:lstStyle/>
          <a:p>
            <a:r>
              <a:rPr lang="en-US" sz="1800" b="0" i="0" u="none" strike="noStrike" baseline="0" dirty="0">
                <a:solidFill>
                  <a:srgbClr val="9A009A"/>
                </a:solidFill>
                <a:latin typeface="CMSSBX10"/>
              </a:rPr>
              <a:t>Linear classifiers with a hard threshold</a:t>
            </a:r>
          </a:p>
          <a:p>
            <a:pPr marL="285750" indent="-285750">
              <a:buFont typeface="Arial" panose="020B0604020202020204" pitchFamily="34" charset="0"/>
              <a:buChar char="•"/>
            </a:pPr>
            <a:r>
              <a:rPr lang="en-US" sz="1800" b="0" i="0" u="none" strike="noStrike" baseline="0" dirty="0">
                <a:latin typeface="NimbusRomNo9L-Regu"/>
              </a:rPr>
              <a:t>Linear functions can be used to do classification as well as regression.</a:t>
            </a:r>
          </a:p>
          <a:p>
            <a:pPr marL="285750" indent="-285750">
              <a:buFont typeface="Arial" panose="020B0604020202020204" pitchFamily="34" charset="0"/>
              <a:buChar char="•"/>
            </a:pPr>
            <a:r>
              <a:rPr lang="en-US" sz="1800" b="1" i="0" u="none" strike="noStrike" baseline="0" dirty="0">
                <a:latin typeface="NimbusRomNo9L-Medi"/>
              </a:rPr>
              <a:t>Decision boundary: </a:t>
            </a:r>
            <a:r>
              <a:rPr lang="en-US" sz="1800" b="0" i="0" u="none" strike="noStrike" baseline="0" dirty="0">
                <a:latin typeface="NimbusRomNo9L-Regu"/>
              </a:rPr>
              <a:t>a line (or a surface, in higher dimensions) that separates the </a:t>
            </a:r>
            <a:r>
              <a:rPr lang="en-MY" sz="1800" b="0" i="0" u="none" strike="noStrike" baseline="0" dirty="0">
                <a:latin typeface="NimbusRomNo9L-Regu"/>
              </a:rPr>
              <a:t>two classes.</a:t>
            </a:r>
          </a:p>
          <a:p>
            <a:pPr marL="285750" indent="-285750">
              <a:buFont typeface="Arial" panose="020B0604020202020204" pitchFamily="34" charset="0"/>
              <a:buChar char="•"/>
            </a:pPr>
            <a:r>
              <a:rPr lang="en-MY" sz="1800" b="1" i="0" u="none" strike="noStrike" baseline="0" dirty="0">
                <a:latin typeface="NimbusRomNo9L-Medi"/>
              </a:rPr>
              <a:t>Linear separator</a:t>
            </a:r>
            <a:r>
              <a:rPr lang="en-MY" dirty="0">
                <a:latin typeface="NimbusRomNo9L-Regu"/>
              </a:rPr>
              <a:t>: linear decision boundary for linearly separable data</a:t>
            </a:r>
          </a:p>
          <a:p>
            <a:pPr marL="285750"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r>
              <a:rPr lang="en-US" sz="1800" b="0" i="1" u="none" strike="noStrike" baseline="0" dirty="0">
                <a:latin typeface="Book Antiqua" panose="02040602050305030304" pitchFamily="18" charset="0"/>
              </a:rPr>
              <a:t>h</a:t>
            </a:r>
            <a:r>
              <a:rPr lang="en-US" sz="1800" b="0" u="none" strike="noStrike" baseline="0" dirty="0">
                <a:latin typeface="Book Antiqua" panose="02040602050305030304" pitchFamily="18" charset="0"/>
              </a:rPr>
              <a:t>:</a:t>
            </a:r>
            <a:r>
              <a:rPr lang="en-US" sz="1800" b="0" i="1" u="none" strike="noStrike" baseline="0" dirty="0">
                <a:latin typeface="Book Antiqua" panose="02040602050305030304" pitchFamily="18" charset="0"/>
              </a:rPr>
              <a:t> </a:t>
            </a:r>
            <a:r>
              <a:rPr lang="en-US" sz="1800" b="0" i="0" u="none" strike="noStrike" baseline="0" dirty="0">
                <a:latin typeface="Times New Roman" panose="02020603050405020304" pitchFamily="18" charset="0"/>
              </a:rPr>
              <a:t>result of passing the linear function </a:t>
            </a:r>
            <a:r>
              <a:rPr lang="en-US" sz="1800" b="1" i="0" u="none" strike="noStrike" baseline="0" dirty="0">
                <a:latin typeface="Times New Roman" panose="02020603050405020304" pitchFamily="18" charset="0"/>
              </a:rPr>
              <a:t>w </a:t>
            </a:r>
            <a:r>
              <a:rPr lang="en-US" sz="1800" b="0" i="1" u="none" strike="noStrike" baseline="0" dirty="0">
                <a:latin typeface="Arial Narrow" panose="020B0606020202030204" pitchFamily="34" charset="0"/>
              </a:rPr>
              <a:t>· </a:t>
            </a:r>
            <a:r>
              <a:rPr lang="en-US" sz="1800" b="1" i="0" u="none" strike="noStrike" baseline="0" dirty="0">
                <a:latin typeface="Times New Roman" panose="02020603050405020304" pitchFamily="18" charset="0"/>
              </a:rPr>
              <a:t>x </a:t>
            </a:r>
            <a:r>
              <a:rPr lang="en-US" sz="1800" b="0" i="0" u="none" strike="noStrike" baseline="0" dirty="0">
                <a:latin typeface="Times New Roman" panose="02020603050405020304" pitchFamily="18" charset="0"/>
              </a:rPr>
              <a:t>through a </a:t>
            </a:r>
            <a:r>
              <a:rPr lang="en-MY" sz="1800" b="1" i="0" u="none" strike="noStrike" baseline="0" dirty="0">
                <a:latin typeface="Times New Roman" panose="02020603050405020304" pitchFamily="18" charset="0"/>
              </a:rPr>
              <a:t>threshold function</a:t>
            </a:r>
            <a:r>
              <a:rPr lang="en-MY" sz="1800" b="0" i="0" u="none" strike="noStrike" baseline="0" dirty="0">
                <a:latin typeface="Times New Roman" panose="02020603050405020304" pitchFamily="18" charset="0"/>
              </a:rPr>
              <a:t>:</a:t>
            </a:r>
          </a:p>
          <a:p>
            <a:endParaRPr lang="en-US" sz="1800" b="0" i="1" u="none" strike="noStrike" baseline="0" dirty="0">
              <a:latin typeface="Times New Roman" panose="02020603050405020304" pitchFamily="18" charset="0"/>
            </a:endParaRPr>
          </a:p>
          <a:p>
            <a:pPr algn="ctr"/>
            <a:r>
              <a:rPr lang="en-US" sz="1800" b="0" i="1" u="none" strike="noStrike" baseline="0" dirty="0" err="1">
                <a:latin typeface="Times New Roman" panose="02020603050405020304" pitchFamily="18" charset="0"/>
              </a:rPr>
              <a:t>h</a:t>
            </a:r>
            <a:r>
              <a:rPr lang="en-US" sz="1800" b="1" i="0" u="none" strike="noStrike" baseline="-25000" dirty="0" err="1">
                <a:latin typeface="Times New Roman" panose="02020603050405020304" pitchFamily="18" charset="0"/>
              </a:rPr>
              <a:t>w</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x</a:t>
            </a:r>
            <a:r>
              <a:rPr lang="en-US" sz="1800" b="0" i="0" u="none" strike="noStrike" baseline="0" dirty="0">
                <a:latin typeface="Tahoma" panose="020B0604030504040204" pitchFamily="34" charset="0"/>
              </a:rPr>
              <a:t>) = </a:t>
            </a:r>
            <a:r>
              <a:rPr lang="en-US" sz="1800" b="0" i="1" u="none" strike="noStrike" baseline="0" dirty="0">
                <a:latin typeface="Times New Roman" panose="02020603050405020304" pitchFamily="18" charset="0"/>
              </a:rPr>
              <a:t>Threshold</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w </a:t>
            </a:r>
            <a:r>
              <a:rPr lang="en-US" sz="1800" b="0" i="1" u="none" strike="noStrike" baseline="0" dirty="0">
                <a:latin typeface="Arial Narrow" panose="020B0606020202030204" pitchFamily="34" charset="0"/>
              </a:rPr>
              <a:t>· </a:t>
            </a:r>
            <a:r>
              <a:rPr lang="en-US" sz="1800" b="1" i="0" u="none" strike="noStrike" baseline="0" dirty="0">
                <a:latin typeface="Times New Roman" panose="02020603050405020304" pitchFamily="18" charset="0"/>
              </a:rPr>
              <a:t>x</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where </a:t>
            </a:r>
            <a:r>
              <a:rPr lang="en-US" sz="1800" b="0" i="1" u="none" strike="noStrike" baseline="0" dirty="0">
                <a:latin typeface="Times New Roman" panose="02020603050405020304" pitchFamily="18" charset="0"/>
              </a:rPr>
              <a:t>Threshold</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z</a:t>
            </a:r>
            <a:r>
              <a:rPr lang="en-US" sz="1800" b="0" i="0" u="none" strike="noStrike" baseline="0" dirty="0">
                <a:latin typeface="Tahoma" panose="020B0604030504040204" pitchFamily="34" charset="0"/>
              </a:rPr>
              <a:t>) = </a:t>
            </a:r>
            <a:r>
              <a:rPr lang="en-US" sz="1800" b="0" i="0" u="none" strike="noStrike" baseline="0" dirty="0">
                <a:latin typeface="Times New Roman" panose="02020603050405020304" pitchFamily="18" charset="0"/>
              </a:rPr>
              <a:t>1 if </a:t>
            </a:r>
            <a:r>
              <a:rPr lang="en-US" sz="1800" b="0" i="1" u="none" strike="noStrike" baseline="0" dirty="0">
                <a:latin typeface="Times New Roman" panose="02020603050405020304" pitchFamily="18" charset="0"/>
              </a:rPr>
              <a:t>z </a:t>
            </a:r>
            <a:r>
              <a:rPr lang="en-US" sz="1800" b="0" i="1" u="none" strike="noStrike" baseline="0" dirty="0">
                <a:latin typeface="Arial Narrow" panose="020B0606020202030204" pitchFamily="34" charset="0"/>
              </a:rPr>
              <a:t>≥ </a:t>
            </a:r>
            <a:r>
              <a:rPr lang="en-US" sz="1800" b="0" i="0" u="none" strike="noStrike" baseline="0" dirty="0">
                <a:latin typeface="Times New Roman" panose="02020603050405020304" pitchFamily="18" charset="0"/>
              </a:rPr>
              <a:t>0 and 0 otherwise.</a:t>
            </a:r>
          </a:p>
          <a:p>
            <a:pPr marL="285750" indent="-285750">
              <a:buFont typeface="Arial" panose="020B0604020202020204" pitchFamily="34" charset="0"/>
              <a:buChar char="•"/>
            </a:pPr>
            <a:endParaRPr lang="en-MY" sz="1800" i="0" u="none" strike="noStrike" baseline="0" dirty="0">
              <a:latin typeface="Times New Roman" panose="02020603050405020304" pitchFamily="18" charset="0"/>
            </a:endParaRPr>
          </a:p>
          <a:p>
            <a:pPr marL="285750" indent="-285750">
              <a:buFont typeface="Arial" panose="020B0604020202020204" pitchFamily="34" charset="0"/>
              <a:buChar char="•"/>
            </a:pPr>
            <a:r>
              <a:rPr lang="en-MY" dirty="0"/>
              <a:t>Possibilities of outputs for weight update during training:</a:t>
            </a:r>
          </a:p>
          <a:p>
            <a:pPr marL="742950" lvl="1" indent="-285750">
              <a:buFont typeface="Arial" panose="020B0604020202020204" pitchFamily="34" charset="0"/>
              <a:buChar char="•"/>
            </a:pPr>
            <a:r>
              <a:rPr lang="en-MY" dirty="0"/>
              <a:t>Correct output: weight unchanged</a:t>
            </a:r>
          </a:p>
          <a:p>
            <a:pPr marL="742950" lvl="1" indent="-285750">
              <a:buFont typeface="Arial" panose="020B0604020202020204" pitchFamily="34" charset="0"/>
              <a:buChar char="•"/>
            </a:pPr>
            <a:r>
              <a:rPr lang="en-US" sz="1800" b="0" i="1" u="none" strike="noStrike" baseline="0" dirty="0">
                <a:latin typeface="Times New Roman" panose="02020603050405020304" pitchFamily="18" charset="0"/>
              </a:rPr>
              <a:t>y </a:t>
            </a:r>
            <a:r>
              <a:rPr lang="en-US" sz="1800" b="0" i="0" u="none" strike="noStrike" baseline="0" dirty="0">
                <a:latin typeface="Times New Roman" panose="02020603050405020304" pitchFamily="18" charset="0"/>
              </a:rPr>
              <a:t>is 1 but </a:t>
            </a:r>
            <a:r>
              <a:rPr lang="en-US" sz="1800" b="0" i="1" u="none" strike="noStrike" baseline="0" dirty="0" err="1">
                <a:latin typeface="Times New Roman" panose="02020603050405020304" pitchFamily="18" charset="0"/>
              </a:rPr>
              <a:t>h</a:t>
            </a:r>
            <a:r>
              <a:rPr lang="en-US" sz="1800" b="1" i="0" u="none" strike="noStrike" baseline="-25000" dirty="0" err="1">
                <a:latin typeface="Times New Roman" panose="02020603050405020304" pitchFamily="18" charset="0"/>
              </a:rPr>
              <a:t>w</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x</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is 0: </a:t>
            </a:r>
            <a:r>
              <a:rPr lang="en-US" sz="1800" b="0" i="1" u="none" strike="noStrike" baseline="0" dirty="0" err="1">
                <a:latin typeface="Times New Roman" panose="02020603050405020304" pitchFamily="18" charset="0"/>
              </a:rPr>
              <a:t>w</a:t>
            </a:r>
            <a:r>
              <a:rPr lang="en-US" sz="1800" b="0" i="1" u="none" strike="noStrike" baseline="-25000" dirty="0" err="1">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a:t>
            </a:r>
            <a:r>
              <a:rPr lang="en-US" sz="1800" b="0" i="1" u="none" strike="noStrike" baseline="0" dirty="0">
                <a:latin typeface="Times New Roman" panose="02020603050405020304" pitchFamily="18" charset="0"/>
              </a:rPr>
              <a:t>increased </a:t>
            </a:r>
            <a:r>
              <a:rPr lang="en-US" sz="1800" b="0" i="0" u="none" strike="noStrike" baseline="0" dirty="0">
                <a:latin typeface="Times New Roman" panose="02020603050405020304" pitchFamily="18" charset="0"/>
              </a:rPr>
              <a:t>when the corresponding input </a:t>
            </a:r>
            <a:r>
              <a:rPr lang="en-US" sz="1800" b="0" i="1"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positive </a:t>
            </a:r>
            <a:r>
              <a:rPr lang="en-US" sz="1800" b="0" i="1" u="none" strike="noStrike" baseline="0" dirty="0">
                <a:latin typeface="Times New Roman" panose="02020603050405020304" pitchFamily="18" charset="0"/>
              </a:rPr>
              <a:t>and decreased </a:t>
            </a:r>
            <a:r>
              <a:rPr lang="en-US" sz="1800" b="0" i="0" u="none" strike="noStrike" baseline="0" dirty="0">
                <a:latin typeface="Times New Roman" panose="02020603050405020304" pitchFamily="18" charset="0"/>
              </a:rPr>
              <a:t>when </a:t>
            </a:r>
            <a:r>
              <a:rPr lang="en-US" sz="1800" b="0" i="1"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negative.</a:t>
            </a:r>
          </a:p>
          <a:p>
            <a:pPr marL="742950" lvl="1" indent="-285750">
              <a:buFont typeface="Arial" panose="020B0604020202020204" pitchFamily="34" charset="0"/>
              <a:buChar char="•"/>
            </a:pPr>
            <a:r>
              <a:rPr lang="en-US" sz="1800" b="0" i="1" u="none" strike="noStrike" baseline="0" dirty="0">
                <a:latin typeface="Times New Roman" panose="02020603050405020304" pitchFamily="18" charset="0"/>
              </a:rPr>
              <a:t>y is </a:t>
            </a:r>
            <a:r>
              <a:rPr lang="en-US" sz="1800" b="0" i="0" u="none" strike="noStrike" baseline="0" dirty="0">
                <a:latin typeface="Times New Roman" panose="02020603050405020304" pitchFamily="18" charset="0"/>
              </a:rPr>
              <a:t>0 but </a:t>
            </a:r>
            <a:r>
              <a:rPr lang="en-US" sz="1800" b="0" i="1" u="none" strike="noStrike" baseline="0" dirty="0" err="1">
                <a:latin typeface="Times New Roman" panose="02020603050405020304" pitchFamily="18" charset="0"/>
              </a:rPr>
              <a:t>h</a:t>
            </a:r>
            <a:r>
              <a:rPr lang="en-US" sz="1800" b="1" i="0" u="none" strike="noStrike" baseline="-25000" dirty="0" err="1">
                <a:latin typeface="Times New Roman" panose="02020603050405020304" pitchFamily="18" charset="0"/>
              </a:rPr>
              <a:t>w</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x</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is 1: </a:t>
            </a:r>
            <a:r>
              <a:rPr lang="en-US" sz="1800" b="0" i="1" u="none" strike="noStrike" baseline="0" dirty="0" err="1">
                <a:latin typeface="Times New Roman" panose="02020603050405020304" pitchFamily="18" charset="0"/>
              </a:rPr>
              <a:t>w</a:t>
            </a:r>
            <a:r>
              <a:rPr lang="en-US" sz="1800" b="0" i="1" u="none" strike="noStrike" baseline="-25000" dirty="0" err="1">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a:t>
            </a:r>
            <a:r>
              <a:rPr lang="en-US" sz="1800" b="0" i="1" u="none" strike="noStrike" baseline="0" dirty="0">
                <a:latin typeface="Times New Roman" panose="02020603050405020304" pitchFamily="18" charset="0"/>
              </a:rPr>
              <a:t>decreased </a:t>
            </a:r>
            <a:r>
              <a:rPr lang="en-US" sz="1800" b="0" i="0" u="none" strike="noStrike" baseline="0" dirty="0">
                <a:latin typeface="Times New Roman" panose="02020603050405020304" pitchFamily="18" charset="0"/>
              </a:rPr>
              <a:t>when the corresponding input </a:t>
            </a:r>
            <a:r>
              <a:rPr lang="en-US" sz="1800" b="0" i="1"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positive </a:t>
            </a:r>
            <a:r>
              <a:rPr lang="en-US" sz="1800" b="0" i="1" u="none" strike="noStrike" baseline="0" dirty="0">
                <a:latin typeface="Times New Roman" panose="02020603050405020304" pitchFamily="18" charset="0"/>
              </a:rPr>
              <a:t>and increased </a:t>
            </a:r>
            <a:r>
              <a:rPr lang="en-US" sz="1800" b="0" i="0" u="none" strike="noStrike" baseline="0" dirty="0">
                <a:latin typeface="Times New Roman" panose="02020603050405020304" pitchFamily="18" charset="0"/>
              </a:rPr>
              <a:t>when </a:t>
            </a:r>
            <a:r>
              <a:rPr lang="en-US" sz="1800" b="0" i="1"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negative.</a:t>
            </a: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146446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37</a:t>
            </a:fld>
            <a:endParaRPr spc="20" dirty="0"/>
          </a:p>
        </p:txBody>
      </p:sp>
      <p:pic>
        <p:nvPicPr>
          <p:cNvPr id="9" name="Picture 8">
            <a:extLst>
              <a:ext uri="{FF2B5EF4-FFF2-40B4-BE49-F238E27FC236}">
                <a16:creationId xmlns:a16="http://schemas.microsoft.com/office/drawing/2014/main" id="{2A88EB7F-F798-4C50-85A6-F1F704B1767E}"/>
              </a:ext>
            </a:extLst>
          </p:cNvPr>
          <p:cNvPicPr>
            <a:picLocks noChangeAspect="1"/>
          </p:cNvPicPr>
          <p:nvPr/>
        </p:nvPicPr>
        <p:blipFill>
          <a:blip r:embed="rId2"/>
          <a:stretch>
            <a:fillRect/>
          </a:stretch>
        </p:blipFill>
        <p:spPr>
          <a:xfrm>
            <a:off x="525694" y="1501869"/>
            <a:ext cx="7609162" cy="2955344"/>
          </a:xfrm>
          <a:prstGeom prst="rect">
            <a:avLst/>
          </a:prstGeom>
        </p:spPr>
      </p:pic>
      <p:sp>
        <p:nvSpPr>
          <p:cNvPr id="12" name="TextBox 11">
            <a:extLst>
              <a:ext uri="{FF2B5EF4-FFF2-40B4-BE49-F238E27FC236}">
                <a16:creationId xmlns:a16="http://schemas.microsoft.com/office/drawing/2014/main" id="{98F3A494-6858-43B7-8081-2544768BF065}"/>
              </a:ext>
            </a:extLst>
          </p:cNvPr>
          <p:cNvSpPr txBox="1"/>
          <p:nvPr/>
        </p:nvSpPr>
        <p:spPr>
          <a:xfrm>
            <a:off x="1371600" y="4695482"/>
            <a:ext cx="7086600" cy="2031325"/>
          </a:xfrm>
          <a:prstGeom prst="rect">
            <a:avLst/>
          </a:prstGeom>
          <a:noFill/>
        </p:spPr>
        <p:txBody>
          <a:bodyPr wrap="square">
            <a:spAutoFit/>
          </a:bodyPr>
          <a:lstStyle/>
          <a:p>
            <a:pPr marL="342900" marR="1170" indent="-342900" algn="just">
              <a:buAutoNum type="alphaLcParenBoth"/>
            </a:pPr>
            <a:r>
              <a:rPr lang="en-US" sz="1800" b="0" i="0" u="none" strike="noStrike" baseline="0" dirty="0">
                <a:solidFill>
                  <a:srgbClr val="000000"/>
                </a:solidFill>
                <a:latin typeface="Times New Roman" panose="02020603050405020304" pitchFamily="18" charset="0"/>
              </a:rPr>
              <a:t>Plot of two seismic data parameters, body wave magnitude </a:t>
            </a:r>
            <a:r>
              <a:rPr lang="en-US" sz="1800" b="0" i="1" u="none" strike="noStrike" baseline="0" dirty="0">
                <a:solidFill>
                  <a:srgbClr val="000000"/>
                </a:solidFill>
                <a:latin typeface="Times New Roman" panose="02020603050405020304" pitchFamily="18" charset="0"/>
              </a:rPr>
              <a:t>x</a:t>
            </a:r>
            <a:r>
              <a:rPr lang="en-US" sz="1800" b="0" i="0" u="none" strike="noStrike" baseline="-25000" dirty="0">
                <a:solidFill>
                  <a:srgbClr val="000000"/>
                </a:solidFill>
                <a:latin typeface="Times New Roman" panose="02020603050405020304" pitchFamily="18" charset="0"/>
              </a:rPr>
              <a:t>1</a:t>
            </a:r>
            <a:r>
              <a:rPr lang="en-US" sz="1800" b="0" i="0" u="none" strike="noStrike" baseline="0" dirty="0">
                <a:solidFill>
                  <a:srgbClr val="000000"/>
                </a:solidFill>
                <a:latin typeface="Times New Roman" panose="02020603050405020304" pitchFamily="18" charset="0"/>
              </a:rPr>
              <a:t> and surface wave magnitude </a:t>
            </a:r>
            <a:r>
              <a:rPr lang="en-US" sz="1800" b="0" i="1" u="none" strike="noStrike" baseline="0" dirty="0">
                <a:solidFill>
                  <a:srgbClr val="000000"/>
                </a:solidFill>
                <a:latin typeface="Times New Roman" panose="02020603050405020304" pitchFamily="18" charset="0"/>
              </a:rPr>
              <a:t>x</a:t>
            </a:r>
            <a:r>
              <a:rPr lang="en-US" sz="1800" b="0" i="0" u="none" strike="noStrike" baseline="-25000" dirty="0">
                <a:solidFill>
                  <a:srgbClr val="000000"/>
                </a:solidFill>
                <a:latin typeface="Times New Roman" panose="02020603050405020304" pitchFamily="18" charset="0"/>
              </a:rPr>
              <a:t>2</a:t>
            </a:r>
            <a:r>
              <a:rPr lang="en-US" sz="1800" b="0" i="0" u="none" strike="noStrike" baseline="0" dirty="0">
                <a:solidFill>
                  <a:srgbClr val="000000"/>
                </a:solidFill>
                <a:latin typeface="Times New Roman" panose="02020603050405020304" pitchFamily="18" charset="0"/>
              </a:rPr>
              <a:t>, for earthquakes (open orange circles) and nuclear explosions (green circles) occurring between 1982 and 1990 in Asia and the Middle East. </a:t>
            </a:r>
            <a:r>
              <a:rPr lang="en-US" sz="1800" b="0" i="0" u="none" strike="noStrike" baseline="0" dirty="0">
                <a:latin typeface="Times New Roman" panose="02020603050405020304" pitchFamily="18" charset="0"/>
              </a:rPr>
              <a:t>Also shown is a decision boundary between the classes. </a:t>
            </a:r>
          </a:p>
          <a:p>
            <a:pPr marL="342900" marR="1170" indent="-342900" algn="just">
              <a:buAutoNum type="alphaLcParenBoth"/>
            </a:pPr>
            <a:r>
              <a:rPr lang="en-US" sz="1800" b="0" i="0" u="none" strike="noStrike" baseline="0" dirty="0">
                <a:latin typeface="Times New Roman" panose="02020603050405020304" pitchFamily="18" charset="0"/>
              </a:rPr>
              <a:t>The same domain with more data es and explosions are no longer linearly separable.</a:t>
            </a:r>
          </a:p>
        </p:txBody>
      </p:sp>
    </p:spTree>
    <p:extLst>
      <p:ext uri="{BB962C8B-B14F-4D97-AF65-F5344CB8AC3E}">
        <p14:creationId xmlns:p14="http://schemas.microsoft.com/office/powerpoint/2010/main" val="824676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38</a:t>
            </a:fld>
            <a:endParaRPr spc="20" dirty="0"/>
          </a:p>
        </p:txBody>
      </p:sp>
      <p:pic>
        <p:nvPicPr>
          <p:cNvPr id="4" name="Picture 3">
            <a:extLst>
              <a:ext uri="{FF2B5EF4-FFF2-40B4-BE49-F238E27FC236}">
                <a16:creationId xmlns:a16="http://schemas.microsoft.com/office/drawing/2014/main" id="{828DB502-E50C-4279-8020-63C7006889B4}"/>
              </a:ext>
            </a:extLst>
          </p:cNvPr>
          <p:cNvPicPr>
            <a:picLocks noChangeAspect="1"/>
          </p:cNvPicPr>
          <p:nvPr/>
        </p:nvPicPr>
        <p:blipFill>
          <a:blip r:embed="rId2"/>
          <a:stretch>
            <a:fillRect/>
          </a:stretch>
        </p:blipFill>
        <p:spPr>
          <a:xfrm>
            <a:off x="570272" y="1828800"/>
            <a:ext cx="7677656" cy="2235801"/>
          </a:xfrm>
          <a:prstGeom prst="rect">
            <a:avLst/>
          </a:prstGeom>
        </p:spPr>
      </p:pic>
      <p:sp>
        <p:nvSpPr>
          <p:cNvPr id="8" name="TextBox 7">
            <a:extLst>
              <a:ext uri="{FF2B5EF4-FFF2-40B4-BE49-F238E27FC236}">
                <a16:creationId xmlns:a16="http://schemas.microsoft.com/office/drawing/2014/main" id="{0CD54BAD-DD63-4717-BA89-722EB4282900}"/>
              </a:ext>
            </a:extLst>
          </p:cNvPr>
          <p:cNvSpPr txBox="1"/>
          <p:nvPr/>
        </p:nvSpPr>
        <p:spPr>
          <a:xfrm>
            <a:off x="914400" y="4191000"/>
            <a:ext cx="7848600" cy="1477328"/>
          </a:xfrm>
          <a:prstGeom prst="rect">
            <a:avLst/>
          </a:prstGeom>
          <a:noFill/>
        </p:spPr>
        <p:txBody>
          <a:bodyPr wrap="square">
            <a:spAutoFit/>
          </a:bodyPr>
          <a:lstStyle/>
          <a:p>
            <a:r>
              <a:rPr lang="en-US" sz="1800" b="0" i="0" u="none" strike="noStrike" baseline="0" dirty="0">
                <a:latin typeface="Times New Roman" panose="02020603050405020304" pitchFamily="18" charset="0"/>
              </a:rPr>
              <a:t>(a) Plot of total training-set accuracy vs. number of iterations through the</a:t>
            </a:r>
          </a:p>
          <a:p>
            <a:pPr marR="980" algn="just"/>
            <a:r>
              <a:rPr lang="en-US" sz="1800" b="0" i="0" u="none" strike="noStrike" baseline="0" dirty="0">
                <a:latin typeface="Times New Roman" panose="02020603050405020304" pitchFamily="18" charset="0"/>
              </a:rPr>
              <a:t>training set for the perceptron learning rule. </a:t>
            </a:r>
          </a:p>
          <a:p>
            <a:pPr marR="980" algn="just"/>
            <a:r>
              <a:rPr lang="en-US" sz="1800" b="0" i="0" u="none" strike="noStrike" baseline="0" dirty="0">
                <a:latin typeface="Times New Roman" panose="02020603050405020304" pitchFamily="18" charset="0"/>
              </a:rPr>
              <a:t>(b) The same plot for the noisy, </a:t>
            </a:r>
            <a:r>
              <a:rPr lang="en-US" sz="1800" b="0" i="0" u="none" strike="noStrike" baseline="0" dirty="0" err="1">
                <a:latin typeface="Times New Roman" panose="02020603050405020304" pitchFamily="18" charset="0"/>
              </a:rPr>
              <a:t>nonseparable</a:t>
            </a:r>
            <a:r>
              <a:rPr lang="en-US" sz="1800" b="0" i="0" u="none" strike="noStrike" baseline="0" dirty="0">
                <a:latin typeface="Times New Roman" panose="02020603050405020304" pitchFamily="18" charset="0"/>
              </a:rPr>
              <a:t> data; note the change in scale of the </a:t>
            </a:r>
            <a:r>
              <a:rPr lang="en-US" sz="1800" b="0" i="1" u="none" strike="noStrike" baseline="0" dirty="0">
                <a:latin typeface="Times New Roman" panose="02020603050405020304" pitchFamily="18" charset="0"/>
              </a:rPr>
              <a:t>x</a:t>
            </a:r>
            <a:r>
              <a:rPr lang="en-US" sz="1800" b="0" i="0" u="none" strike="noStrike" baseline="0" dirty="0">
                <a:latin typeface="Times New Roman" panose="02020603050405020304" pitchFamily="18" charset="0"/>
              </a:rPr>
              <a:t>-axis. </a:t>
            </a:r>
          </a:p>
          <a:p>
            <a:pPr marR="980" algn="just"/>
            <a:r>
              <a:rPr lang="en-US" sz="1800" b="0" i="0" u="none" strike="noStrike" baseline="0" dirty="0">
                <a:latin typeface="Times New Roman" panose="02020603050405020304" pitchFamily="18" charset="0"/>
              </a:rPr>
              <a:t>(c) The same plot as in (b), with a learning rate schedule </a:t>
            </a:r>
            <a:r>
              <a:rPr lang="en-US" sz="1800" b="0" i="1" u="none" strike="noStrike" baseline="0" dirty="0">
                <a:latin typeface="Garamond" panose="02020404030301010803" pitchFamily="18" charset="0"/>
              </a:rPr>
              <a:t>α</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t</a:t>
            </a:r>
            <a:r>
              <a:rPr lang="en-US" sz="1800" b="0" i="0" u="none" strike="noStrike" baseline="0" dirty="0">
                <a:latin typeface="Tahoma" panose="020B0604030504040204" pitchFamily="34" charset="0"/>
              </a:rPr>
              <a:t>) = </a:t>
            </a:r>
            <a:r>
              <a:rPr lang="en-US" sz="1800" b="0" i="0" u="none" strike="noStrike" baseline="0" dirty="0">
                <a:latin typeface="Times New Roman" panose="02020603050405020304" pitchFamily="18" charset="0"/>
              </a:rPr>
              <a:t>1000</a:t>
            </a:r>
            <a:r>
              <a:rPr lang="en-US" sz="1800" b="0" i="1" u="none" strike="noStrike" baseline="0" dirty="0">
                <a:latin typeface="Garamond" panose="02020404030301010803" pitchFamily="18" charset="0"/>
              </a:rPr>
              <a:t>/</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1000 </a:t>
            </a:r>
            <a:r>
              <a:rPr lang="en-US" sz="1800" b="0" i="0" u="none" strike="noStrike" baseline="0" dirty="0">
                <a:latin typeface="Tahoma" panose="020B0604030504040204" pitchFamily="34" charset="0"/>
              </a:rPr>
              <a:t>+ </a:t>
            </a:r>
            <a:r>
              <a:rPr lang="en-US" sz="1800" b="0" i="1" u="none" strike="noStrike" baseline="0" dirty="0">
                <a:latin typeface="Times New Roman" panose="02020603050405020304" pitchFamily="18" charset="0"/>
              </a:rPr>
              <a:t>t </a:t>
            </a:r>
            <a:r>
              <a:rPr lang="en-US" sz="1800" b="0" u="none" strike="noStrike" baseline="0" dirty="0">
                <a:latin typeface="Times New Roman" panose="02020603050405020304" pitchFamily="18" charset="0"/>
              </a:rPr>
              <a:t>).</a:t>
            </a:r>
          </a:p>
        </p:txBody>
      </p:sp>
    </p:spTree>
    <p:extLst>
      <p:ext uri="{BB962C8B-B14F-4D97-AF65-F5344CB8AC3E}">
        <p14:creationId xmlns:p14="http://schemas.microsoft.com/office/powerpoint/2010/main" val="3096924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39</a:t>
            </a:fld>
            <a:endParaRPr spc="20" dirty="0"/>
          </a:p>
        </p:txBody>
      </p:sp>
      <p:sp>
        <p:nvSpPr>
          <p:cNvPr id="7" name="TextBox 6">
            <a:extLst>
              <a:ext uri="{FF2B5EF4-FFF2-40B4-BE49-F238E27FC236}">
                <a16:creationId xmlns:a16="http://schemas.microsoft.com/office/drawing/2014/main" id="{57C6D8D3-AC1F-412A-8491-EF34DD8EFE33}"/>
              </a:ext>
            </a:extLst>
          </p:cNvPr>
          <p:cNvSpPr txBox="1"/>
          <p:nvPr/>
        </p:nvSpPr>
        <p:spPr>
          <a:xfrm>
            <a:off x="685800" y="1654700"/>
            <a:ext cx="8153400" cy="3693319"/>
          </a:xfrm>
          <a:prstGeom prst="rect">
            <a:avLst/>
          </a:prstGeom>
          <a:noFill/>
        </p:spPr>
        <p:txBody>
          <a:bodyPr wrap="square">
            <a:spAutoFit/>
          </a:bodyPr>
          <a:lstStyle/>
          <a:p>
            <a:r>
              <a:rPr lang="en-US" sz="1800" b="0" i="0" u="none" strike="noStrike" baseline="0" dirty="0">
                <a:solidFill>
                  <a:srgbClr val="9A009A"/>
                </a:solidFill>
                <a:latin typeface="CMSSBX10"/>
              </a:rPr>
              <a:t>Linear classification with logistic regression</a:t>
            </a:r>
          </a:p>
          <a:p>
            <a:pPr marL="285750" indent="-285750" algn="l">
              <a:buFont typeface="Arial" panose="020B0604020202020204" pitchFamily="34" charset="0"/>
              <a:buChar char="•"/>
            </a:pPr>
            <a:r>
              <a:rPr lang="en-MY" sz="1800" b="0" i="0" u="none" strike="noStrike" baseline="0" dirty="0">
                <a:latin typeface="NimbusRomNo9L-Regu"/>
              </a:rPr>
              <a:t>softening the threshold function— </a:t>
            </a:r>
            <a:r>
              <a:rPr lang="en-US" sz="1800" b="0" i="0" u="none" strike="noStrike" baseline="0" dirty="0">
                <a:latin typeface="NimbusRomNo9L-Regu"/>
              </a:rPr>
              <a:t>approximating the hard threshold with a continuous, differentiable function</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dirty="0">
                <a:latin typeface="NimbusRomNo9L-Regu"/>
              </a:rPr>
              <a:t>Logistic function:</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dirty="0">
                <a:latin typeface="NimbusRomNo9L-Regu"/>
              </a:rPr>
              <a:t>Used to replace the threshold function:</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MY" sz="1800" b="1" i="0" u="none" strike="noStrike" baseline="0" dirty="0">
                <a:latin typeface="NimbusRomNo9L-Medi"/>
              </a:rPr>
              <a:t>Logistic</a:t>
            </a:r>
            <a:r>
              <a:rPr lang="en-MY" sz="1800" b="0" i="0" u="none" strike="noStrike" baseline="0" dirty="0">
                <a:latin typeface="NimbusRomNo9L-Medi"/>
              </a:rPr>
              <a:t> </a:t>
            </a:r>
            <a:r>
              <a:rPr lang="en-MY" sz="1800" b="1" i="0" u="none" strike="noStrike" baseline="0" dirty="0">
                <a:latin typeface="NimbusRomNo9L-Medi"/>
              </a:rPr>
              <a:t>regression</a:t>
            </a:r>
            <a:r>
              <a:rPr lang="en-MY" dirty="0">
                <a:latin typeface="NimbusRomNo9L-Regu"/>
              </a:rPr>
              <a:t>: </a:t>
            </a:r>
            <a:r>
              <a:rPr lang="en-US" dirty="0">
                <a:latin typeface="NimbusRomNo9L-Regu"/>
              </a:rPr>
              <a:t>process of fitting the weights of this model to minimize loss on a data set</a:t>
            </a:r>
            <a:endParaRPr lang="en-MY" dirty="0"/>
          </a:p>
        </p:txBody>
      </p:sp>
      <p:pic>
        <p:nvPicPr>
          <p:cNvPr id="6" name="Picture 5">
            <a:extLst>
              <a:ext uri="{FF2B5EF4-FFF2-40B4-BE49-F238E27FC236}">
                <a16:creationId xmlns:a16="http://schemas.microsoft.com/office/drawing/2014/main" id="{A8774E5E-F3AC-4816-AA56-608979EE568C}"/>
              </a:ext>
            </a:extLst>
          </p:cNvPr>
          <p:cNvPicPr>
            <a:picLocks noChangeAspect="1"/>
          </p:cNvPicPr>
          <p:nvPr/>
        </p:nvPicPr>
        <p:blipFill>
          <a:blip r:embed="rId2"/>
          <a:stretch>
            <a:fillRect/>
          </a:stretch>
        </p:blipFill>
        <p:spPr>
          <a:xfrm>
            <a:off x="3581400" y="2898302"/>
            <a:ext cx="2200275" cy="657225"/>
          </a:xfrm>
          <a:prstGeom prst="rect">
            <a:avLst/>
          </a:prstGeom>
        </p:spPr>
      </p:pic>
      <p:pic>
        <p:nvPicPr>
          <p:cNvPr id="10" name="Picture 9">
            <a:extLst>
              <a:ext uri="{FF2B5EF4-FFF2-40B4-BE49-F238E27FC236}">
                <a16:creationId xmlns:a16="http://schemas.microsoft.com/office/drawing/2014/main" id="{6CB6DDF7-1186-40A0-B27E-853B2B1AA829}"/>
              </a:ext>
            </a:extLst>
          </p:cNvPr>
          <p:cNvPicPr>
            <a:picLocks noChangeAspect="1"/>
          </p:cNvPicPr>
          <p:nvPr/>
        </p:nvPicPr>
        <p:blipFill>
          <a:blip r:embed="rId3"/>
          <a:stretch>
            <a:fillRect/>
          </a:stretch>
        </p:blipFill>
        <p:spPr>
          <a:xfrm>
            <a:off x="2971800" y="3963024"/>
            <a:ext cx="3876675" cy="647700"/>
          </a:xfrm>
          <a:prstGeom prst="rect">
            <a:avLst/>
          </a:prstGeom>
        </p:spPr>
      </p:pic>
    </p:spTree>
    <p:extLst>
      <p:ext uri="{BB962C8B-B14F-4D97-AF65-F5344CB8AC3E}">
        <p14:creationId xmlns:p14="http://schemas.microsoft.com/office/powerpoint/2010/main" val="264317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Supervised Learning</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03564" y="1828800"/>
            <a:ext cx="7492235" cy="3970318"/>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NimbusRomNo9L-Regu"/>
              </a:rPr>
              <a:t>There are three types of </a:t>
            </a:r>
            <a:r>
              <a:rPr lang="en-US" sz="1800" b="0" i="0" u="none" strike="noStrike" baseline="0" dirty="0">
                <a:latin typeface="NimbusRomNo9L-Medi"/>
              </a:rPr>
              <a:t>feedback </a:t>
            </a:r>
            <a:r>
              <a:rPr lang="en-US" sz="1800" b="0" i="0" u="none" strike="noStrike" baseline="0" dirty="0">
                <a:latin typeface="NimbusRomNo9L-Regu"/>
              </a:rPr>
              <a:t>that can accompany the inputs, and that determine the t</a:t>
            </a:r>
            <a:r>
              <a:rPr lang="en-US" dirty="0">
                <a:latin typeface="NimbusRomNo9L-Regu"/>
              </a:rPr>
              <a:t>hree main types of learning:</a:t>
            </a:r>
          </a:p>
          <a:p>
            <a:pPr marL="285750"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r>
              <a:rPr lang="en-US" dirty="0">
                <a:latin typeface="NimbusRomNo9L-Regu"/>
              </a:rPr>
              <a:t>Supervised Learning</a:t>
            </a:r>
          </a:p>
          <a:p>
            <a:pPr marL="1200150" lvl="2" indent="-285750">
              <a:buFont typeface="Arial" panose="020B0604020202020204" pitchFamily="34" charset="0"/>
              <a:buChar char="•"/>
            </a:pPr>
            <a:r>
              <a:rPr lang="en-MY" b="0" i="0" u="none" strike="noStrike" baseline="0" dirty="0">
                <a:latin typeface="NimbusRomNo9L-Regu"/>
              </a:rPr>
              <a:t>agent observes input-output pairs</a:t>
            </a:r>
          </a:p>
          <a:p>
            <a:pPr marL="1200150" lvl="2" indent="-285750">
              <a:buFont typeface="Arial" panose="020B0604020202020204" pitchFamily="34" charset="0"/>
              <a:buChar char="•"/>
            </a:pPr>
            <a:r>
              <a:rPr lang="en-US" sz="1800" b="0" i="0" u="none" strike="noStrike" baseline="0" dirty="0">
                <a:solidFill>
                  <a:srgbClr val="000000"/>
                </a:solidFill>
                <a:latin typeface="NimbusRomNo9L-Regu"/>
              </a:rPr>
              <a:t>learns a function that</a:t>
            </a:r>
            <a:r>
              <a:rPr lang="en-US" dirty="0">
                <a:solidFill>
                  <a:srgbClr val="00A6A6"/>
                </a:solidFill>
                <a:latin typeface="CMSS8"/>
              </a:rPr>
              <a:t> </a:t>
            </a:r>
            <a:r>
              <a:rPr lang="en-US" sz="1800" b="0" i="0" u="none" strike="noStrike" baseline="0" dirty="0">
                <a:solidFill>
                  <a:srgbClr val="000000"/>
                </a:solidFill>
                <a:latin typeface="NimbusRomNo9L-Regu"/>
              </a:rPr>
              <a:t>maps from input to output</a:t>
            </a:r>
            <a:endParaRPr lang="en-MY" b="0" i="0" u="none" strike="noStrike" baseline="0" dirty="0">
              <a:latin typeface="NimbusRomNo9L-Regu"/>
            </a:endParaRPr>
          </a:p>
          <a:p>
            <a:pPr marL="1200150" lvl="2"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r>
              <a:rPr lang="en-US" dirty="0">
                <a:latin typeface="NimbusRomNo9L-Regu"/>
              </a:rPr>
              <a:t>Unsupervised Learning</a:t>
            </a:r>
          </a:p>
          <a:p>
            <a:pPr marL="1200150" lvl="2" indent="-285750">
              <a:buFont typeface="Arial" panose="020B0604020202020204" pitchFamily="34" charset="0"/>
              <a:buChar char="•"/>
            </a:pPr>
            <a:r>
              <a:rPr lang="en-US" sz="1800" b="0" i="0" u="none" strike="noStrike" baseline="0" dirty="0">
                <a:latin typeface="NimbusRomNo9L-Regu"/>
              </a:rPr>
              <a:t>agent learns patterns in the input without any explicit feedback</a:t>
            </a:r>
          </a:p>
          <a:p>
            <a:pPr marL="1200150" lvl="2" indent="-285750">
              <a:buFont typeface="Arial" panose="020B0604020202020204" pitchFamily="34" charset="0"/>
              <a:buChar char="•"/>
            </a:pPr>
            <a:r>
              <a:rPr lang="en-US" dirty="0">
                <a:latin typeface="NimbusRomNo9L-Regu"/>
              </a:rPr>
              <a:t>clustering</a:t>
            </a:r>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r>
              <a:rPr lang="en-US" dirty="0">
                <a:latin typeface="NimbusRomNo9L-Regu"/>
              </a:rPr>
              <a:t>Reinforcement Learning</a:t>
            </a:r>
          </a:p>
          <a:p>
            <a:pPr marL="1200150" lvl="2" indent="-285750">
              <a:buFont typeface="Arial" panose="020B0604020202020204" pitchFamily="34" charset="0"/>
              <a:buChar char="•"/>
            </a:pPr>
            <a:r>
              <a:rPr lang="en-US" sz="1800" b="0" i="0" u="none" strike="noStrike" baseline="0" dirty="0">
                <a:latin typeface="NimbusRomNo9L-Regu"/>
              </a:rPr>
              <a:t>agent learns from a series of reinforcements: rewards &amp; pu</a:t>
            </a:r>
            <a:r>
              <a:rPr lang="en-US" dirty="0">
                <a:latin typeface="NimbusRomNo9L-Regu"/>
              </a:rPr>
              <a:t>nishments</a:t>
            </a:r>
          </a:p>
        </p:txBody>
      </p:sp>
    </p:spTree>
    <p:extLst>
      <p:ext uri="{BB962C8B-B14F-4D97-AF65-F5344CB8AC3E}">
        <p14:creationId xmlns:p14="http://schemas.microsoft.com/office/powerpoint/2010/main" val="940778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40</a:t>
            </a:fld>
            <a:endParaRPr spc="20" dirty="0"/>
          </a:p>
        </p:txBody>
      </p:sp>
      <p:pic>
        <p:nvPicPr>
          <p:cNvPr id="4" name="Picture 3">
            <a:extLst>
              <a:ext uri="{FF2B5EF4-FFF2-40B4-BE49-F238E27FC236}">
                <a16:creationId xmlns:a16="http://schemas.microsoft.com/office/drawing/2014/main" id="{66357C35-0F2E-499E-BC6D-0659CE310591}"/>
              </a:ext>
            </a:extLst>
          </p:cNvPr>
          <p:cNvPicPr>
            <a:picLocks noChangeAspect="1"/>
          </p:cNvPicPr>
          <p:nvPr/>
        </p:nvPicPr>
        <p:blipFill>
          <a:blip r:embed="rId2"/>
          <a:stretch>
            <a:fillRect/>
          </a:stretch>
        </p:blipFill>
        <p:spPr>
          <a:xfrm>
            <a:off x="561462" y="1752600"/>
            <a:ext cx="8210550" cy="2962275"/>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FCFC82-A1D4-4C27-995D-AA9C4ED934AF}"/>
                  </a:ext>
                </a:extLst>
              </p:cNvPr>
              <p:cNvSpPr txBox="1"/>
              <p:nvPr/>
            </p:nvSpPr>
            <p:spPr>
              <a:xfrm>
                <a:off x="1219199" y="4876800"/>
                <a:ext cx="7038059" cy="1716047"/>
              </a:xfrm>
              <a:prstGeom prst="rect">
                <a:avLst/>
              </a:prstGeom>
              <a:noFill/>
            </p:spPr>
            <p:txBody>
              <a:bodyPr wrap="square">
                <a:spAutoFit/>
              </a:bodyPr>
              <a:lstStyle/>
              <a:p>
                <a:pPr marL="342900" marR="10860" indent="-342900">
                  <a:buAutoNum type="alphaLcParenBoth"/>
                </a:pPr>
                <a:r>
                  <a:rPr lang="en-US" sz="1800" b="0" i="0" u="none" strike="noStrike" baseline="0" dirty="0">
                    <a:solidFill>
                      <a:srgbClr val="000000"/>
                    </a:solidFill>
                    <a:latin typeface="Times New Roman" panose="02020603050405020304" pitchFamily="18" charset="0"/>
                  </a:rPr>
                  <a:t>The hard threshold function </a:t>
                </a:r>
                <a:r>
                  <a:rPr lang="en-US" sz="1800" b="0" i="1" u="none" strike="noStrike" baseline="0" dirty="0">
                    <a:solidFill>
                      <a:srgbClr val="000000"/>
                    </a:solidFill>
                    <a:latin typeface="Times New Roman" panose="02020603050405020304" pitchFamily="18" charset="0"/>
                  </a:rPr>
                  <a:t>Threshold</a:t>
                </a:r>
                <a:r>
                  <a:rPr lang="en-US" sz="1800" b="0" i="0" u="none" strike="noStrike" baseline="0" dirty="0">
                    <a:solidFill>
                      <a:srgbClr val="000000"/>
                    </a:solidFill>
                    <a:latin typeface="Tahoma" panose="020B0604030504040204" pitchFamily="34" charset="0"/>
                  </a:rPr>
                  <a:t>(</a:t>
                </a:r>
                <a:r>
                  <a:rPr lang="en-US" sz="1800" b="0" i="1" u="none" strike="noStrike" baseline="0" dirty="0">
                    <a:solidFill>
                      <a:srgbClr val="000000"/>
                    </a:solidFill>
                    <a:latin typeface="Times New Roman" panose="02020603050405020304" pitchFamily="18" charset="0"/>
                  </a:rPr>
                  <a:t>z</a:t>
                </a:r>
                <a:r>
                  <a:rPr lang="en-US" sz="1800" b="0" i="0" u="none" strike="noStrike" baseline="0" dirty="0">
                    <a:solidFill>
                      <a:srgbClr val="000000"/>
                    </a:solidFill>
                    <a:latin typeface="Tahoma" panose="020B0604030504040204" pitchFamily="34" charset="0"/>
                  </a:rPr>
                  <a:t>) </a:t>
                </a:r>
                <a:r>
                  <a:rPr lang="en-US" sz="1800" b="0" i="0" u="none" strike="noStrike" baseline="0" dirty="0">
                    <a:solidFill>
                      <a:srgbClr val="000000"/>
                    </a:solidFill>
                    <a:latin typeface="Times New Roman" panose="02020603050405020304" pitchFamily="18" charset="0"/>
                  </a:rPr>
                  <a:t>with 0/1 output.     Note that the function is nondifferentiable at </a:t>
                </a:r>
                <a:r>
                  <a:rPr lang="en-US" sz="1800" b="0" i="1" u="none" strike="noStrike" baseline="0" dirty="0">
                    <a:solidFill>
                      <a:srgbClr val="000000"/>
                    </a:solidFill>
                    <a:latin typeface="Times New Roman" panose="02020603050405020304" pitchFamily="18" charset="0"/>
                  </a:rPr>
                  <a:t>z </a:t>
                </a:r>
                <a:r>
                  <a:rPr lang="en-US" sz="1800" b="0" i="0" u="none" strike="noStrike" baseline="0" dirty="0">
                    <a:solidFill>
                      <a:srgbClr val="000000"/>
                    </a:solidFill>
                    <a:latin typeface="Tahoma" panose="020B0604030504040204" pitchFamily="34" charset="0"/>
                  </a:rPr>
                  <a:t>= </a:t>
                </a:r>
                <a:r>
                  <a:rPr lang="en-US" sz="1800" b="0" i="0" u="none" strike="noStrike" baseline="0" dirty="0">
                    <a:solidFill>
                      <a:srgbClr val="000000"/>
                    </a:solidFill>
                    <a:latin typeface="Times New Roman" panose="02020603050405020304" pitchFamily="18" charset="0"/>
                  </a:rPr>
                  <a:t>0. </a:t>
                </a:r>
              </a:p>
              <a:p>
                <a:pPr marL="342900" marR="10860" indent="-342900">
                  <a:buAutoNum type="alphaLcParenBoth"/>
                </a:pPr>
                <a:r>
                  <a:rPr lang="en-US" sz="1800" b="0" i="0" u="none" strike="noStrike" baseline="0" dirty="0">
                    <a:solidFill>
                      <a:srgbClr val="000000"/>
                    </a:solidFill>
                    <a:latin typeface="Times New Roman" panose="02020603050405020304" pitchFamily="18" charset="0"/>
                  </a:rPr>
                  <a:t>The logistic function (sigmoid</a:t>
                </a:r>
                <a:r>
                  <a:rPr lang="en-US" sz="1800" b="0" i="0" u="none" strike="noStrike" dirty="0">
                    <a:solidFill>
                      <a:srgbClr val="000000"/>
                    </a:solidFill>
                    <a:latin typeface="Times New Roman" panose="02020603050405020304" pitchFamily="18" charset="0"/>
                  </a:rPr>
                  <a:t> function)</a:t>
                </a:r>
                <a:r>
                  <a:rPr lang="en-US" sz="1800" b="0" i="0" u="none" strike="noStrike" baseline="0" dirty="0">
                    <a:solidFill>
                      <a:srgbClr val="000000"/>
                    </a:solidFill>
                    <a:latin typeface="Times New Roman" panose="02020603050405020304" pitchFamily="18" charset="0"/>
                  </a:rPr>
                  <a:t>, </a:t>
                </a:r>
                <a:r>
                  <a:rPr lang="en-US" sz="1800" b="0" i="1" u="none" strike="noStrike" baseline="0" dirty="0">
                    <a:solidFill>
                      <a:srgbClr val="000000"/>
                    </a:solidFill>
                    <a:latin typeface="Times New Roman" panose="02020603050405020304" pitchFamily="18" charset="0"/>
                  </a:rPr>
                  <a:t>Logistic</a:t>
                </a:r>
                <a:r>
                  <a:rPr lang="en-US" sz="1800" b="0" i="0" u="none" strike="noStrike" baseline="0" dirty="0">
                    <a:solidFill>
                      <a:srgbClr val="000000"/>
                    </a:solidFill>
                    <a:latin typeface="Tahoma" panose="020B0604030504040204" pitchFamily="34" charset="0"/>
                  </a:rPr>
                  <a:t>(</a:t>
                </a:r>
                <a:r>
                  <a:rPr lang="en-US" sz="1800" b="0" i="1" u="none" strike="noStrike" baseline="0" dirty="0">
                    <a:solidFill>
                      <a:srgbClr val="000000"/>
                    </a:solidFill>
                    <a:latin typeface="Times New Roman" panose="02020603050405020304" pitchFamily="18" charset="0"/>
                  </a:rPr>
                  <a:t>z</a:t>
                </a:r>
                <a:r>
                  <a:rPr lang="en-US" sz="1800" b="0" i="0" u="none" strike="noStrike" baseline="0" dirty="0">
                    <a:solidFill>
                      <a:srgbClr val="000000"/>
                    </a:solidFill>
                    <a:latin typeface="Tahoma" panose="020B0604030504040204" pitchFamily="34" charset="0"/>
                  </a:rPr>
                  <a:t>) =</a:t>
                </a:r>
                <a14:m>
                  <m:oMath xmlns:m="http://schemas.openxmlformats.org/officeDocument/2006/math">
                    <m:f>
                      <m:fPr>
                        <m:ctrlPr>
                          <a:rPr lang="en-US" sz="1800" b="0" i="1" u="none" strike="noStrike" baseline="0" smtClean="0">
                            <a:solidFill>
                              <a:srgbClr val="000000"/>
                            </a:solidFill>
                            <a:latin typeface="Cambria Math" panose="02040503050406030204" pitchFamily="18" charset="0"/>
                          </a:rPr>
                        </m:ctrlPr>
                      </m:fPr>
                      <m:num>
                        <m:r>
                          <a:rPr lang="en-US" sz="1800" b="0" i="1" u="none" strike="noStrike" baseline="0" smtClean="0">
                            <a:solidFill>
                              <a:srgbClr val="000000"/>
                            </a:solidFill>
                            <a:latin typeface="Cambria Math" panose="02040503050406030204" pitchFamily="18" charset="0"/>
                          </a:rPr>
                          <m:t>1</m:t>
                        </m:r>
                      </m:num>
                      <m:den>
                        <m:r>
                          <a:rPr lang="en-US" sz="1800" b="0" i="1" u="none" strike="noStrike" baseline="0" smtClean="0">
                            <a:solidFill>
                              <a:srgbClr val="000000"/>
                            </a:solidFill>
                            <a:latin typeface="Cambria Math" panose="02040503050406030204" pitchFamily="18" charset="0"/>
                          </a:rPr>
                          <m:t>1+</m:t>
                        </m:r>
                        <m:sSup>
                          <m:sSupPr>
                            <m:ctrlPr>
                              <a:rPr lang="en-US" sz="1800" b="0" i="1" u="none" strike="noStrike" baseline="0" smtClean="0">
                                <a:solidFill>
                                  <a:srgbClr val="000000"/>
                                </a:solidFill>
                                <a:latin typeface="Cambria Math" panose="02040503050406030204" pitchFamily="18" charset="0"/>
                              </a:rPr>
                            </m:ctrlPr>
                          </m:sSupPr>
                          <m:e>
                            <m:r>
                              <a:rPr lang="en-US" sz="1800" b="0" i="1" u="none" strike="noStrike" baseline="0" smtClean="0">
                                <a:solidFill>
                                  <a:srgbClr val="000000"/>
                                </a:solidFill>
                                <a:latin typeface="Cambria Math" panose="02040503050406030204" pitchFamily="18" charset="0"/>
                              </a:rPr>
                              <m:t>𝑒</m:t>
                            </m:r>
                          </m:e>
                          <m:sup>
                            <m:r>
                              <a:rPr lang="en-US" sz="1800" b="0" i="1" u="none" strike="noStrike" baseline="0" smtClean="0">
                                <a:solidFill>
                                  <a:srgbClr val="000000"/>
                                </a:solidFill>
                                <a:latin typeface="Cambria Math" panose="02040503050406030204" pitchFamily="18" charset="0"/>
                              </a:rPr>
                              <m:t>−</m:t>
                            </m:r>
                            <m:r>
                              <a:rPr lang="en-US" sz="1800" b="0" i="1" u="none" strike="noStrike" baseline="0" smtClean="0">
                                <a:solidFill>
                                  <a:srgbClr val="000000"/>
                                </a:solidFill>
                                <a:latin typeface="Cambria Math" panose="02040503050406030204" pitchFamily="18" charset="0"/>
                              </a:rPr>
                              <m:t>𝑧</m:t>
                            </m:r>
                          </m:sup>
                        </m:sSup>
                      </m:den>
                    </m:f>
                  </m:oMath>
                </a14:m>
                <a:r>
                  <a:rPr lang="en-US" sz="1800" b="0" i="0" u="none" strike="noStrike" baseline="0" dirty="0">
                    <a:solidFill>
                      <a:srgbClr val="000000"/>
                    </a:solidFill>
                    <a:latin typeface="Tahoma" panose="020B0604030504040204" pitchFamily="34" charset="0"/>
                  </a:rPr>
                  <a:t> </a:t>
                </a:r>
              </a:p>
              <a:p>
                <a:r>
                  <a:rPr lang="en-US" sz="1800" b="0" i="0" u="none" strike="noStrike" baseline="0" dirty="0">
                    <a:latin typeface="Times New Roman" panose="02020603050405020304" pitchFamily="18" charset="0"/>
                  </a:rPr>
                  <a:t>(c) Plot of a logistic regression hypothesis </a:t>
                </a:r>
                <a:r>
                  <a:rPr lang="en-MY" sz="1800" b="0" i="1" u="none" strike="noStrike" baseline="0" dirty="0" err="1">
                    <a:latin typeface="Times New Roman" panose="02020603050405020304" pitchFamily="18" charset="0"/>
                  </a:rPr>
                  <a:t>h</a:t>
                </a:r>
                <a:r>
                  <a:rPr lang="en-MY" sz="1800" b="1" i="0" u="none" strike="noStrike" baseline="-25000" dirty="0" err="1">
                    <a:latin typeface="Times New Roman" panose="02020603050405020304" pitchFamily="18" charset="0"/>
                  </a:rPr>
                  <a:t>w</a:t>
                </a:r>
                <a:r>
                  <a:rPr lang="en-MY" sz="1800" b="0" i="0" u="none" strike="noStrike" dirty="0">
                    <a:latin typeface="Tahoma" panose="020B0604030504040204" pitchFamily="34" charset="0"/>
                  </a:rPr>
                  <a:t>(</a:t>
                </a:r>
                <a:r>
                  <a:rPr lang="en-MY" sz="1800" b="1" i="0" u="none" strike="noStrike" dirty="0">
                    <a:latin typeface="Times New Roman" panose="02020603050405020304" pitchFamily="18" charset="0"/>
                  </a:rPr>
                  <a:t>x</a:t>
                </a:r>
                <a:r>
                  <a:rPr lang="en-MY" sz="1800" b="0" i="0" u="none" strike="noStrike" dirty="0">
                    <a:latin typeface="Tahoma" panose="020B0604030504040204" pitchFamily="34" charset="0"/>
                  </a:rPr>
                  <a:t>)</a:t>
                </a:r>
                <a:r>
                  <a:rPr lang="en-MY" sz="1800" b="0" u="none" strike="noStrike" dirty="0">
                    <a:latin typeface="Tahoma" panose="020B0604030504040204" pitchFamily="34" charset="0"/>
                  </a:rPr>
                  <a:t>=</a:t>
                </a:r>
                <a:r>
                  <a:rPr lang="en-MY" sz="1800" b="0" i="0" u="none" strike="noStrike" dirty="0">
                    <a:latin typeface="Tahoma" panose="020B0604030504040204" pitchFamily="34" charset="0"/>
                  </a:rPr>
                  <a:t> </a:t>
                </a:r>
                <a:r>
                  <a:rPr lang="en-MY" sz="1800" b="0" i="1" u="none" strike="noStrike" baseline="0" dirty="0">
                    <a:latin typeface="Times New Roman" panose="02020603050405020304" pitchFamily="18" charset="0"/>
                  </a:rPr>
                  <a:t>Logistic</a:t>
                </a:r>
                <a:r>
                  <a:rPr lang="en-MY" sz="1800" b="0" i="0" u="none" strike="noStrike" baseline="0" dirty="0">
                    <a:latin typeface="Tahoma" panose="020B0604030504040204" pitchFamily="34" charset="0"/>
                  </a:rPr>
                  <a:t>(</a:t>
                </a:r>
                <a:r>
                  <a:rPr lang="en-MY" sz="1800" b="1" i="0" u="none" strike="noStrike" baseline="0" dirty="0">
                    <a:latin typeface="Times New Roman" panose="02020603050405020304" pitchFamily="18" charset="0"/>
                  </a:rPr>
                  <a:t>w </a:t>
                </a:r>
                <a:r>
                  <a:rPr lang="en-MY" sz="1800" b="0" i="1" u="none" strike="noStrike" baseline="0" dirty="0">
                    <a:latin typeface="Arial Narrow" panose="020B0606020202030204" pitchFamily="34" charset="0"/>
                  </a:rPr>
                  <a:t>· </a:t>
                </a:r>
                <a:r>
                  <a:rPr lang="en-MY" sz="1800" b="1" i="0" u="none" strike="noStrike" baseline="0" dirty="0">
                    <a:latin typeface="Times New Roman" panose="02020603050405020304" pitchFamily="18" charset="0"/>
                  </a:rPr>
                  <a:t>x</a:t>
                </a:r>
                <a:r>
                  <a:rPr lang="en-MY" sz="1800" b="0" i="0" u="none" strike="noStrike" baseline="0" dirty="0">
                    <a:latin typeface="Tahoma" panose="020B0604030504040204" pitchFamily="34" charset="0"/>
                  </a:rPr>
                  <a:t>)</a:t>
                </a:r>
              </a:p>
              <a:p>
                <a:pPr marR="10860"/>
                <a:endParaRPr lang="en-US" sz="1800" b="0" i="0" u="none" strike="noStrike" baseline="0" dirty="0">
                  <a:solidFill>
                    <a:srgbClr val="000000"/>
                  </a:solidFill>
                  <a:latin typeface="Tahoma" panose="020B0604030504040204" pitchFamily="34" charset="0"/>
                </a:endParaRPr>
              </a:p>
              <a:p>
                <a:pPr marR="10860"/>
                <a:r>
                  <a:rPr lang="en-MY" sz="800" b="0" i="0" u="none" strike="noStrike" baseline="0" dirty="0">
                    <a:latin typeface="Times New Roman" panose="02020603050405020304" pitchFamily="18" charset="0"/>
                  </a:rPr>
                  <a:t>1</a:t>
                </a:r>
              </a:p>
            </p:txBody>
          </p:sp>
        </mc:Choice>
        <mc:Fallback xmlns="">
          <p:sp>
            <p:nvSpPr>
              <p:cNvPr id="12" name="TextBox 11">
                <a:extLst>
                  <a:ext uri="{FF2B5EF4-FFF2-40B4-BE49-F238E27FC236}">
                    <a16:creationId xmlns:a16="http://schemas.microsoft.com/office/drawing/2014/main" id="{70FCFC82-A1D4-4C27-995D-AA9C4ED934AF}"/>
                  </a:ext>
                </a:extLst>
              </p:cNvPr>
              <p:cNvSpPr txBox="1">
                <a:spLocks noRot="1" noChangeAspect="1" noMove="1" noResize="1" noEditPoints="1" noAdjustHandles="1" noChangeArrowheads="1" noChangeShapeType="1" noTextEdit="1"/>
              </p:cNvSpPr>
              <p:nvPr/>
            </p:nvSpPr>
            <p:spPr>
              <a:xfrm>
                <a:off x="1219199" y="4876800"/>
                <a:ext cx="7038059" cy="1716047"/>
              </a:xfrm>
              <a:prstGeom prst="rect">
                <a:avLst/>
              </a:prstGeom>
              <a:blipFill>
                <a:blip r:embed="rId3"/>
                <a:stretch>
                  <a:fillRect l="-693" t="-2128" r="-433"/>
                </a:stretch>
              </a:blipFill>
            </p:spPr>
            <p:txBody>
              <a:bodyPr/>
              <a:lstStyle/>
              <a:p>
                <a:r>
                  <a:rPr lang="en-MY">
                    <a:noFill/>
                  </a:rPr>
                  <a:t> </a:t>
                </a:r>
              </a:p>
            </p:txBody>
          </p:sp>
        </mc:Fallback>
      </mc:AlternateContent>
    </p:spTree>
    <p:extLst>
      <p:ext uri="{BB962C8B-B14F-4D97-AF65-F5344CB8AC3E}">
        <p14:creationId xmlns:p14="http://schemas.microsoft.com/office/powerpoint/2010/main" val="2759782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Linear Regression and Classification</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41</a:t>
            </a:fld>
            <a:endParaRPr spc="20" dirty="0"/>
          </a:p>
        </p:txBody>
      </p:sp>
      <p:sp>
        <p:nvSpPr>
          <p:cNvPr id="12" name="TextBox 11">
            <a:extLst>
              <a:ext uri="{FF2B5EF4-FFF2-40B4-BE49-F238E27FC236}">
                <a16:creationId xmlns:a16="http://schemas.microsoft.com/office/drawing/2014/main" id="{70FCFC82-A1D4-4C27-995D-AA9C4ED934AF}"/>
              </a:ext>
            </a:extLst>
          </p:cNvPr>
          <p:cNvSpPr txBox="1"/>
          <p:nvPr/>
        </p:nvSpPr>
        <p:spPr>
          <a:xfrm>
            <a:off x="1194586" y="4152128"/>
            <a:ext cx="7038059" cy="1323439"/>
          </a:xfrm>
          <a:prstGeom prst="rect">
            <a:avLst/>
          </a:prstGeom>
          <a:noFill/>
        </p:spPr>
        <p:txBody>
          <a:bodyPr wrap="square">
            <a:spAutoFit/>
          </a:bodyPr>
          <a:lstStyle/>
          <a:p>
            <a:pPr algn="l"/>
            <a:r>
              <a:rPr lang="en-MY" sz="1800" b="0" i="0" u="none" strike="noStrike" baseline="0" dirty="0">
                <a:latin typeface="NimbusRomNo9L-Regu"/>
              </a:rPr>
              <a:t>Logistic regression on previous data. The plot </a:t>
            </a:r>
            <a:r>
              <a:rPr lang="en-US" sz="1800" b="0" i="0" u="none" strike="noStrike" baseline="0" dirty="0">
                <a:latin typeface="NimbusRomNo9L-Regu"/>
              </a:rPr>
              <a:t>in (a) covers 5000 iterations rather than 700, while the plots in (b) and (c) use the same scale </a:t>
            </a:r>
            <a:r>
              <a:rPr lang="en-MY" sz="1800" b="0" i="0" u="none" strike="noStrike" baseline="0" dirty="0">
                <a:latin typeface="NimbusRomNo9L-Regu"/>
              </a:rPr>
              <a:t>as before.</a:t>
            </a:r>
            <a:r>
              <a:rPr lang="en-MY" sz="1800" b="0" i="0" u="none" strike="noStrike" baseline="0" dirty="0">
                <a:latin typeface="Tahoma" panose="020B0604030504040204" pitchFamily="34" charset="0"/>
              </a:rPr>
              <a:t>)</a:t>
            </a:r>
          </a:p>
          <a:p>
            <a:pPr marR="10860"/>
            <a:endParaRPr lang="en-US" sz="1800" b="0" i="0" u="none" strike="noStrike" baseline="0" dirty="0">
              <a:solidFill>
                <a:srgbClr val="000000"/>
              </a:solidFill>
              <a:latin typeface="Tahoma" panose="020B0604030504040204" pitchFamily="34" charset="0"/>
            </a:endParaRPr>
          </a:p>
          <a:p>
            <a:pPr marR="10860"/>
            <a:r>
              <a:rPr lang="en-MY" sz="800" b="0" i="0" u="none" strike="noStrike" baseline="0" dirty="0">
                <a:latin typeface="Times New Roman" panose="02020603050405020304" pitchFamily="18" charset="0"/>
              </a:rPr>
              <a:t>1</a:t>
            </a:r>
          </a:p>
        </p:txBody>
      </p:sp>
      <p:pic>
        <p:nvPicPr>
          <p:cNvPr id="5" name="Picture 4">
            <a:extLst>
              <a:ext uri="{FF2B5EF4-FFF2-40B4-BE49-F238E27FC236}">
                <a16:creationId xmlns:a16="http://schemas.microsoft.com/office/drawing/2014/main" id="{400352FA-D818-4904-9F0A-02DD3F169484}"/>
              </a:ext>
            </a:extLst>
          </p:cNvPr>
          <p:cNvPicPr>
            <a:picLocks noChangeAspect="1"/>
          </p:cNvPicPr>
          <p:nvPr/>
        </p:nvPicPr>
        <p:blipFill>
          <a:blip r:embed="rId2"/>
          <a:stretch>
            <a:fillRect/>
          </a:stretch>
        </p:blipFill>
        <p:spPr>
          <a:xfrm>
            <a:off x="711943" y="1727627"/>
            <a:ext cx="7618492" cy="2158573"/>
          </a:xfrm>
          <a:prstGeom prst="rect">
            <a:avLst/>
          </a:prstGeom>
        </p:spPr>
      </p:pic>
    </p:spTree>
    <p:extLst>
      <p:ext uri="{BB962C8B-B14F-4D97-AF65-F5344CB8AC3E}">
        <p14:creationId xmlns:p14="http://schemas.microsoft.com/office/powerpoint/2010/main" val="3145290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42</a:t>
            </a:fld>
            <a:endParaRPr spc="20" dirty="0"/>
          </a:p>
        </p:txBody>
      </p:sp>
      <p:sp>
        <p:nvSpPr>
          <p:cNvPr id="8" name="TextBox 7">
            <a:extLst>
              <a:ext uri="{FF2B5EF4-FFF2-40B4-BE49-F238E27FC236}">
                <a16:creationId xmlns:a16="http://schemas.microsoft.com/office/drawing/2014/main" id="{254F16FC-A17A-4A81-B43E-9DC64B8BBDBC}"/>
              </a:ext>
            </a:extLst>
          </p:cNvPr>
          <p:cNvSpPr txBox="1"/>
          <p:nvPr/>
        </p:nvSpPr>
        <p:spPr>
          <a:xfrm>
            <a:off x="914399" y="1828800"/>
            <a:ext cx="7342859" cy="3693319"/>
          </a:xfrm>
          <a:prstGeom prst="rect">
            <a:avLst/>
          </a:prstGeom>
          <a:noFill/>
        </p:spPr>
        <p:txBody>
          <a:bodyPr wrap="square">
            <a:spAutoFit/>
          </a:bodyPr>
          <a:lstStyle/>
          <a:p>
            <a:r>
              <a:rPr lang="en-MY" sz="1800" b="1" i="0" u="none" strike="noStrike" baseline="0" dirty="0">
                <a:latin typeface="NimbusRomNo9L-Medi"/>
              </a:rPr>
              <a:t>Parametric model: </a:t>
            </a:r>
            <a:r>
              <a:rPr lang="en-US" sz="1800" b="0" i="0" u="none" strike="noStrike" baseline="0" dirty="0">
                <a:latin typeface="NimbusRomNo9L-Regu"/>
              </a:rPr>
              <a:t>learning model that summarizes data with a set of parameters of fixed size (independent of the number of training examples)</a:t>
            </a:r>
          </a:p>
          <a:p>
            <a:endParaRPr lang="en-US" dirty="0">
              <a:latin typeface="NimbusRomNo9L-Regu"/>
            </a:endParaRPr>
          </a:p>
          <a:p>
            <a:r>
              <a:rPr lang="en-US" sz="1800" b="1" i="0" u="none" strike="noStrike" baseline="0" dirty="0">
                <a:latin typeface="NimbusRomNo9L-Medi"/>
              </a:rPr>
              <a:t>Nonparametric model: </a:t>
            </a:r>
            <a:r>
              <a:rPr lang="en-US" dirty="0">
                <a:latin typeface="NimbusRomNo9L-Regu"/>
              </a:rPr>
              <a:t>model</a:t>
            </a:r>
            <a:r>
              <a:rPr lang="en-US" sz="1800" b="0" i="0" u="none" strike="noStrike" baseline="0" dirty="0">
                <a:latin typeface="NimbusRomNo9L-Regu"/>
              </a:rPr>
              <a:t> that cannot be characterized by a bounded set of parameters</a:t>
            </a:r>
          </a:p>
          <a:p>
            <a:endParaRPr lang="en-US" dirty="0">
              <a:latin typeface="NimbusRomNo9L-Regu"/>
            </a:endParaRPr>
          </a:p>
          <a:p>
            <a:pPr algn="l"/>
            <a:r>
              <a:rPr lang="en-US" dirty="0">
                <a:latin typeface="NimbusRomNo9L-Regu"/>
              </a:rPr>
              <a:t>One example </a:t>
            </a:r>
            <a:r>
              <a:rPr lang="en-US" b="1" dirty="0">
                <a:latin typeface="NimbusRomNo9L-Regu"/>
              </a:rPr>
              <a:t>piecewise linear function </a:t>
            </a:r>
            <a:r>
              <a:rPr lang="en-US" dirty="0">
                <a:latin typeface="NimbusRomNo9L-Regu"/>
              </a:rPr>
              <a:t>that</a:t>
            </a:r>
            <a:r>
              <a:rPr lang="en-US" b="1" dirty="0">
                <a:latin typeface="NimbusRomNo9L-Regu"/>
              </a:rPr>
              <a:t> </a:t>
            </a:r>
            <a:r>
              <a:rPr lang="en-US" sz="1800" b="0" i="0" u="none" strike="noStrike" baseline="0" dirty="0">
                <a:latin typeface="NimbusRomNo9L-Regu"/>
              </a:rPr>
              <a:t>retains all the data points as</a:t>
            </a:r>
          </a:p>
          <a:p>
            <a:pPr algn="l"/>
            <a:r>
              <a:rPr lang="en-MY" sz="1800" b="0" i="0" u="none" strike="noStrike" baseline="0" dirty="0">
                <a:latin typeface="NimbusRomNo9L-Regu"/>
              </a:rPr>
              <a:t>part of the model. (instance-based learning or memory</a:t>
            </a:r>
            <a:r>
              <a:rPr lang="en-MY" dirty="0">
                <a:latin typeface="NimbusRomNo9L-Regu"/>
              </a:rPr>
              <a:t>-based learning)</a:t>
            </a:r>
          </a:p>
          <a:p>
            <a:pPr algn="l"/>
            <a:endParaRPr lang="en-MY" sz="1800" b="0" i="0" u="none" strike="noStrike" baseline="0" dirty="0">
              <a:latin typeface="NimbusRomNo9L-Regu"/>
            </a:endParaRPr>
          </a:p>
          <a:p>
            <a:pPr algn="l"/>
            <a:r>
              <a:rPr lang="en-MY" sz="1800" b="0" i="0" u="none" strike="noStrike" baseline="0" dirty="0">
                <a:latin typeface="NimbusRomNo9L-Regu"/>
              </a:rPr>
              <a:t>Simplest insta</a:t>
            </a:r>
            <a:r>
              <a:rPr lang="en-MY" dirty="0">
                <a:latin typeface="NimbusRomNo9L-Regu"/>
              </a:rPr>
              <a:t>nce-based learning method: </a:t>
            </a:r>
            <a:r>
              <a:rPr lang="en-MY" b="1" dirty="0">
                <a:latin typeface="NimbusRomNo9L-Regu"/>
              </a:rPr>
              <a:t>table lookup</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take all the training examples, put them in a lookup table, and then when asked for</a:t>
            </a:r>
            <a:r>
              <a:rPr lang="en-US" baseline="30000" dirty="0">
                <a:solidFill>
                  <a:srgbClr val="007DAC"/>
                </a:solidFill>
                <a:latin typeface="Arial" panose="020B0604020202020204" pitchFamily="34" charset="0"/>
              </a:rPr>
              <a:t> </a:t>
            </a:r>
            <a:r>
              <a:rPr lang="en-US" sz="1800" b="0" i="1" u="none" strike="noStrike" baseline="0" dirty="0">
                <a:latin typeface="Times New Roman" panose="02020603050405020304" pitchFamily="18" charset="0"/>
              </a:rPr>
              <a:t>h</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x</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 see if </a:t>
            </a:r>
            <a:r>
              <a:rPr lang="en-US" sz="1800" b="1" i="0" u="none" strike="noStrike" baseline="0" dirty="0">
                <a:latin typeface="Times New Roman" panose="02020603050405020304" pitchFamily="18" charset="0"/>
              </a:rPr>
              <a:t>x </a:t>
            </a:r>
            <a:r>
              <a:rPr lang="en-US" sz="1800" b="0" i="0" u="none" strike="noStrike" baseline="0" dirty="0">
                <a:latin typeface="Times New Roman" panose="02020603050405020304" pitchFamily="18" charset="0"/>
              </a:rPr>
              <a:t>is in the table; if it is, return the corresponding </a:t>
            </a:r>
            <a:r>
              <a:rPr lang="en-US" sz="1800" b="0" i="1" u="none" strike="noStrike" baseline="0" dirty="0">
                <a:latin typeface="Times New Roman" panose="02020603050405020304" pitchFamily="18" charset="0"/>
              </a:rPr>
              <a:t>y</a:t>
            </a:r>
            <a:r>
              <a:rPr lang="en-US" sz="1800" b="0" i="0" u="none" strike="noStrike" baseline="0" dirty="0">
                <a:latin typeface="Times New Roman" panose="02020603050405020304" pitchFamily="18" charset="0"/>
              </a:rPr>
              <a:t>.</a:t>
            </a:r>
          </a:p>
          <a:p>
            <a:pPr marL="285750" indent="-285750" algn="l">
              <a:buFont typeface="Arial" panose="020B0604020202020204" pitchFamily="34" charset="0"/>
              <a:buChar char="•"/>
            </a:pPr>
            <a:endParaRPr lang="en-MY" sz="1800" b="1" i="0" u="none" strike="noStrike" baseline="0" dirty="0">
              <a:latin typeface="NimbusRomNo9L-Regu"/>
            </a:endParaRPr>
          </a:p>
        </p:txBody>
      </p:sp>
    </p:spTree>
    <p:extLst>
      <p:ext uri="{BB962C8B-B14F-4D97-AF65-F5344CB8AC3E}">
        <p14:creationId xmlns:p14="http://schemas.microsoft.com/office/powerpoint/2010/main" val="2976716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43</a:t>
            </a:fld>
            <a:endParaRPr spc="20" dirty="0"/>
          </a:p>
        </p:txBody>
      </p:sp>
      <p:sp>
        <p:nvSpPr>
          <p:cNvPr id="8" name="TextBox 7">
            <a:extLst>
              <a:ext uri="{FF2B5EF4-FFF2-40B4-BE49-F238E27FC236}">
                <a16:creationId xmlns:a16="http://schemas.microsoft.com/office/drawing/2014/main" id="{254F16FC-A17A-4A81-B43E-9DC64B8BBDBC}"/>
              </a:ext>
            </a:extLst>
          </p:cNvPr>
          <p:cNvSpPr txBox="1"/>
          <p:nvPr/>
        </p:nvSpPr>
        <p:spPr>
          <a:xfrm>
            <a:off x="914399" y="1828800"/>
            <a:ext cx="7342859" cy="5355312"/>
          </a:xfrm>
          <a:prstGeom prst="rect">
            <a:avLst/>
          </a:prstGeom>
          <a:noFill/>
        </p:spPr>
        <p:txBody>
          <a:bodyPr wrap="square">
            <a:spAutoFit/>
          </a:bodyPr>
          <a:lstStyle/>
          <a:p>
            <a:pPr algn="l"/>
            <a:r>
              <a:rPr lang="en-MY" sz="1800" b="0" i="0" u="none" strike="noStrike" baseline="0" dirty="0">
                <a:solidFill>
                  <a:srgbClr val="9A009A"/>
                </a:solidFill>
                <a:latin typeface="CMSSBX10"/>
              </a:rPr>
              <a:t>Nearest-</a:t>
            </a:r>
            <a:r>
              <a:rPr lang="en-MY" sz="1800" b="0" i="0" u="none" strike="noStrike" baseline="0" dirty="0" err="1">
                <a:solidFill>
                  <a:srgbClr val="9A009A"/>
                </a:solidFill>
                <a:latin typeface="CMSSBX10"/>
              </a:rPr>
              <a:t>neighbor</a:t>
            </a:r>
            <a:r>
              <a:rPr lang="en-MY" sz="1800" b="0" i="0" u="none" strike="noStrike" baseline="0" dirty="0">
                <a:solidFill>
                  <a:srgbClr val="9A009A"/>
                </a:solidFill>
                <a:latin typeface="CMSSBX10"/>
              </a:rPr>
              <a:t> models</a:t>
            </a:r>
            <a:endParaRPr lang="en-MY" i="1" dirty="0">
              <a:latin typeface="Book Antiqua" panose="02040602050305030304" pitchFamily="18" charset="0"/>
            </a:endParaRPr>
          </a:p>
          <a:p>
            <a:pPr marR="7390"/>
            <a:r>
              <a:rPr lang="en-MY" sz="1800" b="0" i="1" u="none" strike="noStrike" baseline="0" dirty="0">
                <a:latin typeface="Book Antiqua" panose="02040602050305030304" pitchFamily="18" charset="0"/>
              </a:rPr>
              <a:t>k</a:t>
            </a:r>
            <a:r>
              <a:rPr lang="en-MY" sz="1800" b="1" i="0" u="none" strike="noStrike" baseline="0" dirty="0">
                <a:latin typeface="Times New Roman" panose="02020603050405020304" pitchFamily="18" charset="0"/>
              </a:rPr>
              <a:t>-nearest-</a:t>
            </a:r>
            <a:r>
              <a:rPr lang="en-MY" sz="1800" b="1" i="0" u="none" strike="noStrike" baseline="0" dirty="0" err="1">
                <a:latin typeface="Times New Roman" panose="02020603050405020304" pitchFamily="18" charset="0"/>
              </a:rPr>
              <a:t>neighbors</a:t>
            </a:r>
            <a:endParaRPr lang="en-MY" sz="1800" b="1"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given a query </a:t>
            </a:r>
            <a:r>
              <a:rPr lang="en-US" sz="1800" b="1" i="0" u="none" strike="noStrike" baseline="0" dirty="0" err="1">
                <a:latin typeface="Palatino Linotype" panose="02040502050505030304" pitchFamily="18" charset="0"/>
              </a:rPr>
              <a:t>x</a:t>
            </a:r>
            <a:r>
              <a:rPr lang="en-US" sz="1800" b="0" i="1" u="none" strike="noStrike" baseline="-25000" dirty="0" err="1">
                <a:latin typeface="Times New Roman" panose="02020603050405020304" pitchFamily="18" charset="0"/>
              </a:rPr>
              <a:t>q</a:t>
            </a:r>
            <a:r>
              <a:rPr lang="en-US" sz="1800" b="0" i="0" u="none" strike="noStrike" baseline="0" dirty="0">
                <a:latin typeface="Times New Roman" panose="02020603050405020304" pitchFamily="18" charset="0"/>
              </a:rPr>
              <a:t>, instead of finding an example that is equal to </a:t>
            </a:r>
            <a:r>
              <a:rPr lang="en-US" sz="1800" b="1" i="0" u="none" strike="noStrike" baseline="0" dirty="0" err="1">
                <a:latin typeface="Palatino Linotype" panose="02040502050505030304" pitchFamily="18" charset="0"/>
              </a:rPr>
              <a:t>x</a:t>
            </a:r>
            <a:r>
              <a:rPr lang="en-US" sz="1800" b="0" i="1" u="none" strike="noStrike" baseline="-25000" dirty="0" err="1">
                <a:latin typeface="Times New Roman" panose="02020603050405020304" pitchFamily="18" charset="0"/>
              </a:rPr>
              <a:t>q</a:t>
            </a:r>
            <a:r>
              <a:rPr lang="en-US" sz="1800" b="0" i="0" u="none" strike="noStrike" baseline="0" dirty="0">
                <a:latin typeface="Times New Roman" panose="02020603050405020304" pitchFamily="18" charset="0"/>
              </a:rPr>
              <a:t>, find the </a:t>
            </a:r>
            <a:r>
              <a:rPr lang="en-US" sz="1800" b="0" i="1" u="none" strike="noStrike" baseline="0" dirty="0">
                <a:latin typeface="Times New Roman" panose="02020603050405020304" pitchFamily="18" charset="0"/>
              </a:rPr>
              <a:t>k </a:t>
            </a:r>
            <a:r>
              <a:rPr lang="en-US" sz="1800" b="0" i="0" u="none" strike="noStrike" baseline="0" dirty="0">
                <a:latin typeface="Times New Roman" panose="02020603050405020304" pitchFamily="18" charset="0"/>
              </a:rPr>
              <a:t>examples that are </a:t>
            </a:r>
            <a:r>
              <a:rPr lang="en-US" sz="1800" b="0" i="1" u="none" strike="noStrike" baseline="0" dirty="0">
                <a:latin typeface="Times New Roman" panose="02020603050405020304" pitchFamily="18" charset="0"/>
              </a:rPr>
              <a:t>nearest </a:t>
            </a:r>
            <a:r>
              <a:rPr lang="en-US" sz="1800" b="0" i="0" u="none" strike="noStrike" baseline="0" dirty="0">
                <a:latin typeface="Times New Roman" panose="02020603050405020304" pitchFamily="18" charset="0"/>
              </a:rPr>
              <a:t>to </a:t>
            </a:r>
            <a:r>
              <a:rPr lang="en-US" sz="1800" b="1" i="0" u="none" strike="noStrike" baseline="0" dirty="0" err="1">
                <a:latin typeface="Palatino Linotype" panose="02040502050505030304" pitchFamily="18" charset="0"/>
              </a:rPr>
              <a:t>x</a:t>
            </a:r>
            <a:r>
              <a:rPr lang="en-US" sz="1800" b="0" i="1" u="none" strike="noStrike" baseline="-25000" dirty="0" err="1">
                <a:latin typeface="Times New Roman" panose="02020603050405020304" pitchFamily="18" charset="0"/>
              </a:rPr>
              <a:t>q</a:t>
            </a:r>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r>
              <a:rPr lang="en-MY" sz="1800" b="0" i="0" u="none" strike="noStrike" baseline="0" dirty="0">
                <a:latin typeface="NimbusRomNo9L-Regu"/>
              </a:rPr>
              <a:t>set of </a:t>
            </a:r>
            <a:r>
              <a:rPr lang="en-US" sz="1800" b="0" i="1" u="none" strike="noStrike" baseline="0" dirty="0">
                <a:latin typeface="Times New Roman" panose="02020603050405020304" pitchFamily="18" charset="0"/>
              </a:rPr>
              <a:t>k</a:t>
            </a:r>
            <a:r>
              <a:rPr lang="en-MY" sz="1800" b="0" i="0" u="none" strike="noStrike" baseline="0" dirty="0">
                <a:latin typeface="NimbusRomNo9L-ReguItal"/>
              </a:rPr>
              <a:t> </a:t>
            </a:r>
            <a:r>
              <a:rPr lang="en-MY" sz="1800" b="0" i="0" u="none" strike="noStrike" baseline="0" dirty="0" err="1">
                <a:latin typeface="NimbusRomNo9L-Regu"/>
              </a:rPr>
              <a:t>neighbors</a:t>
            </a:r>
            <a:r>
              <a:rPr lang="en-MY" sz="1800" b="0" i="0" u="none" strike="noStrike" baseline="0" dirty="0">
                <a:latin typeface="NimbusRomNo9L-Regu"/>
              </a:rPr>
              <a:t> </a:t>
            </a:r>
            <a:r>
              <a:rPr lang="en-MY" sz="1800" b="0" i="0" u="none" strike="noStrike" baseline="0" dirty="0">
                <a:latin typeface="Times New Roman" panose="02020603050405020304" pitchFamily="18" charset="0"/>
              </a:rPr>
              <a:t>nearest to </a:t>
            </a:r>
            <a:r>
              <a:rPr lang="en-MY" sz="1800" b="1" i="0" u="none" strike="noStrike" baseline="0" dirty="0" err="1">
                <a:latin typeface="Palatino Linotype" panose="02040502050505030304" pitchFamily="18" charset="0"/>
              </a:rPr>
              <a:t>x</a:t>
            </a:r>
            <a:r>
              <a:rPr lang="en-MY" sz="1800" b="0" i="1" u="none" strike="noStrike" baseline="-25000" dirty="0" err="1">
                <a:latin typeface="Times New Roman" panose="02020603050405020304" pitchFamily="18" charset="0"/>
              </a:rPr>
              <a:t>q</a:t>
            </a:r>
            <a:r>
              <a:rPr lang="en-MY" i="1" baseline="-25000" dirty="0">
                <a:latin typeface="Times New Roman" panose="02020603050405020304" pitchFamily="18" charset="0"/>
              </a:rPr>
              <a:t> </a:t>
            </a:r>
            <a:r>
              <a:rPr lang="en-MY" dirty="0">
                <a:latin typeface="Times New Roman" panose="02020603050405020304" pitchFamily="18" charset="0"/>
              </a:rPr>
              <a:t>. = </a:t>
            </a:r>
            <a:r>
              <a:rPr lang="en-MY" sz="1800" b="0" i="1" u="none" strike="noStrike" baseline="0" dirty="0">
                <a:latin typeface="Times New Roman" panose="02020603050405020304" pitchFamily="18" charset="0"/>
              </a:rPr>
              <a:t>NN</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k</a:t>
            </a:r>
            <a:r>
              <a:rPr lang="en-MY" sz="1800" b="0" i="1" u="none" strike="noStrike" baseline="0" dirty="0">
                <a:latin typeface="Arial" panose="020B0604020202020204" pitchFamily="34" charset="0"/>
              </a:rPr>
              <a:t>, </a:t>
            </a:r>
            <a:r>
              <a:rPr lang="en-MY" sz="1800" b="1" i="0" u="none" strike="noStrike" baseline="0" dirty="0" err="1">
                <a:latin typeface="Palatino Linotype" panose="02040502050505030304" pitchFamily="18" charset="0"/>
              </a:rPr>
              <a:t>x</a:t>
            </a:r>
            <a:r>
              <a:rPr lang="en-MY" sz="1800" b="0" i="1" u="none" strike="noStrike" baseline="-25000" dirty="0" err="1">
                <a:latin typeface="Times New Roman" panose="02020603050405020304" pitchFamily="18" charset="0"/>
              </a:rPr>
              <a:t>q</a:t>
            </a:r>
            <a:r>
              <a:rPr lang="en-MY" sz="1800" b="0" i="0" u="none" strike="noStrike" baseline="0" dirty="0">
                <a:latin typeface="Tahoma" panose="020B0604030504040204" pitchFamily="34" charset="0"/>
              </a:rPr>
              <a:t>)</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for example, if </a:t>
            </a:r>
            <a:r>
              <a:rPr lang="en-US" sz="1800" b="0" i="1" u="none" strike="noStrike" baseline="0" dirty="0">
                <a:latin typeface="Times New Roman" panose="02020603050405020304" pitchFamily="18" charset="0"/>
              </a:rPr>
              <a:t>k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3 and the output values are </a:t>
            </a:r>
            <a:r>
              <a:rPr lang="en-US" sz="1800" b="0" i="1" u="none" strike="noStrike" baseline="0" dirty="0">
                <a:latin typeface="Times New Roman" panose="02020603050405020304" pitchFamily="18" charset="0"/>
              </a:rPr>
              <a:t>Yes</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No</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Yes </a:t>
            </a:r>
            <a:r>
              <a:rPr lang="en-US" sz="1800" b="0" i="0" u="none" strike="noStrike" baseline="0" dirty="0">
                <a:latin typeface="Times New Roman" panose="02020603050405020304" pitchFamily="18" charset="0"/>
              </a:rPr>
              <a:t>, then the classification </a:t>
            </a:r>
            <a:r>
              <a:rPr lang="en-MY" sz="1800" b="0" i="0" u="none" strike="noStrike" baseline="0" dirty="0">
                <a:latin typeface="Times New Roman" panose="02020603050405020304" pitchFamily="18" charset="0"/>
              </a:rPr>
              <a:t>will be </a:t>
            </a:r>
            <a:r>
              <a:rPr lang="en-MY" sz="1800" b="0" i="1" u="none" strike="noStrike" baseline="0" dirty="0">
                <a:latin typeface="Times New Roman" panose="02020603050405020304" pitchFamily="18" charset="0"/>
              </a:rPr>
              <a:t>Yes</a:t>
            </a:r>
            <a:r>
              <a:rPr lang="en-MY" sz="1800" b="0" i="0" u="none" strike="noStrike" baseline="0" dirty="0">
                <a:latin typeface="Times New Roman" panose="02020603050405020304" pitchFamily="18" charset="0"/>
              </a:rPr>
              <a:t>.</a:t>
            </a:r>
          </a:p>
          <a:p>
            <a:pPr marL="285750" indent="-285750">
              <a:buFont typeface="Arial" panose="020B0604020202020204" pitchFamily="34" charset="0"/>
              <a:buChar char="•"/>
            </a:pPr>
            <a:r>
              <a:rPr lang="en-US" sz="1800" b="0" i="0" u="none" strike="noStrike" baseline="0" dirty="0">
                <a:latin typeface="NimbusRomNo9L-Regu"/>
              </a:rPr>
              <a:t>To avoid ties on binary classification, </a:t>
            </a:r>
            <a:r>
              <a:rPr lang="en-US" sz="1800" b="0" i="0" u="none" strike="noStrike" baseline="0" dirty="0">
                <a:latin typeface="NimbusRomNo9L-ReguItal"/>
              </a:rPr>
              <a:t>k </a:t>
            </a:r>
            <a:r>
              <a:rPr lang="en-US" sz="1800" b="0" i="0" u="none" strike="noStrike" baseline="0" dirty="0">
                <a:latin typeface="NimbusRomNo9L-Regu"/>
              </a:rPr>
              <a:t>is usually chosen as an odd number.</a:t>
            </a:r>
            <a:endParaRPr lang="en-MY"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Measure the distance from a query point </a:t>
            </a:r>
            <a:r>
              <a:rPr lang="en-US" sz="1800" b="1" i="0" u="none" strike="noStrike" baseline="0" dirty="0" err="1">
                <a:latin typeface="Palatino Linotype" panose="02040502050505030304" pitchFamily="18" charset="0"/>
              </a:rPr>
              <a:t>x</a:t>
            </a:r>
            <a:r>
              <a:rPr lang="en-US" sz="1800" b="0" i="1" u="none" strike="noStrike" baseline="-25000" dirty="0" err="1">
                <a:latin typeface="Times New Roman" panose="02020603050405020304" pitchFamily="18" charset="0"/>
              </a:rPr>
              <a:t>q</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to an example point </a:t>
            </a:r>
            <a:r>
              <a:rPr lang="en-US" sz="1800" b="1" i="0" u="none" strike="noStrike" baseline="0" dirty="0">
                <a:latin typeface="Palatino Linotype" panose="02040502050505030304" pitchFamily="18" charset="0"/>
              </a:rPr>
              <a:t>x </a:t>
            </a:r>
            <a:r>
              <a:rPr lang="en-US" sz="1800" b="0" i="1" u="none" strike="noStrike" baseline="-25000" dirty="0">
                <a:latin typeface="Times New Roman" panose="02020603050405020304" pitchFamily="18" charset="0"/>
              </a:rPr>
              <a:t>j</a:t>
            </a:r>
            <a:r>
              <a:rPr lang="en-US" dirty="0">
                <a:latin typeface="Times New Roman" panose="02020603050405020304" pitchFamily="18" charset="0"/>
              </a:rPr>
              <a:t> using </a:t>
            </a:r>
            <a:r>
              <a:rPr lang="en-US" b="1" dirty="0" err="1">
                <a:latin typeface="Times New Roman" panose="02020603050405020304" pitchFamily="18" charset="0"/>
              </a:rPr>
              <a:t>Minkowski</a:t>
            </a:r>
            <a:r>
              <a:rPr lang="en-US" b="1" dirty="0">
                <a:latin typeface="Times New Roman" panose="02020603050405020304" pitchFamily="18" charset="0"/>
              </a:rPr>
              <a:t> distance </a:t>
            </a:r>
            <a:r>
              <a:rPr lang="en-US" dirty="0">
                <a:latin typeface="Times New Roman" panose="02020603050405020304" pitchFamily="18" charset="0"/>
              </a:rPr>
              <a:t>or </a:t>
            </a:r>
            <a:r>
              <a:rPr lang="en-MY" sz="1800" b="0" i="1" u="none" strike="noStrike" dirty="0" err="1">
                <a:latin typeface="Book Antiqua" panose="02040602050305030304" pitchFamily="18" charset="0"/>
              </a:rPr>
              <a:t>L</a:t>
            </a:r>
            <a:r>
              <a:rPr lang="en-MY" sz="1800" b="0" i="1" u="none" strike="noStrike" baseline="40000" dirty="0" err="1">
                <a:latin typeface="Book Antiqua" panose="02040602050305030304" pitchFamily="18" charset="0"/>
              </a:rPr>
              <a:t>p</a:t>
            </a:r>
            <a:endParaRPr lang="en-MY" sz="1800" b="0" i="1" u="none" strike="noStrike" baseline="40000" dirty="0">
              <a:latin typeface="Book Antiqua" panose="0204060205030503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endParaRPr lang="en-MY"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MY" i="1" dirty="0">
                <a:latin typeface="Tahoma" panose="020B0604030504040204" pitchFamily="34" charset="0"/>
              </a:rPr>
              <a:t>p </a:t>
            </a:r>
            <a:r>
              <a:rPr lang="en-MY" dirty="0">
                <a:latin typeface="Tahoma" panose="020B0604030504040204" pitchFamily="34" charset="0"/>
              </a:rPr>
              <a:t>=2, </a:t>
            </a:r>
            <a:r>
              <a:rPr lang="en-MY" b="1" dirty="0">
                <a:latin typeface="Times New Roman" panose="02020603050405020304" pitchFamily="18" charset="0"/>
              </a:rPr>
              <a:t>Euclidean</a:t>
            </a:r>
            <a:r>
              <a:rPr lang="en-MY" dirty="0">
                <a:latin typeface="Times New Roman" panose="02020603050405020304" pitchFamily="18" charset="0"/>
              </a:rPr>
              <a:t> </a:t>
            </a:r>
            <a:r>
              <a:rPr lang="en-MY" b="1" dirty="0">
                <a:latin typeface="Times New Roman" panose="02020603050405020304" pitchFamily="18" charset="0"/>
              </a:rPr>
              <a:t>distance</a:t>
            </a:r>
          </a:p>
          <a:p>
            <a:pPr marL="285750" indent="-285750">
              <a:buFont typeface="Arial" panose="020B0604020202020204" pitchFamily="34" charset="0"/>
              <a:buChar char="•"/>
            </a:pPr>
            <a:r>
              <a:rPr lang="en-MY" sz="1800" b="0" i="1" u="none" strike="noStrike" baseline="0" dirty="0">
                <a:latin typeface="Tahoma" panose="020B0604030504040204" pitchFamily="34" charset="0"/>
              </a:rPr>
              <a:t>p </a:t>
            </a:r>
            <a:r>
              <a:rPr lang="en-MY" sz="1800" b="0" u="none" strike="noStrike" baseline="0" dirty="0">
                <a:latin typeface="Tahoma" panose="020B0604030504040204" pitchFamily="34" charset="0"/>
              </a:rPr>
              <a:t>=1, </a:t>
            </a:r>
            <a:r>
              <a:rPr lang="en-MY" b="1" dirty="0">
                <a:latin typeface="Times New Roman" panose="02020603050405020304" pitchFamily="18" charset="0"/>
              </a:rPr>
              <a:t>Manhattan</a:t>
            </a:r>
            <a:r>
              <a:rPr lang="en-MY" dirty="0">
                <a:latin typeface="Times New Roman" panose="02020603050405020304" pitchFamily="18" charset="0"/>
              </a:rPr>
              <a:t> </a:t>
            </a:r>
            <a:r>
              <a:rPr lang="en-MY" b="1" dirty="0">
                <a:latin typeface="Times New Roman" panose="02020603050405020304" pitchFamily="18" charset="0"/>
              </a:rPr>
              <a:t>distance</a:t>
            </a:r>
          </a:p>
          <a:p>
            <a:pPr marL="285750" indent="-285750">
              <a:buFont typeface="Arial" panose="020B0604020202020204" pitchFamily="34" charset="0"/>
              <a:buChar char="•"/>
            </a:pPr>
            <a:r>
              <a:rPr lang="en-MY" dirty="0">
                <a:latin typeface="Times New Roman" panose="02020603050405020304" pitchFamily="18" charset="0"/>
              </a:rPr>
              <a:t>Boolean attribute values, </a:t>
            </a:r>
            <a:r>
              <a:rPr lang="en-MY" b="1" dirty="0">
                <a:latin typeface="Times New Roman" panose="02020603050405020304" pitchFamily="18" charset="0"/>
              </a:rPr>
              <a:t>Hamming</a:t>
            </a:r>
            <a:r>
              <a:rPr lang="en-MY" dirty="0">
                <a:latin typeface="Times New Roman" panose="02020603050405020304" pitchFamily="18" charset="0"/>
              </a:rPr>
              <a:t> </a:t>
            </a:r>
            <a:r>
              <a:rPr lang="en-MY" b="1" dirty="0">
                <a:latin typeface="Times New Roman" panose="02020603050405020304" pitchFamily="18" charset="0"/>
              </a:rPr>
              <a:t>distance</a:t>
            </a:r>
          </a:p>
          <a:p>
            <a:pPr marL="285750" indent="-285750">
              <a:buFont typeface="Arial" panose="020B0604020202020204" pitchFamily="34" charset="0"/>
              <a:buChar char="•"/>
            </a:pPr>
            <a:r>
              <a:rPr lang="en-MY" b="1" dirty="0" err="1">
                <a:latin typeface="Times New Roman" panose="02020603050405020304" pitchFamily="18" charset="0"/>
              </a:rPr>
              <a:t>Mahalanobis</a:t>
            </a:r>
            <a:r>
              <a:rPr lang="en-MY" b="1" dirty="0">
                <a:latin typeface="Times New Roman" panose="02020603050405020304" pitchFamily="18" charset="0"/>
              </a:rPr>
              <a:t> distance: </a:t>
            </a:r>
            <a:r>
              <a:rPr lang="en-MY" dirty="0">
                <a:latin typeface="Times New Roman" panose="02020603050405020304" pitchFamily="18" charset="0"/>
              </a:rPr>
              <a:t>takes into account </a:t>
            </a:r>
            <a:r>
              <a:rPr lang="en-US" sz="1800" b="0" i="0" u="none" strike="noStrike" baseline="0" dirty="0">
                <a:latin typeface="NimbusRomNo9L-Regu"/>
              </a:rPr>
              <a:t>the covariance between dimensions.</a:t>
            </a:r>
            <a:endParaRPr lang="en-MY" b="1" dirty="0">
              <a:latin typeface="Times New Roman" panose="02020603050405020304" pitchFamily="18" charset="0"/>
            </a:endParaRPr>
          </a:p>
          <a:p>
            <a:pPr algn="l"/>
            <a:endParaRPr lang="en-MY" sz="1800" b="1" i="0" u="none" strike="noStrike" baseline="0" dirty="0">
              <a:latin typeface="NimbusRomNo9L-Regu"/>
            </a:endParaRPr>
          </a:p>
        </p:txBody>
      </p:sp>
      <p:pic>
        <p:nvPicPr>
          <p:cNvPr id="4" name="Picture 3">
            <a:extLst>
              <a:ext uri="{FF2B5EF4-FFF2-40B4-BE49-F238E27FC236}">
                <a16:creationId xmlns:a16="http://schemas.microsoft.com/office/drawing/2014/main" id="{87B759D7-3622-454B-B018-023DB164CFF2}"/>
              </a:ext>
            </a:extLst>
          </p:cNvPr>
          <p:cNvPicPr>
            <a:picLocks noChangeAspect="1"/>
          </p:cNvPicPr>
          <p:nvPr/>
        </p:nvPicPr>
        <p:blipFill>
          <a:blip r:embed="rId2"/>
          <a:stretch>
            <a:fillRect/>
          </a:stretch>
        </p:blipFill>
        <p:spPr>
          <a:xfrm>
            <a:off x="3505200" y="4953000"/>
            <a:ext cx="2971800" cy="506752"/>
          </a:xfrm>
          <a:prstGeom prst="rect">
            <a:avLst/>
          </a:prstGeom>
        </p:spPr>
      </p:pic>
    </p:spTree>
    <p:extLst>
      <p:ext uri="{BB962C8B-B14F-4D97-AF65-F5344CB8AC3E}">
        <p14:creationId xmlns:p14="http://schemas.microsoft.com/office/powerpoint/2010/main" val="3391467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44</a:t>
            </a:fld>
            <a:endParaRPr spc="20" dirty="0"/>
          </a:p>
        </p:txBody>
      </p:sp>
      <p:pic>
        <p:nvPicPr>
          <p:cNvPr id="5" name="Picture 4">
            <a:extLst>
              <a:ext uri="{FF2B5EF4-FFF2-40B4-BE49-F238E27FC236}">
                <a16:creationId xmlns:a16="http://schemas.microsoft.com/office/drawing/2014/main" id="{B4608C9E-25E9-4046-A716-850E6951BB6A}"/>
              </a:ext>
            </a:extLst>
          </p:cNvPr>
          <p:cNvPicPr>
            <a:picLocks noChangeAspect="1"/>
          </p:cNvPicPr>
          <p:nvPr/>
        </p:nvPicPr>
        <p:blipFill>
          <a:blip r:embed="rId2"/>
          <a:stretch>
            <a:fillRect/>
          </a:stretch>
        </p:blipFill>
        <p:spPr>
          <a:xfrm>
            <a:off x="517919" y="1676400"/>
            <a:ext cx="8153400" cy="3257550"/>
          </a:xfrm>
          <a:prstGeom prst="rect">
            <a:avLst/>
          </a:prstGeom>
        </p:spPr>
      </p:pic>
      <p:sp>
        <p:nvSpPr>
          <p:cNvPr id="9" name="TextBox 8">
            <a:extLst>
              <a:ext uri="{FF2B5EF4-FFF2-40B4-BE49-F238E27FC236}">
                <a16:creationId xmlns:a16="http://schemas.microsoft.com/office/drawing/2014/main" id="{400AC06E-CFBE-441B-9276-A77157DF7CAA}"/>
              </a:ext>
            </a:extLst>
          </p:cNvPr>
          <p:cNvSpPr txBox="1"/>
          <p:nvPr/>
        </p:nvSpPr>
        <p:spPr>
          <a:xfrm>
            <a:off x="1143000" y="5336963"/>
            <a:ext cx="7391400" cy="923330"/>
          </a:xfrm>
          <a:prstGeom prst="rect">
            <a:avLst/>
          </a:prstGeom>
          <a:noFill/>
        </p:spPr>
        <p:txBody>
          <a:bodyPr wrap="square">
            <a:spAutoFit/>
          </a:bodyPr>
          <a:lstStyle/>
          <a:p>
            <a:pPr marL="342900" indent="-342900">
              <a:buAutoNum type="alphaLcParenBoth"/>
            </a:pPr>
            <a:r>
              <a:rPr lang="en-US" sz="1800" b="0" i="0" u="none" strike="noStrike" baseline="0" dirty="0">
                <a:latin typeface="Times New Roman" panose="02020603050405020304" pitchFamily="18" charset="0"/>
              </a:rPr>
              <a:t>A </a:t>
            </a:r>
            <a:r>
              <a:rPr lang="en-US" sz="1800" b="0" i="1" u="none" strike="noStrike" baseline="0" dirty="0">
                <a:latin typeface="Book Antiqua" panose="02040602050305030304" pitchFamily="18" charset="0"/>
              </a:rPr>
              <a:t>k</a:t>
            </a:r>
            <a:r>
              <a:rPr lang="en-US" sz="1800" b="0" i="0" u="none" strike="noStrike" baseline="0" dirty="0">
                <a:latin typeface="Times New Roman" panose="02020603050405020304" pitchFamily="18" charset="0"/>
              </a:rPr>
              <a:t>-nearest-neighbors model showing the extent of the explosion class for previously used data, with </a:t>
            </a:r>
            <a:r>
              <a:rPr lang="en-US" sz="1800" b="0" i="1" u="none" strike="noStrike" baseline="0" dirty="0">
                <a:latin typeface="Book Antiqua" panose="02040602050305030304" pitchFamily="18" charset="0"/>
              </a:rPr>
              <a:t>k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1. Overfitting is apparent. </a:t>
            </a:r>
          </a:p>
          <a:p>
            <a:pPr marL="342900" indent="-342900">
              <a:buAutoNum type="alphaLcParenBoth"/>
            </a:pPr>
            <a:r>
              <a:rPr lang="en-US" sz="1800" b="0" i="0" u="none" strike="noStrike" baseline="0" dirty="0">
                <a:latin typeface="Times New Roman" panose="02020603050405020304" pitchFamily="18" charset="0"/>
              </a:rPr>
              <a:t> </a:t>
            </a:r>
            <a:r>
              <a:rPr lang="en-US" sz="1800" b="0" i="1" u="none" strike="noStrike" baseline="0" dirty="0">
                <a:latin typeface="Book Antiqua" panose="02040602050305030304" pitchFamily="18" charset="0"/>
              </a:rPr>
              <a:t>k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5, the overfitting problem goes away for this data set.</a:t>
            </a:r>
          </a:p>
        </p:txBody>
      </p:sp>
    </p:spTree>
    <p:extLst>
      <p:ext uri="{BB962C8B-B14F-4D97-AF65-F5344CB8AC3E}">
        <p14:creationId xmlns:p14="http://schemas.microsoft.com/office/powerpoint/2010/main" val="484257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45</a:t>
            </a:fld>
            <a:endParaRPr spc="2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4F16FC-A17A-4A81-B43E-9DC64B8BBDBC}"/>
                  </a:ext>
                </a:extLst>
              </p:cNvPr>
              <p:cNvSpPr txBox="1"/>
              <p:nvPr/>
            </p:nvSpPr>
            <p:spPr>
              <a:xfrm>
                <a:off x="914399" y="1828800"/>
                <a:ext cx="7342859" cy="5355312"/>
              </a:xfrm>
              <a:prstGeom prst="rect">
                <a:avLst/>
              </a:prstGeom>
              <a:noFill/>
            </p:spPr>
            <p:txBody>
              <a:bodyPr wrap="square">
                <a:spAutoFit/>
              </a:bodyPr>
              <a:lstStyle/>
              <a:p>
                <a:pPr algn="l"/>
                <a:r>
                  <a:rPr lang="en-MY" sz="1800" b="0" i="0" u="none" strike="noStrike" baseline="0" dirty="0">
                    <a:solidFill>
                      <a:srgbClr val="9A009A"/>
                    </a:solidFill>
                    <a:latin typeface="CMSSBX10"/>
                  </a:rPr>
                  <a:t>Locality-sensitive hashing </a:t>
                </a:r>
                <a:endParaRPr lang="en-MY" sz="1800" b="1"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NimbusRomNo9L-Regu"/>
                  </a:rPr>
                  <a:t>Hash tables have the potential to provide even faster lookup than binary trees</a:t>
                </a:r>
              </a:p>
              <a:p>
                <a:pPr marL="285750" indent="-285750">
                  <a:buFont typeface="Arial" panose="020B0604020202020204" pitchFamily="34" charset="0"/>
                  <a:buChar char="•"/>
                </a:pPr>
                <a:r>
                  <a:rPr lang="en-MY" sz="1800" b="0" i="0" u="none" strike="noStrike" baseline="0" dirty="0">
                    <a:latin typeface="NimbusRomNo9L-Regu"/>
                  </a:rPr>
                  <a:t>near points grouped </a:t>
                </a:r>
                <a:r>
                  <a:rPr lang="en-US" sz="1800" b="0" i="0" u="none" strike="noStrike" baseline="0" dirty="0">
                    <a:latin typeface="NimbusRomNo9L-Regu"/>
                  </a:rPr>
                  <a:t>together in the same bin, </a:t>
                </a:r>
                <a:r>
                  <a:rPr lang="en-US" sz="1800" b="1" i="0" u="none" strike="noStrike" baseline="0" dirty="0">
                    <a:latin typeface="NimbusRomNo9L-Regu"/>
                  </a:rPr>
                  <a:t>locality-sensitive hash </a:t>
                </a:r>
                <a:r>
                  <a:rPr lang="en-US" sz="1800" b="0" i="0" u="none" strike="noStrike" baseline="0" dirty="0">
                    <a:latin typeface="NimbusRomNo9L-Regu"/>
                  </a:rPr>
                  <a:t>(LSH)</a:t>
                </a:r>
              </a:p>
              <a:p>
                <a:pPr marL="285750" indent="-285750">
                  <a:buFont typeface="Arial" panose="020B0604020202020204" pitchFamily="34" charset="0"/>
                  <a:buChar char="•"/>
                </a:pPr>
                <a:r>
                  <a:rPr lang="en-US" sz="1800" b="0" i="0" u="none" strike="noStrike" baseline="0" dirty="0">
                    <a:latin typeface="NimbusRomNo9L-Regu"/>
                  </a:rPr>
                  <a:t>create </a:t>
                </a:r>
                <a:r>
                  <a:rPr lang="en-US" sz="1800" b="0" i="0" u="none" strike="noStrike" baseline="0" dirty="0">
                    <a:latin typeface="NimbusRomNo9L-ReguItal"/>
                  </a:rPr>
                  <a:t>multiple </a:t>
                </a:r>
                <a:r>
                  <a:rPr lang="en-US" sz="1800" b="0" i="0" u="none" strike="noStrike" baseline="0" dirty="0">
                    <a:latin typeface="NimbusRomNo9L-Regu"/>
                  </a:rPr>
                  <a:t>random projections and combine them</a:t>
                </a:r>
              </a:p>
              <a:p>
                <a:pPr marL="742950" lvl="1" indent="-285750">
                  <a:buFont typeface="Arial" panose="020B0604020202020204" pitchFamily="34" charset="0"/>
                  <a:buChar char="•"/>
                </a:pPr>
                <a:r>
                  <a:rPr lang="en-US" sz="1800" b="0" i="0" u="none" strike="noStrike" baseline="0" dirty="0">
                    <a:latin typeface="NimbusRomNo9L-Regu"/>
                  </a:rPr>
                  <a:t>Random subset of the bit-string representation</a:t>
                </a:r>
                <a:endParaRPr lang="en-US" sz="1800" dirty="0">
                  <a:latin typeface="NimbusRomNo9L-Regu"/>
                </a:endParaRPr>
              </a:p>
              <a:p>
                <a:pPr marL="742950" lvl="1" indent="-285750">
                  <a:buFont typeface="Arial" panose="020B0604020202020204" pitchFamily="34" charset="0"/>
                  <a:buChar char="•"/>
                </a:pPr>
                <a:r>
                  <a:rPr lang="en-US" sz="1800" b="0" i="0" u="none" strike="noStrike" baseline="0" dirty="0">
                    <a:latin typeface="Times New Roman" panose="02020603050405020304" pitchFamily="18" charset="0"/>
                  </a:rPr>
                  <a:t>Projection is just a random subset of the bit-string representation. We choose </a:t>
                </a:r>
                <a:r>
                  <a:rPr lang="en-US" sz="1800" b="0" i="1" u="none" strike="noStrike" baseline="0" dirty="0">
                    <a:latin typeface="Arial" panose="020B0604020202020204" pitchFamily="34" charset="0"/>
                  </a:rPr>
                  <a:t>,e </a:t>
                </a:r>
                <a:r>
                  <a:rPr lang="en-US" sz="1800" b="0" i="0" u="none" strike="noStrike" baseline="0" dirty="0">
                    <a:latin typeface="Times New Roman" panose="02020603050405020304" pitchFamily="18" charset="0"/>
                  </a:rPr>
                  <a:t>different random projections and create </a:t>
                </a:r>
                <a:r>
                  <a:rPr lang="en-US" sz="1800" b="0" i="1" u="none" strike="noStrike" baseline="0" dirty="0">
                    <a:latin typeface="Arial" panose="020B0604020202020204" pitchFamily="34" charset="0"/>
                  </a:rPr>
                  <a:t>,e </a:t>
                </a:r>
                <a:r>
                  <a:rPr lang="en-US" sz="1800" b="0" i="0" u="none" strike="noStrike" baseline="0" dirty="0">
                    <a:latin typeface="Times New Roman" panose="02020603050405020304" pitchFamily="18" charset="0"/>
                  </a:rPr>
                  <a:t>hash tables, </a:t>
                </a:r>
                <a14:m>
                  <m:oMath xmlns:m="http://schemas.openxmlformats.org/officeDocument/2006/math">
                    <m:r>
                      <a:rPr lang="en-US" sz="1800" b="0" i="1" u="none" strike="noStrike" baseline="0" dirty="0" smtClean="0">
                        <a:latin typeface="Cambria Math" panose="02040503050406030204" pitchFamily="18" charset="0"/>
                        <a:ea typeface="Cambria Math" panose="02040503050406030204" pitchFamily="18" charset="0"/>
                      </a:rPr>
                      <m:t>ℊ</m:t>
                    </m:r>
                  </m:oMath>
                </a14:m>
                <a:r>
                  <a:rPr lang="en-US" sz="1800" b="0" i="0" u="none" strike="noStrike" baseline="-25000" dirty="0">
                    <a:latin typeface="Times New Roman" panose="02020603050405020304" pitchFamily="18" charset="0"/>
                  </a:rPr>
                  <a:t>1</a:t>
                </a:r>
                <a:r>
                  <a:rPr lang="en-US" sz="1800" b="0" i="0" u="none" strike="noStrike" baseline="0" dirty="0">
                    <a:latin typeface="Tahoma" panose="020B0604030504040204" pitchFamily="34" charset="0"/>
                  </a:rPr>
                  <a:t>(</a:t>
                </a:r>
                <a:r>
                  <a:rPr lang="en-US" sz="1800" b="1" i="0" u="none" strike="noStrike" baseline="0" dirty="0">
                    <a:latin typeface="Palatino Linotype" panose="02040502050505030304" pitchFamily="18" charset="0"/>
                  </a:rPr>
                  <a:t>x</a:t>
                </a:r>
                <a:r>
                  <a:rPr lang="en-US" sz="1800" b="0" i="0" u="none" strike="noStrike" baseline="0" dirty="0">
                    <a:latin typeface="Tahoma" panose="020B0604030504040204" pitchFamily="34" charset="0"/>
                  </a:rPr>
                  <a:t>)</a:t>
                </a:r>
                <a:r>
                  <a:rPr lang="en-US" sz="1800" b="0" i="1" u="none" strike="noStrike" baseline="0" dirty="0">
                    <a:latin typeface="Arial" panose="020B0604020202020204" pitchFamily="34"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ℊ</m:t>
                    </m:r>
                    <m:r>
                      <a:rPr lang="en-US" sz="1800" b="0" i="1" u="none" strike="noStrike" baseline="-40000" dirty="0" smtClean="0">
                        <a:latin typeface="Cambria Math" panose="02040503050406030204" pitchFamily="18" charset="0"/>
                        <a:ea typeface="Cambria Math" panose="02040503050406030204" pitchFamily="18" charset="0"/>
                      </a:rPr>
                      <m:t>ℓ</m:t>
                    </m:r>
                  </m:oMath>
                </a14:m>
                <a:r>
                  <a:rPr lang="en-US" sz="1800" b="0" i="0" u="none" strike="noStrike" baseline="0" dirty="0">
                    <a:latin typeface="Tahoma" panose="020B0604030504040204" pitchFamily="34" charset="0"/>
                  </a:rPr>
                  <a:t>(</a:t>
                </a:r>
                <a:r>
                  <a:rPr lang="en-US" sz="1800" b="1" i="0" u="none" strike="noStrike" baseline="0" dirty="0">
                    <a:latin typeface="Palatino Linotype" panose="02040502050505030304" pitchFamily="18" charset="0"/>
                  </a:rPr>
                  <a:t>x</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 </a:t>
                </a:r>
              </a:p>
              <a:p>
                <a:pPr marL="742950" lvl="1" indent="-285750">
                  <a:buFont typeface="Arial" panose="020B0604020202020204" pitchFamily="34" charset="0"/>
                  <a:buChar char="•"/>
                </a:pPr>
                <a:r>
                  <a:rPr lang="en-US" sz="1800" b="0" i="0" u="none" strike="noStrike" baseline="0" dirty="0">
                    <a:latin typeface="Times New Roman" panose="02020603050405020304" pitchFamily="18" charset="0"/>
                  </a:rPr>
                  <a:t>Enter all the examples </a:t>
                </a:r>
                <a:r>
                  <a:rPr lang="en-MY" sz="1800" b="0" i="0" u="none" strike="noStrike" baseline="0" dirty="0">
                    <a:latin typeface="NimbusRomNo9L-Regu"/>
                  </a:rPr>
                  <a:t>into each hash table</a:t>
                </a:r>
              </a:p>
              <a:p>
                <a:pPr marL="742950" lvl="1" indent="-285750">
                  <a:buFont typeface="Arial" panose="020B0604020202020204" pitchFamily="34" charset="0"/>
                  <a:buChar char="•"/>
                </a:pPr>
                <a:r>
                  <a:rPr lang="en-US" sz="1800" b="0" i="0" u="none" strike="noStrike" baseline="0" dirty="0">
                    <a:latin typeface="Times New Roman" panose="02020603050405020304" pitchFamily="18" charset="0"/>
                  </a:rPr>
                  <a:t>Fetch the set of points in bin </a:t>
                </a:r>
                <a14:m>
                  <m:oMath xmlns:m="http://schemas.openxmlformats.org/officeDocument/2006/math">
                    <m:r>
                      <a:rPr lang="en-US" sz="1800" b="0" i="1" u="none" strike="noStrike" baseline="0" dirty="0" smtClean="0">
                        <a:latin typeface="Cambria Math" panose="02040503050406030204" pitchFamily="18" charset="0"/>
                        <a:ea typeface="Cambria Math" panose="02040503050406030204" pitchFamily="18" charset="0"/>
                      </a:rPr>
                      <m:t>ℊ</m:t>
                    </m:r>
                  </m:oMath>
                </a14:m>
                <a:r>
                  <a:rPr lang="en-US" sz="1800" b="0" i="1" u="none" strike="noStrike" baseline="-25000" dirty="0" err="1">
                    <a:latin typeface="Times New Roman" panose="02020603050405020304" pitchFamily="18" charset="0"/>
                  </a:rPr>
                  <a:t>i</a:t>
                </a:r>
                <a:r>
                  <a:rPr lang="en-US" sz="1800" b="0" i="0" u="none" strike="noStrike" baseline="0" dirty="0">
                    <a:latin typeface="Tahoma" panose="020B0604030504040204" pitchFamily="34" charset="0"/>
                  </a:rPr>
                  <a:t>(</a:t>
                </a:r>
                <a:r>
                  <a:rPr lang="en-US" sz="1800" b="1" i="0" u="none" strike="noStrike" baseline="0" dirty="0" err="1">
                    <a:latin typeface="Palatino Linotype" panose="02040502050505030304" pitchFamily="18" charset="0"/>
                  </a:rPr>
                  <a:t>x</a:t>
                </a:r>
                <a:r>
                  <a:rPr lang="en-US" sz="1800" b="0" i="1" u="none" strike="noStrike" baseline="-25000" dirty="0" err="1">
                    <a:latin typeface="Times New Roman" panose="02020603050405020304" pitchFamily="18" charset="0"/>
                  </a:rPr>
                  <a:t>q</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of each hash table,</a:t>
                </a:r>
              </a:p>
              <a:p>
                <a:pPr marL="742950" lvl="1" indent="-285750">
                  <a:buFont typeface="Arial" panose="020B0604020202020204" pitchFamily="34" charset="0"/>
                  <a:buChar char="•"/>
                </a:pPr>
                <a:r>
                  <a:rPr lang="en-US" sz="1800" b="0" i="0" u="none" strike="noStrike" baseline="0" dirty="0">
                    <a:latin typeface="Times New Roman" panose="02020603050405020304" pitchFamily="18" charset="0"/>
                  </a:rPr>
                  <a:t>Union these </a:t>
                </a:r>
                <a14:m>
                  <m:oMath xmlns:m="http://schemas.openxmlformats.org/officeDocument/2006/math">
                    <m:r>
                      <a:rPr lang="en-US" sz="1800" b="0" i="1" u="none" strike="noStrike" baseline="0" dirty="0" smtClean="0">
                        <a:latin typeface="Cambria Math" panose="02040503050406030204" pitchFamily="18" charset="0"/>
                        <a:ea typeface="Cambria Math" panose="02040503050406030204" pitchFamily="18" charset="0"/>
                      </a:rPr>
                      <m:t>ℓ</m:t>
                    </m:r>
                  </m:oMath>
                </a14:m>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sets together into a set of candidate points, </a:t>
                </a:r>
                <a:r>
                  <a:rPr lang="en-US" sz="1800" b="0" i="1" u="none" strike="noStrike" baseline="0" dirty="0">
                    <a:latin typeface="Book Antiqua" panose="02040602050305030304" pitchFamily="18" charset="0"/>
                  </a:rPr>
                  <a:t>C</a:t>
                </a:r>
                <a:r>
                  <a:rPr lang="en-US" sz="1800" b="0" i="0" u="none" strike="noStrike" baseline="0" dirty="0">
                    <a:latin typeface="Times New Roman" panose="02020603050405020304" pitchFamily="18" charset="0"/>
                  </a:rPr>
                  <a:t>. </a:t>
                </a:r>
              </a:p>
              <a:p>
                <a:pPr marL="742950" lvl="1" indent="-285750">
                  <a:buFont typeface="Arial" panose="020B0604020202020204" pitchFamily="34" charset="0"/>
                  <a:buChar char="•"/>
                </a:pPr>
                <a:r>
                  <a:rPr lang="en-US" sz="1800" b="0" i="0" u="none" strike="noStrike" baseline="0" dirty="0">
                    <a:latin typeface="Times New Roman" panose="02020603050405020304" pitchFamily="18" charset="0"/>
                  </a:rPr>
                  <a:t>Compute the actual distance to </a:t>
                </a:r>
                <a:r>
                  <a:rPr lang="en-US" sz="1800" b="1" i="0" u="none" strike="noStrike" baseline="0" dirty="0" err="1">
                    <a:latin typeface="Palatino Linotype" panose="02040502050505030304" pitchFamily="18" charset="0"/>
                  </a:rPr>
                  <a:t>x</a:t>
                </a:r>
                <a:r>
                  <a:rPr lang="en-US" sz="1800" b="0" i="1" u="none" strike="noStrike" baseline="-25000" dirty="0" err="1">
                    <a:latin typeface="Times New Roman" panose="02020603050405020304" pitchFamily="18" charset="0"/>
                  </a:rPr>
                  <a:t>q</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for each of the points in </a:t>
                </a:r>
                <a:r>
                  <a:rPr lang="en-US" sz="1800" b="0" i="1" u="none" strike="noStrike" baseline="0" dirty="0">
                    <a:latin typeface="Times New Roman" panose="02020603050405020304" pitchFamily="18" charset="0"/>
                  </a:rPr>
                  <a:t>C </a:t>
                </a:r>
                <a:r>
                  <a:rPr lang="en-US" sz="1800" b="0" i="0" u="none" strike="noStrike" baseline="0" dirty="0">
                    <a:latin typeface="Times New Roman" panose="02020603050405020304" pitchFamily="18" charset="0"/>
                  </a:rPr>
                  <a:t>and return the </a:t>
                </a:r>
                <a:r>
                  <a:rPr lang="en-US" sz="1800" b="0" i="1" u="none" strike="noStrike" baseline="0" dirty="0">
                    <a:latin typeface="Times New Roman" panose="02020603050405020304" pitchFamily="18" charset="0"/>
                  </a:rPr>
                  <a:t>k </a:t>
                </a:r>
                <a:r>
                  <a:rPr lang="en-US" sz="1800" b="0" i="0" u="none" strike="noStrike" baseline="0" dirty="0">
                    <a:latin typeface="Times New Roman" panose="02020603050405020304" pitchFamily="18" charset="0"/>
                  </a:rPr>
                  <a:t>closest </a:t>
                </a:r>
                <a:r>
                  <a:rPr lang="en-MY" sz="1800" b="0" i="0" u="none" strike="noStrike" baseline="0" dirty="0">
                    <a:latin typeface="Times New Roman" panose="02020603050405020304" pitchFamily="18" charset="0"/>
                  </a:rPr>
                  <a:t>points.</a:t>
                </a: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1" i="0" u="none" strike="noStrike" baseline="0" dirty="0">
                  <a:latin typeface="NimbusRomNo9L-Regu"/>
                </a:endParaRPr>
              </a:p>
            </p:txBody>
          </p:sp>
        </mc:Choice>
        <mc:Fallback xmlns="">
          <p:sp>
            <p:nvSpPr>
              <p:cNvPr id="8" name="TextBox 7">
                <a:extLst>
                  <a:ext uri="{FF2B5EF4-FFF2-40B4-BE49-F238E27FC236}">
                    <a16:creationId xmlns:a16="http://schemas.microsoft.com/office/drawing/2014/main" id="{254F16FC-A17A-4A81-B43E-9DC64B8BBDBC}"/>
                  </a:ext>
                </a:extLst>
              </p:cNvPr>
              <p:cNvSpPr txBox="1">
                <a:spLocks noRot="1" noChangeAspect="1" noMove="1" noResize="1" noEditPoints="1" noAdjustHandles="1" noChangeArrowheads="1" noChangeShapeType="1" noTextEdit="1"/>
              </p:cNvSpPr>
              <p:nvPr/>
            </p:nvSpPr>
            <p:spPr>
              <a:xfrm>
                <a:off x="914399" y="1828800"/>
                <a:ext cx="7342859" cy="5355312"/>
              </a:xfrm>
              <a:prstGeom prst="rect">
                <a:avLst/>
              </a:prstGeom>
              <a:blipFill>
                <a:blip r:embed="rId2"/>
                <a:stretch>
                  <a:fillRect l="-664" t="-569" r="-83"/>
                </a:stretch>
              </a:blipFill>
            </p:spPr>
            <p:txBody>
              <a:bodyPr/>
              <a:lstStyle/>
              <a:p>
                <a:r>
                  <a:rPr lang="en-MY">
                    <a:noFill/>
                  </a:rPr>
                  <a:t> </a:t>
                </a:r>
              </a:p>
            </p:txBody>
          </p:sp>
        </mc:Fallback>
      </mc:AlternateContent>
    </p:spTree>
    <p:extLst>
      <p:ext uri="{BB962C8B-B14F-4D97-AF65-F5344CB8AC3E}">
        <p14:creationId xmlns:p14="http://schemas.microsoft.com/office/powerpoint/2010/main" val="877029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46</a:t>
            </a:fld>
            <a:endParaRPr spc="20" dirty="0"/>
          </a:p>
        </p:txBody>
      </p:sp>
      <p:sp>
        <p:nvSpPr>
          <p:cNvPr id="8" name="TextBox 7">
            <a:extLst>
              <a:ext uri="{FF2B5EF4-FFF2-40B4-BE49-F238E27FC236}">
                <a16:creationId xmlns:a16="http://schemas.microsoft.com/office/drawing/2014/main" id="{254F16FC-A17A-4A81-B43E-9DC64B8BBDBC}"/>
              </a:ext>
            </a:extLst>
          </p:cNvPr>
          <p:cNvSpPr txBox="1"/>
          <p:nvPr/>
        </p:nvSpPr>
        <p:spPr>
          <a:xfrm>
            <a:off x="864904" y="1828800"/>
            <a:ext cx="7342859" cy="4524315"/>
          </a:xfrm>
          <a:prstGeom prst="rect">
            <a:avLst/>
          </a:prstGeom>
          <a:noFill/>
        </p:spPr>
        <p:txBody>
          <a:bodyPr wrap="square">
            <a:spAutoFit/>
          </a:bodyPr>
          <a:lstStyle/>
          <a:p>
            <a:pPr algn="l"/>
            <a:r>
              <a:rPr lang="en-MY" sz="1800" b="0" i="0" u="none" strike="noStrike" baseline="0" dirty="0">
                <a:solidFill>
                  <a:srgbClr val="9A009A"/>
                </a:solidFill>
                <a:latin typeface="CMSSBX10"/>
              </a:rPr>
              <a:t>Nonparametric regression</a:t>
            </a:r>
          </a:p>
          <a:p>
            <a:pPr marL="285750" indent="-285750">
              <a:buFont typeface="Arial" panose="020B0604020202020204" pitchFamily="34" charset="0"/>
              <a:buChar char="•"/>
            </a:pPr>
            <a:r>
              <a:rPr lang="en-US" sz="1800" b="0" i="1" u="none" strike="noStrike" baseline="0" dirty="0">
                <a:latin typeface="Book Antiqua" panose="02040602050305030304" pitchFamily="18" charset="0"/>
              </a:rPr>
              <a:t>k</a:t>
            </a:r>
            <a:r>
              <a:rPr lang="en-US" sz="1800" b="0" i="0" u="none" strike="noStrike" baseline="0" dirty="0">
                <a:latin typeface="Times New Roman" panose="02020603050405020304" pitchFamily="18" charset="0"/>
              </a:rPr>
              <a:t>-</a:t>
            </a:r>
            <a:r>
              <a:rPr lang="en-US" sz="1800" b="1" i="0" u="none" strike="noStrike" baseline="0" dirty="0">
                <a:latin typeface="Times New Roman" panose="02020603050405020304" pitchFamily="18" charset="0"/>
              </a:rPr>
              <a:t>nearest-neighbors regression </a:t>
            </a:r>
            <a:r>
              <a:rPr lang="en-US" sz="1800" b="0" i="0" u="none" strike="noStrike" baseline="0" dirty="0">
                <a:latin typeface="Times New Roman" panose="02020603050405020304" pitchFamily="18" charset="0"/>
              </a:rPr>
              <a:t>improves on connect-the-dots.</a:t>
            </a:r>
          </a:p>
          <a:p>
            <a:endParaRPr lang="en-US" dirty="0">
              <a:latin typeface="Times New Roman" panose="02020603050405020304" pitchFamily="18" charset="0"/>
            </a:endParaRPr>
          </a:p>
          <a:p>
            <a:pPr marL="285750" indent="-285750" algn="l">
              <a:buFont typeface="Arial" panose="020B0604020202020204" pitchFamily="34" charset="0"/>
              <a:buChar char="•"/>
            </a:pPr>
            <a:r>
              <a:rPr lang="en-MY" sz="1800" b="1" i="0" u="none" strike="noStrike" baseline="0" dirty="0">
                <a:latin typeface="NimbusRomNo9L-Medi"/>
              </a:rPr>
              <a:t>Locally</a:t>
            </a:r>
            <a:r>
              <a:rPr lang="en-MY" sz="1800" b="0" i="0" u="none" strike="noStrike" baseline="0" dirty="0">
                <a:latin typeface="NimbusRomNo9L-Medi"/>
              </a:rPr>
              <a:t> </a:t>
            </a:r>
            <a:r>
              <a:rPr lang="en-MY" sz="1800" b="1" i="0" u="none" strike="noStrike" baseline="0" dirty="0">
                <a:latin typeface="NimbusRomNo9L-Medi"/>
              </a:rPr>
              <a:t>weighted</a:t>
            </a:r>
            <a:r>
              <a:rPr lang="en-MY" sz="1800" b="0" i="0" u="none" strike="noStrike" baseline="0" dirty="0">
                <a:latin typeface="NimbusRomNo9L-Medi"/>
              </a:rPr>
              <a:t> </a:t>
            </a:r>
            <a:r>
              <a:rPr lang="en-MY" sz="1800" b="1" i="0" u="none" strike="noStrike" baseline="0" dirty="0">
                <a:latin typeface="NimbusRomNo9L-Medi"/>
              </a:rPr>
              <a:t>regression</a:t>
            </a:r>
            <a:r>
              <a:rPr lang="en-US" sz="1800" b="0" i="0" u="none" strike="noStrike" baseline="0" dirty="0">
                <a:latin typeface="Times New Roman" panose="02020603050405020304" pitchFamily="18" charset="0"/>
              </a:rPr>
              <a:t>: </a:t>
            </a:r>
            <a:r>
              <a:rPr lang="en-US" sz="1800" b="0" i="0" u="none" strike="noStrike" baseline="0" dirty="0">
                <a:solidFill>
                  <a:srgbClr val="000000"/>
                </a:solidFill>
                <a:latin typeface="NimbusRomNo9L-Regu"/>
              </a:rPr>
              <a:t>gives us the advantages of nearest neighbors </a:t>
            </a:r>
            <a:r>
              <a:rPr lang="en-MY" sz="1800" b="0" i="0" u="none" strike="noStrike" baseline="0" dirty="0">
                <a:solidFill>
                  <a:srgbClr val="000000"/>
                </a:solidFill>
                <a:latin typeface="NimbusRomNo9L-Regu"/>
              </a:rPr>
              <a:t>without the discontinuities</a:t>
            </a: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at each query point </a:t>
            </a:r>
            <a:r>
              <a:rPr lang="en-US" b="0" i="1" u="none" strike="noStrike" baseline="0" dirty="0" err="1">
                <a:latin typeface="Times New Roman" panose="02020603050405020304" pitchFamily="18" charset="0"/>
              </a:rPr>
              <a:t>x</a:t>
            </a:r>
            <a:r>
              <a:rPr lang="en-US" b="0" i="1" u="none" strike="noStrike" baseline="-25000" dirty="0" err="1">
                <a:latin typeface="Times New Roman" panose="02020603050405020304" pitchFamily="18" charset="0"/>
              </a:rPr>
              <a:t>q</a:t>
            </a:r>
            <a:r>
              <a:rPr lang="en-US" b="0" i="0" u="none" strike="noStrike" baseline="0" dirty="0">
                <a:latin typeface="Times New Roman" panose="02020603050405020304" pitchFamily="18" charset="0"/>
              </a:rPr>
              <a:t>, the examples that are close to </a:t>
            </a:r>
            <a:r>
              <a:rPr lang="en-US" b="0" i="1" u="none" strike="noStrike" baseline="0" dirty="0" err="1">
                <a:latin typeface="Times New Roman" panose="02020603050405020304" pitchFamily="18" charset="0"/>
              </a:rPr>
              <a:t>x</a:t>
            </a:r>
            <a:r>
              <a:rPr lang="en-US" b="0" i="1" u="none" strike="noStrike" baseline="-25000" dirty="0" err="1">
                <a:latin typeface="Times New Roman" panose="02020603050405020304" pitchFamily="18" charset="0"/>
              </a:rPr>
              <a:t>q</a:t>
            </a:r>
            <a:r>
              <a:rPr lang="en-US" b="0" i="1" u="none" strike="noStrike" baseline="0" dirty="0">
                <a:latin typeface="Times New Roman" panose="02020603050405020304" pitchFamily="18" charset="0"/>
              </a:rPr>
              <a:t> </a:t>
            </a:r>
            <a:r>
              <a:rPr lang="en-US" b="0" i="0" u="none" strike="noStrike" baseline="0" dirty="0">
                <a:latin typeface="Times New Roman" panose="02020603050405020304" pitchFamily="18" charset="0"/>
              </a:rPr>
              <a:t>are weighted heavily, and the </a:t>
            </a:r>
            <a:r>
              <a:rPr lang="en-US" sz="1800" b="0" i="0" u="none" strike="noStrike" baseline="0" dirty="0">
                <a:latin typeface="Times New Roman" panose="02020603050405020304" pitchFamily="18" charset="0"/>
              </a:rPr>
              <a:t>examples that are farther away are weighted less heavily, and the farthest not at all.</a:t>
            </a:r>
          </a:p>
          <a:p>
            <a:pPr marL="742950" lvl="1" indent="-285750">
              <a:buFont typeface="Arial" panose="020B0604020202020204" pitchFamily="34" charset="0"/>
              <a:buChar char="•"/>
            </a:pPr>
            <a:r>
              <a:rPr lang="en-US" sz="1800" b="0" i="0" u="none" strike="noStrike" baseline="0" dirty="0">
                <a:solidFill>
                  <a:srgbClr val="000000"/>
                </a:solidFill>
                <a:latin typeface="NimbusRomNo9L-Regu"/>
              </a:rPr>
              <a:t>decide how much to weight each example with a function known as a </a:t>
            </a:r>
            <a:r>
              <a:rPr lang="en-US" sz="1800" b="0" i="0" u="none" strike="noStrike" baseline="0" dirty="0">
                <a:solidFill>
                  <a:srgbClr val="000000"/>
                </a:solidFill>
                <a:latin typeface="NimbusRomNo9L-Medi"/>
              </a:rPr>
              <a:t>kernel</a:t>
            </a:r>
            <a:r>
              <a:rPr lang="en-US" sz="1800" b="0" i="0" u="none" strike="noStrike" baseline="0" dirty="0">
                <a:solidFill>
                  <a:srgbClr val="000000"/>
                </a:solidFill>
                <a:latin typeface="NimbusRomNo9L-Regu"/>
              </a:rPr>
              <a:t>, whose</a:t>
            </a:r>
            <a:r>
              <a:rPr lang="en-US" dirty="0">
                <a:solidFill>
                  <a:srgbClr val="00A6A6"/>
                </a:solidFill>
                <a:latin typeface="CMSS8"/>
              </a:rPr>
              <a:t> </a:t>
            </a:r>
            <a:r>
              <a:rPr lang="en-US" sz="1800" b="0" i="0" u="none" strike="noStrike" baseline="0" dirty="0">
                <a:solidFill>
                  <a:srgbClr val="000000"/>
                </a:solidFill>
                <a:latin typeface="NimbusRomNo9L-Regu"/>
              </a:rPr>
              <a:t>input is a distance between the query point and the example</a:t>
            </a: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1" i="0" u="none" strike="noStrike" baseline="0" dirty="0">
              <a:latin typeface="NimbusRomNo9L-Regu"/>
            </a:endParaRPr>
          </a:p>
        </p:txBody>
      </p:sp>
      <p:pic>
        <p:nvPicPr>
          <p:cNvPr id="4" name="Picture 3">
            <a:extLst>
              <a:ext uri="{FF2B5EF4-FFF2-40B4-BE49-F238E27FC236}">
                <a16:creationId xmlns:a16="http://schemas.microsoft.com/office/drawing/2014/main" id="{28772FDD-CEEF-4E24-8A03-462335FD55EB}"/>
              </a:ext>
            </a:extLst>
          </p:cNvPr>
          <p:cNvPicPr>
            <a:picLocks noChangeAspect="1"/>
          </p:cNvPicPr>
          <p:nvPr/>
        </p:nvPicPr>
        <p:blipFill>
          <a:blip r:embed="rId2"/>
          <a:stretch>
            <a:fillRect/>
          </a:stretch>
        </p:blipFill>
        <p:spPr>
          <a:xfrm>
            <a:off x="2438400" y="5029200"/>
            <a:ext cx="4914900" cy="666750"/>
          </a:xfrm>
          <a:prstGeom prst="rect">
            <a:avLst/>
          </a:prstGeom>
        </p:spPr>
      </p:pic>
    </p:spTree>
    <p:extLst>
      <p:ext uri="{BB962C8B-B14F-4D97-AF65-F5344CB8AC3E}">
        <p14:creationId xmlns:p14="http://schemas.microsoft.com/office/powerpoint/2010/main" val="2737100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47</a:t>
            </a:fld>
            <a:endParaRPr spc="20" dirty="0"/>
          </a:p>
        </p:txBody>
      </p:sp>
      <p:pic>
        <p:nvPicPr>
          <p:cNvPr id="5" name="Picture 4">
            <a:extLst>
              <a:ext uri="{FF2B5EF4-FFF2-40B4-BE49-F238E27FC236}">
                <a16:creationId xmlns:a16="http://schemas.microsoft.com/office/drawing/2014/main" id="{6AA6EBF4-4434-4136-8143-1FD8B2A3C4B5}"/>
              </a:ext>
            </a:extLst>
          </p:cNvPr>
          <p:cNvPicPr>
            <a:picLocks noChangeAspect="1"/>
          </p:cNvPicPr>
          <p:nvPr/>
        </p:nvPicPr>
        <p:blipFill>
          <a:blip r:embed="rId2"/>
          <a:stretch>
            <a:fillRect/>
          </a:stretch>
        </p:blipFill>
        <p:spPr>
          <a:xfrm>
            <a:off x="1371600" y="1493215"/>
            <a:ext cx="5870445" cy="2414457"/>
          </a:xfrm>
          <a:prstGeom prst="rect">
            <a:avLst/>
          </a:prstGeom>
        </p:spPr>
      </p:pic>
      <p:pic>
        <p:nvPicPr>
          <p:cNvPr id="7" name="Picture 6">
            <a:extLst>
              <a:ext uri="{FF2B5EF4-FFF2-40B4-BE49-F238E27FC236}">
                <a16:creationId xmlns:a16="http://schemas.microsoft.com/office/drawing/2014/main" id="{659C4F4F-6BA0-4699-BB00-F10563287E23}"/>
              </a:ext>
            </a:extLst>
          </p:cNvPr>
          <p:cNvPicPr>
            <a:picLocks noChangeAspect="1"/>
          </p:cNvPicPr>
          <p:nvPr/>
        </p:nvPicPr>
        <p:blipFill>
          <a:blip r:embed="rId3"/>
          <a:stretch>
            <a:fillRect/>
          </a:stretch>
        </p:blipFill>
        <p:spPr>
          <a:xfrm>
            <a:off x="1460919" y="3847012"/>
            <a:ext cx="5870445" cy="2427508"/>
          </a:xfrm>
          <a:prstGeom prst="rect">
            <a:avLst/>
          </a:prstGeom>
        </p:spPr>
      </p:pic>
      <p:sp>
        <p:nvSpPr>
          <p:cNvPr id="11" name="TextBox 10">
            <a:extLst>
              <a:ext uri="{FF2B5EF4-FFF2-40B4-BE49-F238E27FC236}">
                <a16:creationId xmlns:a16="http://schemas.microsoft.com/office/drawing/2014/main" id="{087814A7-436A-4C59-BAC9-B292E26A2A44}"/>
              </a:ext>
            </a:extLst>
          </p:cNvPr>
          <p:cNvSpPr txBox="1"/>
          <p:nvPr/>
        </p:nvSpPr>
        <p:spPr>
          <a:xfrm>
            <a:off x="1219200" y="6274520"/>
            <a:ext cx="7190458" cy="738664"/>
          </a:xfrm>
          <a:prstGeom prst="rect">
            <a:avLst/>
          </a:prstGeom>
          <a:noFill/>
        </p:spPr>
        <p:txBody>
          <a:bodyPr wrap="square">
            <a:spAutoFit/>
          </a:bodyPr>
          <a:lstStyle/>
          <a:p>
            <a:pPr marR="950"/>
            <a:r>
              <a:rPr lang="en-US" sz="1400" b="0" i="0" u="none" strike="noStrike" baseline="0" dirty="0">
                <a:solidFill>
                  <a:srgbClr val="000000"/>
                </a:solidFill>
                <a:latin typeface="Times New Roman" panose="02020603050405020304" pitchFamily="18" charset="0"/>
              </a:rPr>
              <a:t>Nonparametric regression models: (a) connect the dots, (b) 3-nearest neighbors average, (c) 3-nearest-nei </a:t>
            </a:r>
            <a:r>
              <a:rPr lang="en-US" sz="1400" b="0" i="0" u="none" strike="noStrike" baseline="0" dirty="0" err="1">
                <a:solidFill>
                  <a:srgbClr val="000000"/>
                </a:solidFill>
                <a:latin typeface="Times New Roman" panose="02020603050405020304" pitchFamily="18" charset="0"/>
              </a:rPr>
              <a:t>hbors</a:t>
            </a:r>
            <a:r>
              <a:rPr lang="en-US" sz="1400" b="0" i="0" u="none" strike="noStrike" baseline="0" dirty="0">
                <a:solidFill>
                  <a:srgbClr val="000000"/>
                </a:solidFill>
                <a:latin typeface="Times New Roman" panose="02020603050405020304" pitchFamily="18" charset="0"/>
              </a:rPr>
              <a:t> linear regression, (d) locally weighted regression with </a:t>
            </a:r>
            <a:r>
              <a:rPr lang="en-US" sz="1400" b="0" i="0" u="none" strike="noStrike" baseline="0" dirty="0">
                <a:latin typeface="Times New Roman" panose="02020603050405020304" pitchFamily="18" charset="0"/>
              </a:rPr>
              <a:t>a quadratic kernel of width 10.</a:t>
            </a:r>
          </a:p>
        </p:txBody>
      </p:sp>
    </p:spTree>
    <p:extLst>
      <p:ext uri="{BB962C8B-B14F-4D97-AF65-F5344CB8AC3E}">
        <p14:creationId xmlns:p14="http://schemas.microsoft.com/office/powerpoint/2010/main" val="762674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48</a:t>
            </a:fld>
            <a:endParaRPr spc="20" dirty="0"/>
          </a:p>
        </p:txBody>
      </p:sp>
      <p:sp>
        <p:nvSpPr>
          <p:cNvPr id="8" name="TextBox 7">
            <a:extLst>
              <a:ext uri="{FF2B5EF4-FFF2-40B4-BE49-F238E27FC236}">
                <a16:creationId xmlns:a16="http://schemas.microsoft.com/office/drawing/2014/main" id="{254F16FC-A17A-4A81-B43E-9DC64B8BBDBC}"/>
              </a:ext>
            </a:extLst>
          </p:cNvPr>
          <p:cNvSpPr txBox="1"/>
          <p:nvPr/>
        </p:nvSpPr>
        <p:spPr>
          <a:xfrm>
            <a:off x="914399" y="1828800"/>
            <a:ext cx="7342859" cy="4524315"/>
          </a:xfrm>
          <a:prstGeom prst="rect">
            <a:avLst/>
          </a:prstGeom>
          <a:noFill/>
        </p:spPr>
        <p:txBody>
          <a:bodyPr wrap="square">
            <a:spAutoFit/>
          </a:bodyPr>
          <a:lstStyle/>
          <a:p>
            <a:pPr algn="l"/>
            <a:r>
              <a:rPr lang="en-MY" sz="1800" b="0" i="0" u="none" strike="noStrike" baseline="0" dirty="0">
                <a:solidFill>
                  <a:srgbClr val="9A009A"/>
                </a:solidFill>
                <a:latin typeface="CMSSBX10"/>
              </a:rPr>
              <a:t>Support vector machines (SVM)</a:t>
            </a:r>
          </a:p>
          <a:p>
            <a:pPr algn="l"/>
            <a:r>
              <a:rPr lang="en-US" sz="1800" b="0" i="0" u="none" strike="noStrike" baseline="0" dirty="0">
                <a:latin typeface="NimbusRomNo9L-Regu"/>
              </a:rPr>
              <a:t>SVMs retain three attractive properties over deep learning networks and random forests:</a:t>
            </a:r>
          </a:p>
          <a:p>
            <a:pPr algn="l"/>
            <a:endParaRPr lang="en-MY"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SVMs construct a </a:t>
            </a:r>
            <a:r>
              <a:rPr lang="en-US" sz="1800" b="0" i="0" u="none" strike="noStrike" baseline="0" dirty="0">
                <a:latin typeface="NimbusRomNo9L-Medi"/>
              </a:rPr>
              <a:t>maximum margin separator</a:t>
            </a:r>
          </a:p>
          <a:p>
            <a:pPr marL="742950" lvl="1" indent="-285750">
              <a:buFont typeface="Arial" panose="020B0604020202020204" pitchFamily="34" charset="0"/>
              <a:buChar char="•"/>
            </a:pPr>
            <a:r>
              <a:rPr lang="en-US" b="0" i="0" u="none" strike="noStrike" baseline="0" dirty="0">
                <a:latin typeface="NimbusRomNo9L-Regu"/>
              </a:rPr>
              <a:t>a decision boundary with the largest </a:t>
            </a:r>
            <a:r>
              <a:rPr lang="en-MY" sz="1800" b="0" i="0" u="none" strike="noStrike" baseline="0" dirty="0">
                <a:latin typeface="NimbusRomNo9L-Regu"/>
              </a:rPr>
              <a:t>possible distance to example points</a:t>
            </a:r>
          </a:p>
          <a:p>
            <a:pPr marL="742950" lvl="1"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MY" b="0" i="0" u="none" strike="noStrike" baseline="0" dirty="0">
                <a:latin typeface="NimbusRomNo9L-Regu"/>
              </a:rPr>
              <a:t>SVMs create a </a:t>
            </a:r>
            <a:r>
              <a:rPr lang="en-MY" b="0" i="0" u="none" strike="noStrike" baseline="0" dirty="0">
                <a:latin typeface="NimbusRomNo9L-ReguItal"/>
              </a:rPr>
              <a:t>linear </a:t>
            </a:r>
            <a:r>
              <a:rPr lang="en-MY" b="0" i="0" u="none" strike="noStrike" baseline="0" dirty="0">
                <a:latin typeface="NimbusRomNo9L-Regu"/>
              </a:rPr>
              <a:t>separating hyperplane,</a:t>
            </a:r>
            <a:endParaRPr lang="en-US"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MY" b="0" i="0" u="none" strike="noStrike" baseline="0" dirty="0">
                <a:latin typeface="NimbusRomNo9L-Regu"/>
              </a:rPr>
              <a:t>SVMs are nonparametric</a:t>
            </a:r>
          </a:p>
          <a:p>
            <a:pPr marL="742950" lvl="1" indent="-285750">
              <a:buFont typeface="Arial" panose="020B0604020202020204" pitchFamily="34" charset="0"/>
              <a:buChar char="•"/>
            </a:pPr>
            <a:r>
              <a:rPr lang="en-US" sz="1800" b="0" i="0" u="none" strike="noStrike" baseline="0" dirty="0">
                <a:latin typeface="NimbusRomNo9L-Regu"/>
              </a:rPr>
              <a:t>the separating hyperplane is defined by a set of example</a:t>
            </a:r>
            <a:endParaRPr lang="en-US"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algn="l"/>
            <a:r>
              <a:rPr lang="en-US" sz="1800" b="0" i="0" u="none" strike="noStrike" baseline="0" dirty="0">
                <a:latin typeface="NimbusRomNo9L-Regu"/>
              </a:rPr>
              <a:t>Instead of minimizing expected </a:t>
            </a:r>
            <a:r>
              <a:rPr lang="en-US" sz="1800" b="0" i="0" u="none" strike="noStrike" baseline="0" dirty="0">
                <a:latin typeface="NimbusRomNo9L-ReguItal"/>
              </a:rPr>
              <a:t>empirical loss </a:t>
            </a:r>
            <a:r>
              <a:rPr lang="en-US" sz="1800" b="0" i="0" u="none" strike="noStrike" baseline="0" dirty="0">
                <a:latin typeface="NimbusRomNo9L-Regu"/>
              </a:rPr>
              <a:t>on the training data, SVMs attempt to minimize expected </a:t>
            </a:r>
            <a:r>
              <a:rPr lang="en-US" sz="1800" b="0" i="0" u="none" strike="noStrike" baseline="0" dirty="0">
                <a:latin typeface="NimbusRomNo9L-ReguItal"/>
              </a:rPr>
              <a:t>generalization </a:t>
            </a:r>
            <a:r>
              <a:rPr lang="en-US" sz="1800" b="0" i="0" u="none" strike="noStrike" baseline="0" dirty="0">
                <a:latin typeface="NimbusRomNo9L-Regu"/>
              </a:rPr>
              <a:t>loss.</a:t>
            </a:r>
            <a:endParaRPr lang="en-US"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1" i="0" u="none" strike="noStrike" baseline="0" dirty="0">
              <a:latin typeface="NimbusRomNo9L-Regu"/>
            </a:endParaRPr>
          </a:p>
        </p:txBody>
      </p:sp>
    </p:spTree>
    <p:extLst>
      <p:ext uri="{BB962C8B-B14F-4D97-AF65-F5344CB8AC3E}">
        <p14:creationId xmlns:p14="http://schemas.microsoft.com/office/powerpoint/2010/main" val="3367615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49</a:t>
            </a:fld>
            <a:endParaRPr spc="20" dirty="0"/>
          </a:p>
        </p:txBody>
      </p:sp>
      <p:sp>
        <p:nvSpPr>
          <p:cNvPr id="8" name="TextBox 7">
            <a:extLst>
              <a:ext uri="{FF2B5EF4-FFF2-40B4-BE49-F238E27FC236}">
                <a16:creationId xmlns:a16="http://schemas.microsoft.com/office/drawing/2014/main" id="{254F16FC-A17A-4A81-B43E-9DC64B8BBDBC}"/>
              </a:ext>
            </a:extLst>
          </p:cNvPr>
          <p:cNvSpPr txBox="1"/>
          <p:nvPr/>
        </p:nvSpPr>
        <p:spPr>
          <a:xfrm>
            <a:off x="914399" y="1828800"/>
            <a:ext cx="7342859" cy="4801314"/>
          </a:xfrm>
          <a:prstGeom prst="rect">
            <a:avLst/>
          </a:prstGeom>
          <a:noFill/>
        </p:spPr>
        <p:txBody>
          <a:bodyPr wrap="square">
            <a:spAutoFit/>
          </a:bodyPr>
          <a:lstStyle/>
          <a:p>
            <a:pPr marL="285750" indent="-285750">
              <a:buFont typeface="Arial" panose="020B0604020202020204" pitchFamily="34" charset="0"/>
              <a:buChar char="•"/>
            </a:pPr>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b="0" i="0" u="none" strike="noStrike" baseline="0" dirty="0">
                <a:latin typeface="Times New Roman" panose="02020603050405020304" pitchFamily="18" charset="0"/>
              </a:rPr>
              <a:t>The separator between points is defined as the set of points </a:t>
            </a:r>
            <a:r>
              <a:rPr lang="en-US" b="0" i="1" u="none" strike="noStrike" baseline="0" dirty="0">
                <a:latin typeface="Garamond" panose="02020404030301010803" pitchFamily="18" charset="0"/>
              </a:rPr>
              <a:t>{</a:t>
            </a:r>
            <a:r>
              <a:rPr lang="en-US" b="1" i="0" u="none" strike="noStrike" baseline="0" dirty="0">
                <a:latin typeface="Times New Roman" panose="02020603050405020304" pitchFamily="18" charset="0"/>
              </a:rPr>
              <a:t>x </a:t>
            </a:r>
            <a:r>
              <a:rPr lang="en-US" b="0" i="0" u="none" strike="noStrike" baseline="0" dirty="0">
                <a:latin typeface="Times New Roman" panose="02020603050405020304" pitchFamily="18" charset="0"/>
              </a:rPr>
              <a:t>: </a:t>
            </a:r>
            <a:r>
              <a:rPr lang="en-US" b="1" i="0" u="none" strike="noStrike" baseline="0" dirty="0">
                <a:latin typeface="Times New Roman" panose="02020603050405020304" pitchFamily="18" charset="0"/>
              </a:rPr>
              <a:t>w </a:t>
            </a:r>
            <a:r>
              <a:rPr lang="en-US" b="0" i="1" u="none" strike="noStrike" baseline="0" dirty="0">
                <a:latin typeface="Garamond" panose="02020404030301010803" pitchFamily="18" charset="0"/>
              </a:rPr>
              <a:t>· </a:t>
            </a:r>
            <a:r>
              <a:rPr lang="en-US" b="1" i="0" u="none" strike="noStrike" baseline="0" dirty="0">
                <a:latin typeface="Times New Roman" panose="02020603050405020304" pitchFamily="18" charset="0"/>
              </a:rPr>
              <a:t>x </a:t>
            </a:r>
            <a:r>
              <a:rPr lang="en-US" b="0" i="0" u="none" strike="noStrike" baseline="0" dirty="0">
                <a:latin typeface="Lucida Sans Unicode" panose="020B0602030504020204" pitchFamily="34" charset="0"/>
              </a:rPr>
              <a:t>+ </a:t>
            </a:r>
            <a:r>
              <a:rPr lang="en-US" b="0" i="1" u="none" strike="noStrike" baseline="0" dirty="0">
                <a:latin typeface="Times New Roman" panose="02020603050405020304" pitchFamily="18" charset="0"/>
              </a:rPr>
              <a:t>b </a:t>
            </a:r>
            <a:r>
              <a:rPr lang="en-US" b="0" i="0" u="none" strike="noStrike" baseline="0" dirty="0">
                <a:latin typeface="Lucida Sans Unicode" panose="020B0602030504020204" pitchFamily="34" charset="0"/>
              </a:rPr>
              <a:t>= </a:t>
            </a:r>
            <a:r>
              <a:rPr lang="en-US" b="0" i="0" u="none" strike="noStrike" baseline="0" dirty="0">
                <a:latin typeface="Times New Roman" panose="02020603050405020304" pitchFamily="18" charset="0"/>
              </a:rPr>
              <a:t>0</a:t>
            </a:r>
            <a:r>
              <a:rPr lang="en-US" b="0" i="1" u="none" strike="noStrike" baseline="0" dirty="0">
                <a:latin typeface="Garamond" panose="02020404030301010803" pitchFamily="18" charset="0"/>
              </a:rPr>
              <a:t>}</a:t>
            </a:r>
            <a:r>
              <a:rPr lang="en-US" b="0" i="0" u="none" strike="noStrike" baseline="0" dirty="0">
                <a:latin typeface="Times New Roman" panose="02020603050405020304" pitchFamily="18" charset="0"/>
              </a:rPr>
              <a:t>.</a:t>
            </a:r>
          </a:p>
          <a:p>
            <a:pPr marL="285750" indent="-285750">
              <a:buFont typeface="Arial" panose="020B0604020202020204" pitchFamily="34" charset="0"/>
              <a:buChar char="•"/>
            </a:pPr>
            <a:r>
              <a:rPr lang="en-US" sz="1800" b="0" i="0" u="none" strike="noStrike" baseline="0" dirty="0">
                <a:latin typeface="NimbusRomNo9L-Regu"/>
              </a:rPr>
              <a:t>Optimal solution is found by solving</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b="0" i="0" u="none" strike="noStrike" baseline="0" dirty="0">
              <a:latin typeface="NimbusRomNo9L-Regu"/>
            </a:endParaRPr>
          </a:p>
          <a:p>
            <a:pPr marL="285750" indent="-285750">
              <a:buFont typeface="Arial" panose="020B0604020202020204" pitchFamily="34" charset="0"/>
              <a:buChar char="•"/>
            </a:pPr>
            <a:endParaRPr lang="en-US" b="0" i="0" u="none" strike="noStrike" baseline="0" dirty="0">
              <a:latin typeface="NimbusRomNo9L-Regu"/>
            </a:endParaRPr>
          </a:p>
          <a:p>
            <a:pPr marL="285750" indent="-285750" algn="l">
              <a:buFont typeface="Arial" panose="020B0604020202020204" pitchFamily="34" charset="0"/>
              <a:buChar char="•"/>
            </a:pPr>
            <a:r>
              <a:rPr lang="en-MY" sz="1800" b="0" i="0" u="none" strike="noStrike" baseline="0" dirty="0">
                <a:solidFill>
                  <a:srgbClr val="000000"/>
                </a:solidFill>
                <a:latin typeface="NimbusRomNo9L-Regu"/>
              </a:rPr>
              <a:t>Expression </a:t>
            </a:r>
            <a:r>
              <a:rPr lang="en-US" sz="1800" b="0" i="0" u="none" strike="noStrike" baseline="0" dirty="0">
                <a:solidFill>
                  <a:srgbClr val="000000"/>
                </a:solidFill>
                <a:latin typeface="NimbusRomNo9L-Regu"/>
              </a:rPr>
              <a:t>is convex; it has a single global maximum that can be found efficiently.</a:t>
            </a:r>
          </a:p>
          <a:p>
            <a:pPr marL="285750" indent="-285750" algn="l">
              <a:buFont typeface="Arial" panose="020B0604020202020204" pitchFamily="34" charset="0"/>
              <a:buChar char="•"/>
            </a:pPr>
            <a:r>
              <a:rPr lang="en-US" sz="1800" b="0" i="0" u="none" strike="noStrike" baseline="0" dirty="0">
                <a:latin typeface="NimbusRomNo9L-ReguItal"/>
              </a:rPr>
              <a:t>The data enter the expression only in the form of dot products of pairs of points</a:t>
            </a: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A final important property is that the weights </a:t>
            </a:r>
            <a:r>
              <a:rPr lang="en-US" sz="1800" b="0" i="1" u="none" strike="noStrike" baseline="0" dirty="0">
                <a:latin typeface="Arial" panose="020B0604020202020204" pitchFamily="34" charset="0"/>
              </a:rPr>
              <a:t>α</a:t>
            </a:r>
            <a:r>
              <a:rPr lang="en-US" sz="1800" b="0" i="1" u="none" strike="noStrike" baseline="-25000" dirty="0">
                <a:latin typeface="Times New Roman" panose="02020603050405020304" pitchFamily="18" charset="0"/>
              </a:rPr>
              <a:t>j</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associated with each data point are </a:t>
            </a:r>
            <a:r>
              <a:rPr lang="en-US" sz="1800" b="0" i="1" u="none" strike="noStrike" baseline="0" dirty="0">
                <a:latin typeface="Times New Roman" panose="02020603050405020304" pitchFamily="18" charset="0"/>
              </a:rPr>
              <a:t>zero </a:t>
            </a:r>
            <a:r>
              <a:rPr lang="en-US" sz="1800" b="0" i="0" u="none" strike="noStrike" baseline="0" dirty="0">
                <a:latin typeface="Times New Roman" panose="02020603050405020304" pitchFamily="18" charset="0"/>
              </a:rPr>
              <a:t>except for the </a:t>
            </a:r>
            <a:r>
              <a:rPr lang="en-US" sz="1800" b="1" i="0" u="none" strike="noStrike" baseline="0" dirty="0">
                <a:latin typeface="Times New Roman" panose="02020603050405020304" pitchFamily="18" charset="0"/>
              </a:rPr>
              <a:t>support vectors</a:t>
            </a:r>
            <a:r>
              <a:rPr lang="en-US" sz="1800" b="0" i="0" u="none" strike="noStrike" baseline="0" dirty="0">
                <a:latin typeface="Times New Roman" panose="02020603050405020304" pitchFamily="18" charset="0"/>
              </a:rPr>
              <a:t>—the points closest to the separator. </a:t>
            </a:r>
          </a:p>
          <a:p>
            <a:pPr marL="285750" indent="-285750" algn="l">
              <a:buFont typeface="Arial" panose="020B0604020202020204" pitchFamily="34" charset="0"/>
              <a:buChar char="•"/>
            </a:pPr>
            <a:endParaRPr lang="en-US"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1" i="0" u="none" strike="noStrike" baseline="0" dirty="0">
              <a:latin typeface="NimbusRomNo9L-Regu"/>
            </a:endParaRPr>
          </a:p>
        </p:txBody>
      </p:sp>
      <p:pic>
        <p:nvPicPr>
          <p:cNvPr id="4" name="Picture 3">
            <a:extLst>
              <a:ext uri="{FF2B5EF4-FFF2-40B4-BE49-F238E27FC236}">
                <a16:creationId xmlns:a16="http://schemas.microsoft.com/office/drawing/2014/main" id="{29748EE9-ECFF-4E32-8CCE-9C6D7DC584A7}"/>
              </a:ext>
            </a:extLst>
          </p:cNvPr>
          <p:cNvPicPr>
            <a:picLocks noChangeAspect="1"/>
          </p:cNvPicPr>
          <p:nvPr/>
        </p:nvPicPr>
        <p:blipFill>
          <a:blip r:embed="rId2"/>
          <a:stretch>
            <a:fillRect/>
          </a:stretch>
        </p:blipFill>
        <p:spPr>
          <a:xfrm>
            <a:off x="2861803" y="2971800"/>
            <a:ext cx="3448050" cy="619125"/>
          </a:xfrm>
          <a:prstGeom prst="rect">
            <a:avLst/>
          </a:prstGeom>
        </p:spPr>
      </p:pic>
    </p:spTree>
    <p:extLst>
      <p:ext uri="{BB962C8B-B14F-4D97-AF65-F5344CB8AC3E}">
        <p14:creationId xmlns:p14="http://schemas.microsoft.com/office/powerpoint/2010/main" val="416228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Supervised Learning</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03564" y="1828800"/>
            <a:ext cx="7492235" cy="5078313"/>
          </a:xfrm>
          <a:prstGeom prst="rect">
            <a:avLst/>
          </a:prstGeom>
          <a:noFill/>
        </p:spPr>
        <p:txBody>
          <a:bodyPr wrap="square">
            <a:spAutoFit/>
          </a:bodyPr>
          <a:lstStyle/>
          <a:p>
            <a:pPr marL="285750" indent="-285750">
              <a:buFont typeface="Arial" panose="020B0604020202020204" pitchFamily="34" charset="0"/>
              <a:buChar char="•"/>
            </a:pPr>
            <a:r>
              <a:rPr lang="en-US" dirty="0">
                <a:latin typeface="NimbusRomNo9L-Regu"/>
              </a:rPr>
              <a:t>Training set of examples of input output (</a:t>
            </a:r>
            <a:r>
              <a:rPr lang="en-US" i="1" dirty="0">
                <a:latin typeface="NimbusRomNo9L-Regu"/>
              </a:rPr>
              <a:t>N</a:t>
            </a:r>
            <a:r>
              <a:rPr lang="en-US" dirty="0">
                <a:latin typeface="NimbusRomNo9L-Regu"/>
              </a:rPr>
              <a:t>)</a:t>
            </a:r>
          </a:p>
          <a:p>
            <a:pPr marL="742950" lvl="1" indent="-285750">
              <a:buFont typeface="Arial" panose="020B0604020202020204" pitchFamily="34" charset="0"/>
              <a:buChar char="•"/>
            </a:pPr>
            <a:r>
              <a:rPr lang="es-ES" b="0" i="1" u="none" strike="noStrike" baseline="0" dirty="0">
                <a:latin typeface="Tahoma" panose="020B0604030504040204" pitchFamily="34" charset="0"/>
              </a:rPr>
              <a:t>(</a:t>
            </a:r>
            <a:r>
              <a:rPr lang="es-ES" b="0" i="1" u="none" strike="noStrike" baseline="0" dirty="0">
                <a:latin typeface="Cambria" panose="02040503050406030204" pitchFamily="18" charset="0"/>
              </a:rPr>
              <a:t>x</a:t>
            </a:r>
            <a:r>
              <a:rPr lang="es-ES" b="0" i="0" u="none" strike="noStrike" baseline="-25000" dirty="0">
                <a:latin typeface="Book Antiqua" panose="02040602050305030304" pitchFamily="18" charset="0"/>
              </a:rPr>
              <a:t>1</a:t>
            </a:r>
            <a:r>
              <a:rPr lang="es-ES" b="0" i="1" u="none" strike="noStrike" baseline="0" dirty="0">
                <a:latin typeface="Arial" panose="020B0604020202020204" pitchFamily="34" charset="0"/>
              </a:rPr>
              <a:t>, </a:t>
            </a:r>
            <a:r>
              <a:rPr lang="es-ES" b="0" i="1" u="none" strike="noStrike" baseline="0" dirty="0">
                <a:latin typeface="Cambria" panose="02040503050406030204" pitchFamily="18" charset="0"/>
              </a:rPr>
              <a:t>y</a:t>
            </a:r>
            <a:r>
              <a:rPr lang="es-ES" b="0" i="0" u="none" strike="noStrike" baseline="-25000" dirty="0">
                <a:latin typeface="Book Antiqua" panose="02040602050305030304" pitchFamily="18" charset="0"/>
              </a:rPr>
              <a:t>1</a:t>
            </a:r>
            <a:r>
              <a:rPr lang="es-ES" b="0" i="0" u="none" strike="noStrike" baseline="0" dirty="0">
                <a:latin typeface="Tahoma" panose="020B0604030504040204" pitchFamily="34" charset="0"/>
              </a:rPr>
              <a:t>)</a:t>
            </a:r>
            <a:r>
              <a:rPr lang="es-ES" b="0" i="1" u="none" strike="noStrike" baseline="0" dirty="0">
                <a:latin typeface="Arial" panose="020B0604020202020204" pitchFamily="34" charset="0"/>
              </a:rPr>
              <a:t>, </a:t>
            </a:r>
            <a:r>
              <a:rPr lang="es-ES" b="0" i="0" u="none" strike="noStrike" baseline="0" dirty="0">
                <a:latin typeface="Tahoma" panose="020B0604030504040204" pitchFamily="34" charset="0"/>
              </a:rPr>
              <a:t>(</a:t>
            </a:r>
            <a:r>
              <a:rPr lang="es-ES" b="0" i="1" u="none" strike="noStrike" baseline="0" dirty="0">
                <a:latin typeface="Cambria" panose="02040503050406030204" pitchFamily="18" charset="0"/>
              </a:rPr>
              <a:t>x</a:t>
            </a:r>
            <a:r>
              <a:rPr lang="es-ES" b="0" i="0" u="none" strike="noStrike" baseline="-25000" dirty="0">
                <a:latin typeface="Book Antiqua" panose="02040602050305030304" pitchFamily="18" charset="0"/>
              </a:rPr>
              <a:t>2</a:t>
            </a:r>
            <a:r>
              <a:rPr lang="es-ES" b="0" i="1" u="none" strike="noStrike" baseline="0" dirty="0">
                <a:latin typeface="Arial" panose="020B0604020202020204" pitchFamily="34" charset="0"/>
              </a:rPr>
              <a:t>, </a:t>
            </a:r>
            <a:r>
              <a:rPr lang="es-ES" b="0" i="1" u="none" strike="noStrike" baseline="0" dirty="0">
                <a:latin typeface="Cambria" panose="02040503050406030204" pitchFamily="18" charset="0"/>
              </a:rPr>
              <a:t>y</a:t>
            </a:r>
            <a:r>
              <a:rPr lang="es-ES" b="0" i="0" u="none" strike="noStrike" baseline="-25000" dirty="0">
                <a:latin typeface="Book Antiqua" panose="02040602050305030304" pitchFamily="18" charset="0"/>
              </a:rPr>
              <a:t>2</a:t>
            </a:r>
            <a:r>
              <a:rPr lang="es-ES" b="0" i="0" u="none" strike="noStrike" baseline="0" dirty="0">
                <a:latin typeface="Tahoma" panose="020B0604030504040204" pitchFamily="34" charset="0"/>
              </a:rPr>
              <a:t>)</a:t>
            </a:r>
            <a:r>
              <a:rPr lang="es-ES" b="0" i="1" u="none" strike="noStrike" baseline="0" dirty="0">
                <a:latin typeface="Arial" panose="020B0604020202020204" pitchFamily="34" charset="0"/>
              </a:rPr>
              <a:t>, . . . </a:t>
            </a:r>
            <a:r>
              <a:rPr lang="es-ES" b="0" i="0" u="none" strike="noStrike" baseline="0" dirty="0">
                <a:latin typeface="Tahoma" panose="020B0604030504040204" pitchFamily="34" charset="0"/>
              </a:rPr>
              <a:t>(</a:t>
            </a:r>
            <a:r>
              <a:rPr lang="es-ES" b="0" i="1" u="none" strike="noStrike" baseline="0" dirty="0" err="1">
                <a:latin typeface="Cambria" panose="02040503050406030204" pitchFamily="18" charset="0"/>
              </a:rPr>
              <a:t>x</a:t>
            </a:r>
            <a:r>
              <a:rPr lang="es-ES" b="0" i="1" u="none" strike="noStrike" baseline="-25000" dirty="0" err="1">
                <a:latin typeface="Cambria" panose="02040503050406030204" pitchFamily="18" charset="0"/>
              </a:rPr>
              <a:t>N</a:t>
            </a:r>
            <a:r>
              <a:rPr lang="es-ES" b="0" i="1" u="none" strike="noStrike" baseline="0" dirty="0">
                <a:latin typeface="Arial" panose="020B0604020202020204" pitchFamily="34" charset="0"/>
              </a:rPr>
              <a:t>, </a:t>
            </a:r>
            <a:r>
              <a:rPr lang="es-ES" b="0" i="1" u="none" strike="noStrike" baseline="0" dirty="0" err="1">
                <a:latin typeface="Cambria" panose="02040503050406030204" pitchFamily="18" charset="0"/>
              </a:rPr>
              <a:t>y</a:t>
            </a:r>
            <a:r>
              <a:rPr lang="es-ES" b="0" i="1" u="none" strike="noStrike" baseline="-25000" dirty="0" err="1">
                <a:latin typeface="Cambria" panose="02040503050406030204" pitchFamily="18" charset="0"/>
              </a:rPr>
              <a:t>N</a:t>
            </a:r>
            <a:r>
              <a:rPr lang="es-ES" b="0" i="0" u="none" strike="noStrike" baseline="0" dirty="0">
                <a:latin typeface="Tahoma" panose="020B0604030504040204" pitchFamily="34" charset="0"/>
              </a:rPr>
              <a:t>) </a:t>
            </a:r>
            <a:r>
              <a:rPr lang="es-ES" b="0" i="1" u="none" strike="noStrike" baseline="0" dirty="0">
                <a:latin typeface="Arial" panose="020B0604020202020204" pitchFamily="34" charset="0"/>
              </a:rPr>
              <a:t>,</a:t>
            </a:r>
          </a:p>
          <a:p>
            <a:pPr marL="742950" lvl="1" indent="-285750">
              <a:buFont typeface="Arial" panose="020B0604020202020204" pitchFamily="34" charset="0"/>
              <a:buChar char="•"/>
            </a:pPr>
            <a:r>
              <a:rPr lang="en-MY" sz="1800" b="0" i="1" u="none" strike="noStrike" baseline="0" dirty="0">
                <a:latin typeface="Times New Roman" panose="02020603050405020304" pitchFamily="18" charset="0"/>
              </a:rPr>
              <a:t>y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f </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x</a:t>
            </a:r>
            <a:r>
              <a:rPr lang="en-MY" sz="1800" b="0" i="0" u="none" strike="noStrike" baseline="0" dirty="0">
                <a:latin typeface="Tahoma" panose="020B0604030504040204" pitchFamily="34" charset="0"/>
              </a:rPr>
              <a:t>)</a:t>
            </a:r>
            <a:r>
              <a:rPr lang="en-MY" sz="1800" b="0" i="0" u="none" strike="noStrike" baseline="0" dirty="0">
                <a:latin typeface="Calibri" panose="020F0502020204030204" pitchFamily="34" charset="0"/>
              </a:rPr>
              <a:t>,</a:t>
            </a:r>
          </a:p>
          <a:p>
            <a:pPr lvl="1"/>
            <a:endParaRPr lang="en-MY" dirty="0">
              <a:latin typeface="Arial" panose="020B0604020202020204" pitchFamily="34" charset="0"/>
            </a:endParaRPr>
          </a:p>
          <a:p>
            <a:pPr lvl="1"/>
            <a:r>
              <a:rPr lang="en-MY" dirty="0"/>
              <a:t>function</a:t>
            </a:r>
            <a:r>
              <a:rPr lang="en-MY" i="1" dirty="0"/>
              <a:t> h </a:t>
            </a:r>
            <a:r>
              <a:rPr lang="en-MY" dirty="0"/>
              <a:t>is hypothesis about the world, approximates the true function </a:t>
            </a:r>
            <a:r>
              <a:rPr lang="en-MY" i="1" dirty="0"/>
              <a:t>f</a:t>
            </a:r>
          </a:p>
          <a:p>
            <a:pPr marL="742950" lvl="1" indent="-285750">
              <a:buFont typeface="Arial" panose="020B0604020202020204" pitchFamily="34" charset="0"/>
              <a:buChar char="•"/>
            </a:pPr>
            <a:r>
              <a:rPr lang="en-US" sz="1800" b="0" i="0" u="none" strike="noStrike" baseline="0" dirty="0">
                <a:latin typeface="NimbusRomNo9L-Regu"/>
              </a:rPr>
              <a:t>drawn from a </a:t>
            </a:r>
            <a:r>
              <a:rPr lang="en-US" sz="1800" b="0" i="0" u="none" strike="noStrike" baseline="0" dirty="0">
                <a:latin typeface="NimbusRomNo9L-Medi"/>
              </a:rPr>
              <a:t>hypothesis space</a:t>
            </a:r>
            <a:r>
              <a:rPr lang="en-MY" sz="1800" i="0" dirty="0">
                <a:latin typeface="NimbusRomNo9L-Medi"/>
              </a:rPr>
              <a:t> </a:t>
            </a:r>
            <a:r>
              <a:rPr lang="en-MY" sz="1800" b="0" i="1" u="none" strike="noStrike" baseline="0" dirty="0">
                <a:latin typeface="Verdana" panose="020B0604030504040204" pitchFamily="34" charset="0"/>
              </a:rPr>
              <a:t>H </a:t>
            </a:r>
            <a:r>
              <a:rPr lang="en-MY" sz="1800" b="0" i="0" u="none" strike="noStrike" baseline="0" dirty="0">
                <a:latin typeface="NimbusRomNo9L-Regu"/>
              </a:rPr>
              <a:t>of possible functions</a:t>
            </a:r>
          </a:p>
          <a:p>
            <a:pPr marL="742950" lvl="1" indent="-285750">
              <a:buFont typeface="Arial" panose="020B0604020202020204" pitchFamily="34" charset="0"/>
              <a:buChar char="•"/>
            </a:pPr>
            <a:r>
              <a:rPr lang="en-MY" i="1" dirty="0"/>
              <a:t>h </a:t>
            </a:r>
            <a:r>
              <a:rPr lang="en-MY" dirty="0">
                <a:latin typeface="NimbusRomNo9L-Regu"/>
              </a:rPr>
              <a:t>Model of the data, drawn from a model class </a:t>
            </a:r>
            <a:r>
              <a:rPr lang="en-MY" sz="1800" b="0" i="1" u="none" strike="noStrike" baseline="0" dirty="0">
                <a:latin typeface="Verdana" panose="020B0604030504040204" pitchFamily="34" charset="0"/>
              </a:rPr>
              <a:t>H</a:t>
            </a:r>
          </a:p>
          <a:p>
            <a:pPr lvl="1"/>
            <a:endParaRPr lang="en-MY" b="0" u="none" strike="noStrike" baseline="0" dirty="0"/>
          </a:p>
          <a:p>
            <a:r>
              <a:rPr lang="en-US" b="1" i="1" u="none" strike="noStrike" baseline="0" dirty="0">
                <a:latin typeface="Times New Roman" panose="02020603050405020304" pitchFamily="18" charset="0"/>
              </a:rPr>
              <a:t>Consistent </a:t>
            </a:r>
            <a:r>
              <a:rPr lang="en-US" b="1" i="0" u="none" strike="noStrike" baseline="0" dirty="0">
                <a:latin typeface="Times New Roman" panose="02020603050405020304" pitchFamily="18" charset="0"/>
              </a:rPr>
              <a:t>hypothesis</a:t>
            </a:r>
            <a:r>
              <a:rPr lang="en-US" b="0" i="0" u="none" strike="noStrike" baseline="0" dirty="0">
                <a:latin typeface="Times New Roman" panose="02020603050405020304" pitchFamily="18" charset="0"/>
              </a:rPr>
              <a:t>: an </a:t>
            </a:r>
            <a:r>
              <a:rPr lang="en-US" b="0" i="1" u="none" strike="noStrike" baseline="0" dirty="0">
                <a:latin typeface="Times New Roman" panose="02020603050405020304" pitchFamily="18" charset="0"/>
              </a:rPr>
              <a:t>h </a:t>
            </a:r>
            <a:r>
              <a:rPr lang="en-US" b="0" i="0" u="none" strike="noStrike" baseline="0" dirty="0">
                <a:latin typeface="Times New Roman" panose="02020603050405020304" pitchFamily="18" charset="0"/>
              </a:rPr>
              <a:t>such that each </a:t>
            </a:r>
            <a:r>
              <a:rPr lang="en-US" b="0" i="1" u="none" strike="noStrike" baseline="0" dirty="0">
                <a:latin typeface="Times New Roman" panose="02020603050405020304" pitchFamily="18" charset="0"/>
              </a:rPr>
              <a:t>x</a:t>
            </a:r>
            <a:r>
              <a:rPr lang="en-US" b="0" i="1" u="none" strike="noStrike" baseline="-25000" dirty="0">
                <a:latin typeface="Times New Roman" panose="02020603050405020304" pitchFamily="18" charset="0"/>
              </a:rPr>
              <a:t>i</a:t>
            </a:r>
            <a:r>
              <a:rPr lang="en-US" b="0" i="1" u="none" strike="noStrike" baseline="0" dirty="0">
                <a:latin typeface="Times New Roman" panose="02020603050405020304" pitchFamily="18" charset="0"/>
              </a:rPr>
              <a:t> </a:t>
            </a:r>
            <a:r>
              <a:rPr lang="en-US" b="0" i="0" u="none" strike="noStrike" baseline="0" dirty="0">
                <a:latin typeface="Times New Roman" panose="02020603050405020304" pitchFamily="18" charset="0"/>
              </a:rPr>
              <a:t>in the training set has </a:t>
            </a:r>
            <a:r>
              <a:rPr lang="en-US" b="0" i="1" u="none" strike="noStrike" baseline="0" dirty="0">
                <a:latin typeface="Times New Roman" panose="02020603050405020304" pitchFamily="18" charset="0"/>
              </a:rPr>
              <a:t>h</a:t>
            </a:r>
            <a:r>
              <a:rPr lang="en-US" b="0" i="0" u="none" strike="noStrike" baseline="0" dirty="0">
                <a:latin typeface="Tahoma" panose="020B0604030504040204" pitchFamily="34" charset="0"/>
              </a:rPr>
              <a:t>(</a:t>
            </a:r>
            <a:r>
              <a:rPr lang="en-US" b="0" i="1" u="none" strike="noStrike" baseline="0" dirty="0">
                <a:latin typeface="Times New Roman" panose="02020603050405020304" pitchFamily="18" charset="0"/>
              </a:rPr>
              <a:t>x</a:t>
            </a:r>
            <a:r>
              <a:rPr lang="en-US" b="0" i="1" u="none" strike="noStrike" baseline="-25000" dirty="0">
                <a:latin typeface="Times New Roman" panose="02020603050405020304" pitchFamily="18" charset="0"/>
              </a:rPr>
              <a:t>i</a:t>
            </a:r>
            <a:r>
              <a:rPr lang="en-US" b="0" i="0" u="none" strike="noStrike" baseline="0" dirty="0">
                <a:latin typeface="Tahoma" panose="020B0604030504040204" pitchFamily="34" charset="0"/>
              </a:rPr>
              <a:t>) = </a:t>
            </a:r>
            <a:r>
              <a:rPr lang="en-US" b="0" i="1" u="none" strike="noStrike" baseline="0" dirty="0" err="1">
                <a:latin typeface="Times New Roman" panose="02020603050405020304" pitchFamily="18" charset="0"/>
              </a:rPr>
              <a:t>y</a:t>
            </a:r>
            <a:r>
              <a:rPr lang="en-US" b="0" i="1" u="none" strike="noStrike" baseline="-25000" dirty="0" err="1">
                <a:latin typeface="Times New Roman" panose="02020603050405020304" pitchFamily="18" charset="0"/>
              </a:rPr>
              <a:t>i</a:t>
            </a:r>
            <a:r>
              <a:rPr lang="en-US" b="0" i="0" u="none" strike="noStrike" baseline="0" dirty="0">
                <a:latin typeface="Times New Roman" panose="02020603050405020304" pitchFamily="18" charset="0"/>
              </a:rPr>
              <a:t>.</a:t>
            </a:r>
          </a:p>
          <a:p>
            <a:pPr marL="285750" indent="-285750">
              <a:buFont typeface="Arial" panose="020B0604020202020204" pitchFamily="34" charset="0"/>
              <a:buChar char="•"/>
            </a:pPr>
            <a:r>
              <a:rPr lang="en-US" sz="1800" b="0" i="1" u="none" strike="noStrike" baseline="0" dirty="0">
                <a:latin typeface="Times New Roman" panose="02020603050405020304" pitchFamily="18" charset="0"/>
              </a:rPr>
              <a:t>look </a:t>
            </a:r>
            <a:r>
              <a:rPr lang="en-US" sz="1800" b="0" i="0" u="none" strike="noStrike" baseline="0" dirty="0">
                <a:latin typeface="Times New Roman" panose="02020603050405020304" pitchFamily="18" charset="0"/>
              </a:rPr>
              <a:t>for a </a:t>
            </a:r>
            <a:r>
              <a:rPr lang="en-US" sz="1800" b="1" i="0" u="none" strike="noStrike" baseline="0" dirty="0">
                <a:latin typeface="Times New Roman" panose="02020603050405020304" pitchFamily="18" charset="0"/>
              </a:rPr>
              <a:t>best-fit function </a:t>
            </a:r>
            <a:r>
              <a:rPr lang="en-US" sz="1800" b="0" i="0" u="none" strike="noStrike" baseline="0" dirty="0">
                <a:latin typeface="Times New Roman" panose="02020603050405020304" pitchFamily="18" charset="0"/>
              </a:rPr>
              <a:t>for which each </a:t>
            </a:r>
            <a:r>
              <a:rPr lang="en-US" sz="1800" b="0" i="1" u="none" strike="noStrike" baseline="0" dirty="0">
                <a:latin typeface="Times New Roman" panose="02020603050405020304" pitchFamily="18" charset="0"/>
              </a:rPr>
              <a:t>h</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i</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is close to </a:t>
            </a:r>
            <a:r>
              <a:rPr lang="en-US" sz="1800" b="0" i="1" u="none" strike="noStrike" baseline="0" dirty="0" err="1">
                <a:latin typeface="Times New Roman" panose="02020603050405020304" pitchFamily="18" charset="0"/>
              </a:rPr>
              <a:t>y</a:t>
            </a:r>
            <a:r>
              <a:rPr lang="en-US" sz="1800" b="0" i="1" u="none" strike="noStrike" baseline="-25000" dirty="0" err="1">
                <a:latin typeface="Times New Roman" panose="02020603050405020304" pitchFamily="18" charset="0"/>
              </a:rPr>
              <a:t>i</a:t>
            </a:r>
            <a:endParaRPr lang="en-US" sz="1800" b="0" i="1" u="none" strike="noStrike" baseline="-25000" dirty="0">
              <a:latin typeface="Times New Roman" panose="02020603050405020304" pitchFamily="18" charset="0"/>
            </a:endParaRPr>
          </a:p>
          <a:p>
            <a:pPr marL="285750" indent="-285750">
              <a:buFont typeface="Arial" panose="020B0604020202020204" pitchFamily="34" charset="0"/>
              <a:buChar char="•"/>
            </a:pPr>
            <a:endParaRPr lang="en-US" i="1" baseline="-25000" dirty="0">
              <a:latin typeface="Times New Roman" panose="02020603050405020304" pitchFamily="18" charset="0"/>
            </a:endParaRPr>
          </a:p>
          <a:p>
            <a:pPr marL="285750" indent="-285750">
              <a:buFont typeface="Arial" panose="020B0604020202020204" pitchFamily="34" charset="0"/>
              <a:buChar char="•"/>
            </a:pPr>
            <a:endParaRPr lang="en-US" sz="1800" b="0" i="1" u="none" strike="noStrike" baseline="-25000" dirty="0">
              <a:latin typeface="Times New Roman" panose="02020603050405020304" pitchFamily="18" charset="0"/>
            </a:endParaRPr>
          </a:p>
          <a:p>
            <a:r>
              <a:rPr lang="en-US" sz="1800" b="0" i="0" u="none" strike="noStrike" baseline="0" dirty="0">
                <a:latin typeface="Times New Roman" panose="02020603050405020304" pitchFamily="18" charset="0"/>
              </a:rPr>
              <a:t>The true measure of a hypothesis, depends on how well it handles inputs it has not yet seen. </a:t>
            </a:r>
            <a:r>
              <a:rPr lang="en-US" sz="1800" b="0" i="0" u="none" strike="noStrike" baseline="0" dirty="0" err="1">
                <a:latin typeface="Times New Roman" panose="02020603050405020304" pitchFamily="18" charset="0"/>
              </a:rPr>
              <a:t>Eg</a:t>
            </a:r>
            <a:r>
              <a:rPr lang="en-US" sz="1800" b="0" i="0" u="none" strike="noStrike" baseline="0" dirty="0">
                <a:latin typeface="Times New Roman" panose="02020603050405020304" pitchFamily="18" charset="0"/>
              </a:rPr>
              <a:t>: a second sample of </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i</a:t>
            </a:r>
            <a:r>
              <a:rPr lang="en-US" sz="1800" b="0" i="1" u="none" strike="noStrike" baseline="0" dirty="0">
                <a:latin typeface="Arial" panose="020B0604020202020204" pitchFamily="34" charset="0"/>
              </a:rPr>
              <a:t>, </a:t>
            </a:r>
            <a:r>
              <a:rPr lang="en-US" sz="1800" b="0" i="1" u="none" strike="noStrike" baseline="0" dirty="0" err="1">
                <a:latin typeface="Times New Roman" panose="02020603050405020304" pitchFamily="18" charset="0"/>
              </a:rPr>
              <a:t>y</a:t>
            </a:r>
            <a:r>
              <a:rPr lang="en-US" sz="1800" b="0" i="1" u="none" strike="noStrike" baseline="-25000" dirty="0" err="1">
                <a:latin typeface="Times New Roman" panose="02020603050405020304" pitchFamily="18" charset="0"/>
              </a:rPr>
              <a:t>i</a:t>
            </a:r>
            <a:r>
              <a:rPr lang="en-US" sz="1800" b="0" i="0" u="none" strike="noStrike" baseline="0" dirty="0">
                <a:latin typeface="Tahoma" panose="020B0604030504040204" pitchFamily="34" charset="0"/>
              </a:rPr>
              <a:t>)</a:t>
            </a:r>
          </a:p>
          <a:p>
            <a:endParaRPr lang="en-US" dirty="0">
              <a:latin typeface="Tahoma" panose="020B0604030504040204" pitchFamily="34" charset="0"/>
            </a:endParaRPr>
          </a:p>
          <a:p>
            <a:r>
              <a:rPr lang="en-MY" i="1" dirty="0"/>
              <a:t>h</a:t>
            </a:r>
            <a:r>
              <a:rPr lang="en-US" sz="1800" b="0" i="0" u="none" strike="noStrike" baseline="0" dirty="0">
                <a:latin typeface="Tahoma" panose="020B0604030504040204" pitchFamily="34" charset="0"/>
              </a:rPr>
              <a:t> </a:t>
            </a:r>
            <a:r>
              <a:rPr lang="en-US" sz="1800" b="0" i="0" u="none" strike="noStrike" baseline="0" dirty="0">
                <a:latin typeface="NimbusRomNo9L-Medi"/>
              </a:rPr>
              <a:t>generalizes </a:t>
            </a:r>
            <a:r>
              <a:rPr lang="en-US" sz="1800" b="0" i="0" u="none" strike="noStrike" baseline="0" dirty="0">
                <a:latin typeface="NimbusRomNo9L-Regu"/>
              </a:rPr>
              <a:t>well if it accurately predicts the outputs of the test set</a:t>
            </a:r>
            <a:endParaRPr lang="en-US" sz="1800" b="0" i="1" u="none" strike="noStrike" baseline="-25000" dirty="0">
              <a:latin typeface="Times New Roman" panose="02020603050405020304" pitchFamily="18" charset="0"/>
            </a:endParaRPr>
          </a:p>
          <a:p>
            <a:endParaRPr lang="en-US" dirty="0">
              <a:latin typeface="NimbusRomNo9L-Regu"/>
            </a:endParaRPr>
          </a:p>
        </p:txBody>
      </p:sp>
    </p:spTree>
    <p:extLst>
      <p:ext uri="{BB962C8B-B14F-4D97-AF65-F5344CB8AC3E}">
        <p14:creationId xmlns:p14="http://schemas.microsoft.com/office/powerpoint/2010/main" val="22786562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50</a:t>
            </a:fld>
            <a:endParaRPr spc="20" dirty="0"/>
          </a:p>
        </p:txBody>
      </p:sp>
      <p:sp>
        <p:nvSpPr>
          <p:cNvPr id="8" name="TextBox 7">
            <a:extLst>
              <a:ext uri="{FF2B5EF4-FFF2-40B4-BE49-F238E27FC236}">
                <a16:creationId xmlns:a16="http://schemas.microsoft.com/office/drawing/2014/main" id="{254F16FC-A17A-4A81-B43E-9DC64B8BBDBC}"/>
              </a:ext>
            </a:extLst>
          </p:cNvPr>
          <p:cNvSpPr txBox="1"/>
          <p:nvPr/>
        </p:nvSpPr>
        <p:spPr>
          <a:xfrm>
            <a:off x="914399" y="1828800"/>
            <a:ext cx="7342859" cy="4247317"/>
          </a:xfrm>
          <a:prstGeom prst="rect">
            <a:avLst/>
          </a:prstGeom>
          <a:noFill/>
        </p:spPr>
        <p:txBody>
          <a:bodyPr wrap="square">
            <a:spAutoFit/>
          </a:bodyPr>
          <a:lstStyle/>
          <a:p>
            <a:r>
              <a:rPr lang="en-MY" sz="1800" b="0" i="0" u="none" strike="noStrike" baseline="0" dirty="0">
                <a:solidFill>
                  <a:srgbClr val="9A009A"/>
                </a:solidFill>
                <a:latin typeface="CMSSBX10"/>
              </a:rPr>
              <a:t>The kernel trick</a:t>
            </a:r>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dirty="0">
                <a:latin typeface="NimbusRomNo9L-Regu"/>
              </a:rPr>
              <a:t>Plugging kernel into equation below, optimal linear separators can be found</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 resulting linear separators, when mapped back to the original input space, can correspond to arbitrarily wiggly, nonlinear decision boundaries between the </a:t>
            </a:r>
            <a:r>
              <a:rPr lang="en-MY" sz="1800" b="0" i="0" u="none" strike="noStrike" baseline="0" dirty="0">
                <a:latin typeface="NimbusRomNo9L-Regu"/>
              </a:rPr>
              <a:t>positive and negative examples.</a:t>
            </a:r>
            <a:endParaRPr lang="en-US" dirty="0">
              <a:latin typeface="NimbusRomNo9L-Regu"/>
            </a:endParaRPr>
          </a:p>
          <a:p>
            <a:pPr marL="285750" indent="-285750">
              <a:buFont typeface="Arial" panose="020B0604020202020204" pitchFamily="34" charset="0"/>
              <a:buChar char="•"/>
            </a:pPr>
            <a:endParaRPr lang="en-US" b="0" i="0" u="none" strike="noStrike" baseline="0" dirty="0">
              <a:latin typeface="NimbusRomNo9L-Regu"/>
            </a:endParaRPr>
          </a:p>
          <a:p>
            <a:pPr marL="285750" indent="-285750" algn="l">
              <a:buFont typeface="Arial" panose="020B0604020202020204" pitchFamily="34" charset="0"/>
              <a:buChar char="•"/>
            </a:pPr>
            <a:r>
              <a:rPr lang="en-US" b="0" i="0" u="none" strike="noStrike" baseline="0" dirty="0">
                <a:latin typeface="Times New Roman" panose="02020603050405020304" pitchFamily="18" charset="0"/>
              </a:rPr>
              <a:t>The kernel method can be applied with any other algorithm that can be reformulated to work only with dot products of pairs of data points (</a:t>
            </a:r>
            <a:r>
              <a:rPr lang="en-MY" sz="1800" b="0" i="0" u="none" strike="noStrike" baseline="0" dirty="0">
                <a:latin typeface="NimbusRomNo9L-Medi"/>
              </a:rPr>
              <a:t>kernelized </a:t>
            </a:r>
            <a:r>
              <a:rPr lang="en-MY" sz="1800" b="0" i="0" u="none" strike="noStrike" baseline="0" dirty="0">
                <a:latin typeface="NimbusRomNo9L-Regu"/>
              </a:rPr>
              <a:t>version of the algorithm)</a:t>
            </a:r>
            <a:endParaRPr lang="en-US"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1" i="0" u="none" strike="noStrike" baseline="0" dirty="0">
              <a:latin typeface="NimbusRomNo9L-Regu"/>
            </a:endParaRPr>
          </a:p>
        </p:txBody>
      </p:sp>
      <p:pic>
        <p:nvPicPr>
          <p:cNvPr id="4" name="Picture 3">
            <a:extLst>
              <a:ext uri="{FF2B5EF4-FFF2-40B4-BE49-F238E27FC236}">
                <a16:creationId xmlns:a16="http://schemas.microsoft.com/office/drawing/2014/main" id="{29748EE9-ECFF-4E32-8CCE-9C6D7DC584A7}"/>
              </a:ext>
            </a:extLst>
          </p:cNvPr>
          <p:cNvPicPr>
            <a:picLocks noChangeAspect="1"/>
          </p:cNvPicPr>
          <p:nvPr/>
        </p:nvPicPr>
        <p:blipFill>
          <a:blip r:embed="rId2"/>
          <a:stretch>
            <a:fillRect/>
          </a:stretch>
        </p:blipFill>
        <p:spPr>
          <a:xfrm>
            <a:off x="2743200" y="2667000"/>
            <a:ext cx="3448050" cy="619125"/>
          </a:xfrm>
          <a:prstGeom prst="rect">
            <a:avLst/>
          </a:prstGeom>
        </p:spPr>
      </p:pic>
    </p:spTree>
    <p:extLst>
      <p:ext uri="{BB962C8B-B14F-4D97-AF65-F5344CB8AC3E}">
        <p14:creationId xmlns:p14="http://schemas.microsoft.com/office/powerpoint/2010/main" val="149270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Nonparametric Models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51</a:t>
            </a:fld>
            <a:endParaRPr spc="20" dirty="0"/>
          </a:p>
        </p:txBody>
      </p:sp>
      <p:pic>
        <p:nvPicPr>
          <p:cNvPr id="5" name="Picture 4">
            <a:extLst>
              <a:ext uri="{FF2B5EF4-FFF2-40B4-BE49-F238E27FC236}">
                <a16:creationId xmlns:a16="http://schemas.microsoft.com/office/drawing/2014/main" id="{D9A1B411-F1BB-411E-BB02-B45E2C51762E}"/>
              </a:ext>
            </a:extLst>
          </p:cNvPr>
          <p:cNvPicPr>
            <a:picLocks noChangeAspect="1"/>
          </p:cNvPicPr>
          <p:nvPr/>
        </p:nvPicPr>
        <p:blipFill>
          <a:blip r:embed="rId2"/>
          <a:stretch>
            <a:fillRect/>
          </a:stretch>
        </p:blipFill>
        <p:spPr>
          <a:xfrm>
            <a:off x="895704" y="1676400"/>
            <a:ext cx="7000875" cy="3733800"/>
          </a:xfrm>
          <a:prstGeom prst="rect">
            <a:avLst/>
          </a:prstGeom>
        </p:spPr>
      </p:pic>
      <p:sp>
        <p:nvSpPr>
          <p:cNvPr id="9" name="TextBox 8">
            <a:extLst>
              <a:ext uri="{FF2B5EF4-FFF2-40B4-BE49-F238E27FC236}">
                <a16:creationId xmlns:a16="http://schemas.microsoft.com/office/drawing/2014/main" id="{A249EF92-53BD-400B-939E-79F16FED8985}"/>
              </a:ext>
            </a:extLst>
          </p:cNvPr>
          <p:cNvSpPr txBox="1"/>
          <p:nvPr/>
        </p:nvSpPr>
        <p:spPr>
          <a:xfrm>
            <a:off x="1143000" y="5486400"/>
            <a:ext cx="7458058" cy="830997"/>
          </a:xfrm>
          <a:prstGeom prst="rect">
            <a:avLst/>
          </a:prstGeom>
          <a:noFill/>
        </p:spPr>
        <p:txBody>
          <a:bodyPr wrap="square">
            <a:spAutoFit/>
          </a:bodyPr>
          <a:lstStyle/>
          <a:p>
            <a:pPr algn="l"/>
            <a:r>
              <a:rPr lang="en-US" sz="1200" b="0" i="0" u="none" strike="noStrike" baseline="0" dirty="0">
                <a:latin typeface="NimbusRomNo9L-Regu"/>
              </a:rPr>
              <a:t>Support vector machine classification: </a:t>
            </a:r>
          </a:p>
          <a:p>
            <a:pPr marL="342900" indent="-342900" algn="l">
              <a:buAutoNum type="alphaLcParenBoth"/>
            </a:pPr>
            <a:r>
              <a:rPr lang="en-US" sz="1200" b="0" i="0" u="none" strike="noStrike" baseline="0" dirty="0">
                <a:latin typeface="NimbusRomNo9L-Regu"/>
              </a:rPr>
              <a:t>Two classes of points (orange open and green filled circles) and three candidate linear separators. </a:t>
            </a:r>
          </a:p>
          <a:p>
            <a:pPr marL="342900" indent="-342900" algn="l">
              <a:buAutoNum type="alphaLcParenBoth"/>
            </a:pPr>
            <a:r>
              <a:rPr lang="en-US" sz="1200" b="0" i="0" u="none" strike="noStrike" baseline="0" dirty="0">
                <a:latin typeface="NimbusRomNo9L-Regu"/>
              </a:rPr>
              <a:t>The maximum margin separator (heavy line), is at the midpoint of the </a:t>
            </a:r>
            <a:r>
              <a:rPr lang="en-US" sz="1200" b="0" i="0" u="none" strike="noStrike" baseline="0" dirty="0">
                <a:latin typeface="NimbusRomNo9L-Medi"/>
              </a:rPr>
              <a:t>margin </a:t>
            </a:r>
            <a:r>
              <a:rPr lang="en-US" sz="1200" b="0" i="0" u="none" strike="noStrike" baseline="0" dirty="0">
                <a:latin typeface="NimbusRomNo9L-Regu"/>
              </a:rPr>
              <a:t>(area between dashed lines). The </a:t>
            </a:r>
            <a:r>
              <a:rPr lang="en-US" sz="1200" b="0" i="0" u="none" strike="noStrike" baseline="0" dirty="0">
                <a:latin typeface="NimbusRomNo9L-Medi"/>
              </a:rPr>
              <a:t>support vectors </a:t>
            </a:r>
            <a:r>
              <a:rPr lang="en-US" sz="1200" b="0" i="0" u="none" strike="noStrike" baseline="0" dirty="0">
                <a:latin typeface="NimbusRomNo9L-Regu"/>
              </a:rPr>
              <a:t>(points with large black circles) are the examples closest to the separator;</a:t>
            </a:r>
            <a:r>
              <a:rPr lang="en-MY" sz="1200" b="0" i="0" u="none" strike="noStrike" baseline="0" dirty="0">
                <a:latin typeface="NimbusRomNo9L-Regu"/>
              </a:rPr>
              <a:t>here there are three.</a:t>
            </a:r>
            <a:endParaRPr lang="en-MY" sz="1200" dirty="0"/>
          </a:p>
        </p:txBody>
      </p:sp>
    </p:spTree>
    <p:extLst>
      <p:ext uri="{BB962C8B-B14F-4D97-AF65-F5344CB8AC3E}">
        <p14:creationId xmlns:p14="http://schemas.microsoft.com/office/powerpoint/2010/main" val="28263580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Ensemble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52</a:t>
            </a:fld>
            <a:endParaRPr spc="20" dirty="0"/>
          </a:p>
        </p:txBody>
      </p:sp>
      <p:sp>
        <p:nvSpPr>
          <p:cNvPr id="7" name="TextBox 6">
            <a:extLst>
              <a:ext uri="{FF2B5EF4-FFF2-40B4-BE49-F238E27FC236}">
                <a16:creationId xmlns:a16="http://schemas.microsoft.com/office/drawing/2014/main" id="{D347CE3E-E542-4FD7-8F17-9C3269FD95D4}"/>
              </a:ext>
            </a:extLst>
          </p:cNvPr>
          <p:cNvSpPr txBox="1"/>
          <p:nvPr/>
        </p:nvSpPr>
        <p:spPr>
          <a:xfrm>
            <a:off x="914400" y="1828800"/>
            <a:ext cx="6781800" cy="3970318"/>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NimbusRomNo9L-Regu"/>
              </a:rPr>
              <a:t>The idea of </a:t>
            </a:r>
            <a:r>
              <a:rPr lang="en-US" sz="1800" b="0" i="0" u="none" strike="noStrike" baseline="0" dirty="0">
                <a:latin typeface="NimbusRomNo9L-Medi"/>
              </a:rPr>
              <a:t>ensemble learning </a:t>
            </a:r>
            <a:r>
              <a:rPr lang="en-US" sz="1800" b="0" i="0" u="none" strike="noStrike" baseline="0" dirty="0">
                <a:latin typeface="NimbusRomNo9L-Regu"/>
              </a:rPr>
              <a:t>is to select a collection, or </a:t>
            </a:r>
            <a:r>
              <a:rPr lang="en-US" sz="1800" b="0" i="0" u="none" strike="noStrike" baseline="0" dirty="0">
                <a:latin typeface="NimbusRomNo9L-Medi"/>
              </a:rPr>
              <a:t>ensemble</a:t>
            </a:r>
            <a:r>
              <a:rPr lang="en-US" sz="1800" b="0" i="0" u="none" strike="noStrike" baseline="0" dirty="0">
                <a:latin typeface="NimbusRomNo9L-Regu"/>
              </a:rPr>
              <a:t>, of hypotheses, </a:t>
            </a:r>
            <a:r>
              <a:rPr lang="en-MY" sz="1800" b="0" i="1" u="none" strike="noStrike" baseline="0" dirty="0">
                <a:latin typeface="Times New Roman" panose="02020603050405020304" pitchFamily="18" charset="0"/>
              </a:rPr>
              <a:t>h</a:t>
            </a:r>
            <a:r>
              <a:rPr lang="en-MY" sz="1800" b="0" i="0" u="none" strike="noStrike" baseline="-25000" dirty="0">
                <a:latin typeface="Book Antiqua" panose="02040602050305030304" pitchFamily="18" charset="0"/>
              </a:rPr>
              <a:t>1</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h</a:t>
            </a:r>
            <a:r>
              <a:rPr lang="en-MY" sz="1800" b="0" i="0" u="none" strike="noStrike" baseline="-25000" dirty="0">
                <a:latin typeface="Book Antiqua" panose="02040602050305030304" pitchFamily="18" charset="0"/>
              </a:rPr>
              <a:t>2</a:t>
            </a:r>
            <a:r>
              <a:rPr lang="en-MY" sz="1800" b="0" i="1" u="none" strike="noStrike" baseline="0" dirty="0">
                <a:latin typeface="Arial" panose="020B0604020202020204" pitchFamily="34" charset="0"/>
              </a:rPr>
              <a:t>, . . . , </a:t>
            </a:r>
            <a:r>
              <a:rPr lang="en-MY" sz="1800" b="0" i="1" u="none" strike="noStrike" baseline="0" dirty="0" err="1">
                <a:latin typeface="Times New Roman" panose="02020603050405020304" pitchFamily="18" charset="0"/>
              </a:rPr>
              <a:t>h</a:t>
            </a:r>
            <a:r>
              <a:rPr lang="en-MY" sz="1800" b="0" i="1" u="none" strike="noStrike" baseline="-25000" dirty="0" err="1">
                <a:latin typeface="Times New Roman" panose="02020603050405020304" pitchFamily="18" charset="0"/>
              </a:rPr>
              <a:t>n</a:t>
            </a:r>
            <a:r>
              <a:rPr lang="en-MY" sz="1800" b="0" i="0" u="none" strike="noStrike" baseline="0" dirty="0">
                <a:latin typeface="Book Antiqua" panose="02040602050305030304" pitchFamily="18" charset="0"/>
              </a:rPr>
              <a:t>, </a:t>
            </a:r>
            <a:r>
              <a:rPr lang="en-US" sz="1800" b="0" i="0" u="none" strike="noStrike" baseline="0" dirty="0">
                <a:latin typeface="NimbusRomNo9L-Regu"/>
              </a:rPr>
              <a:t>and combine their predictions by averaging, voting, or by another level of machine learning</a:t>
            </a: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MY" sz="1800" b="0" i="0" u="none" strike="noStrike" baseline="0" dirty="0">
                <a:latin typeface="NimbusRomNo9L-Regu"/>
              </a:rPr>
              <a:t>individual hypotheses: </a:t>
            </a:r>
            <a:r>
              <a:rPr lang="en-MY" sz="1800" b="1" i="0" u="none" strike="noStrike" baseline="0" dirty="0">
                <a:latin typeface="NimbusRomNo9L-Medi"/>
              </a:rPr>
              <a:t>base models</a:t>
            </a:r>
          </a:p>
          <a:p>
            <a:pPr marL="285750" indent="-285750">
              <a:buFont typeface="Arial" panose="020B0604020202020204" pitchFamily="34" charset="0"/>
              <a:buChar char="•"/>
            </a:pPr>
            <a:endParaRPr lang="en-MY" sz="1800" b="1" i="0" u="none" strike="noStrike" baseline="0" dirty="0">
              <a:latin typeface="NimbusRomNo9L-Medi"/>
            </a:endParaRPr>
          </a:p>
          <a:p>
            <a:pPr marL="285750" indent="-285750">
              <a:buFont typeface="Arial" panose="020B0604020202020204" pitchFamily="34" charset="0"/>
              <a:buChar char="•"/>
            </a:pPr>
            <a:r>
              <a:rPr lang="en-MY" sz="1800" i="0" u="none" strike="noStrike" baseline="0" dirty="0">
                <a:latin typeface="NimbusRomNo9L-Regu"/>
              </a:rPr>
              <a:t>Combination</a:t>
            </a:r>
            <a:r>
              <a:rPr lang="en-MY" dirty="0">
                <a:latin typeface="NimbusRomNo9L-Medi"/>
              </a:rPr>
              <a:t> of base models</a:t>
            </a:r>
            <a:r>
              <a:rPr lang="en-MY" b="1" dirty="0">
                <a:latin typeface="NimbusRomNo9L-Medi"/>
              </a:rPr>
              <a:t>: Ensemble models</a:t>
            </a:r>
          </a:p>
          <a:p>
            <a:pPr marL="285750" indent="-285750">
              <a:buFont typeface="Arial" panose="020B0604020202020204" pitchFamily="34" charset="0"/>
              <a:buChar char="•"/>
            </a:pPr>
            <a:endParaRPr lang="en-MY" b="1" dirty="0">
              <a:latin typeface="NimbusRomNo9L-Medi"/>
            </a:endParaRPr>
          </a:p>
          <a:p>
            <a:pPr marL="285750" indent="-285750">
              <a:buFont typeface="Arial" panose="020B0604020202020204" pitchFamily="34" charset="0"/>
              <a:buChar char="•"/>
            </a:pPr>
            <a:r>
              <a:rPr lang="en-MY" b="1" dirty="0">
                <a:latin typeface="NimbusRomNo9L-Medi"/>
              </a:rPr>
              <a:t>Reasons to do ensemble learning</a:t>
            </a:r>
          </a:p>
          <a:p>
            <a:pPr marL="742950" lvl="1" indent="-285750">
              <a:buFont typeface="Arial" panose="020B0604020202020204" pitchFamily="34" charset="0"/>
              <a:buChar char="•"/>
            </a:pPr>
            <a:r>
              <a:rPr lang="en-MY" b="1" dirty="0">
                <a:latin typeface="NimbusRomNo9L-Medi"/>
              </a:rPr>
              <a:t>Reduce bias, </a:t>
            </a:r>
            <a:r>
              <a:rPr lang="en-MY" dirty="0">
                <a:latin typeface="NimbusRomNo9L-Medi"/>
              </a:rPr>
              <a:t>ensemble can be more expressive thus less bias than base models</a:t>
            </a:r>
          </a:p>
          <a:p>
            <a:pPr marL="742950" lvl="1" indent="-285750">
              <a:buFont typeface="Arial" panose="020B0604020202020204" pitchFamily="34" charset="0"/>
              <a:buChar char="•"/>
            </a:pPr>
            <a:r>
              <a:rPr lang="en-MY" b="1" dirty="0">
                <a:latin typeface="NimbusRomNo9L-Medi"/>
              </a:rPr>
              <a:t>Reduce variance</a:t>
            </a:r>
            <a:r>
              <a:rPr lang="en-MY" dirty="0">
                <a:latin typeface="NimbusRomNo9L-Medi"/>
              </a:rPr>
              <a:t>, it is hoped it is less likely multiple classifiers will  misclassify</a:t>
            </a:r>
          </a:p>
          <a:p>
            <a:pPr marL="742950" lvl="1" indent="-285750">
              <a:buFont typeface="Arial" panose="020B0604020202020204" pitchFamily="34" charset="0"/>
              <a:buChar char="•"/>
            </a:pPr>
            <a:endParaRPr lang="en-MY" dirty="0"/>
          </a:p>
        </p:txBody>
      </p:sp>
    </p:spTree>
    <p:extLst>
      <p:ext uri="{BB962C8B-B14F-4D97-AF65-F5344CB8AC3E}">
        <p14:creationId xmlns:p14="http://schemas.microsoft.com/office/powerpoint/2010/main" val="3165202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Ensemble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53</a:t>
            </a:fld>
            <a:endParaRPr spc="20" dirty="0"/>
          </a:p>
        </p:txBody>
      </p:sp>
      <p:sp>
        <p:nvSpPr>
          <p:cNvPr id="7" name="TextBox 6">
            <a:extLst>
              <a:ext uri="{FF2B5EF4-FFF2-40B4-BE49-F238E27FC236}">
                <a16:creationId xmlns:a16="http://schemas.microsoft.com/office/drawing/2014/main" id="{D347CE3E-E542-4FD7-8F17-9C3269FD95D4}"/>
              </a:ext>
            </a:extLst>
          </p:cNvPr>
          <p:cNvSpPr txBox="1"/>
          <p:nvPr/>
        </p:nvSpPr>
        <p:spPr>
          <a:xfrm>
            <a:off x="914400" y="1828800"/>
            <a:ext cx="6781800" cy="3970318"/>
          </a:xfrm>
          <a:prstGeom prst="rect">
            <a:avLst/>
          </a:prstGeom>
          <a:noFill/>
        </p:spPr>
        <p:txBody>
          <a:bodyPr wrap="square">
            <a:spAutoFit/>
          </a:bodyPr>
          <a:lstStyle/>
          <a:p>
            <a:r>
              <a:rPr lang="en-MY" sz="1800" b="0" i="0" u="none" strike="noStrike" baseline="0" dirty="0">
                <a:solidFill>
                  <a:srgbClr val="9A009A"/>
                </a:solidFill>
                <a:latin typeface="CMSSBX10"/>
              </a:rPr>
              <a:t>Bagging</a:t>
            </a:r>
            <a:endParaRPr lang="en-US" dirty="0">
              <a:solidFill>
                <a:srgbClr val="9A009A"/>
              </a:solidFill>
              <a:latin typeface="NimbusRomNo9L-Regu"/>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generate </a:t>
            </a:r>
            <a:r>
              <a:rPr lang="en-US" sz="1800" b="0" i="1" u="none" strike="noStrike" baseline="0" dirty="0">
                <a:latin typeface="Book Antiqua" panose="02040602050305030304" pitchFamily="18" charset="0"/>
              </a:rPr>
              <a:t>K </a:t>
            </a:r>
            <a:r>
              <a:rPr lang="en-US" sz="1800" b="0" i="0" u="none" strike="noStrike" baseline="0" dirty="0">
                <a:latin typeface="Times New Roman" panose="02020603050405020304" pitchFamily="18" charset="0"/>
              </a:rPr>
              <a:t>distinct training sets by sampling with replacement from the </a:t>
            </a:r>
            <a:r>
              <a:rPr lang="en-MY" sz="1800" b="0" i="0" u="none" strike="noStrike" baseline="0" dirty="0">
                <a:latin typeface="NimbusRomNo9L-Regu"/>
              </a:rPr>
              <a:t>original training set.</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randomly pick </a:t>
            </a:r>
            <a:r>
              <a:rPr lang="en-US" sz="1800" b="0" i="1" u="none" strike="noStrike" baseline="0" dirty="0">
                <a:latin typeface="Cambria" panose="02040503050406030204" pitchFamily="18" charset="0"/>
              </a:rPr>
              <a:t>N </a:t>
            </a:r>
            <a:r>
              <a:rPr lang="en-US" sz="1800" b="0" i="0" u="none" strike="noStrike" baseline="0" dirty="0">
                <a:latin typeface="Times New Roman" panose="02020603050405020304" pitchFamily="18" charset="0"/>
              </a:rPr>
              <a:t>examples from the training set, but each of those picks might be an example picked before.</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run our machine learning algorithm on the </a:t>
            </a:r>
            <a:r>
              <a:rPr lang="en-US" sz="1800" b="0" i="1" u="none" strike="noStrike" baseline="0" dirty="0">
                <a:latin typeface="Cambria" panose="02040503050406030204" pitchFamily="18" charset="0"/>
              </a:rPr>
              <a:t>N</a:t>
            </a:r>
            <a:r>
              <a:rPr lang="en-US" sz="1800" b="0" i="0" u="none" strike="noStrike" baseline="0" dirty="0">
                <a:latin typeface="Times New Roman" panose="02020603050405020304" pitchFamily="18" charset="0"/>
              </a:rPr>
              <a:t> examples to get a hypothesis</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repeat this process </a:t>
            </a:r>
            <a:r>
              <a:rPr lang="en-US" sz="1800" b="0" i="1" u="none" strike="noStrike" baseline="0" dirty="0">
                <a:latin typeface="Book Antiqua" panose="02040602050305030304" pitchFamily="18" charset="0"/>
              </a:rPr>
              <a:t>K </a:t>
            </a:r>
            <a:r>
              <a:rPr lang="en-US" sz="1800" b="0" i="0" u="none" strike="noStrike" baseline="0" dirty="0">
                <a:latin typeface="Times New Roman" panose="02020603050405020304" pitchFamily="18" charset="0"/>
              </a:rPr>
              <a:t>times, getting </a:t>
            </a:r>
            <a:r>
              <a:rPr lang="en-US" sz="1800" b="0" i="1" u="none" strike="noStrike" baseline="0" dirty="0">
                <a:latin typeface="Book Antiqua" panose="02040602050305030304" pitchFamily="18" charset="0"/>
              </a:rPr>
              <a:t>K </a:t>
            </a:r>
            <a:r>
              <a:rPr lang="en-MY" sz="1800" b="0" i="0" u="none" strike="noStrike" baseline="0" dirty="0">
                <a:latin typeface="Times New Roman" panose="02020603050405020304" pitchFamily="18" charset="0"/>
              </a:rPr>
              <a:t>different hypotheses</a:t>
            </a:r>
          </a:p>
          <a:p>
            <a:pPr marL="285750" indent="-285750">
              <a:buFont typeface="Arial" panose="020B0604020202020204" pitchFamily="34" charset="0"/>
              <a:buChar char="•"/>
            </a:pPr>
            <a:r>
              <a:rPr lang="en-MY" sz="1800" b="0" i="0" u="none" strike="noStrike" baseline="0" dirty="0">
                <a:latin typeface="Times New Roman" panose="02020603050405020304" pitchFamily="18" charset="0"/>
              </a:rPr>
              <a:t>aggregate</a:t>
            </a:r>
            <a:r>
              <a:rPr lang="en-MY" dirty="0">
                <a:latin typeface="Times New Roman" panose="02020603050405020304" pitchFamily="18" charset="0"/>
              </a:rPr>
              <a:t> </a:t>
            </a:r>
            <a:r>
              <a:rPr lang="en-US" sz="1800" b="0" i="0" u="none" strike="noStrike" baseline="0" dirty="0">
                <a:latin typeface="Times New Roman" panose="02020603050405020304" pitchFamily="18" charset="0"/>
              </a:rPr>
              <a:t>the predictions from all </a:t>
            </a:r>
            <a:r>
              <a:rPr lang="en-US" sz="1800" b="0" i="1" u="none" strike="noStrike" baseline="0" dirty="0">
                <a:latin typeface="Book Antiqua" panose="02040602050305030304" pitchFamily="18" charset="0"/>
              </a:rPr>
              <a:t>K </a:t>
            </a:r>
            <a:r>
              <a:rPr lang="en-US" sz="1800" b="0" i="0" u="none" strike="noStrike" baseline="0" dirty="0">
                <a:latin typeface="Times New Roman" panose="02020603050405020304" pitchFamily="18" charset="0"/>
              </a:rPr>
              <a:t>hypotheses.</a:t>
            </a:r>
          </a:p>
          <a:p>
            <a:pPr marL="285750" indent="-285750">
              <a:buFont typeface="Arial" panose="020B0604020202020204" pitchFamily="34" charset="0"/>
              <a:buChar char="•"/>
            </a:pPr>
            <a:r>
              <a:rPr lang="en-US" sz="1800" b="0" i="0" u="none" strike="noStrike" baseline="0" dirty="0">
                <a:latin typeface="NimbusRomNo9L-Regu"/>
              </a:rPr>
              <a:t>for classification problems, that means taking the plurality vote (the majority vote for binary classification).</a:t>
            </a:r>
          </a:p>
          <a:p>
            <a:pPr marL="285750" indent="-285750">
              <a:buFont typeface="Arial" panose="020B0604020202020204" pitchFamily="34" charset="0"/>
              <a:buChar char="•"/>
            </a:pPr>
            <a:r>
              <a:rPr lang="en-US" dirty="0">
                <a:latin typeface="NimbusRomNo9L-Regu"/>
              </a:rPr>
              <a:t>f</a:t>
            </a:r>
            <a:r>
              <a:rPr lang="en-US" sz="1800" b="0" i="0" u="none" strike="noStrike" baseline="0" dirty="0">
                <a:latin typeface="NimbusRomNo9L-Regu"/>
              </a:rPr>
              <a:t>or regression problems, the final </a:t>
            </a:r>
            <a:r>
              <a:rPr lang="en-MY" sz="1800" b="0" i="0" u="none" strike="noStrike" baseline="0" dirty="0">
                <a:latin typeface="NimbusRomNo9L-Regu"/>
              </a:rPr>
              <a:t>output is the average of hypotheses:</a:t>
            </a:r>
            <a:endParaRPr lang="en-US" dirty="0">
              <a:solidFill>
                <a:srgbClr val="9A009A"/>
              </a:solidFill>
              <a:latin typeface="NimbusRomNo9L-Regu"/>
            </a:endParaRPr>
          </a:p>
          <a:p>
            <a:endParaRPr lang="en-MY" dirty="0"/>
          </a:p>
        </p:txBody>
      </p:sp>
      <p:pic>
        <p:nvPicPr>
          <p:cNvPr id="5" name="Picture 4">
            <a:extLst>
              <a:ext uri="{FF2B5EF4-FFF2-40B4-BE49-F238E27FC236}">
                <a16:creationId xmlns:a16="http://schemas.microsoft.com/office/drawing/2014/main" id="{3FC3066C-AB52-48E2-A594-9836AEFDAF6C}"/>
              </a:ext>
            </a:extLst>
          </p:cNvPr>
          <p:cNvPicPr>
            <a:picLocks noChangeAspect="1"/>
          </p:cNvPicPr>
          <p:nvPr/>
        </p:nvPicPr>
        <p:blipFill>
          <a:blip r:embed="rId2"/>
          <a:stretch>
            <a:fillRect/>
          </a:stretch>
        </p:blipFill>
        <p:spPr>
          <a:xfrm>
            <a:off x="3514725" y="5634037"/>
            <a:ext cx="1581150" cy="619125"/>
          </a:xfrm>
          <a:prstGeom prst="rect">
            <a:avLst/>
          </a:prstGeom>
        </p:spPr>
      </p:pic>
    </p:spTree>
    <p:extLst>
      <p:ext uri="{BB962C8B-B14F-4D97-AF65-F5344CB8AC3E}">
        <p14:creationId xmlns:p14="http://schemas.microsoft.com/office/powerpoint/2010/main" val="780212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Ensemble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54</a:t>
            </a:fld>
            <a:endParaRPr spc="2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47CE3E-E542-4FD7-8F17-9C3269FD95D4}"/>
                  </a:ext>
                </a:extLst>
              </p:cNvPr>
              <p:cNvSpPr txBox="1"/>
              <p:nvPr/>
            </p:nvSpPr>
            <p:spPr>
              <a:xfrm>
                <a:off x="914400" y="1828800"/>
                <a:ext cx="6781800" cy="5081391"/>
              </a:xfrm>
              <a:prstGeom prst="rect">
                <a:avLst/>
              </a:prstGeom>
              <a:noFill/>
            </p:spPr>
            <p:txBody>
              <a:bodyPr wrap="square">
                <a:spAutoFit/>
              </a:bodyPr>
              <a:lstStyle/>
              <a:p>
                <a:r>
                  <a:rPr lang="en-MY" sz="1800" b="0" i="0" u="none" strike="noStrike" baseline="0" dirty="0">
                    <a:solidFill>
                      <a:srgbClr val="9A009A"/>
                    </a:solidFill>
                    <a:latin typeface="CMSSBX10"/>
                  </a:rPr>
                  <a:t>Random forests </a:t>
                </a:r>
              </a:p>
              <a:p>
                <a:pPr marL="285750" indent="-285750">
                  <a:buFont typeface="Arial" panose="020B0604020202020204" pitchFamily="34" charset="0"/>
                  <a:buChar char="•"/>
                </a:pPr>
                <a:r>
                  <a:rPr lang="en-US" sz="1800" b="0" i="0" u="none" strike="noStrike" baseline="0" dirty="0">
                    <a:latin typeface="NimbusRomNo9L-Regu"/>
                  </a:rPr>
                  <a:t>a form of decision tree bagging </a:t>
                </a: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US" sz="1800" b="0" i="0" u="none" strike="noStrike" baseline="0" dirty="0">
                    <a:latin typeface="NimbusRomNo9L-Regu"/>
                  </a:rPr>
                  <a:t>randomly vary the </a:t>
                </a:r>
                <a:r>
                  <a:rPr lang="en-US" sz="1800" b="0" i="0" u="none" strike="noStrike" baseline="0" dirty="0">
                    <a:latin typeface="NimbusRomNo9L-ReguItal"/>
                  </a:rPr>
                  <a:t>attribute choices</a:t>
                </a:r>
              </a:p>
              <a:p>
                <a:pPr marL="285750" indent="-285750">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At each split point in constructing the tree, we select a random sampling of attributes, and then compute which of those gives the highest information gain</a:t>
                </a:r>
              </a:p>
              <a:p>
                <a:pPr algn="l"/>
                <a:endParaRPr lang="en-US" dirty="0">
                  <a:latin typeface="NimbusRomNo9L-Regu"/>
                </a:endParaRPr>
              </a:p>
              <a:p>
                <a:pPr marL="285750" indent="-285750">
                  <a:buFont typeface="Arial" panose="020B0604020202020204" pitchFamily="34" charset="0"/>
                  <a:buChar char="•"/>
                </a:pPr>
                <a:r>
                  <a:rPr lang="en-MY" sz="1800" b="0" u="none" strike="noStrike" baseline="0" dirty="0">
                    <a:latin typeface="Times New Roman" panose="02020603050405020304" pitchFamily="18" charset="0"/>
                  </a:rPr>
                  <a:t>Given</a:t>
                </a:r>
                <a:r>
                  <a:rPr lang="en-MY" sz="1800" b="0" i="1" u="none" strike="noStrike" baseline="0" dirty="0">
                    <a:latin typeface="Times New Roman" panose="02020603050405020304" pitchFamily="18" charset="0"/>
                  </a:rPr>
                  <a:t> n </a:t>
                </a:r>
                <a:r>
                  <a:rPr lang="en-MY" sz="1800" b="0" i="0" u="none" strike="noStrike" baseline="0" dirty="0">
                    <a:latin typeface="Times New Roman" panose="02020603050405020304" pitchFamily="18" charset="0"/>
                  </a:rPr>
                  <a:t>attributes,</a:t>
                </a:r>
                <a:r>
                  <a:rPr lang="en-MY" sz="1800" b="0" i="1" u="none" strike="noStrike" baseline="0" dirty="0">
                    <a:latin typeface="Times New Roman" panose="02020603050405020304" pitchFamily="18" charset="0"/>
                  </a:rPr>
                  <a:t>  </a:t>
                </a:r>
                <a14:m>
                  <m:oMath xmlns:m="http://schemas.openxmlformats.org/officeDocument/2006/math">
                    <m:rad>
                      <m:radPr>
                        <m:degHide m:val="on"/>
                        <m:ctrlPr>
                          <a:rPr lang="en-MY" sz="1800" b="0" i="1" u="none" strike="noStrike" baseline="0" smtClean="0">
                            <a:latin typeface="Cambria Math" panose="02040503050406030204" pitchFamily="18" charset="0"/>
                          </a:rPr>
                        </m:ctrlPr>
                      </m:radPr>
                      <m:deg/>
                      <m:e>
                        <m:r>
                          <a:rPr lang="en-US" sz="1800" b="0" i="1" u="none" strike="noStrike" baseline="0" smtClean="0">
                            <a:latin typeface="Cambria Math" panose="02040503050406030204" pitchFamily="18" charset="0"/>
                          </a:rPr>
                          <m:t>𝑛</m:t>
                        </m:r>
                      </m:e>
                    </m:rad>
                  </m:oMath>
                </a14:m>
                <a:r>
                  <a:rPr lang="en-MY" sz="1800" b="0" i="1" u="none" strike="noStrike" baseline="0" dirty="0">
                    <a:latin typeface="Times New Roman" panose="02020603050405020304" pitchFamily="18" charset="0"/>
                  </a:rPr>
                  <a:t> </a:t>
                </a:r>
                <a:r>
                  <a:rPr lang="en-MY" sz="1800" b="0" u="none" strike="noStrike" baseline="0" dirty="0">
                    <a:latin typeface="Times New Roman" panose="02020603050405020304" pitchFamily="18" charset="0"/>
                  </a:rPr>
                  <a:t>common number of</a:t>
                </a:r>
                <a:r>
                  <a:rPr lang="en-MY" sz="1800" b="0" u="none" strike="noStrike" dirty="0">
                    <a:latin typeface="Times New Roman" panose="02020603050405020304" pitchFamily="18" charset="0"/>
                  </a:rPr>
                  <a:t> attributes randomly picked at each split for classification</a:t>
                </a:r>
                <a:r>
                  <a:rPr lang="en-MY" i="1" dirty="0"/>
                  <a:t> n/</a:t>
                </a:r>
                <a:r>
                  <a:rPr lang="en-MY" dirty="0"/>
                  <a:t>3 for regression problems.</a:t>
                </a:r>
              </a:p>
              <a:p>
                <a:endParaRPr lang="en-MY" sz="1800" b="0" i="1" u="none" strike="noStrike" baseline="0" dirty="0">
                  <a:latin typeface="Times New Roman" panose="02020603050405020304" pitchFamily="18" charset="0"/>
                </a:endParaRPr>
              </a:p>
              <a:p>
                <a:pPr marL="285750" indent="-285750">
                  <a:buFont typeface="Arial" panose="020B0604020202020204" pitchFamily="34" charset="0"/>
                  <a:buChar char="•"/>
                </a:pPr>
                <a:r>
                  <a:rPr lang="en-MY" sz="1800" b="1" i="0" u="none" strike="noStrike" baseline="0" dirty="0">
                    <a:latin typeface="NimbusRomNo9L-Medi"/>
                  </a:rPr>
                  <a:t>Extremely randomized trees (</a:t>
                </a:r>
                <a:r>
                  <a:rPr lang="en-MY" sz="1800" b="1" i="0" u="none" strike="noStrike" baseline="0" dirty="0" err="1">
                    <a:latin typeface="NimbusRomNo9L-Medi"/>
                  </a:rPr>
                  <a:t>ExtraTrees</a:t>
                </a:r>
                <a:r>
                  <a:rPr lang="en-MY" sz="1800" b="1" i="0" u="none" strike="noStrike" baseline="0" dirty="0">
                    <a:latin typeface="NimbusRomNo9L-Medi"/>
                  </a:rPr>
                  <a:t>)</a:t>
                </a:r>
                <a:r>
                  <a:rPr lang="en-MY" b="1" dirty="0">
                    <a:latin typeface="NimbusRomNo9L-Regu"/>
                  </a:rPr>
                  <a:t>: </a:t>
                </a:r>
              </a:p>
              <a:p>
                <a:pPr marL="742950" lvl="1" indent="-285750">
                  <a:buFont typeface="Arial" panose="020B0604020202020204" pitchFamily="34" charset="0"/>
                  <a:buChar char="•"/>
                </a:pPr>
                <a:r>
                  <a:rPr lang="en-MY" b="0" i="0" u="none" strike="noStrike" baseline="0" dirty="0">
                    <a:latin typeface="NimbusRomNo9L-Regu"/>
                  </a:rPr>
                  <a:t>for each </a:t>
                </a:r>
                <a:r>
                  <a:rPr lang="en-US" b="0" i="0" u="none" strike="noStrike" baseline="0" dirty="0">
                    <a:latin typeface="NimbusRomNo9L-Regu"/>
                  </a:rPr>
                  <a:t>selected attribute, randomly sample several candidate values from a uniform distribution </a:t>
                </a:r>
                <a:r>
                  <a:rPr lang="en-MY" b="0" i="0" u="none" strike="noStrike" baseline="0" dirty="0">
                    <a:latin typeface="NimbusRomNo9L-Regu"/>
                  </a:rPr>
                  <a:t>over the attribute’s range.</a:t>
                </a:r>
                <a:endParaRPr lang="en-MY" b="1" i="0" u="none" strike="noStrike" baseline="0" dirty="0">
                  <a:latin typeface="NimbusRomNo9L-Regu"/>
                </a:endParaRPr>
              </a:p>
              <a:p>
                <a:pPr marL="742950" lvl="1" indent="-285750">
                  <a:buFont typeface="Arial" panose="020B0604020202020204" pitchFamily="34" charset="0"/>
                  <a:buChar char="•"/>
                </a:pPr>
                <a:r>
                  <a:rPr lang="en-US" b="0" i="0" u="none" strike="noStrike" baseline="0" dirty="0">
                    <a:latin typeface="NimbusRomNo9L-Regu"/>
                  </a:rPr>
                  <a:t>select the value that has the highest information gain.</a:t>
                </a:r>
                <a:endParaRPr lang="en-MY" b="0" i="0" u="none" strike="noStrike" baseline="0" dirty="0">
                  <a:latin typeface="Times New Roman" panose="02020603050405020304" pitchFamily="18" charset="0"/>
                </a:endParaRPr>
              </a:p>
              <a:p>
                <a:endParaRPr lang="en-US" dirty="0">
                  <a:solidFill>
                    <a:srgbClr val="9A009A"/>
                  </a:solidFill>
                  <a:latin typeface="NimbusRomNo9L-Regu"/>
                </a:endParaRPr>
              </a:p>
              <a:p>
                <a:pPr marL="285750" indent="-285750">
                  <a:buFont typeface="Arial" panose="020B0604020202020204" pitchFamily="34" charset="0"/>
                  <a:buChar char="•"/>
                </a:pPr>
                <a:r>
                  <a:rPr lang="en-MY" dirty="0"/>
                  <a:t>Pruning prevents overfitting</a:t>
                </a:r>
              </a:p>
            </p:txBody>
          </p:sp>
        </mc:Choice>
        <mc:Fallback xmlns="">
          <p:sp>
            <p:nvSpPr>
              <p:cNvPr id="7" name="TextBox 6">
                <a:extLst>
                  <a:ext uri="{FF2B5EF4-FFF2-40B4-BE49-F238E27FC236}">
                    <a16:creationId xmlns:a16="http://schemas.microsoft.com/office/drawing/2014/main" id="{D347CE3E-E542-4FD7-8F17-9C3269FD95D4}"/>
                  </a:ext>
                </a:extLst>
              </p:cNvPr>
              <p:cNvSpPr txBox="1">
                <a:spLocks noRot="1" noChangeAspect="1" noMove="1" noResize="1" noEditPoints="1" noAdjustHandles="1" noChangeArrowheads="1" noChangeShapeType="1" noTextEdit="1"/>
              </p:cNvSpPr>
              <p:nvPr/>
            </p:nvSpPr>
            <p:spPr>
              <a:xfrm>
                <a:off x="914400" y="1828800"/>
                <a:ext cx="6781800" cy="5081391"/>
              </a:xfrm>
              <a:prstGeom prst="rect">
                <a:avLst/>
              </a:prstGeom>
              <a:blipFill>
                <a:blip r:embed="rId2"/>
                <a:stretch>
                  <a:fillRect l="-719" t="-600" r="-1078" b="-959"/>
                </a:stretch>
              </a:blipFill>
            </p:spPr>
            <p:txBody>
              <a:bodyPr/>
              <a:lstStyle/>
              <a:p>
                <a:r>
                  <a:rPr lang="en-MY">
                    <a:noFill/>
                  </a:rPr>
                  <a:t> </a:t>
                </a:r>
              </a:p>
            </p:txBody>
          </p:sp>
        </mc:Fallback>
      </mc:AlternateContent>
    </p:spTree>
    <p:extLst>
      <p:ext uri="{BB962C8B-B14F-4D97-AF65-F5344CB8AC3E}">
        <p14:creationId xmlns:p14="http://schemas.microsoft.com/office/powerpoint/2010/main" val="1786852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Ensemble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55</a:t>
            </a:fld>
            <a:endParaRPr spc="20" dirty="0"/>
          </a:p>
        </p:txBody>
      </p:sp>
      <p:sp>
        <p:nvSpPr>
          <p:cNvPr id="7" name="TextBox 6">
            <a:extLst>
              <a:ext uri="{FF2B5EF4-FFF2-40B4-BE49-F238E27FC236}">
                <a16:creationId xmlns:a16="http://schemas.microsoft.com/office/drawing/2014/main" id="{D347CE3E-E542-4FD7-8F17-9C3269FD95D4}"/>
              </a:ext>
            </a:extLst>
          </p:cNvPr>
          <p:cNvSpPr txBox="1"/>
          <p:nvPr/>
        </p:nvSpPr>
        <p:spPr>
          <a:xfrm>
            <a:off x="914400" y="1828800"/>
            <a:ext cx="6781800" cy="3416320"/>
          </a:xfrm>
          <a:prstGeom prst="rect">
            <a:avLst/>
          </a:prstGeom>
          <a:noFill/>
        </p:spPr>
        <p:txBody>
          <a:bodyPr wrap="square">
            <a:spAutoFit/>
          </a:bodyPr>
          <a:lstStyle/>
          <a:p>
            <a:r>
              <a:rPr lang="en-MY" sz="1800" b="0" i="0" u="none" strike="noStrike" baseline="0" dirty="0">
                <a:solidFill>
                  <a:srgbClr val="9A009A"/>
                </a:solidFill>
                <a:latin typeface="CMSSBX10"/>
              </a:rPr>
              <a:t>Stacking</a:t>
            </a:r>
          </a:p>
          <a:p>
            <a:pPr marL="285750" indent="-285750">
              <a:buFont typeface="Arial" panose="020B0604020202020204" pitchFamily="34" charset="0"/>
              <a:buChar char="•"/>
            </a:pPr>
            <a:r>
              <a:rPr lang="en-MY" sz="1800" b="0" i="0" u="none" strike="noStrike" baseline="0" dirty="0">
                <a:latin typeface="NimbusRomNo9L-Regu"/>
              </a:rPr>
              <a:t>combines multiple base </a:t>
            </a:r>
            <a:r>
              <a:rPr lang="en-US" sz="1800" b="0" i="0" u="none" strike="noStrike" baseline="0" dirty="0">
                <a:latin typeface="NimbusRomNo9L-Regu"/>
              </a:rPr>
              <a:t>models from different model classes trained on the same data</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US" sz="1800" b="0" i="0" u="none" strike="noStrike" baseline="0" dirty="0">
                <a:latin typeface="NimbusRomNo9L-Regu"/>
              </a:rPr>
              <a:t>approach:</a:t>
            </a:r>
          </a:p>
          <a:p>
            <a:pPr marL="742950" lvl="1" indent="-285750">
              <a:buFont typeface="Arial" panose="020B0604020202020204" pitchFamily="34" charset="0"/>
              <a:buChar char="•"/>
            </a:pPr>
            <a:r>
              <a:rPr lang="en-US" b="0" i="0" u="none" strike="noStrike" baseline="0" dirty="0">
                <a:latin typeface="NimbusRomNo9L-Regu"/>
              </a:rPr>
              <a:t>use the same training data to train each of the base models,</a:t>
            </a:r>
          </a:p>
          <a:p>
            <a:pPr marL="742950" lvl="1" indent="-285750">
              <a:buFont typeface="Arial" panose="020B0604020202020204" pitchFamily="34" charset="0"/>
              <a:buChar char="•"/>
            </a:pPr>
            <a:r>
              <a:rPr lang="en-US" b="0" i="0" u="none" strike="noStrike" baseline="0" dirty="0">
                <a:latin typeface="NimbusRomNo9L-Regu"/>
              </a:rPr>
              <a:t>use the held-out validation data (plus predictions) to train the ensemble model. </a:t>
            </a:r>
          </a:p>
          <a:p>
            <a:pPr marL="742950" lvl="1" indent="-285750">
              <a:buFont typeface="Arial" panose="020B0604020202020204" pitchFamily="34" charset="0"/>
              <a:buChar char="•"/>
            </a:pPr>
            <a:r>
              <a:rPr lang="en-US" b="0" i="0" u="none" strike="noStrike" baseline="0" dirty="0">
                <a:latin typeface="NimbusRomNo9L-Regu"/>
              </a:rPr>
              <a:t>Also possible to use cross-validation if desired.</a:t>
            </a:r>
          </a:p>
          <a:p>
            <a:pPr marL="742950" lvl="1" indent="-285750">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can be thought of as a layer of base models with an ensemble model stacked above it, operating on the output of the base models</a:t>
            </a:r>
            <a:endParaRPr lang="en-US" b="0" i="0" u="none" strike="noStrike" baseline="0" dirty="0">
              <a:latin typeface="NimbusRomNo9L-Regu"/>
            </a:endParaRPr>
          </a:p>
        </p:txBody>
      </p:sp>
    </p:spTree>
    <p:extLst>
      <p:ext uri="{BB962C8B-B14F-4D97-AF65-F5344CB8AC3E}">
        <p14:creationId xmlns:p14="http://schemas.microsoft.com/office/powerpoint/2010/main" val="2176783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Ensemble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56</a:t>
            </a:fld>
            <a:endParaRPr spc="20" dirty="0"/>
          </a:p>
        </p:txBody>
      </p:sp>
      <p:sp>
        <p:nvSpPr>
          <p:cNvPr id="7" name="TextBox 6">
            <a:extLst>
              <a:ext uri="{FF2B5EF4-FFF2-40B4-BE49-F238E27FC236}">
                <a16:creationId xmlns:a16="http://schemas.microsoft.com/office/drawing/2014/main" id="{D347CE3E-E542-4FD7-8F17-9C3269FD95D4}"/>
              </a:ext>
            </a:extLst>
          </p:cNvPr>
          <p:cNvSpPr txBox="1"/>
          <p:nvPr/>
        </p:nvSpPr>
        <p:spPr>
          <a:xfrm>
            <a:off x="762000" y="1524000"/>
            <a:ext cx="6781800" cy="4247317"/>
          </a:xfrm>
          <a:prstGeom prst="rect">
            <a:avLst/>
          </a:prstGeom>
          <a:noFill/>
        </p:spPr>
        <p:txBody>
          <a:bodyPr wrap="square">
            <a:spAutoFit/>
          </a:bodyPr>
          <a:lstStyle/>
          <a:p>
            <a:r>
              <a:rPr lang="en-MY" sz="1800" b="0" i="0" u="none" strike="noStrike" baseline="0" dirty="0">
                <a:solidFill>
                  <a:srgbClr val="9A009A"/>
                </a:solidFill>
                <a:latin typeface="CMSSBX10"/>
              </a:rPr>
              <a:t>Boosting</a:t>
            </a:r>
          </a:p>
          <a:p>
            <a:pPr marL="285750" indent="-285750">
              <a:buFont typeface="Arial" panose="020B0604020202020204" pitchFamily="34" charset="0"/>
              <a:buChar char="•"/>
            </a:pPr>
            <a:r>
              <a:rPr lang="en-MY" sz="1800" b="0" i="0" u="none" strike="noStrike" baseline="0" dirty="0">
                <a:latin typeface="NimbusRomNo9L-Medi"/>
              </a:rPr>
              <a:t>weighted training set: each example has an </a:t>
            </a:r>
            <a:r>
              <a:rPr lang="en-US" sz="1800" b="0" i="0" u="none" strike="noStrike" baseline="0" dirty="0">
                <a:latin typeface="Times New Roman" panose="02020603050405020304" pitchFamily="18" charset="0"/>
              </a:rPr>
              <a:t>associated weight </a:t>
            </a:r>
            <a:r>
              <a:rPr lang="en-US" sz="1800" b="0" i="1" u="none" strike="noStrike" baseline="0" dirty="0" err="1">
                <a:latin typeface="Times New Roman" panose="02020603050405020304" pitchFamily="18" charset="0"/>
              </a:rPr>
              <a:t>w</a:t>
            </a:r>
            <a:r>
              <a:rPr lang="en-US" sz="1800" b="0" i="1" u="none" strike="noStrike" baseline="-25000" dirty="0" err="1">
                <a:latin typeface="Times New Roman" panose="02020603050405020304" pitchFamily="18" charset="0"/>
              </a:rPr>
              <a:t>j</a:t>
            </a:r>
            <a:r>
              <a:rPr lang="en-US" sz="1800" b="0" i="1" u="none" strike="noStrike" baseline="0" dirty="0">
                <a:latin typeface="Times New Roman" panose="02020603050405020304" pitchFamily="18" charset="0"/>
              </a:rPr>
              <a:t> </a:t>
            </a:r>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0 that describes how much the example should count during training.</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Start with first hypothesis </a:t>
            </a:r>
            <a:r>
              <a:rPr lang="en-MY" sz="1800" b="0" i="1" u="none" strike="noStrike" baseline="0" dirty="0">
                <a:latin typeface="Book Antiqua" panose="02040602050305030304" pitchFamily="18" charset="0"/>
              </a:rPr>
              <a:t>h</a:t>
            </a:r>
            <a:r>
              <a:rPr lang="en-MY" sz="1800" b="0" i="0" u="none" strike="noStrike" baseline="-25000" dirty="0">
                <a:latin typeface="Book Antiqua" panose="02040602050305030304" pitchFamily="18" charset="0"/>
              </a:rPr>
              <a:t>1</a:t>
            </a:r>
            <a:r>
              <a:rPr lang="en-MY" sz="1800" b="0" i="0" u="none" strike="noStrike" baseline="0" dirty="0">
                <a:latin typeface="Book Antiqua" panose="02040602050305030304" pitchFamily="18" charset="0"/>
              </a:rPr>
              <a:t>.</a:t>
            </a:r>
          </a:p>
          <a:p>
            <a:endParaRPr lang="en-US"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NimbusRomNo9L-Regu"/>
              </a:rPr>
              <a:t>increase their weights while decreasing the weights of the correctly </a:t>
            </a:r>
            <a:r>
              <a:rPr lang="en-MY" sz="1800" b="0" i="0" u="none" strike="noStrike" baseline="0" dirty="0">
                <a:latin typeface="NimbusRomNo9L-Regu"/>
              </a:rPr>
              <a:t>classified examples. </a:t>
            </a:r>
          </a:p>
          <a:p>
            <a:pPr marL="285750"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r>
              <a:rPr lang="en-MY" sz="1800" b="0" i="0" u="none" strike="noStrike" baseline="0" dirty="0">
                <a:latin typeface="Times New Roman" panose="02020603050405020304" pitchFamily="18" charset="0"/>
              </a:rPr>
              <a:t>process continues in </a:t>
            </a:r>
            <a:r>
              <a:rPr lang="en-US" sz="1800" b="0" i="0" u="none" strike="noStrike" baseline="0" dirty="0">
                <a:latin typeface="Times New Roman" panose="02020603050405020304" pitchFamily="18" charset="0"/>
              </a:rPr>
              <a:t>this way until we have generated </a:t>
            </a:r>
            <a:r>
              <a:rPr lang="en-US" sz="1800" b="0" i="1" u="none" strike="noStrike" baseline="0" dirty="0">
                <a:latin typeface="Book Antiqua" panose="02040602050305030304" pitchFamily="18" charset="0"/>
              </a:rPr>
              <a:t>K </a:t>
            </a:r>
            <a:r>
              <a:rPr lang="en-US" sz="1800" b="0" i="0" u="none" strike="noStrike" baseline="0" dirty="0">
                <a:latin typeface="Times New Roman" panose="02020603050405020304" pitchFamily="18" charset="0"/>
              </a:rPr>
              <a:t>hypotheses, where </a:t>
            </a:r>
            <a:r>
              <a:rPr lang="en-US" sz="1800" b="0" i="1" u="none" strike="noStrike" baseline="0" dirty="0">
                <a:latin typeface="Book Antiqua" panose="02040602050305030304" pitchFamily="18" charset="0"/>
              </a:rPr>
              <a:t>K </a:t>
            </a:r>
            <a:r>
              <a:rPr lang="en-US" sz="1800" b="0" i="0" u="none" strike="noStrike" baseline="0" dirty="0">
                <a:latin typeface="Times New Roman" panose="02020603050405020304" pitchFamily="18" charset="0"/>
              </a:rPr>
              <a:t>is an input to the boosting algorithm.</a:t>
            </a:r>
          </a:p>
          <a:p>
            <a:endParaRPr lang="en-MY" dirty="0">
              <a:latin typeface="NimbusRomNo9L-Regu"/>
            </a:endParaRPr>
          </a:p>
          <a:p>
            <a:pPr marL="285750" indent="-285750">
              <a:buFont typeface="Arial" panose="020B0604020202020204" pitchFamily="34" charset="0"/>
              <a:buChar char="•"/>
            </a:pPr>
            <a:r>
              <a:rPr lang="en-US" sz="1800" b="0" i="0" u="none" strike="noStrike" baseline="0" dirty="0">
                <a:latin typeface="NimbusRomNo9L-Regu"/>
              </a:rPr>
              <a:t>Similar to a Greedy algorithm in the sense that it does not backtrack; once it has chosen a hypothesis </a:t>
            </a:r>
            <a:r>
              <a:rPr lang="en-MY" sz="1800" b="0" i="1" u="none" strike="noStrike" baseline="0" dirty="0">
                <a:latin typeface="Book Antiqua" panose="02040602050305030304" pitchFamily="18" charset="0"/>
              </a:rPr>
              <a:t>h</a:t>
            </a:r>
            <a:r>
              <a:rPr lang="en-MY" sz="1800" b="0" i="1" u="none" strike="noStrike" baseline="-25000" dirty="0">
                <a:latin typeface="Book Antiqua" panose="02040602050305030304" pitchFamily="18" charset="0"/>
              </a:rPr>
              <a:t>i</a:t>
            </a:r>
            <a:r>
              <a:rPr lang="en-US" sz="1800" b="0" i="0" u="none" strike="noStrike" baseline="0" dirty="0">
                <a:latin typeface="NimbusRomNo9L-ReguItal"/>
              </a:rPr>
              <a:t> </a:t>
            </a:r>
            <a:r>
              <a:rPr lang="en-US" sz="1800" b="0" i="0" u="none" strike="noStrike" baseline="0" dirty="0">
                <a:latin typeface="NimbusRomNo9L-Regu"/>
              </a:rPr>
              <a:t>it will never undo that choice; rather it will add new hypotheses</a:t>
            </a:r>
            <a:endParaRPr lang="en-US" dirty="0">
              <a:latin typeface="NimbusRomNo9L-Regu"/>
            </a:endParaRPr>
          </a:p>
        </p:txBody>
      </p:sp>
      <p:pic>
        <p:nvPicPr>
          <p:cNvPr id="4" name="Picture 3">
            <a:extLst>
              <a:ext uri="{FF2B5EF4-FFF2-40B4-BE49-F238E27FC236}">
                <a16:creationId xmlns:a16="http://schemas.microsoft.com/office/drawing/2014/main" id="{05896183-84B8-4C3B-8C5B-29EB833E445F}"/>
              </a:ext>
            </a:extLst>
          </p:cNvPr>
          <p:cNvPicPr>
            <a:picLocks noChangeAspect="1"/>
          </p:cNvPicPr>
          <p:nvPr/>
        </p:nvPicPr>
        <p:blipFill>
          <a:blip r:embed="rId2"/>
          <a:stretch>
            <a:fillRect/>
          </a:stretch>
        </p:blipFill>
        <p:spPr>
          <a:xfrm>
            <a:off x="3615092" y="5771317"/>
            <a:ext cx="1562100" cy="657225"/>
          </a:xfrm>
          <a:prstGeom prst="rect">
            <a:avLst/>
          </a:prstGeom>
        </p:spPr>
      </p:pic>
    </p:spTree>
    <p:extLst>
      <p:ext uri="{BB962C8B-B14F-4D97-AF65-F5344CB8AC3E}">
        <p14:creationId xmlns:p14="http://schemas.microsoft.com/office/powerpoint/2010/main" val="3835060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Ensemble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57</a:t>
            </a:fld>
            <a:endParaRPr spc="2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47CE3E-E542-4FD7-8F17-9C3269FD95D4}"/>
                  </a:ext>
                </a:extLst>
              </p:cNvPr>
              <p:cNvSpPr txBox="1"/>
              <p:nvPr/>
            </p:nvSpPr>
            <p:spPr>
              <a:xfrm>
                <a:off x="762000" y="1524000"/>
                <a:ext cx="6781800" cy="3262432"/>
              </a:xfrm>
              <a:prstGeom prst="rect">
                <a:avLst/>
              </a:prstGeom>
              <a:noFill/>
            </p:spPr>
            <p:txBody>
              <a:bodyPr wrap="square">
                <a:spAutoFit/>
              </a:bodyPr>
              <a:lstStyle/>
              <a:p>
                <a:r>
                  <a:rPr lang="en-MY" dirty="0">
                    <a:latin typeface="NimbusRomNo9L-Regu"/>
                  </a:rPr>
                  <a:t>Input learning algorithm (</a:t>
                </a:r>
                <a:r>
                  <a:rPr lang="en-US" sz="1800" b="0" i="1" u="none" strike="noStrike" baseline="0" dirty="0">
                    <a:latin typeface="Book Antiqua" panose="02040602050305030304" pitchFamily="18" charset="0"/>
                  </a:rPr>
                  <a:t>L</a:t>
                </a:r>
                <a:r>
                  <a:rPr lang="en-MY" dirty="0">
                    <a:latin typeface="NimbusRomNo9L-Regu"/>
                  </a:rPr>
                  <a:t>)</a:t>
                </a:r>
              </a:p>
              <a:p>
                <a:endParaRPr lang="en-MY" dirty="0">
                  <a:latin typeface="NimbusRomNo9L-Regu"/>
                </a:endParaRPr>
              </a:p>
              <a:p>
                <a:r>
                  <a:rPr lang="en-MY" dirty="0">
                    <a:latin typeface="NimbusRomNo9L-Regu"/>
                  </a:rPr>
                  <a:t>Weak learning algorithm: </a:t>
                </a:r>
                <a:r>
                  <a:rPr lang="en-US" sz="1800" b="0" i="1" u="none" strike="noStrike" baseline="0" dirty="0">
                    <a:latin typeface="Book Antiqua" panose="02040602050305030304" pitchFamily="18" charset="0"/>
                  </a:rPr>
                  <a:t>L </a:t>
                </a:r>
                <a:r>
                  <a:rPr lang="en-US" sz="1800" b="0" i="0" u="none" strike="noStrike" baseline="0" dirty="0">
                    <a:latin typeface="Times New Roman" panose="02020603050405020304" pitchFamily="18" charset="0"/>
                  </a:rPr>
                  <a:t>always returns a hypothesis with accuracy on the training set that is slightly better than random guessing </a:t>
                </a:r>
              </a:p>
              <a:p>
                <a:endParaRPr lang="en-MY" dirty="0">
                  <a:latin typeface="NimbusRomNo9L-Regu"/>
                </a:endParaRPr>
              </a:p>
              <a:p>
                <a:r>
                  <a:rPr lang="en-MY" sz="1800" b="0" i="0" u="none" strike="noStrike" baseline="0" dirty="0">
                    <a:latin typeface="NimbusRomNo9L-Regu"/>
                  </a:rPr>
                  <a:t>ADABOOST</a:t>
                </a:r>
              </a:p>
              <a:p>
                <a:pPr marL="285750" indent="-285750">
                  <a:buFont typeface="Arial" panose="020B0604020202020204" pitchFamily="34" charset="0"/>
                  <a:buChar char="•"/>
                </a:pPr>
                <a:r>
                  <a:rPr lang="en-US" sz="1600" b="0" i="0" u="none" strike="noStrike" baseline="0" dirty="0">
                    <a:latin typeface="Times New Roman" panose="02020603050405020304" pitchFamily="18" charset="0"/>
                  </a:rPr>
                  <a:t>will return a hypothesis that </a:t>
                </a:r>
                <a:r>
                  <a:rPr lang="en-US" sz="1600" b="0" i="1" u="none" strike="noStrike" baseline="0" dirty="0">
                    <a:latin typeface="Times New Roman" panose="02020603050405020304" pitchFamily="18" charset="0"/>
                  </a:rPr>
                  <a:t>classifies the training data perfectly </a:t>
                </a:r>
                <a:r>
                  <a:rPr lang="en-US" sz="1600" b="0" i="0" u="none" strike="noStrike" baseline="0" dirty="0">
                    <a:latin typeface="Times New Roman" panose="02020603050405020304" pitchFamily="18" charset="0"/>
                  </a:rPr>
                  <a:t>for large </a:t>
                </a:r>
                <a:r>
                  <a:rPr lang="en-MY" sz="1600" b="0" i="0" u="none" strike="noStrike" baseline="0" dirty="0">
                    <a:latin typeface="Times New Roman" panose="02020603050405020304" pitchFamily="18" charset="0"/>
                  </a:rPr>
                  <a:t>enough </a:t>
                </a:r>
                <a:r>
                  <a:rPr lang="en-MY" sz="1600" b="0" i="1" u="none" strike="noStrike" baseline="0" dirty="0">
                    <a:latin typeface="Times New Roman" panose="02020603050405020304" pitchFamily="18" charset="0"/>
                  </a:rPr>
                  <a:t>K</a:t>
                </a:r>
              </a:p>
              <a:p>
                <a:pPr marL="285750" indent="-285750">
                  <a:buFont typeface="Arial" panose="020B0604020202020204" pitchFamily="34" charset="0"/>
                  <a:buChar char="•"/>
                </a:pPr>
                <a:r>
                  <a:rPr lang="en-US" sz="1600" b="0" i="0" u="none" strike="noStrike" baseline="0" dirty="0">
                    <a:latin typeface="NimbusRomNo9L-ReguItal"/>
                  </a:rPr>
                  <a:t>boosts </a:t>
                </a:r>
                <a:r>
                  <a:rPr lang="en-US" sz="1600" b="0" i="0" u="none" strike="noStrike" baseline="0" dirty="0">
                    <a:latin typeface="NimbusRomNo9L-Regu"/>
                  </a:rPr>
                  <a:t>the accuracy of the original learning algorithm</a:t>
                </a:r>
                <a:endParaRPr lang="en-MY" sz="1600" i="1" dirty="0">
                  <a:latin typeface="Times New Roman" panose="02020603050405020304" pitchFamily="18" charset="0"/>
                </a:endParaRPr>
              </a:p>
              <a:p>
                <a:pPr marL="285750" indent="-285750">
                  <a:buFont typeface="Arial" panose="020B0604020202020204" pitchFamily="34" charset="0"/>
                  <a:buChar char="•"/>
                </a:pPr>
                <a:r>
                  <a:rPr lang="en-US" sz="1600" b="0" i="0" u="none" strike="noStrike" baseline="0" dirty="0">
                    <a:latin typeface="NimbusRomNo9L-Regu"/>
                  </a:rPr>
                  <a:t>overcome any amount of bias in the base model,</a:t>
                </a:r>
                <a:endParaRPr lang="en-MY" sz="1600" b="0" i="1" u="none" strike="noStrike" baseline="0" dirty="0">
                  <a:latin typeface="Times New Roman" panose="02020603050405020304" pitchFamily="18" charset="0"/>
                </a:endParaRPr>
              </a:p>
              <a:p>
                <a:pPr marL="285750" indent="-285750">
                  <a:buFont typeface="Arial" panose="020B0604020202020204" pitchFamily="34" charset="0"/>
                  <a:buChar char="•"/>
                </a:pPr>
                <a:r>
                  <a:rPr lang="en-MY" sz="1600" b="0" u="none" strike="noStrike" baseline="0" dirty="0">
                    <a:ea typeface="Cambria Math" panose="02040503050406030204" pitchFamily="18" charset="0"/>
                  </a:rPr>
                  <a:t>As long the base model is </a:t>
                </a:r>
                <a14:m>
                  <m:oMath xmlns:m="http://schemas.openxmlformats.org/officeDocument/2006/math">
                    <m:r>
                      <a:rPr lang="en-MY" sz="1600" b="0" i="1" u="none" strike="noStrike" baseline="0" smtClean="0">
                        <a:latin typeface="Cambria Math" panose="02040503050406030204" pitchFamily="18" charset="0"/>
                        <a:ea typeface="Cambria Math" panose="02040503050406030204" pitchFamily="18" charset="0"/>
                      </a:rPr>
                      <m:t>𝜖</m:t>
                    </m:r>
                  </m:oMath>
                </a14:m>
                <a:r>
                  <a:rPr lang="en-MY" sz="1600" b="0" i="1" u="none" strike="noStrike" baseline="0" dirty="0">
                    <a:latin typeface="Times New Roman" panose="02020603050405020304" pitchFamily="18" charset="0"/>
                  </a:rPr>
                  <a:t> </a:t>
                </a:r>
                <a:r>
                  <a:rPr lang="en-MY" sz="1600" b="0" u="none" strike="noStrike" baseline="0" dirty="0">
                    <a:latin typeface="Times New Roman" panose="02020603050405020304" pitchFamily="18" charset="0"/>
                  </a:rPr>
                  <a:t>is better than random guessing</a:t>
                </a:r>
              </a:p>
              <a:p>
                <a:endParaRPr lang="en-MY" sz="1800" b="0" i="0" u="none" strike="noStrike" baseline="0" dirty="0">
                  <a:solidFill>
                    <a:srgbClr val="9A009A"/>
                  </a:solidFill>
                  <a:latin typeface="CMSSBX10"/>
                </a:endParaRPr>
              </a:p>
            </p:txBody>
          </p:sp>
        </mc:Choice>
        <mc:Fallback xmlns="">
          <p:sp>
            <p:nvSpPr>
              <p:cNvPr id="7" name="TextBox 6">
                <a:extLst>
                  <a:ext uri="{FF2B5EF4-FFF2-40B4-BE49-F238E27FC236}">
                    <a16:creationId xmlns:a16="http://schemas.microsoft.com/office/drawing/2014/main" id="{D347CE3E-E542-4FD7-8F17-9C3269FD95D4}"/>
                  </a:ext>
                </a:extLst>
              </p:cNvPr>
              <p:cNvSpPr txBox="1">
                <a:spLocks noRot="1" noChangeAspect="1" noMove="1" noResize="1" noEditPoints="1" noAdjustHandles="1" noChangeArrowheads="1" noChangeShapeType="1" noTextEdit="1"/>
              </p:cNvSpPr>
              <p:nvPr/>
            </p:nvSpPr>
            <p:spPr>
              <a:xfrm>
                <a:off x="762000" y="1524000"/>
                <a:ext cx="6781800" cy="3262432"/>
              </a:xfrm>
              <a:prstGeom prst="rect">
                <a:avLst/>
              </a:prstGeom>
              <a:blipFill>
                <a:blip r:embed="rId2"/>
                <a:stretch>
                  <a:fillRect l="-719" t="-935"/>
                </a:stretch>
              </a:blipFill>
            </p:spPr>
            <p:txBody>
              <a:bodyPr/>
              <a:lstStyle/>
              <a:p>
                <a:r>
                  <a:rPr lang="en-MY">
                    <a:noFill/>
                  </a:rPr>
                  <a:t> </a:t>
                </a:r>
              </a:p>
            </p:txBody>
          </p:sp>
        </mc:Fallback>
      </mc:AlternateContent>
    </p:spTree>
    <p:extLst>
      <p:ext uri="{BB962C8B-B14F-4D97-AF65-F5344CB8AC3E}">
        <p14:creationId xmlns:p14="http://schemas.microsoft.com/office/powerpoint/2010/main" val="3866384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Ensemble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58</a:t>
            </a:fld>
            <a:endParaRPr spc="20" dirty="0"/>
          </a:p>
        </p:txBody>
      </p:sp>
      <p:pic>
        <p:nvPicPr>
          <p:cNvPr id="4" name="Picture 3">
            <a:extLst>
              <a:ext uri="{FF2B5EF4-FFF2-40B4-BE49-F238E27FC236}">
                <a16:creationId xmlns:a16="http://schemas.microsoft.com/office/drawing/2014/main" id="{9F41426F-FDCD-4E3B-9EA7-A3E8E92118F3}"/>
              </a:ext>
            </a:extLst>
          </p:cNvPr>
          <p:cNvPicPr>
            <a:picLocks noChangeAspect="1"/>
          </p:cNvPicPr>
          <p:nvPr/>
        </p:nvPicPr>
        <p:blipFill>
          <a:blip r:embed="rId2"/>
          <a:stretch>
            <a:fillRect/>
          </a:stretch>
        </p:blipFill>
        <p:spPr>
          <a:xfrm>
            <a:off x="2209800" y="1524000"/>
            <a:ext cx="4572000" cy="3581400"/>
          </a:xfrm>
          <a:prstGeom prst="rect">
            <a:avLst/>
          </a:prstGeom>
        </p:spPr>
      </p:pic>
      <p:sp>
        <p:nvSpPr>
          <p:cNvPr id="8" name="TextBox 7">
            <a:extLst>
              <a:ext uri="{FF2B5EF4-FFF2-40B4-BE49-F238E27FC236}">
                <a16:creationId xmlns:a16="http://schemas.microsoft.com/office/drawing/2014/main" id="{BF128519-6ACB-4355-AA91-4588AB175E15}"/>
              </a:ext>
            </a:extLst>
          </p:cNvPr>
          <p:cNvSpPr txBox="1"/>
          <p:nvPr/>
        </p:nvSpPr>
        <p:spPr>
          <a:xfrm>
            <a:off x="1143000" y="5464076"/>
            <a:ext cx="7620000" cy="1477328"/>
          </a:xfrm>
          <a:prstGeom prst="rect">
            <a:avLst/>
          </a:prstGeom>
          <a:noFill/>
        </p:spPr>
        <p:txBody>
          <a:bodyPr wrap="square">
            <a:spAutoFit/>
          </a:bodyPr>
          <a:lstStyle/>
          <a:p>
            <a:pPr algn="l"/>
            <a:r>
              <a:rPr lang="en-US" sz="1800" b="0" i="0" u="none" strike="noStrike" baseline="0" dirty="0">
                <a:latin typeface="NimbusRomNo9L-Regu"/>
              </a:rPr>
              <a:t>How the boosting algorithm works. Each shaded rectangle corresponds to an example; the height of the rectangle corresponds to the weight. The checks and crosses indicate whether the example was classified correctly by the current hypothesis. The size of the decision tree indicates the weight of that hypothesis in the final ensemble</a:t>
            </a:r>
            <a:endParaRPr lang="en-MY" dirty="0"/>
          </a:p>
        </p:txBody>
      </p:sp>
    </p:spTree>
    <p:extLst>
      <p:ext uri="{BB962C8B-B14F-4D97-AF65-F5344CB8AC3E}">
        <p14:creationId xmlns:p14="http://schemas.microsoft.com/office/powerpoint/2010/main" val="2997348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Ensemble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59</a:t>
            </a:fld>
            <a:endParaRPr spc="20" dirty="0"/>
          </a:p>
        </p:txBody>
      </p:sp>
      <p:pic>
        <p:nvPicPr>
          <p:cNvPr id="5" name="Picture 4">
            <a:extLst>
              <a:ext uri="{FF2B5EF4-FFF2-40B4-BE49-F238E27FC236}">
                <a16:creationId xmlns:a16="http://schemas.microsoft.com/office/drawing/2014/main" id="{F0EC749E-83A3-4641-A842-3C70914A2D4C}"/>
              </a:ext>
            </a:extLst>
          </p:cNvPr>
          <p:cNvPicPr>
            <a:picLocks noChangeAspect="1"/>
          </p:cNvPicPr>
          <p:nvPr/>
        </p:nvPicPr>
        <p:blipFill>
          <a:blip r:embed="rId2"/>
          <a:stretch>
            <a:fillRect/>
          </a:stretch>
        </p:blipFill>
        <p:spPr>
          <a:xfrm>
            <a:off x="1981200" y="1524000"/>
            <a:ext cx="5472113" cy="3975257"/>
          </a:xfrm>
          <a:prstGeom prst="rect">
            <a:avLst/>
          </a:prstGeom>
          <a:ln>
            <a:solidFill>
              <a:schemeClr val="tx1"/>
            </a:solidFill>
          </a:ln>
        </p:spPr>
      </p:pic>
      <p:sp>
        <p:nvSpPr>
          <p:cNvPr id="9" name="TextBox 8">
            <a:extLst>
              <a:ext uri="{FF2B5EF4-FFF2-40B4-BE49-F238E27FC236}">
                <a16:creationId xmlns:a16="http://schemas.microsoft.com/office/drawing/2014/main" id="{8EBECBA5-743D-48A4-B91E-1EF302A2B2F2}"/>
              </a:ext>
            </a:extLst>
          </p:cNvPr>
          <p:cNvSpPr txBox="1"/>
          <p:nvPr/>
        </p:nvSpPr>
        <p:spPr>
          <a:xfrm>
            <a:off x="838200" y="5867400"/>
            <a:ext cx="7848600" cy="1169551"/>
          </a:xfrm>
          <a:prstGeom prst="rect">
            <a:avLst/>
          </a:prstGeom>
          <a:noFill/>
        </p:spPr>
        <p:txBody>
          <a:bodyPr wrap="square">
            <a:spAutoFit/>
          </a:bodyPr>
          <a:lstStyle/>
          <a:p>
            <a:r>
              <a:rPr lang="en-US" sz="1400" b="0" i="0" u="none" strike="noStrike" baseline="0" dirty="0">
                <a:latin typeface="Times New Roman" panose="02020603050405020304" pitchFamily="18" charset="0"/>
              </a:rPr>
              <a:t>The A</a:t>
            </a:r>
            <a:r>
              <a:rPr lang="en-US" sz="1100" b="0" i="0" u="none" strike="noStrike" baseline="0" dirty="0">
                <a:latin typeface="Times New Roman" panose="02020603050405020304" pitchFamily="18" charset="0"/>
              </a:rPr>
              <a:t>DA</a:t>
            </a:r>
            <a:r>
              <a:rPr lang="en-US" sz="1400" b="0" i="0" u="none" strike="noStrike" baseline="0" dirty="0">
                <a:latin typeface="Times New Roman" panose="02020603050405020304" pitchFamily="18" charset="0"/>
              </a:rPr>
              <a:t>B</a:t>
            </a:r>
            <a:r>
              <a:rPr lang="en-US" sz="1100" b="0" i="0" u="none" strike="noStrike" baseline="0" dirty="0">
                <a:latin typeface="Times New Roman" panose="02020603050405020304" pitchFamily="18" charset="0"/>
              </a:rPr>
              <a:t>OOST </a:t>
            </a:r>
            <a:r>
              <a:rPr lang="en-US" sz="1400" b="0" i="0" u="none" strike="noStrike" baseline="0" dirty="0">
                <a:latin typeface="Times New Roman" panose="02020603050405020304" pitchFamily="18" charset="0"/>
              </a:rPr>
              <a:t>variant of the boosting method for ensemble learning. The algorithm generates hypotheses by successively reweighting the training examples. The function W</a:t>
            </a:r>
            <a:r>
              <a:rPr lang="en-US" sz="1100" b="0" i="0" u="none" strike="noStrike" baseline="0" dirty="0">
                <a:latin typeface="Times New Roman" panose="02020603050405020304" pitchFamily="18" charset="0"/>
              </a:rPr>
              <a:t>EIGHTED</a:t>
            </a:r>
            <a:r>
              <a:rPr lang="en-US" sz="1400" b="0" i="0" u="none" strike="noStrike" baseline="0" dirty="0">
                <a:latin typeface="Times New Roman" panose="02020603050405020304" pitchFamily="18" charset="0"/>
              </a:rPr>
              <a:t>-M</a:t>
            </a:r>
            <a:r>
              <a:rPr lang="en-US" sz="1100" b="0" i="0" u="none" strike="noStrike" baseline="0" dirty="0">
                <a:latin typeface="Times New Roman" panose="02020603050405020304" pitchFamily="18" charset="0"/>
              </a:rPr>
              <a:t>AJORITY </a:t>
            </a:r>
            <a:r>
              <a:rPr lang="en-US" sz="1400" b="0" i="0" u="none" strike="noStrike" baseline="0" dirty="0">
                <a:latin typeface="Times New Roman" panose="02020603050405020304" pitchFamily="18" charset="0"/>
              </a:rPr>
              <a:t>generates a hypothesis that returns the output value with the highest vote from the hypotheses in </a:t>
            </a:r>
            <a:r>
              <a:rPr lang="en-US" sz="1400" b="1" i="0" u="none" strike="noStrike" baseline="0" dirty="0">
                <a:latin typeface="Times New Roman" panose="02020603050405020304" pitchFamily="18" charset="0"/>
              </a:rPr>
              <a:t>h</a:t>
            </a:r>
            <a:r>
              <a:rPr lang="en-US" sz="1400" b="0" i="0" u="none" strike="noStrike" baseline="0" dirty="0">
                <a:latin typeface="Times New Roman" panose="02020603050405020304" pitchFamily="18" charset="0"/>
              </a:rPr>
              <a:t>, with votes weighted by </a:t>
            </a:r>
            <a:r>
              <a:rPr lang="en-US" sz="1400" b="1" i="0" u="none" strike="noStrike" baseline="0" dirty="0">
                <a:latin typeface="Times New Roman" panose="02020603050405020304" pitchFamily="18" charset="0"/>
              </a:rPr>
              <a:t>z</a:t>
            </a:r>
            <a:r>
              <a:rPr lang="en-US" sz="1400" b="0" i="0" u="none" strike="noStrike" baseline="0" dirty="0">
                <a:latin typeface="Times New Roman" panose="02020603050405020304" pitchFamily="18" charset="0"/>
              </a:rPr>
              <a:t>. For regression problems, or </a:t>
            </a:r>
            <a:r>
              <a:rPr lang="en-US" sz="1400" b="0" i="0" u="none" strike="noStrike" dirty="0">
                <a:latin typeface="Times New Roman" panose="02020603050405020304" pitchFamily="18" charset="0"/>
              </a:rPr>
              <a:t>for binary classification with two classes -1 and 1, this is</a:t>
            </a:r>
          </a:p>
          <a:p>
            <a:r>
              <a:rPr lang="en-US" sz="1400" b="0" i="0" u="none" strike="noStrike" dirty="0">
                <a:latin typeface="Times New Roman" panose="02020603050405020304" pitchFamily="18" charset="0"/>
              </a:rPr>
              <a:t> </a:t>
            </a:r>
            <a:r>
              <a:rPr lang="en-US" sz="1400" b="0" i="0" u="none" strike="noStrike" baseline="30000" dirty="0">
                <a:latin typeface="Book Antiqua" panose="02040602050305030304" pitchFamily="18" charset="0"/>
              </a:rPr>
              <a:t>∑</a:t>
            </a:r>
            <a:r>
              <a:rPr lang="en-US" sz="1400" b="0" i="1" u="none" strike="noStrike" baseline="-25000" dirty="0">
                <a:latin typeface="Book Antiqua" panose="02040602050305030304" pitchFamily="18" charset="0"/>
              </a:rPr>
              <a:t>k</a:t>
            </a:r>
            <a:r>
              <a:rPr lang="en-US" sz="1400" b="0" i="1" u="none" strike="noStrike" baseline="0" dirty="0">
                <a:latin typeface="Book Antiqua" panose="02040602050305030304" pitchFamily="18" charset="0"/>
              </a:rPr>
              <a:t> </a:t>
            </a:r>
            <a:r>
              <a:rPr lang="en-US" sz="1400" b="1" i="0" u="none" strike="noStrike" baseline="30000" dirty="0">
                <a:latin typeface="Times New Roman" panose="02020603050405020304" pitchFamily="18" charset="0"/>
              </a:rPr>
              <a:t>h</a:t>
            </a:r>
            <a:r>
              <a:rPr lang="en-US" sz="1400" b="0" i="0" u="none" strike="noStrike" baseline="30000" dirty="0">
                <a:latin typeface="Arial" panose="020B0604020202020204" pitchFamily="34" charset="0"/>
              </a:rPr>
              <a:t>[</a:t>
            </a:r>
            <a:r>
              <a:rPr lang="en-US" sz="1400" b="0" i="1" u="none" strike="noStrike" baseline="30000" dirty="0">
                <a:latin typeface="Book Antiqua" panose="02040602050305030304" pitchFamily="18" charset="0"/>
              </a:rPr>
              <a:t>k</a:t>
            </a:r>
            <a:r>
              <a:rPr lang="en-US" sz="1400" b="0" i="0" u="none" strike="noStrike" baseline="30000" dirty="0">
                <a:latin typeface="Arial" panose="020B0604020202020204" pitchFamily="34" charset="0"/>
              </a:rPr>
              <a:t>]</a:t>
            </a:r>
            <a:r>
              <a:rPr lang="en-US" sz="1400" b="1" i="0" u="none" strike="noStrike" baseline="30000" dirty="0">
                <a:latin typeface="Times New Roman" panose="02020603050405020304" pitchFamily="18" charset="0"/>
              </a:rPr>
              <a:t>z</a:t>
            </a:r>
            <a:r>
              <a:rPr lang="en-US" sz="1400" b="0" i="0" u="none" strike="noStrike" baseline="30000" dirty="0">
                <a:latin typeface="Arial" panose="020B0604020202020204" pitchFamily="34" charset="0"/>
              </a:rPr>
              <a:t>[</a:t>
            </a:r>
            <a:r>
              <a:rPr lang="en-US" sz="1400" b="0" i="1" u="none" strike="noStrike" baseline="30000" dirty="0">
                <a:latin typeface="Book Antiqua" panose="02040602050305030304" pitchFamily="18" charset="0"/>
              </a:rPr>
              <a:t>k</a:t>
            </a:r>
            <a:r>
              <a:rPr lang="en-US" sz="1400" b="0" u="none" strike="noStrike" baseline="30000" dirty="0">
                <a:latin typeface="Book Antiqua" panose="02040602050305030304" pitchFamily="18" charset="0"/>
              </a:rPr>
              <a:t>]</a:t>
            </a:r>
            <a:r>
              <a:rPr lang="en-US" sz="1400" b="0" i="1" u="none" strike="noStrike" baseline="30000" dirty="0">
                <a:latin typeface="Book Antiqua" panose="02040602050305030304" pitchFamily="18" charset="0"/>
              </a:rPr>
              <a:t>.</a:t>
            </a:r>
          </a:p>
        </p:txBody>
      </p:sp>
    </p:spTree>
    <p:extLst>
      <p:ext uri="{BB962C8B-B14F-4D97-AF65-F5344CB8AC3E}">
        <p14:creationId xmlns:p14="http://schemas.microsoft.com/office/powerpoint/2010/main" val="278508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Supervised Learning</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a:t>
            </a:fld>
            <a:endParaRPr spc="20" dirty="0"/>
          </a:p>
        </p:txBody>
      </p:sp>
      <p:pic>
        <p:nvPicPr>
          <p:cNvPr id="4" name="Picture 3">
            <a:extLst>
              <a:ext uri="{FF2B5EF4-FFF2-40B4-BE49-F238E27FC236}">
                <a16:creationId xmlns:a16="http://schemas.microsoft.com/office/drawing/2014/main" id="{F0A0B16F-2144-44AC-BE56-272A8AB6C7DC}"/>
              </a:ext>
            </a:extLst>
          </p:cNvPr>
          <p:cNvPicPr>
            <a:picLocks noChangeAspect="1"/>
          </p:cNvPicPr>
          <p:nvPr/>
        </p:nvPicPr>
        <p:blipFill>
          <a:blip r:embed="rId2"/>
          <a:stretch>
            <a:fillRect/>
          </a:stretch>
        </p:blipFill>
        <p:spPr>
          <a:xfrm>
            <a:off x="824267" y="1828800"/>
            <a:ext cx="7143750" cy="3105150"/>
          </a:xfrm>
          <a:prstGeom prst="rect">
            <a:avLst/>
          </a:prstGeom>
        </p:spPr>
      </p:pic>
      <p:sp>
        <p:nvSpPr>
          <p:cNvPr id="8" name="TextBox 7">
            <a:extLst>
              <a:ext uri="{FF2B5EF4-FFF2-40B4-BE49-F238E27FC236}">
                <a16:creationId xmlns:a16="http://schemas.microsoft.com/office/drawing/2014/main" id="{03B1A54E-1407-4A04-80BB-AB7214763521}"/>
              </a:ext>
            </a:extLst>
          </p:cNvPr>
          <p:cNvSpPr txBox="1"/>
          <p:nvPr/>
        </p:nvSpPr>
        <p:spPr>
          <a:xfrm>
            <a:off x="1066800" y="5007256"/>
            <a:ext cx="6901217" cy="1477328"/>
          </a:xfrm>
          <a:prstGeom prst="rect">
            <a:avLst/>
          </a:prstGeom>
          <a:noFill/>
        </p:spPr>
        <p:txBody>
          <a:bodyPr wrap="square">
            <a:spAutoFit/>
          </a:bodyPr>
          <a:lstStyle/>
          <a:p>
            <a:r>
              <a:rPr lang="en-US" sz="1800" b="0" i="0" u="none" strike="noStrike" baseline="0" dirty="0">
                <a:latin typeface="Times New Roman" panose="02020603050405020304" pitchFamily="18" charset="0"/>
              </a:rPr>
              <a:t>Finding hypotheses to fit data. </a:t>
            </a:r>
          </a:p>
          <a:p>
            <a:r>
              <a:rPr lang="en-US" sz="1800" b="1" i="0" u="none" strike="noStrike" baseline="0" dirty="0">
                <a:latin typeface="Times New Roman" panose="02020603050405020304" pitchFamily="18" charset="0"/>
              </a:rPr>
              <a:t>Top row</a:t>
            </a:r>
            <a:r>
              <a:rPr lang="en-US" sz="1800" b="0" i="0" u="none" strike="noStrike" baseline="0" dirty="0">
                <a:latin typeface="Times New Roman" panose="02020603050405020304" pitchFamily="18" charset="0"/>
              </a:rPr>
              <a:t>: four plots of best-fit functions from four different hypothesis spaces trained on data set 1. </a:t>
            </a:r>
          </a:p>
          <a:p>
            <a:pPr marR="1180"/>
            <a:r>
              <a:rPr lang="en-US" sz="1800" b="1" i="0" u="none" strike="noStrike" baseline="0" dirty="0">
                <a:latin typeface="Times New Roman" panose="02020603050405020304" pitchFamily="18" charset="0"/>
              </a:rPr>
              <a:t>Bottom row</a:t>
            </a:r>
            <a:r>
              <a:rPr lang="en-US" sz="1800" b="0" i="0" u="none" strike="noStrike" baseline="0" dirty="0">
                <a:latin typeface="Times New Roman" panose="02020603050405020304" pitchFamily="18" charset="0"/>
              </a:rPr>
              <a:t>: the same four functions, but trained on a slightly different data set (sampled from the same </a:t>
            </a:r>
            <a:r>
              <a:rPr lang="en-US" sz="1800" b="0" i="1" u="none" strike="noStrike" baseline="0" dirty="0">
                <a:latin typeface="Times New Roman" panose="02020603050405020304" pitchFamily="18" charset="0"/>
              </a:rPr>
              <a:t>f </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function).</a:t>
            </a:r>
          </a:p>
        </p:txBody>
      </p:sp>
    </p:spTree>
    <p:extLst>
      <p:ext uri="{BB962C8B-B14F-4D97-AF65-F5344CB8AC3E}">
        <p14:creationId xmlns:p14="http://schemas.microsoft.com/office/powerpoint/2010/main" val="7008084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Online Learning</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60</a:t>
            </a:fld>
            <a:endParaRPr spc="2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47CE3E-E542-4FD7-8F17-9C3269FD95D4}"/>
                  </a:ext>
                </a:extLst>
              </p:cNvPr>
              <p:cNvSpPr txBox="1"/>
              <p:nvPr/>
            </p:nvSpPr>
            <p:spPr>
              <a:xfrm>
                <a:off x="744895" y="1524000"/>
                <a:ext cx="7568434" cy="6432530"/>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baseline="0" dirty="0">
                    <a:latin typeface="Times New Roman" panose="02020603050405020304" pitchFamily="18" charset="0"/>
                  </a:rPr>
                  <a:t>an agent receives an input </a:t>
                </a:r>
                <a:r>
                  <a:rPr lang="en-US" sz="1600" b="0" i="1" u="none" strike="noStrike" baseline="0" dirty="0">
                    <a:latin typeface="Cambria" panose="02040503050406030204" pitchFamily="18" charset="0"/>
                  </a:rPr>
                  <a:t>x </a:t>
                </a:r>
                <a:r>
                  <a:rPr lang="en-US" sz="1600" b="0" i="1" u="none" strike="noStrike" baseline="-25000" dirty="0">
                    <a:latin typeface="Cambria" panose="02040503050406030204" pitchFamily="18" charset="0"/>
                  </a:rPr>
                  <a:t>j</a:t>
                </a:r>
                <a:r>
                  <a:rPr lang="en-US" sz="1600" b="0" i="1" u="none" strike="noStrike" baseline="0" dirty="0">
                    <a:latin typeface="Cambria" panose="02040503050406030204" pitchFamily="18" charset="0"/>
                  </a:rPr>
                  <a:t> </a:t>
                </a:r>
                <a:r>
                  <a:rPr lang="en-US" sz="1600" b="0" i="0" u="none" strike="noStrike" baseline="0" dirty="0">
                    <a:latin typeface="Times New Roman" panose="02020603050405020304" pitchFamily="18" charset="0"/>
                  </a:rPr>
                  <a:t>from nature, predicts the corresponding </a:t>
                </a:r>
                <a:r>
                  <a:rPr lang="en-US" sz="1600" b="0" i="1" u="none" strike="noStrike" baseline="0" dirty="0" err="1">
                    <a:latin typeface="Times New Roman" panose="02020603050405020304" pitchFamily="18" charset="0"/>
                  </a:rPr>
                  <a:t>y</a:t>
                </a:r>
                <a:r>
                  <a:rPr lang="en-US" sz="1600" b="0" i="1" u="none" strike="noStrike" baseline="-25000" dirty="0" err="1">
                    <a:latin typeface="Times New Roman" panose="02020603050405020304" pitchFamily="18" charset="0"/>
                  </a:rPr>
                  <a:t>j</a:t>
                </a:r>
                <a:r>
                  <a:rPr lang="en-US" sz="1600" b="0" i="0" u="none" strike="noStrike" baseline="0" dirty="0">
                    <a:latin typeface="Times New Roman" panose="02020603050405020304" pitchFamily="18" charset="0"/>
                  </a:rPr>
                  <a:t>, and then is told the correct answer.</a:t>
                </a:r>
              </a:p>
              <a:p>
                <a:pPr marL="285750" indent="-285750">
                  <a:buFont typeface="Arial" panose="020B0604020202020204" pitchFamily="34" charset="0"/>
                  <a:buChar char="•"/>
                </a:pPr>
                <a:r>
                  <a:rPr lang="en-US" sz="1600" b="0" i="0" u="none" strike="noStrike" baseline="0" dirty="0">
                    <a:latin typeface="Times New Roman" panose="02020603050405020304" pitchFamily="18" charset="0"/>
                  </a:rPr>
                  <a:t>the process repeats with </a:t>
                </a:r>
                <a:r>
                  <a:rPr lang="en-US" sz="1600" b="0" i="1" u="none" strike="noStrike" baseline="0" dirty="0">
                    <a:latin typeface="Cambria" panose="02040503050406030204" pitchFamily="18" charset="0"/>
                  </a:rPr>
                  <a:t>x </a:t>
                </a:r>
                <a:r>
                  <a:rPr lang="en-US" sz="1600" b="0" i="1" u="none" strike="noStrike" baseline="-25000" dirty="0">
                    <a:latin typeface="Cambria" panose="02040503050406030204" pitchFamily="18" charset="0"/>
                  </a:rPr>
                  <a:t>j</a:t>
                </a:r>
                <a:r>
                  <a:rPr lang="en-US" sz="1600" b="0" i="0" u="none" strike="noStrike" baseline="-25000" dirty="0">
                    <a:latin typeface="Lucida Sans Unicode" panose="020B0602030504020204" pitchFamily="34" charset="0"/>
                  </a:rPr>
                  <a:t>+</a:t>
                </a:r>
                <a:r>
                  <a:rPr lang="en-US" sz="1600" b="0" i="0" u="none" strike="noStrike" baseline="-25000" dirty="0">
                    <a:latin typeface="Times New Roman" panose="02020603050405020304" pitchFamily="18" charset="0"/>
                  </a:rPr>
                  <a:t>1</a:t>
                </a:r>
                <a:r>
                  <a:rPr lang="en-US" sz="1600" b="0" i="0" u="none" strike="noStrike" baseline="0" dirty="0">
                    <a:latin typeface="Times New Roman" panose="02020603050405020304" pitchFamily="18" charset="0"/>
                  </a:rPr>
                  <a:t>, and so on.</a:t>
                </a:r>
                <a:endParaRPr lang="en-US" sz="1600" dirty="0">
                  <a:latin typeface="Times New Roman" panose="02020603050405020304" pitchFamily="18" charset="0"/>
                </a:endParaRPr>
              </a:p>
              <a:p>
                <a:pPr marL="285750" indent="-285750">
                  <a:buFont typeface="Arial" panose="020B0604020202020204" pitchFamily="34" charset="0"/>
                  <a:buChar char="•"/>
                </a:pPr>
                <a:r>
                  <a:rPr lang="en-MY" sz="1600" b="1" i="0" u="none" strike="noStrike" baseline="0" dirty="0">
                    <a:latin typeface="NimbusRomNo9L-Medi"/>
                  </a:rPr>
                  <a:t>Randomized weighted majority algorithm: </a:t>
                </a:r>
                <a:r>
                  <a:rPr lang="en-US" sz="1600" b="0" i="0" u="none" strike="noStrike" baseline="0" dirty="0">
                    <a:latin typeface="NimbusRomNo9L-Regu"/>
                  </a:rPr>
                  <a:t>keep track of how well each expert performs, and choose to believe them in proportion to </a:t>
                </a:r>
                <a:r>
                  <a:rPr lang="en-MY" sz="1600" b="0" i="0" u="none" strike="noStrike" baseline="0" dirty="0">
                    <a:latin typeface="NimbusRomNo9L-Regu"/>
                  </a:rPr>
                  <a:t>their past performance.</a:t>
                </a:r>
              </a:p>
              <a:p>
                <a:pPr marL="285750" indent="-285750">
                  <a:buFont typeface="Arial" panose="020B0604020202020204" pitchFamily="34" charset="0"/>
                  <a:buChar char="•"/>
                </a:pPr>
                <a:r>
                  <a:rPr lang="en-US" sz="1600" b="0" i="1" u="none" strike="noStrike" baseline="0" dirty="0">
                    <a:latin typeface="Times New Roman" panose="02020603050405020304" pitchFamily="18" charset="0"/>
                  </a:rPr>
                  <a:t>Initialize </a:t>
                </a:r>
                <a:r>
                  <a:rPr lang="en-US" sz="1600" b="0" i="0" u="none" strike="noStrike" baseline="0" dirty="0">
                    <a:latin typeface="Times New Roman" panose="02020603050405020304" pitchFamily="18" charset="0"/>
                  </a:rPr>
                  <a:t>a set of weights </a:t>
                </a:r>
                <a:r>
                  <a:rPr lang="en-US" sz="1600" b="0" i="1" u="none" strike="noStrike" baseline="0" dirty="0">
                    <a:latin typeface="Garamond" panose="02020404030301010803" pitchFamily="18" charset="0"/>
                  </a:rPr>
                  <a:t>{</a:t>
                </a:r>
                <a:r>
                  <a:rPr lang="en-US" sz="1600" b="0" i="1" u="none" strike="noStrike" baseline="0" dirty="0">
                    <a:latin typeface="Times New Roman" panose="02020603050405020304" pitchFamily="18" charset="0"/>
                  </a:rPr>
                  <a:t>w</a:t>
                </a:r>
                <a:r>
                  <a:rPr lang="en-US" sz="1600" b="0" i="0" u="none" strike="noStrike" baseline="-25000" dirty="0">
                    <a:latin typeface="Times New Roman" panose="02020603050405020304" pitchFamily="18" charset="0"/>
                  </a:rPr>
                  <a:t>1</a:t>
                </a:r>
                <a:r>
                  <a:rPr lang="en-US" sz="1600" b="0" i="1" u="none" strike="noStrike" baseline="0" dirty="0">
                    <a:latin typeface="Arial" panose="020B0604020202020204" pitchFamily="34" charset="0"/>
                  </a:rPr>
                  <a:t>, . . . , </a:t>
                </a:r>
                <a:r>
                  <a:rPr lang="en-US" sz="1600" b="0" i="1" u="none" strike="noStrike" baseline="0" dirty="0" err="1">
                    <a:latin typeface="Times New Roman" panose="02020603050405020304" pitchFamily="18" charset="0"/>
                  </a:rPr>
                  <a:t>w</a:t>
                </a:r>
                <a:r>
                  <a:rPr lang="en-US" sz="1600" b="0" i="1" u="none" strike="noStrike" baseline="-25000" dirty="0" err="1">
                    <a:latin typeface="Times New Roman" panose="02020603050405020304" pitchFamily="18" charset="0"/>
                  </a:rPr>
                  <a:t>K</a:t>
                </a:r>
                <a:r>
                  <a:rPr lang="en-US" sz="1600" b="0" i="1" u="none" strike="noStrike" baseline="0" dirty="0">
                    <a:latin typeface="Garamond" panose="02020404030301010803" pitchFamily="18" charset="0"/>
                  </a:rPr>
                  <a:t>} </a:t>
                </a:r>
                <a:r>
                  <a:rPr lang="en-US" sz="1600" b="0" i="0" u="none" strike="noStrike" baseline="0" dirty="0">
                    <a:latin typeface="Times New Roman" panose="02020603050405020304" pitchFamily="18" charset="0"/>
                  </a:rPr>
                  <a:t>all to 1.</a:t>
                </a:r>
              </a:p>
              <a:p>
                <a:pPr marL="285750" indent="-285750">
                  <a:buFont typeface="Arial" panose="020B0604020202020204" pitchFamily="34" charset="0"/>
                  <a:buChar char="•"/>
                </a:pPr>
                <a:r>
                  <a:rPr lang="en-US" sz="1600" b="0" i="0" u="none" strike="noStrike" baseline="0" dirty="0">
                    <a:latin typeface="NimbusRomNo9L-Medi"/>
                  </a:rPr>
                  <a:t>for each </a:t>
                </a:r>
                <a:r>
                  <a:rPr lang="en-US" sz="1600" b="0" i="0" u="none" strike="noStrike" baseline="0" dirty="0">
                    <a:latin typeface="NimbusRomNo9L-Regu"/>
                  </a:rPr>
                  <a:t>problem to be solved </a:t>
                </a:r>
                <a:r>
                  <a:rPr lang="en-US" sz="1600" b="0" i="0" u="none" strike="noStrike" baseline="0" dirty="0">
                    <a:latin typeface="NimbusRomNo9L-Medi"/>
                  </a:rPr>
                  <a:t>do</a:t>
                </a:r>
                <a:endParaRPr lang="en-US" sz="1600" dirty="0">
                  <a:latin typeface="Times New Roman" panose="02020603050405020304" pitchFamily="18" charset="0"/>
                </a:endParaRPr>
              </a:p>
              <a:p>
                <a:pPr marL="800100" lvl="1" indent="-342900">
                  <a:buFont typeface="+mj-lt"/>
                  <a:buAutoNum type="arabicPeriod"/>
                </a:pPr>
                <a:r>
                  <a:rPr lang="en-US" sz="1600" b="0" i="0" u="none" strike="noStrike" baseline="0" dirty="0">
                    <a:latin typeface="Times New Roman" panose="02020603050405020304" pitchFamily="18" charset="0"/>
                  </a:rPr>
                  <a:t>Receive the predictions </a:t>
                </a:r>
                <a:r>
                  <a:rPr lang="en-US" sz="1600" b="0" i="0" u="none" strike="noStrike" baseline="0" dirty="0">
                    <a:latin typeface="Cambria" panose="02040503050406030204" pitchFamily="18" charset="0"/>
                  </a:rPr>
                  <a:t>{</a:t>
                </a:r>
                <a:r>
                  <a:rPr lang="en-US" sz="1600" b="0" i="1" u="none" strike="noStrike" baseline="0" dirty="0">
                    <a:latin typeface="Times New Roman" panose="02020603050405020304" pitchFamily="18" charset="0"/>
                  </a:rPr>
                  <a:t>y</a:t>
                </a:r>
                <a:r>
                  <a:rPr lang="en-US" sz="1600" b="0" i="0" u="none" strike="noStrike" baseline="0" dirty="0">
                    <a:latin typeface="Times New Roman" panose="02020603050405020304" pitchFamily="18" charset="0"/>
                  </a:rPr>
                  <a:t>ˆ</a:t>
                </a:r>
                <a:r>
                  <a:rPr lang="en-US" sz="1600" b="0" i="0" u="none" strike="noStrike" baseline="-25000" dirty="0">
                    <a:latin typeface="Times New Roman" panose="02020603050405020304" pitchFamily="18" charset="0"/>
                  </a:rPr>
                  <a:t>1</a:t>
                </a:r>
                <a:r>
                  <a:rPr lang="en-US" sz="1600" b="0" i="1" u="none" strike="noStrike" baseline="0" dirty="0">
                    <a:latin typeface="Arial" panose="020B0604020202020204" pitchFamily="34" charset="0"/>
                  </a:rPr>
                  <a:t>, . . . , </a:t>
                </a:r>
                <a:r>
                  <a:rPr lang="en-US" sz="1600" b="0" i="1" u="none" strike="noStrike" baseline="0" dirty="0" err="1">
                    <a:latin typeface="Times New Roman" panose="02020603050405020304" pitchFamily="18" charset="0"/>
                  </a:rPr>
                  <a:t>y</a:t>
                </a:r>
                <a:r>
                  <a:rPr lang="en-US" sz="1600" b="0" i="0" u="none" strike="noStrike" baseline="0" dirty="0" err="1">
                    <a:latin typeface="Times New Roman" panose="02020603050405020304" pitchFamily="18" charset="0"/>
                  </a:rPr>
                  <a:t>ˆ</a:t>
                </a:r>
                <a:r>
                  <a:rPr lang="en-US" sz="1600" b="0" i="1" u="none" strike="noStrike" baseline="-25000" dirty="0" err="1">
                    <a:latin typeface="Times New Roman" panose="02020603050405020304" pitchFamily="18" charset="0"/>
                  </a:rPr>
                  <a:t>K</a:t>
                </a:r>
                <a:r>
                  <a:rPr lang="en-US" sz="1600" b="0" i="0" u="none" strike="noStrike" baseline="0" dirty="0">
                    <a:latin typeface="Cambria" panose="02040503050406030204" pitchFamily="18" charset="0"/>
                  </a:rPr>
                  <a:t>} </a:t>
                </a:r>
                <a:r>
                  <a:rPr lang="en-US" sz="1600" b="0" i="0" u="none" strike="noStrike" baseline="0" dirty="0">
                    <a:latin typeface="Times New Roman" panose="02020603050405020304" pitchFamily="18" charset="0"/>
                  </a:rPr>
                  <a:t>from the experts.</a:t>
                </a:r>
              </a:p>
              <a:p>
                <a:pPr marL="800100" lvl="1" indent="-342900">
                  <a:buFont typeface="+mj-lt"/>
                  <a:buAutoNum type="arabicPeriod"/>
                </a:pPr>
                <a:r>
                  <a:rPr lang="en-US" sz="1600" b="0" i="0" u="none" strike="noStrike" baseline="0" dirty="0">
                    <a:latin typeface="Times New Roman" panose="02020603050405020304" pitchFamily="18" charset="0"/>
                  </a:rPr>
                  <a:t>Randomly choose an expert </a:t>
                </a:r>
                <a:r>
                  <a:rPr lang="en-US" sz="1600" b="0" i="1" u="none" strike="noStrike" baseline="0" dirty="0">
                    <a:latin typeface="Times New Roman" panose="02020603050405020304" pitchFamily="18" charset="0"/>
                  </a:rPr>
                  <a:t>k</a:t>
                </a:r>
                <a:r>
                  <a:rPr lang="en-US" sz="1600" b="0" i="0" u="none" strike="noStrike" baseline="30000" dirty="0">
                    <a:latin typeface="Cambria" panose="02040503050406030204" pitchFamily="18" charset="0"/>
                  </a:rPr>
                  <a:t>∗</a:t>
                </a:r>
                <a:r>
                  <a:rPr lang="en-US" sz="1600" b="0" i="0" u="none" strike="noStrike" baseline="0" dirty="0">
                    <a:latin typeface="Cambria" panose="02040503050406030204" pitchFamily="18" charset="0"/>
                  </a:rPr>
                  <a:t> </a:t>
                </a:r>
                <a:r>
                  <a:rPr lang="en-US" sz="1600" b="0" i="0" u="none" strike="noStrike" baseline="0" dirty="0">
                    <a:latin typeface="Times New Roman" panose="02020603050405020304" pitchFamily="18" charset="0"/>
                  </a:rPr>
                  <a:t>in proportion to its weight: </a:t>
                </a:r>
                <a:r>
                  <a:rPr lang="en-US" sz="1600" b="0" i="1" u="none" strike="noStrike" baseline="0" dirty="0">
                    <a:latin typeface="Times New Roman" panose="02020603050405020304" pitchFamily="18" charset="0"/>
                  </a:rPr>
                  <a:t>P</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k</a:t>
                </a:r>
                <a:r>
                  <a:rPr lang="en-US" sz="1600" b="0" i="0" u="none" strike="noStrike" baseline="0" dirty="0">
                    <a:latin typeface="Tahoma" panose="020B0604030504040204" pitchFamily="34" charset="0"/>
                  </a:rPr>
                  <a:t>) = </a:t>
                </a:r>
                <a:r>
                  <a:rPr lang="en-US" sz="1600" b="0" i="1" u="none" strike="noStrike" baseline="0" dirty="0">
                    <a:latin typeface="Times New Roman" panose="02020603050405020304" pitchFamily="18" charset="0"/>
                  </a:rPr>
                  <a:t>w</a:t>
                </a:r>
                <a:r>
                  <a:rPr lang="en-US" sz="1600" b="0" i="1" u="none" strike="noStrike" baseline="-25000" dirty="0">
                    <a:latin typeface="Times New Roman" panose="02020603050405020304" pitchFamily="18" charset="0"/>
                  </a:rPr>
                  <a:t>k</a:t>
                </a:r>
                <a:r>
                  <a:rPr lang="en-US" sz="1600" b="0" i="0" u="none" strike="noStrike" baseline="0" dirty="0">
                    <a:latin typeface="Times New Roman" panose="02020603050405020304" pitchFamily="18" charset="0"/>
                  </a:rPr>
                  <a:t>.</a:t>
                </a:r>
              </a:p>
              <a:p>
                <a:pPr marL="800100" lvl="1" indent="-342900">
                  <a:buFont typeface="+mj-lt"/>
                  <a:buAutoNum type="arabicPeriod"/>
                </a:pPr>
                <a:r>
                  <a:rPr lang="en-US" sz="1600" i="0" u="none" strike="noStrike" baseline="0" dirty="0">
                    <a:latin typeface="Times New Roman" panose="02020603050405020304" pitchFamily="18" charset="0"/>
                  </a:rPr>
                  <a:t>yield</a:t>
                </a:r>
                <a:r>
                  <a:rPr lang="en-US" sz="1600" b="1" i="0" u="none" strike="noStrike" baseline="0" dirty="0">
                    <a:latin typeface="Times New Roman" panose="02020603050405020304" pitchFamily="18" charset="0"/>
                  </a:rPr>
                  <a:t> </a:t>
                </a:r>
                <a14:m>
                  <m:oMath xmlns:m="http://schemas.openxmlformats.org/officeDocument/2006/math">
                    <m:acc>
                      <m:accPr>
                        <m:chr m:val="̂"/>
                        <m:ctrlPr>
                          <a:rPr lang="en-US" sz="1600" b="1" i="1" u="none" strike="noStrike" baseline="0" smtClean="0">
                            <a:latin typeface="Cambria Math" panose="02040503050406030204" pitchFamily="18" charset="0"/>
                          </a:rPr>
                        </m:ctrlPr>
                      </m:accPr>
                      <m:e>
                        <m:r>
                          <a:rPr lang="en-US" sz="1600" b="1" i="1" u="none" strike="noStrike" baseline="0" smtClean="0">
                            <a:latin typeface="Cambria Math" panose="02040503050406030204" pitchFamily="18" charset="0"/>
                          </a:rPr>
                          <m:t>𝒚</m:t>
                        </m:r>
                      </m:e>
                    </m:acc>
                  </m:oMath>
                </a14:m>
                <a:r>
                  <a:rPr lang="en-MY" sz="1600" b="0" i="1" u="none" strike="noStrike" baseline="-25000" dirty="0">
                    <a:latin typeface="Calibri" panose="020F0502020204030204" pitchFamily="34" charset="0"/>
                  </a:rPr>
                  <a:t>k</a:t>
                </a:r>
                <a:r>
                  <a:rPr lang="en-MY" sz="1600" dirty="0">
                    <a:latin typeface="Lucida Sans Unicode" panose="020B0602030504020204" pitchFamily="34" charset="0"/>
                  </a:rPr>
                  <a:t> </a:t>
                </a:r>
                <a:r>
                  <a:rPr lang="en-US" sz="1600" b="0" i="0" u="none" strike="noStrike" baseline="0" dirty="0">
                    <a:latin typeface="Cambria" panose="02040503050406030204" pitchFamily="18" charset="0"/>
                  </a:rPr>
                  <a:t>∗   </a:t>
                </a:r>
                <a:r>
                  <a:rPr lang="en-US" sz="1600" b="0" i="0" u="none" strike="noStrike" dirty="0">
                    <a:latin typeface="Times New Roman" panose="02020603050405020304" pitchFamily="18" charset="0"/>
                  </a:rPr>
                  <a:t>as the answer to this problem</a:t>
                </a:r>
                <a:r>
                  <a:rPr lang="en-US" sz="1600" b="0" i="0" u="none" strike="noStrike" baseline="30000" dirty="0">
                    <a:latin typeface="Times New Roman" panose="02020603050405020304" pitchFamily="18" charset="0"/>
                  </a:rPr>
                  <a:t>.</a:t>
                </a:r>
              </a:p>
              <a:p>
                <a:pPr marL="800100" lvl="1" indent="-342900">
                  <a:buFont typeface="+mj-lt"/>
                  <a:buAutoNum type="arabicPeriod"/>
                </a:pPr>
                <a:r>
                  <a:rPr lang="en-US" sz="1600" b="0" i="0" u="none" strike="noStrike" baseline="0" dirty="0">
                    <a:latin typeface="Times New Roman" panose="02020603050405020304" pitchFamily="18" charset="0"/>
                  </a:rPr>
                  <a:t>Receive the correct answer </a:t>
                </a:r>
                <a:r>
                  <a:rPr lang="en-US" sz="1600" b="0" i="1" u="none" strike="noStrike" baseline="0" dirty="0">
                    <a:latin typeface="Times New Roman" panose="02020603050405020304" pitchFamily="18" charset="0"/>
                  </a:rPr>
                  <a:t>y</a:t>
                </a:r>
                <a:r>
                  <a:rPr lang="en-US" sz="1600" b="0" i="0" u="none" strike="noStrike" baseline="0" dirty="0">
                    <a:latin typeface="Times New Roman" panose="02020603050405020304" pitchFamily="18" charset="0"/>
                  </a:rPr>
                  <a:t>.</a:t>
                </a:r>
              </a:p>
              <a:p>
                <a:pPr marL="800100" lvl="1" indent="-342900">
                  <a:buFont typeface="+mj-lt"/>
                  <a:buAutoNum type="arabicPeriod"/>
                </a:pPr>
                <a:r>
                  <a:rPr lang="en-US" sz="1600" b="0" i="0" u="none" strike="noStrike" baseline="0" dirty="0">
                    <a:latin typeface="Times New Roman" panose="02020603050405020304" pitchFamily="18" charset="0"/>
                  </a:rPr>
                  <a:t>For each expert </a:t>
                </a:r>
                <a:r>
                  <a:rPr lang="en-US" sz="1600" b="0" i="1" u="none" strike="noStrike" baseline="0" dirty="0">
                    <a:latin typeface="Times New Roman" panose="02020603050405020304" pitchFamily="18" charset="0"/>
                  </a:rPr>
                  <a:t>k </a:t>
                </a:r>
                <a:r>
                  <a:rPr lang="en-US" sz="1600" b="0" i="0" u="none" strike="noStrike" baseline="0" dirty="0">
                    <a:latin typeface="Times New Roman" panose="02020603050405020304" pitchFamily="18" charset="0"/>
                  </a:rPr>
                  <a:t>such that </a:t>
                </a:r>
                <a:r>
                  <a:rPr lang="en-US" sz="1600" b="0" i="1" u="none" strike="noStrike" baseline="0" dirty="0" err="1">
                    <a:latin typeface="Times New Roman" panose="02020603050405020304" pitchFamily="18" charset="0"/>
                  </a:rPr>
                  <a:t>y</a:t>
                </a:r>
                <a:r>
                  <a:rPr lang="en-US" sz="1600" b="0" i="0" u="none" strike="noStrike" baseline="0" dirty="0" err="1">
                    <a:latin typeface="Times New Roman" panose="02020603050405020304" pitchFamily="18" charset="0"/>
                  </a:rPr>
                  <a:t>ˆ</a:t>
                </a:r>
                <a:r>
                  <a:rPr lang="en-US" sz="1600" b="0" i="1" u="none" strike="noStrike" baseline="-25000" dirty="0" err="1">
                    <a:latin typeface="Times New Roman" panose="02020603050405020304" pitchFamily="18" charset="0"/>
                  </a:rPr>
                  <a:t>k</a:t>
                </a:r>
                <a:r>
                  <a:rPr lang="en-US" sz="1600" b="0" i="1" u="none" strike="noStrike" baseline="0" dirty="0">
                    <a:latin typeface="Times New Roman" panose="02020603050405020304" pitchFamily="18" charset="0"/>
                  </a:rPr>
                  <a:t> </a:t>
                </a:r>
                <a:r>
                  <a:rPr lang="en-US" sz="1600" b="0" i="0" u="none" strike="noStrike" baseline="0" dirty="0">
                    <a:latin typeface="Cambria" panose="02040503050406030204" pitchFamily="18" charset="0"/>
                  </a:rPr>
                  <a:t>/</a:t>
                </a:r>
                <a:r>
                  <a:rPr lang="en-US" sz="1600" b="0" i="0" u="none" strike="noStrike" baseline="0" dirty="0">
                    <a:latin typeface="Tahoma" panose="020B0604030504040204" pitchFamily="34" charset="0"/>
                  </a:rPr>
                  <a:t>= </a:t>
                </a:r>
                <a:r>
                  <a:rPr lang="en-US" sz="1600" b="0" i="1" u="none" strike="noStrike" baseline="0" dirty="0">
                    <a:latin typeface="Times New Roman" panose="02020603050405020304" pitchFamily="18" charset="0"/>
                  </a:rPr>
                  <a:t>y</a:t>
                </a:r>
                <a:r>
                  <a:rPr lang="en-US" sz="1600" b="0" i="0" u="none" strike="noStrike" baseline="0" dirty="0">
                    <a:latin typeface="Times New Roman" panose="02020603050405020304" pitchFamily="18" charset="0"/>
                  </a:rPr>
                  <a:t>, update </a:t>
                </a:r>
                <a:r>
                  <a:rPr lang="en-US" sz="1600" b="0" i="1" u="none" strike="noStrike" baseline="0" dirty="0" err="1">
                    <a:latin typeface="Times New Roman" panose="02020603050405020304" pitchFamily="18" charset="0"/>
                  </a:rPr>
                  <a:t>w</a:t>
                </a:r>
                <a:r>
                  <a:rPr lang="en-US" sz="1600" b="0" i="1" u="none" strike="noStrike" baseline="-25000" dirty="0" err="1">
                    <a:latin typeface="Times New Roman" panose="02020603050405020304" pitchFamily="18" charset="0"/>
                  </a:rPr>
                  <a:t>k</a:t>
                </a:r>
                <a:r>
                  <a:rPr lang="en-US" sz="1600" b="0" i="1" u="none" strike="noStrike" baseline="0" dirty="0">
                    <a:latin typeface="Times New Roman" panose="02020603050405020304" pitchFamily="18" charset="0"/>
                  </a:rPr>
                  <a:t> </a:t>
                </a:r>
                <a:r>
                  <a:rPr lang="en-US" sz="1600" b="0" i="0" u="none" strike="noStrike" baseline="0" dirty="0">
                    <a:latin typeface="Cambria" panose="02040503050406030204" pitchFamily="18" charset="0"/>
                  </a:rPr>
                  <a:t>← </a:t>
                </a:r>
                <a:r>
                  <a:rPr lang="en-US" sz="1600" b="0" i="1" u="none" strike="noStrike" baseline="0" dirty="0">
                    <a:latin typeface="Arial" panose="020B0604020202020204" pitchFamily="34" charset="0"/>
                  </a:rPr>
                  <a:t>β</a:t>
                </a:r>
                <a:r>
                  <a:rPr lang="en-US" sz="1600" b="0" i="1" u="none" strike="noStrike" baseline="0" dirty="0" err="1">
                    <a:latin typeface="Times New Roman" panose="02020603050405020304" pitchFamily="18" charset="0"/>
                  </a:rPr>
                  <a:t>w</a:t>
                </a:r>
                <a:r>
                  <a:rPr lang="en-US" sz="1600" b="0" i="1" u="none" strike="noStrike" baseline="-25000" dirty="0" err="1">
                    <a:latin typeface="Times New Roman" panose="02020603050405020304" pitchFamily="18" charset="0"/>
                  </a:rPr>
                  <a:t>k</a:t>
                </a:r>
                <a:endParaRPr lang="en-US" sz="1600" b="0" i="1" u="none" strike="noStrike" baseline="-25000" dirty="0">
                  <a:latin typeface="Times New Roman" panose="02020603050405020304" pitchFamily="18" charset="0"/>
                </a:endParaRPr>
              </a:p>
              <a:p>
                <a:pPr marL="800100" lvl="1" indent="-342900">
                  <a:buFont typeface="+mj-lt"/>
                  <a:buAutoNum type="arabicPeriod"/>
                </a:pPr>
                <a:r>
                  <a:rPr lang="en-US" sz="1600" b="0" i="0" u="none" strike="noStrike" dirty="0">
                    <a:latin typeface="Times New Roman" panose="02020603050405020304" pitchFamily="18" charset="0"/>
                  </a:rPr>
                  <a:t>Normalize the weights so that </a:t>
                </a:r>
                <a:r>
                  <a:rPr lang="en-US" sz="1600" b="0" i="0" u="none" strike="noStrike" baseline="30000" dirty="0">
                    <a:latin typeface="Book Antiqua" panose="02040602050305030304" pitchFamily="18" charset="0"/>
                  </a:rPr>
                  <a:t>∑</a:t>
                </a:r>
                <a:r>
                  <a:rPr lang="en-US" sz="1600" b="0" i="1" u="none" strike="noStrike" baseline="-25000" dirty="0">
                    <a:latin typeface="Times New Roman" panose="02020603050405020304" pitchFamily="18" charset="0"/>
                  </a:rPr>
                  <a:t>k</a:t>
                </a:r>
                <a:r>
                  <a:rPr lang="en-US" sz="1600" b="0" i="1" u="none" strike="noStrike" baseline="0" dirty="0">
                    <a:latin typeface="Times New Roman" panose="02020603050405020304" pitchFamily="18" charset="0"/>
                  </a:rPr>
                  <a:t> </a:t>
                </a:r>
                <a:r>
                  <a:rPr lang="en-US" sz="1600" b="0" i="1" u="none" strike="noStrike" baseline="30000" dirty="0" err="1">
                    <a:latin typeface="Times New Roman" panose="02020603050405020304" pitchFamily="18" charset="0"/>
                  </a:rPr>
                  <a:t>w</a:t>
                </a:r>
                <a:r>
                  <a:rPr lang="en-US" sz="1600" b="0" i="1" u="none" strike="noStrike" baseline="-25000" dirty="0" err="1">
                    <a:latin typeface="Times New Roman" panose="02020603050405020304" pitchFamily="18" charset="0"/>
                  </a:rPr>
                  <a:t>k</a:t>
                </a:r>
                <a:r>
                  <a:rPr lang="en-US" sz="1600" b="0" i="1" u="none" strike="noStrike" baseline="0" dirty="0">
                    <a:latin typeface="Times New Roman" panose="02020603050405020304" pitchFamily="18" charset="0"/>
                  </a:rPr>
                  <a:t> </a:t>
                </a:r>
                <a:r>
                  <a:rPr lang="en-US" sz="1600" b="0" i="0" u="none" strike="noStrike" baseline="0" dirty="0">
                    <a:latin typeface="Tahoma" panose="020B0604030504040204" pitchFamily="34" charset="0"/>
                  </a:rPr>
                  <a:t>= </a:t>
                </a:r>
                <a:r>
                  <a:rPr lang="en-US" sz="1600" b="0" i="0" u="none" strike="noStrike" baseline="0" dirty="0">
                    <a:latin typeface="Times New Roman" panose="02020603050405020304" pitchFamily="18" charset="0"/>
                  </a:rPr>
                  <a:t>1.</a:t>
                </a:r>
              </a:p>
              <a:p>
                <a:r>
                  <a:rPr lang="en-US" sz="1600" b="0" i="0" u="none" strike="noStrike" baseline="0" dirty="0">
                    <a:latin typeface="Times New Roman" panose="02020603050405020304" pitchFamily="18" charset="0"/>
                  </a:rPr>
                  <a:t>Here </a:t>
                </a:r>
                <a:r>
                  <a:rPr lang="en-US" sz="1600" b="0" i="1" u="none" strike="noStrike" baseline="0" dirty="0">
                    <a:latin typeface="Verdana" panose="020B0604030504040204" pitchFamily="34" charset="0"/>
                  </a:rPr>
                  <a:t>β </a:t>
                </a:r>
                <a:r>
                  <a:rPr lang="en-US" sz="1600" b="0" i="0" u="none" strike="noStrike" baseline="0" dirty="0">
                    <a:latin typeface="Times New Roman" panose="02020603050405020304" pitchFamily="18" charset="0"/>
                  </a:rPr>
                  <a:t>is a number, 0 </a:t>
                </a:r>
                <a:r>
                  <a:rPr lang="en-US" sz="1600" b="0" i="1" u="none" strike="noStrike" baseline="0" dirty="0">
                    <a:latin typeface="Verdana" panose="020B0604030504040204" pitchFamily="34" charset="0"/>
                  </a:rPr>
                  <a:t>&lt; β &lt; </a:t>
                </a:r>
                <a:r>
                  <a:rPr lang="en-US" sz="1600" b="0" i="0" u="none" strike="noStrike" baseline="0" dirty="0">
                    <a:latin typeface="Times New Roman" panose="02020603050405020304" pitchFamily="18" charset="0"/>
                  </a:rPr>
                  <a:t>1, that tells how much to penalize an expert for each mistake.</a:t>
                </a:r>
              </a:p>
              <a:p>
                <a:endParaRPr lang="en-US" sz="1600" dirty="0">
                  <a:latin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rPr>
                  <a:t>Measure of success using regret: </a:t>
                </a:r>
                <a:r>
                  <a:rPr lang="en-US" sz="1600" b="0" i="0" u="none" strike="noStrike" baseline="0" dirty="0">
                    <a:latin typeface="NimbusRomNo9L-Regu"/>
                  </a:rPr>
                  <a:t>number of additional mistakes we make compared to the expert.</a:t>
                </a:r>
              </a:p>
              <a:p>
                <a:pPr marL="285750" indent="-285750">
                  <a:buFont typeface="Arial" panose="020B0604020202020204" pitchFamily="34" charset="0"/>
                  <a:buChar char="•"/>
                </a:pPr>
                <a:r>
                  <a:rPr lang="en-US" sz="1600" b="0" i="1" u="none" strike="noStrike" baseline="0" dirty="0">
                    <a:latin typeface="Lucida Sans" panose="020B0602030504020204" pitchFamily="34" charset="0"/>
                  </a:rPr>
                  <a:t>M</a:t>
                </a:r>
                <a:r>
                  <a:rPr lang="en-US" sz="1600" b="0" i="0" u="none" strike="noStrike" baseline="30000" dirty="0">
                    <a:latin typeface="Lucida Sans Unicode" panose="020B0602030504020204" pitchFamily="34" charset="0"/>
                  </a:rPr>
                  <a:t>∗ </a:t>
                </a:r>
                <a:r>
                  <a:rPr lang="en-US" sz="1600" dirty="0">
                    <a:latin typeface="Lucida Sans Unicode" panose="020B0602030504020204" pitchFamily="34" charset="0"/>
                  </a:rPr>
                  <a:t>: </a:t>
                </a:r>
                <a:r>
                  <a:rPr lang="en-US" sz="1600" b="0" i="0" u="none" strike="noStrike" baseline="0" dirty="0">
                    <a:latin typeface="Times New Roman" panose="02020603050405020304" pitchFamily="18" charset="0"/>
                  </a:rPr>
                  <a:t>number of mistakes made by the best expert)</a:t>
                </a:r>
              </a:p>
              <a:p>
                <a:pPr marL="285750" indent="-285750">
                  <a:buFont typeface="Arial" panose="020B0604020202020204" pitchFamily="34" charset="0"/>
                  <a:buChar char="•"/>
                </a:pPr>
                <a:r>
                  <a:rPr lang="en-US" sz="1600" b="0" i="1" u="none" strike="noStrike" baseline="0" dirty="0">
                    <a:latin typeface="Lucida Sans" panose="020B0602030504020204" pitchFamily="34" charset="0"/>
                  </a:rPr>
                  <a:t>M </a:t>
                </a:r>
                <a:r>
                  <a:rPr lang="en-US" sz="1600" b="0" u="none" strike="noStrike" baseline="0" dirty="0">
                    <a:latin typeface="Lucida Sans" panose="020B0602030504020204" pitchFamily="34" charset="0"/>
                  </a:rPr>
                  <a:t> : </a:t>
                </a:r>
                <a:r>
                  <a:rPr lang="en-US" sz="1600" b="0" i="0" u="none" strike="noStrike" baseline="0" dirty="0">
                    <a:latin typeface="Times New Roman" panose="02020603050405020304" pitchFamily="18" charset="0"/>
                  </a:rPr>
                  <a:t>number of mistakes made by the </a:t>
                </a:r>
                <a:r>
                  <a:rPr lang="en-MY" sz="1600" b="0" i="0" u="none" strike="noStrike" baseline="0" dirty="0">
                    <a:latin typeface="NimbusRomNo9L-Regu"/>
                  </a:rPr>
                  <a:t>random weighted majority algorithm</a:t>
                </a:r>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1" i="0" u="none" strike="noStrike" baseline="0" dirty="0">
                  <a:latin typeface="Times New Roman" panose="02020603050405020304" pitchFamily="18" charset="0"/>
                </a:endParaRPr>
              </a:p>
              <a:p>
                <a:endParaRPr lang="en-MY" dirty="0">
                  <a:latin typeface="NimbusRomNo9L-Regu"/>
                </a:endParaRPr>
              </a:p>
              <a:p>
                <a:endParaRPr lang="en-MY" sz="1800" b="0" i="0" u="none" strike="noStrike" baseline="0" dirty="0">
                  <a:solidFill>
                    <a:srgbClr val="9A009A"/>
                  </a:solidFill>
                  <a:latin typeface="CMSSBX10"/>
                </a:endParaRPr>
              </a:p>
            </p:txBody>
          </p:sp>
        </mc:Choice>
        <mc:Fallback xmlns="">
          <p:sp>
            <p:nvSpPr>
              <p:cNvPr id="7" name="TextBox 6">
                <a:extLst>
                  <a:ext uri="{FF2B5EF4-FFF2-40B4-BE49-F238E27FC236}">
                    <a16:creationId xmlns:a16="http://schemas.microsoft.com/office/drawing/2014/main" id="{D347CE3E-E542-4FD7-8F17-9C3269FD95D4}"/>
                  </a:ext>
                </a:extLst>
              </p:cNvPr>
              <p:cNvSpPr txBox="1">
                <a:spLocks noRot="1" noChangeAspect="1" noMove="1" noResize="1" noEditPoints="1" noAdjustHandles="1" noChangeArrowheads="1" noChangeShapeType="1" noTextEdit="1"/>
              </p:cNvSpPr>
              <p:nvPr/>
            </p:nvSpPr>
            <p:spPr>
              <a:xfrm>
                <a:off x="744895" y="1524000"/>
                <a:ext cx="7568434" cy="6432530"/>
              </a:xfrm>
              <a:prstGeom prst="rect">
                <a:avLst/>
              </a:prstGeom>
              <a:blipFill>
                <a:blip r:embed="rId2"/>
                <a:stretch>
                  <a:fillRect l="-403" t="-379" r="-1047"/>
                </a:stretch>
              </a:blipFill>
            </p:spPr>
            <p:txBody>
              <a:bodyPr/>
              <a:lstStyle/>
              <a:p>
                <a:r>
                  <a:rPr lang="en-MY">
                    <a:noFill/>
                  </a:rPr>
                  <a:t> </a:t>
                </a:r>
              </a:p>
            </p:txBody>
          </p:sp>
        </mc:Fallback>
      </mc:AlternateContent>
      <p:pic>
        <p:nvPicPr>
          <p:cNvPr id="6" name="Picture 5">
            <a:extLst>
              <a:ext uri="{FF2B5EF4-FFF2-40B4-BE49-F238E27FC236}">
                <a16:creationId xmlns:a16="http://schemas.microsoft.com/office/drawing/2014/main" id="{891904A3-BE51-4213-A8B3-0E366B7EA2EA}"/>
              </a:ext>
            </a:extLst>
          </p:cNvPr>
          <p:cNvPicPr>
            <a:picLocks noChangeAspect="1"/>
          </p:cNvPicPr>
          <p:nvPr/>
        </p:nvPicPr>
        <p:blipFill>
          <a:blip r:embed="rId3"/>
          <a:stretch>
            <a:fillRect/>
          </a:stretch>
        </p:blipFill>
        <p:spPr>
          <a:xfrm>
            <a:off x="3848196" y="6418682"/>
            <a:ext cx="2200275" cy="685800"/>
          </a:xfrm>
          <a:prstGeom prst="rect">
            <a:avLst/>
          </a:prstGeom>
        </p:spPr>
      </p:pic>
    </p:spTree>
    <p:extLst>
      <p:ext uri="{BB962C8B-B14F-4D97-AF65-F5344CB8AC3E}">
        <p14:creationId xmlns:p14="http://schemas.microsoft.com/office/powerpoint/2010/main" val="159043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Developing Machine Learning Systems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61</a:t>
            </a:fld>
            <a:endParaRPr spc="20" dirty="0"/>
          </a:p>
        </p:txBody>
      </p:sp>
      <p:sp>
        <p:nvSpPr>
          <p:cNvPr id="7" name="TextBox 6">
            <a:extLst>
              <a:ext uri="{FF2B5EF4-FFF2-40B4-BE49-F238E27FC236}">
                <a16:creationId xmlns:a16="http://schemas.microsoft.com/office/drawing/2014/main" id="{D347CE3E-E542-4FD7-8F17-9C3269FD95D4}"/>
              </a:ext>
            </a:extLst>
          </p:cNvPr>
          <p:cNvSpPr txBox="1"/>
          <p:nvPr/>
        </p:nvSpPr>
        <p:spPr>
          <a:xfrm>
            <a:off x="744895" y="1524000"/>
            <a:ext cx="7568434" cy="5570756"/>
          </a:xfrm>
          <a:prstGeom prst="rect">
            <a:avLst/>
          </a:prstGeom>
          <a:noFill/>
        </p:spPr>
        <p:txBody>
          <a:bodyPr wrap="square">
            <a:spAutoFit/>
          </a:bodyPr>
          <a:lstStyle/>
          <a:p>
            <a:pPr marL="285750" indent="-285750">
              <a:buFont typeface="Arial" panose="020B0604020202020204" pitchFamily="34" charset="0"/>
              <a:buChar char="•"/>
            </a:pPr>
            <a:r>
              <a:rPr lang="en-MY" sz="1600" b="0" i="0" u="none" strike="noStrike" baseline="0" dirty="0">
                <a:solidFill>
                  <a:srgbClr val="9A009A"/>
                </a:solidFill>
                <a:latin typeface="CMSSBX10"/>
              </a:rPr>
              <a:t>Problem formulation</a:t>
            </a:r>
          </a:p>
          <a:p>
            <a:pPr marL="742950" lvl="1" indent="-285750">
              <a:buFont typeface="Arial" panose="020B0604020202020204" pitchFamily="34" charset="0"/>
              <a:buChar char="•"/>
            </a:pPr>
            <a:r>
              <a:rPr lang="en-MY" sz="1600" dirty="0">
                <a:solidFill>
                  <a:srgbClr val="9A009A"/>
                </a:solidFill>
                <a:latin typeface="CMSSBX10"/>
              </a:rPr>
              <a:t>Determine problem/solution, </a:t>
            </a:r>
            <a:r>
              <a:rPr lang="en-MY" sz="1600" b="0" i="0" u="none" strike="noStrike" baseline="0" dirty="0">
                <a:latin typeface="NimbusRomNo9L-Regu"/>
              </a:rPr>
              <a:t>specify a loss function</a:t>
            </a:r>
          </a:p>
          <a:p>
            <a:pPr marL="742950" lvl="1" indent="-285750">
              <a:buFont typeface="Arial" panose="020B0604020202020204" pitchFamily="34" charset="0"/>
              <a:buChar char="•"/>
            </a:pPr>
            <a:r>
              <a:rPr lang="en-MY" sz="1600" b="0" i="0" u="none" strike="noStrike" baseline="0" dirty="0">
                <a:latin typeface="NimbusRomNo9L-Regu"/>
              </a:rPr>
              <a:t>metrics </a:t>
            </a:r>
            <a:r>
              <a:rPr lang="en-MY" sz="1600" dirty="0">
                <a:latin typeface="NimbusRomNo9L-Regu"/>
              </a:rPr>
              <a:t>that should be </a:t>
            </a:r>
            <a:r>
              <a:rPr lang="en-MY" sz="1600" b="0" i="0" u="none" strike="noStrike" baseline="0" dirty="0">
                <a:latin typeface="NimbusRomNo9L-Regu"/>
              </a:rPr>
              <a:t>tracked</a:t>
            </a:r>
          </a:p>
          <a:p>
            <a:pPr marL="742950" lvl="1" indent="-285750">
              <a:buFont typeface="Arial" panose="020B0604020202020204" pitchFamily="34" charset="0"/>
              <a:buChar char="•"/>
            </a:pPr>
            <a:endParaRPr lang="en-US" sz="16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600" b="0" i="0" u="none" strike="noStrike" baseline="0" dirty="0">
                <a:solidFill>
                  <a:srgbClr val="9A009A"/>
                </a:solidFill>
                <a:latin typeface="CMSSBX10"/>
              </a:rPr>
              <a:t>Data collection, assessment, and management</a:t>
            </a:r>
            <a:endParaRPr lang="en-US" sz="1600" b="1" i="0" u="none" strike="noStrike" baseline="0" dirty="0">
              <a:latin typeface="Times New Roman" panose="02020603050405020304" pitchFamily="18" charset="0"/>
            </a:endParaRPr>
          </a:p>
          <a:p>
            <a:pPr marL="742950" lvl="1" indent="-285750">
              <a:buFont typeface="Arial" panose="020B0604020202020204" pitchFamily="34" charset="0"/>
              <a:buChar char="•"/>
            </a:pPr>
            <a:r>
              <a:rPr lang="en-US" sz="1600" b="0" i="0" u="none" strike="noStrike" baseline="0" dirty="0">
                <a:latin typeface="NimbusRomNo9L-Regu"/>
              </a:rPr>
              <a:t>When data are limited, </a:t>
            </a:r>
            <a:r>
              <a:rPr lang="en-US" sz="1600" b="0" i="0" u="none" strike="noStrike" baseline="0" dirty="0">
                <a:latin typeface="NimbusRomNo9L-Medi"/>
              </a:rPr>
              <a:t>data augmentation </a:t>
            </a:r>
            <a:r>
              <a:rPr lang="en-US" sz="1600" b="0" i="0" u="none" strike="noStrike" baseline="0" dirty="0">
                <a:latin typeface="NimbusRomNo9L-Regu"/>
              </a:rPr>
              <a:t>can help</a:t>
            </a:r>
          </a:p>
          <a:p>
            <a:pPr marL="742950" lvl="1" indent="-285750">
              <a:buFont typeface="Arial" panose="020B0604020202020204" pitchFamily="34" charset="0"/>
              <a:buChar char="•"/>
            </a:pPr>
            <a:r>
              <a:rPr lang="en-US" sz="1600" dirty="0">
                <a:latin typeface="NimbusRomNo9L-Regu"/>
              </a:rPr>
              <a:t>For unbalanced class, </a:t>
            </a:r>
            <a:r>
              <a:rPr lang="en-MY" sz="1600" b="0" i="0" u="none" strike="noStrike" baseline="0" dirty="0" err="1">
                <a:latin typeface="NimbusRomNo9L-Medi"/>
              </a:rPr>
              <a:t>undersample</a:t>
            </a:r>
            <a:r>
              <a:rPr lang="en-MY" sz="1600" b="0" i="0" u="none" strike="noStrike" baseline="0" dirty="0">
                <a:latin typeface="NimbusRomNo9L-Medi"/>
              </a:rPr>
              <a:t> </a:t>
            </a:r>
            <a:r>
              <a:rPr lang="en-MY" sz="1600" b="0" i="0" u="none" strike="noStrike" baseline="0" dirty="0">
                <a:latin typeface="NimbusRomNo9L-Regu"/>
              </a:rPr>
              <a:t>the majority</a:t>
            </a:r>
            <a:r>
              <a:rPr lang="en-US" sz="1600" dirty="0">
                <a:latin typeface="NimbusRomNo9L-Regu"/>
              </a:rPr>
              <a:t>, over-sample the minority</a:t>
            </a:r>
          </a:p>
          <a:p>
            <a:pPr marL="742950" lvl="1" indent="-285750">
              <a:buFont typeface="Arial" panose="020B0604020202020204" pitchFamily="34" charset="0"/>
              <a:buChar char="•"/>
            </a:pPr>
            <a:r>
              <a:rPr lang="en-US" sz="1600" dirty="0">
                <a:latin typeface="NimbusRomNo9L-Regu"/>
              </a:rPr>
              <a:t>Consider outliers</a:t>
            </a:r>
          </a:p>
          <a:p>
            <a:pPr marL="742950" lvl="1" indent="-285750">
              <a:buFont typeface="Arial" panose="020B0604020202020204" pitchFamily="34" charset="0"/>
              <a:buChar char="•"/>
            </a:pPr>
            <a:r>
              <a:rPr lang="en-MY" sz="1600" dirty="0">
                <a:latin typeface="NimbusRomNo9L-Regu"/>
              </a:rPr>
              <a:t>Feature engineering, Exploratory data analysis (EDA)</a:t>
            </a:r>
          </a:p>
          <a:p>
            <a:pPr marL="742950" lvl="1" indent="-285750">
              <a:buFont typeface="Arial" panose="020B0604020202020204" pitchFamily="34" charset="0"/>
              <a:buChar char="•"/>
            </a:pPr>
            <a:endParaRPr lang="en-MY" sz="1600" dirty="0">
              <a:latin typeface="NimbusRomNo9L-Regu"/>
            </a:endParaRPr>
          </a:p>
          <a:p>
            <a:pPr marL="285750" indent="-285750">
              <a:buFont typeface="Arial" panose="020B0604020202020204" pitchFamily="34" charset="0"/>
              <a:buChar char="•"/>
            </a:pPr>
            <a:r>
              <a:rPr lang="en-MY" sz="1600" b="0" i="0" u="none" strike="noStrike" baseline="0" dirty="0">
                <a:solidFill>
                  <a:srgbClr val="9A009A"/>
                </a:solidFill>
                <a:latin typeface="CMSSBX10"/>
              </a:rPr>
              <a:t>Model selection and training</a:t>
            </a:r>
          </a:p>
          <a:p>
            <a:pPr marL="742950" lvl="1" indent="-285750">
              <a:buFont typeface="Arial" panose="020B0604020202020204" pitchFamily="34" charset="0"/>
              <a:buChar char="•"/>
            </a:pPr>
            <a:r>
              <a:rPr lang="en-US" sz="1600" b="0" i="0" u="none" strike="noStrike" baseline="0" dirty="0">
                <a:latin typeface="NimbusRomNo9L-Medi"/>
              </a:rPr>
              <a:t>receiver operating characteristic (ROC) curve</a:t>
            </a:r>
            <a:endParaRPr lang="en-MY" sz="1600" dirty="0">
              <a:solidFill>
                <a:srgbClr val="9A009A"/>
              </a:solidFill>
              <a:latin typeface="CMSSBX10"/>
            </a:endParaRPr>
          </a:p>
          <a:p>
            <a:pPr marL="742950" lvl="1" indent="-285750">
              <a:buFont typeface="Arial" panose="020B0604020202020204" pitchFamily="34" charset="0"/>
              <a:buChar char="•"/>
            </a:pPr>
            <a:r>
              <a:rPr lang="en-US" sz="1600" b="0" i="0" u="none" strike="noStrike" baseline="0" dirty="0">
                <a:latin typeface="NimbusRomNo9L-Medi"/>
              </a:rPr>
              <a:t>AUC </a:t>
            </a:r>
            <a:r>
              <a:rPr lang="en-US" sz="1600" b="0" i="0" u="none" strike="noStrike" baseline="0" dirty="0">
                <a:latin typeface="NimbusRomNo9L-Regu"/>
              </a:rPr>
              <a:t>provides a single-number summary of the ROC </a:t>
            </a:r>
            <a:r>
              <a:rPr lang="en-US" sz="1600" b="0" i="0" u="none" strike="noStrike" baseline="0" dirty="0" err="1">
                <a:latin typeface="NimbusRomNo9L-Regu"/>
              </a:rPr>
              <a:t>curv</a:t>
            </a:r>
            <a:endParaRPr lang="en-MY" sz="1600" b="0" i="0" u="none" strike="noStrike" baseline="0" dirty="0">
              <a:solidFill>
                <a:srgbClr val="9A009A"/>
              </a:solidFill>
              <a:latin typeface="CMSSBX10"/>
            </a:endParaRPr>
          </a:p>
          <a:p>
            <a:pPr marL="742950" lvl="1" indent="-285750">
              <a:buFont typeface="Arial" panose="020B0604020202020204" pitchFamily="34" charset="0"/>
              <a:buChar char="•"/>
            </a:pPr>
            <a:r>
              <a:rPr lang="en-MY" sz="1600" b="0" i="0" u="none" strike="noStrike" baseline="0" dirty="0">
                <a:latin typeface="NimbusRomNo9L-Medi"/>
              </a:rPr>
              <a:t>confusion </a:t>
            </a:r>
            <a:r>
              <a:rPr lang="en-MY" sz="1600" b="0" i="0" u="none" strike="noStrike" baseline="0" dirty="0" err="1">
                <a:latin typeface="NimbusRomNo9L-Medi"/>
              </a:rPr>
              <a:t>matrIX</a:t>
            </a:r>
            <a:endParaRPr lang="en-MY" sz="1600" b="0" i="0" u="none" strike="noStrike" baseline="0" dirty="0">
              <a:solidFill>
                <a:srgbClr val="9A009A"/>
              </a:solidFill>
              <a:latin typeface="NimbusRomNo9L-Regu"/>
            </a:endParaRPr>
          </a:p>
          <a:p>
            <a:pPr marL="285750" indent="-285750">
              <a:buFont typeface="Arial" panose="020B0604020202020204" pitchFamily="34" charset="0"/>
              <a:buChar char="•"/>
            </a:pPr>
            <a:endParaRPr lang="en-MY" sz="1600" dirty="0">
              <a:latin typeface="NimbusRomNo9L-Regu"/>
            </a:endParaRPr>
          </a:p>
          <a:p>
            <a:pPr marL="285750" indent="-285750">
              <a:buFont typeface="Arial" panose="020B0604020202020204" pitchFamily="34" charset="0"/>
              <a:buChar char="•"/>
            </a:pPr>
            <a:r>
              <a:rPr lang="en-MY" sz="1600" b="0" i="0" u="none" strike="noStrike" baseline="0" dirty="0">
                <a:solidFill>
                  <a:srgbClr val="9A009A"/>
                </a:solidFill>
                <a:latin typeface="CMSSBX10"/>
              </a:rPr>
              <a:t>Trust, interpretability, and </a:t>
            </a:r>
            <a:r>
              <a:rPr lang="en-MY" sz="1600" b="0" i="0" u="none" strike="noStrike" baseline="0" dirty="0" err="1">
                <a:solidFill>
                  <a:srgbClr val="9A009A"/>
                </a:solidFill>
                <a:latin typeface="CMSSBX10"/>
              </a:rPr>
              <a:t>explainability</a:t>
            </a:r>
            <a:endParaRPr lang="en-MY" sz="1600" b="0" i="0" u="none" strike="noStrike" baseline="0" dirty="0">
              <a:solidFill>
                <a:srgbClr val="9A009A"/>
              </a:solidFill>
              <a:latin typeface="CMSSBX10"/>
            </a:endParaRPr>
          </a:p>
          <a:p>
            <a:pPr marL="742950" lvl="1" indent="-285750">
              <a:buFont typeface="Arial" panose="020B0604020202020204" pitchFamily="34" charset="0"/>
              <a:buChar char="•"/>
            </a:pPr>
            <a:r>
              <a:rPr lang="en-MY" sz="1600" b="0" i="0" u="none" strike="noStrike" baseline="0" dirty="0">
                <a:latin typeface="NimbusRomNo9L-Medi"/>
              </a:rPr>
              <a:t>Source control</a:t>
            </a:r>
            <a:r>
              <a:rPr lang="en-MY" sz="1600" dirty="0">
                <a:latin typeface="CMSSBX10"/>
              </a:rPr>
              <a:t> Testing Review, Monitoring, Accountability,</a:t>
            </a:r>
          </a:p>
          <a:p>
            <a:pPr marL="742950" lvl="1" indent="-285750">
              <a:buFont typeface="Arial" panose="020B0604020202020204" pitchFamily="34" charset="0"/>
              <a:buChar char="•"/>
            </a:pPr>
            <a:r>
              <a:rPr lang="en-MY" sz="1600" b="0" i="0" u="none" strike="noStrike" baseline="0" dirty="0">
                <a:latin typeface="CMSSBX10"/>
              </a:rPr>
              <a:t>Inspect the ac</a:t>
            </a:r>
            <a:r>
              <a:rPr lang="en-MY" sz="1600" dirty="0">
                <a:latin typeface="CMSSBX10"/>
              </a:rPr>
              <a:t>tual model and understand why it got a particular answer for input</a:t>
            </a:r>
          </a:p>
          <a:p>
            <a:pPr marL="742950" lvl="1" indent="-285750">
              <a:buFont typeface="Arial" panose="020B0604020202020204" pitchFamily="34" charset="0"/>
              <a:buChar char="•"/>
            </a:pPr>
            <a:endParaRPr lang="en-MY" sz="1600" b="0" i="0" u="none" strike="noStrike" baseline="0" dirty="0">
              <a:latin typeface="CMSSBX10"/>
            </a:endParaRPr>
          </a:p>
          <a:p>
            <a:pPr marL="285750" indent="-285750">
              <a:buFont typeface="Arial" panose="020B0604020202020204" pitchFamily="34" charset="0"/>
              <a:buChar char="•"/>
            </a:pPr>
            <a:r>
              <a:rPr lang="en-MY" b="0" i="0" u="none" strike="noStrike" baseline="0" dirty="0">
                <a:solidFill>
                  <a:srgbClr val="9A009A"/>
                </a:solidFill>
                <a:latin typeface="CMSSBX10"/>
              </a:rPr>
              <a:t>Operation, monitoring, and maintenance</a:t>
            </a:r>
            <a:endParaRPr lang="en-MY" dirty="0">
              <a:solidFill>
                <a:srgbClr val="9A009A"/>
              </a:solidFill>
              <a:latin typeface="CMSSBX10"/>
            </a:endParaRPr>
          </a:p>
          <a:p>
            <a:pPr marL="742950" lvl="1" indent="-285750">
              <a:buFont typeface="Arial" panose="020B0604020202020204" pitchFamily="34" charset="0"/>
              <a:buChar char="•"/>
            </a:pPr>
            <a:r>
              <a:rPr lang="en-US" sz="1600" b="0" i="0" u="none" strike="noStrike" baseline="0" dirty="0">
                <a:latin typeface="NimbusRomNo9L-Medi"/>
              </a:rPr>
              <a:t>monitor </a:t>
            </a:r>
            <a:r>
              <a:rPr lang="en-US" sz="1600" b="0" i="0" u="none" strike="noStrike" baseline="0" dirty="0">
                <a:latin typeface="NimbusRomNo9L-Regu"/>
              </a:rPr>
              <a:t>your performance on live data</a:t>
            </a:r>
            <a:endParaRPr lang="en-MY" sz="1600" b="0" i="0" u="none" strike="noStrike" baseline="0" dirty="0">
              <a:solidFill>
                <a:srgbClr val="9A009A"/>
              </a:solidFill>
              <a:latin typeface="CMSSBX10"/>
            </a:endParaRPr>
          </a:p>
          <a:p>
            <a:pPr marL="742950" lvl="1" indent="-285750">
              <a:buFont typeface="Arial" panose="020B0604020202020204" pitchFamily="34" charset="0"/>
              <a:buChar char="•"/>
            </a:pPr>
            <a:r>
              <a:rPr lang="en-US" sz="1600" b="0" i="0" u="none" strike="noStrike" baseline="0" dirty="0" err="1">
                <a:latin typeface="NimbusRomNo9L-Medi"/>
              </a:rPr>
              <a:t>nonstationarity</a:t>
            </a:r>
            <a:r>
              <a:rPr lang="en-US" sz="1600" b="0" i="0" u="none" strike="noStrike" baseline="0" dirty="0">
                <a:latin typeface="NimbusRomNo9L-Regu"/>
              </a:rPr>
              <a:t>—the world changes over time</a:t>
            </a:r>
            <a:endParaRPr lang="en-MY" sz="1400" b="0" i="0" u="none" strike="noStrike" baseline="0" dirty="0">
              <a:latin typeface="CMSSBX10"/>
            </a:endParaRPr>
          </a:p>
        </p:txBody>
      </p:sp>
    </p:spTree>
    <p:extLst>
      <p:ext uri="{BB962C8B-B14F-4D97-AF65-F5344CB8AC3E}">
        <p14:creationId xmlns:p14="http://schemas.microsoft.com/office/powerpoint/2010/main" val="874700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Developing Machine Learning Systems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62</a:t>
            </a:fld>
            <a:endParaRPr spc="20" dirty="0"/>
          </a:p>
        </p:txBody>
      </p:sp>
      <p:sp>
        <p:nvSpPr>
          <p:cNvPr id="6" name="TextBox 5">
            <a:extLst>
              <a:ext uri="{FF2B5EF4-FFF2-40B4-BE49-F238E27FC236}">
                <a16:creationId xmlns:a16="http://schemas.microsoft.com/office/drawing/2014/main" id="{75AFE842-62F0-443E-A5D3-D468952F1580}"/>
              </a:ext>
            </a:extLst>
          </p:cNvPr>
          <p:cNvSpPr txBox="1"/>
          <p:nvPr/>
        </p:nvSpPr>
        <p:spPr>
          <a:xfrm>
            <a:off x="1143000" y="1498603"/>
            <a:ext cx="7187435" cy="4801314"/>
          </a:xfrm>
          <a:prstGeom prst="rect">
            <a:avLst/>
          </a:prstGeom>
          <a:noFill/>
        </p:spPr>
        <p:txBody>
          <a:bodyPr wrap="square">
            <a:spAutoFit/>
          </a:bodyPr>
          <a:lstStyle/>
          <a:p>
            <a:pPr algn="just"/>
            <a:endParaRPr lang="en-US" b="0" i="0" u="none" strike="noStrike" baseline="0" dirty="0">
              <a:latin typeface="Times New Roman" panose="02020603050405020304" pitchFamily="18" charset="0"/>
            </a:endParaRPr>
          </a:p>
          <a:p>
            <a:pPr algn="just"/>
            <a:r>
              <a:rPr lang="en-US" b="1" i="0" u="none" strike="noStrike" baseline="0" dirty="0">
                <a:latin typeface="Times New Roman" panose="02020603050405020304" pitchFamily="18" charset="0"/>
              </a:rPr>
              <a:t>Tests for Machine Learning Infrastructure</a:t>
            </a:r>
          </a:p>
          <a:p>
            <a:pPr marR="10990" algn="just"/>
            <a:r>
              <a:rPr lang="en-US" b="0" i="0" u="none" strike="noStrike" baseline="0" dirty="0">
                <a:latin typeface="Times New Roman" panose="02020603050405020304" pitchFamily="18" charset="0"/>
              </a:rPr>
              <a:t>(1) Training is reproducible. (2) Model specification code is unit tested. (3) The full ML pipeline is integration tested. (4) Model quality is validated before attempting to serve it.</a:t>
            </a:r>
          </a:p>
          <a:p>
            <a:pPr marR="10990" algn="just"/>
            <a:r>
              <a:rPr lang="en-US" b="0" i="0" u="none" strike="noStrike" baseline="0" dirty="0">
                <a:latin typeface="Times New Roman" panose="02020603050405020304" pitchFamily="18" charset="0"/>
              </a:rPr>
              <a:t>(5) The model allows debugging by observing the step-by-step computation of training or inference on a single example. (6) Models are tested via a canary process before they enter production serving environments. (7) Models can be quickly and safely rolled back to a previous serving version.</a:t>
            </a:r>
          </a:p>
          <a:p>
            <a:pPr marR="10990" algn="just"/>
            <a:endParaRPr lang="en-US" b="0" i="0" u="none" strike="noStrike" baseline="0" dirty="0">
              <a:latin typeface="Times New Roman" panose="02020603050405020304" pitchFamily="18" charset="0"/>
            </a:endParaRPr>
          </a:p>
          <a:p>
            <a:pPr algn="just"/>
            <a:r>
              <a:rPr lang="en-US" b="1" i="0" u="none" strike="noStrike" baseline="0" dirty="0">
                <a:latin typeface="Times New Roman" panose="02020603050405020304" pitchFamily="18" charset="0"/>
              </a:rPr>
              <a:t>Monitoring Tests for Machine Learning</a:t>
            </a:r>
          </a:p>
          <a:p>
            <a:pPr marR="10990" algn="just"/>
            <a:r>
              <a:rPr lang="en-US" b="0" i="0" u="none" strike="noStrike" baseline="0" dirty="0">
                <a:latin typeface="Times New Roman" panose="02020603050405020304" pitchFamily="18" charset="0"/>
              </a:rPr>
              <a:t>(1) Dependency changes result in notification. (2) Data invariants hold in training and serving inputs. (3) Training and serving features compute the same values. (4) Models are not too stale. (5) The model is numerically stable. (6) The model has not experienced regressions in training speed, serving latency, throughput, or RAM usage. (7) The model has not experienced a regression in prediction quality on served data.</a:t>
            </a:r>
          </a:p>
        </p:txBody>
      </p:sp>
    </p:spTree>
    <p:extLst>
      <p:ext uri="{BB962C8B-B14F-4D97-AF65-F5344CB8AC3E}">
        <p14:creationId xmlns:p14="http://schemas.microsoft.com/office/powerpoint/2010/main" val="41829955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US" spc="25" dirty="0"/>
              <a:t>Developing Machine Learning Systems</a:t>
            </a:r>
            <a:endParaRPr lang="en-MY" spc="2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63</a:t>
            </a:fld>
            <a:endParaRPr spc="20" dirty="0"/>
          </a:p>
        </p:txBody>
      </p:sp>
      <p:sp>
        <p:nvSpPr>
          <p:cNvPr id="6" name="TextBox 5">
            <a:extLst>
              <a:ext uri="{FF2B5EF4-FFF2-40B4-BE49-F238E27FC236}">
                <a16:creationId xmlns:a16="http://schemas.microsoft.com/office/drawing/2014/main" id="{75AFE842-62F0-443E-A5D3-D468952F1580}"/>
              </a:ext>
            </a:extLst>
          </p:cNvPr>
          <p:cNvSpPr txBox="1"/>
          <p:nvPr/>
        </p:nvSpPr>
        <p:spPr>
          <a:xfrm>
            <a:off x="914400" y="1498603"/>
            <a:ext cx="6934200" cy="5632311"/>
          </a:xfrm>
          <a:prstGeom prst="rect">
            <a:avLst/>
          </a:prstGeom>
          <a:noFill/>
        </p:spPr>
        <p:txBody>
          <a:bodyPr wrap="square">
            <a:spAutoFit/>
          </a:bodyPr>
          <a:lstStyle/>
          <a:p>
            <a:pPr algn="just"/>
            <a:r>
              <a:rPr lang="en-US" sz="2000" b="1" i="0" u="none" strike="noStrike" baseline="0" dirty="0">
                <a:latin typeface="Times New Roman" panose="02020603050405020304" pitchFamily="18" charset="0"/>
              </a:rPr>
              <a:t>Tests for Features and Data</a:t>
            </a:r>
          </a:p>
          <a:p>
            <a:pPr marR="10990" algn="just"/>
            <a:r>
              <a:rPr lang="en-US" sz="2000" b="0" i="0" u="none" strike="noStrike" baseline="0" dirty="0">
                <a:latin typeface="Times New Roman" panose="02020603050405020304" pitchFamily="18" charset="0"/>
              </a:rPr>
              <a:t>(1) Feature expectations are captured in a schema. (2) All features are beneficial. (3) No feature’s cost is too much. (4) Features adhere to meta-level requirements. (5) The data pipeline has appropriate privacy controls. (6) New features can be added quickly. (7) All input feature code is tested.</a:t>
            </a:r>
          </a:p>
          <a:p>
            <a:pPr marR="10990" algn="just"/>
            <a:endParaRPr lang="en-US" sz="2000" b="0" i="0" u="none" strike="noStrike" baseline="0" dirty="0">
              <a:latin typeface="Times New Roman" panose="02020603050405020304" pitchFamily="18" charset="0"/>
            </a:endParaRPr>
          </a:p>
          <a:p>
            <a:pPr marR="10990" algn="just"/>
            <a:endParaRPr lang="en-US" sz="2000" dirty="0">
              <a:latin typeface="Times New Roman" panose="02020603050405020304" pitchFamily="18" charset="0"/>
            </a:endParaRPr>
          </a:p>
          <a:p>
            <a:pPr marR="10990" algn="just"/>
            <a:endParaRPr lang="en-US" sz="2000" b="0" i="0" u="none" strike="noStrike" baseline="0" dirty="0">
              <a:latin typeface="Times New Roman" panose="02020603050405020304" pitchFamily="18" charset="0"/>
            </a:endParaRPr>
          </a:p>
          <a:p>
            <a:pPr marR="10990" algn="just"/>
            <a:endParaRPr lang="en-US" sz="2000" b="0" i="0" u="none" strike="noStrike" baseline="0" dirty="0">
              <a:latin typeface="Times New Roman" panose="02020603050405020304" pitchFamily="18" charset="0"/>
            </a:endParaRPr>
          </a:p>
          <a:p>
            <a:pPr algn="just"/>
            <a:r>
              <a:rPr lang="en-MY" sz="2000" b="1" i="0" u="none" strike="noStrike" baseline="0" dirty="0">
                <a:latin typeface="Times New Roman" panose="02020603050405020304" pitchFamily="18" charset="0"/>
              </a:rPr>
              <a:t>Tests for Model Development</a:t>
            </a:r>
          </a:p>
          <a:p>
            <a:pPr marR="10990" algn="just"/>
            <a:r>
              <a:rPr lang="en-US" sz="2000" b="0" i="0" u="none" strike="noStrike" baseline="0" dirty="0">
                <a:latin typeface="Times New Roman" panose="02020603050405020304" pitchFamily="18" charset="0"/>
              </a:rPr>
              <a:t>(1) Every model specification undergoes a code review. (2) Every model is checked in to a repository. (3) Offline proxy metrics correlate with actual metrics (4) All hyperparameters have been tuned. (5) The impact of model staleness is known. (6) A simpler model is not better. (7) Model quality is sufficient on all important data slices. The model has been tested for considerations of inclusion.</a:t>
            </a:r>
          </a:p>
        </p:txBody>
      </p:sp>
    </p:spTree>
    <p:extLst>
      <p:ext uri="{BB962C8B-B14F-4D97-AF65-F5344CB8AC3E}">
        <p14:creationId xmlns:p14="http://schemas.microsoft.com/office/powerpoint/2010/main" val="3047464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Summary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64</a:t>
            </a:fld>
            <a:endParaRPr spc="20" dirty="0"/>
          </a:p>
        </p:txBody>
      </p:sp>
      <p:sp>
        <p:nvSpPr>
          <p:cNvPr id="66" name="object 3">
            <a:extLst>
              <a:ext uri="{FF2B5EF4-FFF2-40B4-BE49-F238E27FC236}">
                <a16:creationId xmlns:a16="http://schemas.microsoft.com/office/drawing/2014/main" id="{743FEED2-588B-4E86-B733-422E14419319}"/>
              </a:ext>
            </a:extLst>
          </p:cNvPr>
          <p:cNvSpPr txBox="1"/>
          <p:nvPr/>
        </p:nvSpPr>
        <p:spPr>
          <a:xfrm>
            <a:off x="625194" y="1600200"/>
            <a:ext cx="7632065" cy="287899"/>
          </a:xfrm>
          <a:prstGeom prst="rect">
            <a:avLst/>
          </a:prstGeom>
        </p:spPr>
        <p:txBody>
          <a:bodyPr vert="horz" wrap="square" lIns="0" tIns="10795" rIns="0" bIns="0" rtlCol="0">
            <a:spAutoFit/>
          </a:bodyPr>
          <a:lstStyle/>
          <a:p>
            <a:pPr algn="l"/>
            <a:r>
              <a:rPr lang="en-US" sz="1800" b="0" i="0" u="none" strike="noStrike" baseline="0" dirty="0">
                <a:latin typeface="NimbusRomNo9L-Medi"/>
              </a:rPr>
              <a:t> </a:t>
            </a:r>
            <a:endParaRPr lang="en-US" sz="1800" b="0" i="0" u="none" strike="noStrike" baseline="0" dirty="0">
              <a:latin typeface="NimbusRomNo9L-Regu"/>
            </a:endParaRPr>
          </a:p>
        </p:txBody>
      </p:sp>
      <p:sp>
        <p:nvSpPr>
          <p:cNvPr id="6" name="TextBox 5">
            <a:extLst>
              <a:ext uri="{FF2B5EF4-FFF2-40B4-BE49-F238E27FC236}">
                <a16:creationId xmlns:a16="http://schemas.microsoft.com/office/drawing/2014/main" id="{1475C5BC-8BBA-4579-B869-ED312A97F068}"/>
              </a:ext>
            </a:extLst>
          </p:cNvPr>
          <p:cNvSpPr txBox="1"/>
          <p:nvPr/>
        </p:nvSpPr>
        <p:spPr>
          <a:xfrm>
            <a:off x="535025" y="1600200"/>
            <a:ext cx="8246663" cy="4278094"/>
          </a:xfrm>
          <a:prstGeom prst="rect">
            <a:avLst/>
          </a:prstGeom>
          <a:noFill/>
        </p:spPr>
        <p:txBody>
          <a:bodyPr wrap="square">
            <a:spAutoFit/>
          </a:bodyPr>
          <a:lstStyle/>
          <a:p>
            <a:pPr marL="285750" indent="-285750" algn="l">
              <a:buFont typeface="Arial" panose="020B0604020202020204" pitchFamily="34" charset="0"/>
              <a:buChar char="•"/>
            </a:pPr>
            <a:r>
              <a:rPr lang="en-US" sz="1600" b="0" i="0" u="none" strike="noStrike" baseline="0" dirty="0">
                <a:latin typeface="NimbusRomNo9L-Regu"/>
              </a:rPr>
              <a:t>If the available feedback provides the correct answer for example inputs, then the learning problem is called </a:t>
            </a:r>
            <a:r>
              <a:rPr lang="en-US" sz="1600" b="0" i="0" u="none" strike="noStrike" baseline="0" dirty="0">
                <a:latin typeface="NimbusRomNo9L-Medi"/>
              </a:rPr>
              <a:t>supervised learning</a:t>
            </a:r>
            <a:r>
              <a:rPr lang="en-US" sz="1600" b="0" i="0" u="none" strike="noStrike" baseline="0" dirty="0">
                <a:latin typeface="NimbusRomNo9L-Regu"/>
              </a:rPr>
              <a:t>. </a:t>
            </a:r>
          </a:p>
          <a:p>
            <a:pPr marL="285750" indent="-285750" algn="l">
              <a:buFont typeface="Arial" panose="020B0604020202020204" pitchFamily="34" charset="0"/>
              <a:buChar char="•"/>
            </a:pPr>
            <a:r>
              <a:rPr lang="en-US" sz="1600" b="0" i="0" u="none" strike="noStrike" baseline="0" dirty="0">
                <a:latin typeface="NimbusRomNo9L-Regu"/>
              </a:rPr>
              <a:t>Learning a function whose output is a continuous or ordered value (like </a:t>
            </a:r>
            <a:r>
              <a:rPr lang="en-US" sz="1600" b="0" i="0" u="none" strike="noStrike" baseline="0" dirty="0">
                <a:latin typeface="NimbusRomNo9L-ReguItal"/>
              </a:rPr>
              <a:t>weight</a:t>
            </a:r>
            <a:r>
              <a:rPr lang="en-US" sz="1600" b="0" i="0" u="none" strike="noStrike" baseline="0" dirty="0">
                <a:latin typeface="NimbusRomNo9L-Regu"/>
              </a:rPr>
              <a:t>) is called </a:t>
            </a:r>
            <a:r>
              <a:rPr lang="en-US" sz="1600" b="0" i="0" u="none" strike="noStrike" baseline="0" dirty="0">
                <a:latin typeface="NimbusRomNo9L-Medi"/>
              </a:rPr>
              <a:t>regression</a:t>
            </a:r>
            <a:r>
              <a:rPr lang="en-US" sz="1600" b="0" i="0" u="none" strike="noStrike" baseline="0" dirty="0">
                <a:latin typeface="NimbusRomNo9L-Regu"/>
              </a:rPr>
              <a:t>; </a:t>
            </a:r>
            <a:endParaRPr lang="en-US" sz="1600" dirty="0">
              <a:latin typeface="NimbusRomNo9L-Regu"/>
            </a:endParaRPr>
          </a:p>
          <a:p>
            <a:pPr marL="285750" indent="-285750" algn="l">
              <a:buFont typeface="Arial" panose="020B0604020202020204" pitchFamily="34" charset="0"/>
              <a:buChar char="•"/>
            </a:pPr>
            <a:r>
              <a:rPr lang="en-US" sz="1600" b="0" i="0" u="none" strike="noStrike" baseline="0" dirty="0">
                <a:latin typeface="NimbusRomNo9L-Regu"/>
              </a:rPr>
              <a:t>Learning a function with a small number of possible output categories </a:t>
            </a:r>
            <a:r>
              <a:rPr lang="en-MY" sz="1600" b="0" i="0" u="none" strike="noStrike" baseline="0" dirty="0">
                <a:latin typeface="NimbusRomNo9L-Regu"/>
              </a:rPr>
              <a:t>is called </a:t>
            </a:r>
            <a:r>
              <a:rPr lang="en-MY" sz="1600" b="0" i="0" u="none" strike="noStrike" baseline="0" dirty="0">
                <a:latin typeface="NimbusRomNo9L-Medi"/>
              </a:rPr>
              <a:t>classification</a:t>
            </a:r>
            <a:r>
              <a:rPr lang="en-MY" sz="1600" b="0" i="0" u="none" strike="noStrike" baseline="0" dirty="0">
                <a:latin typeface="NimbusRomNo9L-Regu"/>
              </a:rPr>
              <a:t>;</a:t>
            </a:r>
          </a:p>
          <a:p>
            <a:pPr marL="285750" indent="-285750" algn="l">
              <a:buFont typeface="Arial" panose="020B0604020202020204" pitchFamily="34" charset="0"/>
              <a:buChar char="•"/>
            </a:pPr>
            <a:r>
              <a:rPr lang="en-US" sz="1600" b="0" i="0" u="none" strike="noStrike" baseline="0" dirty="0">
                <a:latin typeface="NimbusRomNo9L-Medi"/>
              </a:rPr>
              <a:t>Decision trees </a:t>
            </a:r>
            <a:r>
              <a:rPr lang="en-US" sz="1600" b="0" i="0" u="none" strike="noStrike" baseline="0" dirty="0">
                <a:latin typeface="NimbusRomNo9L-Regu"/>
              </a:rPr>
              <a:t>can represent all Boolean functions. The </a:t>
            </a:r>
            <a:r>
              <a:rPr lang="en-US" sz="1600" b="0" i="0" u="none" strike="noStrike" baseline="0" dirty="0">
                <a:latin typeface="NimbusRomNo9L-Medi"/>
              </a:rPr>
              <a:t>information-gain </a:t>
            </a:r>
            <a:r>
              <a:rPr lang="en-US" sz="1600" b="0" i="0" u="none" strike="noStrike" baseline="0" dirty="0">
                <a:latin typeface="NimbusRomNo9L-Regu"/>
              </a:rPr>
              <a:t>heuristic</a:t>
            </a:r>
          </a:p>
          <a:p>
            <a:pPr marL="285750" indent="-285750" algn="l">
              <a:buFont typeface="Arial" panose="020B0604020202020204" pitchFamily="34" charset="0"/>
              <a:buChar char="•"/>
            </a:pPr>
            <a:r>
              <a:rPr lang="en-US" sz="1600" b="0" i="0" u="none" strike="noStrike" baseline="0" dirty="0">
                <a:latin typeface="NimbusRomNo9L-Regu"/>
              </a:rPr>
              <a:t>provides an efficient method for finding a simple, consistent decision tree.</a:t>
            </a:r>
          </a:p>
          <a:p>
            <a:pPr marL="285750" indent="-285750" algn="l">
              <a:buFont typeface="Arial" panose="020B0604020202020204" pitchFamily="34" charset="0"/>
              <a:buChar char="•"/>
            </a:pPr>
            <a:r>
              <a:rPr lang="en-US" sz="1600" b="0" i="0" u="none" strike="noStrike" baseline="0" dirty="0">
                <a:latin typeface="NimbusRomNo9L-Regu"/>
              </a:rPr>
              <a:t>A linear classifier with a hard threshold—also known as a </a:t>
            </a:r>
            <a:r>
              <a:rPr lang="en-US" sz="1600" b="0" i="0" u="none" strike="noStrike" baseline="0" dirty="0">
                <a:latin typeface="NimbusRomNo9L-Medi"/>
              </a:rPr>
              <a:t>perceptron</a:t>
            </a:r>
            <a:r>
              <a:rPr lang="en-US" sz="1600" b="0" i="0" u="none" strike="noStrike" baseline="0" dirty="0">
                <a:latin typeface="NimbusRomNo9L-Regu"/>
              </a:rPr>
              <a:t>—can be trained by a simple weight update rule to fit data that are </a:t>
            </a:r>
            <a:r>
              <a:rPr lang="en-US" sz="1600" b="0" i="0" u="none" strike="noStrike" baseline="0" dirty="0">
                <a:latin typeface="NimbusRomNo9L-Medi"/>
              </a:rPr>
              <a:t>linearly separable</a:t>
            </a:r>
            <a:r>
              <a:rPr lang="en-US" sz="1600" b="0" i="0" u="none" strike="noStrike" baseline="0" dirty="0">
                <a:latin typeface="NimbusRomNo9L-Regu"/>
              </a:rPr>
              <a:t>. </a:t>
            </a:r>
          </a:p>
          <a:p>
            <a:pPr marL="285750" indent="-285750" algn="l">
              <a:buFont typeface="Arial" panose="020B0604020202020204" pitchFamily="34" charset="0"/>
              <a:buChar char="•"/>
            </a:pPr>
            <a:r>
              <a:rPr lang="en-US" sz="1600" b="0" i="0" u="none" strike="noStrike" baseline="0" dirty="0">
                <a:latin typeface="NimbusRomNo9L-Medi"/>
              </a:rPr>
              <a:t>Logistic regression </a:t>
            </a:r>
            <a:r>
              <a:rPr lang="en-US" sz="1600" b="0" i="0" u="none" strike="noStrike" baseline="0" dirty="0">
                <a:latin typeface="NimbusRomNo9L-Regu"/>
              </a:rPr>
              <a:t>replaces the perceptron’s hard threshold with a soft threshold defined by a logistic function</a:t>
            </a:r>
            <a:endParaRPr lang="en-US" sz="1600" dirty="0">
              <a:latin typeface="NimbusRomNo9L-Regu"/>
            </a:endParaRPr>
          </a:p>
          <a:p>
            <a:pPr marL="285750" indent="-285750" algn="l">
              <a:buFont typeface="Arial" panose="020B0604020202020204" pitchFamily="34" charset="0"/>
              <a:buChar char="•"/>
            </a:pPr>
            <a:r>
              <a:rPr lang="en-US" sz="1600" b="0" i="0" u="none" strike="noStrike" baseline="0" dirty="0">
                <a:latin typeface="NimbusRomNo9L-Medi"/>
              </a:rPr>
              <a:t>Nonparametric models </a:t>
            </a:r>
            <a:r>
              <a:rPr lang="en-US" sz="1600" b="0" i="0" u="none" strike="noStrike" baseline="0" dirty="0">
                <a:latin typeface="NimbusRomNo9L-Regu"/>
              </a:rPr>
              <a:t>use all the data to make each prediction, rather than trying to summarize the data with a few parameters</a:t>
            </a:r>
          </a:p>
          <a:p>
            <a:pPr marL="285750" indent="-285750" algn="l">
              <a:buFont typeface="Arial" panose="020B0604020202020204" pitchFamily="34" charset="0"/>
              <a:buChar char="•"/>
            </a:pPr>
            <a:r>
              <a:rPr lang="en-US" sz="1600" b="0" i="0" u="none" strike="noStrike" baseline="0" dirty="0">
                <a:latin typeface="NimbusRomNo9L-Medi"/>
              </a:rPr>
              <a:t>Support vector machines </a:t>
            </a:r>
            <a:r>
              <a:rPr lang="en-US" sz="1600" b="0" i="0" u="none" strike="noStrike" baseline="0" dirty="0">
                <a:latin typeface="NimbusRomNo9L-Regu"/>
              </a:rPr>
              <a:t>find linear separators with </a:t>
            </a:r>
            <a:r>
              <a:rPr lang="en-US" sz="1600" b="0" i="0" u="none" strike="noStrike" baseline="0" dirty="0">
                <a:latin typeface="NimbusRomNo9L-Medi"/>
              </a:rPr>
              <a:t>maximum margin </a:t>
            </a:r>
            <a:r>
              <a:rPr lang="en-US" sz="1600" b="0" i="0" u="none" strike="noStrike" baseline="0" dirty="0">
                <a:latin typeface="NimbusRomNo9L-Regu"/>
              </a:rPr>
              <a:t>to improve the generalization performance of the classifier</a:t>
            </a:r>
          </a:p>
          <a:p>
            <a:pPr marL="285750" indent="-285750" algn="l">
              <a:buFont typeface="Arial" panose="020B0604020202020204" pitchFamily="34" charset="0"/>
              <a:buChar char="•"/>
            </a:pPr>
            <a:r>
              <a:rPr lang="en-US" sz="1600" b="0" i="0" u="none" strike="noStrike" baseline="0" dirty="0">
                <a:latin typeface="NimbusRomNo9L-Regu"/>
              </a:rPr>
              <a:t>Ensemble methods such as </a:t>
            </a:r>
            <a:r>
              <a:rPr lang="en-US" sz="1600" b="0" i="0" u="none" strike="noStrike" baseline="0" dirty="0">
                <a:latin typeface="NimbusRomNo9L-Medi"/>
              </a:rPr>
              <a:t>bagging </a:t>
            </a:r>
            <a:r>
              <a:rPr lang="en-US" sz="1600" b="0" i="0" u="none" strike="noStrike" baseline="0" dirty="0">
                <a:latin typeface="NimbusRomNo9L-Regu"/>
              </a:rPr>
              <a:t>and </a:t>
            </a:r>
            <a:r>
              <a:rPr lang="en-US" sz="1600" b="0" i="0" u="none" strike="noStrike" baseline="0" dirty="0">
                <a:latin typeface="NimbusRomNo9L-Medi"/>
              </a:rPr>
              <a:t>boosting </a:t>
            </a:r>
            <a:r>
              <a:rPr lang="en-US" sz="1600" b="0" i="0" u="none" strike="noStrike" baseline="0" dirty="0">
                <a:latin typeface="NimbusRomNo9L-Regu"/>
              </a:rPr>
              <a:t>often perform better than individual </a:t>
            </a:r>
            <a:r>
              <a:rPr lang="en-MY" sz="1600" b="0" i="0" u="none" strike="noStrike" baseline="0" dirty="0">
                <a:latin typeface="NimbusRomNo9L-Regu"/>
              </a:rPr>
              <a:t>methods.</a:t>
            </a:r>
            <a:endParaRPr lang="en-MY" sz="1600" dirty="0"/>
          </a:p>
        </p:txBody>
      </p:sp>
    </p:spTree>
    <p:extLst>
      <p:ext uri="{BB962C8B-B14F-4D97-AF65-F5344CB8AC3E}">
        <p14:creationId xmlns:p14="http://schemas.microsoft.com/office/powerpoint/2010/main" val="225078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Supervised Learning</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7</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803564" y="1828800"/>
            <a:ext cx="7492235" cy="4247317"/>
          </a:xfrm>
          <a:prstGeom prst="rect">
            <a:avLst/>
          </a:prstGeom>
          <a:noFill/>
        </p:spPr>
        <p:txBody>
          <a:bodyPr wrap="square">
            <a:spAutoFit/>
          </a:bodyPr>
          <a:lstStyle/>
          <a:p>
            <a:pPr marL="285750" indent="-285750">
              <a:buFont typeface="Arial" panose="020B0604020202020204" pitchFamily="34" charset="0"/>
              <a:buChar char="•"/>
            </a:pPr>
            <a:r>
              <a:rPr lang="en-US" dirty="0">
                <a:latin typeface="NimbusRomNo9L-Regu"/>
              </a:rPr>
              <a:t>Use </a:t>
            </a:r>
            <a:r>
              <a:rPr lang="en-US" b="1" dirty="0">
                <a:latin typeface="NimbusRomNo9L-Regu"/>
              </a:rPr>
              <a:t>bias</a:t>
            </a:r>
            <a:r>
              <a:rPr lang="en-US" dirty="0">
                <a:latin typeface="NimbusRomNo9L-Regu"/>
              </a:rPr>
              <a:t> to analyze hypothesis space</a:t>
            </a:r>
          </a:p>
          <a:p>
            <a:pPr marL="742950" lvl="1" indent="-285750">
              <a:buFont typeface="Arial" panose="020B0604020202020204" pitchFamily="34" charset="0"/>
              <a:buChar char="•"/>
            </a:pPr>
            <a:r>
              <a:rPr lang="en-US" b="0" i="0" u="none" strike="noStrike" baseline="0" dirty="0">
                <a:latin typeface="NimbusRomNo9L-Regu"/>
              </a:rPr>
              <a:t>the tendency of a predictive hypothesis to deviate from the </a:t>
            </a:r>
            <a:r>
              <a:rPr lang="en-US" sz="1800" b="0" i="0" u="none" strike="noStrike" baseline="0" dirty="0">
                <a:latin typeface="NimbusRomNo9L-Regu"/>
              </a:rPr>
              <a:t>expected value when averaged over different training set</a:t>
            </a:r>
          </a:p>
          <a:p>
            <a:pPr marL="742950" lvl="1"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MY" b="1" i="0" u="none" strike="noStrike" baseline="0" dirty="0">
                <a:latin typeface="NimbusRomNo9L-Medi"/>
              </a:rPr>
              <a:t>Underfitting</a:t>
            </a:r>
            <a:r>
              <a:rPr lang="en-MY" dirty="0">
                <a:latin typeface="NimbusRomNo9L-Medi"/>
              </a:rPr>
              <a:t>: </a:t>
            </a:r>
            <a:r>
              <a:rPr lang="en-US" b="0" i="0" u="none" strike="noStrike" baseline="0" dirty="0">
                <a:solidFill>
                  <a:srgbClr val="000000"/>
                </a:solidFill>
                <a:latin typeface="NimbusRomNo9L-Regu"/>
              </a:rPr>
              <a:t>fails to find a</a:t>
            </a:r>
            <a:r>
              <a:rPr lang="en-US" dirty="0">
                <a:solidFill>
                  <a:srgbClr val="00A6A6"/>
                </a:solidFill>
                <a:latin typeface="CMSS8"/>
              </a:rPr>
              <a:t> </a:t>
            </a:r>
            <a:r>
              <a:rPr lang="en-MY" b="0" i="0" u="none" strike="noStrike" baseline="0" dirty="0">
                <a:solidFill>
                  <a:srgbClr val="000000"/>
                </a:solidFill>
                <a:latin typeface="NimbusRomNo9L-Regu"/>
              </a:rPr>
              <a:t>pattern in the data</a:t>
            </a:r>
          </a:p>
          <a:p>
            <a:pPr marL="285750" indent="-285750">
              <a:buFont typeface="Arial" panose="020B0604020202020204" pitchFamily="34" charset="0"/>
              <a:buChar char="•"/>
            </a:pPr>
            <a:endParaRPr lang="en-MY" dirty="0">
              <a:solidFill>
                <a:srgbClr val="000000"/>
              </a:solidFill>
              <a:latin typeface="NimbusRomNo9L-Regu"/>
            </a:endParaRPr>
          </a:p>
          <a:p>
            <a:pPr marL="285750" indent="-285750">
              <a:buFont typeface="Arial" panose="020B0604020202020204" pitchFamily="34" charset="0"/>
              <a:buChar char="•"/>
            </a:pPr>
            <a:r>
              <a:rPr lang="en-MY" b="1" i="0" u="none" strike="noStrike" baseline="0" dirty="0">
                <a:latin typeface="NimbusRomNo9L-Medi"/>
              </a:rPr>
              <a:t>Variance: </a:t>
            </a:r>
            <a:r>
              <a:rPr lang="en-US" sz="1800" b="0" i="0" u="none" strike="noStrike" baseline="0" dirty="0">
                <a:solidFill>
                  <a:srgbClr val="000000"/>
                </a:solidFill>
                <a:latin typeface="NimbusRomNo9L-Regu"/>
              </a:rPr>
              <a:t>the amount of change in the hypothesis due to fluctuation in the</a:t>
            </a:r>
            <a:r>
              <a:rPr lang="en-US" dirty="0">
                <a:solidFill>
                  <a:srgbClr val="00A6A6"/>
                </a:solidFill>
                <a:latin typeface="CMSS8"/>
              </a:rPr>
              <a:t> </a:t>
            </a:r>
            <a:r>
              <a:rPr lang="en-MY" sz="1800" b="0" i="0" u="none" strike="noStrike" baseline="0" dirty="0">
                <a:solidFill>
                  <a:srgbClr val="000000"/>
                </a:solidFill>
                <a:latin typeface="NimbusRomNo9L-Regu"/>
              </a:rPr>
              <a:t>training data.</a:t>
            </a:r>
          </a:p>
          <a:p>
            <a:pPr marL="285750" indent="-285750">
              <a:buFont typeface="Arial" panose="020B0604020202020204" pitchFamily="34" charset="0"/>
              <a:buChar char="•"/>
            </a:pPr>
            <a:endParaRPr lang="en-MY" sz="1800" b="0" i="0" u="none" strike="noStrike" baseline="0" dirty="0">
              <a:solidFill>
                <a:srgbClr val="000000"/>
              </a:solidFill>
              <a:latin typeface="NimbusRomNo9L-Regu"/>
            </a:endParaRPr>
          </a:p>
          <a:p>
            <a:pPr marL="285750" indent="-285750">
              <a:buFont typeface="Arial" panose="020B0604020202020204" pitchFamily="34" charset="0"/>
              <a:buChar char="•"/>
            </a:pPr>
            <a:r>
              <a:rPr lang="en-US" b="1" dirty="0">
                <a:latin typeface="NimbusRomNo9L-Regu"/>
              </a:rPr>
              <a:t>Overfitting: </a:t>
            </a:r>
            <a:r>
              <a:rPr lang="en-US" sz="1800" b="0" i="0" u="none" strike="noStrike" baseline="0" dirty="0">
                <a:latin typeface="Times New Roman" panose="02020603050405020304" pitchFamily="18" charset="0"/>
              </a:rPr>
              <a:t>when it pays too much attention to the particular data set it is trained on, causing it to perform poorly on unseen data.</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1" i="0" u="none" strike="noStrike" baseline="0" dirty="0">
                <a:solidFill>
                  <a:srgbClr val="000000"/>
                </a:solidFill>
                <a:latin typeface="NimbusRomNo9L-Medi"/>
              </a:rPr>
              <a:t>Bias–variance tradeoff</a:t>
            </a:r>
            <a:r>
              <a:rPr lang="en-US" sz="1800" b="0" i="0" u="none" strike="noStrike" baseline="0" dirty="0">
                <a:solidFill>
                  <a:srgbClr val="000000"/>
                </a:solidFill>
                <a:latin typeface="NimbusRomNo9L-Regu"/>
              </a:rPr>
              <a:t>: a choice between more complex, low-bias hypotheses that fit the training data well and simpler, low-variance hypotheses that may generalize </a:t>
            </a:r>
            <a:r>
              <a:rPr lang="en-MY" sz="1800" b="0" i="0" u="none" strike="noStrike" baseline="0" dirty="0">
                <a:solidFill>
                  <a:srgbClr val="000000"/>
                </a:solidFill>
                <a:latin typeface="NimbusRomNo9L-Regu"/>
              </a:rPr>
              <a:t>better.</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86192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Supervised Learning</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8</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803564" y="1828800"/>
            <a:ext cx="7492235"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NimbusRomNo9L-Regu"/>
              </a:rPr>
              <a:t>Determine how </a:t>
            </a:r>
            <a:r>
              <a:rPr lang="en-US" b="1" dirty="0">
                <a:latin typeface="NimbusRomNo9L-Regu"/>
              </a:rPr>
              <a:t>probable a hypothesis is</a:t>
            </a:r>
            <a:r>
              <a:rPr lang="en-US" dirty="0">
                <a:latin typeface="NimbusRomNo9L-Regu"/>
              </a:rPr>
              <a:t> not just if possible</a:t>
            </a: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hypothesis </a:t>
            </a:r>
            <a:r>
              <a:rPr lang="en-US" sz="1800" b="0" i="1" u="none" strike="noStrike" baseline="0" dirty="0">
                <a:latin typeface="Book Antiqua" panose="02040602050305030304" pitchFamily="18" charset="0"/>
              </a:rPr>
              <a:t>h</a:t>
            </a:r>
            <a:r>
              <a:rPr lang="en-US" sz="1800" b="0" i="0" u="none" strike="noStrike" baseline="30000" dirty="0">
                <a:latin typeface="Lucida Sans Unicode" panose="020B0602030504020204" pitchFamily="34" charset="0"/>
              </a:rPr>
              <a:t>∗</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that is most probable given the data:</a:t>
            </a:r>
          </a:p>
          <a:p>
            <a:pPr algn="ctr"/>
            <a:endParaRPr lang="en-MY" sz="1800" b="0" i="0" u="none" strike="noStrike" baseline="0" dirty="0">
              <a:latin typeface="Times New Roman" panose="02020603050405020304" pitchFamily="18" charset="0"/>
            </a:endParaRPr>
          </a:p>
          <a:p>
            <a:pPr algn="ctr"/>
            <a:r>
              <a:rPr lang="en-MY" sz="1800" b="0" i="1" u="none" strike="noStrike" baseline="0" dirty="0">
                <a:latin typeface="Book Antiqua" panose="02040602050305030304" pitchFamily="18" charset="0"/>
              </a:rPr>
              <a:t>        h</a:t>
            </a:r>
            <a:r>
              <a:rPr lang="en-MY" sz="1800" b="0" i="0" u="none" strike="noStrike" baseline="30000" dirty="0">
                <a:latin typeface="Lucida Sans Unicode" panose="020B0602030504020204" pitchFamily="34" charset="0"/>
              </a:rPr>
              <a:t>∗</a:t>
            </a:r>
            <a:r>
              <a:rPr lang="en-MY" sz="1800" b="0" i="0" u="none" strike="noStrike" baseline="0" dirty="0">
                <a:latin typeface="Lucida Sans Unicode" panose="020B0602030504020204" pitchFamily="34" charset="0"/>
              </a:rPr>
              <a:t> =</a:t>
            </a:r>
            <a:r>
              <a:rPr lang="en-MY" sz="1800" b="0" i="0" u="none" strike="noStrike" baseline="0" dirty="0">
                <a:latin typeface="Times New Roman" panose="02020603050405020304" pitchFamily="18" charset="0"/>
              </a:rPr>
              <a:t>argmax  </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h|data</a:t>
            </a:r>
            <a:r>
              <a:rPr lang="en-MY" sz="1800" b="0" i="0" u="none" strike="noStrike" baseline="0" dirty="0">
                <a:latin typeface="Tahoma" panose="020B0604030504040204" pitchFamily="34" charset="0"/>
              </a:rPr>
              <a:t>)</a:t>
            </a:r>
          </a:p>
          <a:p>
            <a:pPr algn="ctr"/>
            <a:r>
              <a:rPr lang="en-MY" sz="1800" b="0" i="1" u="none" strike="noStrike" baseline="0" dirty="0" err="1">
                <a:latin typeface="Times New Roman" panose="02020603050405020304" pitchFamily="18" charset="0"/>
              </a:rPr>
              <a:t>h</a:t>
            </a:r>
            <a:r>
              <a:rPr lang="en-MY" sz="1800" b="0" i="0" u="none" strike="noStrike" baseline="0" dirty="0" err="1">
                <a:latin typeface="Microsoft YaHei" panose="020B0503020204020204" pitchFamily="34" charset="-122"/>
              </a:rPr>
              <a:t>∈</a:t>
            </a:r>
            <a:r>
              <a:rPr lang="en-MY" sz="1800" b="0" i="1" u="none" strike="noStrike" baseline="0" dirty="0" err="1">
                <a:latin typeface="Verdana" panose="020B0604030504040204" pitchFamily="34" charset="0"/>
              </a:rPr>
              <a:t>H</a:t>
            </a:r>
            <a:endParaRPr lang="en-US" b="1" dirty="0">
              <a:latin typeface="NimbusRomNo9L-Regu"/>
            </a:endParaRPr>
          </a:p>
          <a:p>
            <a:pPr marL="742950" lvl="1"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US" b="0" i="0" u="none" strike="noStrike" baseline="0" dirty="0">
                <a:latin typeface="NimbusRomNo9L-Regu"/>
              </a:rPr>
              <a:t>By Bayes’ rule this is equivalent to</a:t>
            </a:r>
          </a:p>
          <a:p>
            <a:pPr marL="285750" indent="-285750">
              <a:buFont typeface="Arial" panose="020B0604020202020204" pitchFamily="34" charset="0"/>
              <a:buChar char="•"/>
            </a:pPr>
            <a:endParaRPr lang="en-US" b="0" i="0" u="none" strike="noStrike" baseline="0" dirty="0">
              <a:latin typeface="NimbusRomNo9L-Regu"/>
            </a:endParaRPr>
          </a:p>
          <a:p>
            <a:pPr algn="ctr"/>
            <a:r>
              <a:rPr lang="en-MY" sz="1800" b="0" i="1" u="none" strike="noStrike" baseline="0" dirty="0">
                <a:latin typeface="Book Antiqua" panose="02040602050305030304" pitchFamily="18" charset="0"/>
              </a:rPr>
              <a:t>        h</a:t>
            </a:r>
            <a:r>
              <a:rPr lang="en-MY" sz="1800" b="0" i="0" u="none" strike="noStrike" baseline="30000" dirty="0">
                <a:latin typeface="Lucida Sans Unicode" panose="020B0602030504020204" pitchFamily="34" charset="0"/>
              </a:rPr>
              <a:t>∗</a:t>
            </a:r>
            <a:r>
              <a:rPr lang="en-MY" sz="1800" b="0" i="0" u="none" strike="noStrike" baseline="0" dirty="0">
                <a:latin typeface="Lucida Sans Unicode" panose="020B0602030504020204" pitchFamily="34" charset="0"/>
              </a:rPr>
              <a:t> =</a:t>
            </a:r>
            <a:r>
              <a:rPr lang="en-MY" sz="1800" b="0" i="0" u="none" strike="noStrike" baseline="0" dirty="0">
                <a:latin typeface="Times New Roman" panose="02020603050405020304" pitchFamily="18" charset="0"/>
              </a:rPr>
              <a:t>argmax  </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h|data</a:t>
            </a:r>
            <a:r>
              <a:rPr lang="en-MY" sz="1800" b="0" i="0" u="none" strike="noStrike" baseline="0" dirty="0">
                <a:latin typeface="Tahoma" panose="020B0604030504040204" pitchFamily="34" charset="0"/>
              </a:rPr>
              <a:t>)</a:t>
            </a:r>
            <a:r>
              <a:rPr lang="en-MY" sz="1800" b="0" i="1" u="none" strike="noStrike" baseline="0" dirty="0">
                <a:latin typeface="Book Antiqua" panose="02040602050305030304" pitchFamily="18" charset="0"/>
              </a:rPr>
              <a:t> P</a:t>
            </a:r>
            <a:r>
              <a:rPr lang="en-MY" sz="1800" b="0" i="0" u="none" strike="noStrike" baseline="0" dirty="0">
                <a:latin typeface="Tahoma" panose="020B0604030504040204" pitchFamily="34" charset="0"/>
              </a:rPr>
              <a:t>(</a:t>
            </a:r>
            <a:r>
              <a:rPr lang="en-MY" sz="1800" b="0" i="1" u="none" strike="noStrike" baseline="0" dirty="0">
                <a:latin typeface="Book Antiqua" panose="02040602050305030304" pitchFamily="18" charset="0"/>
              </a:rPr>
              <a:t>h</a:t>
            </a:r>
            <a:r>
              <a:rPr lang="en-MY" sz="1800" b="0" i="0" u="none" strike="noStrike" baseline="0" dirty="0">
                <a:latin typeface="Tahoma" panose="020B0604030504040204" pitchFamily="34" charset="0"/>
              </a:rPr>
              <a:t>)</a:t>
            </a:r>
          </a:p>
          <a:p>
            <a:pPr algn="ctr"/>
            <a:endParaRPr lang="en-US" dirty="0">
              <a:latin typeface="NimbusRomNo9L-Regu"/>
            </a:endParaRPr>
          </a:p>
          <a:p>
            <a:pPr marL="285750" indent="-285750">
              <a:buFont typeface="Arial" panose="020B0604020202020204" pitchFamily="34" charset="0"/>
              <a:buChar char="•"/>
            </a:pPr>
            <a:endParaRPr lang="en-US" b="0" i="0" u="none" strike="noStrike" baseline="0" dirty="0">
              <a:latin typeface="NimbusRomNo9L-Regu"/>
            </a:endParaRPr>
          </a:p>
        </p:txBody>
      </p:sp>
    </p:spTree>
    <p:extLst>
      <p:ext uri="{BB962C8B-B14F-4D97-AF65-F5344CB8AC3E}">
        <p14:creationId xmlns:p14="http://schemas.microsoft.com/office/powerpoint/2010/main" val="189205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Supervised Learning</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9</a:t>
            </a:fld>
            <a:endParaRPr spc="20" dirty="0"/>
          </a:p>
        </p:txBody>
      </p:sp>
      <p:sp>
        <p:nvSpPr>
          <p:cNvPr id="6" name="TextBox 5">
            <a:extLst>
              <a:ext uri="{FF2B5EF4-FFF2-40B4-BE49-F238E27FC236}">
                <a16:creationId xmlns:a16="http://schemas.microsoft.com/office/drawing/2014/main" id="{35F3DA1C-9C5D-4659-8420-49B7CA8D001F}"/>
              </a:ext>
            </a:extLst>
          </p:cNvPr>
          <p:cNvSpPr txBox="1"/>
          <p:nvPr/>
        </p:nvSpPr>
        <p:spPr>
          <a:xfrm>
            <a:off x="803564" y="1828800"/>
            <a:ext cx="7492235" cy="4739759"/>
          </a:xfrm>
          <a:prstGeom prst="rect">
            <a:avLst/>
          </a:prstGeom>
          <a:noFill/>
        </p:spPr>
        <p:txBody>
          <a:bodyPr wrap="square">
            <a:spAutoFit/>
          </a:bodyPr>
          <a:lstStyle/>
          <a:p>
            <a:r>
              <a:rPr lang="en-MY" sz="1800" b="0" i="0" u="none" strike="noStrike" baseline="0" dirty="0">
                <a:solidFill>
                  <a:srgbClr val="9A009A"/>
                </a:solidFill>
                <a:latin typeface="CMSSBX10"/>
              </a:rPr>
              <a:t>Example problem: Restaurant waiting</a:t>
            </a:r>
          </a:p>
          <a:p>
            <a:pPr marL="285750" indent="-285750" algn="l">
              <a:buFont typeface="Arial" panose="020B0604020202020204" pitchFamily="34" charset="0"/>
              <a:buChar char="•"/>
            </a:pPr>
            <a:r>
              <a:rPr lang="en-MY" sz="1800" b="0" i="0" u="none" strike="noStrike" baseline="0" dirty="0">
                <a:latin typeface="NimbusRomNo9L-Regu"/>
              </a:rPr>
              <a:t>the problem of deciding </a:t>
            </a:r>
            <a:r>
              <a:rPr lang="en-US" sz="1800" b="0" i="0" u="none" strike="noStrike" baseline="0" dirty="0">
                <a:latin typeface="NimbusRomNo9L-Regu"/>
              </a:rPr>
              <a:t>whether to wait for a table at a restaurant.</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For this problem the </a:t>
            </a:r>
            <a:r>
              <a:rPr lang="en-US" sz="1800" b="1" i="0" u="none" strike="noStrike" baseline="0" dirty="0">
                <a:latin typeface="Times New Roman" panose="02020603050405020304" pitchFamily="18" charset="0"/>
              </a:rPr>
              <a:t>output, </a:t>
            </a:r>
            <a:r>
              <a:rPr lang="en-US" sz="1800" b="1" i="1" u="none" strike="noStrike" baseline="0" dirty="0">
                <a:latin typeface="Times New Roman" panose="02020603050405020304" pitchFamily="18" charset="0"/>
              </a:rPr>
              <a:t>y</a:t>
            </a:r>
            <a:r>
              <a:rPr lang="en-US" sz="1800" b="1" i="0" u="none" strike="noStrike" baseline="0" dirty="0">
                <a:latin typeface="Times New Roman" panose="02020603050405020304" pitchFamily="18" charset="0"/>
              </a:rPr>
              <a:t>,</a:t>
            </a:r>
            <a:r>
              <a:rPr lang="en-US" sz="1800" b="0" i="0" u="none" strike="noStrike" baseline="0" dirty="0">
                <a:latin typeface="Times New Roman" panose="02020603050405020304" pitchFamily="18" charset="0"/>
              </a:rPr>
              <a:t> is a Boolean variable that we will call </a:t>
            </a:r>
            <a:r>
              <a:rPr lang="en-US" sz="1800" b="1" i="1" u="none" strike="noStrike" baseline="0" dirty="0" err="1">
                <a:latin typeface="Times New Roman" panose="02020603050405020304" pitchFamily="18" charset="0"/>
              </a:rPr>
              <a:t>WillWait</a:t>
            </a:r>
            <a:r>
              <a:rPr lang="en-US" sz="1800" b="0" i="0" u="none" strike="noStrike" baseline="0" dirty="0">
                <a:latin typeface="Times New Roman" panose="02020603050405020304" pitchFamily="18" charset="0"/>
              </a:rPr>
              <a:t>. </a:t>
            </a:r>
          </a:p>
          <a:p>
            <a:pPr marL="285750" indent="-285750">
              <a:buFont typeface="Arial" panose="020B0604020202020204" pitchFamily="34" charset="0"/>
              <a:buChar char="•"/>
            </a:pPr>
            <a:r>
              <a:rPr lang="en-US" sz="1800" b="1" i="0" u="none" strike="noStrike" baseline="0" dirty="0">
                <a:latin typeface="Times New Roman" panose="02020603050405020304" pitchFamily="18" charset="0"/>
              </a:rPr>
              <a:t>The input, </a:t>
            </a:r>
            <a:r>
              <a:rPr lang="en-US" sz="1800" b="1" i="1" u="none" strike="noStrike" baseline="0" dirty="0">
                <a:latin typeface="Times New Roman" panose="02020603050405020304" pitchFamily="18" charset="0"/>
              </a:rPr>
              <a:t>x</a:t>
            </a:r>
            <a:r>
              <a:rPr lang="en-US" sz="1800" b="1"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a vector of ten attribute values, each of which has discrete values:</a:t>
            </a:r>
          </a:p>
          <a:p>
            <a:pPr marL="800100" lvl="1" indent="-342900">
              <a:buAutoNum type="arabicPeriod"/>
            </a:pPr>
            <a:r>
              <a:rPr lang="en-US" sz="1600" b="0" i="1" u="none" strike="noStrike" baseline="0" dirty="0">
                <a:latin typeface="Times New Roman" panose="02020603050405020304" pitchFamily="18" charset="0"/>
              </a:rPr>
              <a:t>Alternate</a:t>
            </a:r>
            <a:r>
              <a:rPr lang="en-US" sz="1600" b="0" i="0" u="none" strike="noStrike" baseline="0" dirty="0">
                <a:latin typeface="Times New Roman" panose="02020603050405020304" pitchFamily="18" charset="0"/>
              </a:rPr>
              <a:t>: whether there is a suitable alternative restaurant nearby.</a:t>
            </a:r>
          </a:p>
          <a:p>
            <a:pPr marL="800100" lvl="1" indent="-342900">
              <a:buAutoNum type="arabicPeriod"/>
            </a:pPr>
            <a:r>
              <a:rPr lang="en-US" sz="1600" b="0" i="1" u="none" strike="noStrike" baseline="0" dirty="0">
                <a:latin typeface="Times New Roman" panose="02020603050405020304" pitchFamily="18" charset="0"/>
              </a:rPr>
              <a:t>Bar</a:t>
            </a:r>
            <a:r>
              <a:rPr lang="en-US" sz="1600" b="0" i="0" u="none" strike="noStrike" baseline="0" dirty="0">
                <a:latin typeface="Times New Roman" panose="02020603050405020304" pitchFamily="18" charset="0"/>
              </a:rPr>
              <a:t>: whether the restaurant has a comfortable bar area to wait in.</a:t>
            </a:r>
          </a:p>
          <a:p>
            <a:pPr marL="800100" lvl="1" indent="-342900">
              <a:buAutoNum type="arabicPeriod"/>
            </a:pPr>
            <a:r>
              <a:rPr lang="en-US" sz="1600" b="0" i="1" u="none" strike="noStrike" baseline="0" dirty="0">
                <a:latin typeface="Times New Roman" panose="02020603050405020304" pitchFamily="18" charset="0"/>
              </a:rPr>
              <a:t>Fri</a:t>
            </a:r>
            <a:r>
              <a:rPr lang="en-US" sz="1600" b="0" i="1" u="none" strike="noStrike" baseline="0" dirty="0">
                <a:latin typeface="Verdana" panose="020B0604030504040204" pitchFamily="34" charset="0"/>
              </a:rPr>
              <a:t>/</a:t>
            </a:r>
            <a:r>
              <a:rPr lang="en-US" sz="1600" b="0" i="1" u="none" strike="noStrike" baseline="0" dirty="0">
                <a:latin typeface="Times New Roman" panose="02020603050405020304" pitchFamily="18" charset="0"/>
              </a:rPr>
              <a:t>Sat</a:t>
            </a:r>
            <a:r>
              <a:rPr lang="en-US" sz="1600" b="0" i="0" u="none" strike="noStrike" baseline="0" dirty="0">
                <a:latin typeface="Times New Roman" panose="02020603050405020304" pitchFamily="18" charset="0"/>
              </a:rPr>
              <a:t>: true on Fridays and Saturdays.</a:t>
            </a:r>
          </a:p>
          <a:p>
            <a:pPr marL="800100" lvl="1" indent="-342900">
              <a:buAutoNum type="arabicPeriod"/>
            </a:pPr>
            <a:r>
              <a:rPr lang="en-US" sz="1600" b="0" i="1" u="none" strike="noStrike" baseline="0" dirty="0">
                <a:latin typeface="Times New Roman" panose="02020603050405020304" pitchFamily="18" charset="0"/>
              </a:rPr>
              <a:t>Hungry</a:t>
            </a:r>
            <a:r>
              <a:rPr lang="en-US" sz="1600" b="0" i="0" u="none" strike="noStrike" baseline="0" dirty="0">
                <a:latin typeface="Times New Roman" panose="02020603050405020304" pitchFamily="18" charset="0"/>
              </a:rPr>
              <a:t>: whether we are hungry right now.</a:t>
            </a:r>
          </a:p>
          <a:p>
            <a:pPr marL="800100" lvl="1" indent="-342900">
              <a:buAutoNum type="arabicPeriod"/>
            </a:pPr>
            <a:r>
              <a:rPr lang="en-US" sz="1600" b="0" i="1" u="none" strike="noStrike" baseline="0" dirty="0">
                <a:latin typeface="Times New Roman" panose="02020603050405020304" pitchFamily="18" charset="0"/>
              </a:rPr>
              <a:t>Patrons</a:t>
            </a:r>
            <a:r>
              <a:rPr lang="en-US" sz="1600" b="0" i="0" u="none" strike="noStrike" baseline="0" dirty="0">
                <a:latin typeface="Times New Roman" panose="02020603050405020304" pitchFamily="18" charset="0"/>
              </a:rPr>
              <a:t>: how many people are in the restaurant (values are </a:t>
            </a:r>
            <a:r>
              <a:rPr lang="en-US" sz="1600" b="0" i="1" u="none" strike="noStrike" baseline="0" dirty="0">
                <a:latin typeface="Times New Roman" panose="02020603050405020304" pitchFamily="18" charset="0"/>
              </a:rPr>
              <a:t>None</a:t>
            </a:r>
            <a:r>
              <a:rPr lang="en-US" sz="1600" b="0" i="0" u="none" strike="noStrike" baseline="0" dirty="0">
                <a:latin typeface="Times New Roman" panose="02020603050405020304" pitchFamily="18" charset="0"/>
              </a:rPr>
              <a:t>, </a:t>
            </a:r>
            <a:r>
              <a:rPr lang="en-US" sz="1600" b="0" i="1" u="none" strike="noStrike" baseline="0" dirty="0">
                <a:latin typeface="Times New Roman" panose="02020603050405020304" pitchFamily="18" charset="0"/>
              </a:rPr>
              <a:t>Some</a:t>
            </a:r>
            <a:r>
              <a:rPr lang="en-US" sz="1600" b="0" i="0" u="none" strike="noStrike" baseline="0" dirty="0">
                <a:latin typeface="Times New Roman" panose="02020603050405020304" pitchFamily="18" charset="0"/>
              </a:rPr>
              <a:t>, and </a:t>
            </a:r>
            <a:r>
              <a:rPr lang="en-US" sz="1600" b="0" i="1" u="none" strike="noStrike" baseline="0" dirty="0">
                <a:latin typeface="Times New Roman" panose="02020603050405020304" pitchFamily="18" charset="0"/>
              </a:rPr>
              <a:t>Full</a:t>
            </a:r>
            <a:r>
              <a:rPr lang="en-US" sz="1600" b="0" i="0" u="none" strike="noStrike" baseline="0" dirty="0">
                <a:latin typeface="Times New Roman" panose="02020603050405020304" pitchFamily="18" charset="0"/>
              </a:rPr>
              <a:t>).</a:t>
            </a:r>
          </a:p>
          <a:p>
            <a:pPr marL="800100" lvl="1" indent="-342900">
              <a:buAutoNum type="arabicPeriod"/>
            </a:pPr>
            <a:r>
              <a:rPr lang="en-US" sz="1600" b="0" i="1" u="none" strike="noStrike" baseline="0" dirty="0">
                <a:latin typeface="Times New Roman" panose="02020603050405020304" pitchFamily="18" charset="0"/>
              </a:rPr>
              <a:t>Price</a:t>
            </a:r>
            <a:r>
              <a:rPr lang="en-US" sz="1600" b="0" i="0" u="none" strike="noStrike" baseline="0" dirty="0">
                <a:latin typeface="Times New Roman" panose="02020603050405020304" pitchFamily="18" charset="0"/>
              </a:rPr>
              <a:t>: the restaurant’s price range ($, $$, $$$).</a:t>
            </a:r>
          </a:p>
          <a:p>
            <a:pPr marL="800100" lvl="1" indent="-342900">
              <a:buAutoNum type="arabicPeriod"/>
            </a:pPr>
            <a:r>
              <a:rPr lang="en-US" sz="1600" b="0" i="1" u="none" strike="noStrike" baseline="0" dirty="0">
                <a:latin typeface="Times New Roman" panose="02020603050405020304" pitchFamily="18" charset="0"/>
              </a:rPr>
              <a:t>Raining</a:t>
            </a:r>
            <a:r>
              <a:rPr lang="en-US" sz="1600" b="0" i="0" u="none" strike="noStrike" baseline="0" dirty="0">
                <a:latin typeface="Times New Roman" panose="02020603050405020304" pitchFamily="18" charset="0"/>
              </a:rPr>
              <a:t>: whether it is raining outside.</a:t>
            </a:r>
          </a:p>
          <a:p>
            <a:pPr marL="800100" lvl="1" indent="-342900">
              <a:buAutoNum type="arabicPeriod"/>
            </a:pPr>
            <a:r>
              <a:rPr lang="en-US" sz="1600" b="0" i="1" u="none" strike="noStrike" baseline="0" dirty="0">
                <a:latin typeface="Times New Roman" panose="02020603050405020304" pitchFamily="18" charset="0"/>
              </a:rPr>
              <a:t>Reservation</a:t>
            </a:r>
            <a:r>
              <a:rPr lang="en-US" sz="1600" b="0" i="0" u="none" strike="noStrike" baseline="0" dirty="0">
                <a:latin typeface="Times New Roman" panose="02020603050405020304" pitchFamily="18" charset="0"/>
              </a:rPr>
              <a:t>: whether we made a reservation.</a:t>
            </a:r>
          </a:p>
          <a:p>
            <a:pPr marL="800100" lvl="1" indent="-342900">
              <a:buAutoNum type="arabicPeriod"/>
            </a:pPr>
            <a:r>
              <a:rPr lang="en-US" sz="1600" b="0" i="1" u="none" strike="noStrike" baseline="0" dirty="0">
                <a:latin typeface="Times New Roman" panose="02020603050405020304" pitchFamily="18" charset="0"/>
              </a:rPr>
              <a:t>Type</a:t>
            </a:r>
            <a:r>
              <a:rPr lang="en-US" sz="1600" b="0" i="0" u="none" strike="noStrike" baseline="0" dirty="0">
                <a:latin typeface="Times New Roman" panose="02020603050405020304" pitchFamily="18" charset="0"/>
              </a:rPr>
              <a:t>: the kind of restaurant (French, Italian, Thai, or burger).</a:t>
            </a:r>
          </a:p>
          <a:p>
            <a:pPr marL="800100" lvl="1" indent="-342900">
              <a:buAutoNum type="arabicPeriod"/>
            </a:pPr>
            <a:r>
              <a:rPr lang="en-MY" sz="1600" b="0" i="1" u="none" strike="noStrike" baseline="0" dirty="0" err="1">
                <a:latin typeface="Times New Roman" panose="02020603050405020304" pitchFamily="18" charset="0"/>
              </a:rPr>
              <a:t>WaitEstimate</a:t>
            </a:r>
            <a:r>
              <a:rPr lang="en-MY" sz="1600" b="0" i="0" u="none" strike="noStrike" baseline="0" dirty="0">
                <a:latin typeface="Times New Roman" panose="02020603050405020304" pitchFamily="18" charset="0"/>
              </a:rPr>
              <a:t>: host’s wait estimate: 0–10, 10–30, 30–60, or </a:t>
            </a:r>
            <a:r>
              <a:rPr lang="en-MY" sz="1600" b="0" i="1" u="none" strike="noStrike" baseline="0" dirty="0">
                <a:latin typeface="Verdana" panose="020B0604030504040204" pitchFamily="34" charset="0"/>
              </a:rPr>
              <a:t>&gt;</a:t>
            </a:r>
            <a:r>
              <a:rPr lang="en-MY" sz="1600" b="0" i="0" u="none" strike="noStrike" baseline="0" dirty="0">
                <a:latin typeface="Times New Roman" panose="02020603050405020304" pitchFamily="18" charset="0"/>
              </a:rPr>
              <a:t>60minutes</a:t>
            </a:r>
          </a:p>
          <a:p>
            <a:pPr marL="285750" indent="-285750" algn="l">
              <a:buFont typeface="Arial" panose="020B0604020202020204" pitchFamily="34" charset="0"/>
              <a:buChar char="•"/>
            </a:pPr>
            <a:endParaRPr lang="en-US" b="0" i="0" u="none" strike="noStrike" baseline="0" dirty="0">
              <a:latin typeface="NimbusRomNo9L-Regu"/>
            </a:endParaRPr>
          </a:p>
        </p:txBody>
      </p:sp>
    </p:spTree>
    <p:extLst>
      <p:ext uri="{BB962C8B-B14F-4D97-AF65-F5344CB8AC3E}">
        <p14:creationId xmlns:p14="http://schemas.microsoft.com/office/powerpoint/2010/main" val="114731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7036</TotalTime>
  <Words>5579</Words>
  <Application>Microsoft Office PowerPoint</Application>
  <PresentationFormat>Custom</PresentationFormat>
  <Paragraphs>671</Paragraphs>
  <Slides>64</Slides>
  <Notes>0</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64</vt:i4>
      </vt:variant>
    </vt:vector>
  </HeadingPairs>
  <TitlesOfParts>
    <vt:vector size="88" baseType="lpstr">
      <vt:lpstr>Microsoft YaHei</vt:lpstr>
      <vt:lpstr>Arial</vt:lpstr>
      <vt:lpstr>Arial Narrow</vt:lpstr>
      <vt:lpstr>Book Antiqua</vt:lpstr>
      <vt:lpstr>Bookman Old Style</vt:lpstr>
      <vt:lpstr>Calibri</vt:lpstr>
      <vt:lpstr>Cambria</vt:lpstr>
      <vt:lpstr>Cambria Math</vt:lpstr>
      <vt:lpstr>Century</vt:lpstr>
      <vt:lpstr>CMMI10</vt:lpstr>
      <vt:lpstr>CMSS8</vt:lpstr>
      <vt:lpstr>CMSSBX10</vt:lpstr>
      <vt:lpstr>Garamond</vt:lpstr>
      <vt:lpstr>Lucida Sans</vt:lpstr>
      <vt:lpstr>Lucida Sans Unicode</vt:lpstr>
      <vt:lpstr>NimbusRomNo9L-Medi</vt:lpstr>
      <vt:lpstr>NimbusRomNo9L-Regu</vt:lpstr>
      <vt:lpstr>NimbusRomNo9L-ReguItal</vt:lpstr>
      <vt:lpstr>Palatino Linotype</vt:lpstr>
      <vt:lpstr>Sitka Subheading</vt:lpstr>
      <vt:lpstr>Tahoma</vt:lpstr>
      <vt:lpstr>Times New Roman</vt:lpstr>
      <vt:lpstr>Verdana</vt:lpstr>
      <vt:lpstr>Office Theme</vt:lpstr>
      <vt:lpstr>PowerPoint Presentation</vt:lpstr>
      <vt:lpstr>Outline</vt:lpstr>
      <vt:lpstr>Forms of Learning</vt:lpstr>
      <vt:lpstr>Supervised Learning</vt:lpstr>
      <vt:lpstr>Supervised Learning</vt:lpstr>
      <vt:lpstr>Supervised Learning</vt:lpstr>
      <vt:lpstr>Supervised Learning</vt:lpstr>
      <vt:lpstr>Supervised Learning</vt:lpstr>
      <vt:lpstr>Supervised Learning</vt:lpstr>
      <vt:lpstr>Supervised Learning</vt:lpstr>
      <vt:lpstr>Decision Trees</vt:lpstr>
      <vt:lpstr>Decision Trees</vt:lpstr>
      <vt:lpstr>Decision Trees</vt:lpstr>
      <vt:lpstr>Decision Trees</vt:lpstr>
      <vt:lpstr>Decision Trees</vt:lpstr>
      <vt:lpstr>Decision Trees</vt:lpstr>
      <vt:lpstr>Decision Trees</vt:lpstr>
      <vt:lpstr>Decision Trees</vt:lpstr>
      <vt:lpstr>Model Selection and Optimization</vt:lpstr>
      <vt:lpstr>Model Selection and Optimization</vt:lpstr>
      <vt:lpstr>Model Selection and Optimization</vt:lpstr>
      <vt:lpstr>Model Selection and Optimization</vt:lpstr>
      <vt:lpstr>Model Selection and Optimization</vt:lpstr>
      <vt:lpstr>Model Selection and Optimization</vt:lpstr>
      <vt:lpstr>Model Selection and Optimization</vt:lpstr>
      <vt:lpstr>The Theory of Learning</vt:lpstr>
      <vt:lpstr>The Theory of Learning</vt:lpstr>
      <vt:lpstr>The Theory of Learning</vt:lpstr>
      <vt:lpstr>The Theory of Learning</vt:lpstr>
      <vt:lpstr>Linear Regression and Classification</vt:lpstr>
      <vt:lpstr>Linear Regression and Classification</vt:lpstr>
      <vt:lpstr>Linear Regression and Classification</vt:lpstr>
      <vt:lpstr>Linear Regression and Classification</vt:lpstr>
      <vt:lpstr>Linear Regression and Classification</vt:lpstr>
      <vt:lpstr>Linear Regression and Classification</vt:lpstr>
      <vt:lpstr>Linear Regression and Classification</vt:lpstr>
      <vt:lpstr>Linear Regression and Classification</vt:lpstr>
      <vt:lpstr>Linear Regression and Classification</vt:lpstr>
      <vt:lpstr>Linear Regression and Classification</vt:lpstr>
      <vt:lpstr>Linear Regression and Classification</vt:lpstr>
      <vt:lpstr>Linear Regression and Classification</vt:lpstr>
      <vt:lpstr>Nonparametric Models</vt:lpstr>
      <vt:lpstr>Nonparametric Models</vt:lpstr>
      <vt:lpstr>Nonparametric Models</vt:lpstr>
      <vt:lpstr>Nonparametric Models</vt:lpstr>
      <vt:lpstr>Nonparametric Models</vt:lpstr>
      <vt:lpstr>Nonparametric Models</vt:lpstr>
      <vt:lpstr>Nonparametric Models</vt:lpstr>
      <vt:lpstr>Nonparametric Models</vt:lpstr>
      <vt:lpstr>Nonparametric Models</vt:lpstr>
      <vt:lpstr>Nonparametric Models</vt:lpstr>
      <vt:lpstr>Ensemble Learning</vt:lpstr>
      <vt:lpstr>Ensemble Learning</vt:lpstr>
      <vt:lpstr>Ensemble Learning</vt:lpstr>
      <vt:lpstr>Ensemble Learning</vt:lpstr>
      <vt:lpstr>Ensemble Learning</vt:lpstr>
      <vt:lpstr>Ensemble Learning</vt:lpstr>
      <vt:lpstr>Ensemble Learning</vt:lpstr>
      <vt:lpstr>Ensemble Learning</vt:lpstr>
      <vt:lpstr>Online Learning</vt:lpstr>
      <vt:lpstr>Developing Machine Learning Systems</vt:lpstr>
      <vt:lpstr>Developing Machine Learning Systems</vt:lpstr>
      <vt:lpstr>Developing Machine Learning Systems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Kumar, Aman</cp:lastModifiedBy>
  <cp:revision>45</cp:revision>
  <dcterms:created xsi:type="dcterms:W3CDTF">2021-09-01T06:26:14Z</dcterms:created>
  <dcterms:modified xsi:type="dcterms:W3CDTF">2022-02-23T03:35:37Z</dcterms:modified>
</cp:coreProperties>
</file>