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6" r:id="rId3"/>
    <p:sldId id="307" r:id="rId4"/>
    <p:sldId id="308" r:id="rId5"/>
    <p:sldId id="309" r:id="rId6"/>
    <p:sldId id="310" r:id="rId7"/>
    <p:sldId id="311" r:id="rId8"/>
    <p:sldId id="312" r:id="rId9"/>
    <p:sldId id="316" r:id="rId10"/>
    <p:sldId id="314" r:id="rId11"/>
    <p:sldId id="315" r:id="rId12"/>
    <p:sldId id="313" r:id="rId13"/>
    <p:sldId id="317" r:id="rId14"/>
    <p:sldId id="318" r:id="rId15"/>
    <p:sldId id="319" r:id="rId16"/>
    <p:sldId id="320" r:id="rId17"/>
    <p:sldId id="321" r:id="rId18"/>
    <p:sldId id="322" r:id="rId19"/>
    <p:sldId id="323" r:id="rId20"/>
    <p:sldId id="324" r:id="rId21"/>
    <p:sldId id="325" r:id="rId22"/>
    <p:sldId id="327" r:id="rId23"/>
    <p:sldId id="326" r:id="rId24"/>
    <p:sldId id="328" r:id="rId25"/>
    <p:sldId id="330" r:id="rId26"/>
    <p:sldId id="332" r:id="rId27"/>
    <p:sldId id="331" r:id="rId28"/>
    <p:sldId id="268" r:id="rId29"/>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4" autoAdjust="0"/>
    <p:restoredTop sz="94660"/>
  </p:normalViewPr>
  <p:slideViewPr>
    <p:cSldViewPr>
      <p:cViewPr varScale="1">
        <p:scale>
          <a:sx n="101" d="100"/>
          <a:sy n="101" d="100"/>
        </p:scale>
        <p:origin x="194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18461" y="2470821"/>
            <a:ext cx="6221476" cy="403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305675" y="7217305"/>
            <a:ext cx="665861"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dirty="0"/>
          </a:p>
        </p:txBody>
      </p:sp>
      <p:sp>
        <p:nvSpPr>
          <p:cNvPr id="5" name="Holder 5"/>
          <p:cNvSpPr>
            <a:spLocks noGrp="1"/>
          </p:cNvSpPr>
          <p:nvPr>
            <p:ph type="ftr" sz="quarter" idx="5"/>
          </p:nvPr>
        </p:nvSpPr>
        <p:spPr>
          <a:xfrm>
            <a:off x="7315200" y="7217305"/>
            <a:ext cx="656336"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025" y="1010818"/>
            <a:ext cx="8988348" cy="381000"/>
          </a:xfrm>
          <a:prstGeom prst="rect">
            <a:avLst/>
          </a:prstGeom>
        </p:spPr>
        <p:txBody>
          <a:bodyPr wrap="square" lIns="0" tIns="0" rIns="0" bIns="0">
            <a:spAutoFit/>
          </a:bodyPr>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a:xfrm>
            <a:off x="496550" y="1608802"/>
            <a:ext cx="5655310" cy="3647440"/>
          </a:xfrm>
          <a:prstGeom prst="rect">
            <a:avLst/>
          </a:prstGeom>
        </p:spPr>
        <p:txBody>
          <a:bodyPr wrap="square" lIns="0" tIns="0" rIns="0" bIns="0">
            <a:spAutoFit/>
          </a:bodyPr>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474966" y="7217305"/>
            <a:ext cx="496570"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a:xfrm>
            <a:off x="8134856" y="7217305"/>
            <a:ext cx="195579"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pic>
        <p:nvPicPr>
          <p:cNvPr id="7" name="Picture 6">
            <a:extLst>
              <a:ext uri="{FF2B5EF4-FFF2-40B4-BE49-F238E27FC236}">
                <a16:creationId xmlns:a16="http://schemas.microsoft.com/office/drawing/2014/main" id="{7E26E387-4F1F-430E-A5AA-19F651D76A1B}"/>
              </a:ext>
            </a:extLst>
          </p:cNvPr>
          <p:cNvPicPr>
            <a:picLocks noChangeAspect="1"/>
          </p:cNvPicPr>
          <p:nvPr userDrawn="1"/>
        </p:nvPicPr>
        <p:blipFill>
          <a:blip r:embed="rId7"/>
          <a:stretch>
            <a:fillRect/>
          </a:stretch>
        </p:blipFill>
        <p:spPr>
          <a:xfrm>
            <a:off x="304800" y="7079192"/>
            <a:ext cx="914400" cy="276225"/>
          </a:xfrm>
          <a:prstGeom prst="rect">
            <a:avLst/>
          </a:prstGeom>
        </p:spPr>
      </p:pic>
      <p:sp>
        <p:nvSpPr>
          <p:cNvPr id="8" name="TextBox 7">
            <a:extLst>
              <a:ext uri="{FF2B5EF4-FFF2-40B4-BE49-F238E27FC236}">
                <a16:creationId xmlns:a16="http://schemas.microsoft.com/office/drawing/2014/main" id="{15D242D0-0200-431C-A3ED-7927ED955967}"/>
              </a:ext>
            </a:extLst>
          </p:cNvPr>
          <p:cNvSpPr txBox="1"/>
          <p:nvPr userDrawn="1"/>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38600" y="3728754"/>
            <a:ext cx="5930139" cy="393056"/>
          </a:xfrm>
          <a:prstGeom prst="rect">
            <a:avLst/>
          </a:prstGeom>
        </p:spPr>
        <p:txBody>
          <a:bodyPr vert="horz" wrap="square" lIns="0" tIns="15875" rIns="0" bIns="0" rtlCol="0">
            <a:spAutoFit/>
          </a:bodyPr>
          <a:lstStyle/>
          <a:p>
            <a:pPr marL="12700">
              <a:lnSpc>
                <a:spcPct val="100000"/>
              </a:lnSpc>
              <a:spcBef>
                <a:spcPts val="125"/>
              </a:spcBef>
            </a:pPr>
            <a:r>
              <a:rPr lang="en-MY" sz="2450" b="0" spc="175" dirty="0">
                <a:latin typeface="Bookman Old Style"/>
                <a:cs typeface="Bookman Old Style"/>
              </a:rPr>
              <a:t>Learning Probabilistic Models</a:t>
            </a:r>
            <a:endParaRPr lang="en-MY" sz="2450" dirty="0">
              <a:latin typeface="Bookman Old Style"/>
              <a:cs typeface="Bookman Old Style"/>
            </a:endParaRPr>
          </a:p>
        </p:txBody>
      </p:sp>
      <p:sp>
        <p:nvSpPr>
          <p:cNvPr id="3" name="object 3"/>
          <p:cNvSpPr txBox="1"/>
          <p:nvPr/>
        </p:nvSpPr>
        <p:spPr>
          <a:xfrm>
            <a:off x="5867400" y="2895600"/>
            <a:ext cx="2097279" cy="330218"/>
          </a:xfrm>
          <a:prstGeom prst="rect">
            <a:avLst/>
          </a:prstGeom>
        </p:spPr>
        <p:txBody>
          <a:bodyPr vert="horz" wrap="square" lIns="0" tIns="14604" rIns="0" bIns="0" rtlCol="0">
            <a:spAutoFit/>
          </a:bodyPr>
          <a:lstStyle/>
          <a:p>
            <a:pPr marL="12700">
              <a:lnSpc>
                <a:spcPct val="100000"/>
              </a:lnSpc>
              <a:spcBef>
                <a:spcPts val="114"/>
              </a:spcBef>
            </a:pPr>
            <a:r>
              <a:rPr sz="2050" spc="155" dirty="0">
                <a:latin typeface="Century"/>
                <a:cs typeface="Century"/>
              </a:rPr>
              <a:t>Chapter</a:t>
            </a:r>
            <a:r>
              <a:rPr sz="2050" spc="165" dirty="0">
                <a:latin typeface="Century"/>
                <a:cs typeface="Century"/>
              </a:rPr>
              <a:t> </a:t>
            </a:r>
            <a:r>
              <a:rPr lang="en-US" sz="2050" dirty="0">
                <a:latin typeface="Century"/>
                <a:cs typeface="Century"/>
              </a:rPr>
              <a:t>20</a:t>
            </a:r>
            <a:endParaRPr sz="2050" dirty="0">
              <a:latin typeface="Century"/>
              <a:cs typeface="Century"/>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a:t>
            </a:fld>
            <a:endParaRPr spc="20" dirty="0"/>
          </a:p>
        </p:txBody>
      </p:sp>
      <p:pic>
        <p:nvPicPr>
          <p:cNvPr id="6" name="Picture 5" descr="A picture containing qr code&#10;&#10;Description automatically generated">
            <a:extLst>
              <a:ext uri="{FF2B5EF4-FFF2-40B4-BE49-F238E27FC236}">
                <a16:creationId xmlns:a16="http://schemas.microsoft.com/office/drawing/2014/main" id="{8691B95A-65E9-491F-BFEB-1A1F95084D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1200"/>
            <a:ext cx="3373838" cy="4267200"/>
          </a:xfrm>
          <a:prstGeom prst="rect">
            <a:avLst/>
          </a:prstGeom>
        </p:spPr>
      </p:pic>
      <p:sp>
        <p:nvSpPr>
          <p:cNvPr id="7" name="Title 1">
            <a:extLst>
              <a:ext uri="{FF2B5EF4-FFF2-40B4-BE49-F238E27FC236}">
                <a16:creationId xmlns:a16="http://schemas.microsoft.com/office/drawing/2014/main" id="{1866FCB7-D093-4928-A4D8-23585A0FFB42}"/>
              </a:ext>
            </a:extLst>
          </p:cNvPr>
          <p:cNvSpPr txBox="1">
            <a:spLocks/>
          </p:cNvSpPr>
          <p:nvPr/>
        </p:nvSpPr>
        <p:spPr>
          <a:xfrm>
            <a:off x="457200" y="533400"/>
            <a:ext cx="8988348" cy="553998"/>
          </a:xfrm>
          <a:prstGeom prst="rect">
            <a:avLst/>
          </a:prstGeom>
        </p:spPr>
        <p:txBody>
          <a:bodyPr wrap="square" lIns="0" tIns="0" rIns="0" bIns="0">
            <a:spAutoFit/>
          </a:bodyPr>
          <a:lstStyle>
            <a:lvl1pPr>
              <a:defRPr sz="2500" b="0" i="0">
                <a:solidFill>
                  <a:schemeClr val="tx1"/>
                </a:solidFill>
                <a:latin typeface="Century"/>
                <a:ea typeface="+mj-ea"/>
                <a:cs typeface="Century"/>
              </a:defRPr>
            </a:lvl1pPr>
          </a:lstStyle>
          <a:p>
            <a:r>
              <a:rPr lang="en-US" sz="3600" b="1" kern="0" dirty="0">
                <a:solidFill>
                  <a:srgbClr val="007FA3"/>
                </a:solidFill>
                <a:latin typeface="+mj-lt"/>
                <a:cs typeface="Times New Roman"/>
                <a:sym typeface="Times New Roman"/>
              </a:rPr>
              <a:t>Artificial Intelligence: A Modern Approach</a:t>
            </a:r>
          </a:p>
        </p:txBody>
      </p:sp>
      <p:sp>
        <p:nvSpPr>
          <p:cNvPr id="8" name="TextBox 7">
            <a:extLst>
              <a:ext uri="{FF2B5EF4-FFF2-40B4-BE49-F238E27FC236}">
                <a16:creationId xmlns:a16="http://schemas.microsoft.com/office/drawing/2014/main" id="{83BCC2E1-80CF-4914-A1CC-B8EFFF284B19}"/>
              </a:ext>
            </a:extLst>
          </p:cNvPr>
          <p:cNvSpPr txBox="1"/>
          <p:nvPr/>
        </p:nvSpPr>
        <p:spPr>
          <a:xfrm>
            <a:off x="422787" y="1225359"/>
            <a:ext cx="5066031" cy="400110"/>
          </a:xfrm>
          <a:prstGeom prst="rect">
            <a:avLst/>
          </a:prstGeom>
          <a:noFill/>
        </p:spPr>
        <p:txBody>
          <a:bodyPr wrap="square" rtlCol="0">
            <a:spAutoFit/>
          </a:bodyPr>
          <a:lstStyle/>
          <a:p>
            <a:r>
              <a:rPr lang="en-US" sz="2000" dirty="0">
                <a:solidFill>
                  <a:srgbClr val="007FA3"/>
                </a:solidFill>
                <a:latin typeface="+mj-lt"/>
                <a:ea typeface="+mj-ea"/>
                <a:cs typeface="Times New Roman"/>
              </a:rPr>
              <a:t>Fourth Edition, Global Edition</a:t>
            </a:r>
          </a:p>
        </p:txBody>
      </p:sp>
      <p:pic>
        <p:nvPicPr>
          <p:cNvPr id="9" name="Picture 8">
            <a:extLst>
              <a:ext uri="{FF2B5EF4-FFF2-40B4-BE49-F238E27FC236}">
                <a16:creationId xmlns:a16="http://schemas.microsoft.com/office/drawing/2014/main" id="{144A7E87-C4D9-47A0-B26A-5D5C623351BF}"/>
              </a:ext>
            </a:extLst>
          </p:cNvPr>
          <p:cNvPicPr>
            <a:picLocks noChangeAspect="1"/>
          </p:cNvPicPr>
          <p:nvPr/>
        </p:nvPicPr>
        <p:blipFill>
          <a:blip r:embed="rId3"/>
          <a:stretch>
            <a:fillRect/>
          </a:stretch>
        </p:blipFill>
        <p:spPr>
          <a:xfrm>
            <a:off x="304800" y="7079192"/>
            <a:ext cx="914400" cy="276225"/>
          </a:xfrm>
          <a:prstGeom prst="rect">
            <a:avLst/>
          </a:prstGeom>
        </p:spPr>
      </p:pic>
      <p:sp>
        <p:nvSpPr>
          <p:cNvPr id="10" name="TextBox 9">
            <a:extLst>
              <a:ext uri="{FF2B5EF4-FFF2-40B4-BE49-F238E27FC236}">
                <a16:creationId xmlns:a16="http://schemas.microsoft.com/office/drawing/2014/main" id="{D76F3AE5-908B-4CA2-9D88-3B012288CF28}"/>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10</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A Logical Formulation of Learning</a:t>
            </a:r>
            <a:endParaRPr spc="70" dirty="0"/>
          </a:p>
        </p:txBody>
      </p:sp>
      <p:pic>
        <p:nvPicPr>
          <p:cNvPr id="6" name="Picture 5">
            <a:extLst>
              <a:ext uri="{FF2B5EF4-FFF2-40B4-BE49-F238E27FC236}">
                <a16:creationId xmlns:a16="http://schemas.microsoft.com/office/drawing/2014/main" id="{8CE16DF8-17C3-472A-A852-AC9B811BDAC6}"/>
              </a:ext>
            </a:extLst>
          </p:cNvPr>
          <p:cNvPicPr>
            <a:picLocks noChangeAspect="1"/>
          </p:cNvPicPr>
          <p:nvPr/>
        </p:nvPicPr>
        <p:blipFill>
          <a:blip r:embed="rId2"/>
          <a:stretch>
            <a:fillRect/>
          </a:stretch>
        </p:blipFill>
        <p:spPr>
          <a:xfrm>
            <a:off x="1351228" y="1726424"/>
            <a:ext cx="7339835" cy="2490752"/>
          </a:xfrm>
          <a:prstGeom prst="rect">
            <a:avLst/>
          </a:prstGeom>
        </p:spPr>
      </p:pic>
      <p:sp>
        <p:nvSpPr>
          <p:cNvPr id="8" name="TextBox 7">
            <a:extLst>
              <a:ext uri="{FF2B5EF4-FFF2-40B4-BE49-F238E27FC236}">
                <a16:creationId xmlns:a16="http://schemas.microsoft.com/office/drawing/2014/main" id="{5A3FBA5A-4B34-46F0-AF0A-29F82F5C969E}"/>
              </a:ext>
            </a:extLst>
          </p:cNvPr>
          <p:cNvSpPr txBox="1"/>
          <p:nvPr/>
        </p:nvSpPr>
        <p:spPr>
          <a:xfrm>
            <a:off x="1365224" y="4572000"/>
            <a:ext cx="7086600" cy="646331"/>
          </a:xfrm>
          <a:prstGeom prst="rect">
            <a:avLst/>
          </a:prstGeom>
          <a:noFill/>
        </p:spPr>
        <p:txBody>
          <a:bodyPr wrap="square">
            <a:spAutoFit/>
          </a:bodyPr>
          <a:lstStyle/>
          <a:p>
            <a:pPr algn="l"/>
            <a:r>
              <a:rPr lang="en-US" sz="1800" b="0" i="0" u="none" strike="noStrike" baseline="0" dirty="0">
                <a:latin typeface="NimbusRomNo9L-Regu"/>
              </a:rPr>
              <a:t>The version space learning algorithm. It finds a subset of </a:t>
            </a:r>
            <a:r>
              <a:rPr lang="en-US" sz="1800" b="0" i="0" u="none" strike="noStrike" baseline="0" dirty="0">
                <a:latin typeface="NimbusRomNo9L-ReguItal"/>
              </a:rPr>
              <a:t>V </a:t>
            </a:r>
            <a:r>
              <a:rPr lang="en-US" sz="1800" b="0" i="0" u="none" strike="noStrike" baseline="0" dirty="0">
                <a:latin typeface="NimbusRomNo9L-Regu"/>
              </a:rPr>
              <a:t>that is consistent </a:t>
            </a:r>
            <a:r>
              <a:rPr lang="en-MY" sz="1800" b="0" i="0" u="none" strike="noStrike" baseline="0" dirty="0">
                <a:latin typeface="NimbusRomNo9L-Regu"/>
              </a:rPr>
              <a:t>with all the </a:t>
            </a:r>
            <a:r>
              <a:rPr lang="en-MY" sz="1800" b="0" i="0" u="none" strike="noStrike" baseline="0" dirty="0">
                <a:latin typeface="NimbusRomNo9L-ReguItal"/>
              </a:rPr>
              <a:t>examples</a:t>
            </a:r>
            <a:r>
              <a:rPr lang="en-MY" sz="1800" b="0" i="0" u="none" strike="noStrike" baseline="0" dirty="0">
                <a:latin typeface="NimbusRomNo9L-Regu"/>
              </a:rPr>
              <a:t>.</a:t>
            </a:r>
            <a:endParaRPr lang="en-MY" dirty="0"/>
          </a:p>
        </p:txBody>
      </p:sp>
    </p:spTree>
    <p:extLst>
      <p:ext uri="{BB962C8B-B14F-4D97-AF65-F5344CB8AC3E}">
        <p14:creationId xmlns:p14="http://schemas.microsoft.com/office/powerpoint/2010/main" val="319062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11</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A Logical Formulation of Learning</a:t>
            </a:r>
            <a:endParaRPr spc="70" dirty="0"/>
          </a:p>
        </p:txBody>
      </p:sp>
      <p:sp>
        <p:nvSpPr>
          <p:cNvPr id="12" name="TextBox 11">
            <a:extLst>
              <a:ext uri="{FF2B5EF4-FFF2-40B4-BE49-F238E27FC236}">
                <a16:creationId xmlns:a16="http://schemas.microsoft.com/office/drawing/2014/main" id="{42D6FF5B-0C68-4645-8F15-E508612FABFA}"/>
              </a:ext>
            </a:extLst>
          </p:cNvPr>
          <p:cNvSpPr txBox="1"/>
          <p:nvPr/>
        </p:nvSpPr>
        <p:spPr>
          <a:xfrm>
            <a:off x="1676400" y="6019800"/>
            <a:ext cx="7111235" cy="369332"/>
          </a:xfrm>
          <a:prstGeom prst="rect">
            <a:avLst/>
          </a:prstGeom>
          <a:noFill/>
        </p:spPr>
        <p:txBody>
          <a:bodyPr wrap="square">
            <a:spAutoFit/>
          </a:bodyPr>
          <a:lstStyle/>
          <a:p>
            <a:pPr algn="l"/>
            <a:r>
              <a:rPr lang="en-US" sz="1800" b="0" i="0" u="none" strike="noStrike" baseline="0" dirty="0">
                <a:latin typeface="NimbusRomNo9L-Regu"/>
              </a:rPr>
              <a:t>The version space contains all hypotheses consistent with the examples.</a:t>
            </a:r>
          </a:p>
        </p:txBody>
      </p:sp>
      <p:pic>
        <p:nvPicPr>
          <p:cNvPr id="4" name="Picture 3">
            <a:extLst>
              <a:ext uri="{FF2B5EF4-FFF2-40B4-BE49-F238E27FC236}">
                <a16:creationId xmlns:a16="http://schemas.microsoft.com/office/drawing/2014/main" id="{85494541-2FAE-47EF-B891-740B2D147E38}"/>
              </a:ext>
            </a:extLst>
          </p:cNvPr>
          <p:cNvPicPr>
            <a:picLocks noChangeAspect="1"/>
          </p:cNvPicPr>
          <p:nvPr/>
        </p:nvPicPr>
        <p:blipFill>
          <a:blip r:embed="rId2"/>
          <a:stretch>
            <a:fillRect/>
          </a:stretch>
        </p:blipFill>
        <p:spPr>
          <a:xfrm>
            <a:off x="2590800" y="1384823"/>
            <a:ext cx="5176058" cy="4448175"/>
          </a:xfrm>
          <a:prstGeom prst="rect">
            <a:avLst/>
          </a:prstGeom>
        </p:spPr>
      </p:pic>
    </p:spTree>
    <p:extLst>
      <p:ext uri="{BB962C8B-B14F-4D97-AF65-F5344CB8AC3E}">
        <p14:creationId xmlns:p14="http://schemas.microsoft.com/office/powerpoint/2010/main" val="83535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12</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A Logical Formulation of Learning</a:t>
            </a:r>
            <a:endParaRPr spc="70" dirty="0"/>
          </a:p>
        </p:txBody>
      </p:sp>
      <p:pic>
        <p:nvPicPr>
          <p:cNvPr id="10" name="Picture 9">
            <a:extLst>
              <a:ext uri="{FF2B5EF4-FFF2-40B4-BE49-F238E27FC236}">
                <a16:creationId xmlns:a16="http://schemas.microsoft.com/office/drawing/2014/main" id="{F7168736-C5AE-4C3D-9F78-98A710F70423}"/>
              </a:ext>
            </a:extLst>
          </p:cNvPr>
          <p:cNvPicPr>
            <a:picLocks noChangeAspect="1"/>
          </p:cNvPicPr>
          <p:nvPr/>
        </p:nvPicPr>
        <p:blipFill>
          <a:blip r:embed="rId2"/>
          <a:stretch>
            <a:fillRect/>
          </a:stretch>
        </p:blipFill>
        <p:spPr>
          <a:xfrm>
            <a:off x="1990725" y="1524000"/>
            <a:ext cx="6076950" cy="3952875"/>
          </a:xfrm>
          <a:prstGeom prst="rect">
            <a:avLst/>
          </a:prstGeom>
        </p:spPr>
      </p:pic>
      <p:sp>
        <p:nvSpPr>
          <p:cNvPr id="12" name="TextBox 11">
            <a:extLst>
              <a:ext uri="{FF2B5EF4-FFF2-40B4-BE49-F238E27FC236}">
                <a16:creationId xmlns:a16="http://schemas.microsoft.com/office/drawing/2014/main" id="{42D6FF5B-0C68-4645-8F15-E508612FABFA}"/>
              </a:ext>
            </a:extLst>
          </p:cNvPr>
          <p:cNvSpPr txBox="1"/>
          <p:nvPr/>
        </p:nvSpPr>
        <p:spPr>
          <a:xfrm>
            <a:off x="1676400" y="5791200"/>
            <a:ext cx="7111235" cy="646331"/>
          </a:xfrm>
          <a:prstGeom prst="rect">
            <a:avLst/>
          </a:prstGeom>
          <a:noFill/>
        </p:spPr>
        <p:txBody>
          <a:bodyPr wrap="square">
            <a:spAutoFit/>
          </a:bodyPr>
          <a:lstStyle/>
          <a:p>
            <a:pPr algn="l"/>
            <a:r>
              <a:rPr lang="en-US" sz="1800" b="0" i="0" u="none" strike="noStrike" baseline="0" dirty="0">
                <a:latin typeface="NimbusRomNo9L-Regu"/>
              </a:rPr>
              <a:t>The extensions of the members of </a:t>
            </a:r>
            <a:r>
              <a:rPr lang="en-US" sz="1800" b="0" i="0" u="none" strike="noStrike" baseline="0" dirty="0">
                <a:latin typeface="NimbusRomNo9L-ReguItal"/>
              </a:rPr>
              <a:t>G </a:t>
            </a:r>
            <a:r>
              <a:rPr lang="en-US" sz="1800" b="0" i="0" u="none" strike="noStrike" baseline="0" dirty="0">
                <a:latin typeface="NimbusRomNo9L-Regu"/>
              </a:rPr>
              <a:t>and </a:t>
            </a:r>
            <a:r>
              <a:rPr lang="en-US" sz="1800" b="0" i="0" u="none" strike="noStrike" baseline="0" dirty="0">
                <a:latin typeface="NimbusRomNo9L-ReguItal"/>
              </a:rPr>
              <a:t>S</a:t>
            </a:r>
            <a:r>
              <a:rPr lang="en-US" sz="1800" b="0" i="0" u="none" strike="noStrike" baseline="0" dirty="0">
                <a:latin typeface="NimbusRomNo9L-Regu"/>
              </a:rPr>
              <a:t>. No known examples lie in between the two sets of boundaries.</a:t>
            </a:r>
            <a:endParaRPr lang="en-MY" dirty="0"/>
          </a:p>
        </p:txBody>
      </p:sp>
    </p:spTree>
    <p:extLst>
      <p:ext uri="{BB962C8B-B14F-4D97-AF65-F5344CB8AC3E}">
        <p14:creationId xmlns:p14="http://schemas.microsoft.com/office/powerpoint/2010/main" val="3427275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13</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Knowledge in Learning</a:t>
            </a:r>
            <a:endParaRPr spc="70" dirty="0"/>
          </a:p>
        </p:txBody>
      </p:sp>
      <p:sp>
        <p:nvSpPr>
          <p:cNvPr id="3" name="object 3"/>
          <p:cNvSpPr txBox="1"/>
          <p:nvPr/>
        </p:nvSpPr>
        <p:spPr>
          <a:xfrm>
            <a:off x="1130298" y="1379949"/>
            <a:ext cx="7722233" cy="5370059"/>
          </a:xfrm>
          <a:prstGeom prst="rect">
            <a:avLst/>
          </a:prstGeom>
        </p:spPr>
        <p:txBody>
          <a:bodyPr vert="horz" wrap="square" lIns="0" tIns="14604" rIns="0" bIns="0" rtlCol="0">
            <a:spAutoFit/>
          </a:bodyPr>
          <a:lstStyle/>
          <a:p>
            <a:pPr marL="285750" indent="-285750">
              <a:buFont typeface="Arial" panose="020B0604020202020204" pitchFamily="34" charset="0"/>
              <a:buChar char="•"/>
            </a:pPr>
            <a:r>
              <a:rPr lang="en-MY" sz="1600" b="1" i="0" u="none" strike="noStrike" baseline="0" dirty="0">
                <a:latin typeface="NimbusRomNo9L-Medi"/>
              </a:rPr>
              <a:t>Entailment constraint</a:t>
            </a:r>
          </a:p>
          <a:p>
            <a:pPr marL="285750" indent="-285750">
              <a:buFont typeface="Arial" panose="020B0604020202020204" pitchFamily="34" charset="0"/>
              <a:buChar char="•"/>
            </a:pPr>
            <a:endParaRPr lang="en-MY" sz="1600" b="0" i="0" u="none" strike="noStrike" baseline="0" dirty="0">
              <a:latin typeface="NimbusRomNo9L-Medi"/>
            </a:endParaRPr>
          </a:p>
          <a:p>
            <a:pPr algn="ctr"/>
            <a:r>
              <a:rPr lang="en-MY" sz="1600" b="0" i="1" u="none" strike="noStrike" baseline="0" dirty="0" err="1">
                <a:latin typeface="Times New Roman" panose="02020603050405020304" pitchFamily="18" charset="0"/>
              </a:rPr>
              <a:t>Hypothesis</a:t>
            </a:r>
            <a:r>
              <a:rPr lang="en-MY" sz="1600" b="0" i="1" u="none" strike="noStrike" baseline="0" dirty="0" err="1">
                <a:latin typeface="Palatino Linotype" panose="02040502050505030304" pitchFamily="18" charset="0"/>
              </a:rPr>
              <a:t>∧</a:t>
            </a:r>
            <a:r>
              <a:rPr lang="en-MY" sz="1600" b="0" i="1" u="none" strike="noStrike" baseline="0" dirty="0" err="1">
                <a:latin typeface="Times New Roman" panose="02020603050405020304" pitchFamily="18" charset="0"/>
              </a:rPr>
              <a:t>Descriptions</a:t>
            </a:r>
            <a:r>
              <a:rPr lang="en-MY" sz="1600" dirty="0" err="1"/>
              <a:t>⊨</a:t>
            </a:r>
            <a:r>
              <a:rPr lang="en-MY" sz="1600" b="0" i="1" u="none" strike="noStrike" baseline="0" dirty="0" err="1">
                <a:latin typeface="Times New Roman" panose="02020603050405020304" pitchFamily="18" charset="0"/>
              </a:rPr>
              <a:t>Classifications</a:t>
            </a:r>
            <a:endParaRPr lang="en-MY" sz="1600" b="0" i="1" u="none" strike="noStrike" baseline="0" dirty="0">
              <a:latin typeface="Times New Roman" panose="02020603050405020304" pitchFamily="18" charset="0"/>
            </a:endParaRPr>
          </a:p>
          <a:p>
            <a:pPr algn="ctr"/>
            <a:endParaRPr lang="en-MY" sz="1600" b="0" i="1" u="none" strike="noStrike" baseline="0" dirty="0">
              <a:latin typeface="Times New Roman" panose="02020603050405020304" pitchFamily="18" charset="0"/>
            </a:endParaRPr>
          </a:p>
          <a:p>
            <a:pPr marL="285750" indent="-285750">
              <a:buFont typeface="Arial" panose="020B0604020202020204" pitchFamily="34" charset="0"/>
              <a:buChar char="•"/>
            </a:pPr>
            <a:r>
              <a:rPr lang="en-US" sz="1600" b="0" i="0" u="none" strike="noStrike" baseline="0" dirty="0">
                <a:latin typeface="NimbusRomNo9L-Regu"/>
              </a:rPr>
              <a:t>modern approach is to design agents that </a:t>
            </a:r>
            <a:r>
              <a:rPr lang="en-US" sz="1600" b="0" i="0" u="none" strike="noStrike" baseline="0" dirty="0">
                <a:latin typeface="NimbusRomNo9L-ReguItal"/>
              </a:rPr>
              <a:t>already know something </a:t>
            </a:r>
            <a:r>
              <a:rPr lang="en-US" sz="1600" b="0" i="0" u="none" strike="noStrike" baseline="0" dirty="0">
                <a:latin typeface="NimbusRomNo9L-Regu"/>
              </a:rPr>
              <a:t>and are trying to learn some more.</a:t>
            </a:r>
          </a:p>
          <a:p>
            <a:pPr marL="285750" indent="-285750">
              <a:buFont typeface="Arial" panose="020B0604020202020204" pitchFamily="34" charset="0"/>
              <a:buChar char="•"/>
            </a:pPr>
            <a:endParaRPr lang="en-US" sz="1600" dirty="0">
              <a:latin typeface="NimbusRomNo9L-Regu"/>
            </a:endParaRPr>
          </a:p>
          <a:p>
            <a:pPr algn="l"/>
            <a:r>
              <a:rPr lang="en-MY" sz="1600" b="1" i="0" u="none" strike="noStrike" baseline="0" dirty="0">
                <a:latin typeface="NimbusRomNo9L-Medi"/>
              </a:rPr>
              <a:t>Explanation based learning</a:t>
            </a:r>
            <a:r>
              <a:rPr lang="en-MY" sz="1600" b="0" i="0" u="none" strike="noStrike" baseline="0" dirty="0">
                <a:latin typeface="NimbusRomNo9L-Regu"/>
              </a:rPr>
              <a:t>, or </a:t>
            </a:r>
            <a:r>
              <a:rPr lang="en-MY" sz="1600" b="0" i="0" u="none" strike="noStrike" baseline="0" dirty="0">
                <a:latin typeface="NimbusRomNo9L-Medi"/>
              </a:rPr>
              <a:t>EBL</a:t>
            </a:r>
            <a:endParaRPr lang="en-MY" sz="1600" dirty="0">
              <a:latin typeface="NimbusRomNo9L-Medi"/>
            </a:endParaRPr>
          </a:p>
          <a:p>
            <a:pPr marL="285750" indent="-285750">
              <a:buFont typeface="Arial" panose="020B0604020202020204" pitchFamily="34" charset="0"/>
              <a:buChar char="•"/>
            </a:pPr>
            <a:r>
              <a:rPr lang="en-US" sz="1600" b="0" i="0" u="none" strike="noStrike" baseline="0" dirty="0">
                <a:latin typeface="NimbusRomNo9L-ReguItal"/>
              </a:rPr>
              <a:t>follows logically </a:t>
            </a:r>
            <a:r>
              <a:rPr lang="en-US" sz="1600" b="0" i="0" u="none" strike="noStrike" baseline="0" dirty="0">
                <a:latin typeface="NimbusRomNo9L-Regu"/>
              </a:rPr>
              <a:t>from the background </a:t>
            </a:r>
            <a:r>
              <a:rPr lang="en-MY" sz="1600" b="0" i="0" u="none" strike="noStrike" baseline="0" dirty="0">
                <a:latin typeface="NimbusRomNo9L-Regu"/>
              </a:rPr>
              <a:t>knowledge</a:t>
            </a:r>
            <a:endParaRPr lang="en-US" sz="1600" b="0" i="0" u="none" strike="noStrike" baseline="0" dirty="0">
              <a:solidFill>
                <a:srgbClr val="000000"/>
              </a:solidFill>
              <a:latin typeface="NimbusRomNo9L-ReguItal"/>
            </a:endParaRPr>
          </a:p>
          <a:p>
            <a:pPr marL="285750" indent="-285750">
              <a:buFont typeface="Arial" panose="020B0604020202020204" pitchFamily="34" charset="0"/>
              <a:buChar char="•"/>
            </a:pPr>
            <a:r>
              <a:rPr lang="en-US" sz="1600" b="0" i="0" u="none" strike="noStrike" baseline="0" dirty="0">
                <a:solidFill>
                  <a:srgbClr val="000000"/>
                </a:solidFill>
                <a:latin typeface="NimbusRomNo9L-ReguItal"/>
              </a:rPr>
              <a:t>the agent does not actually learn any thing factually new from the example</a:t>
            </a:r>
          </a:p>
          <a:p>
            <a:r>
              <a:rPr lang="en-US" sz="1600" b="0" i="1" u="none" strike="noStrike" baseline="0" dirty="0" err="1">
                <a:latin typeface="Times New Roman" panose="02020603050405020304" pitchFamily="18" charset="0"/>
              </a:rPr>
              <a:t>Hypothesis</a:t>
            </a:r>
            <a:r>
              <a:rPr lang="en-US" sz="1600" b="0" i="1" u="none" strike="noStrike" baseline="0" dirty="0" err="1">
                <a:latin typeface="Palatino Linotype" panose="02040502050505030304" pitchFamily="18" charset="0"/>
              </a:rPr>
              <a:t>∧</a:t>
            </a:r>
            <a:r>
              <a:rPr lang="en-US" sz="1600" b="0" i="1" u="none" strike="noStrike" baseline="0" dirty="0" err="1">
                <a:latin typeface="Times New Roman" panose="02020603050405020304" pitchFamily="18" charset="0"/>
              </a:rPr>
              <a:t>Descriptions</a:t>
            </a:r>
            <a:r>
              <a:rPr lang="en-US" sz="1600" b="0" i="1" u="none" strike="noStrike" baseline="0" dirty="0">
                <a:latin typeface="Times New Roman" panose="02020603050405020304" pitchFamily="18" charset="0"/>
              </a:rPr>
              <a:t> </a:t>
            </a:r>
            <a:r>
              <a:rPr lang="en-MY" sz="1600" dirty="0"/>
              <a:t>⊨</a:t>
            </a:r>
            <a:r>
              <a:rPr lang="en-US" sz="1600" b="0" i="0" u="none" strike="noStrike" baseline="0" dirty="0">
                <a:latin typeface="Lucida Sans Unicode" panose="020B0602030504020204" pitchFamily="34" charset="0"/>
              </a:rPr>
              <a:t> </a:t>
            </a:r>
            <a:r>
              <a:rPr lang="en-US" sz="1600" b="0" i="1" u="none" strike="noStrike" baseline="0" dirty="0">
                <a:latin typeface="Times New Roman" panose="02020603050405020304" pitchFamily="18" charset="0"/>
              </a:rPr>
              <a:t>Classifications </a:t>
            </a:r>
          </a:p>
          <a:p>
            <a:r>
              <a:rPr lang="en-US" sz="1600" b="0" i="1" u="none" strike="noStrike" baseline="0" dirty="0">
                <a:latin typeface="Times New Roman" panose="02020603050405020304" pitchFamily="18" charset="0"/>
              </a:rPr>
              <a:t>Background </a:t>
            </a:r>
            <a:r>
              <a:rPr lang="en-MY" sz="1600" dirty="0"/>
              <a:t>⊨</a:t>
            </a:r>
            <a:r>
              <a:rPr lang="en-US" sz="1600" b="0" i="0" u="none" strike="noStrike" baseline="0" dirty="0">
                <a:latin typeface="Lucida Sans Unicode" panose="020B0602030504020204" pitchFamily="34" charset="0"/>
              </a:rPr>
              <a:t> </a:t>
            </a:r>
            <a:r>
              <a:rPr lang="en-US" sz="1600" b="0" i="1" u="none" strike="noStrike" baseline="0" dirty="0">
                <a:latin typeface="Times New Roman" panose="02020603050405020304" pitchFamily="18" charset="0"/>
              </a:rPr>
              <a:t>Hypothesis </a:t>
            </a:r>
            <a:r>
              <a:rPr lang="en-US" sz="1600" b="0" i="1" u="none" strike="noStrike" baseline="0" dirty="0">
                <a:latin typeface="Arial" panose="020B0604020202020204" pitchFamily="34" charset="0"/>
              </a:rPr>
              <a:t>.</a:t>
            </a:r>
          </a:p>
          <a:p>
            <a:endParaRPr lang="en-US" sz="1600" dirty="0">
              <a:solidFill>
                <a:srgbClr val="000000"/>
              </a:solidFill>
              <a:latin typeface="NimbusRomNo9L-ReguItal"/>
            </a:endParaRPr>
          </a:p>
          <a:p>
            <a:r>
              <a:rPr lang="en-MY" sz="1600" b="1" i="0" u="none" strike="noStrike" baseline="0" dirty="0">
                <a:latin typeface="NimbusRomNo9L-Medi"/>
              </a:rPr>
              <a:t>Relevance-based learning</a:t>
            </a:r>
            <a:r>
              <a:rPr lang="en-MY" sz="1600" b="1" i="0" u="none" strike="noStrike" baseline="0" dirty="0">
                <a:latin typeface="NimbusRomNo9L-Regu"/>
              </a:rPr>
              <a:t>, or </a:t>
            </a:r>
            <a:r>
              <a:rPr lang="en-MY" sz="1600" b="1" i="0" u="none" strike="noStrike" baseline="0" dirty="0">
                <a:latin typeface="NimbusRomNo9L-Medi"/>
              </a:rPr>
              <a:t>RBL</a:t>
            </a:r>
          </a:p>
          <a:p>
            <a:pPr marL="285750" indent="-285750">
              <a:buFont typeface="Arial" panose="020B0604020202020204" pitchFamily="34" charset="0"/>
              <a:buChar char="•"/>
            </a:pPr>
            <a:r>
              <a:rPr lang="en-US" sz="1600" b="0" i="0" u="none" strike="noStrike" baseline="0" dirty="0">
                <a:latin typeface="NimbusRomNo9L-Regu"/>
              </a:rPr>
              <a:t>concerns the </a:t>
            </a:r>
            <a:r>
              <a:rPr lang="en-US" sz="1600" b="0" i="0" u="none" strike="noStrike" baseline="0" dirty="0">
                <a:latin typeface="NimbusRomNo9L-Medi"/>
              </a:rPr>
              <a:t>relevance </a:t>
            </a:r>
            <a:r>
              <a:rPr lang="en-US" sz="1600" b="0" i="0" u="none" strike="noStrike" baseline="0" dirty="0">
                <a:latin typeface="NimbusRomNo9L-Regu"/>
              </a:rPr>
              <a:t>of a set of features to the goal predicate.</a:t>
            </a:r>
          </a:p>
          <a:p>
            <a:pPr marL="285750" indent="-285750" algn="l">
              <a:buFont typeface="Arial" panose="020B0604020202020204" pitchFamily="34" charset="0"/>
              <a:buChar char="•"/>
            </a:pPr>
            <a:r>
              <a:rPr lang="en-US" sz="1600" b="0" i="0" u="none" strike="noStrike" baseline="0" dirty="0">
                <a:latin typeface="NimbusRomNo9L-Regu"/>
              </a:rPr>
              <a:t>This knowledge </a:t>
            </a:r>
            <a:r>
              <a:rPr lang="en-US" sz="1600" b="0" i="0" u="none" strike="noStrike" baseline="0" dirty="0">
                <a:latin typeface="NimbusRomNo9L-ReguItal"/>
              </a:rPr>
              <a:t>with the observations</a:t>
            </a:r>
            <a:r>
              <a:rPr lang="en-US" sz="1600" b="0" i="0" u="none" strike="noStrike" baseline="0" dirty="0">
                <a:latin typeface="NimbusRomNo9L-Regu"/>
              </a:rPr>
              <a:t>, allows the agent to infer a new, general rule </a:t>
            </a:r>
            <a:r>
              <a:rPr lang="en-MY" sz="1600" b="0" i="0" u="none" strike="noStrike" baseline="0" dirty="0">
                <a:latin typeface="NimbusRomNo9L-Regu"/>
              </a:rPr>
              <a:t>that explains the observations:</a:t>
            </a:r>
          </a:p>
          <a:p>
            <a:r>
              <a:rPr lang="en-MY" sz="1600" b="0" i="1" u="none" strike="noStrike" baseline="0" dirty="0" err="1">
                <a:latin typeface="Times New Roman" panose="02020603050405020304" pitchFamily="18" charset="0"/>
              </a:rPr>
              <a:t>Hypothesis</a:t>
            </a:r>
            <a:r>
              <a:rPr lang="en-MY" sz="1600" b="0" i="1" u="none" strike="noStrike" baseline="0" dirty="0" err="1">
                <a:latin typeface="Palatino Linotype" panose="02040502050505030304" pitchFamily="18" charset="0"/>
              </a:rPr>
              <a:t>∧</a:t>
            </a:r>
            <a:r>
              <a:rPr lang="en-MY" sz="1600" b="0" i="1" u="none" strike="noStrike" baseline="0" dirty="0" err="1">
                <a:latin typeface="Times New Roman" panose="02020603050405020304" pitchFamily="18" charset="0"/>
              </a:rPr>
              <a:t>Descriptions</a:t>
            </a:r>
            <a:r>
              <a:rPr lang="en-MY" sz="1600" b="0" i="1" u="none" strike="noStrike" baseline="0" dirty="0">
                <a:latin typeface="Times New Roman" panose="02020603050405020304" pitchFamily="18" charset="0"/>
              </a:rPr>
              <a:t> </a:t>
            </a:r>
            <a:r>
              <a:rPr lang="en-MY" sz="1600" dirty="0"/>
              <a:t>⊨</a:t>
            </a:r>
            <a:r>
              <a:rPr lang="en-MY" sz="1600" b="0" i="0" u="none" strike="noStrike" baseline="0" dirty="0">
                <a:latin typeface="Lucida Sans Unicode" panose="020B0602030504020204" pitchFamily="34" charset="0"/>
              </a:rPr>
              <a:t> </a:t>
            </a:r>
            <a:r>
              <a:rPr lang="en-MY" sz="1600" b="0" i="1" u="none" strike="noStrike" baseline="0" dirty="0">
                <a:latin typeface="Times New Roman" panose="02020603050405020304" pitchFamily="18" charset="0"/>
              </a:rPr>
              <a:t>Classifications </a:t>
            </a:r>
            <a:r>
              <a:rPr lang="en-MY" sz="1600" b="0" i="1" u="none" strike="noStrike" baseline="0" dirty="0">
                <a:latin typeface="Arial" panose="020B0604020202020204" pitchFamily="34" charset="0"/>
              </a:rPr>
              <a:t>,</a:t>
            </a:r>
          </a:p>
          <a:p>
            <a:r>
              <a:rPr lang="en-MY" sz="1600" b="0" i="1" u="none" strike="noStrike" baseline="0" dirty="0">
                <a:latin typeface="Times New Roman" panose="02020603050405020304" pitchFamily="18" charset="0"/>
              </a:rPr>
              <a:t>Background </a:t>
            </a:r>
            <a:r>
              <a:rPr lang="en-MY" sz="1600" b="0" i="1" u="none" strike="noStrike" baseline="0" dirty="0">
                <a:latin typeface="Palatino Linotype" panose="02040502050505030304" pitchFamily="18" charset="0"/>
              </a:rPr>
              <a:t>∧</a:t>
            </a:r>
            <a:r>
              <a:rPr lang="en-MY" sz="1600" b="0" i="1" u="none" strike="noStrike" baseline="0" dirty="0" err="1">
                <a:latin typeface="Times New Roman" panose="02020603050405020304" pitchFamily="18" charset="0"/>
              </a:rPr>
              <a:t>Descriptions</a:t>
            </a:r>
            <a:r>
              <a:rPr lang="en-MY" sz="1600" b="0" i="1" u="none" strike="noStrike" baseline="0" dirty="0" err="1">
                <a:latin typeface="Palatino Linotype" panose="02040502050505030304" pitchFamily="18" charset="0"/>
              </a:rPr>
              <a:t>∧</a:t>
            </a:r>
            <a:r>
              <a:rPr lang="en-MY" sz="1600" b="0" i="1" u="none" strike="noStrike" baseline="0" dirty="0" err="1">
                <a:latin typeface="Times New Roman" panose="02020603050405020304" pitchFamily="18" charset="0"/>
              </a:rPr>
              <a:t>Classifications</a:t>
            </a:r>
            <a:r>
              <a:rPr lang="en-MY" sz="1600" b="0" i="1" u="none" strike="noStrike" baseline="0" dirty="0">
                <a:latin typeface="Times New Roman" panose="02020603050405020304" pitchFamily="18" charset="0"/>
              </a:rPr>
              <a:t> </a:t>
            </a:r>
            <a:r>
              <a:rPr lang="en-MY" sz="1600" dirty="0"/>
              <a:t>⊨</a:t>
            </a:r>
            <a:r>
              <a:rPr lang="en-MY" sz="1600" b="0" i="0" u="none" strike="noStrike" baseline="0" dirty="0">
                <a:latin typeface="Lucida Sans Unicode" panose="020B0602030504020204" pitchFamily="34" charset="0"/>
              </a:rPr>
              <a:t> </a:t>
            </a:r>
            <a:r>
              <a:rPr lang="en-MY" sz="1600" b="0" i="1" u="none" strike="noStrike" baseline="0" dirty="0">
                <a:latin typeface="Times New Roman" panose="02020603050405020304" pitchFamily="18" charset="0"/>
              </a:rPr>
              <a:t>Hypothesis </a:t>
            </a:r>
            <a:r>
              <a:rPr lang="en-MY" sz="1600" b="0" i="1" u="none" strike="noStrike" baseline="0" dirty="0">
                <a:latin typeface="Arial" panose="020B0604020202020204" pitchFamily="34" charset="0"/>
              </a:rPr>
              <a:t>.</a:t>
            </a:r>
          </a:p>
          <a:p>
            <a:pPr marL="285750" indent="-285750">
              <a:buFont typeface="Arial" panose="020B0604020202020204" pitchFamily="34" charset="0"/>
              <a:buChar char="•"/>
            </a:pPr>
            <a:r>
              <a:rPr lang="en-US" sz="1600" b="0" i="0" u="none" strike="noStrike" baseline="0" dirty="0">
                <a:latin typeface="NimbusRomNo9L-ReguItal"/>
              </a:rPr>
              <a:t>deductive </a:t>
            </a:r>
            <a:r>
              <a:rPr lang="en-US" sz="1600" b="0" i="0" u="none" strike="noStrike" baseline="0" dirty="0">
                <a:latin typeface="NimbusRomNo9L-Regu"/>
              </a:rPr>
              <a:t>form of learning and cannot by itself account for the creation of new knowledge starting from scratch</a:t>
            </a:r>
            <a:endParaRPr lang="en-MY" sz="1600" b="0" i="0" u="none" strike="noStrike" baseline="0" dirty="0">
              <a:latin typeface="NimbusRomNo9L-Regu"/>
            </a:endParaRPr>
          </a:p>
          <a:p>
            <a:pPr algn="l"/>
            <a:endParaRPr lang="en-MY" sz="1800" b="0" i="1" u="none" strike="noStrike" baseline="-25000" dirty="0">
              <a:latin typeface="Book Antiqua" panose="02040602050305030304" pitchFamily="18" charset="0"/>
            </a:endParaRPr>
          </a:p>
        </p:txBody>
      </p:sp>
    </p:spTree>
    <p:extLst>
      <p:ext uri="{BB962C8B-B14F-4D97-AF65-F5344CB8AC3E}">
        <p14:creationId xmlns:p14="http://schemas.microsoft.com/office/powerpoint/2010/main" val="248714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14</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Knowledge in Learning</a:t>
            </a:r>
            <a:endParaRPr spc="70" dirty="0"/>
          </a:p>
        </p:txBody>
      </p:sp>
      <p:sp>
        <p:nvSpPr>
          <p:cNvPr id="3" name="object 3"/>
          <p:cNvSpPr txBox="1"/>
          <p:nvPr/>
        </p:nvSpPr>
        <p:spPr>
          <a:xfrm>
            <a:off x="1130298" y="1379949"/>
            <a:ext cx="7722233" cy="3615732"/>
          </a:xfrm>
          <a:prstGeom prst="rect">
            <a:avLst/>
          </a:prstGeom>
        </p:spPr>
        <p:txBody>
          <a:bodyPr vert="horz" wrap="square" lIns="0" tIns="14604" rIns="0" bIns="0" rtlCol="0">
            <a:spAutoFit/>
          </a:bodyPr>
          <a:lstStyle/>
          <a:p>
            <a:r>
              <a:rPr lang="en-US" b="1" i="0" u="none" strike="noStrike" baseline="0" dirty="0">
                <a:latin typeface="Times New Roman" panose="02020603050405020304" pitchFamily="18" charset="0"/>
              </a:rPr>
              <a:t>knowledge-based inductive learning</a:t>
            </a:r>
            <a:r>
              <a:rPr lang="en-US" b="0" i="0" u="none" strike="noStrike" baseline="0" dirty="0">
                <a:latin typeface="Times New Roman" panose="02020603050405020304" pitchFamily="18" charset="0"/>
              </a:rPr>
              <a:t>, or </a:t>
            </a:r>
            <a:r>
              <a:rPr lang="en-US" b="1" i="0" u="none" strike="noStrike" baseline="0" dirty="0">
                <a:latin typeface="Times New Roman" panose="02020603050405020304" pitchFamily="18" charset="0"/>
              </a:rPr>
              <a:t>KBI</a:t>
            </a:r>
          </a:p>
          <a:p>
            <a:endParaRPr lang="en-US" b="1" i="0" u="none" strike="noStrike" baseline="0" dirty="0">
              <a:latin typeface="Times New Roman" panose="02020603050405020304" pitchFamily="18" charset="0"/>
            </a:endParaRPr>
          </a:p>
          <a:p>
            <a:pPr marL="285750" indent="-285750">
              <a:buFont typeface="Arial" panose="020B0604020202020204" pitchFamily="34" charset="0"/>
              <a:buChar char="•"/>
            </a:pPr>
            <a:r>
              <a:rPr lang="en-US" b="0" i="0" u="none" strike="noStrike" baseline="0" dirty="0">
                <a:latin typeface="NimbusRomNo9L-ReguItal"/>
              </a:rPr>
              <a:t>the background knowledge and the new hypothesis combine to explain the examples</a:t>
            </a:r>
          </a:p>
          <a:p>
            <a:pPr marL="285750" indent="-285750">
              <a:buFont typeface="Arial" panose="020B0604020202020204" pitchFamily="34" charset="0"/>
              <a:buChar char="•"/>
            </a:pPr>
            <a:endParaRPr lang="en-US" b="0" i="0" u="none" strike="noStrike" baseline="0" dirty="0">
              <a:latin typeface="NimbusRomNo9L-ReguItal"/>
            </a:endParaRPr>
          </a:p>
          <a:p>
            <a:pPr marL="285750" indent="-285750">
              <a:buFont typeface="Arial" panose="020B0604020202020204" pitchFamily="34" charset="0"/>
              <a:buChar char="•"/>
            </a:pPr>
            <a:r>
              <a:rPr lang="en-MY" b="0" i="0" u="none" strike="noStrike" baseline="0" dirty="0">
                <a:solidFill>
                  <a:srgbClr val="000000"/>
                </a:solidFill>
                <a:latin typeface="NimbusRomNo9L-Regu"/>
              </a:rPr>
              <a:t>studied mainly </a:t>
            </a:r>
            <a:r>
              <a:rPr lang="en-US" b="0" i="0" u="none" strike="noStrike" baseline="0" dirty="0">
                <a:solidFill>
                  <a:srgbClr val="000000"/>
                </a:solidFill>
                <a:latin typeface="NimbusRomNo9L-Regu"/>
              </a:rPr>
              <a:t>in the field of </a:t>
            </a:r>
            <a:r>
              <a:rPr lang="en-US" b="1" i="0" u="none" strike="noStrike" baseline="0" dirty="0">
                <a:solidFill>
                  <a:srgbClr val="000000"/>
                </a:solidFill>
                <a:latin typeface="NimbusRomNo9L-Medi"/>
              </a:rPr>
              <a:t>inductive logic programming</a:t>
            </a:r>
            <a:r>
              <a:rPr lang="en-US" b="1" i="0" u="none" strike="noStrike" baseline="0" dirty="0">
                <a:solidFill>
                  <a:srgbClr val="000000"/>
                </a:solidFill>
                <a:latin typeface="NimbusRomNo9L-Regu"/>
              </a:rPr>
              <a:t>, or </a:t>
            </a:r>
            <a:r>
              <a:rPr lang="en-US" b="1" i="0" u="none" strike="noStrike" baseline="0" dirty="0">
                <a:solidFill>
                  <a:srgbClr val="000000"/>
                </a:solidFill>
                <a:latin typeface="NimbusRomNo9L-Medi"/>
              </a:rPr>
              <a:t>ILP</a:t>
            </a:r>
          </a:p>
          <a:p>
            <a:pPr marL="285750" indent="-285750">
              <a:buFont typeface="Arial" panose="020B0604020202020204" pitchFamily="34" charset="0"/>
              <a:buChar char="•"/>
            </a:pPr>
            <a:endParaRPr lang="en-US" b="0" i="0" u="none" strike="noStrike" baseline="0" dirty="0">
              <a:solidFill>
                <a:srgbClr val="000000"/>
              </a:solidFill>
              <a:latin typeface="NimbusRomNo9L-Medi"/>
            </a:endParaRPr>
          </a:p>
          <a:p>
            <a:pPr marL="285750" indent="-285750">
              <a:buFont typeface="Arial" panose="020B0604020202020204" pitchFamily="34" charset="0"/>
              <a:buChar char="•"/>
            </a:pPr>
            <a:r>
              <a:rPr lang="en-MY" b="1" i="0" u="none" strike="noStrike" baseline="0" dirty="0">
                <a:latin typeface="NimbusRomNo9L-Regu"/>
              </a:rPr>
              <a:t>prior knowledge </a:t>
            </a:r>
            <a:r>
              <a:rPr lang="en-MY" b="0" i="0" u="none" strike="noStrike" baseline="0" dirty="0">
                <a:latin typeface="NimbusRomNo9L-Regu"/>
              </a:rPr>
              <a:t>plays</a:t>
            </a:r>
            <a:r>
              <a:rPr lang="en-US" dirty="0">
                <a:solidFill>
                  <a:srgbClr val="000000"/>
                </a:solidFill>
                <a:latin typeface="NimbusRomNo9L-Medi"/>
              </a:rPr>
              <a:t> </a:t>
            </a:r>
            <a:r>
              <a:rPr lang="en-US" b="0" i="0" u="none" strike="noStrike" baseline="0" dirty="0">
                <a:latin typeface="NimbusRomNo9L-Regu"/>
              </a:rPr>
              <a:t>two key roles in reducing the complexity of learning</a:t>
            </a:r>
            <a:endParaRPr lang="en-US" b="0" i="0" u="none" strike="noStrike" baseline="0" dirty="0">
              <a:latin typeface="Times New Roman" panose="02020603050405020304" pitchFamily="18" charset="0"/>
            </a:endParaRPr>
          </a:p>
          <a:p>
            <a:pPr marL="742950" lvl="1" indent="-285750">
              <a:buFont typeface="Arial" panose="020B0604020202020204" pitchFamily="34" charset="0"/>
              <a:buChar char="•"/>
            </a:pPr>
            <a:r>
              <a:rPr lang="en-US" b="0" i="0" u="none" strike="noStrike" baseline="0" dirty="0">
                <a:latin typeface="NimbusRomNo9L-Regu"/>
              </a:rPr>
              <a:t>The effective hypothesis space size is reduced to include </a:t>
            </a:r>
            <a:r>
              <a:rPr lang="en-US" sz="1800" b="0" i="0" u="none" strike="noStrike" baseline="0" dirty="0">
                <a:latin typeface="NimbusRomNo9L-Regu"/>
              </a:rPr>
              <a:t>only those theories that are consistent with what is already known</a:t>
            </a:r>
            <a:endParaRPr lang="en-MY" i="1" baseline="-25000" dirty="0">
              <a:latin typeface="Book Antiqua" panose="02040602050305030304" pitchFamily="18" charset="0"/>
            </a:endParaRPr>
          </a:p>
          <a:p>
            <a:pPr marL="742950" lvl="1" indent="-285750">
              <a:buFont typeface="Arial" panose="020B0604020202020204" pitchFamily="34" charset="0"/>
              <a:buChar char="•"/>
            </a:pPr>
            <a:r>
              <a:rPr lang="en-US" sz="1800" b="0" i="0" u="none" strike="noStrike" baseline="0" dirty="0">
                <a:latin typeface="NimbusRomNo9L-Regu"/>
              </a:rPr>
              <a:t>The size of the hypothesis required to construct an explanation for the observations can be much reduced, because the prior knowledge will be available to help out the new rules in explaining the observations</a:t>
            </a:r>
            <a:endParaRPr lang="en-US" sz="1600" b="0" i="1" u="none" strike="noStrike" baseline="0" dirty="0">
              <a:latin typeface="Arial" panose="020B0604020202020204" pitchFamily="34" charset="0"/>
            </a:endParaRPr>
          </a:p>
        </p:txBody>
      </p:sp>
    </p:spTree>
    <p:extLst>
      <p:ext uri="{BB962C8B-B14F-4D97-AF65-F5344CB8AC3E}">
        <p14:creationId xmlns:p14="http://schemas.microsoft.com/office/powerpoint/2010/main" val="1674890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15</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Explanation-Based Learning</a:t>
            </a:r>
            <a:endParaRPr spc="70" dirty="0"/>
          </a:p>
        </p:txBody>
      </p:sp>
      <p:sp>
        <p:nvSpPr>
          <p:cNvPr id="3" name="object 3"/>
          <p:cNvSpPr txBox="1"/>
          <p:nvPr/>
        </p:nvSpPr>
        <p:spPr>
          <a:xfrm>
            <a:off x="1130298" y="1379949"/>
            <a:ext cx="7722233" cy="5370059"/>
          </a:xfrm>
          <a:prstGeom prst="rect">
            <a:avLst/>
          </a:prstGeom>
        </p:spPr>
        <p:txBody>
          <a:bodyPr vert="horz" wrap="square" lIns="0" tIns="14604" rIns="0" bIns="0" rtlCol="0">
            <a:spAutoFit/>
          </a:bodyPr>
          <a:lstStyle/>
          <a:p>
            <a:pPr marL="285750" indent="-285750">
              <a:buFont typeface="Arial" panose="020B0604020202020204" pitchFamily="34" charset="0"/>
              <a:buChar char="•"/>
            </a:pPr>
            <a:r>
              <a:rPr lang="en-MY" sz="1600" b="1" i="0" u="none" strike="noStrike" baseline="0" dirty="0">
                <a:latin typeface="NimbusRomNo9L-Medi"/>
              </a:rPr>
              <a:t>Entailment constraint</a:t>
            </a:r>
          </a:p>
          <a:p>
            <a:pPr marL="285750" indent="-285750">
              <a:buFont typeface="Arial" panose="020B0604020202020204" pitchFamily="34" charset="0"/>
              <a:buChar char="•"/>
            </a:pPr>
            <a:endParaRPr lang="en-MY" sz="1600" b="0" i="0" u="none" strike="noStrike" baseline="0" dirty="0">
              <a:latin typeface="NimbusRomNo9L-Medi"/>
            </a:endParaRPr>
          </a:p>
          <a:p>
            <a:pPr algn="ctr"/>
            <a:r>
              <a:rPr lang="en-MY" sz="1600" b="0" i="1" u="none" strike="noStrike" baseline="0" dirty="0" err="1">
                <a:latin typeface="Times New Roman" panose="02020603050405020304" pitchFamily="18" charset="0"/>
              </a:rPr>
              <a:t>Hypothesis</a:t>
            </a:r>
            <a:r>
              <a:rPr lang="en-MY" sz="1600" b="0" i="1" u="none" strike="noStrike" baseline="0" dirty="0" err="1">
                <a:latin typeface="Palatino Linotype" panose="02040502050505030304" pitchFamily="18" charset="0"/>
              </a:rPr>
              <a:t>∧</a:t>
            </a:r>
            <a:r>
              <a:rPr lang="en-MY" sz="1600" b="0" i="1" u="none" strike="noStrike" baseline="0" dirty="0" err="1">
                <a:latin typeface="Times New Roman" panose="02020603050405020304" pitchFamily="18" charset="0"/>
              </a:rPr>
              <a:t>Descriptions</a:t>
            </a:r>
            <a:r>
              <a:rPr lang="en-MY" sz="1600" dirty="0" err="1"/>
              <a:t>⊨</a:t>
            </a:r>
            <a:r>
              <a:rPr lang="en-MY" sz="1600" b="0" i="1" u="none" strike="noStrike" baseline="0" dirty="0" err="1">
                <a:latin typeface="Times New Roman" panose="02020603050405020304" pitchFamily="18" charset="0"/>
              </a:rPr>
              <a:t>Classifications</a:t>
            </a:r>
            <a:endParaRPr lang="en-MY" sz="1600" b="0" i="1" u="none" strike="noStrike" baseline="0" dirty="0">
              <a:latin typeface="Times New Roman" panose="02020603050405020304" pitchFamily="18" charset="0"/>
            </a:endParaRPr>
          </a:p>
          <a:p>
            <a:pPr algn="ctr"/>
            <a:endParaRPr lang="en-MY" sz="1600" b="0" i="1" u="none" strike="noStrike" baseline="0" dirty="0">
              <a:latin typeface="Times New Roman" panose="02020603050405020304" pitchFamily="18" charset="0"/>
            </a:endParaRPr>
          </a:p>
          <a:p>
            <a:pPr marL="285750" indent="-285750">
              <a:buFont typeface="Arial" panose="020B0604020202020204" pitchFamily="34" charset="0"/>
              <a:buChar char="•"/>
            </a:pPr>
            <a:r>
              <a:rPr lang="en-US" sz="1600" b="0" i="0" u="none" strike="noStrike" baseline="0" dirty="0">
                <a:latin typeface="NimbusRomNo9L-Regu"/>
              </a:rPr>
              <a:t>modern approach is to design agents that </a:t>
            </a:r>
            <a:r>
              <a:rPr lang="en-US" sz="1600" b="0" i="0" u="none" strike="noStrike" baseline="0" dirty="0">
                <a:latin typeface="NimbusRomNo9L-ReguItal"/>
              </a:rPr>
              <a:t>already know something </a:t>
            </a:r>
            <a:r>
              <a:rPr lang="en-US" sz="1600" b="0" i="0" u="none" strike="noStrike" baseline="0" dirty="0">
                <a:latin typeface="NimbusRomNo9L-Regu"/>
              </a:rPr>
              <a:t>and are trying to learn some more.</a:t>
            </a:r>
          </a:p>
          <a:p>
            <a:pPr marL="285750" indent="-285750">
              <a:buFont typeface="Arial" panose="020B0604020202020204" pitchFamily="34" charset="0"/>
              <a:buChar char="•"/>
            </a:pPr>
            <a:endParaRPr lang="en-US" sz="1600" dirty="0">
              <a:latin typeface="NimbusRomNo9L-Regu"/>
            </a:endParaRPr>
          </a:p>
          <a:p>
            <a:pPr algn="l"/>
            <a:r>
              <a:rPr lang="en-MY" sz="1600" b="1" i="0" u="none" strike="noStrike" baseline="0" dirty="0">
                <a:latin typeface="NimbusRomNo9L-Medi"/>
              </a:rPr>
              <a:t>Explanation based learning</a:t>
            </a:r>
            <a:r>
              <a:rPr lang="en-MY" sz="1600" b="0" i="0" u="none" strike="noStrike" baseline="0" dirty="0">
                <a:latin typeface="NimbusRomNo9L-Regu"/>
              </a:rPr>
              <a:t>, or </a:t>
            </a:r>
            <a:r>
              <a:rPr lang="en-MY" sz="1600" b="0" i="0" u="none" strike="noStrike" baseline="0" dirty="0">
                <a:latin typeface="NimbusRomNo9L-Medi"/>
              </a:rPr>
              <a:t>EBL</a:t>
            </a:r>
            <a:endParaRPr lang="en-MY" sz="1600" dirty="0">
              <a:latin typeface="NimbusRomNo9L-Medi"/>
            </a:endParaRPr>
          </a:p>
          <a:p>
            <a:pPr marL="285750" indent="-285750">
              <a:buFont typeface="Arial" panose="020B0604020202020204" pitchFamily="34" charset="0"/>
              <a:buChar char="•"/>
            </a:pPr>
            <a:r>
              <a:rPr lang="en-US" sz="1600" b="0" i="0" u="none" strike="noStrike" baseline="0" dirty="0">
                <a:latin typeface="NimbusRomNo9L-ReguItal"/>
              </a:rPr>
              <a:t>follows logically </a:t>
            </a:r>
            <a:r>
              <a:rPr lang="en-US" sz="1600" b="0" i="0" u="none" strike="noStrike" baseline="0" dirty="0">
                <a:latin typeface="NimbusRomNo9L-Regu"/>
              </a:rPr>
              <a:t>from the background </a:t>
            </a:r>
            <a:r>
              <a:rPr lang="en-MY" sz="1600" b="0" i="0" u="none" strike="noStrike" baseline="0" dirty="0">
                <a:latin typeface="NimbusRomNo9L-Regu"/>
              </a:rPr>
              <a:t>knowledge</a:t>
            </a:r>
            <a:endParaRPr lang="en-US" sz="1600" b="0" i="0" u="none" strike="noStrike" baseline="0" dirty="0">
              <a:solidFill>
                <a:srgbClr val="000000"/>
              </a:solidFill>
              <a:latin typeface="NimbusRomNo9L-ReguItal"/>
            </a:endParaRPr>
          </a:p>
          <a:p>
            <a:pPr marL="285750" indent="-285750">
              <a:buFont typeface="Arial" panose="020B0604020202020204" pitchFamily="34" charset="0"/>
              <a:buChar char="•"/>
            </a:pPr>
            <a:r>
              <a:rPr lang="en-US" sz="1600" b="0" i="0" u="none" strike="noStrike" baseline="0" dirty="0">
                <a:solidFill>
                  <a:srgbClr val="000000"/>
                </a:solidFill>
                <a:latin typeface="NimbusRomNo9L-ReguItal"/>
              </a:rPr>
              <a:t>the agent does not actually learn any thing factually new from the example</a:t>
            </a:r>
          </a:p>
          <a:p>
            <a:r>
              <a:rPr lang="en-US" sz="1600" b="0" i="1" u="none" strike="noStrike" baseline="0" dirty="0" err="1">
                <a:latin typeface="Times New Roman" panose="02020603050405020304" pitchFamily="18" charset="0"/>
              </a:rPr>
              <a:t>Hypothesis</a:t>
            </a:r>
            <a:r>
              <a:rPr lang="en-US" sz="1600" b="0" i="1" u="none" strike="noStrike" baseline="0" dirty="0" err="1">
                <a:latin typeface="Palatino Linotype" panose="02040502050505030304" pitchFamily="18" charset="0"/>
              </a:rPr>
              <a:t>∧</a:t>
            </a:r>
            <a:r>
              <a:rPr lang="en-US" sz="1600" b="0" i="1" u="none" strike="noStrike" baseline="0" dirty="0" err="1">
                <a:latin typeface="Times New Roman" panose="02020603050405020304" pitchFamily="18" charset="0"/>
              </a:rPr>
              <a:t>Descriptions</a:t>
            </a:r>
            <a:r>
              <a:rPr lang="en-US" sz="1600" b="0" i="1" u="none" strike="noStrike" baseline="0" dirty="0">
                <a:latin typeface="Times New Roman" panose="02020603050405020304" pitchFamily="18" charset="0"/>
              </a:rPr>
              <a:t> </a:t>
            </a:r>
            <a:r>
              <a:rPr lang="en-MY" sz="1600" dirty="0"/>
              <a:t>⊨</a:t>
            </a:r>
            <a:r>
              <a:rPr lang="en-US" sz="1600" b="0" i="0" u="none" strike="noStrike" baseline="0" dirty="0">
                <a:latin typeface="Lucida Sans Unicode" panose="020B0602030504020204" pitchFamily="34" charset="0"/>
              </a:rPr>
              <a:t> </a:t>
            </a:r>
            <a:r>
              <a:rPr lang="en-US" sz="1600" b="0" i="1" u="none" strike="noStrike" baseline="0" dirty="0">
                <a:latin typeface="Times New Roman" panose="02020603050405020304" pitchFamily="18" charset="0"/>
              </a:rPr>
              <a:t>Classifications </a:t>
            </a:r>
          </a:p>
          <a:p>
            <a:r>
              <a:rPr lang="en-US" sz="1600" b="0" i="1" u="none" strike="noStrike" baseline="0" dirty="0">
                <a:latin typeface="Times New Roman" panose="02020603050405020304" pitchFamily="18" charset="0"/>
              </a:rPr>
              <a:t>Background </a:t>
            </a:r>
            <a:r>
              <a:rPr lang="en-MY" sz="1600" dirty="0"/>
              <a:t>⊨</a:t>
            </a:r>
            <a:r>
              <a:rPr lang="en-US" sz="1600" b="0" i="0" u="none" strike="noStrike" baseline="0" dirty="0">
                <a:latin typeface="Lucida Sans Unicode" panose="020B0602030504020204" pitchFamily="34" charset="0"/>
              </a:rPr>
              <a:t> </a:t>
            </a:r>
            <a:r>
              <a:rPr lang="en-US" sz="1600" b="0" i="1" u="none" strike="noStrike" baseline="0" dirty="0">
                <a:latin typeface="Times New Roman" panose="02020603050405020304" pitchFamily="18" charset="0"/>
              </a:rPr>
              <a:t>Hypothesis </a:t>
            </a:r>
            <a:r>
              <a:rPr lang="en-US" sz="1600" b="0" i="1" u="none" strike="noStrike" baseline="0" dirty="0">
                <a:latin typeface="Arial" panose="020B0604020202020204" pitchFamily="34" charset="0"/>
              </a:rPr>
              <a:t>.</a:t>
            </a:r>
          </a:p>
          <a:p>
            <a:endParaRPr lang="en-US" sz="1600" dirty="0">
              <a:solidFill>
                <a:srgbClr val="000000"/>
              </a:solidFill>
              <a:latin typeface="NimbusRomNo9L-ReguItal"/>
            </a:endParaRPr>
          </a:p>
          <a:p>
            <a:r>
              <a:rPr lang="en-MY" sz="1600" b="1" i="0" u="none" strike="noStrike" baseline="0" dirty="0">
                <a:latin typeface="NimbusRomNo9L-Medi"/>
              </a:rPr>
              <a:t>Relevance-based learning</a:t>
            </a:r>
            <a:r>
              <a:rPr lang="en-MY" sz="1600" b="1" i="0" u="none" strike="noStrike" baseline="0" dirty="0">
                <a:latin typeface="NimbusRomNo9L-Regu"/>
              </a:rPr>
              <a:t>, or </a:t>
            </a:r>
            <a:r>
              <a:rPr lang="en-MY" sz="1600" b="1" i="0" u="none" strike="noStrike" baseline="0" dirty="0">
                <a:latin typeface="NimbusRomNo9L-Medi"/>
              </a:rPr>
              <a:t>RBL</a:t>
            </a:r>
          </a:p>
          <a:p>
            <a:pPr marL="285750" indent="-285750">
              <a:buFont typeface="Arial" panose="020B0604020202020204" pitchFamily="34" charset="0"/>
              <a:buChar char="•"/>
            </a:pPr>
            <a:r>
              <a:rPr lang="en-US" sz="1600" b="0" i="0" u="none" strike="noStrike" baseline="0" dirty="0">
                <a:latin typeface="NimbusRomNo9L-Regu"/>
              </a:rPr>
              <a:t>concerns the </a:t>
            </a:r>
            <a:r>
              <a:rPr lang="en-US" sz="1600" b="0" i="0" u="none" strike="noStrike" baseline="0" dirty="0">
                <a:latin typeface="NimbusRomNo9L-Medi"/>
              </a:rPr>
              <a:t>relevance </a:t>
            </a:r>
            <a:r>
              <a:rPr lang="en-US" sz="1600" b="0" i="0" u="none" strike="noStrike" baseline="0" dirty="0">
                <a:latin typeface="NimbusRomNo9L-Regu"/>
              </a:rPr>
              <a:t>of a set of features to the goal predicate.</a:t>
            </a:r>
          </a:p>
          <a:p>
            <a:pPr marL="285750" indent="-285750" algn="l">
              <a:buFont typeface="Arial" panose="020B0604020202020204" pitchFamily="34" charset="0"/>
              <a:buChar char="•"/>
            </a:pPr>
            <a:r>
              <a:rPr lang="en-US" sz="1600" b="0" i="0" u="none" strike="noStrike" baseline="0" dirty="0">
                <a:latin typeface="NimbusRomNo9L-Regu"/>
              </a:rPr>
              <a:t>This knowledge </a:t>
            </a:r>
            <a:r>
              <a:rPr lang="en-US" sz="1600" b="0" i="0" u="none" strike="noStrike" baseline="0" dirty="0">
                <a:latin typeface="NimbusRomNo9L-ReguItal"/>
              </a:rPr>
              <a:t>with the observations</a:t>
            </a:r>
            <a:r>
              <a:rPr lang="en-US" sz="1600" b="0" i="0" u="none" strike="noStrike" baseline="0" dirty="0">
                <a:latin typeface="NimbusRomNo9L-Regu"/>
              </a:rPr>
              <a:t>, allows the agent to infer a new, general rule </a:t>
            </a:r>
            <a:r>
              <a:rPr lang="en-MY" sz="1600" b="0" i="0" u="none" strike="noStrike" baseline="0" dirty="0">
                <a:latin typeface="NimbusRomNo9L-Regu"/>
              </a:rPr>
              <a:t>that explains the observations:</a:t>
            </a:r>
          </a:p>
          <a:p>
            <a:r>
              <a:rPr lang="en-MY" sz="1600" b="0" i="1" u="none" strike="noStrike" baseline="0" dirty="0" err="1">
                <a:latin typeface="Times New Roman" panose="02020603050405020304" pitchFamily="18" charset="0"/>
              </a:rPr>
              <a:t>Hypothesis</a:t>
            </a:r>
            <a:r>
              <a:rPr lang="en-MY" sz="1600" b="0" i="1" u="none" strike="noStrike" baseline="0" dirty="0" err="1">
                <a:latin typeface="Palatino Linotype" panose="02040502050505030304" pitchFamily="18" charset="0"/>
              </a:rPr>
              <a:t>∧</a:t>
            </a:r>
            <a:r>
              <a:rPr lang="en-MY" sz="1600" b="0" i="1" u="none" strike="noStrike" baseline="0" dirty="0" err="1">
                <a:latin typeface="Times New Roman" panose="02020603050405020304" pitchFamily="18" charset="0"/>
              </a:rPr>
              <a:t>Descriptions</a:t>
            </a:r>
            <a:r>
              <a:rPr lang="en-MY" sz="1600" b="0" i="1" u="none" strike="noStrike" baseline="0" dirty="0">
                <a:latin typeface="Times New Roman" panose="02020603050405020304" pitchFamily="18" charset="0"/>
              </a:rPr>
              <a:t> </a:t>
            </a:r>
            <a:r>
              <a:rPr lang="en-MY" sz="1600" dirty="0"/>
              <a:t>⊨</a:t>
            </a:r>
            <a:r>
              <a:rPr lang="en-MY" sz="1600" b="0" i="0" u="none" strike="noStrike" baseline="0" dirty="0">
                <a:latin typeface="Lucida Sans Unicode" panose="020B0602030504020204" pitchFamily="34" charset="0"/>
              </a:rPr>
              <a:t> </a:t>
            </a:r>
            <a:r>
              <a:rPr lang="en-MY" sz="1600" b="0" i="1" u="none" strike="noStrike" baseline="0" dirty="0">
                <a:latin typeface="Times New Roman" panose="02020603050405020304" pitchFamily="18" charset="0"/>
              </a:rPr>
              <a:t>Classifications </a:t>
            </a:r>
            <a:r>
              <a:rPr lang="en-MY" sz="1600" b="0" i="1" u="none" strike="noStrike" baseline="0" dirty="0">
                <a:latin typeface="Arial" panose="020B0604020202020204" pitchFamily="34" charset="0"/>
              </a:rPr>
              <a:t>,</a:t>
            </a:r>
          </a:p>
          <a:p>
            <a:r>
              <a:rPr lang="en-MY" sz="1600" b="0" i="1" u="none" strike="noStrike" baseline="0" dirty="0">
                <a:latin typeface="Times New Roman" panose="02020603050405020304" pitchFamily="18" charset="0"/>
              </a:rPr>
              <a:t>Background </a:t>
            </a:r>
            <a:r>
              <a:rPr lang="en-MY" sz="1600" b="0" i="1" u="none" strike="noStrike" baseline="0" dirty="0">
                <a:latin typeface="Palatino Linotype" panose="02040502050505030304" pitchFamily="18" charset="0"/>
              </a:rPr>
              <a:t>∧</a:t>
            </a:r>
            <a:r>
              <a:rPr lang="en-MY" sz="1600" b="0" i="1" u="none" strike="noStrike" baseline="0" dirty="0" err="1">
                <a:latin typeface="Times New Roman" panose="02020603050405020304" pitchFamily="18" charset="0"/>
              </a:rPr>
              <a:t>Descriptions</a:t>
            </a:r>
            <a:r>
              <a:rPr lang="en-MY" sz="1600" b="0" i="1" u="none" strike="noStrike" baseline="0" dirty="0" err="1">
                <a:latin typeface="Palatino Linotype" panose="02040502050505030304" pitchFamily="18" charset="0"/>
              </a:rPr>
              <a:t>∧</a:t>
            </a:r>
            <a:r>
              <a:rPr lang="en-MY" sz="1600" b="0" i="1" u="none" strike="noStrike" baseline="0" dirty="0" err="1">
                <a:latin typeface="Times New Roman" panose="02020603050405020304" pitchFamily="18" charset="0"/>
              </a:rPr>
              <a:t>Classifications</a:t>
            </a:r>
            <a:r>
              <a:rPr lang="en-MY" sz="1600" b="0" i="1" u="none" strike="noStrike" baseline="0" dirty="0">
                <a:latin typeface="Times New Roman" panose="02020603050405020304" pitchFamily="18" charset="0"/>
              </a:rPr>
              <a:t> </a:t>
            </a:r>
            <a:r>
              <a:rPr lang="en-MY" sz="1600" dirty="0"/>
              <a:t>⊨</a:t>
            </a:r>
            <a:r>
              <a:rPr lang="en-MY" sz="1600" b="0" i="0" u="none" strike="noStrike" baseline="0" dirty="0">
                <a:latin typeface="Lucida Sans Unicode" panose="020B0602030504020204" pitchFamily="34" charset="0"/>
              </a:rPr>
              <a:t> </a:t>
            </a:r>
            <a:r>
              <a:rPr lang="en-MY" sz="1600" b="0" i="1" u="none" strike="noStrike" baseline="0" dirty="0">
                <a:latin typeface="Times New Roman" panose="02020603050405020304" pitchFamily="18" charset="0"/>
              </a:rPr>
              <a:t>Hypothesis </a:t>
            </a:r>
            <a:r>
              <a:rPr lang="en-MY" sz="1600" b="0" i="1" u="none" strike="noStrike" baseline="0" dirty="0">
                <a:latin typeface="Arial" panose="020B0604020202020204" pitchFamily="34" charset="0"/>
              </a:rPr>
              <a:t>.</a:t>
            </a:r>
          </a:p>
          <a:p>
            <a:pPr marL="285750" indent="-285750">
              <a:buFont typeface="Arial" panose="020B0604020202020204" pitchFamily="34" charset="0"/>
              <a:buChar char="•"/>
            </a:pPr>
            <a:r>
              <a:rPr lang="en-US" sz="1600" b="0" i="0" u="none" strike="noStrike" baseline="0" dirty="0">
                <a:latin typeface="NimbusRomNo9L-ReguItal"/>
              </a:rPr>
              <a:t>deductive </a:t>
            </a:r>
            <a:r>
              <a:rPr lang="en-US" sz="1600" b="0" i="0" u="none" strike="noStrike" baseline="0" dirty="0">
                <a:latin typeface="NimbusRomNo9L-Regu"/>
              </a:rPr>
              <a:t>form of learning and cannot by itself account for the creation of new knowledge starting from scratch</a:t>
            </a:r>
            <a:endParaRPr lang="en-MY" sz="1600" b="0" i="0" u="none" strike="noStrike" baseline="0" dirty="0">
              <a:latin typeface="NimbusRomNo9L-Regu"/>
            </a:endParaRPr>
          </a:p>
          <a:p>
            <a:pPr algn="l"/>
            <a:endParaRPr lang="en-MY" sz="1800" b="0" i="1" u="none" strike="noStrike" baseline="-25000" dirty="0">
              <a:latin typeface="Book Antiqua" panose="02040602050305030304" pitchFamily="18" charset="0"/>
            </a:endParaRPr>
          </a:p>
        </p:txBody>
      </p:sp>
    </p:spTree>
    <p:extLst>
      <p:ext uri="{BB962C8B-B14F-4D97-AF65-F5344CB8AC3E}">
        <p14:creationId xmlns:p14="http://schemas.microsoft.com/office/powerpoint/2010/main" val="6023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16</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Explanation-Based Learning</a:t>
            </a:r>
            <a:endParaRPr spc="70" dirty="0"/>
          </a:p>
        </p:txBody>
      </p:sp>
      <p:pic>
        <p:nvPicPr>
          <p:cNvPr id="6" name="Picture 5">
            <a:extLst>
              <a:ext uri="{FF2B5EF4-FFF2-40B4-BE49-F238E27FC236}">
                <a16:creationId xmlns:a16="http://schemas.microsoft.com/office/drawing/2014/main" id="{C32E07AC-891C-4CC0-84C0-30B89D11EF01}"/>
              </a:ext>
            </a:extLst>
          </p:cNvPr>
          <p:cNvPicPr>
            <a:picLocks noChangeAspect="1"/>
          </p:cNvPicPr>
          <p:nvPr/>
        </p:nvPicPr>
        <p:blipFill>
          <a:blip r:embed="rId2"/>
          <a:stretch>
            <a:fillRect/>
          </a:stretch>
        </p:blipFill>
        <p:spPr>
          <a:xfrm>
            <a:off x="1411255" y="1722779"/>
            <a:ext cx="7235890" cy="1783703"/>
          </a:xfrm>
          <a:prstGeom prst="rect">
            <a:avLst/>
          </a:prstGeom>
        </p:spPr>
      </p:pic>
      <p:sp>
        <p:nvSpPr>
          <p:cNvPr id="8" name="TextBox 7">
            <a:extLst>
              <a:ext uri="{FF2B5EF4-FFF2-40B4-BE49-F238E27FC236}">
                <a16:creationId xmlns:a16="http://schemas.microsoft.com/office/drawing/2014/main" id="{5F05F5B6-AC11-4BC9-9505-8E194E32662F}"/>
              </a:ext>
            </a:extLst>
          </p:cNvPr>
          <p:cNvSpPr txBox="1"/>
          <p:nvPr/>
        </p:nvSpPr>
        <p:spPr>
          <a:xfrm>
            <a:off x="1433026" y="4097108"/>
            <a:ext cx="7177574" cy="646331"/>
          </a:xfrm>
          <a:prstGeom prst="rect">
            <a:avLst/>
          </a:prstGeom>
          <a:noFill/>
        </p:spPr>
        <p:txBody>
          <a:bodyPr wrap="square">
            <a:spAutoFit/>
          </a:bodyPr>
          <a:lstStyle/>
          <a:p>
            <a:pPr algn="l"/>
            <a:r>
              <a:rPr lang="en-US" sz="1800" b="0" i="0" u="none" strike="noStrike" baseline="0" dirty="0">
                <a:latin typeface="NimbusRomNo9L-Regu"/>
              </a:rPr>
              <a:t>A cumulative learning process uses, and adds to, its stock of background</a:t>
            </a:r>
            <a:r>
              <a:rPr lang="en-US" dirty="0">
                <a:latin typeface="NimbusRomNo9L-Regu"/>
              </a:rPr>
              <a:t> </a:t>
            </a:r>
            <a:r>
              <a:rPr lang="en-MY" sz="1800" b="0" i="0" u="none" strike="noStrike" baseline="0" dirty="0">
                <a:latin typeface="NimbusRomNo9L-Regu"/>
              </a:rPr>
              <a:t>knowledge over time.</a:t>
            </a:r>
            <a:endParaRPr lang="en-MY" dirty="0"/>
          </a:p>
        </p:txBody>
      </p:sp>
    </p:spTree>
    <p:extLst>
      <p:ext uri="{BB962C8B-B14F-4D97-AF65-F5344CB8AC3E}">
        <p14:creationId xmlns:p14="http://schemas.microsoft.com/office/powerpoint/2010/main" val="120575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17</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Explanation-Based Learning</a:t>
            </a:r>
            <a:endParaRPr spc="70" dirty="0"/>
          </a:p>
        </p:txBody>
      </p:sp>
      <p:sp>
        <p:nvSpPr>
          <p:cNvPr id="3" name="object 3"/>
          <p:cNvSpPr txBox="1"/>
          <p:nvPr/>
        </p:nvSpPr>
        <p:spPr>
          <a:xfrm>
            <a:off x="1130298" y="1379949"/>
            <a:ext cx="7722233" cy="5000727"/>
          </a:xfrm>
          <a:prstGeom prst="rect">
            <a:avLst/>
          </a:prstGeom>
        </p:spPr>
        <p:txBody>
          <a:bodyPr vert="horz" wrap="square" lIns="0" tIns="14604" rIns="0" bIns="0" rtlCol="0">
            <a:spAutoFit/>
          </a:bodyPr>
          <a:lstStyle/>
          <a:p>
            <a:pPr algn="l"/>
            <a:r>
              <a:rPr lang="en-US" sz="1800" b="0" i="0" u="none" strike="noStrike" baseline="0" dirty="0">
                <a:latin typeface="NimbusRomNo9L-Regu"/>
              </a:rPr>
              <a:t>Explanation-based learning (EBL) is a method for extracting general rules from individual observations.</a:t>
            </a:r>
          </a:p>
          <a:p>
            <a:pPr algn="l"/>
            <a:endParaRPr lang="en-US" dirty="0">
              <a:latin typeface="NimbusRomNo9L-Regu"/>
            </a:endParaRPr>
          </a:p>
          <a:p>
            <a:pPr algn="l"/>
            <a:r>
              <a:rPr lang="en-MY" sz="1800" b="1" i="0" u="none" strike="noStrike" baseline="0" dirty="0" err="1">
                <a:latin typeface="NimbusRomNo9L-Medi"/>
              </a:rPr>
              <a:t>Memoization</a:t>
            </a:r>
            <a:r>
              <a:rPr lang="en-US" sz="1800" b="0" i="0" u="none" strike="noStrike" baseline="0" dirty="0">
                <a:latin typeface="NimbusRomNo9L-Regu"/>
              </a:rPr>
              <a:t>: </a:t>
            </a:r>
            <a:r>
              <a:rPr lang="en-MY" sz="1800" b="0" i="0" u="none" strike="noStrike" baseline="0" dirty="0">
                <a:latin typeface="NimbusRomNo9L-Regu"/>
              </a:rPr>
              <a:t>accumulate </a:t>
            </a:r>
            <a:r>
              <a:rPr lang="en-US" sz="1800" b="0" i="0" u="none" strike="noStrike" baseline="0" dirty="0">
                <a:latin typeface="NimbusRomNo9L-Regu"/>
              </a:rPr>
              <a:t>a database of input–output pairs; when the function is called</a:t>
            </a:r>
          </a:p>
          <a:p>
            <a:pPr algn="l"/>
            <a:endParaRPr lang="en-US" sz="1800" b="0" i="0" u="none" strike="noStrike" baseline="0" dirty="0">
              <a:latin typeface="NimbusRomNo9L-Regu"/>
            </a:endParaRPr>
          </a:p>
          <a:p>
            <a:pPr algn="l"/>
            <a:r>
              <a:rPr lang="en-US" dirty="0">
                <a:latin typeface="NimbusRomNo9L-Regu"/>
              </a:rPr>
              <a:t>EBL create</a:t>
            </a:r>
            <a:r>
              <a:rPr lang="en-US" sz="1800" b="0" i="0" u="none" strike="noStrike" baseline="0" dirty="0">
                <a:latin typeface="NimbusRomNo9L-Regu"/>
              </a:rPr>
              <a:t> </a:t>
            </a:r>
            <a:r>
              <a:rPr lang="en-US" sz="1800" b="0" i="0" u="none" strike="noStrike" baseline="0" dirty="0">
                <a:latin typeface="NimbusRomNo9L-ReguItal"/>
              </a:rPr>
              <a:t>general </a:t>
            </a:r>
            <a:r>
              <a:rPr lang="en-US" sz="1800" b="0" i="0" u="none" strike="noStrike" baseline="0" dirty="0">
                <a:latin typeface="NimbusRomNo9L-Regu"/>
              </a:rPr>
              <a:t>rules that cover an entire class of cases</a:t>
            </a:r>
          </a:p>
          <a:p>
            <a:pPr algn="l"/>
            <a:endParaRPr lang="en-US" dirty="0">
              <a:latin typeface="NimbusRomNo9L-Regu"/>
            </a:endParaRPr>
          </a:p>
          <a:p>
            <a:pPr algn="l"/>
            <a:r>
              <a:rPr lang="en-US" sz="1800" b="1" i="0" u="none" strike="noStrike" baseline="0" dirty="0">
                <a:latin typeface="NimbusRomNo9L-Regu"/>
              </a:rPr>
              <a:t>EBL general process:</a:t>
            </a:r>
          </a:p>
          <a:p>
            <a:pPr algn="l"/>
            <a:r>
              <a:rPr lang="en-US" sz="1800" b="0" i="0" u="none" strike="noStrike" baseline="0" dirty="0">
                <a:latin typeface="NimbusRomNo9L-Regu"/>
              </a:rPr>
              <a:t>1. Given an example, construct a proof that the goal predicate applies to the example using </a:t>
            </a:r>
            <a:r>
              <a:rPr lang="en-MY" sz="1800" b="0" i="0" u="none" strike="noStrike" baseline="0" dirty="0">
                <a:latin typeface="NimbusRomNo9L-Regu"/>
              </a:rPr>
              <a:t>the available background knowledge.</a:t>
            </a:r>
          </a:p>
          <a:p>
            <a:pPr algn="l"/>
            <a:r>
              <a:rPr lang="en-US" sz="1800" b="0" i="0" u="none" strike="noStrike" baseline="0" dirty="0">
                <a:latin typeface="NimbusRomNo9L-Regu"/>
              </a:rPr>
              <a:t>2. In parallel, construct a generalized proof tree for the </a:t>
            </a:r>
            <a:r>
              <a:rPr lang="en-US" sz="1800" b="0" i="0" u="none" strike="noStrike" baseline="0" dirty="0" err="1">
                <a:latin typeface="NimbusRomNo9L-Regu"/>
              </a:rPr>
              <a:t>variabilized</a:t>
            </a:r>
            <a:r>
              <a:rPr lang="en-US" sz="1800" b="0" i="0" u="none" strike="noStrike" baseline="0" dirty="0">
                <a:latin typeface="NimbusRomNo9L-Regu"/>
              </a:rPr>
              <a:t> goal using the same inference steps as in the original proof.</a:t>
            </a:r>
          </a:p>
          <a:p>
            <a:pPr algn="l"/>
            <a:r>
              <a:rPr lang="en-US" sz="1800" b="0" i="0" u="none" strike="noStrike" baseline="0" dirty="0">
                <a:latin typeface="NimbusRomNo9L-Regu"/>
              </a:rPr>
              <a:t>3. Construct a new rule whose left-hand side consists of the leaves of the proof tree and whose right-hand side is the </a:t>
            </a:r>
            <a:r>
              <a:rPr lang="en-US" sz="1800" b="0" i="0" u="none" strike="noStrike" baseline="0" dirty="0" err="1">
                <a:latin typeface="NimbusRomNo9L-Regu"/>
              </a:rPr>
              <a:t>variabilized</a:t>
            </a:r>
            <a:r>
              <a:rPr lang="en-US" sz="1800" b="0" i="0" u="none" strike="noStrike" baseline="0" dirty="0">
                <a:latin typeface="NimbusRomNo9L-Regu"/>
              </a:rPr>
              <a:t> goal (after applying the necessary bindings </a:t>
            </a:r>
            <a:r>
              <a:rPr lang="en-MY" sz="1800" b="0" i="0" u="none" strike="noStrike" baseline="0" dirty="0">
                <a:latin typeface="NimbusRomNo9L-Regu"/>
              </a:rPr>
              <a:t>from the generalized proof).</a:t>
            </a:r>
          </a:p>
          <a:p>
            <a:pPr algn="l"/>
            <a:r>
              <a:rPr lang="en-US" sz="1800" b="0" i="0" u="none" strike="noStrike" baseline="0" dirty="0">
                <a:latin typeface="NimbusRomNo9L-Regu"/>
              </a:rPr>
              <a:t>4. Drop any conditions from the left-hand side that are true regardless of the values of the </a:t>
            </a:r>
            <a:r>
              <a:rPr lang="en-MY" sz="1800" b="0" i="0" u="none" strike="noStrike" baseline="0" dirty="0">
                <a:latin typeface="NimbusRomNo9L-Regu"/>
              </a:rPr>
              <a:t>variables in the goal.</a:t>
            </a:r>
            <a:endParaRPr lang="en-US" sz="1800" b="0" i="0" u="none" strike="noStrike" baseline="0" dirty="0">
              <a:latin typeface="NimbusRomNo9L-Regu"/>
            </a:endParaRPr>
          </a:p>
        </p:txBody>
      </p:sp>
    </p:spTree>
    <p:extLst>
      <p:ext uri="{BB962C8B-B14F-4D97-AF65-F5344CB8AC3E}">
        <p14:creationId xmlns:p14="http://schemas.microsoft.com/office/powerpoint/2010/main" val="2391856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18</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Explanation-Based Learning</a:t>
            </a:r>
            <a:endParaRPr spc="70" dirty="0"/>
          </a:p>
        </p:txBody>
      </p:sp>
      <p:pic>
        <p:nvPicPr>
          <p:cNvPr id="6" name="Picture 5">
            <a:extLst>
              <a:ext uri="{FF2B5EF4-FFF2-40B4-BE49-F238E27FC236}">
                <a16:creationId xmlns:a16="http://schemas.microsoft.com/office/drawing/2014/main" id="{21690A4A-74B4-4470-9C92-F0DC8AEC5296}"/>
              </a:ext>
            </a:extLst>
          </p:cNvPr>
          <p:cNvPicPr>
            <a:picLocks noChangeAspect="1"/>
          </p:cNvPicPr>
          <p:nvPr/>
        </p:nvPicPr>
        <p:blipFill>
          <a:blip r:embed="rId2"/>
          <a:stretch>
            <a:fillRect/>
          </a:stretch>
        </p:blipFill>
        <p:spPr>
          <a:xfrm>
            <a:off x="2209800" y="1290935"/>
            <a:ext cx="5334000" cy="4630780"/>
          </a:xfrm>
          <a:prstGeom prst="rect">
            <a:avLst/>
          </a:prstGeom>
        </p:spPr>
      </p:pic>
      <p:sp>
        <p:nvSpPr>
          <p:cNvPr id="10" name="TextBox 9">
            <a:extLst>
              <a:ext uri="{FF2B5EF4-FFF2-40B4-BE49-F238E27FC236}">
                <a16:creationId xmlns:a16="http://schemas.microsoft.com/office/drawing/2014/main" id="{0ECDE911-02F7-4D42-BF46-E51E3A651565}"/>
              </a:ext>
            </a:extLst>
          </p:cNvPr>
          <p:cNvSpPr txBox="1"/>
          <p:nvPr/>
        </p:nvSpPr>
        <p:spPr>
          <a:xfrm>
            <a:off x="1524000" y="6112133"/>
            <a:ext cx="7441845" cy="738664"/>
          </a:xfrm>
          <a:prstGeom prst="rect">
            <a:avLst/>
          </a:prstGeom>
          <a:noFill/>
        </p:spPr>
        <p:txBody>
          <a:bodyPr wrap="square">
            <a:spAutoFit/>
          </a:bodyPr>
          <a:lstStyle/>
          <a:p>
            <a:pPr algn="l"/>
            <a:r>
              <a:rPr lang="en-US" sz="1400" b="0" i="0" u="none" strike="noStrike" baseline="0" dirty="0">
                <a:latin typeface="NimbusRomNo9L-Regu"/>
              </a:rPr>
              <a:t>Proof trees for the simplification problem. The first tree shows the proof for the </a:t>
            </a:r>
            <a:r>
              <a:rPr lang="en-MY" sz="1400" b="0" i="0" u="none" strike="noStrike" baseline="0" dirty="0">
                <a:latin typeface="NimbusRomNo9L-Regu"/>
              </a:rPr>
              <a:t>original problem instance. </a:t>
            </a:r>
            <a:r>
              <a:rPr lang="en-US" sz="1400" b="0" i="0" u="none" strike="noStrike" baseline="0" dirty="0">
                <a:latin typeface="NimbusRomNo9L-Regu"/>
              </a:rPr>
              <a:t>The second tree shows the proof for a problem instance with all constants replaced by variables, from which we can derive a variety of other rules.</a:t>
            </a:r>
            <a:endParaRPr lang="en-MY" sz="1400" dirty="0"/>
          </a:p>
        </p:txBody>
      </p:sp>
    </p:spTree>
    <p:extLst>
      <p:ext uri="{BB962C8B-B14F-4D97-AF65-F5344CB8AC3E}">
        <p14:creationId xmlns:p14="http://schemas.microsoft.com/office/powerpoint/2010/main" val="335475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19</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Explanation-Based Learning</a:t>
            </a:r>
            <a:endParaRPr spc="70" dirty="0"/>
          </a:p>
        </p:txBody>
      </p:sp>
      <p:sp>
        <p:nvSpPr>
          <p:cNvPr id="3" name="object 3"/>
          <p:cNvSpPr txBox="1"/>
          <p:nvPr/>
        </p:nvSpPr>
        <p:spPr>
          <a:xfrm>
            <a:off x="1130298" y="1379949"/>
            <a:ext cx="7722233" cy="5554725"/>
          </a:xfrm>
          <a:prstGeom prst="rect">
            <a:avLst/>
          </a:prstGeom>
        </p:spPr>
        <p:txBody>
          <a:bodyPr vert="horz" wrap="square" lIns="0" tIns="14604" rIns="0" bIns="0" rtlCol="0">
            <a:spAutoFit/>
          </a:bodyPr>
          <a:lstStyle/>
          <a:p>
            <a:pPr marR="980" algn="just"/>
            <a:r>
              <a:rPr lang="en-MY" sz="1800" b="0" i="0" u="none" strike="noStrike" baseline="0" dirty="0">
                <a:solidFill>
                  <a:srgbClr val="9A009A"/>
                </a:solidFill>
                <a:latin typeface="CMSSBX10"/>
              </a:rPr>
              <a:t>Improving efficiency</a:t>
            </a:r>
            <a:endParaRPr lang="en-US" sz="1800" b="1" i="0" u="none" strike="noStrike" baseline="0" dirty="0">
              <a:latin typeface="Times New Roman" panose="02020603050405020304" pitchFamily="18" charset="0"/>
            </a:endParaRPr>
          </a:p>
          <a:p>
            <a:pPr marL="285750" marR="980" indent="-285750" algn="just">
              <a:buFont typeface="Arial" panose="020B0604020202020204" pitchFamily="34" charset="0"/>
              <a:buChar char="•"/>
            </a:pPr>
            <a:r>
              <a:rPr lang="en-US" sz="1800" b="0" i="0" u="none" strike="noStrike" baseline="0" dirty="0">
                <a:latin typeface="Times New Roman" panose="02020603050405020304" pitchFamily="18" charset="0"/>
              </a:rPr>
              <a:t>The generalized proof tree actually yields more than one generalized rule. </a:t>
            </a:r>
          </a:p>
          <a:p>
            <a:pPr marL="285750" marR="980" indent="-285750" algn="just">
              <a:buFont typeface="Arial" panose="020B0604020202020204" pitchFamily="34" charset="0"/>
              <a:buChar char="•"/>
            </a:pPr>
            <a:endParaRPr lang="en-US" sz="1800" b="0" i="0" u="none" strike="noStrike" baseline="0" dirty="0">
              <a:latin typeface="Times New Roman" panose="02020603050405020304" pitchFamily="18" charset="0"/>
            </a:endParaRPr>
          </a:p>
          <a:p>
            <a:pPr marL="285750" marR="980" indent="-285750" algn="just">
              <a:buFont typeface="Arial" panose="020B0604020202020204" pitchFamily="34" charset="0"/>
              <a:buChar char="•"/>
            </a:pPr>
            <a:r>
              <a:rPr lang="en-US" sz="1800" b="0" i="0" u="none" strike="noStrike" baseline="0" dirty="0">
                <a:latin typeface="Times New Roman" panose="02020603050405020304" pitchFamily="18" charset="0"/>
              </a:rPr>
              <a:t>if we terminate, or </a:t>
            </a:r>
            <a:r>
              <a:rPr lang="en-US" sz="1800" b="1" i="0" u="none" strike="noStrike" baseline="0" dirty="0">
                <a:latin typeface="Times New Roman" panose="02020603050405020304" pitchFamily="18" charset="0"/>
              </a:rPr>
              <a:t>prune</a:t>
            </a:r>
            <a:r>
              <a:rPr lang="en-US" sz="1800" b="0" i="0" u="none" strike="noStrike" baseline="0" dirty="0">
                <a:latin typeface="Times New Roman" panose="02020603050405020304" pitchFamily="18" charset="0"/>
              </a:rPr>
              <a:t>, the growth of the right-hand branch in the proof tree when it reaches the </a:t>
            </a:r>
            <a:r>
              <a:rPr lang="en-US" sz="1800" b="0" i="1" u="none" strike="noStrike" baseline="0" dirty="0">
                <a:latin typeface="Times New Roman" panose="02020603050405020304" pitchFamily="18" charset="0"/>
              </a:rPr>
              <a:t>Primitive </a:t>
            </a:r>
            <a:r>
              <a:rPr lang="en-US" sz="1800" b="0" i="0" u="none" strike="noStrike" baseline="0" dirty="0">
                <a:latin typeface="Times New Roman" panose="02020603050405020304" pitchFamily="18" charset="0"/>
              </a:rPr>
              <a:t>step, we get the rule</a:t>
            </a:r>
          </a:p>
          <a:p>
            <a:pPr marL="285750" marR="980" indent="-285750" algn="just">
              <a:buFont typeface="Arial" panose="020B0604020202020204" pitchFamily="34" charset="0"/>
              <a:buChar char="•"/>
            </a:pPr>
            <a:endParaRPr lang="en-US" sz="1800" b="0" i="0" u="none" strike="noStrike" baseline="0" dirty="0">
              <a:latin typeface="Times New Roman" panose="02020603050405020304" pitchFamily="18" charset="0"/>
            </a:endParaRPr>
          </a:p>
          <a:p>
            <a:pPr marR="980" algn="ctr"/>
            <a:r>
              <a:rPr lang="en-MY" sz="1800" b="0" i="1" u="none" strike="noStrike" baseline="0" dirty="0">
                <a:latin typeface="Times New Roman" panose="02020603050405020304" pitchFamily="18" charset="0"/>
              </a:rPr>
              <a:t>Primitive</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z</a:t>
            </a:r>
            <a:r>
              <a:rPr lang="en-MY" sz="1800" b="0" i="0" u="none" strike="noStrike" baseline="0" dirty="0">
                <a:latin typeface="Tahoma" panose="020B0604030504040204" pitchFamily="34" charset="0"/>
              </a:rPr>
              <a:t>) </a:t>
            </a:r>
            <a:r>
              <a:rPr lang="en-MY" sz="1800" b="0" i="0" u="none" strike="noStrike" baseline="0" dirty="0">
                <a:latin typeface="Lucida Sans Unicode" panose="020B0602030504020204" pitchFamily="34" charset="0"/>
              </a:rPr>
              <a:t>⇒ </a:t>
            </a:r>
            <a:r>
              <a:rPr lang="en-MY" sz="1800" b="0" i="1" u="none" strike="noStrike" baseline="0" dirty="0">
                <a:latin typeface="Times New Roman" panose="02020603050405020304" pitchFamily="18" charset="0"/>
              </a:rPr>
              <a:t>Simplify</a:t>
            </a:r>
            <a:r>
              <a:rPr lang="en-MY" sz="1800" b="0" i="0" u="none" strike="noStrike" baseline="0" dirty="0">
                <a:latin typeface="Tahoma" panose="020B0604030504040204" pitchFamily="34" charset="0"/>
              </a:rPr>
              <a:t>(</a:t>
            </a:r>
            <a:r>
              <a:rPr lang="en-MY" sz="1800" b="0" i="0" u="none" strike="noStrike" baseline="0" dirty="0">
                <a:latin typeface="Times New Roman" panose="02020603050405020304" pitchFamily="18" charset="0"/>
              </a:rPr>
              <a:t>1 </a:t>
            </a:r>
            <a:r>
              <a:rPr lang="en-MY" sz="1800" b="0" i="0" u="none" strike="noStrike" baseline="0" dirty="0">
                <a:latin typeface="Lucida Sans Unicode" panose="020B0602030504020204" pitchFamily="34" charset="0"/>
              </a:rPr>
              <a:t>× </a:t>
            </a:r>
            <a:r>
              <a:rPr lang="en-MY" sz="1800" b="0" i="0" u="none" strike="noStrike" baseline="0" dirty="0">
                <a:latin typeface="Tahoma" panose="020B0604030504040204" pitchFamily="34" charset="0"/>
              </a:rPr>
              <a:t>(</a:t>
            </a:r>
            <a:r>
              <a:rPr lang="en-MY" sz="1800" b="0" i="0" u="none" strike="noStrike" baseline="0" dirty="0">
                <a:latin typeface="Times New Roman" panose="02020603050405020304" pitchFamily="18" charset="0"/>
              </a:rPr>
              <a:t>0 </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z</a:t>
            </a:r>
            <a:r>
              <a:rPr lang="en-MY" sz="1800" b="0" i="0" u="none" strike="noStrike" baseline="0" dirty="0">
                <a:latin typeface="Tahoma" panose="020B0604030504040204" pitchFamily="34" charset="0"/>
              </a:rPr>
              <a:t>)</a:t>
            </a:r>
            <a:r>
              <a:rPr lang="en-MY" sz="1800" b="0" i="1" u="none" strike="noStrike" baseline="0" dirty="0">
                <a:latin typeface="Arial" panose="020B0604020202020204" pitchFamily="34" charset="0"/>
              </a:rPr>
              <a:t>,</a:t>
            </a:r>
          </a:p>
          <a:p>
            <a:pPr algn="l"/>
            <a:endParaRPr lang="en-US" dirty="0">
              <a:latin typeface="NimbusRomNo9L-Regu"/>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extract a more general rule by pruning after the step </a:t>
            </a:r>
            <a:r>
              <a:rPr lang="en-US" sz="1800" b="0" i="1" u="none" strike="noStrike" baseline="0" dirty="0">
                <a:latin typeface="Times New Roman" panose="02020603050405020304" pitchFamily="18" charset="0"/>
              </a:rPr>
              <a:t>Simplify</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y </a:t>
            </a:r>
            <a:r>
              <a:rPr lang="en-US" sz="1800" b="0" i="0" u="none" strike="noStrike" baseline="0" dirty="0">
                <a:latin typeface="Tahoma" panose="020B0604030504040204" pitchFamily="34" charset="0"/>
              </a:rPr>
              <a:t>+ </a:t>
            </a:r>
            <a:r>
              <a:rPr lang="en-US" sz="1800" b="0" i="1" u="none" strike="noStrike" baseline="0" dirty="0">
                <a:latin typeface="Times New Roman" panose="02020603050405020304" pitchFamily="18" charset="0"/>
              </a:rPr>
              <a:t>z</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w</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 yielding the rule</a:t>
            </a:r>
          </a:p>
          <a:p>
            <a:pPr algn="ctr"/>
            <a:r>
              <a:rPr lang="pl-PL" sz="1800" b="0" i="1" u="none" strike="noStrike" baseline="0" dirty="0">
                <a:latin typeface="Times New Roman" panose="02020603050405020304" pitchFamily="18" charset="0"/>
              </a:rPr>
              <a:t>Simplify</a:t>
            </a:r>
            <a:r>
              <a:rPr lang="pl-PL" sz="1800" b="0" i="0" u="none" strike="noStrike" baseline="0" dirty="0">
                <a:latin typeface="Tahoma" panose="020B0604030504040204" pitchFamily="34" charset="0"/>
              </a:rPr>
              <a:t>(</a:t>
            </a:r>
            <a:r>
              <a:rPr lang="pl-PL" sz="1800" b="0" i="1" u="none" strike="noStrike" baseline="0" dirty="0">
                <a:latin typeface="Times New Roman" panose="02020603050405020304" pitchFamily="18" charset="0"/>
              </a:rPr>
              <a:t>y </a:t>
            </a:r>
            <a:r>
              <a:rPr lang="pl-PL" sz="1800" b="0" i="0" u="none" strike="noStrike" baseline="0" dirty="0">
                <a:latin typeface="Tahoma" panose="020B0604030504040204" pitchFamily="34" charset="0"/>
              </a:rPr>
              <a:t>+ </a:t>
            </a:r>
            <a:r>
              <a:rPr lang="pl-PL" sz="1800" b="0" i="1" u="none" strike="noStrike" baseline="0" dirty="0">
                <a:latin typeface="Times New Roman" panose="02020603050405020304" pitchFamily="18" charset="0"/>
              </a:rPr>
              <a:t>z</a:t>
            </a:r>
            <a:r>
              <a:rPr lang="pl-PL" sz="1800" b="0" i="1" u="none" strike="noStrike" baseline="0" dirty="0">
                <a:latin typeface="Arial" panose="020B0604020202020204" pitchFamily="34" charset="0"/>
              </a:rPr>
              <a:t>, </a:t>
            </a:r>
            <a:r>
              <a:rPr lang="pl-PL" sz="1800" b="0" i="1" u="none" strike="noStrike" baseline="0" dirty="0">
                <a:latin typeface="Times New Roman" panose="02020603050405020304" pitchFamily="18" charset="0"/>
              </a:rPr>
              <a:t>w</a:t>
            </a:r>
            <a:r>
              <a:rPr lang="pl-PL" sz="1800" b="0" i="0" u="none" strike="noStrike" baseline="0" dirty="0">
                <a:latin typeface="Tahoma" panose="020B0604030504040204" pitchFamily="34" charset="0"/>
              </a:rPr>
              <a:t>) </a:t>
            </a:r>
            <a:r>
              <a:rPr lang="pl-PL" sz="1800" b="0" i="0" u="none" strike="noStrike" baseline="0" dirty="0">
                <a:latin typeface="Lucida Sans Unicode" panose="020B0602030504020204" pitchFamily="34" charset="0"/>
              </a:rPr>
              <a:t>⇒ </a:t>
            </a:r>
            <a:r>
              <a:rPr lang="pl-PL" sz="1800" b="0" i="1" u="none" strike="noStrike" baseline="0" dirty="0">
                <a:latin typeface="Times New Roman" panose="02020603050405020304" pitchFamily="18" charset="0"/>
              </a:rPr>
              <a:t>Simplify</a:t>
            </a:r>
            <a:r>
              <a:rPr lang="pl-PL" sz="1800" b="0" i="0" u="none" strike="noStrike" baseline="0" dirty="0">
                <a:latin typeface="Tahoma" panose="020B0604030504040204" pitchFamily="34" charset="0"/>
              </a:rPr>
              <a:t>(</a:t>
            </a:r>
            <a:r>
              <a:rPr lang="pl-PL" sz="1800" b="0" i="0" u="none" strike="noStrike" baseline="0" dirty="0">
                <a:latin typeface="Book Antiqua" panose="02040602050305030304" pitchFamily="18" charset="0"/>
              </a:rPr>
              <a:t>1 </a:t>
            </a:r>
            <a:r>
              <a:rPr lang="pl-PL" sz="1800" b="0" i="0" u="none" strike="noStrike" baseline="0" dirty="0">
                <a:latin typeface="Lucida Sans Unicode" panose="020B0602030504020204" pitchFamily="34" charset="0"/>
              </a:rPr>
              <a:t>× </a:t>
            </a:r>
            <a:r>
              <a:rPr lang="pl-PL" sz="1800" b="0" i="0" u="none" strike="noStrike" baseline="0" dirty="0">
                <a:latin typeface="Tahoma" panose="020B0604030504040204" pitchFamily="34" charset="0"/>
              </a:rPr>
              <a:t>(</a:t>
            </a:r>
            <a:r>
              <a:rPr lang="pl-PL" sz="1800" b="0" i="1" u="none" strike="noStrike" baseline="0" dirty="0">
                <a:latin typeface="Times New Roman" panose="02020603050405020304" pitchFamily="18" charset="0"/>
              </a:rPr>
              <a:t>y </a:t>
            </a:r>
            <a:r>
              <a:rPr lang="pl-PL" sz="1800" b="0" i="0" u="none" strike="noStrike" baseline="0" dirty="0">
                <a:latin typeface="Tahoma" panose="020B0604030504040204" pitchFamily="34" charset="0"/>
              </a:rPr>
              <a:t>+ </a:t>
            </a:r>
            <a:r>
              <a:rPr lang="pl-PL" sz="1800" b="0" i="1" u="none" strike="noStrike" baseline="0" dirty="0">
                <a:latin typeface="Times New Roman" panose="02020603050405020304" pitchFamily="18" charset="0"/>
              </a:rPr>
              <a:t>z</a:t>
            </a:r>
            <a:r>
              <a:rPr lang="pl-PL" sz="1800" b="0" i="0" u="none" strike="noStrike" baseline="0" dirty="0">
                <a:latin typeface="Tahoma" panose="020B0604030504040204" pitchFamily="34" charset="0"/>
              </a:rPr>
              <a:t>)</a:t>
            </a:r>
            <a:r>
              <a:rPr lang="pl-PL" sz="1800" b="0" i="1" u="none" strike="noStrike" baseline="0" dirty="0">
                <a:latin typeface="Arial" panose="020B0604020202020204" pitchFamily="34" charset="0"/>
              </a:rPr>
              <a:t>, </a:t>
            </a:r>
            <a:r>
              <a:rPr lang="pl-PL" sz="1800" b="0" i="1" u="none" strike="noStrike" baseline="0" dirty="0">
                <a:latin typeface="Times New Roman" panose="02020603050405020304" pitchFamily="18" charset="0"/>
              </a:rPr>
              <a:t>w</a:t>
            </a:r>
            <a:r>
              <a:rPr lang="pl-PL" sz="1800" b="0" i="0" u="none" strike="noStrike" baseline="0" dirty="0">
                <a:latin typeface="Tahoma" panose="020B0604030504040204" pitchFamily="34" charset="0"/>
              </a:rPr>
              <a:t>) </a:t>
            </a:r>
            <a:r>
              <a:rPr lang="pl-PL" sz="1800" b="0" i="1" u="none" strike="noStrike" baseline="0" dirty="0">
                <a:latin typeface="Arial" panose="020B0604020202020204" pitchFamily="34" charset="0"/>
              </a:rPr>
              <a:t>.</a:t>
            </a:r>
            <a:endParaRPr lang="en-US" sz="1800" b="0" i="1" u="none" strike="noStrike" baseline="0" dirty="0">
              <a:latin typeface="Arial" panose="020B0604020202020204" pitchFamily="34" charset="0"/>
            </a:endParaRPr>
          </a:p>
          <a:p>
            <a:pPr algn="ctr"/>
            <a:endParaRPr lang="en-US" i="1" dirty="0">
              <a:latin typeface="Arial" panose="020B0604020202020204" pitchFamily="34" charset="0"/>
            </a:endParaRPr>
          </a:p>
          <a:p>
            <a:pPr marL="285750" indent="-285750" algn="l">
              <a:buFont typeface="Arial" panose="020B0604020202020204" pitchFamily="34" charset="0"/>
              <a:buChar char="•"/>
            </a:pPr>
            <a:r>
              <a:rPr lang="en-MY" sz="1800" b="0" i="0" u="none" strike="noStrike" baseline="0" dirty="0">
                <a:latin typeface="NimbusRomNo9L-Regu"/>
              </a:rPr>
              <a:t>There are </a:t>
            </a:r>
            <a:r>
              <a:rPr lang="en-US" sz="1800" b="0" i="0" u="none" strike="noStrike" baseline="0" dirty="0">
                <a:latin typeface="NimbusRomNo9L-Regu"/>
              </a:rPr>
              <a:t>three factors involved in the analysis of efficiency gains from EBL</a:t>
            </a:r>
          </a:p>
          <a:p>
            <a:pPr marL="742950" lvl="1" indent="-285750">
              <a:buFont typeface="Arial" panose="020B0604020202020204" pitchFamily="34" charset="0"/>
              <a:buChar char="•"/>
            </a:pPr>
            <a:r>
              <a:rPr lang="en-MY" b="1" i="0" u="none" strike="noStrike" baseline="0" dirty="0">
                <a:latin typeface="NimbusRomNo9L-Medi"/>
              </a:rPr>
              <a:t>branching factor </a:t>
            </a:r>
            <a:r>
              <a:rPr lang="en-MY" b="0" i="0" u="none" strike="noStrike" baseline="0" dirty="0">
                <a:latin typeface="NimbusRomNo9L-Medi"/>
              </a:rPr>
              <a:t>increases when large numbers of rules are added</a:t>
            </a:r>
          </a:p>
          <a:p>
            <a:pPr marL="742950" lvl="1" indent="-285750">
              <a:buFont typeface="Arial" panose="020B0604020202020204" pitchFamily="34" charset="0"/>
              <a:buChar char="•"/>
            </a:pPr>
            <a:r>
              <a:rPr lang="en-US" sz="1800" b="1" i="0" u="none" strike="noStrike" baseline="0" dirty="0">
                <a:latin typeface="NimbusRomNo9L-Regu"/>
              </a:rPr>
              <a:t>derived rules </a:t>
            </a:r>
            <a:r>
              <a:rPr lang="en-US" sz="1800" b="0" i="0" u="none" strike="noStrike" baseline="0" dirty="0">
                <a:latin typeface="NimbusRomNo9L-Regu"/>
              </a:rPr>
              <a:t>must offer significant </a:t>
            </a:r>
            <a:r>
              <a:rPr lang="en-US" sz="1800" b="1" i="0" u="none" strike="noStrike" baseline="0" dirty="0">
                <a:latin typeface="NimbusRomNo9L-Regu"/>
              </a:rPr>
              <a:t>increases in speed </a:t>
            </a:r>
            <a:r>
              <a:rPr lang="en-US" sz="1800" b="0" i="0" u="none" strike="noStrike" baseline="0" dirty="0">
                <a:latin typeface="NimbusRomNo9L-Regu"/>
              </a:rPr>
              <a:t>for the cases that they do cover.</a:t>
            </a:r>
          </a:p>
          <a:p>
            <a:pPr marL="742950" lvl="1" indent="-285750">
              <a:buFont typeface="Arial" panose="020B0604020202020204" pitchFamily="34" charset="0"/>
              <a:buChar char="•"/>
            </a:pPr>
            <a:r>
              <a:rPr lang="en-US" sz="1800" b="0" i="0" u="none" strike="noStrike" baseline="0" dirty="0">
                <a:latin typeface="NimbusRomNo9L-Regu"/>
              </a:rPr>
              <a:t>Derived rules should be </a:t>
            </a:r>
            <a:r>
              <a:rPr lang="en-US" sz="1800" b="1" i="0" u="none" strike="noStrike" baseline="0" dirty="0">
                <a:latin typeface="NimbusRomNo9L-Regu"/>
              </a:rPr>
              <a:t>as general as possible</a:t>
            </a:r>
            <a:r>
              <a:rPr lang="en-US" sz="1800" b="0" i="0" u="none" strike="noStrike" baseline="0" dirty="0">
                <a:latin typeface="NimbusRomNo9L-Regu"/>
              </a:rPr>
              <a:t>, so that they apply to the largest possible </a:t>
            </a:r>
            <a:r>
              <a:rPr lang="en-MY" sz="1800" b="0" i="0" u="none" strike="noStrike" baseline="0" dirty="0">
                <a:latin typeface="NimbusRomNo9L-Regu"/>
              </a:rPr>
              <a:t>set of cases.</a:t>
            </a:r>
            <a:endParaRPr lang="en-US" b="0" i="1" u="none" strike="noStrike" baseline="0" dirty="0">
              <a:latin typeface="Arial" panose="020B0604020202020204" pitchFamily="34" charset="0"/>
            </a:endParaRPr>
          </a:p>
          <a:p>
            <a:pPr algn="ctr"/>
            <a:endParaRPr lang="pl-PL" sz="1800" b="0" i="1" u="none" strike="noStrike" baseline="0" dirty="0">
              <a:latin typeface="Arial" panose="020B0604020202020204" pitchFamily="34" charset="0"/>
            </a:endParaRPr>
          </a:p>
          <a:p>
            <a:pPr algn="l"/>
            <a:endParaRPr lang="en-US" sz="1800" b="0" i="0" u="none" strike="noStrike" baseline="0" dirty="0">
              <a:latin typeface="NimbusRomNo9L-Regu"/>
            </a:endParaRPr>
          </a:p>
        </p:txBody>
      </p:sp>
    </p:spTree>
    <p:extLst>
      <p:ext uri="{BB962C8B-B14F-4D97-AF65-F5344CB8AC3E}">
        <p14:creationId xmlns:p14="http://schemas.microsoft.com/office/powerpoint/2010/main" val="191528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a:t>
            </a:fld>
            <a:endParaRPr spc="20"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70" dirty="0"/>
              <a:t>Outline</a:t>
            </a:r>
          </a:p>
        </p:txBody>
      </p:sp>
      <p:sp>
        <p:nvSpPr>
          <p:cNvPr id="3" name="object 3"/>
          <p:cNvSpPr txBox="1"/>
          <p:nvPr/>
        </p:nvSpPr>
        <p:spPr>
          <a:xfrm>
            <a:off x="1130299" y="1379949"/>
            <a:ext cx="6121400" cy="2956578"/>
          </a:xfrm>
          <a:prstGeom prst="rect">
            <a:avLst/>
          </a:prstGeom>
        </p:spPr>
        <p:txBody>
          <a:bodyPr vert="horz" wrap="square" lIns="0" tIns="14604" rIns="0" bIns="0" rtlCol="0">
            <a:spAutoFit/>
          </a:bodyPr>
          <a:lstStyle/>
          <a:p>
            <a:pPr marL="381000" indent="-368935">
              <a:lnSpc>
                <a:spcPct val="100000"/>
              </a:lnSpc>
              <a:spcBef>
                <a:spcPts val="114"/>
              </a:spcBef>
              <a:buFont typeface="Cambria"/>
              <a:buChar char="♦"/>
              <a:tabLst>
                <a:tab pos="381000" algn="l"/>
                <a:tab pos="381635" algn="l"/>
              </a:tabLst>
            </a:pPr>
            <a:r>
              <a:rPr lang="en-US" sz="2050" spc="-50" dirty="0">
                <a:latin typeface="Calibri"/>
                <a:cs typeface="Calibri"/>
              </a:rPr>
              <a:t>A Logical Formulation of Learning</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r>
              <a:rPr lang="en-MY" sz="2050" dirty="0">
                <a:cs typeface="Calibri"/>
              </a:rPr>
              <a:t>Knowledge in Learning</a:t>
            </a:r>
          </a:p>
          <a:p>
            <a:pPr marL="381000" indent="-368935">
              <a:lnSpc>
                <a:spcPct val="100000"/>
              </a:lnSpc>
              <a:spcBef>
                <a:spcPts val="114"/>
              </a:spcBef>
              <a:buFont typeface="Cambria"/>
              <a:buChar char="♦"/>
              <a:tabLst>
                <a:tab pos="381000" algn="l"/>
                <a:tab pos="381635" algn="l"/>
              </a:tabLst>
            </a:pPr>
            <a:endParaRPr lang="en-MY" sz="2050" dirty="0">
              <a:cs typeface="Calibri"/>
            </a:endParaRPr>
          </a:p>
          <a:p>
            <a:pPr marL="381000" indent="-368935">
              <a:lnSpc>
                <a:spcPct val="100000"/>
              </a:lnSpc>
              <a:spcBef>
                <a:spcPts val="114"/>
              </a:spcBef>
              <a:buFont typeface="Cambria"/>
              <a:buChar char="♦"/>
              <a:tabLst>
                <a:tab pos="381000" algn="l"/>
                <a:tab pos="381635" algn="l"/>
              </a:tabLst>
            </a:pPr>
            <a:r>
              <a:rPr lang="en-MY" sz="2050" dirty="0">
                <a:cs typeface="Calibri"/>
              </a:rPr>
              <a:t>Explanation-Based Learning</a:t>
            </a:r>
          </a:p>
          <a:p>
            <a:pPr marL="381000" indent="-368935">
              <a:lnSpc>
                <a:spcPct val="100000"/>
              </a:lnSpc>
              <a:spcBef>
                <a:spcPts val="114"/>
              </a:spcBef>
              <a:buFont typeface="Cambria"/>
              <a:buChar char="♦"/>
              <a:tabLst>
                <a:tab pos="381000" algn="l"/>
                <a:tab pos="381635" algn="l"/>
              </a:tabLst>
            </a:pPr>
            <a:endParaRPr lang="en-MY" sz="2050" dirty="0">
              <a:cs typeface="Calibri"/>
            </a:endParaRPr>
          </a:p>
          <a:p>
            <a:pPr marL="381000" indent="-368935">
              <a:lnSpc>
                <a:spcPct val="100000"/>
              </a:lnSpc>
              <a:spcBef>
                <a:spcPts val="114"/>
              </a:spcBef>
              <a:buFont typeface="Cambria"/>
              <a:buChar char="♦"/>
              <a:tabLst>
                <a:tab pos="381000" algn="l"/>
                <a:tab pos="381635" algn="l"/>
              </a:tabLst>
            </a:pPr>
            <a:r>
              <a:rPr lang="en-MY" sz="2050" dirty="0">
                <a:cs typeface="Calibri"/>
              </a:rPr>
              <a:t>Learning Using Relevance Information</a:t>
            </a:r>
          </a:p>
          <a:p>
            <a:pPr marL="381000" indent="-368935">
              <a:lnSpc>
                <a:spcPct val="100000"/>
              </a:lnSpc>
              <a:spcBef>
                <a:spcPts val="114"/>
              </a:spcBef>
              <a:buFont typeface="Cambria"/>
              <a:buChar char="♦"/>
              <a:tabLst>
                <a:tab pos="381000" algn="l"/>
                <a:tab pos="381635" algn="l"/>
              </a:tabLst>
            </a:pPr>
            <a:endParaRPr lang="en-MY" sz="2050" dirty="0">
              <a:cs typeface="Calibri"/>
            </a:endParaRPr>
          </a:p>
          <a:p>
            <a:pPr marL="381000" indent="-368935">
              <a:lnSpc>
                <a:spcPct val="100000"/>
              </a:lnSpc>
              <a:spcBef>
                <a:spcPts val="114"/>
              </a:spcBef>
              <a:buFont typeface="Cambria"/>
              <a:buChar char="♦"/>
              <a:tabLst>
                <a:tab pos="381000" algn="l"/>
                <a:tab pos="381635" algn="l"/>
              </a:tabLst>
            </a:pPr>
            <a:r>
              <a:rPr lang="en-MY" sz="2050" dirty="0">
                <a:cs typeface="Calibri"/>
              </a:rPr>
              <a:t>Inductive Logic Programming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20</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Learning Using Relevance Information</a:t>
            </a:r>
            <a:endParaRPr spc="70" dirty="0"/>
          </a:p>
        </p:txBody>
      </p:sp>
      <mc:AlternateContent xmlns:mc="http://schemas.openxmlformats.org/markup-compatibility/2006" xmlns:a14="http://schemas.microsoft.com/office/drawing/2010/main">
        <mc:Choice Requires="a14">
          <p:sp>
            <p:nvSpPr>
              <p:cNvPr id="3" name="object 3"/>
              <p:cNvSpPr txBox="1"/>
              <p:nvPr/>
            </p:nvSpPr>
            <p:spPr>
              <a:xfrm>
                <a:off x="1130298" y="1379949"/>
                <a:ext cx="7722233" cy="4446729"/>
              </a:xfrm>
              <a:prstGeom prst="rect">
                <a:avLst/>
              </a:prstGeom>
            </p:spPr>
            <p:txBody>
              <a:bodyPr vert="horz" wrap="square" lIns="0" tIns="14604" rIns="0" bIns="0" rtlCol="0">
                <a:spAutoFit/>
              </a:bodyPr>
              <a:lstStyle/>
              <a:p>
                <a:pPr algn="l"/>
                <a:r>
                  <a:rPr lang="en-MY" sz="1800" b="1" i="0" u="none" strike="noStrike" baseline="0" dirty="0">
                    <a:latin typeface="NimbusRomNo9L-Medi"/>
                  </a:rPr>
                  <a:t>functional dependencies </a:t>
                </a:r>
                <a:r>
                  <a:rPr lang="en-MY" sz="1800" b="1" i="0" u="none" strike="noStrike" baseline="0" dirty="0">
                    <a:latin typeface="NimbusRomNo9L-Regu"/>
                  </a:rPr>
                  <a:t>or </a:t>
                </a:r>
                <a:r>
                  <a:rPr lang="en-MY" sz="1800" b="1" i="0" u="none" strike="noStrike" baseline="0" dirty="0">
                    <a:latin typeface="NimbusRomNo9L-Medi"/>
                  </a:rPr>
                  <a:t>determinations</a:t>
                </a:r>
              </a:p>
              <a:p>
                <a:pPr marL="285750" indent="-285750">
                  <a:buFont typeface="Arial" panose="020B0604020202020204" pitchFamily="34" charset="0"/>
                  <a:buChar char="•"/>
                </a:pPr>
                <a:r>
                  <a:rPr lang="en-US" b="0" i="0" u="none" strike="noStrike" baseline="0" dirty="0">
                    <a:latin typeface="NimbusRomNo9L-Regu"/>
                  </a:rPr>
                  <a:t>strict form of relevance: given nationality, language is </a:t>
                </a:r>
                <a:r>
                  <a:rPr lang="en-MY" b="0" i="0" u="none" strike="noStrike" baseline="0" dirty="0">
                    <a:latin typeface="NimbusRomNo9L-Regu"/>
                  </a:rPr>
                  <a:t>fully determined</a:t>
                </a:r>
                <a:endParaRPr lang="pl-PL" b="0" i="1" u="none" strike="noStrike" baseline="0" dirty="0">
                  <a:latin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NimbusRomNo9L-Regu"/>
                  </a:rPr>
                  <a:t>special syntax is used to write</a:t>
                </a:r>
              </a:p>
              <a:p>
                <a:pPr marL="285750" indent="-285750">
                  <a:buFont typeface="Arial" panose="020B0604020202020204" pitchFamily="34" charset="0"/>
                  <a:buChar char="•"/>
                </a:pPr>
                <a:r>
                  <a:rPr lang="en-MY" b="0" i="1" u="none" strike="noStrike" baseline="0" dirty="0">
                    <a:latin typeface="Times New Roman" panose="02020603050405020304" pitchFamily="18" charset="0"/>
                  </a:rPr>
                  <a:t>Nationality</a:t>
                </a:r>
                <a:r>
                  <a:rPr lang="en-MY" b="0" i="0" u="none" strike="noStrike" baseline="0" dirty="0">
                    <a:latin typeface="Tahoma" panose="020B0604030504040204" pitchFamily="34" charset="0"/>
                  </a:rPr>
                  <a:t>(</a:t>
                </a:r>
                <a:r>
                  <a:rPr lang="en-MY" b="0" i="1" u="none" strike="noStrike" baseline="0" dirty="0">
                    <a:latin typeface="Times New Roman" panose="02020603050405020304" pitchFamily="18" charset="0"/>
                  </a:rPr>
                  <a:t>x</a:t>
                </a:r>
                <a:r>
                  <a:rPr lang="en-MY" b="0" i="1" u="none" strike="noStrike" baseline="0" dirty="0">
                    <a:latin typeface="Arial" panose="020B0604020202020204" pitchFamily="34" charset="0"/>
                  </a:rPr>
                  <a:t>, </a:t>
                </a:r>
                <a:r>
                  <a:rPr lang="en-MY" b="0" i="1" u="none" strike="noStrike" baseline="0" dirty="0">
                    <a:latin typeface="Times New Roman" panose="02020603050405020304" pitchFamily="18" charset="0"/>
                  </a:rPr>
                  <a:t>n</a:t>
                </a:r>
                <a:r>
                  <a:rPr lang="en-MY" b="0" i="0" u="none" strike="noStrike" baseline="0" dirty="0">
                    <a:latin typeface="Tahoma" panose="020B0604030504040204" pitchFamily="34" charset="0"/>
                  </a:rPr>
                  <a:t>) </a:t>
                </a:r>
                <a14:m>
                  <m:oMath xmlns:m="http://schemas.openxmlformats.org/officeDocument/2006/math">
                    <m:r>
                      <a:rPr lang="en-MY" b="0" i="1" u="none" strike="noStrike" baseline="0" smtClean="0">
                        <a:latin typeface="Cambria Math" panose="02040503050406030204" pitchFamily="18" charset="0"/>
                        <a:ea typeface="Cambria Math" panose="02040503050406030204" pitchFamily="18" charset="0"/>
                      </a:rPr>
                      <m:t>≻</m:t>
                    </m:r>
                  </m:oMath>
                </a14:m>
                <a:r>
                  <a:rPr lang="en-MY" b="0" i="1" u="none" strike="noStrike" baseline="0" dirty="0">
                    <a:latin typeface="Arial" panose="020B0604020202020204" pitchFamily="34" charset="0"/>
                  </a:rPr>
                  <a:t> </a:t>
                </a:r>
                <a:r>
                  <a:rPr lang="en-MY" b="0" i="1" u="none" strike="noStrike" baseline="0" dirty="0">
                    <a:latin typeface="Times New Roman" panose="02020603050405020304" pitchFamily="18" charset="0"/>
                  </a:rPr>
                  <a:t>Language</a:t>
                </a:r>
                <a:r>
                  <a:rPr lang="en-MY" b="0" i="0" u="none" strike="noStrike" baseline="0" dirty="0">
                    <a:latin typeface="Tahoma" panose="020B0604030504040204" pitchFamily="34" charset="0"/>
                  </a:rPr>
                  <a:t>(</a:t>
                </a:r>
                <a:r>
                  <a:rPr lang="en-MY" b="0" i="1" u="none" strike="noStrike" baseline="0" dirty="0">
                    <a:latin typeface="Times New Roman" panose="02020603050405020304" pitchFamily="18" charset="0"/>
                  </a:rPr>
                  <a:t>x</a:t>
                </a:r>
                <a:r>
                  <a:rPr lang="en-MY" b="0" i="1" u="none" strike="noStrike" baseline="0" dirty="0">
                    <a:latin typeface="Arial" panose="020B0604020202020204" pitchFamily="34" charset="0"/>
                  </a:rPr>
                  <a:t>, </a:t>
                </a:r>
                <a:r>
                  <a:rPr lang="en-MY" b="0" i="1" u="none" strike="noStrike" baseline="0" dirty="0">
                    <a:latin typeface="Times New Roman" panose="02020603050405020304" pitchFamily="18" charset="0"/>
                  </a:rPr>
                  <a:t>l</a:t>
                </a:r>
                <a:r>
                  <a:rPr lang="en-MY" b="0" i="0" u="none" strike="noStrike" baseline="0" dirty="0">
                    <a:latin typeface="Tahoma" panose="020B0604030504040204" pitchFamily="34" charset="0"/>
                  </a:rPr>
                  <a:t>)</a:t>
                </a:r>
              </a:p>
              <a:p>
                <a:pPr marL="285750" indent="-285750">
                  <a:buFont typeface="Arial" panose="020B0604020202020204" pitchFamily="34" charset="0"/>
                  <a:buChar char="•"/>
                </a:pPr>
                <a:endParaRPr lang="en-MY" b="0" i="1" u="none" strike="noStrike" baseline="0" dirty="0">
                  <a:latin typeface="Times New Roman" panose="02020603050405020304" pitchFamily="18" charset="0"/>
                </a:endParaRPr>
              </a:p>
              <a:p>
                <a:pPr marL="285750" indent="-285750" algn="l">
                  <a:buFont typeface="Arial" panose="020B0604020202020204" pitchFamily="34" charset="0"/>
                  <a:buChar char="•"/>
                </a:pPr>
                <a:r>
                  <a:rPr lang="en-US" b="1" i="0" u="none" strike="noStrike" baseline="0" dirty="0">
                    <a:solidFill>
                      <a:srgbClr val="000000"/>
                    </a:solidFill>
                    <a:latin typeface="NimbusRomNo9L-ReguItal"/>
                  </a:rPr>
                  <a:t>Determinations</a:t>
                </a:r>
                <a:r>
                  <a:rPr lang="en-US" b="0" i="0" u="none" strike="noStrike" baseline="0" dirty="0">
                    <a:solidFill>
                      <a:srgbClr val="009A80"/>
                    </a:solidFill>
                    <a:latin typeface="MSAM10"/>
                  </a:rPr>
                  <a:t> </a:t>
                </a:r>
                <a:r>
                  <a:rPr lang="en-US" b="0" i="0" u="none" strike="noStrike" baseline="0" dirty="0">
                    <a:solidFill>
                      <a:srgbClr val="000000"/>
                    </a:solidFill>
                    <a:latin typeface="NimbusRomNo9L-ReguItal"/>
                  </a:rPr>
                  <a:t>specify a sufficient basis vocabulary to construct hypotheses concerning the target </a:t>
                </a:r>
                <a:r>
                  <a:rPr lang="en-MY" b="0" i="0" u="none" strike="noStrike" baseline="0" dirty="0">
                    <a:solidFill>
                      <a:srgbClr val="000000"/>
                    </a:solidFill>
                    <a:latin typeface="NimbusRomNo9L-ReguItal"/>
                  </a:rPr>
                  <a:t>predicate.</a:t>
                </a:r>
              </a:p>
              <a:p>
                <a:pPr marL="285750" indent="-285750" algn="l">
                  <a:buFont typeface="Arial" panose="020B0604020202020204" pitchFamily="34" charset="0"/>
                  <a:buChar char="•"/>
                </a:pPr>
                <a:endParaRPr lang="en-MY" dirty="0">
                  <a:solidFill>
                    <a:srgbClr val="000000"/>
                  </a:solidFill>
                  <a:latin typeface="NimbusRomNo9L-ReguItal"/>
                </a:endParaRPr>
              </a:p>
              <a:p>
                <a:pPr marL="285750" indent="-285750" algn="l">
                  <a:buFont typeface="Arial" panose="020B0604020202020204" pitchFamily="34" charset="0"/>
                  <a:buChar char="•"/>
                </a:pPr>
                <a:r>
                  <a:rPr lang="en-US" b="0" i="0" u="none" strike="noStrike" baseline="0" dirty="0">
                    <a:latin typeface="NimbusRomNo9L-Regu"/>
                  </a:rPr>
                  <a:t>reduction in the hypothesis space size should make it easier to learn the target predicate.</a:t>
                </a:r>
              </a:p>
              <a:p>
                <a:pPr marL="285750" indent="-285750" algn="l">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US" b="0" i="0" u="none" strike="noStrike" baseline="0" dirty="0">
                    <a:latin typeface="Times New Roman" panose="02020603050405020304" pitchFamily="18" charset="0"/>
                  </a:rPr>
                  <a:t>If learner has </a:t>
                </a:r>
                <a:r>
                  <a:rPr lang="en-US" b="0" i="1" u="none" strike="noStrike" baseline="0" dirty="0">
                    <a:latin typeface="Times New Roman" panose="02020603050405020304" pitchFamily="18" charset="0"/>
                  </a:rPr>
                  <a:t>n </a:t>
                </a:r>
                <a:r>
                  <a:rPr lang="en-US" b="0" i="0" u="none" strike="noStrike" baseline="0" dirty="0">
                    <a:latin typeface="Times New Roman" panose="02020603050405020304" pitchFamily="18" charset="0"/>
                  </a:rPr>
                  <a:t>Boolean features with which to construct </a:t>
                </a:r>
                <a:r>
                  <a:rPr lang="en-US" b="0" i="0" u="none" strike="noStrike" baseline="0" dirty="0" err="1">
                    <a:latin typeface="Times New Roman" panose="02020603050405020304" pitchFamily="18" charset="0"/>
                  </a:rPr>
                  <a:t>hypothe</a:t>
                </a:r>
                <a:r>
                  <a:rPr lang="en-MY" b="0" i="0" u="none" strike="noStrike" baseline="0" dirty="0" err="1">
                    <a:latin typeface="Times New Roman" panose="02020603050405020304" pitchFamily="18" charset="0"/>
                  </a:rPr>
                  <a:t>ses</a:t>
                </a:r>
                <a:r>
                  <a:rPr lang="en-MY" b="0" i="0" u="none" strike="noStrike" baseline="0" dirty="0">
                    <a:latin typeface="Times New Roman" panose="02020603050405020304" pitchFamily="18" charset="0"/>
                  </a:rPr>
                  <a:t>,</a:t>
                </a:r>
              </a:p>
              <a:p>
                <a:pPr marL="285750" indent="-285750">
                  <a:buFont typeface="Arial" panose="020B0604020202020204" pitchFamily="34" charset="0"/>
                  <a:buChar char="•"/>
                </a:pPr>
                <a:r>
                  <a:rPr lang="en-MY" b="0" i="0" u="none" strike="noStrike" baseline="0" dirty="0">
                    <a:latin typeface="Times New Roman" panose="02020603050405020304" pitchFamily="18" charset="0"/>
                  </a:rPr>
                  <a:t>The number of examples is </a:t>
                </a:r>
                <a:r>
                  <a:rPr lang="en-MY" b="0" i="1" u="none" strike="noStrike" baseline="0" dirty="0">
                    <a:latin typeface="Times New Roman" panose="02020603050405020304" pitchFamily="18" charset="0"/>
                  </a:rPr>
                  <a:t>O</a:t>
                </a:r>
                <a:r>
                  <a:rPr lang="en-MY" b="0" i="0" u="none" strike="noStrike" baseline="0" dirty="0">
                    <a:latin typeface="Tahoma" panose="020B0604030504040204" pitchFamily="34" charset="0"/>
                  </a:rPr>
                  <a:t>(</a:t>
                </a:r>
                <a:r>
                  <a:rPr lang="en-MY" b="0" i="0" u="none" strike="noStrike" baseline="0" dirty="0">
                    <a:latin typeface="Times New Roman" panose="02020603050405020304" pitchFamily="18" charset="0"/>
                  </a:rPr>
                  <a:t>2</a:t>
                </a:r>
                <a:r>
                  <a:rPr lang="en-MY" b="0" i="1" u="none" strike="noStrike" baseline="30000" dirty="0">
                    <a:latin typeface="Times New Roman" panose="02020603050405020304" pitchFamily="18" charset="0"/>
                  </a:rPr>
                  <a:t>n</a:t>
                </a:r>
                <a:r>
                  <a:rPr lang="en-MY" b="0" i="0" u="none" strike="noStrike" baseline="0" dirty="0">
                    <a:latin typeface="Tahoma" panose="020B0604030504040204" pitchFamily="34" charset="0"/>
                  </a:rPr>
                  <a:t>)</a:t>
                </a:r>
                <a:r>
                  <a:rPr lang="en-MY" b="0" i="0" u="none" strike="noStrike" baseline="0" dirty="0">
                    <a:latin typeface="Times New Roman" panose="02020603050405020304" pitchFamily="18" charset="0"/>
                  </a:rPr>
                  <a:t>.</a:t>
                </a:r>
              </a:p>
              <a:p>
                <a:pPr marL="285750" indent="-285750">
                  <a:buFont typeface="Arial" panose="020B0604020202020204" pitchFamily="34" charset="0"/>
                  <a:buChar char="•"/>
                </a:pPr>
                <a:r>
                  <a:rPr lang="en-MY" sz="1800" b="0" i="0" u="none" strike="noStrike" baseline="0" dirty="0">
                    <a:latin typeface="NimbusRomNo9L-Regu"/>
                  </a:rPr>
                  <a:t>number of examples: </a:t>
                </a:r>
                <a:r>
                  <a:rPr lang="en-MY" b="0" i="1" u="none" strike="noStrike" baseline="0" dirty="0">
                    <a:latin typeface="Times New Roman" panose="02020603050405020304" pitchFamily="18" charset="0"/>
                  </a:rPr>
                  <a:t>O</a:t>
                </a:r>
                <a:r>
                  <a:rPr lang="en-MY" b="0" i="0" u="none" strike="noStrike" baseline="0" dirty="0">
                    <a:latin typeface="Tahoma" panose="020B0604030504040204" pitchFamily="34" charset="0"/>
                  </a:rPr>
                  <a:t>(</a:t>
                </a:r>
                <a:r>
                  <a:rPr lang="en-MY" b="0" i="0" u="none" strike="noStrike" baseline="0" dirty="0">
                    <a:latin typeface="Gill Sans MT" panose="020B0502020104020203" pitchFamily="34" charset="0"/>
                  </a:rPr>
                  <a:t>2</a:t>
                </a:r>
                <a:r>
                  <a:rPr lang="en-MY" b="0" i="1" u="none" strike="noStrike" baseline="30000" dirty="0">
                    <a:latin typeface="Times New Roman" panose="02020603050405020304" pitchFamily="18" charset="0"/>
                  </a:rPr>
                  <a:t>d</a:t>
                </a:r>
                <a:r>
                  <a:rPr lang="en-MY" b="0" i="0" u="none" strike="noStrike" baseline="0" dirty="0">
                    <a:latin typeface="Tahoma" panose="020B0604030504040204" pitchFamily="34" charset="0"/>
                  </a:rPr>
                  <a:t>), </a:t>
                </a:r>
                <a:r>
                  <a:rPr lang="en-MY" dirty="0">
                    <a:latin typeface="Times New Roman" panose="02020603050405020304" pitchFamily="18" charset="0"/>
                  </a:rPr>
                  <a:t>a reduction of </a:t>
                </a:r>
                <a:r>
                  <a:rPr lang="en-MY" b="0" i="1" u="none" strike="noStrike" baseline="0" dirty="0">
                    <a:latin typeface="Times New Roman" panose="02020603050405020304" pitchFamily="18" charset="0"/>
                  </a:rPr>
                  <a:t>O</a:t>
                </a:r>
                <a:r>
                  <a:rPr lang="en-MY" b="0" i="0" u="none" strike="noStrike" baseline="0" dirty="0">
                    <a:latin typeface="Tahoma" panose="020B0604030504040204" pitchFamily="34" charset="0"/>
                  </a:rPr>
                  <a:t>(</a:t>
                </a:r>
                <a:r>
                  <a:rPr lang="en-MY" b="0" i="0" u="none" strike="noStrike" baseline="0" dirty="0">
                    <a:latin typeface="Calibri" panose="020F0502020204030204" pitchFamily="34" charset="0"/>
                  </a:rPr>
                  <a:t>2</a:t>
                </a:r>
                <a:r>
                  <a:rPr lang="en-MY" b="0" i="1" u="none" strike="noStrike" baseline="30000" dirty="0">
                    <a:latin typeface="Times New Roman" panose="02020603050405020304" pitchFamily="18" charset="0"/>
                  </a:rPr>
                  <a:t>n</a:t>
                </a:r>
                <a:r>
                  <a:rPr lang="en-MY" b="0" i="1" u="none" strike="noStrike" baseline="30000" dirty="0">
                    <a:latin typeface="Arial" panose="020B0604020202020204" pitchFamily="34" charset="0"/>
                  </a:rPr>
                  <a:t>−</a:t>
                </a:r>
                <a:r>
                  <a:rPr lang="en-MY" b="0" i="1" u="none" strike="noStrike" baseline="30000" dirty="0">
                    <a:latin typeface="Times New Roman" panose="02020603050405020304" pitchFamily="18" charset="0"/>
                  </a:rPr>
                  <a:t>d</a:t>
                </a:r>
                <a:r>
                  <a:rPr lang="en-MY" b="0" i="0" u="none" strike="noStrike" baseline="0" dirty="0">
                    <a:latin typeface="Tahoma" panose="020B0604030504040204" pitchFamily="34" charset="0"/>
                  </a:rPr>
                  <a:t>)</a:t>
                </a:r>
                <a:r>
                  <a:rPr lang="en-MY" b="0" i="0" u="none" strike="noStrike" baseline="0" dirty="0">
                    <a:latin typeface="Calibri" panose="020F0502020204030204" pitchFamily="34" charset="0"/>
                  </a:rPr>
                  <a:t>.</a:t>
                </a:r>
              </a:p>
              <a:p>
                <a:pPr marL="285750" indent="-285750">
                  <a:buFont typeface="Arial" panose="020B0604020202020204" pitchFamily="34" charset="0"/>
                  <a:buChar char="•"/>
                </a:pPr>
                <a:endParaRPr lang="en-MY" sz="1800" b="0" i="0" u="none" strike="noStrike" baseline="0" dirty="0">
                  <a:latin typeface="Tahoma" panose="020B0604030504040204" pitchFamily="34" charset="0"/>
                </a:endParaRPr>
              </a:p>
              <a:p>
                <a:pPr marL="285750" indent="-285750" algn="l">
                  <a:buFont typeface="Arial" panose="020B0604020202020204" pitchFamily="34" charset="0"/>
                  <a:buChar char="•"/>
                </a:pPr>
                <a:endParaRPr lang="en-MY" sz="1800" b="0" i="1" u="none" strike="noStrike" baseline="0" dirty="0">
                  <a:latin typeface="Times New Roman" panose="02020603050405020304" pitchFamily="18" charset="0"/>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30298" y="1379949"/>
                <a:ext cx="7722233" cy="4446729"/>
              </a:xfrm>
              <a:prstGeom prst="rect">
                <a:avLst/>
              </a:prstGeom>
              <a:blipFill>
                <a:blip r:embed="rId2"/>
                <a:stretch>
                  <a:fillRect l="-1815" t="-1370" r="-631"/>
                </a:stretch>
              </a:blipFill>
            </p:spPr>
            <p:txBody>
              <a:bodyPr/>
              <a:lstStyle/>
              <a:p>
                <a:r>
                  <a:rPr lang="en-MY">
                    <a:noFill/>
                  </a:rPr>
                  <a:t> </a:t>
                </a:r>
              </a:p>
            </p:txBody>
          </p:sp>
        </mc:Fallback>
      </mc:AlternateContent>
    </p:spTree>
    <p:extLst>
      <p:ext uri="{BB962C8B-B14F-4D97-AF65-F5344CB8AC3E}">
        <p14:creationId xmlns:p14="http://schemas.microsoft.com/office/powerpoint/2010/main" val="56909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21</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Learning Using Relevance Information</a:t>
            </a:r>
            <a:endParaRPr spc="70" dirty="0"/>
          </a:p>
        </p:txBody>
      </p:sp>
      <mc:AlternateContent xmlns:mc="http://schemas.openxmlformats.org/markup-compatibility/2006" xmlns:a14="http://schemas.microsoft.com/office/drawing/2010/main">
        <mc:Choice Requires="a14">
          <p:sp>
            <p:nvSpPr>
              <p:cNvPr id="3" name="object 3"/>
              <p:cNvSpPr txBox="1"/>
              <p:nvPr/>
            </p:nvSpPr>
            <p:spPr>
              <a:xfrm>
                <a:off x="1130298" y="1379949"/>
                <a:ext cx="7722233" cy="5554725"/>
              </a:xfrm>
              <a:prstGeom prst="rect">
                <a:avLst/>
              </a:prstGeom>
            </p:spPr>
            <p:txBody>
              <a:bodyPr vert="horz" wrap="square" lIns="0" tIns="14604" rIns="0" bIns="0" rtlCol="0">
                <a:spAutoFit/>
              </a:bodyPr>
              <a:lstStyle/>
              <a:p>
                <a:endParaRPr lang="en-MY" sz="1800" b="0" i="0" u="none" strike="noStrike" baseline="0" dirty="0">
                  <a:latin typeface="Times New Roman" panose="02020603050405020304" pitchFamily="18" charset="0"/>
                </a:endParaRPr>
              </a:p>
              <a:p>
                <a:pPr marL="285750" marR="7390" indent="-285750" algn="just">
                  <a:buFont typeface="Arial" panose="020B0604020202020204" pitchFamily="34" charset="0"/>
                  <a:buChar char="•"/>
                </a:pPr>
                <a:r>
                  <a:rPr lang="en-US" sz="1800" b="0" i="0" u="none" strike="noStrike" baseline="0" dirty="0">
                    <a:latin typeface="Times New Roman" panose="02020603050405020304" pitchFamily="18" charset="0"/>
                  </a:rPr>
                  <a:t>A determination </a:t>
                </a:r>
                <a:r>
                  <a:rPr lang="en-US" sz="1800" b="0" i="1" u="none" strike="noStrike" baseline="0" dirty="0">
                    <a:latin typeface="Georgia" panose="02040502050405020303" pitchFamily="18" charset="0"/>
                  </a:rPr>
                  <a:t>P </a:t>
                </a:r>
                <a14:m>
                  <m:oMath xmlns:m="http://schemas.openxmlformats.org/officeDocument/2006/math">
                    <m:r>
                      <a:rPr lang="en-MY" b="0" i="1" u="none" strike="noStrike" baseline="0" smtClean="0">
                        <a:latin typeface="Cambria Math" panose="02040503050406030204" pitchFamily="18" charset="0"/>
                        <a:ea typeface="Cambria Math" panose="02040503050406030204" pitchFamily="18" charset="0"/>
                      </a:rPr>
                      <m:t>≻ </m:t>
                    </m:r>
                  </m:oMath>
                </a14:m>
                <a:r>
                  <a:rPr lang="en-US" sz="1800" b="0" i="1" u="none" strike="noStrike" baseline="0" dirty="0">
                    <a:latin typeface="Georgia" panose="02040502050405020303" pitchFamily="18" charset="0"/>
                  </a:rPr>
                  <a:t>Q </a:t>
                </a:r>
                <a:r>
                  <a:rPr lang="en-US" sz="1800" b="0" i="0" u="none" strike="noStrike" baseline="0" dirty="0">
                    <a:latin typeface="Times New Roman" panose="02020603050405020304" pitchFamily="18" charset="0"/>
                  </a:rPr>
                  <a:t>says that if any examples match on </a:t>
                </a:r>
                <a:r>
                  <a:rPr lang="en-US" sz="1800" b="0" i="1" u="none" strike="noStrike" baseline="0" dirty="0">
                    <a:latin typeface="Georgia" panose="02040502050405020303" pitchFamily="18" charset="0"/>
                  </a:rPr>
                  <a:t>P</a:t>
                </a:r>
                <a:r>
                  <a:rPr lang="en-US" sz="1800" b="0" i="0" u="none" strike="noStrike" baseline="0" dirty="0">
                    <a:latin typeface="Times New Roman" panose="02020603050405020304" pitchFamily="18" charset="0"/>
                  </a:rPr>
                  <a:t>, then they must also match on </a:t>
                </a:r>
                <a:r>
                  <a:rPr lang="en-US" sz="1800" b="0" i="1" u="none" strike="noStrike" baseline="0" dirty="0">
                    <a:latin typeface="Georgia" panose="02040502050405020303" pitchFamily="18" charset="0"/>
                  </a:rPr>
                  <a:t>Q</a:t>
                </a:r>
                <a:r>
                  <a:rPr lang="en-US" sz="1800" b="0" i="0" u="none" strike="noStrike" baseline="0" dirty="0">
                    <a:latin typeface="Times New Roman" panose="02020603050405020304" pitchFamily="18" charset="0"/>
                  </a:rPr>
                  <a:t>. </a:t>
                </a:r>
              </a:p>
              <a:p>
                <a:pPr marL="285750" marR="7390" indent="-285750" algn="just">
                  <a:buFont typeface="Arial" panose="020B0604020202020204" pitchFamily="34" charset="0"/>
                  <a:buChar char="•"/>
                </a:pPr>
                <a:r>
                  <a:rPr lang="en-US" sz="1800" b="0" i="0" u="none" strike="noStrike" baseline="0" dirty="0">
                    <a:latin typeface="Times New Roman" panose="02020603050405020304" pitchFamily="18" charset="0"/>
                  </a:rPr>
                  <a:t>A determination is consistent with a set of examples if every pair that matches on the predicates on the left-hand side also matches on the goal predicate</a:t>
                </a:r>
              </a:p>
              <a:p>
                <a:pPr marL="285750" marR="7390" indent="-285750" algn="just">
                  <a:buFont typeface="Arial" panose="020B0604020202020204" pitchFamily="34" charset="0"/>
                  <a:buChar char="•"/>
                </a:pPr>
                <a:endParaRPr lang="en-US" dirty="0">
                  <a:latin typeface="Times New Roman" panose="02020603050405020304" pitchFamily="18" charset="0"/>
                </a:endParaRPr>
              </a:p>
              <a:p>
                <a:pPr marL="285750" marR="7390" indent="-285750" algn="just">
                  <a:buFont typeface="Arial" panose="020B0604020202020204" pitchFamily="34" charset="0"/>
                  <a:buChar char="•"/>
                </a:pPr>
                <a:endParaRPr lang="en-US" sz="1800" b="0" i="0" u="none" strike="noStrike" baseline="0" dirty="0">
                  <a:latin typeface="Times New Roman" panose="02020603050405020304" pitchFamily="18" charset="0"/>
                </a:endParaRPr>
              </a:p>
              <a:p>
                <a:pPr marL="285750" marR="7390" indent="-285750" algn="just">
                  <a:buFont typeface="Arial" panose="020B0604020202020204" pitchFamily="34" charset="0"/>
                  <a:buChar char="•"/>
                </a:pPr>
                <a:endParaRPr lang="en-US" dirty="0">
                  <a:latin typeface="Times New Roman" panose="02020603050405020304" pitchFamily="18" charset="0"/>
                </a:endParaRPr>
              </a:p>
              <a:p>
                <a:pPr marL="285750" marR="7390" indent="-285750" algn="just">
                  <a:buFont typeface="Arial" panose="020B0604020202020204" pitchFamily="34" charset="0"/>
                  <a:buChar char="•"/>
                </a:pPr>
                <a:endParaRPr lang="en-US" sz="1800" b="0" i="0" u="none" strike="noStrike" baseline="0" dirty="0">
                  <a:latin typeface="Times New Roman" panose="02020603050405020304" pitchFamily="18" charset="0"/>
                </a:endParaRPr>
              </a:p>
              <a:p>
                <a:pPr marL="285750" marR="7390" indent="-285750" algn="just">
                  <a:buFont typeface="Arial" panose="020B0604020202020204" pitchFamily="34" charset="0"/>
                  <a:buChar char="•"/>
                </a:pPr>
                <a:endParaRPr lang="en-US" dirty="0">
                  <a:latin typeface="Times New Roman" panose="02020603050405020304" pitchFamily="18" charset="0"/>
                </a:endParaRPr>
              </a:p>
              <a:p>
                <a:pPr marL="285750" marR="7390" indent="-285750" algn="just">
                  <a:buFont typeface="Arial" panose="020B0604020202020204" pitchFamily="34" charset="0"/>
                  <a:buChar char="•"/>
                </a:pPr>
                <a:endParaRPr lang="en-US" sz="1800" b="0" i="0" u="none" strike="noStrike" baseline="0" dirty="0">
                  <a:latin typeface="Times New Roman" panose="02020603050405020304" pitchFamily="18" charset="0"/>
                </a:endParaRPr>
              </a:p>
              <a:p>
                <a:pPr marL="285750" marR="7390" indent="-285750" algn="just">
                  <a:buFont typeface="Arial" panose="020B0604020202020204" pitchFamily="34" charset="0"/>
                  <a:buChar char="•"/>
                </a:pPr>
                <a:endParaRPr lang="en-US" dirty="0">
                  <a:latin typeface="Times New Roman" panose="02020603050405020304" pitchFamily="18" charset="0"/>
                </a:endParaRPr>
              </a:p>
              <a:p>
                <a:pPr marL="285750" marR="7390" indent="-285750" algn="just">
                  <a:buFont typeface="Arial" panose="020B0604020202020204" pitchFamily="34" charset="0"/>
                  <a:buChar char="•"/>
                </a:pPr>
                <a:endParaRPr lang="en-US" sz="1800" b="0" i="0" u="none" strike="noStrike" baseline="0" dirty="0">
                  <a:latin typeface="Times New Roman" panose="02020603050405020304" pitchFamily="18" charset="0"/>
                </a:endParaRPr>
              </a:p>
              <a:p>
                <a:pPr marL="285750" marR="7390" indent="-285750" algn="just">
                  <a:buFont typeface="Arial" panose="020B0604020202020204" pitchFamily="34" charset="0"/>
                  <a:buChar char="•"/>
                </a:pPr>
                <a:endParaRPr lang="en-US" dirty="0">
                  <a:latin typeface="Times New Roman" panose="02020603050405020304" pitchFamily="18" charset="0"/>
                </a:endParaRPr>
              </a:p>
              <a:p>
                <a:pPr marL="285750" marR="7390" indent="-285750" algn="just">
                  <a:buFont typeface="Arial" panose="020B0604020202020204" pitchFamily="34" charset="0"/>
                  <a:buChar char="•"/>
                </a:pPr>
                <a:endParaRPr lang="en-US" sz="1800" b="0" i="0" u="none" strike="noStrike" baseline="0" dirty="0">
                  <a:latin typeface="Times New Roman" panose="02020603050405020304" pitchFamily="18" charset="0"/>
                </a:endParaRPr>
              </a:p>
              <a:p>
                <a:pPr marL="285750" marR="7390" indent="-285750" algn="just">
                  <a:buFont typeface="Arial" panose="020B0604020202020204" pitchFamily="34" charset="0"/>
                  <a:buChar char="•"/>
                </a:pPr>
                <a:r>
                  <a:rPr lang="en-MY" sz="1800" b="0" u="none" strike="noStrike" baseline="0" dirty="0">
                    <a:latin typeface="Times New Roman" panose="02020603050405020304" pitchFamily="18" charset="0"/>
                  </a:rPr>
                  <a:t>The minimal consistent determination is :</a:t>
                </a:r>
                <a:endParaRPr lang="en-MY" sz="1800" b="0" i="1" u="none" strike="noStrike" baseline="0" dirty="0">
                  <a:latin typeface="Times New Roman" panose="02020603050405020304" pitchFamily="18" charset="0"/>
                </a:endParaRPr>
              </a:p>
              <a:p>
                <a:pPr marL="742950" marR="7390" lvl="1" indent="-285750" algn="just">
                  <a:buFont typeface="Arial" panose="020B0604020202020204" pitchFamily="34" charset="0"/>
                  <a:buChar char="•"/>
                </a:pPr>
                <a:r>
                  <a:rPr lang="en-MY" i="1" dirty="0">
                    <a:latin typeface="Times New Roman" panose="02020603050405020304" pitchFamily="18" charset="0"/>
                  </a:rPr>
                  <a:t>M</a:t>
                </a:r>
                <a:r>
                  <a:rPr lang="en-MY" b="0" i="1" u="none" strike="noStrike" baseline="0" dirty="0">
                    <a:latin typeface="Times New Roman" panose="02020603050405020304" pitchFamily="18" charset="0"/>
                  </a:rPr>
                  <a:t>aterial </a:t>
                </a:r>
                <a:r>
                  <a:rPr lang="en-MY" b="0" i="1" u="none" strike="noStrike" baseline="0" dirty="0">
                    <a:latin typeface="Palatino Linotype" panose="02040502050505030304" pitchFamily="18" charset="0"/>
                  </a:rPr>
                  <a:t>∧ </a:t>
                </a:r>
                <a:r>
                  <a:rPr lang="en-MY" b="0" i="1" u="none" strike="noStrike" baseline="0" dirty="0">
                    <a:latin typeface="Times New Roman" panose="02020603050405020304" pitchFamily="18" charset="0"/>
                  </a:rPr>
                  <a:t>Temperature </a:t>
                </a:r>
                <a14:m>
                  <m:oMath xmlns:m="http://schemas.openxmlformats.org/officeDocument/2006/math">
                    <m:r>
                      <a:rPr lang="en-MY" b="0" i="1" u="none" strike="noStrike" baseline="0" smtClean="0">
                        <a:latin typeface="Cambria Math" panose="02040503050406030204" pitchFamily="18" charset="0"/>
                        <a:ea typeface="Cambria Math" panose="02040503050406030204" pitchFamily="18" charset="0"/>
                      </a:rPr>
                      <m:t>≻ </m:t>
                    </m:r>
                  </m:oMath>
                </a14:m>
                <a:r>
                  <a:rPr lang="en-MY" b="0" i="1" u="none" strike="noStrike" baseline="0" dirty="0">
                    <a:latin typeface="Palatino Linotype" panose="02040502050505030304" pitchFamily="18" charset="0"/>
                  </a:rPr>
                  <a:t> </a:t>
                </a:r>
                <a:r>
                  <a:rPr lang="en-MY" b="0" i="1" u="none" strike="noStrike" baseline="0" dirty="0">
                    <a:latin typeface="Times New Roman" panose="02020603050405020304" pitchFamily="18" charset="0"/>
                  </a:rPr>
                  <a:t>Conductance</a:t>
                </a:r>
                <a:r>
                  <a:rPr lang="en-MY" b="0" i="0" u="none" strike="noStrike" baseline="0" dirty="0">
                    <a:latin typeface="Times New Roman" panose="02020603050405020304" pitchFamily="18" charset="0"/>
                  </a:rPr>
                  <a:t>.</a:t>
                </a:r>
              </a:p>
              <a:p>
                <a:pPr marL="285750" marR="7390" indent="-285750" algn="just">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MY" sz="1800" b="0" i="0" u="none" strike="noStrike" baseline="0" dirty="0">
                  <a:latin typeface="Tahoma" panose="020B0604030504040204" pitchFamily="34" charset="0"/>
                </a:endParaRPr>
              </a:p>
              <a:p>
                <a:pPr marL="285750" indent="-285750" algn="l">
                  <a:buFont typeface="Arial" panose="020B0604020202020204" pitchFamily="34" charset="0"/>
                  <a:buChar char="•"/>
                </a:pPr>
                <a:endParaRPr lang="en-MY" sz="1800" b="0" i="1" u="none" strike="noStrike" baseline="0" dirty="0">
                  <a:latin typeface="Times New Roman" panose="02020603050405020304" pitchFamily="18" charset="0"/>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30298" y="1379949"/>
                <a:ext cx="7722233" cy="5554725"/>
              </a:xfrm>
              <a:prstGeom prst="rect">
                <a:avLst/>
              </a:prstGeom>
              <a:blipFill>
                <a:blip r:embed="rId2"/>
                <a:stretch>
                  <a:fillRect l="-1657" r="-1736"/>
                </a:stretch>
              </a:blipFill>
            </p:spPr>
            <p:txBody>
              <a:bodyPr/>
              <a:lstStyle/>
              <a:p>
                <a:r>
                  <a:rPr lang="en-MY">
                    <a:noFill/>
                  </a:rPr>
                  <a:t> </a:t>
                </a:r>
              </a:p>
            </p:txBody>
          </p:sp>
        </mc:Fallback>
      </mc:AlternateContent>
      <p:pic>
        <p:nvPicPr>
          <p:cNvPr id="8" name="Picture 7">
            <a:extLst>
              <a:ext uri="{FF2B5EF4-FFF2-40B4-BE49-F238E27FC236}">
                <a16:creationId xmlns:a16="http://schemas.microsoft.com/office/drawing/2014/main" id="{336E0749-EAC7-477C-A102-DAF9D1C7CEC7}"/>
              </a:ext>
            </a:extLst>
          </p:cNvPr>
          <p:cNvPicPr>
            <a:picLocks noChangeAspect="1"/>
          </p:cNvPicPr>
          <p:nvPr/>
        </p:nvPicPr>
        <p:blipFill>
          <a:blip r:embed="rId3"/>
          <a:stretch>
            <a:fillRect/>
          </a:stretch>
        </p:blipFill>
        <p:spPr>
          <a:xfrm>
            <a:off x="2438400" y="2971800"/>
            <a:ext cx="5534025" cy="2419350"/>
          </a:xfrm>
          <a:prstGeom prst="rect">
            <a:avLst/>
          </a:prstGeom>
        </p:spPr>
      </p:pic>
    </p:spTree>
    <p:extLst>
      <p:ext uri="{BB962C8B-B14F-4D97-AF65-F5344CB8AC3E}">
        <p14:creationId xmlns:p14="http://schemas.microsoft.com/office/powerpoint/2010/main" val="66014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22</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Inductive Logic Programming</a:t>
            </a:r>
            <a:endParaRPr spc="70" dirty="0"/>
          </a:p>
        </p:txBody>
      </p:sp>
      <p:sp>
        <p:nvSpPr>
          <p:cNvPr id="3" name="object 3"/>
          <p:cNvSpPr txBox="1"/>
          <p:nvPr/>
        </p:nvSpPr>
        <p:spPr>
          <a:xfrm>
            <a:off x="1139679" y="1371600"/>
            <a:ext cx="7722233" cy="3338733"/>
          </a:xfrm>
          <a:prstGeom prst="rect">
            <a:avLst/>
          </a:prstGeom>
        </p:spPr>
        <p:txBody>
          <a:bodyPr vert="horz" wrap="square" lIns="0" tIns="14604" rIns="0" bIns="0" rtlCol="0">
            <a:spAutoFit/>
          </a:bodyPr>
          <a:lstStyle/>
          <a:p>
            <a:pPr marL="285750" indent="-285750" algn="l">
              <a:buFont typeface="Arial" panose="020B0604020202020204" pitchFamily="34" charset="0"/>
              <a:buChar char="•"/>
            </a:pPr>
            <a:r>
              <a:rPr lang="en-US" sz="1800" b="0" i="0" u="none" strike="noStrike" baseline="0" dirty="0">
                <a:latin typeface="NimbusRomNo9L-Regu"/>
              </a:rPr>
              <a:t>Inductive logic programming (ILP) combines inductive methods with the power of first-order representations, </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Concentrating on the representation of hypotheses as logic programs</a:t>
            </a: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MY" sz="1800" b="0" i="0" u="none" strike="noStrike" baseline="0" dirty="0">
              <a:latin typeface="Tahoma" panose="020B0604030504040204" pitchFamily="34" charset="0"/>
            </a:endParaRPr>
          </a:p>
          <a:p>
            <a:pPr algn="l"/>
            <a:r>
              <a:rPr lang="en-MY" sz="1800" b="0" i="0" u="none" strike="noStrike" baseline="0" dirty="0">
                <a:solidFill>
                  <a:srgbClr val="9A009A"/>
                </a:solidFill>
                <a:latin typeface="CMSSBX10"/>
              </a:rPr>
              <a:t>Top-down inductive learning methods</a:t>
            </a:r>
          </a:p>
          <a:p>
            <a:pPr algn="l"/>
            <a:endParaRPr lang="en-MY" sz="1800" b="0" i="0" u="none" strike="noStrike" baseline="0"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
              </a:rPr>
              <a:t>starts with a very general rule and gradually specializing it so that it fits the data</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use first-order literals instead of attributes</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hypothesis is a set of clauses</a:t>
            </a:r>
            <a:endParaRPr lang="en-MY" sz="1800" b="0" i="1" u="none" strike="noStrike" baseline="0" dirty="0">
              <a:latin typeface="Times New Roman" panose="02020603050405020304" pitchFamily="18" charset="0"/>
            </a:endParaRPr>
          </a:p>
        </p:txBody>
      </p:sp>
    </p:spTree>
    <p:extLst>
      <p:ext uri="{BB962C8B-B14F-4D97-AF65-F5344CB8AC3E}">
        <p14:creationId xmlns:p14="http://schemas.microsoft.com/office/powerpoint/2010/main" val="2743391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23</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Inductive Logic Programming</a:t>
            </a:r>
            <a:endParaRPr spc="70" dirty="0"/>
          </a:p>
        </p:txBody>
      </p:sp>
      <p:sp>
        <p:nvSpPr>
          <p:cNvPr id="3" name="object 3"/>
          <p:cNvSpPr txBox="1"/>
          <p:nvPr/>
        </p:nvSpPr>
        <p:spPr>
          <a:xfrm>
            <a:off x="1130298" y="1379949"/>
            <a:ext cx="7722233" cy="5554725"/>
          </a:xfrm>
          <a:prstGeom prst="rect">
            <a:avLst/>
          </a:prstGeom>
        </p:spPr>
        <p:txBody>
          <a:bodyPr vert="horz" wrap="square" lIns="0" tIns="14604" rIns="0" bIns="0" rtlCol="0">
            <a:spAutoFit/>
          </a:bodyPr>
          <a:lstStyle/>
          <a:p>
            <a:r>
              <a:rPr lang="en-US" sz="1800" b="0" u="none" strike="noStrike" baseline="0" dirty="0">
                <a:latin typeface="Times New Roman" panose="02020603050405020304" pitchFamily="18" charset="0"/>
              </a:rPr>
              <a:t>Using </a:t>
            </a:r>
            <a:r>
              <a:rPr lang="en-MY" sz="1800" b="0" u="none" strike="noStrike" baseline="0" dirty="0">
                <a:latin typeface="Times New Roman" panose="02020603050405020304" pitchFamily="18" charset="0"/>
              </a:rPr>
              <a:t>FOIL to </a:t>
            </a:r>
            <a:r>
              <a:rPr lang="en-US" sz="1800" b="0" u="none" strike="noStrike" baseline="0" dirty="0">
                <a:latin typeface="Times New Roman" panose="02020603050405020304" pitchFamily="18" charset="0"/>
              </a:rPr>
              <a:t>learn</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a definition of the </a:t>
            </a:r>
            <a:r>
              <a:rPr lang="en-US" sz="1800" b="0" i="1" u="none" strike="noStrike" baseline="0" dirty="0">
                <a:latin typeface="Times New Roman" panose="02020603050405020304" pitchFamily="18" charset="0"/>
              </a:rPr>
              <a:t>Grandfather</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x</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y</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predicate,</a:t>
            </a:r>
          </a:p>
          <a:p>
            <a:pPr marL="285750" indent="-285750">
              <a:buFont typeface="Arial" panose="020B0604020202020204" pitchFamily="34" charset="0"/>
              <a:buChar char="•"/>
            </a:pPr>
            <a:r>
              <a:rPr lang="en-US" sz="1800" b="0" u="none" strike="noStrike" baseline="0" dirty="0">
                <a:latin typeface="Times New Roman" panose="02020603050405020304" pitchFamily="18" charset="0"/>
              </a:rPr>
              <a:t>constructs</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a set of clauses, each with </a:t>
            </a:r>
            <a:r>
              <a:rPr lang="en-US" sz="1800" b="0" i="1" u="none" strike="noStrike" baseline="0" dirty="0">
                <a:latin typeface="Times New Roman" panose="02020603050405020304" pitchFamily="18" charset="0"/>
              </a:rPr>
              <a:t>Grandfather</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x</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y</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as the head.</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r>
              <a:rPr lang="en-US" sz="1800" b="0" i="1" u="none" strike="noStrike" baseline="0" dirty="0">
                <a:latin typeface="Times New Roman" panose="02020603050405020304" pitchFamily="18" charset="0"/>
              </a:rPr>
              <a:t>Father</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x</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z</a:t>
            </a:r>
            <a:r>
              <a:rPr lang="en-US" sz="1800" b="0" i="0" u="none" strike="noStrike" baseline="0" dirty="0">
                <a:latin typeface="Tahoma" panose="020B0604030504040204" pitchFamily="34" charset="0"/>
              </a:rPr>
              <a:t>) </a:t>
            </a:r>
            <a:r>
              <a:rPr lang="en-US" sz="1800" b="0" i="0" u="none" strike="noStrike" baseline="0" dirty="0">
                <a:latin typeface="Lucida Sans Unicode" panose="020B0602030504020204" pitchFamily="34" charset="0"/>
              </a:rPr>
              <a:t>∧ </a:t>
            </a:r>
            <a:r>
              <a:rPr lang="en-US" sz="1800" b="0" i="1" u="none" strike="noStrike" baseline="0" dirty="0">
                <a:latin typeface="Times New Roman" panose="02020603050405020304" pitchFamily="18" charset="0"/>
              </a:rPr>
              <a:t>Parent</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z</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y</a:t>
            </a:r>
            <a:r>
              <a:rPr lang="en-US" sz="1800" b="0" i="0" u="none" strike="noStrike" baseline="0" dirty="0">
                <a:latin typeface="Tahoma" panose="020B0604030504040204" pitchFamily="34" charset="0"/>
              </a:rPr>
              <a:t>) </a:t>
            </a:r>
            <a:r>
              <a:rPr lang="en-US" sz="1800" b="0" i="0" u="none" strike="noStrike" baseline="0" dirty="0">
                <a:latin typeface="Lucida Sans Unicode" panose="020B0602030504020204" pitchFamily="34" charset="0"/>
              </a:rPr>
              <a:t>⇒ </a:t>
            </a:r>
            <a:r>
              <a:rPr lang="en-US" sz="1800" b="0" i="1" u="none" strike="noStrike" baseline="0" dirty="0">
                <a:latin typeface="Times New Roman" panose="02020603050405020304" pitchFamily="18" charset="0"/>
              </a:rPr>
              <a:t>Grandfather</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x</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y</a:t>
            </a:r>
            <a:r>
              <a:rPr lang="en-US" sz="1800" b="0" i="0" u="none" strike="noStrike" baseline="0" dirty="0">
                <a:latin typeface="Tahoma" panose="020B0604030504040204" pitchFamily="34" charset="0"/>
              </a:rPr>
              <a:t>)</a:t>
            </a:r>
          </a:p>
          <a:p>
            <a:pPr algn="l"/>
            <a:endParaRPr lang="en-MY" dirty="0"/>
          </a:p>
          <a:p>
            <a:r>
              <a:rPr lang="en-US" sz="1800" b="0" i="1" u="none" strike="noStrike" baseline="0" dirty="0">
                <a:latin typeface="Times New Roman" panose="02020603050405020304" pitchFamily="18" charset="0"/>
              </a:rPr>
              <a:t>Father</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x</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z</a:t>
            </a:r>
            <a:r>
              <a:rPr lang="en-US" sz="1800" b="0" i="0" u="none" strike="noStrike" baseline="0" dirty="0">
                <a:latin typeface="Tahoma" panose="020B0604030504040204" pitchFamily="34" charset="0"/>
              </a:rPr>
              <a:t>) </a:t>
            </a:r>
            <a:r>
              <a:rPr lang="en-US" sz="1800" b="0" i="0" u="none" strike="noStrike" baseline="0" dirty="0">
                <a:latin typeface="Lucida Sans Unicode" panose="020B0602030504020204" pitchFamily="34" charset="0"/>
              </a:rPr>
              <a:t>∧ </a:t>
            </a:r>
            <a:r>
              <a:rPr lang="en-US" sz="1800" b="0" i="1" u="none" strike="noStrike" baseline="0" dirty="0">
                <a:latin typeface="Times New Roman" panose="02020603050405020304" pitchFamily="18" charset="0"/>
              </a:rPr>
              <a:t>Father</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z</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y</a:t>
            </a:r>
            <a:r>
              <a:rPr lang="en-US" sz="1800" b="0" i="0" u="none" strike="noStrike" baseline="0" dirty="0">
                <a:latin typeface="Tahoma" panose="020B0604030504040204" pitchFamily="34" charset="0"/>
              </a:rPr>
              <a:t>) </a:t>
            </a:r>
            <a:r>
              <a:rPr lang="en-US" sz="1800" b="0" i="0" u="none" strike="noStrike" baseline="0" dirty="0">
                <a:latin typeface="Lucida Sans Unicode" panose="020B0602030504020204" pitchFamily="34" charset="0"/>
              </a:rPr>
              <a:t>⇒ </a:t>
            </a:r>
            <a:r>
              <a:rPr lang="en-US" sz="1800" b="0" i="1" u="none" strike="noStrike" baseline="0" dirty="0">
                <a:latin typeface="Times New Roman" panose="02020603050405020304" pitchFamily="18" charset="0"/>
              </a:rPr>
              <a:t>Grandfather</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x</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y</a:t>
            </a:r>
            <a:r>
              <a:rPr lang="en-US" sz="1800" b="0" i="0" u="none" strike="noStrike" baseline="0" dirty="0">
                <a:latin typeface="Tahoma" panose="020B0604030504040204" pitchFamily="34" charset="0"/>
              </a:rPr>
              <a:t>) </a:t>
            </a:r>
          </a:p>
          <a:p>
            <a:r>
              <a:rPr lang="en-US" sz="1800" b="0" i="1" u="none" strike="noStrike" baseline="0" dirty="0">
                <a:latin typeface="Times New Roman" panose="02020603050405020304" pitchFamily="18" charset="0"/>
              </a:rPr>
              <a:t>Father</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x</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z</a:t>
            </a:r>
            <a:r>
              <a:rPr lang="en-US" sz="1800" b="0" i="0" u="none" strike="noStrike" baseline="0" dirty="0">
                <a:latin typeface="Tahoma" panose="020B0604030504040204" pitchFamily="34" charset="0"/>
              </a:rPr>
              <a:t>) </a:t>
            </a:r>
            <a:r>
              <a:rPr lang="en-US" sz="1800" b="0" i="0" u="none" strike="noStrike" baseline="0" dirty="0">
                <a:latin typeface="Lucida Sans Unicode" panose="020B0602030504020204" pitchFamily="34" charset="0"/>
              </a:rPr>
              <a:t>∧ </a:t>
            </a:r>
            <a:r>
              <a:rPr lang="en-US" sz="1800" b="0" i="1" u="none" strike="noStrike" baseline="0" dirty="0">
                <a:latin typeface="Times New Roman" panose="02020603050405020304" pitchFamily="18" charset="0"/>
              </a:rPr>
              <a:t>Mother</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z</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y</a:t>
            </a:r>
            <a:r>
              <a:rPr lang="en-US" sz="1800" b="0" i="0" u="none" strike="noStrike" baseline="0" dirty="0">
                <a:latin typeface="Tahoma" panose="020B0604030504040204" pitchFamily="34" charset="0"/>
              </a:rPr>
              <a:t>) </a:t>
            </a:r>
            <a:r>
              <a:rPr lang="en-US" sz="1800" b="0" i="0" u="none" strike="noStrike" baseline="0" dirty="0">
                <a:latin typeface="Lucida Sans Unicode" panose="020B0602030504020204" pitchFamily="34" charset="0"/>
              </a:rPr>
              <a:t>⇒ </a:t>
            </a:r>
            <a:r>
              <a:rPr lang="en-US" sz="1800" b="0" i="1" u="none" strike="noStrike" baseline="0" dirty="0">
                <a:latin typeface="Times New Roman" panose="02020603050405020304" pitchFamily="18" charset="0"/>
              </a:rPr>
              <a:t>Grandfather</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x</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y</a:t>
            </a:r>
            <a:r>
              <a:rPr lang="en-US" sz="1800" b="0" i="0" u="none" strike="noStrike" baseline="0" dirty="0">
                <a:latin typeface="Tahoma" panose="020B0604030504040204" pitchFamily="34" charset="0"/>
              </a:rPr>
              <a:t>) </a:t>
            </a:r>
            <a:r>
              <a:rPr lang="en-US" sz="1800" b="0" i="1" u="none" strike="noStrike" baseline="0" dirty="0">
                <a:latin typeface="Arial" panose="020B0604020202020204" pitchFamily="34" charset="0"/>
              </a:rPr>
              <a:t>.</a:t>
            </a:r>
          </a:p>
          <a:p>
            <a:pPr algn="l"/>
            <a:endParaRPr lang="en-MY" dirty="0"/>
          </a:p>
          <a:p>
            <a:pPr algn="l"/>
            <a:r>
              <a:rPr lang="en-US" sz="1800" b="0" i="0" u="none" strike="noStrike" baseline="0" dirty="0">
                <a:latin typeface="Times New Roman" panose="02020603050405020304" pitchFamily="18" charset="0"/>
                <a:cs typeface="Times New Roman" panose="02020603050405020304" pitchFamily="18" charset="0"/>
              </a:rPr>
              <a:t>FOIL</a:t>
            </a:r>
            <a:r>
              <a:rPr lang="en-US" sz="1800" b="0" i="0" u="none" strike="noStrike" baseline="0" dirty="0">
                <a:latin typeface="NimbusRomNo9L-Regu"/>
              </a:rPr>
              <a:t> will have to search through many unsuccessful clauses before finding a correct solution</a:t>
            </a:r>
            <a:endParaRPr lang="en-US" dirty="0">
              <a:latin typeface="NimbusRomNo9L-Regu"/>
            </a:endParaRPr>
          </a:p>
          <a:p>
            <a:pPr marL="285750" indent="-285750" algn="l">
              <a:buFont typeface="Arial" panose="020B0604020202020204" pitchFamily="34" charset="0"/>
              <a:buChar char="•"/>
            </a:pPr>
            <a:r>
              <a:rPr lang="en-MY" sz="1800" b="0" i="0" u="none" strike="noStrike" baseline="0" dirty="0">
                <a:latin typeface="NimbusRomNo9L-Regu"/>
              </a:rPr>
              <a:t>constructs a clause, </a:t>
            </a:r>
            <a:r>
              <a:rPr lang="en-US" sz="1800" b="0" i="0" u="none" strike="noStrike" baseline="0" dirty="0">
                <a:latin typeface="NimbusRomNo9L-Regu"/>
              </a:rPr>
              <a:t>literal by literal, until agrees with </a:t>
            </a:r>
          </a:p>
          <a:p>
            <a:pPr marL="742950" lvl="1" indent="-285750">
              <a:buFont typeface="Arial" panose="020B0604020202020204" pitchFamily="34" charset="0"/>
              <a:buChar char="•"/>
            </a:pPr>
            <a:r>
              <a:rPr lang="en-US" b="0" i="0" u="none" strike="noStrike" baseline="0" dirty="0">
                <a:latin typeface="NimbusRomNo9L-Regu"/>
              </a:rPr>
              <a:t>some subset of the positive examples </a:t>
            </a:r>
          </a:p>
          <a:p>
            <a:pPr marL="742950" lvl="1" indent="-285750">
              <a:buFont typeface="Arial" panose="020B0604020202020204" pitchFamily="34" charset="0"/>
              <a:buChar char="•"/>
            </a:pPr>
            <a:r>
              <a:rPr lang="en-US" b="0" i="0" u="none" strike="noStrike" baseline="0" dirty="0">
                <a:latin typeface="NimbusRomNo9L-Regu"/>
              </a:rPr>
              <a:t>none of the </a:t>
            </a:r>
            <a:r>
              <a:rPr lang="en-MY" b="0" i="0" u="none" strike="noStrike" baseline="0" dirty="0">
                <a:latin typeface="NimbusRomNo9L-Regu"/>
              </a:rPr>
              <a:t>negative examples</a:t>
            </a: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positive examples covered by the clause are removed from the </a:t>
            </a:r>
            <a:r>
              <a:rPr lang="en-MY" sz="1800" b="0" i="0" u="none" strike="noStrike" baseline="0" dirty="0">
                <a:latin typeface="NimbusRomNo9L-Regu"/>
              </a:rPr>
              <a:t>training set, </a:t>
            </a:r>
          </a:p>
          <a:p>
            <a:pPr marL="285750" indent="-285750" algn="l">
              <a:buFont typeface="Arial" panose="020B0604020202020204" pitchFamily="34" charset="0"/>
              <a:buChar char="•"/>
            </a:pPr>
            <a:r>
              <a:rPr lang="en-MY" sz="1800" b="0" i="0" u="none" strike="noStrike" baseline="0" dirty="0">
                <a:latin typeface="NimbusRomNo9L-Regu"/>
              </a:rPr>
              <a:t>process continues until no positive examples remain</a:t>
            </a:r>
          </a:p>
          <a:p>
            <a:pPr marL="285750" indent="-285750" algn="l">
              <a:buFont typeface="Arial" panose="020B0604020202020204" pitchFamily="34" charset="0"/>
              <a:buChar char="•"/>
            </a:pPr>
            <a:endParaRPr lang="en-MY" dirty="0">
              <a:latin typeface="NimbusRomNo9L-Regu"/>
            </a:endParaRPr>
          </a:p>
          <a:p>
            <a:pPr marR="980" algn="just"/>
            <a:r>
              <a:rPr lang="en-US" sz="1800" b="0" i="0" u="none" strike="noStrike" baseline="0" dirty="0">
                <a:latin typeface="Times New Roman" panose="02020603050405020304" pitchFamily="18" charset="0"/>
                <a:cs typeface="Times New Roman" panose="02020603050405020304" pitchFamily="18" charset="0"/>
              </a:rPr>
              <a:t>FOIL has</a:t>
            </a:r>
            <a:r>
              <a:rPr lang="en-MY" sz="1800" b="0" i="0" u="none" strike="noStrike" baseline="0" dirty="0">
                <a:latin typeface="Times New Roman" panose="02020603050405020304" pitchFamily="18" charset="0"/>
              </a:rPr>
              <a:t> two main </a:t>
            </a:r>
            <a:r>
              <a:rPr lang="en-US" sz="1800" b="0" i="0" u="none" strike="noStrike" baseline="0" dirty="0">
                <a:latin typeface="Times New Roman" panose="02020603050405020304" pitchFamily="18" charset="0"/>
              </a:rPr>
              <a:t>subroutines </a:t>
            </a:r>
          </a:p>
          <a:p>
            <a:pPr marL="285750" marR="980" indent="-285750" algn="just">
              <a:buFont typeface="Arial" panose="020B0604020202020204" pitchFamily="34" charset="0"/>
              <a:buChar char="•"/>
            </a:pPr>
            <a:r>
              <a:rPr lang="en-US" sz="1800" b="0" i="0" u="none" strike="noStrike" baseline="0" dirty="0">
                <a:latin typeface="Times New Roman" panose="02020603050405020304" pitchFamily="18" charset="0"/>
              </a:rPr>
              <a:t>NEW-LITERALS, which constructs all possible new literals to add to the clause,</a:t>
            </a:r>
          </a:p>
          <a:p>
            <a:pPr marL="285750" marR="980" indent="-285750" algn="just">
              <a:buFont typeface="Arial" panose="020B0604020202020204" pitchFamily="34" charset="0"/>
              <a:buChar char="•"/>
            </a:pPr>
            <a:r>
              <a:rPr lang="en-US" sz="1800" b="0" i="0" u="none" strike="noStrike" baseline="0" dirty="0">
                <a:latin typeface="Times New Roman" panose="02020603050405020304" pitchFamily="18" charset="0"/>
              </a:rPr>
              <a:t>CHOOSE-LITERAL, which selects a literal to add.</a:t>
            </a:r>
          </a:p>
          <a:p>
            <a:pPr algn="l"/>
            <a:endParaRPr lang="en-MY" dirty="0">
              <a:latin typeface="NimbusRomNo9L-Regu"/>
            </a:endParaRPr>
          </a:p>
        </p:txBody>
      </p:sp>
    </p:spTree>
    <p:extLst>
      <p:ext uri="{BB962C8B-B14F-4D97-AF65-F5344CB8AC3E}">
        <p14:creationId xmlns:p14="http://schemas.microsoft.com/office/powerpoint/2010/main" val="3592820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24</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Inductive Logic Programming</a:t>
            </a:r>
            <a:endParaRPr spc="70" dirty="0"/>
          </a:p>
        </p:txBody>
      </p:sp>
      <p:sp>
        <p:nvSpPr>
          <p:cNvPr id="3" name="object 3"/>
          <p:cNvSpPr txBox="1"/>
          <p:nvPr/>
        </p:nvSpPr>
        <p:spPr>
          <a:xfrm>
            <a:off x="1130298" y="1379949"/>
            <a:ext cx="7722233" cy="4723728"/>
          </a:xfrm>
          <a:prstGeom prst="rect">
            <a:avLst/>
          </a:prstGeom>
        </p:spPr>
        <p:txBody>
          <a:bodyPr vert="horz" wrap="square" lIns="0" tIns="14604" rIns="0" bIns="0" rtlCol="0">
            <a:spAutoFit/>
          </a:bodyPr>
          <a:lstStyle/>
          <a:p>
            <a:r>
              <a:rPr lang="en-US" dirty="0">
                <a:latin typeface="NimbusRomNo9L-Regu"/>
              </a:rPr>
              <a:t>T</a:t>
            </a:r>
            <a:r>
              <a:rPr lang="en-US" sz="1800" b="0" i="0" u="none" strike="noStrike" baseline="0" dirty="0">
                <a:latin typeface="NimbusRomNo9L-Regu"/>
              </a:rPr>
              <a:t>hree kinds of literals that can be added:</a:t>
            </a:r>
            <a:endParaRPr lang="en-US" i="0" dirty="0">
              <a:latin typeface="Times New Roman" panose="02020603050405020304" pitchFamily="18" charset="0"/>
            </a:endParaRPr>
          </a:p>
          <a:p>
            <a:pPr marL="285750" indent="-285750" algn="l">
              <a:buFont typeface="Arial" panose="020B0604020202020204" pitchFamily="34" charset="0"/>
              <a:buChar char="•"/>
            </a:pPr>
            <a:r>
              <a:rPr lang="en-US" sz="1800" b="1" i="0" u="none" strike="noStrike" baseline="0" dirty="0">
                <a:latin typeface="NimbusRomNo9L-ReguItal"/>
              </a:rPr>
              <a:t>Literals using predicates</a:t>
            </a:r>
            <a:r>
              <a:rPr lang="en-US" sz="1800" b="1" i="0" u="none" strike="noStrike" baseline="0" dirty="0">
                <a:latin typeface="NimbusRomNo9L-Regu"/>
              </a:rPr>
              <a:t>: </a:t>
            </a:r>
          </a:p>
          <a:p>
            <a:pPr marL="742950" lvl="1" indent="-285750">
              <a:buFont typeface="Arial" panose="020B0604020202020204" pitchFamily="34" charset="0"/>
              <a:buChar char="•"/>
            </a:pPr>
            <a:r>
              <a:rPr lang="en-US" b="0" i="0" u="none" strike="noStrike" baseline="0" dirty="0">
                <a:latin typeface="NimbusRomNo9L-Regu"/>
              </a:rPr>
              <a:t>the literal can be negated or unnegated,</a:t>
            </a:r>
          </a:p>
          <a:p>
            <a:pPr marL="742950" lvl="1" indent="-285750">
              <a:buFont typeface="Arial" panose="020B0604020202020204" pitchFamily="34" charset="0"/>
              <a:buChar char="•"/>
            </a:pPr>
            <a:r>
              <a:rPr lang="en-US" sz="1800" b="0" i="0" u="none" strike="noStrike" baseline="0" dirty="0">
                <a:latin typeface="NimbusRomNo9L-Regu"/>
              </a:rPr>
              <a:t>any existing predicate (including the goal predicate) can be used,</a:t>
            </a:r>
          </a:p>
          <a:p>
            <a:pPr marL="742950" lvl="1" indent="-285750">
              <a:buFont typeface="Arial" panose="020B0604020202020204" pitchFamily="34" charset="0"/>
              <a:buChar char="•"/>
            </a:pPr>
            <a:r>
              <a:rPr lang="en-US" sz="1800" b="0" i="0" u="none" strike="noStrike" baseline="0" dirty="0">
                <a:latin typeface="NimbusRomNo9L-Regu"/>
              </a:rPr>
              <a:t>the arguments must all be variables </a:t>
            </a:r>
          </a:p>
          <a:p>
            <a:pPr marL="742950" lvl="1" indent="-285750">
              <a:buFont typeface="Arial" panose="020B0604020202020204" pitchFamily="34" charset="0"/>
              <a:buChar char="•"/>
            </a:pPr>
            <a:r>
              <a:rPr lang="en-US" sz="1800" b="0" i="0" u="none" strike="noStrike" baseline="0" dirty="0">
                <a:latin typeface="NimbusRomNo9L-Regu"/>
              </a:rPr>
              <a:t>literal must include </a:t>
            </a:r>
            <a:r>
              <a:rPr lang="en-US" sz="1800" b="0" i="0" u="none" strike="noStrike" baseline="0" dirty="0">
                <a:latin typeface="NimbusRomNo9L-ReguItal"/>
              </a:rPr>
              <a:t>at least one </a:t>
            </a:r>
            <a:r>
              <a:rPr lang="en-US" sz="1800" b="0" i="0" u="none" strike="noStrike" baseline="0" dirty="0">
                <a:latin typeface="NimbusRomNo9L-Regu"/>
              </a:rPr>
              <a:t>variable from an earlier literal or from the head of the </a:t>
            </a:r>
            <a:r>
              <a:rPr lang="en-MY" sz="1800" b="0" i="0" u="none" strike="noStrike" baseline="0" dirty="0">
                <a:latin typeface="NimbusRomNo9L-Regu"/>
              </a:rPr>
              <a:t>clause.</a:t>
            </a:r>
          </a:p>
          <a:p>
            <a:pPr marL="742950" lvl="1"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r>
              <a:rPr lang="en-MY" b="1" i="0" u="none" strike="noStrike" baseline="0" dirty="0">
                <a:latin typeface="NimbusRomNo9L-ReguItal"/>
              </a:rPr>
              <a:t>Equality and inequality literals</a:t>
            </a:r>
            <a:r>
              <a:rPr lang="en-MY" b="1" i="0" u="none" strike="noStrike" baseline="0" dirty="0">
                <a:latin typeface="NimbusRomNo9L-Regu"/>
              </a:rPr>
              <a:t>:</a:t>
            </a:r>
          </a:p>
          <a:p>
            <a:pPr marL="742950" lvl="1" indent="-285750">
              <a:buFont typeface="Arial" panose="020B0604020202020204" pitchFamily="34" charset="0"/>
              <a:buChar char="•"/>
            </a:pPr>
            <a:r>
              <a:rPr lang="en-US" b="0" i="0" u="none" strike="noStrike" baseline="0" dirty="0">
                <a:latin typeface="NimbusRomNo9L-Regu"/>
              </a:rPr>
              <a:t>relate variables already appearing in the clause</a:t>
            </a:r>
          </a:p>
          <a:p>
            <a:pPr marL="742950" lvl="1"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US" sz="1800" b="1" u="none" strike="noStrike" baseline="0" dirty="0">
                <a:latin typeface="Times New Roman" panose="02020603050405020304" pitchFamily="18" charset="0"/>
              </a:rPr>
              <a:t>Arithmetic comparisons</a:t>
            </a:r>
            <a:r>
              <a:rPr lang="en-US" sz="1800" b="0" i="0" u="none" strike="noStrike" baseline="0" dirty="0">
                <a:latin typeface="Times New Roman" panose="02020603050405020304" pitchFamily="18" charset="0"/>
              </a:rPr>
              <a:t>:</a:t>
            </a:r>
          </a:p>
          <a:p>
            <a:pPr marL="742950" lvl="1" indent="-285750">
              <a:buFont typeface="Arial" panose="020B0604020202020204" pitchFamily="34" charset="0"/>
              <a:buChar char="•"/>
            </a:pPr>
            <a:r>
              <a:rPr lang="en-US" b="0" i="0" u="none" strike="noStrike" baseline="0" dirty="0">
                <a:latin typeface="Times New Roman" panose="02020603050405020304" pitchFamily="18" charset="0"/>
              </a:rPr>
              <a:t>when dealing with functions of continuous variables, literals </a:t>
            </a:r>
            <a:r>
              <a:rPr lang="en-US" b="0" u="none" strike="noStrike" baseline="0" dirty="0">
                <a:latin typeface="Times New Roman" panose="02020603050405020304" pitchFamily="18" charset="0"/>
              </a:rPr>
              <a:t>such</a:t>
            </a:r>
            <a:r>
              <a:rPr lang="en-US" b="0" i="1" u="none" strike="noStrike" baseline="0" dirty="0">
                <a:latin typeface="Times New Roman" panose="02020603050405020304" pitchFamily="18" charset="0"/>
              </a:rPr>
              <a:t> </a:t>
            </a:r>
            <a:r>
              <a:rPr lang="en-US" b="0" i="0" u="none" strike="noStrike" baseline="0" dirty="0">
                <a:latin typeface="Times New Roman" panose="02020603050405020304" pitchFamily="18" charset="0"/>
              </a:rPr>
              <a:t>as </a:t>
            </a:r>
            <a:r>
              <a:rPr lang="en-US" b="0" i="1" u="none" strike="noStrike" baseline="0" dirty="0">
                <a:latin typeface="Times New Roman" panose="02020603050405020304" pitchFamily="18" charset="0"/>
              </a:rPr>
              <a:t>x </a:t>
            </a:r>
            <a:r>
              <a:rPr lang="en-US" b="0" i="1" u="none" strike="noStrike" baseline="0" dirty="0">
                <a:latin typeface="Verdana" panose="020B0604030504040204" pitchFamily="34" charset="0"/>
              </a:rPr>
              <a:t>&gt; </a:t>
            </a:r>
            <a:r>
              <a:rPr lang="en-US" b="0" i="1" u="none" strike="noStrike" baseline="0" dirty="0">
                <a:latin typeface="Times New Roman" panose="02020603050405020304" pitchFamily="18" charset="0"/>
              </a:rPr>
              <a:t>y </a:t>
            </a:r>
            <a:r>
              <a:rPr lang="en-US" b="0" i="0" u="none" strike="noStrike" baseline="0" dirty="0">
                <a:latin typeface="Times New Roman" panose="02020603050405020304" pitchFamily="18" charset="0"/>
              </a:rPr>
              <a:t>and </a:t>
            </a:r>
            <a:r>
              <a:rPr lang="en-US" b="0" i="1" u="none" strike="noStrike" baseline="0" dirty="0">
                <a:latin typeface="Times New Roman" panose="02020603050405020304" pitchFamily="18" charset="0"/>
              </a:rPr>
              <a:t>y </a:t>
            </a:r>
            <a:r>
              <a:rPr lang="en-US" b="0" i="1" u="none" strike="noStrike" baseline="0" dirty="0">
                <a:latin typeface="Arial" panose="020B0604020202020204" pitchFamily="34" charset="0"/>
              </a:rPr>
              <a:t>≤ </a:t>
            </a:r>
            <a:r>
              <a:rPr lang="en-US" b="0" i="1" u="none" strike="noStrike" baseline="0" dirty="0">
                <a:latin typeface="Times New Roman" panose="02020603050405020304" pitchFamily="18" charset="0"/>
              </a:rPr>
              <a:t>z </a:t>
            </a:r>
            <a:r>
              <a:rPr lang="en-US" b="0" i="0" u="none" strike="noStrike" baseline="0" dirty="0">
                <a:latin typeface="Times New Roman" panose="02020603050405020304" pitchFamily="18" charset="0"/>
              </a:rPr>
              <a:t>can be added.</a:t>
            </a:r>
          </a:p>
          <a:p>
            <a:pPr lvl="1"/>
            <a:endParaRPr lang="en-US" b="1" dirty="0">
              <a:latin typeface="Times New Roman" panose="02020603050405020304" pitchFamily="18" charset="0"/>
            </a:endParaRPr>
          </a:p>
          <a:p>
            <a:r>
              <a:rPr lang="en-US" b="0" i="0" u="none" strike="noStrike" baseline="0" dirty="0">
                <a:latin typeface="NimbusRomNo9L-Regu"/>
              </a:rPr>
              <a:t>CHOOSE-LITERAL uses a heuristic somewhat similar to information gain</a:t>
            </a:r>
          </a:p>
          <a:p>
            <a:pPr marL="285750" indent="-285750">
              <a:buFont typeface="Arial" panose="020B0604020202020204" pitchFamily="34" charset="0"/>
              <a:buChar char="•"/>
            </a:pPr>
            <a:r>
              <a:rPr lang="en-US" sz="1800" b="0" i="0" u="none" strike="noStrike" baseline="0" dirty="0">
                <a:latin typeface="NimbusRomNo9L-Regu"/>
              </a:rPr>
              <a:t>Ockham’s razor to eliminate some hypotheses.</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04526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25</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Inductive Logic Programming</a:t>
            </a:r>
            <a:endParaRPr spc="70" dirty="0"/>
          </a:p>
        </p:txBody>
      </p:sp>
      <p:pic>
        <p:nvPicPr>
          <p:cNvPr id="6" name="Picture 5">
            <a:extLst>
              <a:ext uri="{FF2B5EF4-FFF2-40B4-BE49-F238E27FC236}">
                <a16:creationId xmlns:a16="http://schemas.microsoft.com/office/drawing/2014/main" id="{ED194269-B13C-477A-BB60-81B8B9442656}"/>
              </a:ext>
            </a:extLst>
          </p:cNvPr>
          <p:cNvPicPr>
            <a:picLocks noChangeAspect="1"/>
          </p:cNvPicPr>
          <p:nvPr/>
        </p:nvPicPr>
        <p:blipFill>
          <a:blip r:embed="rId2"/>
          <a:stretch>
            <a:fillRect/>
          </a:stretch>
        </p:blipFill>
        <p:spPr>
          <a:xfrm>
            <a:off x="2209800" y="1295400"/>
            <a:ext cx="5476875" cy="4826774"/>
          </a:xfrm>
          <a:prstGeom prst="rect">
            <a:avLst/>
          </a:prstGeom>
        </p:spPr>
      </p:pic>
      <p:sp>
        <p:nvSpPr>
          <p:cNvPr id="8" name="TextBox 7">
            <a:extLst>
              <a:ext uri="{FF2B5EF4-FFF2-40B4-BE49-F238E27FC236}">
                <a16:creationId xmlns:a16="http://schemas.microsoft.com/office/drawing/2014/main" id="{73121F00-D6C0-4BF3-A99A-307CF3E258C2}"/>
              </a:ext>
            </a:extLst>
          </p:cNvPr>
          <p:cNvSpPr txBox="1"/>
          <p:nvPr/>
        </p:nvSpPr>
        <p:spPr>
          <a:xfrm>
            <a:off x="1741468" y="6321188"/>
            <a:ext cx="6553200" cy="523220"/>
          </a:xfrm>
          <a:prstGeom prst="rect">
            <a:avLst/>
          </a:prstGeom>
          <a:noFill/>
        </p:spPr>
        <p:txBody>
          <a:bodyPr wrap="square">
            <a:spAutoFit/>
          </a:bodyPr>
          <a:lstStyle/>
          <a:p>
            <a:r>
              <a:rPr lang="en-US" sz="1400" b="0" i="0" u="none" strike="noStrike" baseline="0" dirty="0">
                <a:latin typeface="Times New Roman" panose="02020603050405020304" pitchFamily="18" charset="0"/>
              </a:rPr>
              <a:t>Sketch of the F</a:t>
            </a:r>
            <a:r>
              <a:rPr lang="en-US" sz="1100" b="0" i="0" u="none" strike="noStrike" baseline="0" dirty="0">
                <a:latin typeface="Times New Roman" panose="02020603050405020304" pitchFamily="18" charset="0"/>
              </a:rPr>
              <a:t>OIL </a:t>
            </a:r>
            <a:r>
              <a:rPr lang="en-US" sz="1400" b="0" i="0" u="none" strike="noStrike" baseline="0" dirty="0">
                <a:latin typeface="Times New Roman" panose="02020603050405020304" pitchFamily="18" charset="0"/>
              </a:rPr>
              <a:t>algorithm for learning sets of first-order Horn clauses from </a:t>
            </a:r>
            <a:r>
              <a:rPr lang="en-MY" sz="1400" b="0" i="0" u="none" strike="noStrike" baseline="0" dirty="0">
                <a:latin typeface="Times New Roman" panose="02020603050405020304" pitchFamily="18" charset="0"/>
              </a:rPr>
              <a:t>examples. N</a:t>
            </a:r>
            <a:r>
              <a:rPr lang="en-MY" sz="1100" b="0" i="0" u="none" strike="noStrike" baseline="0" dirty="0">
                <a:latin typeface="Times New Roman" panose="02020603050405020304" pitchFamily="18" charset="0"/>
              </a:rPr>
              <a:t>EW</a:t>
            </a:r>
            <a:r>
              <a:rPr lang="en-MY" sz="1400" b="0" i="0" u="none" strike="noStrike" baseline="0" dirty="0">
                <a:latin typeface="Times New Roman" panose="02020603050405020304" pitchFamily="18" charset="0"/>
              </a:rPr>
              <a:t>-L</a:t>
            </a:r>
            <a:r>
              <a:rPr lang="en-MY" sz="1100" b="0" i="0" u="none" strike="noStrike" baseline="0" dirty="0">
                <a:latin typeface="Times New Roman" panose="02020603050405020304" pitchFamily="18" charset="0"/>
              </a:rPr>
              <a:t>ITERALS </a:t>
            </a:r>
            <a:r>
              <a:rPr lang="en-MY" sz="1400" b="0" i="0" u="none" strike="noStrike" baseline="0" dirty="0">
                <a:latin typeface="Times New Roman" panose="02020603050405020304" pitchFamily="18" charset="0"/>
              </a:rPr>
              <a:t>and C</a:t>
            </a:r>
            <a:r>
              <a:rPr lang="en-MY" sz="1100" b="0" i="0" u="none" strike="noStrike" baseline="0" dirty="0">
                <a:latin typeface="Times New Roman" panose="02020603050405020304" pitchFamily="18" charset="0"/>
              </a:rPr>
              <a:t>HOOSE</a:t>
            </a:r>
            <a:r>
              <a:rPr lang="en-MY" sz="1400" b="0" i="0" u="none" strike="noStrike" baseline="0" dirty="0">
                <a:latin typeface="Times New Roman" panose="02020603050405020304" pitchFamily="18" charset="0"/>
              </a:rPr>
              <a:t>-L</a:t>
            </a:r>
            <a:r>
              <a:rPr lang="en-MY" sz="1100" b="0" i="0" u="none" strike="noStrike" baseline="0" dirty="0">
                <a:latin typeface="Times New Roman" panose="02020603050405020304" pitchFamily="18" charset="0"/>
              </a:rPr>
              <a:t>ITERAL</a:t>
            </a:r>
          </a:p>
        </p:txBody>
      </p:sp>
    </p:spTree>
    <p:extLst>
      <p:ext uri="{BB962C8B-B14F-4D97-AF65-F5344CB8AC3E}">
        <p14:creationId xmlns:p14="http://schemas.microsoft.com/office/powerpoint/2010/main" val="1075305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26</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Inductive Logic Programming</a:t>
            </a:r>
            <a:endParaRPr spc="70" dirty="0"/>
          </a:p>
        </p:txBody>
      </p:sp>
      <p:sp>
        <p:nvSpPr>
          <p:cNvPr id="3" name="object 3"/>
          <p:cNvSpPr txBox="1"/>
          <p:nvPr/>
        </p:nvSpPr>
        <p:spPr>
          <a:xfrm>
            <a:off x="1130298" y="1379949"/>
            <a:ext cx="7722233" cy="4723728"/>
          </a:xfrm>
          <a:prstGeom prst="rect">
            <a:avLst/>
          </a:prstGeom>
        </p:spPr>
        <p:txBody>
          <a:bodyPr vert="horz" wrap="square" lIns="0" tIns="14604" rIns="0" bIns="0" rtlCol="0">
            <a:spAutoFit/>
          </a:bodyPr>
          <a:lstStyle/>
          <a:p>
            <a:r>
              <a:rPr lang="en-US" sz="1800" b="0" i="0" u="none" strike="noStrike" baseline="0" dirty="0">
                <a:solidFill>
                  <a:srgbClr val="9A009A"/>
                </a:solidFill>
                <a:latin typeface="CMSSBX10"/>
              </a:rPr>
              <a:t>Inductive learning with inverse deduction</a:t>
            </a:r>
          </a:p>
          <a:p>
            <a:endParaRPr lang="en-US" sz="1800" b="0" i="0" u="none" strike="noStrike" baseline="0" dirty="0">
              <a:latin typeface="Times New Roman" panose="02020603050405020304" pitchFamily="18" charset="0"/>
            </a:endParaRPr>
          </a:p>
          <a:p>
            <a:r>
              <a:rPr lang="en-US" sz="1800" b="0" i="0" u="none" strike="noStrike" baseline="0" dirty="0">
                <a:latin typeface="Times New Roman" panose="02020603050405020304" pitchFamily="18" charset="0"/>
              </a:rPr>
              <a:t>An inverse resolution step takes a resolvent </a:t>
            </a:r>
            <a:r>
              <a:rPr lang="en-US" sz="1800" b="0" i="1" u="none" strike="noStrike" baseline="0" dirty="0">
                <a:latin typeface="Book Antiqua" panose="02040602050305030304" pitchFamily="18" charset="0"/>
              </a:rPr>
              <a:t>C </a:t>
            </a:r>
            <a:r>
              <a:rPr lang="en-US" sz="1800" b="0" i="0" u="none" strike="noStrike" baseline="0" dirty="0">
                <a:latin typeface="Times New Roman" panose="02020603050405020304" pitchFamily="18" charset="0"/>
              </a:rPr>
              <a:t>and produces two clauses </a:t>
            </a:r>
            <a:r>
              <a:rPr lang="en-US" sz="1800" b="0" i="1" u="none" strike="noStrike" baseline="0" dirty="0">
                <a:latin typeface="Book Antiqua" panose="02040602050305030304" pitchFamily="18" charset="0"/>
              </a:rPr>
              <a:t>C</a:t>
            </a:r>
            <a:r>
              <a:rPr lang="en-US" sz="1800" b="0" i="0" u="none" strike="noStrike" baseline="-25000" dirty="0">
                <a:latin typeface="Times New Roman" panose="02020603050405020304" pitchFamily="18" charset="0"/>
              </a:rPr>
              <a:t>1</a:t>
            </a:r>
            <a:r>
              <a:rPr lang="en-US" sz="1800" b="0" i="0" u="none" strike="noStrike" baseline="0" dirty="0">
                <a:latin typeface="Times New Roman" panose="02020603050405020304" pitchFamily="18" charset="0"/>
              </a:rPr>
              <a:t> and </a:t>
            </a:r>
            <a:r>
              <a:rPr lang="en-US" sz="1800" b="0" i="1" u="none" strike="noStrike" baseline="0" dirty="0">
                <a:latin typeface="Book Antiqua" panose="02040602050305030304" pitchFamily="18" charset="0"/>
              </a:rPr>
              <a:t>C</a:t>
            </a:r>
            <a:r>
              <a:rPr lang="en-US" sz="1800" b="0" i="0" u="none" strike="noStrike" baseline="-25000" dirty="0">
                <a:latin typeface="Times New Roman" panose="02020603050405020304" pitchFamily="18" charset="0"/>
              </a:rPr>
              <a:t>2</a:t>
            </a:r>
            <a:r>
              <a:rPr lang="en-US" sz="1800" b="0" i="0" u="none" strike="noStrike" baseline="0" dirty="0">
                <a:latin typeface="Times New Roman" panose="02020603050405020304" pitchFamily="18" charset="0"/>
              </a:rPr>
              <a:t>, such that </a:t>
            </a:r>
            <a:r>
              <a:rPr lang="en-US" sz="1800" b="0" i="1" u="none" strike="noStrike" baseline="0" dirty="0">
                <a:latin typeface="Book Antiqua" panose="02040602050305030304" pitchFamily="18" charset="0"/>
              </a:rPr>
              <a:t>C </a:t>
            </a:r>
            <a:r>
              <a:rPr lang="en-US" sz="1800" b="0" i="0" u="none" strike="noStrike" baseline="0" dirty="0">
                <a:latin typeface="Times New Roman" panose="02020603050405020304" pitchFamily="18" charset="0"/>
              </a:rPr>
              <a:t>is the result of resolving </a:t>
            </a:r>
            <a:r>
              <a:rPr lang="en-US" sz="1800" b="0" i="1" u="none" strike="noStrike" baseline="0" dirty="0">
                <a:latin typeface="Book Antiqua" panose="02040602050305030304" pitchFamily="18" charset="0"/>
              </a:rPr>
              <a:t>C</a:t>
            </a:r>
            <a:r>
              <a:rPr lang="en-US" sz="1800" b="0" i="0" u="none" strike="noStrike" baseline="-25000" dirty="0">
                <a:latin typeface="Times New Roman" panose="02020603050405020304" pitchFamily="18" charset="0"/>
              </a:rPr>
              <a:t>1</a:t>
            </a:r>
            <a:r>
              <a:rPr lang="en-US" sz="1800" b="0" i="0" u="none" strike="noStrike" baseline="0" dirty="0">
                <a:latin typeface="Times New Roman" panose="02020603050405020304" pitchFamily="18" charset="0"/>
              </a:rPr>
              <a:t> and </a:t>
            </a:r>
            <a:r>
              <a:rPr lang="en-US" sz="1800" b="0" i="1" u="none" strike="noStrike" baseline="0" dirty="0">
                <a:latin typeface="Book Antiqua" panose="02040602050305030304" pitchFamily="18" charset="0"/>
              </a:rPr>
              <a:t>C</a:t>
            </a:r>
            <a:r>
              <a:rPr lang="en-US" sz="1800" b="0" i="0" u="none" strike="noStrike" baseline="-25000" dirty="0">
                <a:latin typeface="Times New Roman" panose="02020603050405020304" pitchFamily="18" charset="0"/>
              </a:rPr>
              <a:t>2</a:t>
            </a:r>
            <a:r>
              <a:rPr lang="en-US" sz="1800" b="0" i="0" u="none" strike="noStrike" baseline="0" dirty="0">
                <a:latin typeface="Times New Roman" panose="02020603050405020304" pitchFamily="18" charset="0"/>
              </a:rPr>
              <a:t>. </a:t>
            </a:r>
          </a:p>
          <a:p>
            <a:endParaRPr lang="en-US" dirty="0">
              <a:latin typeface="Times New Roman" panose="02020603050405020304" pitchFamily="18" charset="0"/>
            </a:endParaRPr>
          </a:p>
          <a:p>
            <a:r>
              <a:rPr lang="en-US" sz="1800" b="0" i="0" u="none" strike="noStrike" baseline="0" dirty="0">
                <a:latin typeface="Times New Roman" panose="02020603050405020304" pitchFamily="18" charset="0"/>
              </a:rPr>
              <a:t>Alternatively, it may take a resolvent </a:t>
            </a:r>
            <a:r>
              <a:rPr lang="en-US" sz="1800" b="0" i="1" u="none" strike="noStrike" baseline="0" dirty="0">
                <a:latin typeface="Book Antiqua" panose="02040602050305030304" pitchFamily="18" charset="0"/>
              </a:rPr>
              <a:t>C </a:t>
            </a:r>
            <a:r>
              <a:rPr lang="en-US" sz="1800" b="0" i="0" u="none" strike="noStrike" baseline="0" dirty="0">
                <a:latin typeface="Times New Roman" panose="02020603050405020304" pitchFamily="18" charset="0"/>
              </a:rPr>
              <a:t>and clause </a:t>
            </a:r>
            <a:r>
              <a:rPr lang="en-US" sz="1800" b="0" i="1" u="none" strike="noStrike" baseline="0" dirty="0">
                <a:latin typeface="Book Antiqua" panose="02040602050305030304" pitchFamily="18" charset="0"/>
              </a:rPr>
              <a:t>C </a:t>
            </a:r>
            <a:r>
              <a:rPr lang="en-US" sz="1800" b="0" i="0" u="none" strike="noStrike" baseline="0" dirty="0">
                <a:latin typeface="Times New Roman" panose="02020603050405020304" pitchFamily="18" charset="0"/>
              </a:rPr>
              <a:t>and produce a clause </a:t>
            </a:r>
            <a:r>
              <a:rPr lang="en-US" sz="1800" b="0" i="1" u="none" strike="noStrike" baseline="0" dirty="0">
                <a:latin typeface="Book Antiqua" panose="02040602050305030304" pitchFamily="18" charset="0"/>
              </a:rPr>
              <a:t>C</a:t>
            </a:r>
            <a:r>
              <a:rPr lang="en-US" sz="1800" b="0" i="0" u="none" strike="noStrike" baseline="-25000" dirty="0">
                <a:latin typeface="Times New Roman" panose="02020603050405020304" pitchFamily="18" charset="0"/>
              </a:rPr>
              <a:t>2</a:t>
            </a:r>
            <a:r>
              <a:rPr lang="en-US" sz="1800" b="0" i="0" u="none" strike="noStrike" baseline="0" dirty="0">
                <a:latin typeface="Times New Roman" panose="02020603050405020304" pitchFamily="18" charset="0"/>
              </a:rPr>
              <a:t> such that </a:t>
            </a:r>
            <a:r>
              <a:rPr lang="en-US" sz="1800" b="0" i="1" u="none" strike="noStrike" baseline="0" dirty="0">
                <a:latin typeface="Book Antiqua" panose="02040602050305030304" pitchFamily="18" charset="0"/>
              </a:rPr>
              <a:t>C </a:t>
            </a:r>
            <a:r>
              <a:rPr lang="en-US" sz="1800" b="0" i="0" u="none" strike="noStrike" baseline="0" dirty="0">
                <a:latin typeface="Times New Roman" panose="02020603050405020304" pitchFamily="18" charset="0"/>
              </a:rPr>
              <a:t>is the result of </a:t>
            </a:r>
            <a:r>
              <a:rPr lang="en-MY" sz="1800" b="0" i="0" u="none" strike="noStrike" baseline="0" dirty="0">
                <a:latin typeface="Times New Roman" panose="02020603050405020304" pitchFamily="18" charset="0"/>
              </a:rPr>
              <a:t>resolving </a:t>
            </a:r>
            <a:r>
              <a:rPr lang="en-MY" sz="1800" b="0" i="1" u="none" strike="noStrike" baseline="0" dirty="0">
                <a:latin typeface="Book Antiqua" panose="02040602050305030304" pitchFamily="18" charset="0"/>
              </a:rPr>
              <a:t>C</a:t>
            </a:r>
            <a:r>
              <a:rPr lang="en-MY" sz="1800" b="0" i="0" u="none" strike="noStrike" baseline="-25000" dirty="0">
                <a:latin typeface="Times New Roman" panose="02020603050405020304" pitchFamily="18" charset="0"/>
              </a:rPr>
              <a:t>1</a:t>
            </a:r>
            <a:r>
              <a:rPr lang="en-MY" sz="1800" b="0" i="0" u="none" strike="noStrike" baseline="0" dirty="0">
                <a:latin typeface="Times New Roman" panose="02020603050405020304" pitchFamily="18" charset="0"/>
              </a:rPr>
              <a:t> and </a:t>
            </a:r>
            <a:r>
              <a:rPr lang="en-MY" sz="1800" b="0" i="1" u="none" strike="noStrike" baseline="0" dirty="0">
                <a:latin typeface="Book Antiqua" panose="02040602050305030304" pitchFamily="18" charset="0"/>
              </a:rPr>
              <a:t>C</a:t>
            </a:r>
            <a:r>
              <a:rPr lang="en-MY" sz="1800" b="0" i="0" u="none" strike="noStrike" baseline="-25000" dirty="0">
                <a:latin typeface="Times New Roman" panose="02020603050405020304" pitchFamily="18" charset="0"/>
              </a:rPr>
              <a:t>2</a:t>
            </a:r>
            <a:r>
              <a:rPr lang="en-MY" sz="1800" b="0" i="0" u="none" strike="noStrike" baseline="0" dirty="0">
                <a:latin typeface="Times New Roman" panose="02020603050405020304" pitchFamily="18" charset="0"/>
              </a:rPr>
              <a:t>.</a:t>
            </a:r>
          </a:p>
          <a:p>
            <a:endParaRPr lang="en-US" dirty="0">
              <a:solidFill>
                <a:srgbClr val="9A009A"/>
              </a:solidFill>
              <a:latin typeface="CMSSBX10"/>
            </a:endParaRPr>
          </a:p>
          <a:p>
            <a:pPr marR="980" algn="just"/>
            <a:r>
              <a:rPr lang="en-US" sz="1800" b="0" i="0" u="none" strike="noStrike" baseline="0" dirty="0">
                <a:latin typeface="Times New Roman" panose="02020603050405020304" pitchFamily="18" charset="0"/>
              </a:rPr>
              <a:t>Example: resolvent </a:t>
            </a:r>
            <a:r>
              <a:rPr lang="en-US" sz="1800" b="0" i="1" u="none" strike="noStrike" baseline="0" dirty="0">
                <a:latin typeface="Book Antiqua" panose="02040602050305030304" pitchFamily="18" charset="0"/>
              </a:rPr>
              <a:t>C </a:t>
            </a:r>
            <a:r>
              <a:rPr lang="en-US" sz="1800" b="0" i="0" u="none" strike="noStrike" baseline="0" dirty="0">
                <a:latin typeface="Times New Roman" panose="02020603050405020304" pitchFamily="18" charset="0"/>
              </a:rPr>
              <a:t>to be empty </a:t>
            </a:r>
            <a:r>
              <a:rPr lang="en-MY" sz="1800" b="0" i="0" u="none" strike="noStrike" baseline="0" dirty="0">
                <a:latin typeface="Times New Roman" panose="02020603050405020304" pitchFamily="18" charset="0"/>
              </a:rPr>
              <a:t>clause and </a:t>
            </a:r>
            <a:r>
              <a:rPr lang="en-US" sz="1800" b="0" i="1" u="none" strike="noStrike" baseline="0" dirty="0">
                <a:latin typeface="Times New Roman" panose="02020603050405020304" pitchFamily="18" charset="0"/>
              </a:rPr>
              <a:t>C</a:t>
            </a:r>
            <a:r>
              <a:rPr lang="en-US" sz="1800" b="0" i="0" u="none" strike="noStrike" baseline="-25000" dirty="0">
                <a:latin typeface="Times New Roman" panose="02020603050405020304" pitchFamily="18" charset="0"/>
              </a:rPr>
              <a:t>2</a:t>
            </a:r>
            <a:r>
              <a:rPr lang="en-US" sz="1800" b="0" i="0" u="none" strike="noStrike" baseline="0" dirty="0">
                <a:latin typeface="Times New Roman" panose="02020603050405020304" pitchFamily="18" charset="0"/>
              </a:rPr>
              <a:t> to be </a:t>
            </a:r>
            <a:r>
              <a:rPr lang="en-US" sz="1800" b="0" i="1" u="none" strike="noStrike" baseline="0" dirty="0">
                <a:latin typeface="Times New Roman" panose="02020603050405020304" pitchFamily="18" charset="0"/>
              </a:rPr>
              <a:t>¬Grandparent</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George</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Anne</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a:t>
            </a:r>
          </a:p>
          <a:p>
            <a:pPr marR="980" algn="just"/>
            <a:endParaRPr lang="en-US" dirty="0">
              <a:latin typeface="Times New Roman" panose="02020603050405020304" pitchFamily="18" charset="0"/>
            </a:endParaRPr>
          </a:p>
          <a:p>
            <a:pPr marR="980" algn="just"/>
            <a:r>
              <a:rPr lang="en-US" sz="1800" b="0" i="0" u="none" strike="noStrike" baseline="0" dirty="0">
                <a:latin typeface="NimbusRomNo9L-Regu"/>
              </a:rPr>
              <a:t>first inverse step takes </a:t>
            </a:r>
            <a:r>
              <a:rPr lang="en-US" sz="1800" b="0" i="1" u="none" strike="noStrike" baseline="0" dirty="0">
                <a:latin typeface="Book Antiqua" panose="02040602050305030304" pitchFamily="18" charset="0"/>
              </a:rPr>
              <a:t>C</a:t>
            </a:r>
            <a:r>
              <a:rPr lang="en-US" sz="1800" b="0" i="0" u="none" strike="noStrike" baseline="0" dirty="0">
                <a:latin typeface="NimbusRomNo9L-ReguItal"/>
              </a:rPr>
              <a:t> </a:t>
            </a:r>
            <a:r>
              <a:rPr lang="en-US" sz="1800" b="0" i="0" u="none" strike="noStrike" baseline="0" dirty="0">
                <a:latin typeface="NimbusRomNo9L-Regu"/>
              </a:rPr>
              <a:t>and </a:t>
            </a:r>
            <a:r>
              <a:rPr lang="en-US" sz="1800" b="0" i="1" u="none" strike="noStrike" baseline="0" dirty="0">
                <a:latin typeface="Times New Roman" panose="02020603050405020304" pitchFamily="18" charset="0"/>
              </a:rPr>
              <a:t>C</a:t>
            </a:r>
            <a:r>
              <a:rPr lang="en-US" sz="1800" b="0" i="0" u="none" strike="noStrike" baseline="-25000" dirty="0">
                <a:latin typeface="Times New Roman" panose="02020603050405020304" pitchFamily="18" charset="0"/>
              </a:rPr>
              <a:t>2</a:t>
            </a:r>
            <a:r>
              <a:rPr lang="en-US" sz="1800" b="0" i="0" u="none" strike="noStrike" baseline="0" dirty="0">
                <a:latin typeface="NimbusRomNo9L-Regu"/>
              </a:rPr>
              <a:t> and generates </a:t>
            </a:r>
            <a:r>
              <a:rPr lang="en-MY" sz="1800" b="0" i="1" u="none" strike="noStrike" baseline="0" dirty="0">
                <a:latin typeface="Times New Roman" panose="02020603050405020304" pitchFamily="18" charset="0"/>
              </a:rPr>
              <a:t>Grandparent</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George</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Anne</a:t>
            </a:r>
            <a:r>
              <a:rPr lang="en-MY" sz="1800" b="0" i="0" u="none" strike="noStrike" baseline="0" dirty="0">
                <a:latin typeface="Tahoma" panose="020B0604030504040204" pitchFamily="34" charset="0"/>
              </a:rPr>
              <a:t>) </a:t>
            </a:r>
            <a:r>
              <a:rPr lang="en-MY" sz="1800" b="0" i="0" u="none" strike="noStrike" baseline="0" dirty="0">
                <a:latin typeface="Times New Roman" panose="02020603050405020304" pitchFamily="18" charset="0"/>
              </a:rPr>
              <a:t>for </a:t>
            </a:r>
            <a:r>
              <a:rPr lang="en-MY" sz="1800" b="0" i="1" u="none" strike="noStrike" baseline="0" dirty="0">
                <a:latin typeface="Times New Roman" panose="02020603050405020304" pitchFamily="18" charset="0"/>
              </a:rPr>
              <a:t>C</a:t>
            </a:r>
            <a:r>
              <a:rPr lang="en-MY" sz="1800" b="0" i="0" u="none" strike="noStrike" baseline="-25000" dirty="0">
                <a:latin typeface="Times New Roman" panose="02020603050405020304" pitchFamily="18" charset="0"/>
              </a:rPr>
              <a:t>1</a:t>
            </a:r>
            <a:r>
              <a:rPr lang="en-MY" sz="1800" b="0" i="0" u="none" strike="noStrike" baseline="0" dirty="0">
                <a:latin typeface="Times New Roman" panose="02020603050405020304" pitchFamily="18" charset="0"/>
              </a:rPr>
              <a:t>.</a:t>
            </a:r>
            <a:endParaRPr lang="en-US" sz="1800" b="0" i="0" u="none" strike="noStrike" baseline="0" dirty="0">
              <a:latin typeface="NimbusRomNo9L-Regu"/>
            </a:endParaRPr>
          </a:p>
          <a:p>
            <a:pPr marR="980" algn="just"/>
            <a:endParaRPr lang="en-MY" sz="1800" b="0" i="0" u="none" strike="noStrike" baseline="0" dirty="0">
              <a:latin typeface="Times New Roman" panose="02020603050405020304" pitchFamily="18" charset="0"/>
            </a:endParaRPr>
          </a:p>
          <a:p>
            <a:r>
              <a:rPr lang="en-MY" sz="1800" b="0" i="1" u="none" strike="noStrike" baseline="0" dirty="0">
                <a:latin typeface="Palatino Linotype" panose="02040502050505030304" pitchFamily="18" charset="0"/>
              </a:rPr>
              <a:t>¬</a:t>
            </a:r>
            <a:r>
              <a:rPr lang="en-MY" sz="1800" b="0" i="1" u="none" strike="noStrike" baseline="0" dirty="0">
                <a:latin typeface="Times New Roman" panose="02020603050405020304" pitchFamily="18" charset="0"/>
              </a:rPr>
              <a:t>Parent</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Elizabeth</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y</a:t>
            </a:r>
            <a:r>
              <a:rPr lang="en-MY" sz="1800" b="0" i="0" u="none" strike="noStrike" baseline="0" dirty="0">
                <a:latin typeface="Tahoma" panose="020B0604030504040204" pitchFamily="34" charset="0"/>
              </a:rPr>
              <a:t>) </a:t>
            </a:r>
            <a:r>
              <a:rPr lang="en-MY" sz="1800" b="0" i="1" u="none" strike="noStrike" baseline="0" dirty="0">
                <a:latin typeface="Palatino Linotype" panose="02040502050505030304" pitchFamily="18" charset="0"/>
              </a:rPr>
              <a:t>∨</a:t>
            </a:r>
            <a:r>
              <a:rPr lang="en-MY" sz="1800" b="0" i="1" u="none" strike="noStrike" baseline="0" dirty="0">
                <a:latin typeface="Times New Roman" panose="02020603050405020304" pitchFamily="18" charset="0"/>
              </a:rPr>
              <a:t>Grandparent</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George</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y</a:t>
            </a:r>
            <a:r>
              <a:rPr lang="en-MY" sz="1800" b="0" i="0" u="none" strike="noStrike" baseline="0" dirty="0">
                <a:latin typeface="Tahoma" panose="020B0604030504040204" pitchFamily="34" charset="0"/>
              </a:rPr>
              <a:t>)</a:t>
            </a:r>
          </a:p>
          <a:p>
            <a:endParaRPr lang="en-US" b="1" i="0" u="none" strike="noStrike" baseline="0" dirty="0">
              <a:latin typeface="Times New Roman" panose="02020603050405020304" pitchFamily="18" charset="0"/>
            </a:endParaRPr>
          </a:p>
          <a:p>
            <a:r>
              <a:rPr lang="en-MY" sz="1800" b="0" i="1" u="none" strike="noStrike" baseline="0" dirty="0">
                <a:latin typeface="Times New Roman" panose="02020603050405020304" pitchFamily="18" charset="0"/>
              </a:rPr>
              <a:t>Parent</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x</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z</a:t>
            </a:r>
            <a:r>
              <a:rPr lang="en-MY" sz="1800" b="0" i="0" u="none" strike="noStrike" baseline="0" dirty="0">
                <a:latin typeface="Tahoma" panose="020B0604030504040204" pitchFamily="34" charset="0"/>
              </a:rPr>
              <a:t>) </a:t>
            </a:r>
            <a:r>
              <a:rPr lang="en-MY" sz="1800" b="0" i="0" u="none" strike="noStrike" baseline="0" dirty="0">
                <a:latin typeface="Lucida Sans Unicode" panose="020B0602030504020204" pitchFamily="34" charset="0"/>
              </a:rPr>
              <a:t>∧ </a:t>
            </a:r>
            <a:r>
              <a:rPr lang="en-MY" sz="1800" b="0" i="1" u="none" strike="noStrike" baseline="0" dirty="0">
                <a:latin typeface="Times New Roman" panose="02020603050405020304" pitchFamily="18" charset="0"/>
              </a:rPr>
              <a:t>Parent</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z</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y</a:t>
            </a:r>
            <a:r>
              <a:rPr lang="en-MY" sz="1800" b="0" i="0" u="none" strike="noStrike" baseline="0" dirty="0">
                <a:latin typeface="Tahoma" panose="020B0604030504040204" pitchFamily="34" charset="0"/>
              </a:rPr>
              <a:t>) </a:t>
            </a:r>
            <a:r>
              <a:rPr lang="en-MY" sz="1800" b="0" i="0" u="none" strike="noStrike" baseline="0" dirty="0">
                <a:latin typeface="Lucida Sans Unicode" panose="020B0602030504020204" pitchFamily="34" charset="0"/>
              </a:rPr>
              <a:t>⇒ </a:t>
            </a:r>
            <a:r>
              <a:rPr lang="en-MY" sz="1800" b="0" i="1" u="none" strike="noStrike" baseline="0" dirty="0">
                <a:latin typeface="Times New Roman" panose="02020603050405020304" pitchFamily="18" charset="0"/>
              </a:rPr>
              <a:t>Grandparent</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x</a:t>
            </a:r>
            <a:r>
              <a:rPr lang="en-MY" sz="1800" b="0" i="1" u="none" strike="noStrike" baseline="0" dirty="0">
                <a:latin typeface="Arial" panose="020B0604020202020204" pitchFamily="34" charset="0"/>
              </a:rPr>
              <a:t>, </a:t>
            </a:r>
            <a:r>
              <a:rPr lang="en-MY" sz="1800" b="0" i="1" u="none" strike="noStrike" baseline="0" dirty="0">
                <a:latin typeface="Times New Roman" panose="02020603050405020304" pitchFamily="18" charset="0"/>
              </a:rPr>
              <a:t>y</a:t>
            </a:r>
            <a:r>
              <a:rPr lang="en-MY" sz="1800" b="0" i="0" u="none" strike="noStrike" baseline="0" dirty="0">
                <a:latin typeface="Tahoma" panose="020B0604030504040204" pitchFamily="34" charset="0"/>
              </a:rPr>
              <a:t>) </a:t>
            </a:r>
            <a:r>
              <a:rPr lang="en-MY" sz="1800" b="0" i="1" u="none" strike="noStrike" baseline="0" dirty="0">
                <a:latin typeface="Arial" panose="020B0604020202020204" pitchFamily="34" charset="0"/>
              </a:rPr>
              <a:t>.</a:t>
            </a:r>
          </a:p>
          <a:p>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414427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27</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Inductive Logic Programming</a:t>
            </a:r>
            <a:endParaRPr spc="70" dirty="0"/>
          </a:p>
        </p:txBody>
      </p:sp>
      <p:sp>
        <p:nvSpPr>
          <p:cNvPr id="3" name="object 3"/>
          <p:cNvSpPr txBox="1"/>
          <p:nvPr/>
        </p:nvSpPr>
        <p:spPr>
          <a:xfrm>
            <a:off x="1130298" y="1379949"/>
            <a:ext cx="7722233" cy="845743"/>
          </a:xfrm>
          <a:prstGeom prst="rect">
            <a:avLst/>
          </a:prstGeom>
        </p:spPr>
        <p:txBody>
          <a:bodyPr vert="horz" wrap="square" lIns="0" tIns="14604" rIns="0" bIns="0" rtlCol="0">
            <a:spAutoFit/>
          </a:bodyPr>
          <a:lstStyle/>
          <a:p>
            <a:r>
              <a:rPr lang="en-US" sz="1800" b="0" i="0" u="none" strike="noStrike" baseline="0" dirty="0">
                <a:solidFill>
                  <a:srgbClr val="9A009A"/>
                </a:solidFill>
                <a:latin typeface="CMSSBX10"/>
              </a:rPr>
              <a:t>Inductive learning with inverse deduction</a:t>
            </a:r>
          </a:p>
          <a:p>
            <a:endParaRPr lang="en-US" dirty="0">
              <a:solidFill>
                <a:srgbClr val="9A009A"/>
              </a:solidFill>
              <a:latin typeface="CMSSBX10"/>
            </a:endParaRPr>
          </a:p>
          <a:p>
            <a:endParaRPr lang="en-US" b="1" i="0" u="none" strike="noStrike" baseline="0" dirty="0">
              <a:latin typeface="Times New Roman" panose="02020603050405020304" pitchFamily="18" charset="0"/>
            </a:endParaRPr>
          </a:p>
        </p:txBody>
      </p:sp>
      <p:pic>
        <p:nvPicPr>
          <p:cNvPr id="8" name="Picture 7">
            <a:extLst>
              <a:ext uri="{FF2B5EF4-FFF2-40B4-BE49-F238E27FC236}">
                <a16:creationId xmlns:a16="http://schemas.microsoft.com/office/drawing/2014/main" id="{EADCED74-66A1-4519-A1CF-428105DF9EEA}"/>
              </a:ext>
            </a:extLst>
          </p:cNvPr>
          <p:cNvPicPr>
            <a:picLocks noChangeAspect="1"/>
          </p:cNvPicPr>
          <p:nvPr/>
        </p:nvPicPr>
        <p:blipFill>
          <a:blip r:embed="rId2"/>
          <a:stretch>
            <a:fillRect/>
          </a:stretch>
        </p:blipFill>
        <p:spPr>
          <a:xfrm>
            <a:off x="1507029" y="2200810"/>
            <a:ext cx="6747387" cy="2743200"/>
          </a:xfrm>
          <a:prstGeom prst="rect">
            <a:avLst/>
          </a:prstGeom>
        </p:spPr>
      </p:pic>
      <p:sp>
        <p:nvSpPr>
          <p:cNvPr id="10" name="TextBox 9">
            <a:extLst>
              <a:ext uri="{FF2B5EF4-FFF2-40B4-BE49-F238E27FC236}">
                <a16:creationId xmlns:a16="http://schemas.microsoft.com/office/drawing/2014/main" id="{A4F5C34E-A336-4507-8E4D-C86D5D61C2C2}"/>
              </a:ext>
            </a:extLst>
          </p:cNvPr>
          <p:cNvSpPr txBox="1"/>
          <p:nvPr/>
        </p:nvSpPr>
        <p:spPr>
          <a:xfrm>
            <a:off x="1600200" y="5206118"/>
            <a:ext cx="6858000" cy="1200329"/>
          </a:xfrm>
          <a:prstGeom prst="rect">
            <a:avLst/>
          </a:prstGeom>
          <a:noFill/>
        </p:spPr>
        <p:txBody>
          <a:bodyPr wrap="square">
            <a:spAutoFit/>
          </a:bodyPr>
          <a:lstStyle/>
          <a:p>
            <a:pPr algn="just"/>
            <a:r>
              <a:rPr lang="en-US" sz="1800" b="0" i="0" u="none" strike="noStrike" baseline="0" dirty="0">
                <a:solidFill>
                  <a:srgbClr val="000000"/>
                </a:solidFill>
                <a:latin typeface="Times New Roman" panose="02020603050405020304" pitchFamily="18" charset="0"/>
              </a:rPr>
              <a:t>Early steps in an inverse resolution process. The shaded clauses are generated by inverse resolution steps from the clause to the right and the clause below. The unshaded </a:t>
            </a:r>
            <a:r>
              <a:rPr lang="en-US" sz="1800" b="0" i="0" u="none" strike="noStrike" baseline="0" dirty="0">
                <a:latin typeface="Times New Roman" panose="02020603050405020304" pitchFamily="18" charset="0"/>
              </a:rPr>
              <a:t>clauses are from the </a:t>
            </a:r>
            <a:r>
              <a:rPr lang="en-US" sz="1800" b="0" i="1" u="none" strike="noStrike" baseline="0" dirty="0">
                <a:latin typeface="Times New Roman" panose="02020603050405020304" pitchFamily="18" charset="0"/>
              </a:rPr>
              <a:t>Descriptions </a:t>
            </a:r>
            <a:r>
              <a:rPr lang="en-US" sz="1800" b="0" i="0" u="none" strike="noStrike" baseline="0" dirty="0">
                <a:latin typeface="Times New Roman" panose="02020603050405020304" pitchFamily="18" charset="0"/>
              </a:rPr>
              <a:t>and </a:t>
            </a:r>
            <a:r>
              <a:rPr lang="en-US" sz="1800" b="0" i="1" u="none" strike="noStrike" baseline="0" dirty="0">
                <a:latin typeface="Times New Roman" panose="02020603050405020304" pitchFamily="18" charset="0"/>
              </a:rPr>
              <a:t>Classifications </a:t>
            </a:r>
            <a:r>
              <a:rPr lang="en-US" sz="1800" b="0" i="0" u="none" strike="noStrike" baseline="0" dirty="0">
                <a:latin typeface="Times New Roman" panose="02020603050405020304" pitchFamily="18" charset="0"/>
              </a:rPr>
              <a:t>(including negated </a:t>
            </a:r>
            <a:r>
              <a:rPr lang="en-US" sz="1800" b="0" i="1" u="none" strike="noStrike" baseline="0" dirty="0">
                <a:latin typeface="Times New Roman" panose="02020603050405020304" pitchFamily="18" charset="0"/>
              </a:rPr>
              <a:t>Classifications</a:t>
            </a:r>
            <a:r>
              <a:rPr lang="en-US" sz="1800" b="0" i="0" u="none" strike="noStrike" baseline="0" dirty="0">
                <a:latin typeface="Times New Roman" panose="02020603050405020304" pitchFamily="18" charset="0"/>
              </a:rPr>
              <a:t>).</a:t>
            </a:r>
          </a:p>
        </p:txBody>
      </p:sp>
    </p:spTree>
    <p:extLst>
      <p:ext uri="{BB962C8B-B14F-4D97-AF65-F5344CB8AC3E}">
        <p14:creationId xmlns:p14="http://schemas.microsoft.com/office/powerpoint/2010/main" val="3435649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28</a:t>
            </a:fld>
            <a:endParaRPr spc="20" dirty="0"/>
          </a:p>
        </p:txBody>
      </p:sp>
      <p:sp>
        <p:nvSpPr>
          <p:cNvPr id="2" name="object 2"/>
          <p:cNvSpPr txBox="1">
            <a:spLocks noGrp="1"/>
          </p:cNvSpPr>
          <p:nvPr>
            <p:ph type="title"/>
          </p:nvPr>
        </p:nvSpPr>
        <p:spPr>
          <a:xfrm>
            <a:off x="1168755" y="798728"/>
            <a:ext cx="7722234" cy="379730"/>
          </a:xfrm>
          <a:prstGeom prst="rect">
            <a:avLst/>
          </a:prstGeom>
          <a:ln w="51816">
            <a:solidFill>
              <a:srgbClr val="000000"/>
            </a:solidFill>
          </a:ln>
        </p:spPr>
        <p:txBody>
          <a:bodyPr vert="horz" wrap="square" lIns="0" tIns="0" rIns="0" bIns="0" rtlCol="0">
            <a:spAutoFit/>
          </a:bodyPr>
          <a:lstStyle/>
          <a:p>
            <a:pPr algn="ctr">
              <a:lnSpc>
                <a:spcPts val="2610"/>
              </a:lnSpc>
            </a:pPr>
            <a:r>
              <a:rPr spc="90" dirty="0"/>
              <a:t>Summary</a:t>
            </a:r>
          </a:p>
        </p:txBody>
      </p:sp>
      <p:sp>
        <p:nvSpPr>
          <p:cNvPr id="3" name="object 3"/>
          <p:cNvSpPr txBox="1"/>
          <p:nvPr/>
        </p:nvSpPr>
        <p:spPr>
          <a:xfrm>
            <a:off x="1130293" y="1393664"/>
            <a:ext cx="7503159" cy="291746"/>
          </a:xfrm>
          <a:prstGeom prst="rect">
            <a:avLst/>
          </a:prstGeom>
        </p:spPr>
        <p:txBody>
          <a:bodyPr vert="horz" wrap="square" lIns="0" tIns="14604" rIns="0" bIns="0" rtlCol="0">
            <a:spAutoFit/>
          </a:bodyPr>
          <a:lstStyle/>
          <a:p>
            <a:pPr algn="l"/>
            <a:r>
              <a:rPr lang="en-US" sz="1800" b="1" i="0" u="none" strike="noStrike" baseline="0" dirty="0">
                <a:latin typeface="Times New Roman" panose="02020603050405020304" pitchFamily="18" charset="0"/>
              </a:rPr>
              <a:t> </a:t>
            </a:r>
            <a:endParaRPr lang="en-US" sz="1800" b="0" i="0" u="none" strike="noStrike" baseline="0" dirty="0">
              <a:latin typeface="Times New Roman" panose="02020603050405020304" pitchFamily="18" charset="0"/>
            </a:endParaRPr>
          </a:p>
        </p:txBody>
      </p:sp>
      <p:sp>
        <p:nvSpPr>
          <p:cNvPr id="8" name="TextBox 7">
            <a:extLst>
              <a:ext uri="{FF2B5EF4-FFF2-40B4-BE49-F238E27FC236}">
                <a16:creationId xmlns:a16="http://schemas.microsoft.com/office/drawing/2014/main" id="{42C486E1-3472-4D5E-ABC6-2D1091381E60}"/>
              </a:ext>
            </a:extLst>
          </p:cNvPr>
          <p:cNvSpPr txBox="1"/>
          <p:nvPr/>
        </p:nvSpPr>
        <p:spPr>
          <a:xfrm>
            <a:off x="1130293" y="1402981"/>
            <a:ext cx="7722233" cy="5632311"/>
          </a:xfrm>
          <a:prstGeom prst="rect">
            <a:avLst/>
          </a:prstGeom>
          <a:noFill/>
        </p:spPr>
        <p:txBody>
          <a:bodyPr wrap="square">
            <a:spAutoFit/>
          </a:bodyPr>
          <a:lstStyle/>
          <a:p>
            <a:pPr algn="just"/>
            <a:r>
              <a:rPr lang="en-US" sz="1800" b="0" i="0" u="none" strike="noStrike" baseline="0" dirty="0">
                <a:latin typeface="NimbusRomNo9L-Regu"/>
              </a:rPr>
              <a:t>The use of prior knowledge in learning leads to a picture of </a:t>
            </a:r>
            <a:r>
              <a:rPr lang="en-US" sz="1800" b="0" i="0" u="none" strike="noStrike" baseline="0" dirty="0">
                <a:latin typeface="NimbusRomNo9L-Medi"/>
              </a:rPr>
              <a:t>cumulative learning</a:t>
            </a:r>
          </a:p>
          <a:p>
            <a:pPr algn="just"/>
            <a:endParaRPr lang="en-US" dirty="0">
              <a:latin typeface="NimbusRomNo9L-Medi"/>
            </a:endParaRPr>
          </a:p>
          <a:p>
            <a:pPr algn="just"/>
            <a:r>
              <a:rPr lang="en-US" sz="1800" b="0" i="0" u="none" strike="noStrike" baseline="0" dirty="0">
                <a:latin typeface="NimbusRomNo9L-Regu"/>
              </a:rPr>
              <a:t>Understanding the different logical roles played by prior knowledge, as expressed by </a:t>
            </a:r>
            <a:r>
              <a:rPr lang="en-US" sz="1800" b="0" i="0" u="none" strike="noStrike" baseline="0" dirty="0">
                <a:latin typeface="NimbusRomNo9L-Medi"/>
              </a:rPr>
              <a:t>entailment constraints</a:t>
            </a:r>
            <a:r>
              <a:rPr lang="en-US" sz="1800" b="0" i="0" u="none" strike="noStrike" baseline="0" dirty="0">
                <a:latin typeface="NimbusRomNo9L-Regu"/>
              </a:rPr>
              <a:t>, helps to define a variety of learning techniques</a:t>
            </a:r>
          </a:p>
          <a:p>
            <a:pPr algn="just"/>
            <a:endParaRPr lang="en-US" dirty="0">
              <a:latin typeface="NimbusRomNo9L-Regu"/>
            </a:endParaRPr>
          </a:p>
          <a:p>
            <a:pPr algn="just"/>
            <a:r>
              <a:rPr lang="en-US" sz="1800" b="0" i="0" u="none" strike="noStrike" baseline="0" dirty="0">
                <a:latin typeface="NimbusRomNo9L-Medi"/>
              </a:rPr>
              <a:t>Explanation-based learning </a:t>
            </a:r>
            <a:r>
              <a:rPr lang="en-US" sz="1800" b="0" i="0" u="none" strike="noStrike" baseline="0" dirty="0">
                <a:latin typeface="NimbusRomNo9L-Regu"/>
              </a:rPr>
              <a:t>(EBL) extracts general rules from single examples by </a:t>
            </a:r>
            <a:r>
              <a:rPr lang="en-US" sz="1800" b="0" i="0" u="none" strike="noStrike" baseline="0" dirty="0">
                <a:latin typeface="NimbusRomNo9L-ReguItal"/>
              </a:rPr>
              <a:t>explaining </a:t>
            </a:r>
            <a:r>
              <a:rPr lang="en-US" sz="1800" b="0" i="0" u="none" strike="noStrike" baseline="0" dirty="0">
                <a:latin typeface="NimbusRomNo9L-Regu"/>
              </a:rPr>
              <a:t>the examples and generalizing the explanation.</a:t>
            </a:r>
          </a:p>
          <a:p>
            <a:pPr algn="just"/>
            <a:endParaRPr lang="en-US" dirty="0">
              <a:latin typeface="NimbusRomNo9L-Regu"/>
            </a:endParaRPr>
          </a:p>
          <a:p>
            <a:pPr algn="just"/>
            <a:r>
              <a:rPr lang="en-US" sz="1800" b="0" i="0" u="none" strike="noStrike" baseline="0" dirty="0">
                <a:latin typeface="NimbusRomNo9L-Medi"/>
              </a:rPr>
              <a:t>Relevance-based learning </a:t>
            </a:r>
            <a:r>
              <a:rPr lang="en-US" sz="1800" b="0" i="0" u="none" strike="noStrike" baseline="0" dirty="0">
                <a:latin typeface="NimbusRomNo9L-Regu"/>
              </a:rPr>
              <a:t>(RBL) uses prior knowledge in the form of determinations to identify the relevant attributes</a:t>
            </a:r>
          </a:p>
          <a:p>
            <a:pPr algn="just"/>
            <a:endParaRPr lang="en-US" dirty="0">
              <a:latin typeface="NimbusRomNo9L-Regu"/>
            </a:endParaRPr>
          </a:p>
          <a:p>
            <a:pPr algn="just"/>
            <a:r>
              <a:rPr lang="en-US" sz="1800" b="0" i="0" u="none" strike="noStrike" baseline="0" dirty="0">
                <a:latin typeface="NimbusRomNo9L-Medi"/>
              </a:rPr>
              <a:t>Knowledge-based inductive learning </a:t>
            </a:r>
            <a:r>
              <a:rPr lang="en-US" sz="1800" b="0" i="0" u="none" strike="noStrike" baseline="0" dirty="0">
                <a:latin typeface="NimbusRomNo9L-Regu"/>
              </a:rPr>
              <a:t>(KBIL) finds inductive hypotheses that explain sets of observations with the help of background knowledge.</a:t>
            </a:r>
          </a:p>
          <a:p>
            <a:pPr algn="just"/>
            <a:endParaRPr lang="en-US" dirty="0">
              <a:latin typeface="NimbusRomNo9L-Regu"/>
            </a:endParaRPr>
          </a:p>
          <a:p>
            <a:pPr algn="just"/>
            <a:r>
              <a:rPr lang="en-US" sz="1800" b="0" i="0" u="none" strike="noStrike" baseline="0" dirty="0">
                <a:latin typeface="NimbusRomNo9L-Medi"/>
              </a:rPr>
              <a:t>Inductive logic programming </a:t>
            </a:r>
            <a:r>
              <a:rPr lang="en-US" sz="1800" b="0" i="0" u="none" strike="noStrike" baseline="0" dirty="0">
                <a:latin typeface="NimbusRomNo9L-Regu"/>
              </a:rPr>
              <a:t>(ILP) techniques perform KBIL on knowledge that is</a:t>
            </a:r>
          </a:p>
          <a:p>
            <a:pPr algn="just"/>
            <a:r>
              <a:rPr lang="en-MY" sz="1800" b="0" i="0" u="none" strike="noStrike" baseline="0" dirty="0">
                <a:latin typeface="NimbusRomNo9L-Regu"/>
              </a:rPr>
              <a:t>expressed in first-order logic.</a:t>
            </a:r>
          </a:p>
          <a:p>
            <a:pPr algn="just"/>
            <a:endParaRPr lang="en-MY" dirty="0">
              <a:latin typeface="NimbusRomNo9L-Regu"/>
            </a:endParaRPr>
          </a:p>
          <a:p>
            <a:pPr algn="just"/>
            <a:r>
              <a:rPr lang="en-US" sz="1800" b="0" i="0" u="none" strike="noStrike" baseline="0" dirty="0">
                <a:latin typeface="NimbusRomNo9L-Regu"/>
              </a:rPr>
              <a:t>ILP can be done with a top-down approach of refining a very general rule or through </a:t>
            </a:r>
            <a:r>
              <a:rPr lang="en-US" sz="1800" b="0" i="0" u="none" strike="noStrike" baseline="0" dirty="0" err="1">
                <a:latin typeface="NimbusRomNo9L-Regu"/>
              </a:rPr>
              <a:t>abottom</a:t>
            </a:r>
            <a:r>
              <a:rPr lang="en-US" sz="1800" b="0" i="0" u="none" strike="noStrike" baseline="0" dirty="0">
                <a:latin typeface="NimbusRomNo9L-Regu"/>
              </a:rPr>
              <a:t>-up approach of inverting the deductive process.</a:t>
            </a:r>
            <a:endParaRPr lang="en-MY"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A Logical Formulation of Learning</a:t>
            </a:r>
            <a:endParaRPr spc="70" dirty="0"/>
          </a:p>
        </p:txBody>
      </p:sp>
      <p:sp>
        <p:nvSpPr>
          <p:cNvPr id="3" name="object 3"/>
          <p:cNvSpPr txBox="1"/>
          <p:nvPr/>
        </p:nvSpPr>
        <p:spPr>
          <a:xfrm>
            <a:off x="1130299" y="1379949"/>
            <a:ext cx="7200136" cy="3100207"/>
          </a:xfrm>
          <a:prstGeom prst="rect">
            <a:avLst/>
          </a:prstGeom>
        </p:spPr>
        <p:txBody>
          <a:bodyPr vert="horz" wrap="square" lIns="0" tIns="14604" rIns="0" bIns="0" rtlCol="0">
            <a:spAutoFit/>
          </a:bodyPr>
          <a:lstStyle/>
          <a:p>
            <a:pPr marL="12065">
              <a:lnSpc>
                <a:spcPct val="100000"/>
              </a:lnSpc>
              <a:spcBef>
                <a:spcPts val="114"/>
              </a:spcBef>
              <a:tabLst>
                <a:tab pos="381000" algn="l"/>
                <a:tab pos="381635" algn="l"/>
              </a:tabLst>
            </a:pPr>
            <a:r>
              <a:rPr lang="en-MY" sz="1800" b="1" i="0" u="none" strike="noStrike" baseline="0" dirty="0">
                <a:latin typeface="NimbusRomNo9L-Medi"/>
              </a:rPr>
              <a:t>Extension of the predicate</a:t>
            </a:r>
            <a:endParaRPr lang="en-US" sz="1800" b="1" i="0" u="none" strike="noStrike" baseline="0" dirty="0">
              <a:latin typeface="NimbusRomNo9L-Regu"/>
            </a:endParaRPr>
          </a:p>
          <a:p>
            <a:pPr marL="297815" indent="-285750">
              <a:lnSpc>
                <a:spcPct val="100000"/>
              </a:lnSpc>
              <a:spcBef>
                <a:spcPts val="114"/>
              </a:spcBef>
              <a:buFont typeface="Arial" panose="020B0604020202020204" pitchFamily="34" charset="0"/>
              <a:buChar char="•"/>
              <a:tabLst>
                <a:tab pos="381000" algn="l"/>
                <a:tab pos="381635" algn="l"/>
              </a:tabLst>
            </a:pPr>
            <a:r>
              <a:rPr lang="en-US" sz="1800" b="0" i="0" u="none" strike="noStrike" baseline="0" dirty="0">
                <a:latin typeface="NimbusRomNo9L-Regu"/>
              </a:rPr>
              <a:t>hypothesis predicts that a certain set of examples will be examples of the goal predicate</a:t>
            </a:r>
          </a:p>
          <a:p>
            <a:pPr marL="297815" indent="-285750">
              <a:lnSpc>
                <a:spcPct val="100000"/>
              </a:lnSpc>
              <a:spcBef>
                <a:spcPts val="114"/>
              </a:spcBef>
              <a:buFont typeface="Arial" panose="020B0604020202020204" pitchFamily="34" charset="0"/>
              <a:buChar char="•"/>
              <a:tabLst>
                <a:tab pos="381000" algn="l"/>
                <a:tab pos="381635" algn="l"/>
              </a:tabLst>
            </a:pPr>
            <a:endParaRPr lang="en-US" dirty="0">
              <a:latin typeface="NimbusRomNo9L-Regu"/>
            </a:endParaRPr>
          </a:p>
          <a:p>
            <a:pPr algn="l"/>
            <a:r>
              <a:rPr lang="en-US" sz="1800" b="0" i="0" u="none" strike="noStrike" baseline="0" dirty="0">
                <a:latin typeface="NimbusRomNo9L-Regu"/>
              </a:rPr>
              <a:t>Hypotheses that are not </a:t>
            </a:r>
            <a:r>
              <a:rPr lang="en-US" sz="1800" b="0" i="0" u="none" strike="noStrike" baseline="0" dirty="0">
                <a:latin typeface="NimbusRomNo9L-Medi"/>
              </a:rPr>
              <a:t>consistent </a:t>
            </a:r>
            <a:r>
              <a:rPr lang="en-US" sz="1800" b="0" i="0" u="none" strike="noStrike" baseline="0" dirty="0">
                <a:latin typeface="NimbusRomNo9L-Regu"/>
              </a:rPr>
              <a:t>with the examples can be ruled </a:t>
            </a:r>
            <a:r>
              <a:rPr lang="en-MY" dirty="0">
                <a:latin typeface="NimbusRomNo9L-Regu"/>
              </a:rPr>
              <a:t>o</a:t>
            </a:r>
            <a:r>
              <a:rPr lang="en-MY" sz="1800" b="0" i="0" u="none" strike="noStrike" baseline="0" dirty="0">
                <a:latin typeface="NimbusRomNo9L-Regu"/>
              </a:rPr>
              <a:t>ut</a:t>
            </a:r>
          </a:p>
          <a:p>
            <a:pPr algn="l"/>
            <a:endParaRPr lang="en-US" sz="1800" b="0" i="0" u="none" strike="noStrike" baseline="0" dirty="0">
              <a:latin typeface="NimbusRomNo9L-Regu"/>
            </a:endParaRPr>
          </a:p>
          <a:p>
            <a:pPr marL="12065">
              <a:lnSpc>
                <a:spcPct val="100000"/>
              </a:lnSpc>
              <a:spcBef>
                <a:spcPts val="114"/>
              </a:spcBef>
              <a:tabLst>
                <a:tab pos="381000" algn="l"/>
                <a:tab pos="381635" algn="l"/>
              </a:tabLst>
            </a:pPr>
            <a:r>
              <a:rPr lang="en-US" sz="1800" b="0" i="0" u="none" strike="noStrike" baseline="0" dirty="0">
                <a:latin typeface="NimbusRomNo9L-Regu"/>
              </a:rPr>
              <a:t>An example can be a </a:t>
            </a:r>
            <a:r>
              <a:rPr lang="en-US" sz="1800" b="1" i="0" u="none" strike="noStrike" baseline="0" dirty="0">
                <a:latin typeface="NimbusRomNo9L-Medi"/>
              </a:rPr>
              <a:t>false negative </a:t>
            </a:r>
            <a:r>
              <a:rPr lang="en-US" sz="1800" b="0" i="0" u="none" strike="noStrike" baseline="0" dirty="0">
                <a:latin typeface="NimbusRomNo9L-Regu"/>
              </a:rPr>
              <a:t>for the hypothesis</a:t>
            </a:r>
          </a:p>
          <a:p>
            <a:pPr marL="285750" indent="-285750" algn="l">
              <a:buFont typeface="Arial" panose="020B0604020202020204" pitchFamily="34" charset="0"/>
              <a:buChar char="•"/>
            </a:pPr>
            <a:r>
              <a:rPr lang="en-MY" sz="1800" b="0" i="0" u="none" strike="noStrike" baseline="0" dirty="0">
                <a:latin typeface="NimbusRomNo9L-Regu"/>
              </a:rPr>
              <a:t>hypothesis says it should </a:t>
            </a:r>
            <a:r>
              <a:rPr lang="en-US" sz="1800" b="0" i="0" u="none" strike="noStrike" baseline="0" dirty="0">
                <a:latin typeface="NimbusRomNo9L-Regu"/>
              </a:rPr>
              <a:t>be negative but in fact it is positive</a:t>
            </a:r>
          </a:p>
          <a:p>
            <a:pPr marL="285750" indent="-285750" algn="l">
              <a:buFont typeface="Arial" panose="020B0604020202020204" pitchFamily="34" charset="0"/>
              <a:buChar char="•"/>
            </a:pPr>
            <a:endParaRPr lang="en-US" dirty="0">
              <a:latin typeface="NimbusRomNo9L-Regu"/>
              <a:cs typeface="Calibri"/>
            </a:endParaRPr>
          </a:p>
          <a:p>
            <a:pPr algn="l"/>
            <a:r>
              <a:rPr lang="en-US" sz="1800" b="0" i="0" u="none" strike="noStrike" baseline="0" dirty="0">
                <a:latin typeface="NimbusRomNo9L-Regu"/>
              </a:rPr>
              <a:t>An example can be a </a:t>
            </a:r>
            <a:r>
              <a:rPr lang="en-US" sz="1800" b="1" i="0" u="none" strike="noStrike" baseline="0" dirty="0">
                <a:latin typeface="NimbusRomNo9L-Medi"/>
              </a:rPr>
              <a:t>false positive </a:t>
            </a:r>
            <a:r>
              <a:rPr lang="en-US" sz="1800" b="0" i="0" u="none" strike="noStrike" baseline="0" dirty="0">
                <a:latin typeface="NimbusRomNo9L-Regu"/>
              </a:rPr>
              <a:t>for the hypothesis</a:t>
            </a:r>
            <a:endParaRPr lang="en-US" sz="1800" b="0" i="0" u="none" strike="noStrike" baseline="0" dirty="0">
              <a:latin typeface="NimbusRomNo9L-Regu"/>
              <a:cs typeface="Calibri"/>
            </a:endParaRPr>
          </a:p>
          <a:p>
            <a:pPr marL="285750" indent="-285750" algn="l">
              <a:buFont typeface="Arial" panose="020B0604020202020204" pitchFamily="34" charset="0"/>
              <a:buChar char="•"/>
            </a:pPr>
            <a:r>
              <a:rPr lang="en-US" sz="1800" b="0" i="0" u="none" strike="noStrike" baseline="0" dirty="0">
                <a:latin typeface="NimbusRomNo9L-Regu"/>
              </a:rPr>
              <a:t>if the hypothesis says it should be positive but in fact it is negative</a:t>
            </a:r>
            <a:endParaRPr lang="en-MY" sz="2050" dirty="0">
              <a:cs typeface="Calibri"/>
            </a:endParaRPr>
          </a:p>
        </p:txBody>
      </p:sp>
    </p:spTree>
    <p:extLst>
      <p:ext uri="{BB962C8B-B14F-4D97-AF65-F5344CB8AC3E}">
        <p14:creationId xmlns:p14="http://schemas.microsoft.com/office/powerpoint/2010/main" val="94549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A Logical Formulation of Learning</a:t>
            </a:r>
            <a:endParaRPr spc="70" dirty="0"/>
          </a:p>
        </p:txBody>
      </p:sp>
      <p:sp>
        <p:nvSpPr>
          <p:cNvPr id="3" name="object 3"/>
          <p:cNvSpPr txBox="1"/>
          <p:nvPr/>
        </p:nvSpPr>
        <p:spPr>
          <a:xfrm>
            <a:off x="1130299" y="1379949"/>
            <a:ext cx="7200136" cy="4939172"/>
          </a:xfrm>
          <a:prstGeom prst="rect">
            <a:avLst/>
          </a:prstGeom>
        </p:spPr>
        <p:txBody>
          <a:bodyPr vert="horz" wrap="square" lIns="0" tIns="14604" rIns="0" bIns="0" rtlCol="0">
            <a:spAutoFit/>
          </a:bodyPr>
          <a:lstStyle/>
          <a:p>
            <a:pPr marL="12065">
              <a:lnSpc>
                <a:spcPct val="100000"/>
              </a:lnSpc>
              <a:spcBef>
                <a:spcPts val="114"/>
              </a:spcBef>
              <a:tabLst>
                <a:tab pos="381000" algn="l"/>
                <a:tab pos="381635" algn="l"/>
              </a:tabLst>
            </a:pPr>
            <a:r>
              <a:rPr lang="en-MY" sz="1600" b="0" i="0" u="none" strike="noStrike" baseline="0" dirty="0">
                <a:solidFill>
                  <a:srgbClr val="9A009A"/>
                </a:solidFill>
                <a:latin typeface="CMSSBX10"/>
              </a:rPr>
              <a:t>Current-best-hypothesis search</a:t>
            </a:r>
          </a:p>
          <a:p>
            <a:pPr marL="285750" indent="-285750" algn="l">
              <a:buFont typeface="Arial" panose="020B0604020202020204" pitchFamily="34" charset="0"/>
              <a:buChar char="•"/>
            </a:pPr>
            <a:r>
              <a:rPr lang="en-US" sz="1600" b="0" i="0" u="none" strike="noStrike" baseline="0" dirty="0">
                <a:solidFill>
                  <a:srgbClr val="000000"/>
                </a:solidFill>
                <a:latin typeface="NimbusRomNo9L-Regu"/>
              </a:rPr>
              <a:t>maintain a single hypothesis, </a:t>
            </a:r>
            <a:r>
              <a:rPr lang="en-MY" sz="1600" dirty="0">
                <a:solidFill>
                  <a:srgbClr val="00A6A6"/>
                </a:solidFill>
                <a:latin typeface="CMSS8"/>
              </a:rPr>
              <a:t> </a:t>
            </a:r>
            <a:r>
              <a:rPr lang="en-US" sz="1600" b="0" i="0" u="none" strike="noStrike" baseline="0" dirty="0">
                <a:solidFill>
                  <a:srgbClr val="000000"/>
                </a:solidFill>
                <a:latin typeface="NimbusRomNo9L-Regu"/>
              </a:rPr>
              <a:t>adjust it as new examples arrive in order to maintain consistency</a:t>
            </a:r>
          </a:p>
          <a:p>
            <a:pPr algn="l"/>
            <a:endParaRPr lang="en-US" sz="1600" dirty="0">
              <a:solidFill>
                <a:srgbClr val="000000"/>
              </a:solidFill>
              <a:latin typeface="NimbusRomNo9L-Regu"/>
            </a:endParaRPr>
          </a:p>
          <a:p>
            <a:pPr algn="l"/>
            <a:r>
              <a:rPr lang="en-US" sz="1600" dirty="0">
                <a:solidFill>
                  <a:srgbClr val="000000"/>
                </a:solidFill>
                <a:latin typeface="NimbusRomNo9L-Regu"/>
              </a:rPr>
              <a:t>If there is a new example that is false negative</a:t>
            </a:r>
          </a:p>
          <a:p>
            <a:pPr marL="285750" indent="-285750" algn="l">
              <a:buFont typeface="Arial" panose="020B0604020202020204" pitchFamily="34" charset="0"/>
              <a:buChar char="•"/>
            </a:pPr>
            <a:r>
              <a:rPr lang="en-US" sz="1600" b="1" dirty="0">
                <a:solidFill>
                  <a:srgbClr val="000000"/>
                </a:solidFill>
                <a:latin typeface="NimbusRomNo9L-Regu"/>
              </a:rPr>
              <a:t>Generalization</a:t>
            </a:r>
            <a:r>
              <a:rPr lang="en-US" sz="1600" dirty="0">
                <a:solidFill>
                  <a:srgbClr val="000000"/>
                </a:solidFill>
                <a:latin typeface="NimbusRomNo9L-Regu"/>
              </a:rPr>
              <a:t>: extension of hypothesis increased to include false negative,</a:t>
            </a:r>
          </a:p>
          <a:p>
            <a:pPr marL="285750" indent="-285750" algn="l">
              <a:buFont typeface="Arial" panose="020B0604020202020204" pitchFamily="34" charset="0"/>
              <a:buChar char="•"/>
            </a:pPr>
            <a:endParaRPr lang="en-US" sz="1600" b="0" i="0" u="none" strike="noStrike" baseline="0" dirty="0">
              <a:solidFill>
                <a:srgbClr val="000000"/>
              </a:solidFill>
              <a:latin typeface="NimbusRomNo9L-Regu"/>
            </a:endParaRPr>
          </a:p>
          <a:p>
            <a:r>
              <a:rPr lang="en-US" sz="1600" dirty="0">
                <a:solidFill>
                  <a:srgbClr val="000000"/>
                </a:solidFill>
                <a:latin typeface="NimbusRomNo9L-Regu"/>
              </a:rPr>
              <a:t>If there is a new example that is false positive</a:t>
            </a:r>
          </a:p>
          <a:p>
            <a:pPr marL="285750" indent="-285750" algn="l">
              <a:buFont typeface="Arial" panose="020B0604020202020204" pitchFamily="34" charset="0"/>
              <a:buChar char="•"/>
            </a:pPr>
            <a:r>
              <a:rPr lang="en-MY" sz="1600" b="1" i="0" u="none" strike="noStrike" baseline="0" dirty="0">
                <a:latin typeface="NimbusRomNo9L-Medi"/>
              </a:rPr>
              <a:t>Specialization</a:t>
            </a:r>
            <a:r>
              <a:rPr lang="en-MY" sz="1600" dirty="0">
                <a:latin typeface="NimbusRomNo9L-Regu"/>
              </a:rPr>
              <a:t>: </a:t>
            </a:r>
            <a:r>
              <a:rPr lang="en-US" sz="1600" b="0" i="0" u="none" strike="noStrike" baseline="0" dirty="0">
                <a:latin typeface="NimbusRomNo9L-Regu"/>
              </a:rPr>
              <a:t>extension of the hypothesis must be decreased to exclude</a:t>
            </a:r>
          </a:p>
          <a:p>
            <a:pPr algn="l"/>
            <a:r>
              <a:rPr lang="en-MY" sz="1600" b="0" i="0" u="none" strike="noStrike" baseline="0" dirty="0">
                <a:latin typeface="NimbusRomNo9L-Regu"/>
              </a:rPr>
              <a:t>the example.</a:t>
            </a:r>
            <a:endParaRPr lang="en-US" sz="1600" dirty="0">
              <a:solidFill>
                <a:srgbClr val="000000"/>
              </a:solidFill>
              <a:latin typeface="NimbusRomNo9L-Regu"/>
            </a:endParaRPr>
          </a:p>
          <a:p>
            <a:pPr algn="l"/>
            <a:endParaRPr lang="en-US" sz="1600" dirty="0">
              <a:latin typeface="NimbusRomNo9L-Regu"/>
            </a:endParaRPr>
          </a:p>
          <a:p>
            <a:pPr algn="l"/>
            <a:r>
              <a:rPr lang="en-MY" sz="1600" b="0" i="0" u="none" strike="noStrike" baseline="0" dirty="0">
                <a:latin typeface="NimbusRomNo9L-Regu"/>
              </a:rPr>
              <a:t>Generalization &amp; specialization </a:t>
            </a:r>
            <a:r>
              <a:rPr lang="en-US" sz="1600" b="0" i="0" u="none" strike="noStrike" baseline="0" dirty="0">
                <a:latin typeface="NimbusRomNo9L-Regu"/>
              </a:rPr>
              <a:t>are </a:t>
            </a:r>
            <a:r>
              <a:rPr lang="en-US" sz="1600" b="0" i="0" u="none" strike="noStrike" baseline="0" dirty="0">
                <a:latin typeface="NimbusRomNo9L-ReguItal"/>
              </a:rPr>
              <a:t>logical </a:t>
            </a:r>
            <a:r>
              <a:rPr lang="en-US" sz="1600" b="0" i="0" u="none" strike="noStrike" baseline="0" dirty="0">
                <a:latin typeface="NimbusRomNo9L-Regu"/>
              </a:rPr>
              <a:t>relationships between hypotheses</a:t>
            </a:r>
            <a:endParaRPr lang="en-US" sz="1600" dirty="0">
              <a:latin typeface="NimbusRomNo9L-Regu"/>
            </a:endParaRPr>
          </a:p>
          <a:p>
            <a:r>
              <a:rPr lang="en-US" sz="1600" b="0" i="0" u="none" strike="noStrike" baseline="0" dirty="0">
                <a:latin typeface="Times New Roman" panose="02020603050405020304" pitchFamily="18" charset="0"/>
              </a:rPr>
              <a:t>If hypothesis </a:t>
            </a:r>
            <a:r>
              <a:rPr lang="en-US" sz="1600" b="0" i="1" u="none" strike="noStrike" baseline="0" dirty="0">
                <a:latin typeface="Book Antiqua" panose="02040602050305030304" pitchFamily="18" charset="0"/>
              </a:rPr>
              <a:t>h</a:t>
            </a:r>
            <a:r>
              <a:rPr lang="en-US" sz="1600" b="0" i="0" u="none" strike="noStrike" baseline="-25000" dirty="0">
                <a:latin typeface="Times New Roman" panose="02020603050405020304" pitchFamily="18" charset="0"/>
              </a:rPr>
              <a:t>1</a:t>
            </a:r>
            <a:r>
              <a:rPr lang="en-US" sz="1600" b="0" i="0" u="none" strike="noStrike" baseline="0" dirty="0">
                <a:latin typeface="Times New Roman" panose="02020603050405020304" pitchFamily="18" charset="0"/>
              </a:rPr>
              <a:t>, with definition </a:t>
            </a:r>
            <a:r>
              <a:rPr lang="en-US" sz="1600" b="0" i="1" u="none" strike="noStrike" baseline="0" dirty="0">
                <a:latin typeface="Book Antiqua" panose="02040602050305030304" pitchFamily="18" charset="0"/>
              </a:rPr>
              <a:t>C</a:t>
            </a:r>
            <a:r>
              <a:rPr lang="en-US" sz="1600" b="0" i="0" u="none" strike="noStrike" baseline="-25000" dirty="0">
                <a:latin typeface="Times New Roman" panose="02020603050405020304" pitchFamily="18" charset="0"/>
              </a:rPr>
              <a:t>1</a:t>
            </a:r>
            <a:r>
              <a:rPr lang="en-US" sz="1600" b="0" i="0" u="none" strike="noStrike" baseline="0" dirty="0">
                <a:latin typeface="Times New Roman" panose="02020603050405020304" pitchFamily="18" charset="0"/>
              </a:rPr>
              <a:t>, is a generalization of hypothesis </a:t>
            </a:r>
            <a:r>
              <a:rPr lang="en-US" sz="1600" b="0" i="1" u="none" strike="noStrike" baseline="0" dirty="0">
                <a:latin typeface="Book Antiqua" panose="02040602050305030304" pitchFamily="18" charset="0"/>
              </a:rPr>
              <a:t>h</a:t>
            </a:r>
            <a:r>
              <a:rPr lang="en-US" sz="1600" b="0" i="0" u="none" strike="noStrike" baseline="-25000" dirty="0">
                <a:latin typeface="Times New Roman" panose="02020603050405020304" pitchFamily="18" charset="0"/>
              </a:rPr>
              <a:t>2</a:t>
            </a:r>
            <a:r>
              <a:rPr lang="en-US" sz="1600" b="0" i="0" u="none" strike="noStrike" baseline="0" dirty="0">
                <a:latin typeface="Times New Roman" panose="02020603050405020304" pitchFamily="18" charset="0"/>
              </a:rPr>
              <a:t> with definition </a:t>
            </a:r>
            <a:r>
              <a:rPr lang="en-US" sz="1600" b="0" i="1" u="none" strike="noStrike" baseline="0" dirty="0">
                <a:latin typeface="Book Antiqua" panose="02040602050305030304" pitchFamily="18" charset="0"/>
              </a:rPr>
              <a:t>C</a:t>
            </a:r>
            <a:r>
              <a:rPr lang="en-US" sz="1600" b="0" i="0" u="none" strike="noStrike" baseline="-25000" dirty="0">
                <a:latin typeface="Times New Roman" panose="02020603050405020304" pitchFamily="18" charset="0"/>
              </a:rPr>
              <a:t>2</a:t>
            </a:r>
            <a:r>
              <a:rPr lang="en-US" sz="1600" b="0" i="0" u="none" strike="noStrike" baseline="0" dirty="0">
                <a:latin typeface="Times New Roman" panose="02020603050405020304" pitchFamily="18" charset="0"/>
              </a:rPr>
              <a:t>,</a:t>
            </a:r>
          </a:p>
          <a:p>
            <a:pPr algn="ctr"/>
            <a:r>
              <a:rPr lang="en-MY" sz="1600" b="0" i="1" u="none" strike="noStrike" baseline="0" dirty="0">
                <a:latin typeface="Lucida Sans Unicode" panose="020B0602030504020204" pitchFamily="34" charset="0"/>
              </a:rPr>
              <a:t>∀ </a:t>
            </a:r>
            <a:r>
              <a:rPr lang="en-MY" sz="1600" b="0" i="1" u="none" strike="noStrike" baseline="0" dirty="0">
                <a:latin typeface="Times New Roman" panose="02020603050405020304" pitchFamily="18" charset="0"/>
              </a:rPr>
              <a:t>x C</a:t>
            </a:r>
            <a:r>
              <a:rPr lang="en-MY" sz="1600" b="0" i="0" u="none" strike="noStrike" baseline="-25000" dirty="0">
                <a:latin typeface="Book Antiqua" panose="02040602050305030304" pitchFamily="18" charset="0"/>
              </a:rPr>
              <a:t>2</a:t>
            </a:r>
            <a:r>
              <a:rPr lang="en-MY" sz="1600" b="0" i="0" u="none" strike="noStrike" baseline="0" dirty="0">
                <a:latin typeface="Tahoma" panose="020B0604030504040204" pitchFamily="34" charset="0"/>
              </a:rPr>
              <a:t>(</a:t>
            </a:r>
            <a:r>
              <a:rPr lang="en-MY" sz="1600" b="0" i="1" u="none" strike="noStrike" baseline="0" dirty="0">
                <a:latin typeface="Times New Roman" panose="02020603050405020304" pitchFamily="18" charset="0"/>
              </a:rPr>
              <a:t>x</a:t>
            </a:r>
            <a:r>
              <a:rPr lang="en-MY" sz="1600" b="0" i="0" u="none" strike="noStrike" baseline="0" dirty="0">
                <a:latin typeface="Tahoma" panose="020B0604030504040204" pitchFamily="34" charset="0"/>
              </a:rPr>
              <a:t>) </a:t>
            </a:r>
            <a:r>
              <a:rPr lang="en-MY" sz="1600" b="0" i="0" u="none" strike="noStrike" baseline="0" dirty="0">
                <a:latin typeface="Lucida Sans Unicode" panose="020B0602030504020204" pitchFamily="34" charset="0"/>
              </a:rPr>
              <a:t>⇒ </a:t>
            </a:r>
            <a:r>
              <a:rPr lang="en-MY" sz="1600" b="0" i="1" u="none" strike="noStrike" baseline="0" dirty="0">
                <a:latin typeface="Times New Roman" panose="02020603050405020304" pitchFamily="18" charset="0"/>
              </a:rPr>
              <a:t>C</a:t>
            </a:r>
            <a:r>
              <a:rPr lang="en-MY" sz="1600" b="0" i="0" u="none" strike="noStrike" baseline="-25000" dirty="0">
                <a:latin typeface="Book Antiqua" panose="02040602050305030304" pitchFamily="18" charset="0"/>
              </a:rPr>
              <a:t>1</a:t>
            </a:r>
            <a:r>
              <a:rPr lang="en-MY" sz="1600" b="0" i="0" u="none" strike="noStrike" baseline="0" dirty="0">
                <a:latin typeface="Tahoma" panose="020B0604030504040204" pitchFamily="34" charset="0"/>
              </a:rPr>
              <a:t>(</a:t>
            </a:r>
            <a:r>
              <a:rPr lang="en-MY" sz="1600" b="0" i="1" u="none" strike="noStrike" baseline="0" dirty="0">
                <a:latin typeface="Times New Roman" panose="02020603050405020304" pitchFamily="18" charset="0"/>
              </a:rPr>
              <a:t>x</a:t>
            </a:r>
            <a:r>
              <a:rPr lang="en-MY" sz="1600" b="0" i="0" u="none" strike="noStrike" baseline="0" dirty="0">
                <a:latin typeface="Tahoma" panose="020B0604030504040204" pitchFamily="34" charset="0"/>
              </a:rPr>
              <a:t>)</a:t>
            </a:r>
          </a:p>
          <a:p>
            <a:pPr algn="ctr"/>
            <a:endParaRPr lang="en-MY" sz="1600" b="0" i="0" u="none" strike="noStrike" baseline="0" dirty="0">
              <a:latin typeface="Tahoma" panose="020B0604030504040204" pitchFamily="34" charset="0"/>
            </a:endParaRPr>
          </a:p>
          <a:p>
            <a:r>
              <a:rPr lang="en-US" sz="1600" b="0" i="0" u="none" strike="noStrike" baseline="0" dirty="0">
                <a:latin typeface="Times New Roman" panose="02020603050405020304" pitchFamily="18" charset="0"/>
              </a:rPr>
              <a:t>to construct a generalization of </a:t>
            </a:r>
            <a:r>
              <a:rPr lang="en-US" sz="1600" b="0" i="1" u="none" strike="noStrike" baseline="0" dirty="0">
                <a:latin typeface="Book Antiqua" panose="02040602050305030304" pitchFamily="18" charset="0"/>
              </a:rPr>
              <a:t>h</a:t>
            </a:r>
            <a:r>
              <a:rPr lang="en-US" sz="1600" dirty="0">
                <a:latin typeface="Times New Roman" panose="02020603050405020304" pitchFamily="18" charset="0"/>
              </a:rPr>
              <a:t>: </a:t>
            </a:r>
            <a:r>
              <a:rPr lang="en-US" sz="1600" b="0" i="0" u="none" strike="noStrike" baseline="0" dirty="0">
                <a:latin typeface="Times New Roman" panose="02020603050405020304" pitchFamily="18" charset="0"/>
              </a:rPr>
              <a:t>find a definition </a:t>
            </a:r>
            <a:r>
              <a:rPr lang="en-US" sz="1600" b="0" i="1" u="none" strike="noStrike" baseline="0" dirty="0">
                <a:latin typeface="Book Antiqua" panose="02040602050305030304" pitchFamily="18" charset="0"/>
              </a:rPr>
              <a:t>C</a:t>
            </a:r>
            <a:r>
              <a:rPr lang="en-US" sz="1600" b="0" i="0" u="none" strike="noStrike" baseline="-25000" dirty="0">
                <a:latin typeface="Times New Roman" panose="02020603050405020304" pitchFamily="18" charset="0"/>
              </a:rPr>
              <a:t>1 </a:t>
            </a:r>
            <a:r>
              <a:rPr lang="en-US" sz="1600" b="0" i="0" u="none" strike="noStrike" baseline="0" dirty="0">
                <a:latin typeface="Times New Roman" panose="02020603050405020304" pitchFamily="18" charset="0"/>
              </a:rPr>
              <a:t>that is logically implied by </a:t>
            </a:r>
            <a:r>
              <a:rPr lang="en-US" sz="1600" b="0" i="1" u="none" strike="noStrike" baseline="0" dirty="0">
                <a:latin typeface="Book Antiqua" panose="02040602050305030304" pitchFamily="18" charset="0"/>
              </a:rPr>
              <a:t>C</a:t>
            </a:r>
            <a:r>
              <a:rPr lang="en-US" sz="1600" b="0" i="0" u="none" strike="noStrike" baseline="-25000" dirty="0">
                <a:latin typeface="Times New Roman" panose="02020603050405020304" pitchFamily="18" charset="0"/>
              </a:rPr>
              <a:t>2</a:t>
            </a:r>
            <a:r>
              <a:rPr lang="en-US" sz="1600" b="0" i="0" u="none" strike="noStrike" baseline="0" dirty="0">
                <a:latin typeface="Times New Roman" panose="02020603050405020304" pitchFamily="18" charset="0"/>
              </a:rPr>
              <a:t>.</a:t>
            </a:r>
          </a:p>
          <a:p>
            <a:pPr algn="ctr"/>
            <a:endParaRPr lang="en-MY" sz="1600" b="0" i="0" u="none" strike="noStrike" baseline="0" dirty="0">
              <a:latin typeface="Tahoma" panose="020B0604030504040204" pitchFamily="34" charset="0"/>
            </a:endParaRPr>
          </a:p>
          <a:p>
            <a:pPr algn="l"/>
            <a:r>
              <a:rPr lang="en-MY" sz="1600" b="1" i="0" u="none" strike="noStrike" baseline="0" dirty="0">
                <a:latin typeface="NimbusRomNo9L-Medi"/>
              </a:rPr>
              <a:t>dropping conditions</a:t>
            </a:r>
            <a:r>
              <a:rPr lang="en-US" sz="1600" b="0" i="0" u="none" strike="noStrike" baseline="0" dirty="0">
                <a:latin typeface="NimbusRomNo9L-Regu"/>
              </a:rPr>
              <a:t>: </a:t>
            </a:r>
            <a:r>
              <a:rPr lang="en-MY" sz="1600" b="0" i="0" u="none" strike="noStrike" baseline="0" dirty="0">
                <a:latin typeface="NimbusRomNo9L-Regu"/>
              </a:rPr>
              <a:t>generates a weaker definition</a:t>
            </a:r>
            <a:r>
              <a:rPr lang="en-US" sz="1600" b="0" i="0" u="none" strike="noStrike" baseline="0" dirty="0">
                <a:latin typeface="NimbusRomNo9L-Regu"/>
              </a:rPr>
              <a:t> &amp; allows a larger set of positive examples</a:t>
            </a:r>
            <a:endParaRPr lang="en-US" sz="1600" dirty="0">
              <a:latin typeface="NimbusRomNo9L-Regu"/>
            </a:endParaRPr>
          </a:p>
        </p:txBody>
      </p:sp>
    </p:spTree>
    <p:extLst>
      <p:ext uri="{BB962C8B-B14F-4D97-AF65-F5344CB8AC3E}">
        <p14:creationId xmlns:p14="http://schemas.microsoft.com/office/powerpoint/2010/main" val="352039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34856" y="7217305"/>
            <a:ext cx="195579" cy="110479"/>
          </a:xfrm>
          <a:prstGeom prst="rect">
            <a:avLst/>
          </a:prstGeom>
        </p:spPr>
        <p:txBody>
          <a:bodyPr vert="horz" wrap="square" lIns="0" tIns="0" rIns="0" bIns="0" rtlCol="0">
            <a:spAutoFit/>
          </a:bodyPr>
          <a:lstStyle/>
          <a:p>
            <a:pPr marL="38100">
              <a:lnSpc>
                <a:spcPts val="860"/>
              </a:lnSpc>
            </a:pPr>
            <a:fld id="{81D60167-4931-47E6-BA6A-407CBD079E47}" type="slidenum">
              <a:rPr sz="700" spc="20" dirty="0"/>
              <a:t>5</a:t>
            </a:fld>
            <a:endParaRPr sz="700"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A Logical Formulation of Learning</a:t>
            </a:r>
            <a:endParaRPr spc="70" dirty="0"/>
          </a:p>
        </p:txBody>
      </p:sp>
      <p:sp>
        <p:nvSpPr>
          <p:cNvPr id="6" name="TextBox 5">
            <a:extLst>
              <a:ext uri="{FF2B5EF4-FFF2-40B4-BE49-F238E27FC236}">
                <a16:creationId xmlns:a16="http://schemas.microsoft.com/office/drawing/2014/main" id="{EBC697F4-7F9B-45E5-B899-4460EC998125}"/>
              </a:ext>
            </a:extLst>
          </p:cNvPr>
          <p:cNvSpPr txBox="1"/>
          <p:nvPr/>
        </p:nvSpPr>
        <p:spPr>
          <a:xfrm>
            <a:off x="1168754" y="1443043"/>
            <a:ext cx="5029200" cy="338554"/>
          </a:xfrm>
          <a:prstGeom prst="rect">
            <a:avLst/>
          </a:prstGeom>
          <a:noFill/>
        </p:spPr>
        <p:txBody>
          <a:bodyPr wrap="square">
            <a:spAutoFit/>
          </a:bodyPr>
          <a:lstStyle/>
          <a:p>
            <a:r>
              <a:rPr lang="en-US" sz="1600" b="0" i="1" u="none" strike="noStrike" baseline="0">
                <a:latin typeface="Times New Roman" panose="02020603050405020304" pitchFamily="18" charset="0"/>
              </a:rPr>
              <a:t>X</a:t>
            </a:r>
            <a:r>
              <a:rPr lang="en-US" sz="1600" b="0" i="0" u="none" strike="noStrike" baseline="-25000">
                <a:latin typeface="Times New Roman" panose="02020603050405020304" pitchFamily="18" charset="0"/>
              </a:rPr>
              <a:t>1</a:t>
            </a:r>
            <a:r>
              <a:rPr lang="en-US" sz="1600" b="0" i="0" u="none" strike="noStrike" baseline="0">
                <a:latin typeface="Times New Roman" panose="02020603050405020304" pitchFamily="18" charset="0"/>
              </a:rPr>
              <a:t>, is positive. The attribute </a:t>
            </a:r>
            <a:r>
              <a:rPr lang="en-US" sz="1600" b="0" i="1" u="none" strike="noStrike" baseline="0">
                <a:latin typeface="Times New Roman" panose="02020603050405020304" pitchFamily="18" charset="0"/>
              </a:rPr>
              <a:t>Alternate</a:t>
            </a:r>
            <a:r>
              <a:rPr lang="en-US" sz="1600" b="0" i="0" u="none" strike="noStrike" baseline="0">
                <a:latin typeface="Tahoma" panose="020B0604030504040204" pitchFamily="34" charset="0"/>
              </a:rPr>
              <a:t>(</a:t>
            </a:r>
            <a:r>
              <a:rPr lang="en-US" sz="1600" b="0" i="1" u="none" strike="noStrike" baseline="0">
                <a:latin typeface="Times New Roman" panose="02020603050405020304" pitchFamily="18" charset="0"/>
              </a:rPr>
              <a:t>X</a:t>
            </a:r>
            <a:r>
              <a:rPr lang="en-US" sz="1600" b="0" i="0" u="none" strike="noStrike" baseline="-25000">
                <a:latin typeface="Times New Roman" panose="02020603050405020304" pitchFamily="18" charset="0"/>
              </a:rPr>
              <a:t>1</a:t>
            </a:r>
            <a:r>
              <a:rPr lang="en-US" sz="1600" b="0" i="0" u="none" strike="noStrike" baseline="0">
                <a:latin typeface="Tahoma" panose="020B0604030504040204" pitchFamily="34" charset="0"/>
              </a:rPr>
              <a:t>) </a:t>
            </a:r>
            <a:r>
              <a:rPr lang="en-US" sz="1600" b="0" i="0" u="none" strike="noStrike" baseline="0">
                <a:latin typeface="Times New Roman" panose="02020603050405020304" pitchFamily="18" charset="0"/>
              </a:rPr>
              <a:t>is true,</a:t>
            </a:r>
            <a:endParaRPr lang="en-US" sz="1600" b="0" i="0" u="none" strike="noStrike" baseline="0" dirty="0">
              <a:latin typeface="Times New Roman" panose="02020603050405020304" pitchFamily="18" charset="0"/>
            </a:endParaRPr>
          </a:p>
        </p:txBody>
      </p:sp>
      <p:sp>
        <p:nvSpPr>
          <p:cNvPr id="8" name="TextBox 7">
            <a:extLst>
              <a:ext uri="{FF2B5EF4-FFF2-40B4-BE49-F238E27FC236}">
                <a16:creationId xmlns:a16="http://schemas.microsoft.com/office/drawing/2014/main" id="{803D1157-3C93-4E5A-8FDB-708FD2DBEB02}"/>
              </a:ext>
            </a:extLst>
          </p:cNvPr>
          <p:cNvSpPr txBox="1"/>
          <p:nvPr/>
        </p:nvSpPr>
        <p:spPr>
          <a:xfrm>
            <a:off x="2438400" y="1969475"/>
            <a:ext cx="5029200" cy="338554"/>
          </a:xfrm>
          <a:prstGeom prst="rect">
            <a:avLst/>
          </a:prstGeom>
          <a:noFill/>
        </p:spPr>
        <p:txBody>
          <a:bodyPr wrap="square">
            <a:spAutoFit/>
          </a:bodyPr>
          <a:lstStyle/>
          <a:p>
            <a:r>
              <a:rPr lang="de-DE" sz="1600" b="0" i="1" u="none" strike="noStrike" baseline="0" dirty="0">
                <a:latin typeface="Times New Roman" panose="02020603050405020304" pitchFamily="18" charset="0"/>
              </a:rPr>
              <a:t>h</a:t>
            </a:r>
            <a:r>
              <a:rPr lang="de-DE" sz="1600" b="0" i="0" u="none" strike="noStrike" baseline="-25000" dirty="0">
                <a:latin typeface="Times New Roman" panose="02020603050405020304" pitchFamily="18" charset="0"/>
              </a:rPr>
              <a:t>1</a:t>
            </a:r>
            <a:r>
              <a:rPr lang="de-DE" sz="1600" b="0" i="0" u="none" strike="noStrike" baseline="0" dirty="0">
                <a:latin typeface="Times New Roman" panose="02020603050405020304" pitchFamily="18" charset="0"/>
              </a:rPr>
              <a:t> : </a:t>
            </a:r>
            <a:r>
              <a:rPr lang="de-DE" sz="1600" b="0" i="0" u="none" strike="noStrike" baseline="0" dirty="0">
                <a:latin typeface="Lucida Sans Unicode" panose="020B0602030504020204" pitchFamily="34" charset="0"/>
              </a:rPr>
              <a:t>∀ </a:t>
            </a:r>
            <a:r>
              <a:rPr lang="de-DE" sz="1600" b="0" i="1" u="none" strike="noStrike" baseline="0" dirty="0">
                <a:latin typeface="Times New Roman" panose="02020603050405020304" pitchFamily="18" charset="0"/>
              </a:rPr>
              <a:t>x WillWait</a:t>
            </a:r>
            <a:r>
              <a:rPr lang="de-DE" sz="1600" b="0" i="0" u="none" strike="noStrike" baseline="0" dirty="0">
                <a:latin typeface="Tahoma" panose="020B0604030504040204" pitchFamily="34" charset="0"/>
              </a:rPr>
              <a:t>(</a:t>
            </a:r>
            <a:r>
              <a:rPr lang="de-DE" sz="1600" b="0" i="1" u="none" strike="noStrike" baseline="0" dirty="0">
                <a:latin typeface="Times New Roman" panose="02020603050405020304" pitchFamily="18" charset="0"/>
              </a:rPr>
              <a:t>x</a:t>
            </a:r>
            <a:r>
              <a:rPr lang="de-DE" sz="1600" b="0" i="0" u="none" strike="noStrike" baseline="0" dirty="0">
                <a:latin typeface="Tahoma" panose="020B0604030504040204" pitchFamily="34" charset="0"/>
              </a:rPr>
              <a:t>) </a:t>
            </a:r>
            <a:r>
              <a:rPr lang="de-DE" sz="1600" b="0" i="0" u="none" strike="noStrike" baseline="0" dirty="0">
                <a:latin typeface="Lucida Sans Unicode" panose="020B0602030504020204" pitchFamily="34" charset="0"/>
              </a:rPr>
              <a:t>⇔ </a:t>
            </a:r>
            <a:r>
              <a:rPr lang="de-DE" sz="1600" b="0" i="1" u="none" strike="noStrike" baseline="0" dirty="0">
                <a:latin typeface="Times New Roman" panose="02020603050405020304" pitchFamily="18" charset="0"/>
              </a:rPr>
              <a:t>Alternate</a:t>
            </a:r>
            <a:r>
              <a:rPr lang="de-DE" sz="1600" b="0" i="0" u="none" strike="noStrike" baseline="0" dirty="0">
                <a:latin typeface="Tahoma" panose="020B0604030504040204" pitchFamily="34" charset="0"/>
              </a:rPr>
              <a:t>(</a:t>
            </a:r>
            <a:r>
              <a:rPr lang="de-DE" sz="1600" b="0" i="1" u="none" strike="noStrike" baseline="0" dirty="0">
                <a:latin typeface="Times New Roman" panose="02020603050405020304" pitchFamily="18" charset="0"/>
              </a:rPr>
              <a:t>x</a:t>
            </a:r>
            <a:r>
              <a:rPr lang="de-DE" sz="1600" b="0" i="0" u="none" strike="noStrike" baseline="0" dirty="0">
                <a:latin typeface="Tahoma" panose="020B0604030504040204" pitchFamily="34" charset="0"/>
              </a:rPr>
              <a:t>)</a:t>
            </a:r>
          </a:p>
        </p:txBody>
      </p:sp>
      <p:sp>
        <p:nvSpPr>
          <p:cNvPr id="10" name="TextBox 9">
            <a:extLst>
              <a:ext uri="{FF2B5EF4-FFF2-40B4-BE49-F238E27FC236}">
                <a16:creationId xmlns:a16="http://schemas.microsoft.com/office/drawing/2014/main" id="{01CFF17A-7D66-4BF4-80CC-83F711D88092}"/>
              </a:ext>
            </a:extLst>
          </p:cNvPr>
          <p:cNvSpPr txBox="1"/>
          <p:nvPr/>
        </p:nvSpPr>
        <p:spPr>
          <a:xfrm>
            <a:off x="1171800" y="2468794"/>
            <a:ext cx="7060845" cy="338554"/>
          </a:xfrm>
          <a:prstGeom prst="rect">
            <a:avLst/>
          </a:prstGeom>
          <a:noFill/>
        </p:spPr>
        <p:txBody>
          <a:bodyPr wrap="square">
            <a:spAutoFit/>
          </a:bodyPr>
          <a:lstStyle/>
          <a:p>
            <a:r>
              <a:rPr lang="en-US" sz="1600" b="0" i="1" u="none" strike="noStrike" baseline="0" dirty="0">
                <a:latin typeface="Times New Roman" panose="02020603050405020304" pitchFamily="18" charset="0"/>
              </a:rPr>
              <a:t>X</a:t>
            </a:r>
            <a:r>
              <a:rPr lang="en-US" sz="1600" b="0" i="0" u="none" strike="noStrike" baseline="-25000" dirty="0">
                <a:latin typeface="Times New Roman" panose="02020603050405020304" pitchFamily="18" charset="0"/>
              </a:rPr>
              <a:t>2</a:t>
            </a:r>
            <a:r>
              <a:rPr lang="en-US" sz="1600" b="0" i="0" u="none" strike="noStrike" baseline="0" dirty="0">
                <a:latin typeface="Times New Roman" panose="02020603050405020304" pitchFamily="18" charset="0"/>
              </a:rPr>
              <a:t>, is negative. </a:t>
            </a:r>
            <a:r>
              <a:rPr lang="en-US" sz="1600" b="0" i="1" u="none" strike="noStrike" baseline="0" dirty="0">
                <a:latin typeface="Times New Roman" panose="02020603050405020304" pitchFamily="18" charset="0"/>
              </a:rPr>
              <a:t>h</a:t>
            </a:r>
            <a:r>
              <a:rPr lang="en-US" sz="1600" b="0" i="0" u="none" strike="noStrike" baseline="-25000" dirty="0">
                <a:latin typeface="Times New Roman" panose="02020603050405020304" pitchFamily="18" charset="0"/>
              </a:rPr>
              <a:t>1</a:t>
            </a:r>
            <a:r>
              <a:rPr lang="en-US" sz="1600" b="0" i="0" u="none" strike="noStrike" baseline="0" dirty="0">
                <a:latin typeface="Times New Roman" panose="02020603050405020304" pitchFamily="18" charset="0"/>
              </a:rPr>
              <a:t> predicts it to be positive, so it is a </a:t>
            </a:r>
            <a:r>
              <a:rPr lang="en-US" sz="1600" b="1" i="0" u="none" strike="noStrike" baseline="0" dirty="0">
                <a:latin typeface="Times New Roman" panose="02020603050405020304" pitchFamily="18" charset="0"/>
              </a:rPr>
              <a:t>false positive</a:t>
            </a:r>
            <a:r>
              <a:rPr lang="en-US" sz="1600" b="0" i="0" u="none" strike="noStrike" baseline="0" dirty="0">
                <a:latin typeface="Times New Roman" panose="02020603050405020304" pitchFamily="18" charset="0"/>
              </a:rPr>
              <a:t>. </a:t>
            </a:r>
            <a:r>
              <a:rPr lang="en-US" sz="1600" dirty="0">
                <a:latin typeface="Times New Roman" panose="02020603050405020304" pitchFamily="18" charset="0"/>
              </a:rPr>
              <a:t> </a:t>
            </a:r>
            <a:r>
              <a:rPr lang="en-US" sz="1600" b="1" dirty="0">
                <a:latin typeface="Times New Roman" panose="02020603050405020304" pitchFamily="18" charset="0"/>
              </a:rPr>
              <a:t>Specialize </a:t>
            </a:r>
            <a:r>
              <a:rPr lang="de-DE" sz="1600" b="1" i="1" u="none" strike="noStrike" baseline="0" dirty="0">
                <a:latin typeface="Times New Roman" panose="02020603050405020304" pitchFamily="18" charset="0"/>
              </a:rPr>
              <a:t>h</a:t>
            </a:r>
            <a:r>
              <a:rPr lang="de-DE" sz="1600" b="1" i="0" u="none" strike="noStrike" baseline="-25000" dirty="0">
                <a:latin typeface="Times New Roman" panose="02020603050405020304" pitchFamily="18" charset="0"/>
              </a:rPr>
              <a:t>1</a:t>
            </a:r>
            <a:endParaRPr lang="en-US" sz="1600" b="1" i="0" u="none" strike="noStrike" baseline="0" dirty="0">
              <a:latin typeface="Times New Roman" panose="02020603050405020304" pitchFamily="18" charset="0"/>
            </a:endParaRPr>
          </a:p>
        </p:txBody>
      </p:sp>
      <p:sp>
        <p:nvSpPr>
          <p:cNvPr id="12" name="TextBox 11">
            <a:extLst>
              <a:ext uri="{FF2B5EF4-FFF2-40B4-BE49-F238E27FC236}">
                <a16:creationId xmlns:a16="http://schemas.microsoft.com/office/drawing/2014/main" id="{36092401-2DAD-4A2F-AF8C-5E519C248397}"/>
              </a:ext>
            </a:extLst>
          </p:cNvPr>
          <p:cNvSpPr txBox="1"/>
          <p:nvPr/>
        </p:nvSpPr>
        <p:spPr>
          <a:xfrm>
            <a:off x="1774371" y="2984573"/>
            <a:ext cx="5943600" cy="338554"/>
          </a:xfrm>
          <a:prstGeom prst="rect">
            <a:avLst/>
          </a:prstGeom>
          <a:noFill/>
        </p:spPr>
        <p:txBody>
          <a:bodyPr wrap="square">
            <a:spAutoFit/>
          </a:bodyPr>
          <a:lstStyle/>
          <a:p>
            <a:r>
              <a:rPr lang="en-US" sz="1600" b="0" i="1" u="none" strike="noStrike" baseline="0" dirty="0">
                <a:latin typeface="Times New Roman" panose="02020603050405020304" pitchFamily="18" charset="0"/>
              </a:rPr>
              <a:t>h</a:t>
            </a:r>
            <a:r>
              <a:rPr lang="en-US" sz="1600" b="0" i="0" u="none" strike="noStrike" baseline="-25000" dirty="0">
                <a:latin typeface="Calibri" panose="020F0502020204030204" pitchFamily="34" charset="0"/>
              </a:rPr>
              <a:t>2</a:t>
            </a:r>
            <a:r>
              <a:rPr lang="en-US" sz="1600" b="0" i="0" u="none" strike="noStrike" baseline="0" dirty="0">
                <a:latin typeface="Calibri" panose="020F0502020204030204" pitchFamily="34" charset="0"/>
              </a:rPr>
              <a:t> : </a:t>
            </a:r>
            <a:r>
              <a:rPr lang="en-US" sz="1600" b="0" i="0" u="none" strike="noStrike" baseline="0" dirty="0">
                <a:latin typeface="Lucida Sans Unicode" panose="020B0602030504020204" pitchFamily="34" charset="0"/>
              </a:rPr>
              <a:t>∀ </a:t>
            </a:r>
            <a:r>
              <a:rPr lang="en-US" sz="1600" b="0" i="1" u="none" strike="noStrike" baseline="0" dirty="0">
                <a:latin typeface="Times New Roman" panose="02020603050405020304" pitchFamily="18" charset="0"/>
              </a:rPr>
              <a:t>x </a:t>
            </a:r>
            <a:r>
              <a:rPr lang="en-US" sz="1600" b="0" i="1" u="none" strike="noStrike" baseline="0" dirty="0" err="1">
                <a:latin typeface="Times New Roman" panose="02020603050405020304" pitchFamily="18" charset="0"/>
              </a:rPr>
              <a:t>WillWait</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0" u="none" strike="noStrike" baseline="0" dirty="0">
                <a:latin typeface="Tahoma" panose="020B0604030504040204" pitchFamily="34" charset="0"/>
              </a:rPr>
              <a:t>) </a:t>
            </a:r>
            <a:r>
              <a:rPr lang="en-US" sz="1600" b="0" i="0" u="none" strike="noStrike" baseline="0" dirty="0">
                <a:latin typeface="Lucida Sans Unicode" panose="020B0602030504020204" pitchFamily="34" charset="0"/>
              </a:rPr>
              <a:t>⇔ </a:t>
            </a:r>
            <a:r>
              <a:rPr lang="en-US" sz="1600" b="0" i="1" u="none" strike="noStrike" baseline="0" dirty="0">
                <a:latin typeface="Times New Roman" panose="02020603050405020304" pitchFamily="18" charset="0"/>
              </a:rPr>
              <a:t>Alternate</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0" u="none" strike="noStrike" baseline="0" dirty="0">
                <a:latin typeface="Tahoma" panose="020B0604030504040204" pitchFamily="34" charset="0"/>
              </a:rPr>
              <a:t>) </a:t>
            </a:r>
            <a:r>
              <a:rPr lang="en-US" sz="1600" b="0" i="0" u="none" strike="noStrike" baseline="0" dirty="0">
                <a:latin typeface="Lucida Sans Unicode" panose="020B0602030504020204" pitchFamily="34" charset="0"/>
              </a:rPr>
              <a:t>∧ </a:t>
            </a:r>
            <a:r>
              <a:rPr lang="en-US" sz="1600" b="0" i="1" u="none" strike="noStrike" baseline="0" dirty="0">
                <a:latin typeface="Times New Roman" panose="02020603050405020304" pitchFamily="18" charset="0"/>
              </a:rPr>
              <a:t>Patrons</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1" u="none" strike="noStrike" baseline="0" dirty="0">
                <a:latin typeface="Arial" panose="020B0604020202020204" pitchFamily="34" charset="0"/>
              </a:rPr>
              <a:t>, </a:t>
            </a:r>
            <a:r>
              <a:rPr lang="en-US" sz="1600" b="0" i="1" u="none" strike="noStrike" baseline="0" dirty="0">
                <a:latin typeface="Times New Roman" panose="02020603050405020304" pitchFamily="18" charset="0"/>
              </a:rPr>
              <a:t>Some</a:t>
            </a:r>
            <a:r>
              <a:rPr lang="en-US" sz="1600" b="0" i="0" u="none" strike="noStrike" baseline="0" dirty="0">
                <a:latin typeface="Tahoma" panose="020B0604030504040204" pitchFamily="34" charset="0"/>
              </a:rPr>
              <a:t>)</a:t>
            </a:r>
          </a:p>
        </p:txBody>
      </p:sp>
      <p:sp>
        <p:nvSpPr>
          <p:cNvPr id="14" name="TextBox 13">
            <a:extLst>
              <a:ext uri="{FF2B5EF4-FFF2-40B4-BE49-F238E27FC236}">
                <a16:creationId xmlns:a16="http://schemas.microsoft.com/office/drawing/2014/main" id="{B3BE9CEA-FB58-4D53-976A-F42F3E747EB6}"/>
              </a:ext>
            </a:extLst>
          </p:cNvPr>
          <p:cNvSpPr txBox="1"/>
          <p:nvPr/>
        </p:nvSpPr>
        <p:spPr>
          <a:xfrm>
            <a:off x="1190524" y="3536938"/>
            <a:ext cx="7343875" cy="338554"/>
          </a:xfrm>
          <a:prstGeom prst="rect">
            <a:avLst/>
          </a:prstGeom>
          <a:noFill/>
        </p:spPr>
        <p:txBody>
          <a:bodyPr wrap="square">
            <a:spAutoFit/>
          </a:bodyPr>
          <a:lstStyle/>
          <a:p>
            <a:r>
              <a:rPr lang="en-US" sz="1600" b="0" i="1" u="none" strike="noStrike" baseline="0" dirty="0">
                <a:latin typeface="Times New Roman" panose="02020603050405020304" pitchFamily="18" charset="0"/>
              </a:rPr>
              <a:t>X</a:t>
            </a:r>
            <a:r>
              <a:rPr lang="en-US" sz="1600" b="0" i="0" u="none" strike="noStrike" baseline="-25000" dirty="0">
                <a:latin typeface="Times New Roman" panose="02020603050405020304" pitchFamily="18" charset="0"/>
              </a:rPr>
              <a:t>3</a:t>
            </a:r>
            <a:r>
              <a:rPr lang="en-US" sz="1600" b="0" i="0" u="none" strike="noStrike" baseline="0" dirty="0">
                <a:latin typeface="Times New Roman" panose="02020603050405020304" pitchFamily="18" charset="0"/>
              </a:rPr>
              <a:t>, is positive. </a:t>
            </a:r>
            <a:r>
              <a:rPr lang="en-US" sz="1600" b="0" i="1" u="none" strike="noStrike" baseline="0" dirty="0">
                <a:latin typeface="Times New Roman" panose="02020603050405020304" pitchFamily="18" charset="0"/>
              </a:rPr>
              <a:t>h</a:t>
            </a:r>
            <a:r>
              <a:rPr lang="en-US" sz="1600" b="0" i="0" u="none" strike="noStrike" baseline="-25000" dirty="0">
                <a:latin typeface="Times New Roman" panose="02020603050405020304" pitchFamily="18" charset="0"/>
              </a:rPr>
              <a:t>2</a:t>
            </a:r>
            <a:r>
              <a:rPr lang="en-US" sz="1600" b="0" i="0" u="none" strike="noStrike" baseline="0" dirty="0">
                <a:latin typeface="Times New Roman" panose="02020603050405020304" pitchFamily="18" charset="0"/>
              </a:rPr>
              <a:t> predicts it to be negative, so it is a </a:t>
            </a:r>
            <a:r>
              <a:rPr lang="en-US" sz="1600" b="1" i="0" u="none" strike="noStrike" baseline="0" dirty="0">
                <a:latin typeface="Times New Roman" panose="02020603050405020304" pitchFamily="18" charset="0"/>
              </a:rPr>
              <a:t>false negative</a:t>
            </a:r>
            <a:r>
              <a:rPr lang="en-US" sz="1600" b="0" i="0" u="none" strike="noStrike" baseline="0" dirty="0">
                <a:latin typeface="Times New Roman" panose="02020603050405020304" pitchFamily="18" charset="0"/>
              </a:rPr>
              <a:t>. to </a:t>
            </a:r>
            <a:r>
              <a:rPr lang="en-US" sz="1600" b="1" i="0" u="none" strike="noStrike" baseline="0" dirty="0">
                <a:latin typeface="Times New Roman" panose="02020603050405020304" pitchFamily="18" charset="0"/>
              </a:rPr>
              <a:t>generalize </a:t>
            </a:r>
            <a:r>
              <a:rPr lang="en-US" sz="1600" b="1" i="1" u="none" strike="noStrike" baseline="0" dirty="0">
                <a:latin typeface="Times New Roman" panose="02020603050405020304" pitchFamily="18" charset="0"/>
              </a:rPr>
              <a:t>h</a:t>
            </a:r>
            <a:r>
              <a:rPr lang="en-US" sz="1600" b="1" i="0" u="none" strike="noStrike" baseline="-25000" dirty="0">
                <a:latin typeface="Times New Roman" panose="02020603050405020304" pitchFamily="18" charset="0"/>
              </a:rPr>
              <a:t>2</a:t>
            </a:r>
            <a:r>
              <a:rPr lang="en-US" sz="1600" b="0" i="0" u="none" strike="noStrike" baseline="0" dirty="0">
                <a:latin typeface="Times New Roman" panose="02020603050405020304" pitchFamily="18" charset="0"/>
              </a:rPr>
              <a:t>.</a:t>
            </a:r>
          </a:p>
        </p:txBody>
      </p:sp>
      <p:sp>
        <p:nvSpPr>
          <p:cNvPr id="16" name="TextBox 15">
            <a:extLst>
              <a:ext uri="{FF2B5EF4-FFF2-40B4-BE49-F238E27FC236}">
                <a16:creationId xmlns:a16="http://schemas.microsoft.com/office/drawing/2014/main" id="{15EFFFC3-5E5D-459B-BF97-73E35DD259A7}"/>
              </a:ext>
            </a:extLst>
          </p:cNvPr>
          <p:cNvSpPr txBox="1"/>
          <p:nvPr/>
        </p:nvSpPr>
        <p:spPr>
          <a:xfrm>
            <a:off x="2438400" y="4089303"/>
            <a:ext cx="5029200" cy="338554"/>
          </a:xfrm>
          <a:prstGeom prst="rect">
            <a:avLst/>
          </a:prstGeom>
          <a:noFill/>
        </p:spPr>
        <p:txBody>
          <a:bodyPr wrap="square">
            <a:spAutoFit/>
          </a:bodyPr>
          <a:lstStyle/>
          <a:p>
            <a:r>
              <a:rPr lang="en-US" sz="1600" b="0" i="1" u="none" strike="noStrike" baseline="0" dirty="0">
                <a:latin typeface="Times New Roman" panose="02020603050405020304" pitchFamily="18" charset="0"/>
              </a:rPr>
              <a:t>h</a:t>
            </a:r>
            <a:r>
              <a:rPr lang="en-US" sz="1600" b="0" i="0" u="none" strike="noStrike" baseline="-25000" dirty="0">
                <a:latin typeface="Calibri" panose="020F0502020204030204" pitchFamily="34" charset="0"/>
              </a:rPr>
              <a:t>3</a:t>
            </a:r>
            <a:r>
              <a:rPr lang="en-US" sz="1600" b="0" i="0" u="none" strike="noStrike" baseline="0" dirty="0">
                <a:latin typeface="Calibri" panose="020F0502020204030204" pitchFamily="34" charset="0"/>
              </a:rPr>
              <a:t> : </a:t>
            </a:r>
            <a:r>
              <a:rPr lang="en-US" sz="1600" b="0" i="0" u="none" strike="noStrike" baseline="0" dirty="0">
                <a:latin typeface="Lucida Sans Unicode" panose="020B0602030504020204" pitchFamily="34" charset="0"/>
              </a:rPr>
              <a:t>∀ </a:t>
            </a:r>
            <a:r>
              <a:rPr lang="en-US" sz="1600" b="0" i="1" u="none" strike="noStrike" baseline="0" dirty="0">
                <a:latin typeface="Times New Roman" panose="02020603050405020304" pitchFamily="18" charset="0"/>
              </a:rPr>
              <a:t>x </a:t>
            </a:r>
            <a:r>
              <a:rPr lang="en-US" sz="1600" b="0" i="1" u="none" strike="noStrike" baseline="0" dirty="0" err="1">
                <a:latin typeface="Times New Roman" panose="02020603050405020304" pitchFamily="18" charset="0"/>
              </a:rPr>
              <a:t>WillWait</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0" u="none" strike="noStrike" baseline="0" dirty="0">
                <a:latin typeface="Tahoma" panose="020B0604030504040204" pitchFamily="34" charset="0"/>
              </a:rPr>
              <a:t>) </a:t>
            </a:r>
            <a:r>
              <a:rPr lang="en-US" sz="1600" b="0" i="0" u="none" strike="noStrike" baseline="0" dirty="0">
                <a:latin typeface="Lucida Sans Unicode" panose="020B0602030504020204" pitchFamily="34" charset="0"/>
              </a:rPr>
              <a:t>⇔ </a:t>
            </a:r>
            <a:r>
              <a:rPr lang="en-US" sz="1600" b="0" i="1" u="none" strike="noStrike" baseline="0" dirty="0">
                <a:latin typeface="Times New Roman" panose="02020603050405020304" pitchFamily="18" charset="0"/>
              </a:rPr>
              <a:t>Patrons</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1" u="none" strike="noStrike" baseline="0" dirty="0">
                <a:latin typeface="Arial" panose="020B0604020202020204" pitchFamily="34" charset="0"/>
              </a:rPr>
              <a:t>, </a:t>
            </a:r>
            <a:r>
              <a:rPr lang="en-US" sz="1600" b="0" i="1" u="none" strike="noStrike" baseline="0" dirty="0">
                <a:latin typeface="Times New Roman" panose="02020603050405020304" pitchFamily="18" charset="0"/>
              </a:rPr>
              <a:t>Some</a:t>
            </a:r>
            <a:r>
              <a:rPr lang="en-US" sz="1600" b="0" i="0" u="none" strike="noStrike" baseline="0" dirty="0">
                <a:latin typeface="Tahoma" panose="020B0604030504040204" pitchFamily="34" charset="0"/>
              </a:rPr>
              <a:t>)</a:t>
            </a:r>
          </a:p>
        </p:txBody>
      </p:sp>
      <p:sp>
        <p:nvSpPr>
          <p:cNvPr id="18" name="TextBox 17">
            <a:extLst>
              <a:ext uri="{FF2B5EF4-FFF2-40B4-BE49-F238E27FC236}">
                <a16:creationId xmlns:a16="http://schemas.microsoft.com/office/drawing/2014/main" id="{DBE443DD-1115-49B2-9862-03D4E7DFE775}"/>
              </a:ext>
            </a:extLst>
          </p:cNvPr>
          <p:cNvSpPr txBox="1"/>
          <p:nvPr/>
        </p:nvSpPr>
        <p:spPr>
          <a:xfrm>
            <a:off x="1281403" y="4643013"/>
            <a:ext cx="7049031" cy="584775"/>
          </a:xfrm>
          <a:prstGeom prst="rect">
            <a:avLst/>
          </a:prstGeom>
          <a:noFill/>
        </p:spPr>
        <p:txBody>
          <a:bodyPr wrap="square">
            <a:spAutoFit/>
          </a:bodyPr>
          <a:lstStyle/>
          <a:p>
            <a:r>
              <a:rPr lang="en-US" sz="1600" b="0" i="1" u="none" strike="noStrike" baseline="0" dirty="0">
                <a:latin typeface="Times New Roman" panose="02020603050405020304" pitchFamily="18" charset="0"/>
              </a:rPr>
              <a:t>X</a:t>
            </a:r>
            <a:r>
              <a:rPr lang="en-US" sz="1600" b="0" i="0" u="none" strike="noStrike" baseline="-25000" dirty="0">
                <a:latin typeface="Times New Roman" panose="02020603050405020304" pitchFamily="18" charset="0"/>
              </a:rPr>
              <a:t>4</a:t>
            </a:r>
            <a:r>
              <a:rPr lang="en-US" sz="1600" b="0" i="0" u="none" strike="noStrike" baseline="0" dirty="0">
                <a:latin typeface="Times New Roman" panose="02020603050405020304" pitchFamily="18" charset="0"/>
              </a:rPr>
              <a:t>, is positive. </a:t>
            </a:r>
            <a:r>
              <a:rPr lang="en-US" sz="1600" b="0" i="1" u="none" strike="noStrike" baseline="0" dirty="0">
                <a:latin typeface="Times New Roman" panose="02020603050405020304" pitchFamily="18" charset="0"/>
              </a:rPr>
              <a:t>h</a:t>
            </a:r>
            <a:r>
              <a:rPr lang="en-US" sz="1600" b="0" i="0" u="none" strike="noStrike" baseline="-25000" dirty="0">
                <a:latin typeface="Times New Roman" panose="02020603050405020304" pitchFamily="18" charset="0"/>
              </a:rPr>
              <a:t>3</a:t>
            </a:r>
            <a:r>
              <a:rPr lang="en-US" sz="1600" b="0" i="0" u="none" strike="noStrike" baseline="0" dirty="0">
                <a:latin typeface="Times New Roman" panose="02020603050405020304" pitchFamily="18" charset="0"/>
              </a:rPr>
              <a:t> predicts it to be negative, so it is a false negative.</a:t>
            </a:r>
          </a:p>
          <a:p>
            <a:r>
              <a:rPr lang="en-US" sz="1600" dirty="0">
                <a:latin typeface="Times New Roman" panose="02020603050405020304" pitchFamily="18" charset="0"/>
              </a:rPr>
              <a:t>Cannot drop Patrons condition it yields an all inclusive hypothesis, </a:t>
            </a:r>
            <a:r>
              <a:rPr lang="en-US" sz="1600" b="1" dirty="0">
                <a:latin typeface="Times New Roman" panose="02020603050405020304" pitchFamily="18" charset="0"/>
              </a:rPr>
              <a:t>add disjunct</a:t>
            </a:r>
            <a:endParaRPr lang="en-US" sz="1600" b="1" i="0" u="none" strike="noStrike" baseline="0" dirty="0">
              <a:latin typeface="Times New Roman" panose="02020603050405020304" pitchFamily="18" charset="0"/>
            </a:endParaRPr>
          </a:p>
        </p:txBody>
      </p:sp>
      <p:sp>
        <p:nvSpPr>
          <p:cNvPr id="20" name="TextBox 19">
            <a:extLst>
              <a:ext uri="{FF2B5EF4-FFF2-40B4-BE49-F238E27FC236}">
                <a16:creationId xmlns:a16="http://schemas.microsoft.com/office/drawing/2014/main" id="{AF034229-0AE5-4879-8C38-ABD91A401C37}"/>
              </a:ext>
            </a:extLst>
          </p:cNvPr>
          <p:cNvSpPr txBox="1"/>
          <p:nvPr/>
        </p:nvSpPr>
        <p:spPr>
          <a:xfrm>
            <a:off x="1370127" y="5558635"/>
            <a:ext cx="6664190" cy="338554"/>
          </a:xfrm>
          <a:prstGeom prst="rect">
            <a:avLst/>
          </a:prstGeom>
          <a:noFill/>
        </p:spPr>
        <p:txBody>
          <a:bodyPr wrap="square">
            <a:spAutoFit/>
          </a:bodyPr>
          <a:lstStyle/>
          <a:p>
            <a:r>
              <a:rPr lang="en-US" sz="1600" b="0" i="1" u="none" strike="noStrike" baseline="0" dirty="0">
                <a:latin typeface="Times New Roman" panose="02020603050405020304" pitchFamily="18" charset="0"/>
              </a:rPr>
              <a:t>h</a:t>
            </a:r>
            <a:r>
              <a:rPr lang="en-US" sz="1600" b="0" i="0" u="none" strike="noStrike" baseline="-25000" dirty="0">
                <a:latin typeface="Calibri" panose="020F0502020204030204" pitchFamily="34" charset="0"/>
              </a:rPr>
              <a:t>4</a:t>
            </a:r>
            <a:r>
              <a:rPr lang="en-US" sz="1600" b="0" i="0" u="none" strike="noStrike" baseline="0" dirty="0">
                <a:latin typeface="Calibri" panose="020F0502020204030204" pitchFamily="34" charset="0"/>
              </a:rPr>
              <a:t> : </a:t>
            </a:r>
            <a:r>
              <a:rPr lang="en-US" sz="1600" b="0" i="0" u="none" strike="noStrike" baseline="0" dirty="0">
                <a:latin typeface="Lucida Sans Unicode" panose="020B0602030504020204" pitchFamily="34" charset="0"/>
              </a:rPr>
              <a:t>∀ </a:t>
            </a:r>
            <a:r>
              <a:rPr lang="en-US" sz="1600" b="0" i="1" u="none" strike="noStrike" baseline="0" dirty="0">
                <a:latin typeface="Times New Roman" panose="02020603050405020304" pitchFamily="18" charset="0"/>
              </a:rPr>
              <a:t>x </a:t>
            </a:r>
            <a:r>
              <a:rPr lang="en-US" sz="1600" b="0" i="1" u="none" strike="noStrike" baseline="0" dirty="0" err="1">
                <a:latin typeface="Times New Roman" panose="02020603050405020304" pitchFamily="18" charset="0"/>
              </a:rPr>
              <a:t>WillWait</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0" u="none" strike="noStrike" baseline="0" dirty="0">
                <a:latin typeface="Tahoma" panose="020B0604030504040204" pitchFamily="34" charset="0"/>
              </a:rPr>
              <a:t>) </a:t>
            </a:r>
            <a:r>
              <a:rPr lang="en-US" sz="1600" b="0" i="0" u="none" strike="noStrike" baseline="0" dirty="0">
                <a:latin typeface="Lucida Sans Unicode" panose="020B0602030504020204" pitchFamily="34" charset="0"/>
              </a:rPr>
              <a:t>⇔ </a:t>
            </a:r>
            <a:r>
              <a:rPr lang="en-US" sz="1600" b="0" i="1" u="none" strike="noStrike" baseline="0" dirty="0">
                <a:latin typeface="Times New Roman" panose="02020603050405020304" pitchFamily="18" charset="0"/>
              </a:rPr>
              <a:t>Patrons</a:t>
            </a:r>
            <a:r>
              <a:rPr lang="en-US" sz="1600" b="0" i="0" u="none" strike="noStrike" baseline="0" dirty="0">
                <a:latin typeface="Tahoma" panose="020B0604030504040204" pitchFamily="34" charset="0"/>
              </a:rPr>
              <a:t>(</a:t>
            </a:r>
            <a:r>
              <a:rPr lang="en-US" sz="1600" b="0" i="1" u="none" strike="noStrike" baseline="0" dirty="0">
                <a:latin typeface="Times New Roman" panose="02020603050405020304" pitchFamily="18" charset="0"/>
              </a:rPr>
              <a:t>x</a:t>
            </a:r>
            <a:r>
              <a:rPr lang="en-US" sz="1600" b="0" i="1" u="none" strike="noStrike" baseline="0" dirty="0">
                <a:latin typeface="Century Gothic" panose="020B0502020202020204" pitchFamily="34" charset="0"/>
              </a:rPr>
              <a:t>, </a:t>
            </a:r>
            <a:r>
              <a:rPr lang="en-US" sz="1600" b="0" i="1" u="none" strike="noStrike" baseline="0" dirty="0">
                <a:latin typeface="Times New Roman" panose="02020603050405020304" pitchFamily="18" charset="0"/>
              </a:rPr>
              <a:t>Some</a:t>
            </a:r>
            <a:r>
              <a:rPr lang="en-US" sz="1600" b="0" i="0" u="none" strike="noStrike" baseline="0" dirty="0">
                <a:latin typeface="Tahoma" panose="020B0604030504040204" pitchFamily="34" charset="0"/>
              </a:rPr>
              <a:t>)</a:t>
            </a:r>
            <a:r>
              <a:rPr lang="en-MY" sz="1600" b="0" i="1" u="none" strike="noStrike" baseline="0" dirty="0">
                <a:latin typeface="Lucida Sans Unicode" panose="020B0602030504020204" pitchFamily="34" charset="0"/>
              </a:rPr>
              <a:t>∨ </a:t>
            </a:r>
            <a:r>
              <a:rPr lang="en-MY" sz="1600" b="0" i="0" u="none" strike="noStrike" baseline="0" dirty="0">
                <a:latin typeface="Tahoma" panose="020B0604030504040204" pitchFamily="34" charset="0"/>
              </a:rPr>
              <a:t>(</a:t>
            </a:r>
            <a:r>
              <a:rPr lang="en-MY" sz="1600" b="0" i="1" u="none" strike="noStrike" baseline="0" dirty="0">
                <a:latin typeface="Times New Roman" panose="02020603050405020304" pitchFamily="18" charset="0"/>
              </a:rPr>
              <a:t>Patrons</a:t>
            </a:r>
            <a:r>
              <a:rPr lang="en-MY" sz="1600" b="0" i="0" u="none" strike="noStrike" baseline="0" dirty="0">
                <a:latin typeface="Tahoma" panose="020B0604030504040204" pitchFamily="34" charset="0"/>
              </a:rPr>
              <a:t>(</a:t>
            </a:r>
            <a:r>
              <a:rPr lang="en-MY" sz="1600" b="0" i="1" u="none" strike="noStrike" baseline="0" dirty="0">
                <a:latin typeface="Times New Roman" panose="02020603050405020304" pitchFamily="18" charset="0"/>
              </a:rPr>
              <a:t>x</a:t>
            </a:r>
            <a:r>
              <a:rPr lang="en-MY" sz="1600" b="0" i="1" u="none" strike="noStrike" baseline="0" dirty="0">
                <a:latin typeface="Century Gothic" panose="020B0502020202020204" pitchFamily="34" charset="0"/>
              </a:rPr>
              <a:t>, </a:t>
            </a:r>
            <a:r>
              <a:rPr lang="en-MY" sz="1600" b="0" i="1" u="none" strike="noStrike" baseline="0" dirty="0">
                <a:latin typeface="Times New Roman" panose="02020603050405020304" pitchFamily="18" charset="0"/>
              </a:rPr>
              <a:t>Full</a:t>
            </a:r>
            <a:r>
              <a:rPr lang="en-MY" sz="1600" b="0" i="0" u="none" strike="noStrike" baseline="0" dirty="0">
                <a:latin typeface="Tahoma" panose="020B0604030504040204" pitchFamily="34" charset="0"/>
              </a:rPr>
              <a:t>) </a:t>
            </a:r>
            <a:r>
              <a:rPr lang="en-MY" sz="1600" b="0" i="0" u="none" strike="noStrike" baseline="0" dirty="0">
                <a:latin typeface="Lucida Sans Unicode" panose="020B0602030504020204" pitchFamily="34" charset="0"/>
              </a:rPr>
              <a:t>∧ </a:t>
            </a:r>
            <a:r>
              <a:rPr lang="en-MY" sz="1600" b="0" i="1" u="none" strike="noStrike" baseline="0" dirty="0">
                <a:latin typeface="Times New Roman" panose="02020603050405020304" pitchFamily="18" charset="0"/>
              </a:rPr>
              <a:t>Fri</a:t>
            </a:r>
            <a:r>
              <a:rPr lang="en-MY" sz="1600" b="0" i="1" u="none" strike="noStrike" baseline="0" dirty="0">
                <a:latin typeface="Century Gothic" panose="020B0502020202020204" pitchFamily="34" charset="0"/>
              </a:rPr>
              <a:t>/</a:t>
            </a:r>
            <a:r>
              <a:rPr lang="en-MY" sz="1600" b="0" i="1" u="none" strike="noStrike" baseline="0" dirty="0">
                <a:latin typeface="Times New Roman" panose="02020603050405020304" pitchFamily="18" charset="0"/>
              </a:rPr>
              <a:t>Sat</a:t>
            </a:r>
            <a:r>
              <a:rPr lang="en-MY" sz="1600" b="0" i="0" u="none" strike="noStrike" baseline="0" dirty="0">
                <a:latin typeface="Tahoma" panose="020B0604030504040204" pitchFamily="34" charset="0"/>
              </a:rPr>
              <a:t>(</a:t>
            </a:r>
            <a:r>
              <a:rPr lang="en-MY" sz="1600" b="0" i="1" u="none" strike="noStrike" baseline="0" dirty="0">
                <a:latin typeface="Times New Roman" panose="02020603050405020304" pitchFamily="18" charset="0"/>
              </a:rPr>
              <a:t>x</a:t>
            </a:r>
            <a:r>
              <a:rPr lang="en-MY" sz="1600" b="0" i="0" u="none" strike="noStrike" baseline="0" dirty="0">
                <a:latin typeface="Tahoma" panose="020B0604030504040204" pitchFamily="34" charset="0"/>
              </a:rPr>
              <a:t>)) </a:t>
            </a:r>
            <a:r>
              <a:rPr lang="en-MY" sz="1600" b="0" i="1" u="none" strike="noStrike" baseline="0" dirty="0">
                <a:latin typeface="Century Gothic" panose="020B0502020202020204" pitchFamily="34" charset="0"/>
              </a:rPr>
              <a:t>.</a:t>
            </a:r>
          </a:p>
        </p:txBody>
      </p:sp>
    </p:spTree>
    <p:extLst>
      <p:ext uri="{BB962C8B-B14F-4D97-AF65-F5344CB8AC3E}">
        <p14:creationId xmlns:p14="http://schemas.microsoft.com/office/powerpoint/2010/main" val="384428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34856" y="7217305"/>
            <a:ext cx="195579" cy="110479"/>
          </a:xfrm>
          <a:prstGeom prst="rect">
            <a:avLst/>
          </a:prstGeom>
        </p:spPr>
        <p:txBody>
          <a:bodyPr vert="horz" wrap="square" lIns="0" tIns="0" rIns="0" bIns="0" rtlCol="0">
            <a:spAutoFit/>
          </a:bodyPr>
          <a:lstStyle/>
          <a:p>
            <a:pPr marL="38100">
              <a:lnSpc>
                <a:spcPts val="860"/>
              </a:lnSpc>
            </a:pPr>
            <a:fld id="{81D60167-4931-47E6-BA6A-407CBD079E47}" type="slidenum">
              <a:rPr sz="700" spc="20" dirty="0"/>
              <a:t>6</a:t>
            </a:fld>
            <a:endParaRPr sz="700"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A Logical Formulation of Learning</a:t>
            </a:r>
            <a:endParaRPr spc="70" dirty="0"/>
          </a:p>
        </p:txBody>
      </p:sp>
      <p:sp>
        <p:nvSpPr>
          <p:cNvPr id="19" name="TextBox 18">
            <a:extLst>
              <a:ext uri="{FF2B5EF4-FFF2-40B4-BE49-F238E27FC236}">
                <a16:creationId xmlns:a16="http://schemas.microsoft.com/office/drawing/2014/main" id="{9498AD5C-BED8-429C-B7C7-C7F2828586CB}"/>
              </a:ext>
            </a:extLst>
          </p:cNvPr>
          <p:cNvSpPr txBox="1"/>
          <p:nvPr/>
        </p:nvSpPr>
        <p:spPr>
          <a:xfrm>
            <a:off x="2743200" y="4454626"/>
            <a:ext cx="5029200" cy="1477328"/>
          </a:xfrm>
          <a:prstGeom prst="rect">
            <a:avLst/>
          </a:prstGeom>
          <a:noFill/>
        </p:spPr>
        <p:txBody>
          <a:bodyPr wrap="square">
            <a:spAutoFit/>
          </a:bodyPr>
          <a:lstStyle/>
          <a:p>
            <a:pPr marL="342900" indent="-342900" algn="l">
              <a:buAutoNum type="alphaLcParenBoth"/>
            </a:pPr>
            <a:r>
              <a:rPr lang="en-US" sz="1800" b="0" i="0" u="none" strike="noStrike" baseline="0" dirty="0">
                <a:latin typeface="NimbusRomNo9L-Regu"/>
              </a:rPr>
              <a:t>A consistent hypothesis. </a:t>
            </a:r>
          </a:p>
          <a:p>
            <a:pPr marL="342900" indent="-342900" algn="l">
              <a:buAutoNum type="alphaLcParenBoth"/>
            </a:pPr>
            <a:r>
              <a:rPr lang="en-US" sz="1800" b="0" i="0" u="none" strike="noStrike" baseline="0" dirty="0">
                <a:latin typeface="NimbusRomNo9L-Regu"/>
              </a:rPr>
              <a:t>A false negative. </a:t>
            </a:r>
          </a:p>
          <a:p>
            <a:pPr marL="342900" indent="-342900" algn="l">
              <a:buAutoNum type="alphaLcParenBoth"/>
            </a:pPr>
            <a:r>
              <a:rPr lang="en-US" sz="1800" b="0" i="0" u="none" strike="noStrike" baseline="0" dirty="0">
                <a:latin typeface="NimbusRomNo9L-Regu"/>
              </a:rPr>
              <a:t>The hypothesis is generalized.</a:t>
            </a:r>
          </a:p>
          <a:p>
            <a:pPr marL="342900" indent="-342900" algn="l">
              <a:buAutoNum type="alphaLcParenBoth"/>
            </a:pPr>
            <a:r>
              <a:rPr lang="en-US" sz="1800" b="0" i="0" u="none" strike="noStrike" baseline="0" dirty="0">
                <a:latin typeface="NimbusRomNo9L-Regu"/>
              </a:rPr>
              <a:t>A false positive.</a:t>
            </a:r>
          </a:p>
          <a:p>
            <a:pPr marL="342900" indent="-342900" algn="l">
              <a:buAutoNum type="alphaLcParenBoth"/>
            </a:pPr>
            <a:r>
              <a:rPr lang="en-US" sz="1800" b="0" i="0" u="none" strike="noStrike" baseline="0" dirty="0">
                <a:latin typeface="NimbusRomNo9L-Regu"/>
              </a:rPr>
              <a:t>The hypothesis is specialized.</a:t>
            </a:r>
            <a:endParaRPr lang="en-MY" dirty="0"/>
          </a:p>
        </p:txBody>
      </p:sp>
      <p:pic>
        <p:nvPicPr>
          <p:cNvPr id="21" name="Picture 20">
            <a:extLst>
              <a:ext uri="{FF2B5EF4-FFF2-40B4-BE49-F238E27FC236}">
                <a16:creationId xmlns:a16="http://schemas.microsoft.com/office/drawing/2014/main" id="{56C31340-FFB3-433A-B797-EADC01BDD951}"/>
              </a:ext>
            </a:extLst>
          </p:cNvPr>
          <p:cNvPicPr>
            <a:picLocks noChangeAspect="1"/>
          </p:cNvPicPr>
          <p:nvPr/>
        </p:nvPicPr>
        <p:blipFill>
          <a:blip r:embed="rId2"/>
          <a:stretch>
            <a:fillRect/>
          </a:stretch>
        </p:blipFill>
        <p:spPr>
          <a:xfrm>
            <a:off x="1066800" y="1573706"/>
            <a:ext cx="7924800" cy="2491387"/>
          </a:xfrm>
          <a:prstGeom prst="rect">
            <a:avLst/>
          </a:prstGeom>
        </p:spPr>
      </p:pic>
    </p:spTree>
    <p:extLst>
      <p:ext uri="{BB962C8B-B14F-4D97-AF65-F5344CB8AC3E}">
        <p14:creationId xmlns:p14="http://schemas.microsoft.com/office/powerpoint/2010/main" val="333180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134856" y="7217305"/>
            <a:ext cx="195579" cy="110479"/>
          </a:xfrm>
          <a:prstGeom prst="rect">
            <a:avLst/>
          </a:prstGeom>
        </p:spPr>
        <p:txBody>
          <a:bodyPr vert="horz" wrap="square" lIns="0" tIns="0" rIns="0" bIns="0" rtlCol="0">
            <a:spAutoFit/>
          </a:bodyPr>
          <a:lstStyle/>
          <a:p>
            <a:pPr marL="38100">
              <a:lnSpc>
                <a:spcPts val="860"/>
              </a:lnSpc>
            </a:pPr>
            <a:fld id="{81D60167-4931-47E6-BA6A-407CBD079E47}" type="slidenum">
              <a:rPr sz="700" spc="20" dirty="0"/>
              <a:t>7</a:t>
            </a:fld>
            <a:endParaRPr sz="700"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A Logical Formulation of Learning</a:t>
            </a:r>
            <a:endParaRPr spc="70" dirty="0"/>
          </a:p>
        </p:txBody>
      </p:sp>
      <p:pic>
        <p:nvPicPr>
          <p:cNvPr id="4" name="Picture 3">
            <a:extLst>
              <a:ext uri="{FF2B5EF4-FFF2-40B4-BE49-F238E27FC236}">
                <a16:creationId xmlns:a16="http://schemas.microsoft.com/office/drawing/2014/main" id="{583A9C00-C8E2-4AA3-95A6-C943BA5BFF84}"/>
              </a:ext>
            </a:extLst>
          </p:cNvPr>
          <p:cNvPicPr>
            <a:picLocks noChangeAspect="1"/>
          </p:cNvPicPr>
          <p:nvPr/>
        </p:nvPicPr>
        <p:blipFill>
          <a:blip r:embed="rId2"/>
          <a:stretch>
            <a:fillRect/>
          </a:stretch>
        </p:blipFill>
        <p:spPr>
          <a:xfrm>
            <a:off x="1639312" y="1524000"/>
            <a:ext cx="6691123" cy="3741205"/>
          </a:xfrm>
          <a:prstGeom prst="rect">
            <a:avLst/>
          </a:prstGeom>
          <a:ln>
            <a:solidFill>
              <a:schemeClr val="tx1"/>
            </a:solidFill>
          </a:ln>
        </p:spPr>
      </p:pic>
      <p:sp>
        <p:nvSpPr>
          <p:cNvPr id="15" name="TextBox 14">
            <a:extLst>
              <a:ext uri="{FF2B5EF4-FFF2-40B4-BE49-F238E27FC236}">
                <a16:creationId xmlns:a16="http://schemas.microsoft.com/office/drawing/2014/main" id="{AD58700A-33DC-45B6-8F96-622DE91D7F7E}"/>
              </a:ext>
            </a:extLst>
          </p:cNvPr>
          <p:cNvSpPr txBox="1"/>
          <p:nvPr/>
        </p:nvSpPr>
        <p:spPr>
          <a:xfrm>
            <a:off x="1295400" y="5646166"/>
            <a:ext cx="8001000" cy="738664"/>
          </a:xfrm>
          <a:prstGeom prst="rect">
            <a:avLst/>
          </a:prstGeom>
          <a:noFill/>
        </p:spPr>
        <p:txBody>
          <a:bodyPr wrap="square">
            <a:spAutoFit/>
          </a:bodyPr>
          <a:lstStyle/>
          <a:p>
            <a:pPr algn="l"/>
            <a:r>
              <a:rPr lang="en-US" sz="1400" b="0" i="0" u="none" strike="noStrike" baseline="0" dirty="0">
                <a:latin typeface="NimbusRomNo9L-Regu"/>
              </a:rPr>
              <a:t>The current-best-hypothesis learning algorithm. It searches for a consistent hypothesis that fits all the examples and backtracks when no consistent specialization/ generalization can be found. To start the algorithm, any hypothesis can be passed in; it will be specialized or </a:t>
            </a:r>
            <a:r>
              <a:rPr lang="en-US" sz="1400" b="0" i="0" u="none" strike="noStrike" baseline="0" dirty="0" err="1">
                <a:latin typeface="NimbusRomNo9L-Regu"/>
              </a:rPr>
              <a:t>gneralized</a:t>
            </a:r>
            <a:r>
              <a:rPr lang="en-US" sz="1400" b="0" i="0" u="none" strike="noStrike" baseline="0" dirty="0">
                <a:latin typeface="NimbusRomNo9L-Regu"/>
              </a:rPr>
              <a:t> as needed</a:t>
            </a:r>
            <a:endParaRPr lang="en-MY" sz="1400" dirty="0"/>
          </a:p>
        </p:txBody>
      </p:sp>
    </p:spTree>
    <p:extLst>
      <p:ext uri="{BB962C8B-B14F-4D97-AF65-F5344CB8AC3E}">
        <p14:creationId xmlns:p14="http://schemas.microsoft.com/office/powerpoint/2010/main" val="311315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8</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A Logical Formulation of Learning</a:t>
            </a:r>
            <a:endParaRPr spc="70" dirty="0"/>
          </a:p>
        </p:txBody>
      </p:sp>
      <p:sp>
        <p:nvSpPr>
          <p:cNvPr id="3" name="object 3"/>
          <p:cNvSpPr txBox="1"/>
          <p:nvPr/>
        </p:nvSpPr>
        <p:spPr>
          <a:xfrm>
            <a:off x="1130298" y="1379949"/>
            <a:ext cx="7722233" cy="5277726"/>
          </a:xfrm>
          <a:prstGeom prst="rect">
            <a:avLst/>
          </a:prstGeom>
        </p:spPr>
        <p:txBody>
          <a:bodyPr vert="horz" wrap="square" lIns="0" tIns="14604" rIns="0" bIns="0" rtlCol="0">
            <a:spAutoFit/>
          </a:bodyPr>
          <a:lstStyle/>
          <a:p>
            <a:pPr marL="12065">
              <a:lnSpc>
                <a:spcPct val="100000"/>
              </a:lnSpc>
              <a:spcBef>
                <a:spcPts val="114"/>
              </a:spcBef>
              <a:tabLst>
                <a:tab pos="381000" algn="l"/>
                <a:tab pos="381635" algn="l"/>
              </a:tabLst>
            </a:pPr>
            <a:r>
              <a:rPr lang="en-MY" sz="1800" b="0" i="0" u="none" strike="noStrike" baseline="0" dirty="0">
                <a:solidFill>
                  <a:srgbClr val="9A009A"/>
                </a:solidFill>
                <a:latin typeface="CMSSBX10"/>
              </a:rPr>
              <a:t>Least-commitment search</a:t>
            </a:r>
          </a:p>
          <a:p>
            <a:pPr marL="285750" indent="-285750" algn="l">
              <a:buFont typeface="Arial" panose="020B0604020202020204" pitchFamily="34" charset="0"/>
              <a:buChar char="•"/>
            </a:pPr>
            <a:r>
              <a:rPr lang="en-US" sz="1800" b="1" i="0" u="none" strike="noStrike" baseline="0" dirty="0">
                <a:latin typeface="NimbusRomNo9L-Regu"/>
              </a:rPr>
              <a:t>keep around </a:t>
            </a:r>
            <a:r>
              <a:rPr lang="en-US" sz="1800" b="0" i="0" u="none" strike="noStrike" baseline="0" dirty="0">
                <a:latin typeface="NimbusRomNo9L-Regu"/>
              </a:rPr>
              <a:t>all &amp; only those </a:t>
            </a:r>
            <a:r>
              <a:rPr lang="en-US" sz="1800" b="1" i="0" u="none" strike="noStrike" baseline="0" dirty="0">
                <a:latin typeface="NimbusRomNo9L-Regu"/>
              </a:rPr>
              <a:t>hypotheses that are consistent </a:t>
            </a:r>
            <a:r>
              <a:rPr lang="en-US" sz="1800" b="0" i="0" u="none" strike="noStrike" baseline="0" dirty="0">
                <a:latin typeface="NimbusRomNo9L-Regu"/>
              </a:rPr>
              <a:t>with all the data</a:t>
            </a:r>
          </a:p>
          <a:p>
            <a:pPr marL="285750" indent="-285750" algn="l">
              <a:buFont typeface="Arial" panose="020B0604020202020204" pitchFamily="34" charset="0"/>
              <a:buChar char="•"/>
            </a:pPr>
            <a:r>
              <a:rPr lang="en-US" sz="1800" b="0" i="0" u="none" strike="noStrike" baseline="0" dirty="0">
                <a:latin typeface="NimbusRomNo9L-Regu"/>
              </a:rPr>
              <a:t>new example will either have </a:t>
            </a:r>
            <a:r>
              <a:rPr lang="en-US" sz="1800" b="1" i="0" u="none" strike="noStrike" baseline="0" dirty="0">
                <a:latin typeface="NimbusRomNo9L-Regu"/>
              </a:rPr>
              <a:t>no effect</a:t>
            </a:r>
            <a:r>
              <a:rPr lang="en-US" sz="1800" b="0" i="0" u="none" strike="noStrike" baseline="0" dirty="0">
                <a:latin typeface="NimbusRomNo9L-Regu"/>
              </a:rPr>
              <a:t> or will </a:t>
            </a:r>
            <a:r>
              <a:rPr lang="en-US" sz="1800" b="1" i="0" u="none" strike="noStrike" baseline="0" dirty="0">
                <a:latin typeface="NimbusRomNo9L-Regu"/>
              </a:rPr>
              <a:t>get rid of some of the hypotheses</a:t>
            </a:r>
          </a:p>
          <a:p>
            <a:pPr marL="285750" indent="-285750" algn="l">
              <a:buFont typeface="Arial" panose="020B0604020202020204" pitchFamily="34" charset="0"/>
              <a:buChar char="•"/>
            </a:pPr>
            <a:endParaRPr lang="en-US" b="1" dirty="0">
              <a:solidFill>
                <a:srgbClr val="000000"/>
              </a:solidFill>
              <a:latin typeface="NimbusRomNo9L-Regu"/>
            </a:endParaRP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The set of hypotheses remaining: </a:t>
            </a:r>
            <a:r>
              <a:rPr lang="en-US" sz="1800" b="1" i="0" u="none" strike="noStrike" baseline="0" dirty="0">
                <a:solidFill>
                  <a:srgbClr val="000000"/>
                </a:solidFill>
                <a:latin typeface="NimbusRomNo9L-Medi"/>
              </a:rPr>
              <a:t>version space</a:t>
            </a:r>
            <a:endParaRPr lang="en-MY" sz="1800" b="1" i="0" u="none" strike="noStrike" baseline="0" dirty="0">
              <a:solidFill>
                <a:srgbClr val="9A009A"/>
              </a:solidFill>
              <a:latin typeface="CMSSBX10"/>
            </a:endParaRPr>
          </a:p>
          <a:p>
            <a:pPr marL="285750" indent="-285750" algn="l">
              <a:buFont typeface="Arial" panose="020B0604020202020204" pitchFamily="34" charset="0"/>
              <a:buChar char="•"/>
            </a:pPr>
            <a:endParaRPr lang="en-MY" b="1"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Ital"/>
              </a:rPr>
              <a:t>incremental</a:t>
            </a:r>
            <a:r>
              <a:rPr lang="en-US" sz="1800" b="0" i="0" u="none" strike="noStrike" baseline="0" dirty="0">
                <a:latin typeface="NimbusRomNo9L-Regu"/>
              </a:rPr>
              <a:t>: one never has to go back and reexamine the old examples.</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ordering on the hypothesis space, namely, generalization/specialization</a:t>
            </a:r>
          </a:p>
          <a:p>
            <a:pPr marL="285750" indent="-285750" algn="l">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MY" sz="1800" b="1" i="0" u="none" strike="noStrike" baseline="0" dirty="0">
                <a:latin typeface="NimbusRomNo9L-Medi"/>
              </a:rPr>
              <a:t>boundary set</a:t>
            </a:r>
            <a:r>
              <a:rPr lang="en-MY" dirty="0">
                <a:latin typeface="NimbusRomNo9L-Regu"/>
              </a:rPr>
              <a:t>: </a:t>
            </a:r>
            <a:r>
              <a:rPr lang="en-US" sz="1800" b="0" i="0" u="none" strike="noStrike" baseline="0" dirty="0">
                <a:latin typeface="NimbusRomNo9L-Regu"/>
              </a:rPr>
              <a:t>each boundary </a:t>
            </a:r>
            <a:r>
              <a:rPr lang="en-US" dirty="0">
                <a:latin typeface="NimbusRomNo9L-Regu"/>
              </a:rPr>
              <a:t>will be a set of hypothesis </a:t>
            </a:r>
            <a:r>
              <a:rPr lang="en-US" sz="1800" b="0" i="0" u="none" strike="noStrike" baseline="0" dirty="0">
                <a:latin typeface="NimbusRomNo9L-Regu"/>
              </a:rPr>
              <a:t>consistent with all observations so far. Has two boundaries:</a:t>
            </a:r>
            <a:endParaRPr lang="en-US" dirty="0">
              <a:latin typeface="NimbusRomNo9L-Regu"/>
            </a:endParaRPr>
          </a:p>
          <a:p>
            <a:pPr marL="742950" lvl="1" indent="-285750">
              <a:buFont typeface="Arial" panose="020B0604020202020204" pitchFamily="34" charset="0"/>
              <a:buChar char="•"/>
            </a:pPr>
            <a:r>
              <a:rPr lang="en-US" sz="1800" b="0" i="0" u="none" strike="noStrike" baseline="0" dirty="0">
                <a:latin typeface="NimbusRomNo9L-Regu"/>
              </a:rPr>
              <a:t>most general boundary (the </a:t>
            </a:r>
            <a:r>
              <a:rPr lang="en-US" sz="1800" b="1" i="0" u="none" strike="noStrike" baseline="0" dirty="0">
                <a:latin typeface="NimbusRomNo9L-Medi"/>
              </a:rPr>
              <a:t>G-set</a:t>
            </a:r>
            <a:r>
              <a:rPr lang="en-US" sz="1800" b="0" i="0" u="none" strike="noStrike" baseline="0" dirty="0">
                <a:latin typeface="NimbusRomNo9L-Regu"/>
              </a:rPr>
              <a:t>) </a:t>
            </a:r>
          </a:p>
          <a:p>
            <a:pPr marL="1200150" lvl="2" indent="-285750">
              <a:buFont typeface="Arial" panose="020B0604020202020204" pitchFamily="34" charset="0"/>
              <a:buChar char="•"/>
            </a:pPr>
            <a:r>
              <a:rPr lang="en-US" b="0" i="0" u="none" strike="noStrike" baseline="0" dirty="0">
                <a:latin typeface="NimbusRomNo9L-Regu"/>
              </a:rPr>
              <a:t>no consistent hypotheses that are more specific</a:t>
            </a:r>
          </a:p>
          <a:p>
            <a:pPr marL="1200150" lvl="2" indent="-285750">
              <a:buFont typeface="Arial" panose="020B0604020202020204" pitchFamily="34" charset="0"/>
              <a:buChar char="•"/>
            </a:pPr>
            <a:endParaRPr lang="en-US" b="0" i="0" u="none" strike="noStrike" baseline="0" dirty="0">
              <a:latin typeface="NimbusRomNo9L-Regu"/>
            </a:endParaRPr>
          </a:p>
          <a:p>
            <a:pPr marL="742950" lvl="1" indent="-285750">
              <a:buFont typeface="Arial" panose="020B0604020202020204" pitchFamily="34" charset="0"/>
              <a:buChar char="•"/>
            </a:pPr>
            <a:r>
              <a:rPr lang="en-MY" dirty="0">
                <a:latin typeface="NimbusRomNo9L-Regu"/>
              </a:rPr>
              <a:t>m</a:t>
            </a:r>
            <a:r>
              <a:rPr lang="en-MY" sz="1800" b="0" i="0" u="none" strike="noStrike" baseline="0" dirty="0">
                <a:latin typeface="NimbusRomNo9L-Regu"/>
              </a:rPr>
              <a:t>ost specific boundary (the </a:t>
            </a:r>
            <a:r>
              <a:rPr lang="en-MY" sz="1800" b="1" i="0" u="none" strike="noStrike" baseline="0" dirty="0">
                <a:latin typeface="NimbusRomNo9L-Medi"/>
              </a:rPr>
              <a:t>S-set</a:t>
            </a:r>
            <a:r>
              <a:rPr lang="en-MY" sz="1800" b="0" i="0" u="none" strike="noStrike" baseline="0" dirty="0">
                <a:latin typeface="NimbusRomNo9L-Regu"/>
              </a:rPr>
              <a:t>)</a:t>
            </a:r>
          </a:p>
          <a:p>
            <a:pPr marL="1200150" lvl="2" indent="-285750">
              <a:buFont typeface="Arial" panose="020B0604020202020204" pitchFamily="34" charset="0"/>
              <a:buChar char="•"/>
            </a:pPr>
            <a:r>
              <a:rPr lang="en-MY" b="0" i="0" u="none" strike="noStrike" baseline="0" dirty="0">
                <a:latin typeface="NimbusRomNo9L-Regu"/>
              </a:rPr>
              <a:t>No </a:t>
            </a:r>
            <a:r>
              <a:rPr lang="en-US" sz="1800" b="0" i="0" u="none" strike="noStrike" baseline="0" dirty="0">
                <a:latin typeface="NimbusRomNo9L-Regu"/>
              </a:rPr>
              <a:t>consistent hypotheses that are more general.</a:t>
            </a:r>
            <a:endParaRPr lang="en-MY" b="0" i="0" u="none" strike="noStrike" baseline="0" dirty="0">
              <a:latin typeface="NimbusRomNo9L-Regu"/>
            </a:endParaRPr>
          </a:p>
          <a:p>
            <a:pPr marL="742950" lvl="1" indent="-285750">
              <a:buFont typeface="Arial" panose="020B0604020202020204" pitchFamily="34" charset="0"/>
              <a:buChar char="•"/>
            </a:pPr>
            <a:endParaRPr lang="en-US" b="1" i="0" u="none" strike="noStrike" baseline="0" dirty="0">
              <a:latin typeface="NimbusRomNo9L-Regu"/>
            </a:endParaRPr>
          </a:p>
        </p:txBody>
      </p:sp>
    </p:spTree>
    <p:extLst>
      <p:ext uri="{BB962C8B-B14F-4D97-AF65-F5344CB8AC3E}">
        <p14:creationId xmlns:p14="http://schemas.microsoft.com/office/powerpoint/2010/main" val="249462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9</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A Logical Formulation of Learning</a:t>
            </a:r>
            <a:endParaRPr spc="70" dirty="0"/>
          </a:p>
        </p:txBody>
      </p:sp>
      <p:sp>
        <p:nvSpPr>
          <p:cNvPr id="3" name="object 3"/>
          <p:cNvSpPr txBox="1"/>
          <p:nvPr/>
        </p:nvSpPr>
        <p:spPr>
          <a:xfrm>
            <a:off x="1130298" y="1379949"/>
            <a:ext cx="7722233" cy="5093060"/>
          </a:xfrm>
          <a:prstGeom prst="rect">
            <a:avLst/>
          </a:prstGeom>
        </p:spPr>
        <p:txBody>
          <a:bodyPr vert="horz" wrap="square" lIns="0" tIns="14604" rIns="0" bIns="0" rtlCol="0">
            <a:spAutoFit/>
          </a:bodyPr>
          <a:lstStyle/>
          <a:p>
            <a:pPr marL="12065">
              <a:lnSpc>
                <a:spcPct val="100000"/>
              </a:lnSpc>
              <a:spcBef>
                <a:spcPts val="114"/>
              </a:spcBef>
              <a:tabLst>
                <a:tab pos="381000" algn="l"/>
                <a:tab pos="381635" algn="l"/>
              </a:tabLst>
            </a:pPr>
            <a:r>
              <a:rPr lang="en-MY" sz="1800" b="0" i="0" u="none" strike="noStrike" baseline="0" dirty="0">
                <a:solidFill>
                  <a:srgbClr val="9A009A"/>
                </a:solidFill>
                <a:latin typeface="CMSSBX10"/>
              </a:rPr>
              <a:t>Least-commitment search</a:t>
            </a:r>
          </a:p>
          <a:p>
            <a:pPr algn="l"/>
            <a:r>
              <a:rPr lang="en-US" dirty="0">
                <a:latin typeface="NimbusRomNo9L-Regu"/>
              </a:rPr>
              <a:t>The </a:t>
            </a:r>
            <a:r>
              <a:rPr lang="en-US" sz="1800" b="0" i="0" u="none" strike="noStrike" baseline="0" dirty="0">
                <a:latin typeface="NimbusRomNo9L-Regu"/>
              </a:rPr>
              <a:t>general structure of the boundary-set representation of the version s</a:t>
            </a:r>
            <a:r>
              <a:rPr lang="en-MY" sz="1800" b="0" i="0" u="none" strike="noStrike" baseline="0" dirty="0">
                <a:latin typeface="NimbusRomNo9L-Regu"/>
              </a:rPr>
              <a:t>pace to be sufficient it has to have two properties:</a:t>
            </a:r>
          </a:p>
          <a:p>
            <a:pPr marL="285750" indent="-285750" algn="l">
              <a:buFont typeface="Arial" panose="020B0604020202020204" pitchFamily="34" charset="0"/>
              <a:buChar char="•"/>
            </a:pPr>
            <a:r>
              <a:rPr lang="en-US" sz="1800" b="0" i="0" u="none" strike="noStrike" baseline="0" dirty="0">
                <a:latin typeface="NimbusRomNo9L-Regu"/>
              </a:rPr>
              <a:t>Every consistent hypothesis (other than those in the boundary sets) is more specific than some member of the G-set, and more general than some member of the S-set</a:t>
            </a:r>
          </a:p>
          <a:p>
            <a:pPr marL="285750" indent="-285750" algn="l">
              <a:buFont typeface="Arial" panose="020B0604020202020204" pitchFamily="34" charset="0"/>
              <a:buChar char="•"/>
            </a:pPr>
            <a:r>
              <a:rPr lang="en-US" sz="1800" b="0" i="0" u="none" strike="noStrike" baseline="0" dirty="0">
                <a:latin typeface="NimbusRomNo9L-Regu"/>
              </a:rPr>
              <a:t>Every hypothesis more specific than some member of the G-set and more general than some member of the S-set is a consistent hypothesis</a:t>
            </a:r>
            <a:endParaRPr lang="en-MY" sz="1800" b="0" i="0" u="none" strike="noStrike" baseline="0" dirty="0">
              <a:latin typeface="NimbusRomNo9L-Regu"/>
            </a:endParaRPr>
          </a:p>
          <a:p>
            <a:pPr algn="l"/>
            <a:endParaRPr lang="en-US" b="1" dirty="0">
              <a:latin typeface="NimbusRomNo9L-Regu"/>
            </a:endParaRPr>
          </a:p>
          <a:p>
            <a:r>
              <a:rPr lang="en-US" sz="1800" b="0" i="0" u="none" strike="noStrike" baseline="0" dirty="0">
                <a:latin typeface="Times New Roman" panose="02020603050405020304" pitchFamily="18" charset="0"/>
              </a:rPr>
              <a:t>members </a:t>
            </a:r>
            <a:r>
              <a:rPr lang="en-US" sz="1800" b="0" i="1" u="none" strike="noStrike" baseline="0" dirty="0">
                <a:latin typeface="Times New Roman" panose="02020603050405020304" pitchFamily="18" charset="0"/>
              </a:rPr>
              <a:t>S</a:t>
            </a:r>
            <a:r>
              <a:rPr lang="en-US" sz="1800" b="0" i="1" u="none" strike="noStrike" baseline="-25000" dirty="0">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and </a:t>
            </a:r>
            <a:r>
              <a:rPr lang="en-US" sz="1800" b="0" i="1" u="none" strike="noStrike" baseline="0" dirty="0">
                <a:latin typeface="Times New Roman" panose="02020603050405020304" pitchFamily="18" charset="0"/>
              </a:rPr>
              <a:t>G</a:t>
            </a:r>
            <a:r>
              <a:rPr lang="en-US" sz="1800" b="0" i="1" u="none" strike="noStrike" baseline="-25000" dirty="0">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of the S- and G-sets.</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False positive for </a:t>
            </a:r>
            <a:r>
              <a:rPr lang="en-US" sz="1800" b="0" i="1" u="none" strike="noStrike" baseline="0" dirty="0">
                <a:latin typeface="Times New Roman" panose="02020603050405020304" pitchFamily="18" charset="0"/>
              </a:rPr>
              <a:t>S</a:t>
            </a:r>
            <a:r>
              <a:rPr lang="en-US" sz="1800" b="0" i="1" u="none" strike="noStrike" baseline="-25000" dirty="0">
                <a:latin typeface="Times New Roman" panose="02020603050405020304" pitchFamily="18" charset="0"/>
              </a:rPr>
              <a:t>i</a:t>
            </a:r>
            <a:r>
              <a:rPr lang="en-US" sz="1800" b="0" i="0" u="none" strike="noStrike" baseline="0" dirty="0">
                <a:latin typeface="Times New Roman" panose="02020603050405020304" pitchFamily="18" charset="0"/>
              </a:rPr>
              <a:t>: </a:t>
            </a:r>
            <a:r>
              <a:rPr lang="en-US" sz="1800" b="0" i="1" u="none" strike="noStrike" baseline="0" dirty="0">
                <a:latin typeface="Times New Roman" panose="02020603050405020304" pitchFamily="18" charset="0"/>
              </a:rPr>
              <a:t>S</a:t>
            </a:r>
            <a:r>
              <a:rPr lang="en-US" sz="1800" b="0" i="1" u="none" strike="noStrike" baseline="-25000" dirty="0">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too general, throw it out of the S-set</a:t>
            </a:r>
          </a:p>
          <a:p>
            <a:pPr marL="285750" indent="-285750">
              <a:buFont typeface="Arial" panose="020B0604020202020204" pitchFamily="34" charset="0"/>
              <a:buChar char="•"/>
            </a:pPr>
            <a:r>
              <a:rPr lang="en-US" sz="1800" b="0" i="0" u="none" strike="noStrike" baseline="0" dirty="0">
                <a:latin typeface="NimbusRomNo9L-Regu"/>
              </a:rPr>
              <a:t>False negative for </a:t>
            </a:r>
            <a:r>
              <a:rPr lang="en-US" sz="1800" b="0" i="1" u="none" strike="noStrike" baseline="0" dirty="0">
                <a:latin typeface="Times New Roman" panose="02020603050405020304" pitchFamily="18" charset="0"/>
              </a:rPr>
              <a:t>S</a:t>
            </a:r>
            <a:r>
              <a:rPr lang="en-US" sz="1800" b="0" i="1" u="none" strike="noStrike" baseline="-25000" dirty="0">
                <a:latin typeface="Times New Roman" panose="02020603050405020304" pitchFamily="18" charset="0"/>
              </a:rPr>
              <a:t>i</a:t>
            </a:r>
            <a:r>
              <a:rPr lang="en-US" sz="1800" b="0" i="0" u="none" strike="noStrike" baseline="0" dirty="0">
                <a:latin typeface="Times New Roman" panose="02020603050405020304" pitchFamily="18" charset="0"/>
              </a:rPr>
              <a:t>: </a:t>
            </a:r>
            <a:r>
              <a:rPr lang="en-US" sz="1800" b="0" i="1" u="none" strike="noStrike" baseline="0" dirty="0">
                <a:latin typeface="Times New Roman" panose="02020603050405020304" pitchFamily="18" charset="0"/>
              </a:rPr>
              <a:t>S</a:t>
            </a:r>
            <a:r>
              <a:rPr lang="en-US" sz="1800" b="0" i="1" u="none" strike="noStrike" baseline="-25000" dirty="0">
                <a:latin typeface="Times New Roman" panose="02020603050405020304" pitchFamily="18" charset="0"/>
              </a:rPr>
              <a:t>i </a:t>
            </a:r>
            <a:r>
              <a:rPr lang="en-US" sz="1800" b="0" i="0" u="none" strike="noStrike" baseline="0" dirty="0">
                <a:latin typeface="NimbusRomNo9L-Regu"/>
              </a:rPr>
              <a:t>too specific, replace it by all its immediate </a:t>
            </a:r>
            <a:r>
              <a:rPr lang="en-MY" sz="1800" b="0" i="0" u="none" strike="noStrike" baseline="0" dirty="0">
                <a:latin typeface="NimbusRomNo9L-Regu"/>
              </a:rPr>
              <a:t>generalizations</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False positive for </a:t>
            </a:r>
            <a:r>
              <a:rPr lang="en-US" sz="1800" b="0" i="1" u="none" strike="noStrike" baseline="0" dirty="0">
                <a:latin typeface="Book Antiqua" panose="02040602050305030304" pitchFamily="18" charset="0"/>
              </a:rPr>
              <a:t>G</a:t>
            </a:r>
            <a:r>
              <a:rPr lang="en-US" sz="1800" b="0" i="1" u="none" strike="noStrike" baseline="-25000" dirty="0">
                <a:latin typeface="Book Antiqua" panose="02040602050305030304" pitchFamily="18" charset="0"/>
              </a:rPr>
              <a:t>i</a:t>
            </a:r>
            <a:r>
              <a:rPr lang="en-US" sz="1800" b="0" i="0" u="none" strike="noStrike" baseline="0" dirty="0">
                <a:latin typeface="Times New Roman" panose="02020603050405020304" pitchFamily="18" charset="0"/>
              </a:rPr>
              <a:t>: </a:t>
            </a:r>
            <a:r>
              <a:rPr lang="en-US" sz="1800" b="0" i="1" u="none" strike="noStrike" baseline="0" dirty="0">
                <a:latin typeface="Book Antiqua" panose="02040602050305030304" pitchFamily="18" charset="0"/>
              </a:rPr>
              <a:t>G</a:t>
            </a:r>
            <a:r>
              <a:rPr lang="en-US" sz="1800" b="0" i="1" u="none" strike="noStrike" baseline="-25000" dirty="0">
                <a:latin typeface="Book Antiqua" panose="02040602050305030304" pitchFamily="18" charset="0"/>
              </a:rPr>
              <a:t>i</a:t>
            </a:r>
            <a:r>
              <a:rPr lang="en-US" sz="1800" b="0" i="1" u="none" strike="noStrike" baseline="0" dirty="0">
                <a:latin typeface="Book Antiqua" panose="02040602050305030304" pitchFamily="18" charset="0"/>
              </a:rPr>
              <a:t> </a:t>
            </a:r>
            <a:r>
              <a:rPr lang="en-US" sz="1800" b="0" i="0" u="none" strike="noStrike" baseline="0" dirty="0">
                <a:latin typeface="Times New Roman" panose="02020603050405020304" pitchFamily="18" charset="0"/>
              </a:rPr>
              <a:t>too general, replace it by all its immediate </a:t>
            </a:r>
            <a:r>
              <a:rPr lang="en-MY" sz="1800" b="0" i="0" u="none" strike="noStrike" baseline="0" dirty="0">
                <a:latin typeface="Times New Roman" panose="02020603050405020304" pitchFamily="18" charset="0"/>
              </a:rPr>
              <a:t>specializations</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False negative for </a:t>
            </a:r>
            <a:r>
              <a:rPr lang="en-US" sz="1800" b="0" i="1" u="none" strike="noStrike" baseline="0" dirty="0">
                <a:latin typeface="Book Antiqua" panose="02040602050305030304" pitchFamily="18" charset="0"/>
              </a:rPr>
              <a:t>G</a:t>
            </a:r>
            <a:r>
              <a:rPr lang="en-US" sz="1800" b="0" i="1" u="none" strike="noStrike" baseline="-25000" dirty="0">
                <a:latin typeface="Book Antiqua" panose="02040602050305030304" pitchFamily="18" charset="0"/>
              </a:rPr>
              <a:t>i</a:t>
            </a:r>
            <a:r>
              <a:rPr lang="en-US" sz="1800" b="0" i="0" u="none" strike="noStrike" baseline="0" dirty="0">
                <a:latin typeface="Times New Roman" panose="02020603050405020304" pitchFamily="18" charset="0"/>
              </a:rPr>
              <a:t>: </a:t>
            </a:r>
            <a:r>
              <a:rPr lang="en-US" sz="1800" b="0" i="1" u="none" strike="noStrike" baseline="0" dirty="0">
                <a:latin typeface="Book Antiqua" panose="02040602050305030304" pitchFamily="18" charset="0"/>
              </a:rPr>
              <a:t>G</a:t>
            </a:r>
            <a:r>
              <a:rPr lang="en-US" sz="1800" b="0" i="1" u="none" strike="noStrike" baseline="-25000" dirty="0">
                <a:latin typeface="Book Antiqua" panose="02040602050305030304" pitchFamily="18" charset="0"/>
              </a:rPr>
              <a:t>i</a:t>
            </a:r>
            <a:r>
              <a:rPr lang="en-US" sz="1800" b="0" i="1" u="none" strike="noStrike" baseline="0" dirty="0">
                <a:latin typeface="Book Antiqua" panose="02040602050305030304" pitchFamily="18" charset="0"/>
              </a:rPr>
              <a:t> </a:t>
            </a:r>
            <a:r>
              <a:rPr lang="en-US" sz="1800" b="0" i="0" u="none" strike="noStrike" baseline="0" dirty="0">
                <a:latin typeface="Times New Roman" panose="02020603050405020304" pitchFamily="18" charset="0"/>
              </a:rPr>
              <a:t>too specific, throw it out of the G-set</a:t>
            </a:r>
          </a:p>
          <a:p>
            <a:pPr marL="285750" indent="-285750">
              <a:buFont typeface="Arial" panose="020B0604020202020204" pitchFamily="34" charset="0"/>
              <a:buChar char="•"/>
            </a:pPr>
            <a:endParaRPr lang="en-US" dirty="0">
              <a:latin typeface="Times New Roman" panose="02020603050405020304" pitchFamily="18" charset="0"/>
            </a:endParaRPr>
          </a:p>
          <a:p>
            <a:endParaRPr lang="en-MY" sz="1800" b="0" i="1" u="none" strike="noStrike" baseline="-25000" dirty="0">
              <a:latin typeface="Book Antiqua" panose="02040602050305030304" pitchFamily="18" charset="0"/>
            </a:endParaRPr>
          </a:p>
        </p:txBody>
      </p:sp>
    </p:spTree>
    <p:extLst>
      <p:ext uri="{BB962C8B-B14F-4D97-AF65-F5344CB8AC3E}">
        <p14:creationId xmlns:p14="http://schemas.microsoft.com/office/powerpoint/2010/main" val="2697620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6892</TotalTime>
  <Words>2514</Words>
  <Application>Microsoft Office PowerPoint</Application>
  <PresentationFormat>Custom</PresentationFormat>
  <Paragraphs>315</Paragraphs>
  <Slides>28</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28</vt:i4>
      </vt:variant>
    </vt:vector>
  </HeadingPairs>
  <TitlesOfParts>
    <vt:vector size="50" baseType="lpstr">
      <vt:lpstr>Arial</vt:lpstr>
      <vt:lpstr>Book Antiqua</vt:lpstr>
      <vt:lpstr>Bookman Old Style</vt:lpstr>
      <vt:lpstr>Calibri</vt:lpstr>
      <vt:lpstr>Cambria</vt:lpstr>
      <vt:lpstr>Cambria Math</vt:lpstr>
      <vt:lpstr>Century</vt:lpstr>
      <vt:lpstr>Century Gothic</vt:lpstr>
      <vt:lpstr>CMSS8</vt:lpstr>
      <vt:lpstr>CMSSBX10</vt:lpstr>
      <vt:lpstr>Georgia</vt:lpstr>
      <vt:lpstr>Gill Sans MT</vt:lpstr>
      <vt:lpstr>Lucida Sans Unicode</vt:lpstr>
      <vt:lpstr>MSAM10</vt:lpstr>
      <vt:lpstr>NimbusRomNo9L-Medi</vt:lpstr>
      <vt:lpstr>NimbusRomNo9L-Regu</vt:lpstr>
      <vt:lpstr>NimbusRomNo9L-ReguItal</vt:lpstr>
      <vt:lpstr>Palatino Linotype</vt:lpstr>
      <vt:lpstr>Tahoma</vt:lpstr>
      <vt:lpstr>Times New Roman</vt:lpstr>
      <vt:lpstr>Verdana</vt:lpstr>
      <vt:lpstr>Office Theme</vt:lpstr>
      <vt:lpstr>PowerPoint Presentation</vt:lpstr>
      <vt:lpstr>Outline</vt:lpstr>
      <vt:lpstr>A Logical Formulation of Learning</vt:lpstr>
      <vt:lpstr>A Logical Formulation of Learning</vt:lpstr>
      <vt:lpstr>A Logical Formulation of Learning</vt:lpstr>
      <vt:lpstr>A Logical Formulation of Learning</vt:lpstr>
      <vt:lpstr>A Logical Formulation of Learning</vt:lpstr>
      <vt:lpstr>A Logical Formulation of Learning</vt:lpstr>
      <vt:lpstr>A Logical Formulation of Learning</vt:lpstr>
      <vt:lpstr>A Logical Formulation of Learning</vt:lpstr>
      <vt:lpstr>A Logical Formulation of Learning</vt:lpstr>
      <vt:lpstr>A Logical Formulation of Learning</vt:lpstr>
      <vt:lpstr>Knowledge in Learning</vt:lpstr>
      <vt:lpstr>Knowledge in Learning</vt:lpstr>
      <vt:lpstr>Explanation-Based Learning</vt:lpstr>
      <vt:lpstr>Explanation-Based Learning</vt:lpstr>
      <vt:lpstr>Explanation-Based Learning</vt:lpstr>
      <vt:lpstr>Explanation-Based Learning</vt:lpstr>
      <vt:lpstr>Explanation-Based Learning</vt:lpstr>
      <vt:lpstr>Learning Using Relevance Information</vt:lpstr>
      <vt:lpstr>Learning Using Relevance Information</vt:lpstr>
      <vt:lpstr>Inductive Logic Programming</vt:lpstr>
      <vt:lpstr>Inductive Logic Programming</vt:lpstr>
      <vt:lpstr>Inductive Logic Programming</vt:lpstr>
      <vt:lpstr>Inductive Logic Programming</vt:lpstr>
      <vt:lpstr>Inductive Logic Programming</vt:lpstr>
      <vt:lpstr>Inductive Logic Programming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Kumar, Aman</cp:lastModifiedBy>
  <cp:revision>42</cp:revision>
  <dcterms:created xsi:type="dcterms:W3CDTF">2021-09-01T06:26:14Z</dcterms:created>
  <dcterms:modified xsi:type="dcterms:W3CDTF">2022-02-23T03:36:56Z</dcterms:modified>
</cp:coreProperties>
</file>