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6" r:id="rId3"/>
    <p:sldId id="258" r:id="rId4"/>
    <p:sldId id="259" r:id="rId5"/>
    <p:sldId id="260" r:id="rId6"/>
    <p:sldId id="261" r:id="rId7"/>
    <p:sldId id="262" r:id="rId8"/>
    <p:sldId id="263" r:id="rId9"/>
    <p:sldId id="308" r:id="rId10"/>
    <p:sldId id="264" r:id="rId11"/>
    <p:sldId id="265" r:id="rId12"/>
    <p:sldId id="266" r:id="rId13"/>
    <p:sldId id="310" r:id="rId14"/>
    <p:sldId id="312" r:id="rId15"/>
    <p:sldId id="309" r:id="rId16"/>
    <p:sldId id="311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2" r:id="rId25"/>
    <p:sldId id="323" r:id="rId26"/>
    <p:sldId id="324" r:id="rId27"/>
    <p:sldId id="321" r:id="rId28"/>
    <p:sldId id="325" r:id="rId29"/>
    <p:sldId id="326" r:id="rId30"/>
    <p:sldId id="320" r:id="rId31"/>
    <p:sldId id="268" r:id="rId3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>
      <p:cViewPr varScale="1">
        <p:scale>
          <a:sx n="101" d="100"/>
          <a:sy n="101" d="100"/>
        </p:scale>
        <p:origin x="182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18461" y="2470821"/>
            <a:ext cx="6221476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305675" y="7217305"/>
            <a:ext cx="665861" cy="230832"/>
          </a:xfrm>
        </p:spPr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lang="en-MY" spc="15" dirty="0"/>
              <a:t>Chapter</a:t>
            </a:r>
            <a:r>
              <a:rPr lang="en-MY" spc="20" dirty="0"/>
              <a:t> 17</a:t>
            </a:r>
            <a:endParaRPr spc="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7315200" y="7217305"/>
            <a:ext cx="656336" cy="230832"/>
          </a:xfrm>
        </p:spPr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lang="en-MY" spc="15" dirty="0"/>
              <a:t>Chapter</a:t>
            </a:r>
            <a:r>
              <a:rPr lang="en-MY" spc="20" dirty="0"/>
              <a:t> 17</a:t>
            </a:r>
            <a:endParaRPr spc="2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1010818"/>
            <a:ext cx="8988348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6550" y="1608802"/>
            <a:ext cx="5655310" cy="364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74966" y="7217305"/>
            <a:ext cx="49657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4856" y="7217305"/>
            <a:ext cx="19557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B074B1-484A-4D60-8C46-51EF17B3A8FD}"/>
              </a:ext>
            </a:extLst>
          </p:cNvPr>
          <p:cNvSpPr txBox="1"/>
          <p:nvPr userDrawn="1"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9F8E2E-1CE9-4606-AFDE-ADD0ECAD3A3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7786" y="3925282"/>
            <a:ext cx="5930139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MY" sz="2450" b="0" spc="175" dirty="0">
                <a:latin typeface="Bookman Old Style"/>
                <a:cs typeface="Bookman Old Style"/>
              </a:rPr>
              <a:t>Learning Probabilistic Models</a:t>
            </a:r>
            <a:endParaRPr lang="en-MY" sz="2450" dirty="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5000" y="2971800"/>
            <a:ext cx="2097279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55" dirty="0">
                <a:latin typeface="Century"/>
                <a:cs typeface="Century"/>
              </a:rPr>
              <a:t>Chapter</a:t>
            </a:r>
            <a:r>
              <a:rPr sz="2050" spc="165" dirty="0">
                <a:latin typeface="Century"/>
                <a:cs typeface="Century"/>
              </a:rPr>
              <a:t> </a:t>
            </a:r>
            <a:r>
              <a:rPr lang="en-US" sz="2050" dirty="0">
                <a:latin typeface="Century"/>
                <a:cs typeface="Century"/>
              </a:rPr>
              <a:t>21</a:t>
            </a:r>
            <a:endParaRPr sz="2050" dirty="0">
              <a:latin typeface="Century"/>
              <a:cs typeface="Century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</a:t>
            </a:fld>
            <a:endParaRPr spc="20" dirty="0"/>
          </a:p>
        </p:txBody>
      </p:sp>
      <p:pic>
        <p:nvPicPr>
          <p:cNvPr id="6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30D3FD2A-D4C6-4DB7-B60C-7DA10F6FA5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3373838" cy="4267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E0EDE37-0FEB-4D83-8E18-F266105E1404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98834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ea typeface="+mj-ea"/>
                <a:cs typeface="Century"/>
              </a:defRPr>
            </a:lvl1pPr>
          </a:lstStyle>
          <a:p>
            <a:r>
              <a:rPr lang="en-US" sz="3600" b="1" kern="0" dirty="0">
                <a:solidFill>
                  <a:srgbClr val="007FA3"/>
                </a:solidFill>
                <a:latin typeface="+mj-lt"/>
                <a:cs typeface="Times New Roman"/>
                <a:sym typeface="Times New Roman"/>
              </a:rPr>
              <a:t>Artificial Intelligence: A Modern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56878-7BB8-4908-9599-76413F1053A0}"/>
              </a:ext>
            </a:extLst>
          </p:cNvPr>
          <p:cNvSpPr txBox="1"/>
          <p:nvPr/>
        </p:nvSpPr>
        <p:spPr>
          <a:xfrm>
            <a:off x="422787" y="1225359"/>
            <a:ext cx="5066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FA3"/>
                </a:solidFill>
                <a:latin typeface="+mj-lt"/>
                <a:ea typeface="+mj-ea"/>
                <a:cs typeface="Times New Roman"/>
              </a:rPr>
              <a:t>Fourth Edition, Global Edition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10A7B3-3D84-4DAD-847C-DF056BB87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C86B69-D95D-4845-BEB5-5F8DC19D5DB1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0744">
              <a:lnSpc>
                <a:spcPts val="2635"/>
              </a:lnSpc>
            </a:pPr>
            <a:r>
              <a:rPr spc="204" dirty="0"/>
              <a:t>ML</a:t>
            </a:r>
            <a:r>
              <a:rPr spc="229" dirty="0"/>
              <a:t> </a:t>
            </a:r>
            <a:r>
              <a:rPr spc="80" dirty="0"/>
              <a:t>parameter</a:t>
            </a:r>
            <a:r>
              <a:rPr spc="225" dirty="0"/>
              <a:t> </a:t>
            </a:r>
            <a:r>
              <a:rPr spc="40" dirty="0"/>
              <a:t>learning</a:t>
            </a:r>
            <a:r>
              <a:rPr spc="265" dirty="0"/>
              <a:t> </a:t>
            </a:r>
            <a:r>
              <a:rPr spc="30" dirty="0"/>
              <a:t>in</a:t>
            </a:r>
            <a:r>
              <a:rPr spc="254" dirty="0"/>
              <a:t> </a:t>
            </a:r>
            <a:r>
              <a:rPr spc="50" dirty="0"/>
              <a:t>Bayes</a:t>
            </a:r>
            <a:r>
              <a:rPr spc="250" dirty="0"/>
              <a:t> </a:t>
            </a:r>
            <a:r>
              <a:rPr spc="60" dirty="0"/>
              <a:t>nets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802176" y="1650693"/>
            <a:ext cx="1110615" cy="1131570"/>
            <a:chOff x="7802176" y="1650693"/>
            <a:chExt cx="1110615" cy="1131570"/>
          </a:xfrm>
        </p:grpSpPr>
        <p:sp>
          <p:nvSpPr>
            <p:cNvPr id="4" name="object 4"/>
            <p:cNvSpPr/>
            <p:nvPr/>
          </p:nvSpPr>
          <p:spPr>
            <a:xfrm>
              <a:off x="7817802" y="2226563"/>
              <a:ext cx="1079500" cy="539750"/>
            </a:xfrm>
            <a:custGeom>
              <a:avLst/>
              <a:gdLst/>
              <a:ahLst/>
              <a:cxnLst/>
              <a:rect l="l" t="t" r="r" b="b"/>
              <a:pathLst>
                <a:path w="1079500" h="539750">
                  <a:moveTo>
                    <a:pt x="1078978" y="269748"/>
                  </a:moveTo>
                  <a:lnTo>
                    <a:pt x="1064729" y="207895"/>
                  </a:lnTo>
                  <a:lnTo>
                    <a:pt x="1024143" y="151117"/>
                  </a:lnTo>
                  <a:lnTo>
                    <a:pt x="994985" y="125136"/>
                  </a:lnTo>
                  <a:lnTo>
                    <a:pt x="960458" y="101031"/>
                  </a:lnTo>
                  <a:lnTo>
                    <a:pt x="920965" y="79005"/>
                  </a:lnTo>
                  <a:lnTo>
                    <a:pt x="876912" y="59258"/>
                  </a:lnTo>
                  <a:lnTo>
                    <a:pt x="828703" y="41995"/>
                  </a:lnTo>
                  <a:lnTo>
                    <a:pt x="776744" y="27416"/>
                  </a:lnTo>
                  <a:lnTo>
                    <a:pt x="721438" y="15725"/>
                  </a:lnTo>
                  <a:lnTo>
                    <a:pt x="663192" y="7123"/>
                  </a:lnTo>
                  <a:lnTo>
                    <a:pt x="602409" y="1814"/>
                  </a:lnTo>
                  <a:lnTo>
                    <a:pt x="539496" y="0"/>
                  </a:lnTo>
                  <a:lnTo>
                    <a:pt x="476579" y="1814"/>
                  </a:lnTo>
                  <a:lnTo>
                    <a:pt x="415794" y="7123"/>
                  </a:lnTo>
                  <a:lnTo>
                    <a:pt x="357546" y="15725"/>
                  </a:lnTo>
                  <a:lnTo>
                    <a:pt x="302239" y="27416"/>
                  </a:lnTo>
                  <a:lnTo>
                    <a:pt x="250278" y="41995"/>
                  </a:lnTo>
                  <a:lnTo>
                    <a:pt x="202069" y="59258"/>
                  </a:lnTo>
                  <a:lnTo>
                    <a:pt x="158014" y="79005"/>
                  </a:lnTo>
                  <a:lnTo>
                    <a:pt x="118521" y="101031"/>
                  </a:lnTo>
                  <a:lnTo>
                    <a:pt x="83993" y="125136"/>
                  </a:lnTo>
                  <a:lnTo>
                    <a:pt x="54835" y="151117"/>
                  </a:lnTo>
                  <a:lnTo>
                    <a:pt x="14248" y="207895"/>
                  </a:lnTo>
                  <a:lnTo>
                    <a:pt x="0" y="269748"/>
                  </a:lnTo>
                  <a:lnTo>
                    <a:pt x="3629" y="301204"/>
                  </a:lnTo>
                  <a:lnTo>
                    <a:pt x="31451" y="360718"/>
                  </a:lnTo>
                  <a:lnTo>
                    <a:pt x="83993" y="414350"/>
                  </a:lnTo>
                  <a:lnTo>
                    <a:pt x="118521" y="438453"/>
                  </a:lnTo>
                  <a:lnTo>
                    <a:pt x="158014" y="460479"/>
                  </a:lnTo>
                  <a:lnTo>
                    <a:pt x="202069" y="480225"/>
                  </a:lnTo>
                  <a:lnTo>
                    <a:pt x="250278" y="497488"/>
                  </a:lnTo>
                  <a:lnTo>
                    <a:pt x="302239" y="512067"/>
                  </a:lnTo>
                  <a:lnTo>
                    <a:pt x="357546" y="523758"/>
                  </a:lnTo>
                  <a:lnTo>
                    <a:pt x="415794" y="532359"/>
                  </a:lnTo>
                  <a:lnTo>
                    <a:pt x="476579" y="537668"/>
                  </a:lnTo>
                  <a:lnTo>
                    <a:pt x="539496" y="539483"/>
                  </a:lnTo>
                  <a:lnTo>
                    <a:pt x="602409" y="537668"/>
                  </a:lnTo>
                  <a:lnTo>
                    <a:pt x="663192" y="532359"/>
                  </a:lnTo>
                  <a:lnTo>
                    <a:pt x="721438" y="523758"/>
                  </a:lnTo>
                  <a:lnTo>
                    <a:pt x="776744" y="512067"/>
                  </a:lnTo>
                  <a:lnTo>
                    <a:pt x="828703" y="497488"/>
                  </a:lnTo>
                  <a:lnTo>
                    <a:pt x="876912" y="480225"/>
                  </a:lnTo>
                  <a:lnTo>
                    <a:pt x="920965" y="460479"/>
                  </a:lnTo>
                  <a:lnTo>
                    <a:pt x="960458" y="438453"/>
                  </a:lnTo>
                  <a:lnTo>
                    <a:pt x="994985" y="414350"/>
                  </a:lnTo>
                  <a:lnTo>
                    <a:pt x="1024143" y="388370"/>
                  </a:lnTo>
                  <a:lnTo>
                    <a:pt x="1064729" y="331595"/>
                  </a:lnTo>
                  <a:lnTo>
                    <a:pt x="1078978" y="269748"/>
                  </a:lnTo>
                  <a:close/>
                </a:path>
              </a:pathLst>
            </a:custGeom>
            <a:ln w="312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04016" y="1658506"/>
              <a:ext cx="906780" cy="505459"/>
            </a:xfrm>
            <a:custGeom>
              <a:avLst/>
              <a:gdLst/>
              <a:ahLst/>
              <a:cxnLst/>
              <a:rect l="l" t="t" r="r" b="b"/>
              <a:pathLst>
                <a:path w="906779" h="505460">
                  <a:moveTo>
                    <a:pt x="906529" y="505293"/>
                  </a:moveTo>
                  <a:lnTo>
                    <a:pt x="906529" y="0"/>
                  </a:lnTo>
                  <a:lnTo>
                    <a:pt x="0" y="0"/>
                  </a:lnTo>
                  <a:lnTo>
                    <a:pt x="0" y="505293"/>
                  </a:lnTo>
                  <a:lnTo>
                    <a:pt x="906529" y="505293"/>
                  </a:lnTo>
                  <a:close/>
                </a:path>
              </a:pathLst>
            </a:custGeom>
            <a:ln w="15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04645" y="1849462"/>
              <a:ext cx="905510" cy="25400"/>
            </a:xfrm>
            <a:custGeom>
              <a:avLst/>
              <a:gdLst/>
              <a:ahLst/>
              <a:cxnLst/>
              <a:rect l="l" t="t" r="r" b="b"/>
              <a:pathLst>
                <a:path w="905509" h="25400">
                  <a:moveTo>
                    <a:pt x="905256" y="0"/>
                  </a:moveTo>
                  <a:lnTo>
                    <a:pt x="0" y="0"/>
                  </a:lnTo>
                  <a:lnTo>
                    <a:pt x="0" y="9398"/>
                  </a:lnTo>
                  <a:lnTo>
                    <a:pt x="0" y="15633"/>
                  </a:lnTo>
                  <a:lnTo>
                    <a:pt x="0" y="25031"/>
                  </a:lnTo>
                  <a:lnTo>
                    <a:pt x="905256" y="25031"/>
                  </a:lnTo>
                  <a:lnTo>
                    <a:pt x="905256" y="15633"/>
                  </a:lnTo>
                  <a:lnTo>
                    <a:pt x="905256" y="9398"/>
                  </a:lnTo>
                  <a:lnTo>
                    <a:pt x="905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11829" y="1628993"/>
            <a:ext cx="89090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35"/>
              </a:spcBef>
            </a:pPr>
            <a:r>
              <a:rPr sz="1200" i="1" spc="55" dirty="0">
                <a:latin typeface="Times New Roman"/>
                <a:cs typeface="Times New Roman"/>
              </a:rPr>
              <a:t>P</a:t>
            </a:r>
            <a:r>
              <a:rPr sz="1200" spc="35" dirty="0">
                <a:latin typeface="Times New Roman"/>
                <a:cs typeface="Times New Roman"/>
              </a:rPr>
              <a:t>(</a:t>
            </a:r>
            <a:r>
              <a:rPr sz="1200" i="1" spc="15" dirty="0">
                <a:latin typeface="Times New Roman"/>
                <a:cs typeface="Times New Roman"/>
              </a:rPr>
              <a:t>F=cherry</a:t>
            </a:r>
            <a:r>
              <a:rPr sz="1200" i="1" spc="-1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 rot="60000">
            <a:off x="8175092" y="1844508"/>
            <a:ext cx="332779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2150" spc="365" dirty="0">
                <a:latin typeface="Symbol"/>
                <a:cs typeface="Symbol"/>
              </a:rPr>
              <a:t>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4900" y="1396713"/>
            <a:ext cx="6253480" cy="97281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40" dirty="0">
                <a:latin typeface="Calibri"/>
                <a:cs typeface="Calibri"/>
              </a:rPr>
              <a:t>Bag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from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new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manufacturer;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fraction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cherry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candies?</a:t>
            </a:r>
            <a:endParaRPr sz="20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050" spc="-5" dirty="0">
                <a:latin typeface="Calibri"/>
                <a:cs typeface="Calibri"/>
              </a:rPr>
              <a:t>Any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possible:</a:t>
            </a:r>
            <a:r>
              <a:rPr sz="2050" spc="40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continuum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hypotheses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b="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b="0" i="1" spc="-19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100" baseline="-11904">
              <a:latin typeface="Bookman Old Style"/>
              <a:cs typeface="Bookman Old Style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00007E"/>
                </a:solidFill>
                <a:latin typeface="Calibri"/>
                <a:cs typeface="Calibri"/>
              </a:rPr>
              <a:t>parameter</a:t>
            </a:r>
            <a:r>
              <a:rPr sz="2050" spc="18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this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simple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(</a:t>
            </a:r>
            <a:r>
              <a:rPr sz="2050" spc="-25" dirty="0">
                <a:solidFill>
                  <a:srgbClr val="004B00"/>
                </a:solidFill>
                <a:latin typeface="Calibri"/>
                <a:cs typeface="Calibri"/>
              </a:rPr>
              <a:t>binomial</a:t>
            </a:r>
            <a:r>
              <a:rPr sz="2050" spc="-25" dirty="0">
                <a:latin typeface="Calibri"/>
                <a:cs typeface="Calibri"/>
              </a:rPr>
              <a:t>)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family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models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04" y="2322808"/>
            <a:ext cx="7570470" cy="874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1970"/>
              </a:lnSpc>
              <a:spcBef>
                <a:spcPts val="105"/>
              </a:spcBef>
            </a:pPr>
            <a:r>
              <a:rPr sz="1850" i="1" dirty="0">
                <a:latin typeface="Times New Roman"/>
                <a:cs typeface="Times New Roman"/>
              </a:rPr>
              <a:t>Flavor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2210"/>
              </a:lnSpc>
            </a:pPr>
            <a:r>
              <a:rPr sz="2050" spc="-55" dirty="0">
                <a:latin typeface="Calibri"/>
                <a:cs typeface="Calibri"/>
              </a:rPr>
              <a:t>Suppose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80" dirty="0">
                <a:latin typeface="Calibri"/>
                <a:cs typeface="Calibri"/>
              </a:rPr>
              <a:t>we</a:t>
            </a:r>
            <a:r>
              <a:rPr sz="2050" spc="-9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unwrap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b="0" i="1" spc="140" dirty="0">
                <a:latin typeface="Bookman Old Style"/>
                <a:cs typeface="Bookman Old Style"/>
              </a:rPr>
              <a:t>N</a:t>
            </a:r>
            <a:r>
              <a:rPr sz="2050" b="0" i="1" spc="250" dirty="0">
                <a:latin typeface="Bookman Old Style"/>
                <a:cs typeface="Bookman Old Style"/>
              </a:rPr>
              <a:t> </a:t>
            </a:r>
            <a:r>
              <a:rPr sz="2050" spc="-55" dirty="0">
                <a:latin typeface="Calibri"/>
                <a:cs typeface="Calibri"/>
              </a:rPr>
              <a:t>candies,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114" dirty="0">
                <a:latin typeface="Bookman Old Style"/>
                <a:cs typeface="Bookman Old Style"/>
              </a:rPr>
              <a:t>c</a:t>
            </a:r>
            <a:r>
              <a:rPr sz="2050" b="0" i="1" spc="30" dirty="0">
                <a:latin typeface="Bookman Old Style"/>
                <a:cs typeface="Bookman Old Style"/>
              </a:rPr>
              <a:t> </a:t>
            </a:r>
            <a:r>
              <a:rPr sz="2050" spc="-75" dirty="0">
                <a:latin typeface="Calibri"/>
                <a:cs typeface="Calibri"/>
              </a:rPr>
              <a:t>cherries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-425" dirty="0">
                <a:latin typeface="Bookman Old Style"/>
                <a:cs typeface="Bookman Old Style"/>
              </a:rPr>
              <a:t>€</a:t>
            </a:r>
            <a:r>
              <a:rPr sz="2050" b="0" i="1" spc="-265" dirty="0">
                <a:latin typeface="Bookman Old Style"/>
                <a:cs typeface="Bookman Old Style"/>
              </a:rPr>
              <a:t> </a:t>
            </a:r>
            <a:r>
              <a:rPr sz="2050" spc="-5" dirty="0">
                <a:latin typeface="Tahoma"/>
                <a:cs typeface="Tahoma"/>
              </a:rPr>
              <a:t>=</a:t>
            </a:r>
            <a:r>
              <a:rPr sz="2050" spc="-305" dirty="0">
                <a:latin typeface="Tahoma"/>
                <a:cs typeface="Tahoma"/>
              </a:rPr>
              <a:t> </a:t>
            </a:r>
            <a:r>
              <a:rPr sz="2050" b="0" i="1" spc="140" dirty="0">
                <a:latin typeface="Bookman Old Style"/>
                <a:cs typeface="Bookman Old Style"/>
              </a:rPr>
              <a:t>N</a:t>
            </a:r>
            <a:r>
              <a:rPr sz="2050" b="0" i="1" spc="70" dirty="0">
                <a:latin typeface="Bookman Old Style"/>
                <a:cs typeface="Bookman Old Style"/>
              </a:rPr>
              <a:t> </a:t>
            </a:r>
            <a:r>
              <a:rPr sz="2050" spc="470" dirty="0">
                <a:latin typeface="Cambria"/>
                <a:cs typeface="Cambria"/>
              </a:rPr>
              <a:t>−</a:t>
            </a:r>
            <a:r>
              <a:rPr sz="2050" dirty="0">
                <a:latin typeface="Cambria"/>
                <a:cs typeface="Cambria"/>
              </a:rPr>
              <a:t> </a:t>
            </a:r>
            <a:r>
              <a:rPr sz="2050" b="0" i="1" spc="-114" dirty="0">
                <a:latin typeface="Bookman Old Style"/>
                <a:cs typeface="Bookman Old Style"/>
              </a:rPr>
              <a:t>c</a:t>
            </a:r>
            <a:r>
              <a:rPr sz="2050" b="0" i="1" spc="25" dirty="0">
                <a:latin typeface="Bookman Old Style"/>
                <a:cs typeface="Bookman Old Style"/>
              </a:rPr>
              <a:t> </a:t>
            </a:r>
            <a:r>
              <a:rPr sz="2050" spc="-80" dirty="0">
                <a:latin typeface="Calibri"/>
                <a:cs typeface="Calibri"/>
              </a:rPr>
              <a:t>limes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050" spc="-35" dirty="0">
                <a:latin typeface="Calibri"/>
                <a:cs typeface="Calibri"/>
              </a:rPr>
              <a:t>These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5" dirty="0">
                <a:solidFill>
                  <a:srgbClr val="00007E"/>
                </a:solidFill>
                <a:latin typeface="Calibri"/>
                <a:cs typeface="Calibri"/>
              </a:rPr>
              <a:t>i.i.d.</a:t>
            </a:r>
            <a:r>
              <a:rPr sz="2050" spc="-1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(independent,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identically</a:t>
            </a:r>
            <a:r>
              <a:rPr sz="2050" spc="23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distributed)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observations,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so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3360" y="3345355"/>
            <a:ext cx="1682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3360" y="3439126"/>
            <a:ext cx="187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55" dirty="0">
                <a:solidFill>
                  <a:srgbClr val="990099"/>
                </a:solidFill>
                <a:latin typeface="Arial"/>
                <a:cs typeface="Arial"/>
              </a:rPr>
              <a:t>II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48204" y="3714163"/>
            <a:ext cx="3981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18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140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400" spc="190" dirty="0">
                <a:solidFill>
                  <a:srgbClr val="990099"/>
                </a:solidFill>
                <a:latin typeface="Georgia"/>
                <a:cs typeface="Georgia"/>
              </a:rPr>
              <a:t>=</a:t>
            </a:r>
            <a:r>
              <a:rPr sz="1400" spc="-100" dirty="0">
                <a:solidFill>
                  <a:srgbClr val="990099"/>
                </a:solidFill>
                <a:latin typeface="Georgia"/>
                <a:cs typeface="Georgia"/>
              </a:rPr>
              <a:t> </a:t>
            </a:r>
            <a:r>
              <a:rPr sz="1400" spc="100" dirty="0">
                <a:solidFill>
                  <a:srgbClr val="990099"/>
                </a:solidFill>
                <a:latin typeface="Georgia"/>
                <a:cs typeface="Georgia"/>
              </a:rPr>
              <a:t>1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92500" y="3577003"/>
            <a:ext cx="41973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23215" algn="l"/>
              </a:tabLst>
            </a:pPr>
            <a:r>
              <a:rPr sz="1400" b="0" i="1" spc="185" dirty="0">
                <a:solidFill>
                  <a:srgbClr val="990099"/>
                </a:solidFill>
                <a:latin typeface="Bookman Old Style"/>
                <a:cs typeface="Bookman Old Style"/>
              </a:rPr>
              <a:t>j	</a:t>
            </a:r>
            <a:r>
              <a:rPr sz="140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9191" y="3457161"/>
            <a:ext cx="41211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1667510" algn="l"/>
                <a:tab pos="3195955" algn="l"/>
              </a:tabLst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spc="100" dirty="0">
                <a:solidFill>
                  <a:srgbClr val="990099"/>
                </a:solidFill>
                <a:latin typeface="Century"/>
                <a:cs typeface="Century"/>
              </a:rPr>
              <a:t>d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b="0" i="1" spc="-12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	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b="0" i="1" spc="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050" b="0" i="1" spc="1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8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114" dirty="0">
                <a:solidFill>
                  <a:srgbClr val="990099"/>
                </a:solidFill>
                <a:latin typeface="Tahoma"/>
                <a:cs typeface="Tahoma"/>
              </a:rPr>
              <a:t>(1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2620" y="3429175"/>
            <a:ext cx="11277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39494" algn="l"/>
              </a:tabLst>
            </a:pPr>
            <a:r>
              <a:rPr sz="140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c	</a:t>
            </a:r>
            <a:r>
              <a:rPr sz="140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€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0300" y="4071332"/>
            <a:ext cx="628586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latin typeface="Calibri"/>
                <a:cs typeface="Calibri"/>
              </a:rPr>
              <a:t>Maximize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this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w.r.t.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spc="-65" dirty="0">
                <a:latin typeface="Calibri"/>
                <a:cs typeface="Calibri"/>
              </a:rPr>
              <a:t>—which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easier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007E"/>
                </a:solidFill>
                <a:latin typeface="Calibri"/>
                <a:cs typeface="Calibri"/>
              </a:rPr>
              <a:t>log-likelihood</a:t>
            </a:r>
            <a:r>
              <a:rPr sz="2050" spc="-50" dirty="0">
                <a:latin typeface="Calibri"/>
                <a:cs typeface="Calibri"/>
              </a:rPr>
              <a:t>: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51679" y="4546267"/>
            <a:ext cx="1682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84960" y="4658073"/>
            <a:ext cx="70980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-1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spc="-15" dirty="0">
                <a:solidFill>
                  <a:srgbClr val="990099"/>
                </a:solidFill>
                <a:latin typeface="Century"/>
                <a:cs typeface="Century"/>
              </a:rPr>
              <a:t>d</a:t>
            </a:r>
            <a:r>
              <a:rPr sz="2050" spc="-1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b="0" i="1" spc="-2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spc="-1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35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35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05" dirty="0">
                <a:solidFill>
                  <a:srgbClr val="990099"/>
                </a:solidFill>
                <a:latin typeface="Tahoma"/>
                <a:cs typeface="Tahoma"/>
              </a:rPr>
              <a:t>log</a:t>
            </a:r>
            <a:r>
              <a:rPr sz="2050" spc="-27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spc="-45" dirty="0">
                <a:solidFill>
                  <a:srgbClr val="990099"/>
                </a:solidFill>
                <a:latin typeface="Century"/>
                <a:cs typeface="Century"/>
              </a:rPr>
              <a:t>d</a:t>
            </a:r>
            <a:r>
              <a:rPr sz="2050" spc="-4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b="0" i="1" spc="-6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spc="-4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7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100" b="0" i="1" spc="277" baseline="-5555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100" b="0" i="1" spc="-367" baseline="-555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500" spc="-172" baseline="66666" dirty="0">
                <a:solidFill>
                  <a:srgbClr val="990099"/>
                </a:solidFill>
                <a:latin typeface="Arial"/>
                <a:cs typeface="Arial"/>
              </a:rPr>
              <a:t>L</a:t>
            </a:r>
            <a:r>
              <a:rPr sz="2100" spc="-172" baseline="-55555" dirty="0">
                <a:solidFill>
                  <a:srgbClr val="990099"/>
                </a:solidFill>
                <a:latin typeface="Georgia"/>
                <a:cs typeface="Georgia"/>
              </a:rPr>
              <a:t>=</a:t>
            </a:r>
            <a:r>
              <a:rPr sz="2100" spc="-150" baseline="-55555" dirty="0">
                <a:solidFill>
                  <a:srgbClr val="990099"/>
                </a:solidFill>
                <a:latin typeface="Georgia"/>
                <a:cs typeface="Georgia"/>
              </a:rPr>
              <a:t> </a:t>
            </a:r>
            <a:r>
              <a:rPr sz="2100" spc="150" baseline="-55555" dirty="0">
                <a:solidFill>
                  <a:srgbClr val="990099"/>
                </a:solidFill>
                <a:latin typeface="Georgia"/>
                <a:cs typeface="Georgia"/>
              </a:rPr>
              <a:t>1</a:t>
            </a:r>
            <a:r>
              <a:rPr sz="2100" baseline="-55555" dirty="0">
                <a:solidFill>
                  <a:srgbClr val="990099"/>
                </a:solidFill>
                <a:latin typeface="Georgia"/>
                <a:cs typeface="Georgia"/>
              </a:rPr>
              <a:t> </a:t>
            </a:r>
            <a:r>
              <a:rPr sz="2050" spc="-105" dirty="0">
                <a:solidFill>
                  <a:srgbClr val="990099"/>
                </a:solidFill>
                <a:latin typeface="Tahoma"/>
                <a:cs typeface="Tahoma"/>
              </a:rPr>
              <a:t>log</a:t>
            </a:r>
            <a:r>
              <a:rPr sz="2050" spc="-27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="0" i="1" spc="-6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spc="-4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b="0" i="1" spc="-6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spc="-4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05" dirty="0">
                <a:solidFill>
                  <a:srgbClr val="990099"/>
                </a:solidFill>
                <a:latin typeface="Tahoma"/>
                <a:cs typeface="Tahoma"/>
              </a:rPr>
              <a:t>log</a:t>
            </a:r>
            <a:r>
              <a:rPr sz="2050" spc="-27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+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€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05" dirty="0">
                <a:solidFill>
                  <a:srgbClr val="990099"/>
                </a:solidFill>
                <a:latin typeface="Tahoma"/>
                <a:cs typeface="Tahoma"/>
              </a:rPr>
              <a:t>log(1</a:t>
            </a:r>
            <a:r>
              <a:rPr sz="2050" spc="-19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</a:t>
            </a:r>
            <a:r>
              <a:rPr sz="2050" spc="1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spc="-13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47392" y="5248831"/>
            <a:ext cx="1085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62532" y="5130514"/>
            <a:ext cx="998219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dL</a:t>
            </a:r>
            <a:r>
              <a:rPr sz="2050" spc="-4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spc="-40" dirty="0">
                <a:solidFill>
                  <a:srgbClr val="990099"/>
                </a:solidFill>
                <a:latin typeface="Century"/>
                <a:cs typeface="Century"/>
              </a:rPr>
              <a:t>d</a:t>
            </a:r>
            <a:r>
              <a:rPr sz="2050" spc="-40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75079" y="5517032"/>
            <a:ext cx="974090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36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17623" y="5487129"/>
            <a:ext cx="28003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dθ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76577" y="5307296"/>
            <a:ext cx="214629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19831" y="5517032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98367" y="5517032"/>
            <a:ext cx="568960" cy="0"/>
          </a:xfrm>
          <a:custGeom>
            <a:avLst/>
            <a:gdLst/>
            <a:ahLst/>
            <a:cxnLst/>
            <a:rect l="l" t="t" r="r" b="b"/>
            <a:pathLst>
              <a:path w="568960">
                <a:moveTo>
                  <a:pt x="0" y="0"/>
                </a:moveTo>
                <a:lnTo>
                  <a:pt x="568451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08452" y="5307296"/>
            <a:ext cx="299402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44880" algn="l"/>
                <a:tab pos="1951989" algn="l"/>
                <a:tab pos="2592070" algn="l"/>
              </a:tabLst>
            </a:pP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	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0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78143" y="5517032"/>
            <a:ext cx="524510" cy="0"/>
          </a:xfrm>
          <a:custGeom>
            <a:avLst/>
            <a:gdLst/>
            <a:ahLst/>
            <a:cxnLst/>
            <a:rect l="l" t="t" r="r" b="b"/>
            <a:pathLst>
              <a:path w="524509">
                <a:moveTo>
                  <a:pt x="0" y="0"/>
                </a:moveTo>
                <a:lnTo>
                  <a:pt x="524255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372866" y="5130512"/>
            <a:ext cx="880110" cy="5175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925"/>
              </a:lnSpc>
              <a:spcBef>
                <a:spcPts val="114"/>
              </a:spcBef>
              <a:tabLst>
                <a:tab pos="756285" algn="l"/>
              </a:tabLst>
            </a:pP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c	c</a:t>
            </a:r>
            <a:endParaRPr sz="2050">
              <a:latin typeface="Bookman Old Style"/>
              <a:cs typeface="Bookman Old Style"/>
            </a:endParaRPr>
          </a:p>
          <a:p>
            <a:pPr marL="417830">
              <a:lnSpc>
                <a:spcPts val="1925"/>
              </a:lnSpc>
            </a:pP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066635" y="5517032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172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907283" y="5088793"/>
            <a:ext cx="4378325" cy="7391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445"/>
              </a:spcBef>
              <a:tabLst>
                <a:tab pos="720725" algn="l"/>
              </a:tabLst>
            </a:pP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c	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€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  <a:tabLst>
                <a:tab pos="490855" algn="l"/>
                <a:tab pos="3270885" algn="l"/>
                <a:tab pos="4159250" algn="l"/>
              </a:tabLst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	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spc="-19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+</a:t>
            </a:r>
            <a:r>
              <a:rPr sz="2050" spc="-18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€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10</a:t>
            </a:fld>
            <a:endParaRPr spc="20" dirty="0"/>
          </a:p>
        </p:txBody>
      </p:sp>
      <p:sp>
        <p:nvSpPr>
          <p:cNvPr id="32" name="object 32"/>
          <p:cNvSpPr txBox="1"/>
          <p:nvPr/>
        </p:nvSpPr>
        <p:spPr>
          <a:xfrm>
            <a:off x="1130300" y="5898608"/>
            <a:ext cx="531812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70" dirty="0">
                <a:latin typeface="Calibri"/>
                <a:cs typeface="Calibri"/>
              </a:rPr>
              <a:t>Seems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sensible,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but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causes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problems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0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counts!</a:t>
            </a:r>
            <a:endParaRPr sz="2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0" dirty="0"/>
              <a:t>Multiple</a:t>
            </a:r>
            <a:r>
              <a:rPr spc="175" dirty="0"/>
              <a:t> </a:t>
            </a:r>
            <a:r>
              <a:rPr spc="70" dirty="0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410429"/>
            <a:ext cx="54813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latin typeface="Calibri"/>
                <a:cs typeface="Calibri"/>
              </a:rPr>
              <a:t>Red/gree</a:t>
            </a:r>
            <a:r>
              <a:rPr sz="2050" spc="-45" dirty="0">
                <a:latin typeface="Calibri"/>
                <a:cs typeface="Calibri"/>
              </a:rPr>
              <a:t>n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wrap</a:t>
            </a:r>
            <a:r>
              <a:rPr sz="2050" spc="-30" dirty="0">
                <a:latin typeface="Calibri"/>
                <a:cs typeface="Calibri"/>
              </a:rPr>
              <a:t>p</a:t>
            </a:r>
            <a:r>
              <a:rPr sz="2050" spc="-105" dirty="0">
                <a:latin typeface="Calibri"/>
                <a:cs typeface="Calibri"/>
              </a:rPr>
              <a:t>er</a:t>
            </a:r>
            <a:r>
              <a:rPr sz="2050" spc="-2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de</a:t>
            </a:r>
            <a:r>
              <a:rPr sz="2050" spc="-65" dirty="0">
                <a:latin typeface="Calibri"/>
                <a:cs typeface="Calibri"/>
              </a:rPr>
              <a:t>p</a:t>
            </a:r>
            <a:r>
              <a:rPr sz="2050" spc="-95" dirty="0">
                <a:latin typeface="Calibri"/>
                <a:cs typeface="Calibri"/>
              </a:rPr>
              <a:t>ends</a:t>
            </a:r>
            <a:r>
              <a:rPr sz="2050" spc="-20" dirty="0">
                <a:latin typeface="Calibri"/>
                <a:cs typeface="Calibri"/>
              </a:rPr>
              <a:t> </a:t>
            </a:r>
            <a:r>
              <a:rPr sz="2050" spc="-135" dirty="0">
                <a:latin typeface="Calibri"/>
                <a:cs typeface="Calibri"/>
              </a:rPr>
              <a:t>p</a:t>
            </a:r>
            <a:r>
              <a:rPr sz="2050" spc="-40" dirty="0">
                <a:latin typeface="Calibri"/>
                <a:cs typeface="Calibri"/>
              </a:rPr>
              <a:t>robabilisticall</a:t>
            </a:r>
            <a:r>
              <a:rPr sz="2050" spc="-45" dirty="0">
                <a:latin typeface="Calibri"/>
                <a:cs typeface="Calibri"/>
              </a:rPr>
              <a:t>y</a:t>
            </a:r>
            <a:r>
              <a:rPr sz="2050" spc="-2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on</a:t>
            </a:r>
            <a:r>
              <a:rPr sz="2050" spc="-4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flav</a:t>
            </a:r>
            <a:r>
              <a:rPr sz="2050" spc="-135" dirty="0">
                <a:latin typeface="Calibri"/>
                <a:cs typeface="Calibri"/>
              </a:rPr>
              <a:t>o</a:t>
            </a:r>
            <a:r>
              <a:rPr sz="2050" spc="-40" dirty="0">
                <a:latin typeface="Calibri"/>
                <a:cs typeface="Calibri"/>
              </a:rPr>
              <a:t>r: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93849" y="1492511"/>
            <a:ext cx="848360" cy="479425"/>
            <a:chOff x="7493849" y="1492511"/>
            <a:chExt cx="848360" cy="479425"/>
          </a:xfrm>
        </p:grpSpPr>
        <p:sp>
          <p:nvSpPr>
            <p:cNvPr id="5" name="object 5"/>
            <p:cNvSpPr/>
            <p:nvPr/>
          </p:nvSpPr>
          <p:spPr>
            <a:xfrm>
              <a:off x="7501152" y="1499814"/>
              <a:ext cx="833755" cy="464820"/>
            </a:xfrm>
            <a:custGeom>
              <a:avLst/>
              <a:gdLst/>
              <a:ahLst/>
              <a:cxnLst/>
              <a:rect l="l" t="t" r="r" b="b"/>
              <a:pathLst>
                <a:path w="833754" h="464819">
                  <a:moveTo>
                    <a:pt x="833743" y="464723"/>
                  </a:moveTo>
                  <a:lnTo>
                    <a:pt x="833743" y="0"/>
                  </a:lnTo>
                  <a:lnTo>
                    <a:pt x="0" y="0"/>
                  </a:lnTo>
                  <a:lnTo>
                    <a:pt x="0" y="464723"/>
                  </a:lnTo>
                  <a:lnTo>
                    <a:pt x="833743" y="464723"/>
                  </a:lnTo>
                  <a:close/>
                </a:path>
              </a:pathLst>
            </a:custGeom>
            <a:ln w="14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01737" y="1675447"/>
              <a:ext cx="833119" cy="23495"/>
            </a:xfrm>
            <a:custGeom>
              <a:avLst/>
              <a:gdLst/>
              <a:ahLst/>
              <a:cxnLst/>
              <a:rect l="l" t="t" r="r" b="b"/>
              <a:pathLst>
                <a:path w="833120" h="23494">
                  <a:moveTo>
                    <a:pt x="832573" y="0"/>
                  </a:moveTo>
                  <a:lnTo>
                    <a:pt x="0" y="0"/>
                  </a:lnTo>
                  <a:lnTo>
                    <a:pt x="0" y="8661"/>
                  </a:lnTo>
                  <a:lnTo>
                    <a:pt x="0" y="14363"/>
                  </a:lnTo>
                  <a:lnTo>
                    <a:pt x="0" y="23025"/>
                  </a:lnTo>
                  <a:lnTo>
                    <a:pt x="832573" y="23025"/>
                  </a:lnTo>
                  <a:lnTo>
                    <a:pt x="832573" y="14363"/>
                  </a:lnTo>
                  <a:lnTo>
                    <a:pt x="832573" y="8661"/>
                  </a:lnTo>
                  <a:lnTo>
                    <a:pt x="832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508337" y="1471650"/>
            <a:ext cx="819785" cy="1993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40"/>
              </a:spcBef>
            </a:pPr>
            <a:r>
              <a:rPr sz="1100" i="1" spc="55" dirty="0">
                <a:latin typeface="Times New Roman"/>
                <a:cs typeface="Times New Roman"/>
              </a:rPr>
              <a:t>P</a:t>
            </a:r>
            <a:r>
              <a:rPr sz="1100" spc="35" dirty="0">
                <a:latin typeface="Times New Roman"/>
                <a:cs typeface="Times New Roman"/>
              </a:rPr>
              <a:t>(</a:t>
            </a:r>
            <a:r>
              <a:rPr sz="1100" i="1" spc="15" dirty="0">
                <a:latin typeface="Times New Roman"/>
                <a:cs typeface="Times New Roman"/>
              </a:rPr>
              <a:t>F=cherry</a:t>
            </a:r>
            <a:r>
              <a:rPr sz="1100" i="1" spc="-1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21867" y="2022258"/>
            <a:ext cx="992505" cy="496570"/>
          </a:xfrm>
          <a:custGeom>
            <a:avLst/>
            <a:gdLst/>
            <a:ahLst/>
            <a:cxnLst/>
            <a:rect l="l" t="t" r="r" b="b"/>
            <a:pathLst>
              <a:path w="992504" h="496569">
                <a:moveTo>
                  <a:pt x="992339" y="248094"/>
                </a:moveTo>
                <a:lnTo>
                  <a:pt x="977186" y="187006"/>
                </a:lnTo>
                <a:lnTo>
                  <a:pt x="934207" y="131463"/>
                </a:lnTo>
                <a:lnTo>
                  <a:pt x="903445" y="106352"/>
                </a:lnTo>
                <a:lnTo>
                  <a:pt x="867121" y="83324"/>
                </a:lnTo>
                <a:lnTo>
                  <a:pt x="825700" y="62612"/>
                </a:lnTo>
                <a:lnTo>
                  <a:pt x="779647" y="44449"/>
                </a:lnTo>
                <a:lnTo>
                  <a:pt x="729427" y="29067"/>
                </a:lnTo>
                <a:lnTo>
                  <a:pt x="675505" y="16699"/>
                </a:lnTo>
                <a:lnTo>
                  <a:pt x="618346" y="7576"/>
                </a:lnTo>
                <a:lnTo>
                  <a:pt x="558414" y="1932"/>
                </a:lnTo>
                <a:lnTo>
                  <a:pt x="496176" y="0"/>
                </a:lnTo>
                <a:lnTo>
                  <a:pt x="433937" y="1932"/>
                </a:lnTo>
                <a:lnTo>
                  <a:pt x="374005" y="7576"/>
                </a:lnTo>
                <a:lnTo>
                  <a:pt x="316845" y="16699"/>
                </a:lnTo>
                <a:lnTo>
                  <a:pt x="262922" y="29067"/>
                </a:lnTo>
                <a:lnTo>
                  <a:pt x="212701" y="44449"/>
                </a:lnTo>
                <a:lnTo>
                  <a:pt x="166646" y="62612"/>
                </a:lnTo>
                <a:lnTo>
                  <a:pt x="125224" y="83324"/>
                </a:lnTo>
                <a:lnTo>
                  <a:pt x="88898" y="106352"/>
                </a:lnTo>
                <a:lnTo>
                  <a:pt x="58135" y="131463"/>
                </a:lnTo>
                <a:lnTo>
                  <a:pt x="15153" y="187006"/>
                </a:lnTo>
                <a:lnTo>
                  <a:pt x="0" y="248094"/>
                </a:lnTo>
                <a:lnTo>
                  <a:pt x="3865" y="279212"/>
                </a:lnTo>
                <a:lnTo>
                  <a:pt x="33398" y="337756"/>
                </a:lnTo>
                <a:lnTo>
                  <a:pt x="88898" y="389827"/>
                </a:lnTo>
                <a:lnTo>
                  <a:pt x="125224" y="412853"/>
                </a:lnTo>
                <a:lnTo>
                  <a:pt x="166646" y="433564"/>
                </a:lnTo>
                <a:lnTo>
                  <a:pt x="212701" y="451727"/>
                </a:lnTo>
                <a:lnTo>
                  <a:pt x="262922" y="467108"/>
                </a:lnTo>
                <a:lnTo>
                  <a:pt x="316845" y="479477"/>
                </a:lnTo>
                <a:lnTo>
                  <a:pt x="374005" y="488599"/>
                </a:lnTo>
                <a:lnTo>
                  <a:pt x="433937" y="494243"/>
                </a:lnTo>
                <a:lnTo>
                  <a:pt x="496176" y="496176"/>
                </a:lnTo>
                <a:lnTo>
                  <a:pt x="558414" y="494243"/>
                </a:lnTo>
                <a:lnTo>
                  <a:pt x="618346" y="488599"/>
                </a:lnTo>
                <a:lnTo>
                  <a:pt x="675505" y="479477"/>
                </a:lnTo>
                <a:lnTo>
                  <a:pt x="729427" y="467108"/>
                </a:lnTo>
                <a:lnTo>
                  <a:pt x="779647" y="451727"/>
                </a:lnTo>
                <a:lnTo>
                  <a:pt x="825700" y="433564"/>
                </a:lnTo>
                <a:lnTo>
                  <a:pt x="867121" y="412853"/>
                </a:lnTo>
                <a:lnTo>
                  <a:pt x="903445" y="389827"/>
                </a:lnTo>
                <a:lnTo>
                  <a:pt x="934207" y="364717"/>
                </a:lnTo>
                <a:lnTo>
                  <a:pt x="977186" y="309177"/>
                </a:lnTo>
                <a:lnTo>
                  <a:pt x="992339" y="248094"/>
                </a:lnTo>
                <a:close/>
              </a:path>
            </a:pathLst>
          </a:custGeom>
          <a:ln w="28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18488" y="2109755"/>
            <a:ext cx="616585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i="1" dirty="0">
                <a:latin typeface="Times New Roman"/>
                <a:cs typeface="Times New Roman"/>
              </a:rPr>
              <a:t>Flavor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21867" y="3443592"/>
            <a:ext cx="992505" cy="496570"/>
          </a:xfrm>
          <a:custGeom>
            <a:avLst/>
            <a:gdLst/>
            <a:ahLst/>
            <a:cxnLst/>
            <a:rect l="l" t="t" r="r" b="b"/>
            <a:pathLst>
              <a:path w="992504" h="496570">
                <a:moveTo>
                  <a:pt x="992339" y="248081"/>
                </a:moveTo>
                <a:lnTo>
                  <a:pt x="977186" y="186998"/>
                </a:lnTo>
                <a:lnTo>
                  <a:pt x="934207" y="131459"/>
                </a:lnTo>
                <a:lnTo>
                  <a:pt x="903445" y="106349"/>
                </a:lnTo>
                <a:lnTo>
                  <a:pt x="867121" y="83322"/>
                </a:lnTo>
                <a:lnTo>
                  <a:pt x="825700" y="62611"/>
                </a:lnTo>
                <a:lnTo>
                  <a:pt x="779647" y="44449"/>
                </a:lnTo>
                <a:lnTo>
                  <a:pt x="729427" y="29067"/>
                </a:lnTo>
                <a:lnTo>
                  <a:pt x="675505" y="16699"/>
                </a:lnTo>
                <a:lnTo>
                  <a:pt x="618346" y="7576"/>
                </a:lnTo>
                <a:lnTo>
                  <a:pt x="558414" y="1932"/>
                </a:lnTo>
                <a:lnTo>
                  <a:pt x="496176" y="0"/>
                </a:lnTo>
                <a:lnTo>
                  <a:pt x="433937" y="1932"/>
                </a:lnTo>
                <a:lnTo>
                  <a:pt x="374005" y="7576"/>
                </a:lnTo>
                <a:lnTo>
                  <a:pt x="316845" y="16699"/>
                </a:lnTo>
                <a:lnTo>
                  <a:pt x="262922" y="29067"/>
                </a:lnTo>
                <a:lnTo>
                  <a:pt x="212701" y="44449"/>
                </a:lnTo>
                <a:lnTo>
                  <a:pt x="166646" y="62611"/>
                </a:lnTo>
                <a:lnTo>
                  <a:pt x="125224" y="83322"/>
                </a:lnTo>
                <a:lnTo>
                  <a:pt x="88898" y="106349"/>
                </a:lnTo>
                <a:lnTo>
                  <a:pt x="58135" y="131459"/>
                </a:lnTo>
                <a:lnTo>
                  <a:pt x="15153" y="186998"/>
                </a:lnTo>
                <a:lnTo>
                  <a:pt x="0" y="248081"/>
                </a:lnTo>
                <a:lnTo>
                  <a:pt x="3865" y="279202"/>
                </a:lnTo>
                <a:lnTo>
                  <a:pt x="33398" y="337748"/>
                </a:lnTo>
                <a:lnTo>
                  <a:pt x="88898" y="389819"/>
                </a:lnTo>
                <a:lnTo>
                  <a:pt x="125224" y="412846"/>
                </a:lnTo>
                <a:lnTo>
                  <a:pt x="166646" y="433556"/>
                </a:lnTo>
                <a:lnTo>
                  <a:pt x="212701" y="451717"/>
                </a:lnTo>
                <a:lnTo>
                  <a:pt x="262922" y="467098"/>
                </a:lnTo>
                <a:lnTo>
                  <a:pt x="316845" y="479465"/>
                </a:lnTo>
                <a:lnTo>
                  <a:pt x="374005" y="488587"/>
                </a:lnTo>
                <a:lnTo>
                  <a:pt x="433937" y="494230"/>
                </a:lnTo>
                <a:lnTo>
                  <a:pt x="496176" y="496163"/>
                </a:lnTo>
                <a:lnTo>
                  <a:pt x="558414" y="494230"/>
                </a:lnTo>
                <a:lnTo>
                  <a:pt x="618346" y="488587"/>
                </a:lnTo>
                <a:lnTo>
                  <a:pt x="675505" y="479465"/>
                </a:lnTo>
                <a:lnTo>
                  <a:pt x="729427" y="467098"/>
                </a:lnTo>
                <a:lnTo>
                  <a:pt x="779647" y="451717"/>
                </a:lnTo>
                <a:lnTo>
                  <a:pt x="825700" y="433556"/>
                </a:lnTo>
                <a:lnTo>
                  <a:pt x="867121" y="412846"/>
                </a:lnTo>
                <a:lnTo>
                  <a:pt x="903445" y="389819"/>
                </a:lnTo>
                <a:lnTo>
                  <a:pt x="934207" y="364710"/>
                </a:lnTo>
                <a:lnTo>
                  <a:pt x="977186" y="309168"/>
                </a:lnTo>
                <a:lnTo>
                  <a:pt x="992339" y="248081"/>
                </a:lnTo>
                <a:close/>
              </a:path>
            </a:pathLst>
          </a:custGeom>
          <a:ln w="28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33208" y="3531089"/>
            <a:ext cx="79756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i="1" dirty="0">
                <a:latin typeface="Times New Roman"/>
                <a:cs typeface="Times New Roman"/>
              </a:rPr>
              <a:t>Wrapper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870888" y="2518435"/>
            <a:ext cx="94615" cy="948690"/>
            <a:chOff x="7870888" y="2518435"/>
            <a:chExt cx="94615" cy="948690"/>
          </a:xfrm>
        </p:grpSpPr>
        <p:sp>
          <p:nvSpPr>
            <p:cNvPr id="13" name="object 13"/>
            <p:cNvSpPr/>
            <p:nvPr/>
          </p:nvSpPr>
          <p:spPr>
            <a:xfrm>
              <a:off x="7918043" y="2518435"/>
              <a:ext cx="0" cy="889000"/>
            </a:xfrm>
            <a:custGeom>
              <a:avLst/>
              <a:gdLst/>
              <a:ahLst/>
              <a:cxnLst/>
              <a:rect l="l" t="t" r="r" b="b"/>
              <a:pathLst>
                <a:path h="889000">
                  <a:moveTo>
                    <a:pt x="0" y="0"/>
                  </a:moveTo>
                  <a:lnTo>
                    <a:pt x="0" y="888974"/>
                  </a:lnTo>
                </a:path>
              </a:pathLst>
            </a:custGeom>
            <a:ln w="287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70888" y="3278073"/>
              <a:ext cx="94615" cy="188595"/>
            </a:xfrm>
            <a:custGeom>
              <a:avLst/>
              <a:gdLst/>
              <a:ahLst/>
              <a:cxnLst/>
              <a:rect l="l" t="t" r="r" b="b"/>
              <a:pathLst>
                <a:path w="94615" h="188595">
                  <a:moveTo>
                    <a:pt x="0" y="0"/>
                  </a:moveTo>
                  <a:lnTo>
                    <a:pt x="47155" y="188595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89303" y="3292436"/>
              <a:ext cx="57785" cy="115570"/>
            </a:xfrm>
            <a:custGeom>
              <a:avLst/>
              <a:gdLst/>
              <a:ahLst/>
              <a:cxnLst/>
              <a:rect l="l" t="t" r="r" b="b"/>
              <a:pathLst>
                <a:path w="57784" h="115570">
                  <a:moveTo>
                    <a:pt x="57480" y="0"/>
                  </a:moveTo>
                  <a:lnTo>
                    <a:pt x="28740" y="114973"/>
                  </a:lnTo>
                  <a:lnTo>
                    <a:pt x="0" y="0"/>
                  </a:lnTo>
                </a:path>
              </a:pathLst>
            </a:custGeom>
            <a:ln w="287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092999" y="2567666"/>
          <a:ext cx="1309369" cy="802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690">
                <a:tc>
                  <a:txBody>
                    <a:bodyPr/>
                    <a:lstStyle/>
                    <a:p>
                      <a:pPr marL="34925">
                        <a:lnSpc>
                          <a:spcPts val="1240"/>
                        </a:lnSpc>
                      </a:pPr>
                      <a:r>
                        <a:rPr sz="1100" i="1" dirty="0">
                          <a:latin typeface="Times New Roman"/>
                          <a:cs typeface="Times New Roman"/>
                        </a:rPr>
                        <a:t>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240"/>
                        </a:lnSpc>
                      </a:pP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W=red</a:t>
                      </a:r>
                      <a:r>
                        <a:rPr sz="1100" i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100" i="1" spc="15" dirty="0">
                          <a:latin typeface="Times New Roman"/>
                          <a:cs typeface="Times New Roman"/>
                        </a:rPr>
                        <a:t>cherry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38430" algn="ctr">
                        <a:lnSpc>
                          <a:spcPct val="100000"/>
                        </a:lnSpc>
                      </a:pPr>
                      <a:r>
                        <a:rPr sz="950" dirty="0">
                          <a:latin typeface="Times New Roman"/>
                          <a:cs typeface="Times New Roman"/>
                        </a:rPr>
                        <a:t>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100" i="1" spc="15" dirty="0">
                          <a:latin typeface="Times New Roman"/>
                          <a:cs typeface="Times New Roman"/>
                        </a:rPr>
                        <a:t>lime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38430" algn="ctr">
                        <a:lnSpc>
                          <a:spcPts val="1115"/>
                        </a:lnSpc>
                        <a:spcBef>
                          <a:spcPts val="5"/>
                        </a:spcBef>
                      </a:pPr>
                      <a:r>
                        <a:rPr sz="950" dirty="0">
                          <a:latin typeface="Times New Roman"/>
                          <a:cs typeface="Times New Roman"/>
                        </a:rPr>
                        <a:t>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11</a:t>
            </a:fld>
            <a:endParaRPr spc="20" dirty="0"/>
          </a:p>
        </p:txBody>
      </p:sp>
      <p:sp>
        <p:nvSpPr>
          <p:cNvPr id="17" name="object 17"/>
          <p:cNvSpPr txBox="1"/>
          <p:nvPr/>
        </p:nvSpPr>
        <p:spPr>
          <a:xfrm rot="60000">
            <a:off x="8728524" y="2764202"/>
            <a:ext cx="306353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0"/>
              </a:lnSpc>
            </a:pPr>
            <a:r>
              <a:rPr sz="1950" spc="350" dirty="0">
                <a:latin typeface="Symbol"/>
                <a:cs typeface="Symbol"/>
              </a:rPr>
              <a:t>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 rot="60000">
            <a:off x="8735709" y="3072660"/>
            <a:ext cx="306353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0"/>
              </a:lnSpc>
            </a:pPr>
            <a:r>
              <a:rPr sz="1950" spc="350" dirty="0">
                <a:latin typeface="Symbol"/>
                <a:cs typeface="Symbol"/>
              </a:rPr>
              <a:t>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 rot="60000">
            <a:off x="7767302" y="1673851"/>
            <a:ext cx="306353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0"/>
              </a:lnSpc>
            </a:pPr>
            <a:r>
              <a:rPr sz="1950" spc="350" dirty="0">
                <a:latin typeface="Symbol"/>
                <a:cs typeface="Symbol"/>
              </a:rPr>
              <a:t>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0300" y="1920969"/>
            <a:ext cx="52812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Calibri"/>
                <a:cs typeface="Calibri"/>
              </a:rPr>
              <a:t>Likelihood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for,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cherry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candy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green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wrapper: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21891" y="2431508"/>
            <a:ext cx="371094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29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cherr</a:t>
            </a:r>
            <a:r>
              <a:rPr sz="2050" b="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40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29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-229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b="0" i="1" spc="-19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100" b="0" i="1" spc="-14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,θ</a:t>
            </a:r>
            <a:r>
              <a:rPr sz="1800" spc="7" baseline="-27777" dirty="0">
                <a:solidFill>
                  <a:srgbClr val="990099"/>
                </a:solidFill>
                <a:latin typeface="Euclid Fraktur"/>
                <a:cs typeface="Euclid Fraktur"/>
              </a:rPr>
              <a:t>1</a:t>
            </a:r>
            <a:r>
              <a:rPr sz="2100" b="0" i="1" spc="-14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,θ</a:t>
            </a:r>
            <a:r>
              <a:rPr sz="1800" spc="97" baseline="-27777" dirty="0">
                <a:solidFill>
                  <a:srgbClr val="990099"/>
                </a:solidFill>
                <a:latin typeface="Euclid Fraktur"/>
                <a:cs typeface="Euclid Fraktur"/>
              </a:rPr>
              <a:t>2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14420" y="2906443"/>
            <a:ext cx="4616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θ,θ</a:t>
            </a:r>
            <a:r>
              <a:rPr sz="1400" b="0" i="1" spc="1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40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,θ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36923" y="2971860"/>
            <a:ext cx="3136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5425" algn="l"/>
              </a:tabLst>
            </a:pPr>
            <a:r>
              <a:rPr sz="1200" spc="-20" dirty="0">
                <a:solidFill>
                  <a:srgbClr val="990099"/>
                </a:solidFill>
                <a:latin typeface="Euclid Fraktur"/>
                <a:cs typeface="Euclid Fraktur"/>
              </a:rPr>
              <a:t>1	2</a:t>
            </a:r>
            <a:endParaRPr sz="1200">
              <a:latin typeface="Euclid Fraktur"/>
              <a:cs typeface="Euclid Fraktur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50683" y="2906443"/>
            <a:ext cx="4597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θ,θ</a:t>
            </a:r>
            <a:r>
              <a:rPr sz="1400" b="0" i="1" spc="1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40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,θ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73188" y="2971860"/>
            <a:ext cx="3117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4154" algn="l"/>
              </a:tabLst>
            </a:pPr>
            <a:r>
              <a:rPr sz="1200" spc="-20" dirty="0">
                <a:solidFill>
                  <a:srgbClr val="990099"/>
                </a:solidFill>
                <a:latin typeface="Euclid Fraktur"/>
                <a:cs typeface="Euclid Fraktur"/>
              </a:rPr>
              <a:t>1	2</a:t>
            </a:r>
            <a:endParaRPr sz="1200">
              <a:latin typeface="Euclid Fraktur"/>
              <a:cs typeface="Euclid Fraktu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97580" y="2747932"/>
            <a:ext cx="6418580" cy="7327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420"/>
              </a:spcBef>
              <a:tabLst>
                <a:tab pos="2650490" algn="l"/>
                <a:tab pos="6286500" algn="l"/>
              </a:tabLst>
            </a:pP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35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F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29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cherry</a:t>
            </a:r>
            <a:r>
              <a:rPr sz="2050" b="0" i="1" spc="-40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0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h	</a:t>
            </a:r>
            <a:r>
              <a:rPr sz="2050" spc="1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29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green</a:t>
            </a:r>
            <a:r>
              <a:rPr sz="2050" b="0" i="1" spc="-4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29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cherry</a:t>
            </a:r>
            <a:r>
              <a:rPr sz="2050" b="0" i="1" spc="-40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h	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325"/>
              </a:spcBef>
            </a:pP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 </a:t>
            </a:r>
            <a:r>
              <a:rPr sz="2050" spc="-29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114" dirty="0">
                <a:solidFill>
                  <a:srgbClr val="990099"/>
                </a:solidFill>
                <a:latin typeface="Tahoma"/>
                <a:cs typeface="Tahoma"/>
              </a:rPr>
              <a:t>(1</a:t>
            </a:r>
            <a:r>
              <a:rPr sz="2050" spc="-19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</a:t>
            </a:r>
            <a:r>
              <a:rPr sz="2050" spc="1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100" spc="209" baseline="-11904" dirty="0">
                <a:solidFill>
                  <a:srgbClr val="990099"/>
                </a:solidFill>
                <a:latin typeface="Georgia"/>
                <a:cs typeface="Georgia"/>
              </a:rPr>
              <a:t>1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04900" y="3650708"/>
            <a:ext cx="49701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b="0" i="1" spc="140" dirty="0">
                <a:latin typeface="Bookman Old Style"/>
                <a:cs typeface="Bookman Old Style"/>
              </a:rPr>
              <a:t>N</a:t>
            </a:r>
            <a:r>
              <a:rPr sz="2050" b="0" i="1" spc="250" dirty="0">
                <a:latin typeface="Bookman Old Style"/>
                <a:cs typeface="Bookman Old Style"/>
              </a:rPr>
              <a:t> </a:t>
            </a:r>
            <a:r>
              <a:rPr sz="2050" spc="-55" dirty="0">
                <a:latin typeface="Calibri"/>
                <a:cs typeface="Calibri"/>
              </a:rPr>
              <a:t>candies,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10" dirty="0">
                <a:latin typeface="Bookman Old Style"/>
                <a:cs typeface="Bookman Old Style"/>
              </a:rPr>
              <a:t>r</a:t>
            </a:r>
            <a:r>
              <a:rPr sz="2100" b="0" i="1" spc="15" baseline="-11904" dirty="0">
                <a:latin typeface="Bookman Old Style"/>
                <a:cs typeface="Bookman Old Style"/>
              </a:rPr>
              <a:t>c</a:t>
            </a:r>
            <a:r>
              <a:rPr sz="2100" b="0" i="1" spc="412" baseline="-11904" dirty="0"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Calibri"/>
                <a:cs typeface="Calibri"/>
              </a:rPr>
              <a:t>red-wrapped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cherry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candies,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etc.: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25472" y="4281091"/>
            <a:ext cx="4616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θ,θ</a:t>
            </a:r>
            <a:r>
              <a:rPr sz="1400" b="0" i="1" spc="1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40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,θ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47976" y="4346509"/>
            <a:ext cx="3136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5425" algn="l"/>
              </a:tabLst>
            </a:pPr>
            <a:r>
              <a:rPr sz="1200" spc="-20" dirty="0">
                <a:solidFill>
                  <a:srgbClr val="990099"/>
                </a:solidFill>
                <a:latin typeface="Euclid Fraktur"/>
                <a:cs typeface="Euclid Fraktur"/>
              </a:rPr>
              <a:t>1	2</a:t>
            </a:r>
            <a:endParaRPr sz="1200">
              <a:latin typeface="Euclid Fraktur"/>
              <a:cs typeface="Euclid Fraktur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36440" y="4306999"/>
            <a:ext cx="1149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0" dirty="0">
                <a:solidFill>
                  <a:srgbClr val="990099"/>
                </a:solidFill>
                <a:latin typeface="Georgia"/>
                <a:cs typeface="Georgia"/>
              </a:rPr>
              <a:t>1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54828" y="4281091"/>
            <a:ext cx="1149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0" dirty="0">
                <a:solidFill>
                  <a:srgbClr val="990099"/>
                </a:solidFill>
                <a:latin typeface="Georgia"/>
                <a:cs typeface="Georgia"/>
              </a:rPr>
              <a:t>1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09620" y="4133263"/>
            <a:ext cx="2343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48994" algn="l"/>
                <a:tab pos="1246505" algn="l"/>
                <a:tab pos="2244725" algn="l"/>
              </a:tabLst>
            </a:pPr>
            <a:r>
              <a:rPr sz="140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c	</a:t>
            </a:r>
            <a:r>
              <a:rPr sz="140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€	</a:t>
            </a:r>
            <a:r>
              <a:rPr sz="140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r	</a:t>
            </a:r>
            <a:r>
              <a:rPr sz="140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24832" y="4191060"/>
            <a:ext cx="10922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15365" algn="l"/>
              </a:tabLst>
            </a:pPr>
            <a:r>
              <a:rPr sz="120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c	c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22340" y="4108879"/>
            <a:ext cx="1060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03111" y="4181916"/>
            <a:ext cx="88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0" i="1" spc="1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14720" y="4288711"/>
            <a:ext cx="9302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27405" algn="l"/>
              </a:tabLst>
            </a:pPr>
            <a:r>
              <a:rPr sz="1400" spc="-80" dirty="0">
                <a:solidFill>
                  <a:srgbClr val="990099"/>
                </a:solidFill>
                <a:latin typeface="Georgia"/>
                <a:cs typeface="Georgia"/>
              </a:rPr>
              <a:t>2	</a:t>
            </a:r>
            <a:r>
              <a:rPr sz="2100" spc="-120" baseline="1984" dirty="0">
                <a:solidFill>
                  <a:srgbClr val="990099"/>
                </a:solidFill>
                <a:latin typeface="Georgia"/>
                <a:cs typeface="Georgia"/>
              </a:rPr>
              <a:t>2</a:t>
            </a:r>
            <a:endParaRPr sz="2100" baseline="1984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47291" y="4161249"/>
            <a:ext cx="559752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211580" algn="l"/>
                <a:tab pos="2849880" algn="l"/>
                <a:tab pos="3264535" algn="l"/>
                <a:tab pos="4328160" algn="l"/>
                <a:tab pos="4741545" algn="l"/>
              </a:tabLst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spc="100" dirty="0">
                <a:solidFill>
                  <a:srgbClr val="990099"/>
                </a:solidFill>
                <a:latin typeface="Century"/>
                <a:cs typeface="Century"/>
              </a:rPr>
              <a:t>d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29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29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14" dirty="0">
                <a:solidFill>
                  <a:srgbClr val="990099"/>
                </a:solidFill>
                <a:latin typeface="Tahoma"/>
                <a:cs typeface="Tahoma"/>
              </a:rPr>
              <a:t>(1</a:t>
            </a:r>
            <a:r>
              <a:rPr sz="2050" spc="-19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	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spc="-114" dirty="0">
                <a:solidFill>
                  <a:srgbClr val="990099"/>
                </a:solidFill>
                <a:latin typeface="Tahoma"/>
                <a:cs typeface="Tahoma"/>
              </a:rPr>
              <a:t>(1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1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	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spc="-114" dirty="0">
                <a:solidFill>
                  <a:srgbClr val="990099"/>
                </a:solidFill>
                <a:latin typeface="Tahoma"/>
                <a:cs typeface="Tahoma"/>
              </a:rPr>
              <a:t>(1</a:t>
            </a:r>
            <a:r>
              <a:rPr sz="2050" spc="-19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1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19035" y="4133263"/>
            <a:ext cx="1111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04380" y="4206301"/>
            <a:ext cx="88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0" i="1" spc="1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B646FA-1B59-4CF7-BE14-6450B3977075}"/>
              </a:ext>
            </a:extLst>
          </p:cNvPr>
          <p:cNvSpPr txBox="1"/>
          <p:nvPr/>
        </p:nvSpPr>
        <p:spPr>
          <a:xfrm>
            <a:off x="1045844" y="5380447"/>
            <a:ext cx="8174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0" i="1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L </a:t>
            </a:r>
            <a:r>
              <a:rPr lang="en-MY" sz="1800" b="0" i="0" u="none" strike="noStrike" baseline="0" dirty="0">
                <a:solidFill>
                  <a:srgbClr val="231F20"/>
                </a:solidFill>
                <a:latin typeface="Garamond" panose="02020404030301010803" pitchFamily="18" charset="0"/>
              </a:rPr>
              <a:t>= [</a:t>
            </a:r>
            <a:r>
              <a:rPr lang="en-MY" sz="1800" b="0" i="1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c </a:t>
            </a:r>
            <a:r>
              <a:rPr lang="en-MY" sz="1800" b="0" i="0" u="none" strike="noStrike" baseline="0" dirty="0">
                <a:solidFill>
                  <a:srgbClr val="231F20"/>
                </a:solidFill>
                <a:latin typeface="Garamond" panose="02020404030301010803" pitchFamily="18" charset="0"/>
              </a:rPr>
              <a:t>log </a:t>
            </a:r>
            <a:r>
              <a:rPr lang="el-GR" sz="1800" b="0" i="1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θ </a:t>
            </a:r>
            <a:r>
              <a:rPr lang="el-GR" sz="1800" b="0" i="0" u="none" strike="noStrike" baseline="0" dirty="0">
                <a:solidFill>
                  <a:srgbClr val="231F20"/>
                </a:solidFill>
                <a:latin typeface="Garamond" panose="02020404030301010803" pitchFamily="18" charset="0"/>
              </a:rPr>
              <a:t>+ </a:t>
            </a:r>
            <a:r>
              <a:rPr lang="en-MY" sz="1800" b="0" i="1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f </a:t>
            </a:r>
            <a:r>
              <a:rPr lang="en-MY" sz="1800" b="0" i="0" u="none" strike="noStrike" baseline="0" dirty="0">
                <a:solidFill>
                  <a:srgbClr val="231F20"/>
                </a:solidFill>
                <a:latin typeface="Garamond" panose="02020404030301010803" pitchFamily="18" charset="0"/>
              </a:rPr>
              <a:t>log(1 </a:t>
            </a:r>
            <a:r>
              <a:rPr lang="en-MY" sz="18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</a:rPr>
              <a:t>− </a:t>
            </a:r>
            <a:r>
              <a:rPr lang="el-GR" sz="1800" b="0" i="1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θ</a:t>
            </a:r>
            <a:r>
              <a:rPr lang="el-GR" sz="1800" b="0" i="0" u="none" strike="noStrike" baseline="0" dirty="0">
                <a:solidFill>
                  <a:srgbClr val="231F20"/>
                </a:solidFill>
                <a:latin typeface="Garamond" panose="02020404030301010803" pitchFamily="18" charset="0"/>
              </a:rPr>
              <a:t>)] + [</a:t>
            </a:r>
            <a:r>
              <a:rPr lang="en-MY" sz="1800" b="0" i="1" u="none" strike="noStrike" baseline="0" dirty="0" err="1">
                <a:solidFill>
                  <a:srgbClr val="231F20"/>
                </a:solidFill>
                <a:latin typeface="Bookman Old Style" panose="02050604050505020204" pitchFamily="18" charset="0"/>
              </a:rPr>
              <a:t>r</a:t>
            </a:r>
            <a:r>
              <a:rPr lang="en-MY" sz="1800" b="0" i="0" u="none" strike="noStrike" baseline="-25000" dirty="0" err="1">
                <a:solidFill>
                  <a:srgbClr val="231F20"/>
                </a:solidFill>
                <a:latin typeface="Lucida Sans Unicode" panose="020B0602030504020204" pitchFamily="34" charset="0"/>
              </a:rPr>
              <a:t>c</a:t>
            </a:r>
            <a:r>
              <a:rPr lang="en-MY" sz="1800" b="0" i="0" u="none" strike="noStrike" baseline="0" dirty="0">
                <a:solidFill>
                  <a:srgbClr val="231F20"/>
                </a:solidFill>
                <a:latin typeface="Lucida Sans Unicode" panose="020B0602030504020204" pitchFamily="34" charset="0"/>
              </a:rPr>
              <a:t> </a:t>
            </a:r>
            <a:r>
              <a:rPr lang="en-MY" sz="1800" b="0" i="0" u="none" strike="noStrike" baseline="0" dirty="0">
                <a:solidFill>
                  <a:srgbClr val="231F20"/>
                </a:solidFill>
                <a:latin typeface="Garamond" panose="02020404030301010803" pitchFamily="18" charset="0"/>
              </a:rPr>
              <a:t>log </a:t>
            </a:r>
            <a:r>
              <a:rPr lang="el-GR" sz="1800" b="0" i="1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θ</a:t>
            </a:r>
            <a:r>
              <a:rPr lang="el-GR" sz="1800" b="0" i="0" u="none" strike="noStrike" baseline="-25000" dirty="0">
                <a:solidFill>
                  <a:srgbClr val="231F20"/>
                </a:solidFill>
                <a:latin typeface="Eras Medium ITC" panose="020B0602030504020804" pitchFamily="34" charset="0"/>
              </a:rPr>
              <a:t>1</a:t>
            </a:r>
            <a:r>
              <a:rPr lang="el-GR" sz="1800" b="0" i="0" u="none" strike="noStrike" baseline="0" dirty="0">
                <a:solidFill>
                  <a:srgbClr val="231F20"/>
                </a:solidFill>
                <a:latin typeface="Eras Medium ITC" panose="020B0602030504020804" pitchFamily="34" charset="0"/>
              </a:rPr>
              <a:t> </a:t>
            </a:r>
            <a:r>
              <a:rPr lang="el-GR" sz="1800" b="0" i="0" u="none" strike="noStrike" baseline="0" dirty="0">
                <a:solidFill>
                  <a:srgbClr val="231F20"/>
                </a:solidFill>
                <a:latin typeface="Garamond" panose="02020404030301010803" pitchFamily="18" charset="0"/>
              </a:rPr>
              <a:t>+ </a:t>
            </a:r>
            <a:r>
              <a:rPr lang="en-MY" sz="1800" b="0" i="1" u="none" strike="noStrike" baseline="0" dirty="0" err="1">
                <a:solidFill>
                  <a:srgbClr val="231F20"/>
                </a:solidFill>
                <a:latin typeface="Bookman Old Style" panose="02050604050505020204" pitchFamily="18" charset="0"/>
              </a:rPr>
              <a:t>g</a:t>
            </a:r>
            <a:r>
              <a:rPr lang="en-MY" sz="1800" b="0" i="0" u="none" strike="noStrike" baseline="-25000" dirty="0" err="1">
                <a:solidFill>
                  <a:srgbClr val="231F20"/>
                </a:solidFill>
                <a:latin typeface="Lucida Sans Unicode" panose="020B0602030504020204" pitchFamily="34" charset="0"/>
              </a:rPr>
              <a:t>c</a:t>
            </a:r>
            <a:r>
              <a:rPr lang="en-MY" sz="1800" b="0" i="0" u="none" strike="noStrike" baseline="0" dirty="0">
                <a:solidFill>
                  <a:srgbClr val="231F20"/>
                </a:solidFill>
                <a:latin typeface="Lucida Sans Unicode" panose="020B0602030504020204" pitchFamily="34" charset="0"/>
              </a:rPr>
              <a:t> </a:t>
            </a:r>
            <a:r>
              <a:rPr lang="en-MY" sz="1800" b="0" i="0" u="none" strike="noStrike" baseline="0" dirty="0">
                <a:solidFill>
                  <a:srgbClr val="231F20"/>
                </a:solidFill>
                <a:latin typeface="Garamond" panose="02020404030301010803" pitchFamily="18" charset="0"/>
              </a:rPr>
              <a:t>log(1 </a:t>
            </a:r>
            <a:r>
              <a:rPr lang="en-MY" sz="18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</a:rPr>
              <a:t>− </a:t>
            </a:r>
            <a:r>
              <a:rPr lang="el-GR" sz="1800" b="0" i="1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θ</a:t>
            </a:r>
            <a:r>
              <a:rPr lang="el-GR" sz="1800" b="0" i="0" u="none" strike="noStrike" baseline="-25000" dirty="0">
                <a:solidFill>
                  <a:srgbClr val="231F20"/>
                </a:solidFill>
                <a:latin typeface="Eras Medium ITC" panose="020B0602030504020804" pitchFamily="34" charset="0"/>
              </a:rPr>
              <a:t>1</a:t>
            </a:r>
            <a:r>
              <a:rPr lang="el-GR" sz="1800" b="0" i="0" u="none" strike="noStrike" baseline="0" dirty="0">
                <a:solidFill>
                  <a:srgbClr val="231F20"/>
                </a:solidFill>
                <a:latin typeface="Garamond" panose="02020404030301010803" pitchFamily="18" charset="0"/>
              </a:rPr>
              <a:t>)] + [</a:t>
            </a:r>
            <a:r>
              <a:rPr lang="en-MY" sz="1800" b="0" i="1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r </a:t>
            </a:r>
            <a:r>
              <a:rPr lang="en-MY" sz="1800" b="0" i="0" u="none" strike="noStrike" baseline="0" dirty="0">
                <a:solidFill>
                  <a:srgbClr val="231F20"/>
                </a:solidFill>
                <a:latin typeface="Garamond" panose="02020404030301010803" pitchFamily="18" charset="0"/>
              </a:rPr>
              <a:t>log </a:t>
            </a:r>
            <a:r>
              <a:rPr lang="el-GR" sz="1800" b="0" i="1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θ</a:t>
            </a:r>
            <a:r>
              <a:rPr lang="el-GR" sz="1800" b="0" i="0" u="none" strike="noStrike" baseline="-25000" dirty="0">
                <a:solidFill>
                  <a:srgbClr val="231F20"/>
                </a:solidFill>
                <a:latin typeface="Eras Medium ITC" panose="020B0602030504020804" pitchFamily="34" charset="0"/>
              </a:rPr>
              <a:t>2</a:t>
            </a:r>
            <a:r>
              <a:rPr lang="el-GR" sz="1800" b="0" i="0" u="none" strike="noStrike" baseline="0" dirty="0">
                <a:solidFill>
                  <a:srgbClr val="231F20"/>
                </a:solidFill>
                <a:latin typeface="Eras Medium ITC" panose="020B0602030504020804" pitchFamily="34" charset="0"/>
              </a:rPr>
              <a:t> </a:t>
            </a:r>
            <a:r>
              <a:rPr lang="el-GR" sz="1800" b="0" i="0" u="none" strike="noStrike" baseline="0" dirty="0">
                <a:solidFill>
                  <a:srgbClr val="231F20"/>
                </a:solidFill>
                <a:latin typeface="Garamond" panose="02020404030301010803" pitchFamily="18" charset="0"/>
              </a:rPr>
              <a:t>+ </a:t>
            </a:r>
            <a:r>
              <a:rPr lang="en-MY" sz="1800" b="0" i="1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g </a:t>
            </a:r>
            <a:r>
              <a:rPr lang="en-MY" sz="1800" b="0" i="0" u="none" strike="noStrike" baseline="0" dirty="0">
                <a:solidFill>
                  <a:srgbClr val="231F20"/>
                </a:solidFill>
                <a:latin typeface="Garamond" panose="02020404030301010803" pitchFamily="18" charset="0"/>
              </a:rPr>
              <a:t>log(1 </a:t>
            </a:r>
            <a:r>
              <a:rPr lang="en-MY" sz="18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</a:rPr>
              <a:t>− </a:t>
            </a:r>
            <a:r>
              <a:rPr lang="el-GR" sz="1800" b="0" i="1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θ</a:t>
            </a:r>
            <a:r>
              <a:rPr lang="el-GR" sz="1800" b="0" i="0" u="none" strike="noStrike" baseline="-25000" dirty="0">
                <a:solidFill>
                  <a:srgbClr val="231F20"/>
                </a:solidFill>
                <a:latin typeface="Eras Medium ITC" panose="020B0602030504020804" pitchFamily="34" charset="0"/>
              </a:rPr>
              <a:t>2</a:t>
            </a:r>
            <a:r>
              <a:rPr lang="el-GR" sz="1800" b="0" i="0" u="none" strike="noStrike" baseline="0" dirty="0">
                <a:solidFill>
                  <a:srgbClr val="231F20"/>
                </a:solidFill>
                <a:latin typeface="Garamond" panose="02020404030301010803" pitchFamily="18" charset="0"/>
              </a:rPr>
              <a:t>)]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0" dirty="0"/>
              <a:t>Multiple</a:t>
            </a:r>
            <a:r>
              <a:rPr spc="210" dirty="0"/>
              <a:t> </a:t>
            </a:r>
            <a:r>
              <a:rPr spc="70" dirty="0"/>
              <a:t>parameters</a:t>
            </a:r>
            <a:r>
              <a:rPr spc="190" dirty="0"/>
              <a:t> </a:t>
            </a:r>
            <a:r>
              <a:rPr spc="114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550291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latin typeface="Calibri"/>
                <a:cs typeface="Calibri"/>
              </a:rPr>
              <a:t>Derivatives</a:t>
            </a:r>
            <a:r>
              <a:rPr sz="2050" spc="13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18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5" dirty="0">
                <a:latin typeface="Calibri"/>
                <a:cs typeface="Calibri"/>
              </a:rPr>
              <a:t>contain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only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relevant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parameter: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7563" y="2223668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0" y="0"/>
                </a:moveTo>
                <a:lnTo>
                  <a:pt x="326136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5016" y="1837149"/>
            <a:ext cx="941069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17244" algn="l"/>
              </a:tabLst>
            </a:pPr>
            <a:r>
              <a:rPr sz="2050" b="0" i="1" spc="160" dirty="0">
                <a:solidFill>
                  <a:srgbClr val="990099"/>
                </a:solidFill>
                <a:latin typeface="Bookman Old Style"/>
                <a:cs typeface="Bookman Old Style"/>
              </a:rPr>
              <a:t>∂</a:t>
            </a:r>
            <a:r>
              <a:rPr sz="2050" b="0" i="1" spc="18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34615" y="2223668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30728" y="1837147"/>
            <a:ext cx="1333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€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3151" y="2223668"/>
            <a:ext cx="568960" cy="0"/>
          </a:xfrm>
          <a:custGeom>
            <a:avLst/>
            <a:gdLst/>
            <a:ahLst/>
            <a:cxnLst/>
            <a:rect l="l" t="t" r="r" b="b"/>
            <a:pathLst>
              <a:path w="568960">
                <a:moveTo>
                  <a:pt x="0" y="0"/>
                </a:moveTo>
                <a:lnTo>
                  <a:pt x="568451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93746" y="1837147"/>
            <a:ext cx="13589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99023" y="2223668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>
                <a:moveTo>
                  <a:pt x="0" y="0"/>
                </a:moveTo>
                <a:lnTo>
                  <a:pt x="524255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49400" y="2013932"/>
            <a:ext cx="4586605" cy="520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54659">
              <a:lnSpc>
                <a:spcPts val="1939"/>
              </a:lnSpc>
              <a:spcBef>
                <a:spcPts val="114"/>
              </a:spcBef>
              <a:tabLst>
                <a:tab pos="986155" algn="l"/>
                <a:tab pos="1918970" algn="l"/>
                <a:tab pos="3052445" algn="l"/>
                <a:tab pos="3571875" algn="l"/>
              </a:tabLst>
            </a:pP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	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	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0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ts val="1939"/>
              </a:lnSpc>
              <a:tabLst>
                <a:tab pos="784860" algn="l"/>
                <a:tab pos="1263650" algn="l"/>
                <a:tab pos="4049395" algn="l"/>
              </a:tabLst>
            </a:pPr>
            <a:r>
              <a:rPr sz="2050" b="0" i="1" spc="160" dirty="0">
                <a:solidFill>
                  <a:srgbClr val="990099"/>
                </a:solidFill>
                <a:latin typeface="Bookman Old Style"/>
                <a:cs typeface="Bookman Old Style"/>
              </a:rPr>
              <a:t>∂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spc="-19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+</a:t>
            </a:r>
            <a:r>
              <a:rPr sz="2050" spc="-18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€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4832" y="2900902"/>
            <a:ext cx="34988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160" dirty="0">
                <a:solidFill>
                  <a:srgbClr val="990099"/>
                </a:solidFill>
                <a:latin typeface="Bookman Old Style"/>
                <a:cs typeface="Bookman Old Style"/>
              </a:rPr>
              <a:t>∂</a:t>
            </a:r>
            <a:r>
              <a:rPr sz="2050" b="0" i="1" spc="18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37563" y="328742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86660" y="3020743"/>
            <a:ext cx="1022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75763" y="3287420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32507" y="3077685"/>
            <a:ext cx="84836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31190" algn="l"/>
              </a:tabLst>
            </a:pP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	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45437" y="2900900"/>
            <a:ext cx="10725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821055" algn="l"/>
              </a:tabLst>
            </a:pPr>
            <a:r>
              <a:rPr sz="2050" b="0" i="1" spc="90" dirty="0">
                <a:solidFill>
                  <a:srgbClr val="990099"/>
                </a:solidFill>
                <a:latin typeface="Bookman Old Style"/>
                <a:cs typeface="Bookman Old Style"/>
              </a:rPr>
              <a:t>r	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100" b="0" i="1" spc="-18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endParaRPr sz="2100" baseline="-11904">
              <a:latin typeface="Bookman Old Style"/>
              <a:cs typeface="Bookman Old Styl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41167" y="3287420"/>
            <a:ext cx="657225" cy="0"/>
          </a:xfrm>
          <a:custGeom>
            <a:avLst/>
            <a:gdLst/>
            <a:ahLst/>
            <a:cxnLst/>
            <a:rect l="l" t="t" r="r" b="b"/>
            <a:pathLst>
              <a:path w="657225">
                <a:moveTo>
                  <a:pt x="0" y="0"/>
                </a:moveTo>
                <a:lnTo>
                  <a:pt x="656844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73855" y="3077685"/>
            <a:ext cx="40703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8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0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47791" y="3197527"/>
            <a:ext cx="1149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0" dirty="0">
                <a:solidFill>
                  <a:srgbClr val="990099"/>
                </a:solidFill>
                <a:latin typeface="Georgia"/>
                <a:cs typeface="Georgia"/>
              </a:rPr>
              <a:t>1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05941" y="3077685"/>
            <a:ext cx="10242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33400" algn="l"/>
                <a:tab pos="821690" algn="l"/>
              </a:tabLst>
            </a:pP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	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21907" y="2900900"/>
            <a:ext cx="26924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100" b="0" i="1" spc="1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endParaRPr sz="2100" baseline="-11904">
              <a:latin typeface="Bookman Old Style"/>
              <a:cs typeface="Bookman Old Styl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03823" y="3287420"/>
            <a:ext cx="711835" cy="0"/>
          </a:xfrm>
          <a:custGeom>
            <a:avLst/>
            <a:gdLst/>
            <a:ahLst/>
            <a:cxnLst/>
            <a:rect l="l" t="t" r="r" b="b"/>
            <a:pathLst>
              <a:path w="711834">
                <a:moveTo>
                  <a:pt x="0" y="0"/>
                </a:moveTo>
                <a:lnTo>
                  <a:pt x="711708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65876" y="3257517"/>
            <a:ext cx="7810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b="0" i="1" spc="9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100" b="0" i="1" spc="-104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100" b="0" i="1" spc="13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+</a:t>
            </a:r>
            <a:r>
              <a:rPr sz="2050" spc="-18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100" b="0" i="1" spc="-104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endParaRPr sz="2100" baseline="-11904">
              <a:latin typeface="Bookman Old Style"/>
              <a:cs typeface="Bookman Old Styl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44827" y="3978369"/>
            <a:ext cx="34988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160" dirty="0">
                <a:solidFill>
                  <a:srgbClr val="990099"/>
                </a:solidFill>
                <a:latin typeface="Bookman Old Style"/>
                <a:cs typeface="Bookman Old Style"/>
              </a:rPr>
              <a:t>∂</a:t>
            </a:r>
            <a:r>
              <a:rPr sz="2050" b="0" i="1" spc="18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37563" y="4366412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372361" y="3978368"/>
            <a:ext cx="1416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9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88183" y="4098211"/>
            <a:ext cx="1003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€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75763" y="4366412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486916" y="3257517"/>
            <a:ext cx="2169795" cy="1061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888365" algn="l"/>
                <a:tab pos="1454150" algn="l"/>
              </a:tabLst>
            </a:pPr>
            <a:r>
              <a:rPr sz="2050" b="0" i="1" spc="160" dirty="0">
                <a:solidFill>
                  <a:srgbClr val="990099"/>
                </a:solidFill>
                <a:latin typeface="Bookman Old Style"/>
                <a:cs typeface="Bookman Old Style"/>
              </a:rPr>
              <a:t>∂</a:t>
            </a:r>
            <a:r>
              <a:rPr sz="2050" b="0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100" spc="150" baseline="-11904" dirty="0">
                <a:solidFill>
                  <a:srgbClr val="990099"/>
                </a:solidFill>
                <a:latin typeface="Georgia"/>
                <a:cs typeface="Georgia"/>
              </a:rPr>
              <a:t>1</a:t>
            </a:r>
            <a:r>
              <a:rPr sz="2100" baseline="-11904" dirty="0">
                <a:solidFill>
                  <a:srgbClr val="990099"/>
                </a:solidFill>
                <a:latin typeface="Georgia"/>
                <a:cs typeface="Georgia"/>
              </a:rPr>
              <a:t>	</a:t>
            </a:r>
            <a:r>
              <a:rPr sz="2050" b="0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100" spc="150" baseline="-11904" dirty="0">
                <a:solidFill>
                  <a:srgbClr val="990099"/>
                </a:solidFill>
                <a:latin typeface="Georgia"/>
                <a:cs typeface="Georgia"/>
              </a:rPr>
              <a:t>1</a:t>
            </a:r>
            <a:r>
              <a:rPr sz="2100" baseline="-11904" dirty="0">
                <a:solidFill>
                  <a:srgbClr val="990099"/>
                </a:solidFill>
                <a:latin typeface="Georgia"/>
                <a:cs typeface="Georgia"/>
              </a:rPr>
              <a:t>	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spc="-19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</a:t>
            </a:r>
            <a:r>
              <a:rPr sz="2050" spc="1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100" spc="150" baseline="-11904" dirty="0">
                <a:solidFill>
                  <a:srgbClr val="990099"/>
                </a:solidFill>
                <a:latin typeface="Georgia"/>
                <a:cs typeface="Georgia"/>
              </a:rPr>
              <a:t>1</a:t>
            </a:r>
            <a:endParaRPr sz="2100" baseline="-11904">
              <a:latin typeface="Georgia"/>
              <a:cs typeface="Georgia"/>
            </a:endParaRPr>
          </a:p>
          <a:p>
            <a:pPr marR="281940" algn="r">
              <a:lnSpc>
                <a:spcPct val="100000"/>
              </a:lnSpc>
              <a:spcBef>
                <a:spcPts val="3215"/>
              </a:spcBef>
            </a:pPr>
            <a:r>
              <a:rPr sz="2050" b="0" i="1" spc="-229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100" b="0" i="1" spc="-34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€</a:t>
            </a:r>
            <a:endParaRPr sz="2100" baseline="-11904">
              <a:latin typeface="Bookman Old Style"/>
              <a:cs typeface="Bookman Old Style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41167" y="4366412"/>
            <a:ext cx="657225" cy="0"/>
          </a:xfrm>
          <a:custGeom>
            <a:avLst/>
            <a:gdLst/>
            <a:ahLst/>
            <a:cxnLst/>
            <a:rect l="l" t="t" r="r" b="b"/>
            <a:pathLst>
              <a:path w="657225">
                <a:moveTo>
                  <a:pt x="0" y="0"/>
                </a:moveTo>
                <a:lnTo>
                  <a:pt x="656844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032507" y="4156676"/>
            <a:ext cx="34397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31190" algn="l"/>
                <a:tab pos="1653539" algn="l"/>
                <a:tab pos="2785745" algn="l"/>
                <a:tab pos="3306445" algn="l"/>
              </a:tabLst>
            </a:pP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	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	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8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0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47791" y="4276519"/>
            <a:ext cx="1149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80" dirty="0">
                <a:solidFill>
                  <a:srgbClr val="990099"/>
                </a:solidFill>
                <a:latin typeface="Georgia"/>
                <a:cs typeface="Georgia"/>
              </a:rPr>
              <a:t>2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15432" y="4156676"/>
            <a:ext cx="214629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21907" y="3978368"/>
            <a:ext cx="26733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100" b="0" i="1" spc="-14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€</a:t>
            </a:r>
            <a:endParaRPr sz="2100" baseline="-11904">
              <a:latin typeface="Bookman Old Style"/>
              <a:cs typeface="Bookman Old Style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903823" y="4366412"/>
            <a:ext cx="707390" cy="0"/>
          </a:xfrm>
          <a:custGeom>
            <a:avLst/>
            <a:gdLst/>
            <a:ahLst/>
            <a:cxnLst/>
            <a:rect l="l" t="t" r="r" b="b"/>
            <a:pathLst>
              <a:path w="707390">
                <a:moveTo>
                  <a:pt x="0" y="0"/>
                </a:moveTo>
                <a:lnTo>
                  <a:pt x="707136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461516" y="4336508"/>
            <a:ext cx="519493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14"/>
              </a:spcBef>
              <a:tabLst>
                <a:tab pos="913765" algn="l"/>
                <a:tab pos="1479550" algn="l"/>
                <a:tab pos="4441825" algn="l"/>
              </a:tabLst>
            </a:pPr>
            <a:r>
              <a:rPr sz="2050" b="0" i="1" spc="160" dirty="0">
                <a:solidFill>
                  <a:srgbClr val="990099"/>
                </a:solidFill>
                <a:latin typeface="Bookman Old Style"/>
                <a:cs typeface="Bookman Old Style"/>
              </a:rPr>
              <a:t>∂</a:t>
            </a:r>
            <a:r>
              <a:rPr sz="2050" b="0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100" spc="-120" baseline="-11904" dirty="0">
                <a:solidFill>
                  <a:srgbClr val="990099"/>
                </a:solidFill>
                <a:latin typeface="Georgia"/>
                <a:cs typeface="Georgia"/>
              </a:rPr>
              <a:t>2</a:t>
            </a:r>
            <a:r>
              <a:rPr sz="2100" baseline="-11904" dirty="0">
                <a:solidFill>
                  <a:srgbClr val="990099"/>
                </a:solidFill>
                <a:latin typeface="Georgia"/>
                <a:cs typeface="Georgia"/>
              </a:rPr>
              <a:t>	</a:t>
            </a:r>
            <a:r>
              <a:rPr sz="2050" b="0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100" spc="-120" baseline="-11904" dirty="0">
                <a:solidFill>
                  <a:srgbClr val="990099"/>
                </a:solidFill>
                <a:latin typeface="Georgia"/>
                <a:cs typeface="Georgia"/>
              </a:rPr>
              <a:t>2</a:t>
            </a:r>
            <a:r>
              <a:rPr sz="2100" baseline="-11904" dirty="0">
                <a:solidFill>
                  <a:srgbClr val="990099"/>
                </a:solidFill>
                <a:latin typeface="Georgia"/>
                <a:cs typeface="Georgia"/>
              </a:rPr>
              <a:t>	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spc="-19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</a:t>
            </a:r>
            <a:r>
              <a:rPr sz="2050" spc="1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100" spc="-120" baseline="-11904" dirty="0">
                <a:solidFill>
                  <a:srgbClr val="990099"/>
                </a:solidFill>
                <a:latin typeface="Georgia"/>
                <a:cs typeface="Georgia"/>
              </a:rPr>
              <a:t>2</a:t>
            </a:r>
            <a:r>
              <a:rPr sz="2100" baseline="-11904" dirty="0">
                <a:solidFill>
                  <a:srgbClr val="990099"/>
                </a:solidFill>
                <a:latin typeface="Georgia"/>
                <a:cs typeface="Georgia"/>
              </a:rPr>
              <a:t>	</a:t>
            </a:r>
            <a:r>
              <a:rPr sz="2050" b="0" i="1" spc="9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100" b="0" i="1" spc="-41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€</a:t>
            </a:r>
            <a:r>
              <a:rPr sz="2100" b="0" i="1" spc="13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+</a:t>
            </a:r>
            <a:r>
              <a:rPr sz="2050" spc="-18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100" b="0" i="1" spc="-41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€</a:t>
            </a:r>
            <a:endParaRPr sz="2100" baseline="-11904">
              <a:latin typeface="Bookman Old Style"/>
              <a:cs typeface="Bookman Old Style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12</a:t>
            </a:fld>
            <a:endParaRPr spc="20" dirty="0"/>
          </a:p>
        </p:txBody>
      </p:sp>
      <p:sp>
        <p:nvSpPr>
          <p:cNvPr id="38" name="object 38"/>
          <p:cNvSpPr txBox="1"/>
          <p:nvPr/>
        </p:nvSpPr>
        <p:spPr>
          <a:xfrm>
            <a:off x="1130300" y="4776944"/>
            <a:ext cx="704278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latin typeface="Calibri"/>
                <a:cs typeface="Calibri"/>
              </a:rPr>
              <a:t>With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007E"/>
                </a:solidFill>
                <a:latin typeface="Calibri"/>
                <a:cs typeface="Calibri"/>
              </a:rPr>
              <a:t>complete</a:t>
            </a:r>
            <a:r>
              <a:rPr sz="2050" spc="17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30" dirty="0">
                <a:solidFill>
                  <a:srgbClr val="00007E"/>
                </a:solidFill>
                <a:latin typeface="Calibri"/>
                <a:cs typeface="Calibri"/>
              </a:rPr>
              <a:t>data</a:t>
            </a:r>
            <a:r>
              <a:rPr sz="2050" spc="-30" dirty="0">
                <a:latin typeface="Calibri"/>
                <a:cs typeface="Calibri"/>
              </a:rPr>
              <a:t>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40" dirty="0">
                <a:solidFill>
                  <a:srgbClr val="7E0000"/>
                </a:solidFill>
                <a:latin typeface="Century"/>
                <a:cs typeface="Century"/>
              </a:rPr>
              <a:t>parameters</a:t>
            </a:r>
            <a:r>
              <a:rPr sz="2050" spc="16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45" dirty="0">
                <a:solidFill>
                  <a:srgbClr val="7E0000"/>
                </a:solidFill>
                <a:latin typeface="Century"/>
                <a:cs typeface="Century"/>
              </a:rPr>
              <a:t>can</a:t>
            </a:r>
            <a:r>
              <a:rPr sz="2050" spc="19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120" dirty="0">
                <a:solidFill>
                  <a:srgbClr val="7E0000"/>
                </a:solidFill>
                <a:latin typeface="Century"/>
                <a:cs typeface="Century"/>
              </a:rPr>
              <a:t>be</a:t>
            </a:r>
            <a:r>
              <a:rPr sz="2050" spc="204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learned</a:t>
            </a:r>
            <a:r>
              <a:rPr sz="2050" spc="19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30" dirty="0">
                <a:solidFill>
                  <a:srgbClr val="7E0000"/>
                </a:solidFill>
                <a:latin typeface="Century"/>
                <a:cs typeface="Century"/>
              </a:rPr>
              <a:t>separately</a:t>
            </a:r>
            <a:endParaRPr sz="205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201" y="941545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Naive Bayes Models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13</a:t>
            </a:fld>
            <a:endParaRPr spc="2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40A5A-135C-4072-BD7E-380C62A32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50"/>
          <a:stretch/>
        </p:blipFill>
        <p:spPr>
          <a:xfrm>
            <a:off x="867026" y="2133633"/>
            <a:ext cx="7677150" cy="369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DC8DB-6134-4D10-A239-A5D42DA21178}"/>
              </a:ext>
            </a:extLst>
          </p:cNvPr>
          <p:cNvSpPr txBox="1"/>
          <p:nvPr/>
        </p:nvSpPr>
        <p:spPr>
          <a:xfrm>
            <a:off x="990600" y="2665544"/>
            <a:ext cx="73398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With observed attribute values </a:t>
            </a:r>
            <a:r>
              <a:rPr lang="en-US" sz="1800" b="0" i="1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x</a:t>
            </a:r>
            <a:r>
              <a:rPr lang="en-US" sz="1800" b="0" i="0" u="none" strike="noStrike" baseline="-40000" dirty="0">
                <a:solidFill>
                  <a:srgbClr val="0B0B0B"/>
                </a:solidFill>
                <a:latin typeface="Times New Roman" panose="02020603050405020304" pitchFamily="18" charset="0"/>
              </a:rPr>
              <a:t>1</a:t>
            </a:r>
            <a:r>
              <a:rPr lang="en-US" sz="1800" b="0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... , </a:t>
            </a:r>
            <a:r>
              <a:rPr lang="en-US" sz="1800" b="0" i="1" u="none" strike="noStrike" baseline="0" dirty="0" err="1">
                <a:solidFill>
                  <a:srgbClr val="0B0B0B"/>
                </a:solidFill>
                <a:latin typeface="Times New Roman" panose="02020603050405020304" pitchFamily="18" charset="0"/>
              </a:rPr>
              <a:t>x</a:t>
            </a:r>
            <a:r>
              <a:rPr lang="en-US" i="1" baseline="-40000" dirty="0" err="1">
                <a:solidFill>
                  <a:srgbClr val="0B0B0B"/>
                </a:solidFill>
                <a:latin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B0B0B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the probability of each class is given by</a:t>
            </a:r>
          </a:p>
          <a:p>
            <a:pPr algn="l"/>
            <a:endParaRPr lang="en-US" dirty="0">
              <a:solidFill>
                <a:srgbClr val="0B0B0B"/>
              </a:solidFill>
              <a:latin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B0B0B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A deterministic prediction can be obtained by choosing the most likely class</a:t>
            </a:r>
          </a:p>
          <a:p>
            <a:pPr algn="l"/>
            <a:endParaRPr lang="en-US" dirty="0">
              <a:solidFill>
                <a:srgbClr val="0B0B0B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The method learns fairly well but not as well as decision-tree learning; this is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presumably because the true hypothesis-which is a decision tree-is not representable exactly using a naive Bayes model. </a:t>
            </a:r>
          </a:p>
          <a:p>
            <a:pPr algn="l"/>
            <a:endParaRPr lang="en-US" dirty="0">
              <a:solidFill>
                <a:srgbClr val="0B0B0B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Naive Bayes learning turns out to do surprisingly well in a wide range of applications; the boosted version</a:t>
            </a:r>
          </a:p>
          <a:p>
            <a:pPr algn="l"/>
            <a:endParaRPr lang="en-US" dirty="0">
              <a:solidFill>
                <a:srgbClr val="0B0B0B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Scales well to large problems with </a:t>
            </a:r>
            <a:r>
              <a:rPr lang="en-US" sz="1800" b="0" i="1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n</a:t>
            </a:r>
            <a:r>
              <a:rPr lang="en-US" sz="1800" b="0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 Boolean attributes there are just 2</a:t>
            </a:r>
            <a:r>
              <a:rPr lang="en-US" sz="1800" b="0" i="1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n</a:t>
            </a:r>
            <a:r>
              <a:rPr lang="en-US" sz="1800" b="0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 + 1 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F4E05-DEB9-4F81-899E-53B0DDFDF35B}"/>
              </a:ext>
            </a:extLst>
          </p:cNvPr>
          <p:cNvSpPr txBox="1"/>
          <p:nvPr/>
        </p:nvSpPr>
        <p:spPr>
          <a:xfrm>
            <a:off x="956387" y="1626418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Assuming Boolean variables, the parameters are</a:t>
            </a:r>
            <a:endParaRPr lang="en-MY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715D5F-DA84-4420-A434-0EB7DDD5D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3200400"/>
            <a:ext cx="41719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9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201" y="941545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Naive Bayes Models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14</a:t>
            </a:fld>
            <a:endParaRPr spc="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FB66D-26A3-45D4-93D6-9F7C3690A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752600"/>
            <a:ext cx="5761446" cy="3886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C8702B-3BF4-4409-B7AE-BCFB7D921835}"/>
              </a:ext>
            </a:extLst>
          </p:cNvPr>
          <p:cNvSpPr txBox="1"/>
          <p:nvPr/>
        </p:nvSpPr>
        <p:spPr>
          <a:xfrm>
            <a:off x="1295400" y="6019800"/>
            <a:ext cx="6839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1A1C1C"/>
                </a:solidFill>
                <a:latin typeface="Times New Roman" panose="02020603050405020304" pitchFamily="18" charset="0"/>
              </a:rPr>
              <a:t>The </a:t>
            </a:r>
            <a:r>
              <a:rPr lang="en-US" sz="1800" b="0" i="0" u="none" strike="noStrike" baseline="0" dirty="0">
                <a:solidFill>
                  <a:srgbClr val="0A0C0C"/>
                </a:solidFill>
                <a:latin typeface="Times New Roman" panose="02020603050405020304" pitchFamily="18" charset="0"/>
              </a:rPr>
              <a:t>learning </a:t>
            </a:r>
            <a:r>
              <a:rPr lang="en-US" sz="1800" b="0" i="0" u="none" strike="noStrike" baseline="0" dirty="0">
                <a:solidFill>
                  <a:srgbClr val="1A1C1C"/>
                </a:solidFill>
                <a:latin typeface="Times New Roman" panose="02020603050405020304" pitchFamily="18" charset="0"/>
              </a:rPr>
              <a:t>curve </a:t>
            </a:r>
            <a:r>
              <a:rPr lang="en-US" sz="1800" b="0" i="0" u="none" strike="noStrike" baseline="0" dirty="0">
                <a:solidFill>
                  <a:srgbClr val="313333"/>
                </a:solidFill>
                <a:latin typeface="Times New Roman" panose="02020603050405020304" pitchFamily="18" charset="0"/>
              </a:rPr>
              <a:t>for </a:t>
            </a:r>
            <a:r>
              <a:rPr lang="en-US" sz="1800" b="0" i="0" u="none" strike="noStrike" baseline="0" dirty="0">
                <a:solidFill>
                  <a:srgbClr val="1A1C1C"/>
                </a:solidFill>
                <a:latin typeface="Times New Roman" panose="02020603050405020304" pitchFamily="18" charset="0"/>
              </a:rPr>
              <a:t>naive Bayes </a:t>
            </a:r>
            <a:r>
              <a:rPr lang="en-US" sz="1800" b="0" i="0" u="none" strike="noStrike" baseline="0" dirty="0">
                <a:solidFill>
                  <a:srgbClr val="0A0C0C"/>
                </a:solidFill>
                <a:latin typeface="Times New Roman" panose="02020603050405020304" pitchFamily="18" charset="0"/>
              </a:rPr>
              <a:t>learning </a:t>
            </a:r>
            <a:r>
              <a:rPr lang="en-US" sz="1800" b="0" i="0" u="none" strike="noStrike" baseline="0" dirty="0">
                <a:solidFill>
                  <a:srgbClr val="1A1C1C"/>
                </a:solidFill>
                <a:latin typeface="Times New Roman" panose="02020603050405020304" pitchFamily="18" charset="0"/>
              </a:rPr>
              <a:t>applied to the restaurant problem from chapter 18. Compared with decision tree learning.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8303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1642110" algn="l"/>
              </a:tabLst>
            </a:pPr>
            <a:r>
              <a:rPr spc="90" dirty="0"/>
              <a:t>Example:	</a:t>
            </a:r>
            <a:r>
              <a:rPr spc="30" dirty="0"/>
              <a:t>linear</a:t>
            </a:r>
            <a:r>
              <a:rPr spc="254" dirty="0"/>
              <a:t> </a:t>
            </a:r>
            <a:r>
              <a:rPr spc="45" dirty="0"/>
              <a:t>Gaussian</a:t>
            </a:r>
            <a:r>
              <a:rPr spc="210" dirty="0"/>
              <a:t> </a:t>
            </a:r>
            <a:r>
              <a:rPr spc="125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0590" y="1726849"/>
            <a:ext cx="2626226" cy="170700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42998" y="3153120"/>
            <a:ext cx="2159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0.2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7180" y="3267293"/>
            <a:ext cx="2159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0.6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9748" y="3325345"/>
            <a:ext cx="2159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0.8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8461" y="3382431"/>
            <a:ext cx="1016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5565" y="3210207"/>
            <a:ext cx="215900" cy="380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0.4</a:t>
            </a:r>
            <a:endParaRPr sz="1200">
              <a:latin typeface="Times New Roman"/>
              <a:cs typeface="Times New Roman"/>
            </a:endParaRPr>
          </a:p>
          <a:p>
            <a:pPr marL="83185">
              <a:lnSpc>
                <a:spcPts val="1400"/>
              </a:lnSpc>
            </a:pPr>
            <a:r>
              <a:rPr sz="1200" i="1" spc="-5" dirty="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4394" y="3327250"/>
            <a:ext cx="1016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50894" y="3227339"/>
            <a:ext cx="2159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0.2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6441" y="3128380"/>
            <a:ext cx="2159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0.4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1988" y="3029409"/>
            <a:ext cx="2159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0.6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8488" y="2929511"/>
            <a:ext cx="2159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0.8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94034" y="2830553"/>
            <a:ext cx="1016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08943" y="3122673"/>
            <a:ext cx="9334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72196" y="3006575"/>
            <a:ext cx="233679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5" dirty="0">
                <a:latin typeface="Times New Roman"/>
                <a:cs typeface="Times New Roman"/>
              </a:rPr>
              <a:t>0</a:t>
            </a:r>
            <a:r>
              <a:rPr sz="1800" spc="22" baseline="-32407" dirty="0">
                <a:latin typeface="Times New Roman"/>
                <a:cs typeface="Times New Roman"/>
              </a:rPr>
              <a:t>0</a:t>
            </a:r>
            <a:endParaRPr sz="1800" baseline="-3240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3411" y="1790522"/>
            <a:ext cx="570865" cy="12998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6364" marR="5080" indent="33020">
              <a:lnSpc>
                <a:spcPts val="1600"/>
              </a:lnSpc>
              <a:spcBef>
                <a:spcPts val="175"/>
              </a:spcBef>
            </a:pPr>
            <a:r>
              <a:rPr sz="1200" i="1" spc="-5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i="1" spc="-5" dirty="0">
                <a:latin typeface="Times New Roman"/>
                <a:cs typeface="Times New Roman"/>
              </a:rPr>
              <a:t>y </a:t>
            </a:r>
            <a:r>
              <a:rPr sz="1200" spc="-10" dirty="0">
                <a:latin typeface="Times New Roman"/>
                <a:cs typeface="Times New Roman"/>
              </a:rPr>
              <a:t>|</a:t>
            </a:r>
            <a:r>
              <a:rPr sz="1200" i="1" spc="-5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)  4</a:t>
            </a:r>
            <a:endParaRPr sz="1200">
              <a:latin typeface="Times New Roman"/>
              <a:cs typeface="Times New Roman"/>
            </a:endParaRPr>
          </a:p>
          <a:p>
            <a:pPr marR="360045" algn="r">
              <a:lnSpc>
                <a:spcPts val="660"/>
              </a:lnSpc>
            </a:pPr>
            <a:r>
              <a:rPr sz="1200" spc="-5" dirty="0">
                <a:latin typeface="Times New Roman"/>
                <a:cs typeface="Times New Roman"/>
              </a:rPr>
              <a:t>3.5</a:t>
            </a:r>
            <a:endParaRPr sz="1200">
              <a:latin typeface="Times New Roman"/>
              <a:cs typeface="Times New Roman"/>
            </a:endParaRPr>
          </a:p>
          <a:p>
            <a:pPr marR="360045" algn="r">
              <a:lnSpc>
                <a:spcPts val="980"/>
              </a:lnSpc>
            </a:pPr>
            <a:r>
              <a:rPr sz="1200" spc="-5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R="360045" algn="r">
              <a:lnSpc>
                <a:spcPts val="980"/>
              </a:lnSpc>
            </a:pPr>
            <a:r>
              <a:rPr sz="1200" spc="-5" dirty="0">
                <a:latin typeface="Times New Roman"/>
                <a:cs typeface="Times New Roman"/>
              </a:rPr>
              <a:t>2.5</a:t>
            </a:r>
            <a:endParaRPr sz="1200">
              <a:latin typeface="Times New Roman"/>
              <a:cs typeface="Times New Roman"/>
            </a:endParaRPr>
          </a:p>
          <a:p>
            <a:pPr marR="360045" algn="r">
              <a:lnSpc>
                <a:spcPts val="980"/>
              </a:lnSpc>
            </a:pPr>
            <a:r>
              <a:rPr sz="1200" spc="-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R="360045" algn="r">
              <a:lnSpc>
                <a:spcPts val="980"/>
              </a:lnSpc>
            </a:pPr>
            <a:r>
              <a:rPr sz="1200" spc="-5" dirty="0">
                <a:latin typeface="Times New Roman"/>
                <a:cs typeface="Times New Roman"/>
              </a:rPr>
              <a:t>1.5</a:t>
            </a:r>
            <a:endParaRPr sz="1200">
              <a:latin typeface="Times New Roman"/>
              <a:cs typeface="Times New Roman"/>
            </a:endParaRPr>
          </a:p>
          <a:p>
            <a:pPr marR="360045" algn="r">
              <a:lnSpc>
                <a:spcPts val="980"/>
              </a:lnSpc>
            </a:pPr>
            <a:r>
              <a:rPr sz="1200" spc="-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R="360045" algn="r">
              <a:lnSpc>
                <a:spcPts val="1205"/>
              </a:lnSpc>
            </a:pPr>
            <a:r>
              <a:rPr sz="1200" spc="-5" dirty="0">
                <a:latin typeface="Times New Roman"/>
                <a:cs typeface="Times New Roman"/>
              </a:rPr>
              <a:t>0.5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63171" y="1285316"/>
            <a:ext cx="2903220" cy="2161540"/>
          </a:xfrm>
          <a:custGeom>
            <a:avLst/>
            <a:gdLst/>
            <a:ahLst/>
            <a:cxnLst/>
            <a:rect l="l" t="t" r="r" b="b"/>
            <a:pathLst>
              <a:path w="2903220" h="2161540">
                <a:moveTo>
                  <a:pt x="35217" y="2125713"/>
                </a:moveTo>
                <a:lnTo>
                  <a:pt x="0" y="2125713"/>
                </a:lnTo>
              </a:path>
              <a:path w="2903220" h="2161540">
                <a:moveTo>
                  <a:pt x="35217" y="2125713"/>
                </a:moveTo>
                <a:lnTo>
                  <a:pt x="35217" y="2160917"/>
                </a:lnTo>
              </a:path>
              <a:path w="2903220" h="2161540">
                <a:moveTo>
                  <a:pt x="321627" y="2125713"/>
                </a:moveTo>
                <a:lnTo>
                  <a:pt x="321627" y="2160917"/>
                </a:lnTo>
              </a:path>
              <a:path w="2903220" h="2161540">
                <a:moveTo>
                  <a:pt x="608977" y="2125713"/>
                </a:moveTo>
                <a:lnTo>
                  <a:pt x="608977" y="2160917"/>
                </a:lnTo>
              </a:path>
              <a:path w="2903220" h="2161540">
                <a:moveTo>
                  <a:pt x="895388" y="2125713"/>
                </a:moveTo>
                <a:lnTo>
                  <a:pt x="895388" y="2160917"/>
                </a:lnTo>
              </a:path>
              <a:path w="2903220" h="2161540">
                <a:moveTo>
                  <a:pt x="1182751" y="2125713"/>
                </a:moveTo>
                <a:lnTo>
                  <a:pt x="1182751" y="2160917"/>
                </a:lnTo>
              </a:path>
              <a:path w="2903220" h="2161540">
                <a:moveTo>
                  <a:pt x="1469161" y="2125713"/>
                </a:moveTo>
                <a:lnTo>
                  <a:pt x="1469161" y="2160917"/>
                </a:lnTo>
              </a:path>
              <a:path w="2903220" h="2161540">
                <a:moveTo>
                  <a:pt x="1755571" y="2125713"/>
                </a:moveTo>
                <a:lnTo>
                  <a:pt x="1755571" y="2160917"/>
                </a:lnTo>
              </a:path>
              <a:path w="2903220" h="2161540">
                <a:moveTo>
                  <a:pt x="2042934" y="2125713"/>
                </a:moveTo>
                <a:lnTo>
                  <a:pt x="2042934" y="2160917"/>
                </a:lnTo>
              </a:path>
              <a:path w="2903220" h="2161540">
                <a:moveTo>
                  <a:pt x="2329345" y="2125713"/>
                </a:moveTo>
                <a:lnTo>
                  <a:pt x="2329345" y="2160917"/>
                </a:lnTo>
              </a:path>
              <a:path w="2903220" h="2161540">
                <a:moveTo>
                  <a:pt x="2616708" y="2125713"/>
                </a:moveTo>
                <a:lnTo>
                  <a:pt x="2616708" y="2160917"/>
                </a:lnTo>
              </a:path>
              <a:path w="2903220" h="2161540">
                <a:moveTo>
                  <a:pt x="2903118" y="2125713"/>
                </a:moveTo>
                <a:lnTo>
                  <a:pt x="2903118" y="2160917"/>
                </a:lnTo>
              </a:path>
              <a:path w="2903220" h="2161540">
                <a:moveTo>
                  <a:pt x="35217" y="2125713"/>
                </a:moveTo>
                <a:lnTo>
                  <a:pt x="2903118" y="2125713"/>
                </a:lnTo>
              </a:path>
              <a:path w="2903220" h="2161540">
                <a:moveTo>
                  <a:pt x="35217" y="1700377"/>
                </a:moveTo>
                <a:lnTo>
                  <a:pt x="0" y="1700377"/>
                </a:lnTo>
              </a:path>
              <a:path w="2903220" h="2161540">
                <a:moveTo>
                  <a:pt x="35217" y="1275041"/>
                </a:moveTo>
                <a:lnTo>
                  <a:pt x="0" y="1275041"/>
                </a:lnTo>
              </a:path>
              <a:path w="2903220" h="2161540">
                <a:moveTo>
                  <a:pt x="35217" y="850658"/>
                </a:moveTo>
                <a:lnTo>
                  <a:pt x="0" y="850658"/>
                </a:lnTo>
              </a:path>
              <a:path w="2903220" h="2161540">
                <a:moveTo>
                  <a:pt x="35217" y="425323"/>
                </a:moveTo>
                <a:lnTo>
                  <a:pt x="0" y="425323"/>
                </a:lnTo>
              </a:path>
              <a:path w="2903220" h="2161540">
                <a:moveTo>
                  <a:pt x="35217" y="0"/>
                </a:moveTo>
                <a:lnTo>
                  <a:pt x="0" y="0"/>
                </a:lnTo>
              </a:path>
              <a:path w="2903220" h="2161540">
                <a:moveTo>
                  <a:pt x="35217" y="0"/>
                </a:moveTo>
                <a:lnTo>
                  <a:pt x="35217" y="2125713"/>
                </a:lnTo>
              </a:path>
            </a:pathLst>
          </a:custGeom>
          <a:ln w="190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83008" y="3296795"/>
            <a:ext cx="1016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68823" y="2871460"/>
            <a:ext cx="2159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0.2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68823" y="2446124"/>
            <a:ext cx="2159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0.4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68823" y="2021753"/>
            <a:ext cx="2159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0.6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68823" y="1171082"/>
            <a:ext cx="215900" cy="63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0.8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47626" y="3438570"/>
            <a:ext cx="2969895" cy="4826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  <a:tabLst>
                <a:tab pos="229235" algn="l"/>
                <a:tab pos="2867660" algn="l"/>
              </a:tabLst>
            </a:pPr>
            <a:r>
              <a:rPr sz="1200" spc="-5" dirty="0">
                <a:latin typeface="Times New Roman"/>
                <a:cs typeface="Times New Roman"/>
              </a:rPr>
              <a:t>0	0.1</a:t>
            </a:r>
            <a:r>
              <a:rPr sz="1200" spc="4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0.2</a:t>
            </a:r>
            <a:r>
              <a:rPr sz="1200" spc="4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0.3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0.4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0.5</a:t>
            </a:r>
            <a:r>
              <a:rPr sz="1200" spc="4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0.6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0.7</a:t>
            </a:r>
            <a:r>
              <a:rPr sz="1200" spc="4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0.8</a:t>
            </a:r>
            <a:r>
              <a:rPr sz="1200" spc="4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0.9	1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39239" y="2297405"/>
            <a:ext cx="194310" cy="101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813132" y="1378089"/>
            <a:ext cx="2868295" cy="1641475"/>
            <a:chOff x="5813132" y="1378089"/>
            <a:chExt cx="2868295" cy="1641475"/>
          </a:xfrm>
        </p:grpSpPr>
        <p:sp>
          <p:nvSpPr>
            <p:cNvPr id="27" name="object 27"/>
            <p:cNvSpPr/>
            <p:nvPr/>
          </p:nvSpPr>
          <p:spPr>
            <a:xfrm>
              <a:off x="5813132" y="1378089"/>
              <a:ext cx="2868295" cy="1641475"/>
            </a:xfrm>
            <a:custGeom>
              <a:avLst/>
              <a:gdLst/>
              <a:ahLst/>
              <a:cxnLst/>
              <a:rect l="l" t="t" r="r" b="b"/>
              <a:pathLst>
                <a:path w="2868295" h="1641475">
                  <a:moveTo>
                    <a:pt x="914895" y="584238"/>
                  </a:moveTo>
                  <a:lnTo>
                    <a:pt x="914895" y="524281"/>
                  </a:lnTo>
                </a:path>
                <a:path w="2868295" h="1641475">
                  <a:moveTo>
                    <a:pt x="884923" y="554266"/>
                  </a:moveTo>
                  <a:lnTo>
                    <a:pt x="944867" y="554266"/>
                  </a:lnTo>
                </a:path>
                <a:path w="2868295" h="1641475">
                  <a:moveTo>
                    <a:pt x="1299311" y="849706"/>
                  </a:moveTo>
                  <a:lnTo>
                    <a:pt x="1299311" y="789762"/>
                  </a:lnTo>
                </a:path>
                <a:path w="2868295" h="1641475">
                  <a:moveTo>
                    <a:pt x="1269339" y="819734"/>
                  </a:moveTo>
                  <a:lnTo>
                    <a:pt x="1329283" y="819734"/>
                  </a:lnTo>
                </a:path>
                <a:path w="2868295" h="1641475">
                  <a:moveTo>
                    <a:pt x="2092883" y="702221"/>
                  </a:moveTo>
                  <a:lnTo>
                    <a:pt x="2092883" y="642277"/>
                  </a:lnTo>
                </a:path>
                <a:path w="2868295" h="1641475">
                  <a:moveTo>
                    <a:pt x="2062911" y="672249"/>
                  </a:moveTo>
                  <a:lnTo>
                    <a:pt x="2122855" y="672249"/>
                  </a:lnTo>
                </a:path>
                <a:path w="2868295" h="1641475">
                  <a:moveTo>
                    <a:pt x="885393" y="745998"/>
                  </a:moveTo>
                  <a:lnTo>
                    <a:pt x="885393" y="686041"/>
                  </a:lnTo>
                </a:path>
                <a:path w="2868295" h="1641475">
                  <a:moveTo>
                    <a:pt x="855421" y="716026"/>
                  </a:moveTo>
                  <a:lnTo>
                    <a:pt x="915365" y="716026"/>
                  </a:lnTo>
                </a:path>
                <a:path w="2868295" h="1641475">
                  <a:moveTo>
                    <a:pt x="900620" y="566153"/>
                  </a:moveTo>
                  <a:lnTo>
                    <a:pt x="900620" y="506209"/>
                  </a:lnTo>
                </a:path>
                <a:path w="2868295" h="1641475">
                  <a:moveTo>
                    <a:pt x="870648" y="536181"/>
                  </a:moveTo>
                  <a:lnTo>
                    <a:pt x="930592" y="536181"/>
                  </a:lnTo>
                </a:path>
                <a:path w="2868295" h="1641475">
                  <a:moveTo>
                    <a:pt x="1319288" y="843051"/>
                  </a:moveTo>
                  <a:lnTo>
                    <a:pt x="1319288" y="783107"/>
                  </a:lnTo>
                </a:path>
                <a:path w="2868295" h="1641475">
                  <a:moveTo>
                    <a:pt x="1289316" y="813079"/>
                  </a:moveTo>
                  <a:lnTo>
                    <a:pt x="1349260" y="813079"/>
                  </a:lnTo>
                </a:path>
                <a:path w="2868295" h="1641475">
                  <a:moveTo>
                    <a:pt x="2331720" y="1070457"/>
                  </a:moveTo>
                  <a:lnTo>
                    <a:pt x="2331720" y="1010513"/>
                  </a:lnTo>
                </a:path>
                <a:path w="2868295" h="1641475">
                  <a:moveTo>
                    <a:pt x="2301748" y="1040485"/>
                  </a:moveTo>
                  <a:lnTo>
                    <a:pt x="2361692" y="1040485"/>
                  </a:lnTo>
                </a:path>
                <a:path w="2868295" h="1641475">
                  <a:moveTo>
                    <a:pt x="699846" y="714590"/>
                  </a:moveTo>
                  <a:lnTo>
                    <a:pt x="699846" y="654646"/>
                  </a:lnTo>
                </a:path>
                <a:path w="2868295" h="1641475">
                  <a:moveTo>
                    <a:pt x="669874" y="684618"/>
                  </a:moveTo>
                  <a:lnTo>
                    <a:pt x="729818" y="684618"/>
                  </a:lnTo>
                </a:path>
                <a:path w="2868295" h="1641475">
                  <a:moveTo>
                    <a:pt x="1620926" y="760260"/>
                  </a:moveTo>
                  <a:lnTo>
                    <a:pt x="1620926" y="700316"/>
                  </a:lnTo>
                </a:path>
                <a:path w="2868295" h="1641475">
                  <a:moveTo>
                    <a:pt x="1590954" y="730288"/>
                  </a:moveTo>
                  <a:lnTo>
                    <a:pt x="1650898" y="730288"/>
                  </a:lnTo>
                </a:path>
                <a:path w="2868295" h="1641475">
                  <a:moveTo>
                    <a:pt x="2749435" y="1187500"/>
                  </a:moveTo>
                  <a:lnTo>
                    <a:pt x="2749435" y="1127556"/>
                  </a:lnTo>
                </a:path>
                <a:path w="2868295" h="1641475">
                  <a:moveTo>
                    <a:pt x="2719463" y="1157528"/>
                  </a:moveTo>
                  <a:lnTo>
                    <a:pt x="2779407" y="1157528"/>
                  </a:lnTo>
                </a:path>
                <a:path w="2868295" h="1641475">
                  <a:moveTo>
                    <a:pt x="2025332" y="1040015"/>
                  </a:moveTo>
                  <a:lnTo>
                    <a:pt x="2025332" y="980071"/>
                  </a:lnTo>
                </a:path>
                <a:path w="2868295" h="1641475">
                  <a:moveTo>
                    <a:pt x="1995347" y="1010043"/>
                  </a:moveTo>
                  <a:lnTo>
                    <a:pt x="2055304" y="1010043"/>
                  </a:lnTo>
                </a:path>
                <a:path w="2868295" h="1641475">
                  <a:moveTo>
                    <a:pt x="1922564" y="758367"/>
                  </a:moveTo>
                  <a:lnTo>
                    <a:pt x="1922564" y="698411"/>
                  </a:lnTo>
                </a:path>
                <a:path w="2868295" h="1641475">
                  <a:moveTo>
                    <a:pt x="1892592" y="728395"/>
                  </a:moveTo>
                  <a:lnTo>
                    <a:pt x="1952536" y="728395"/>
                  </a:lnTo>
                </a:path>
                <a:path w="2868295" h="1641475">
                  <a:moveTo>
                    <a:pt x="1331658" y="647979"/>
                  </a:moveTo>
                  <a:lnTo>
                    <a:pt x="1331658" y="588035"/>
                  </a:lnTo>
                </a:path>
                <a:path w="2868295" h="1641475">
                  <a:moveTo>
                    <a:pt x="1301686" y="618007"/>
                  </a:moveTo>
                  <a:lnTo>
                    <a:pt x="1361630" y="618007"/>
                  </a:lnTo>
                </a:path>
                <a:path w="2868295" h="1641475">
                  <a:moveTo>
                    <a:pt x="2837929" y="1641386"/>
                  </a:moveTo>
                  <a:lnTo>
                    <a:pt x="2837929" y="1581429"/>
                  </a:lnTo>
                </a:path>
                <a:path w="2868295" h="1641475">
                  <a:moveTo>
                    <a:pt x="2807957" y="1611414"/>
                  </a:moveTo>
                  <a:lnTo>
                    <a:pt x="2867901" y="1611414"/>
                  </a:lnTo>
                </a:path>
                <a:path w="2868295" h="1641475">
                  <a:moveTo>
                    <a:pt x="2033892" y="571868"/>
                  </a:moveTo>
                  <a:lnTo>
                    <a:pt x="2033892" y="511911"/>
                  </a:lnTo>
                </a:path>
                <a:path w="2868295" h="1641475">
                  <a:moveTo>
                    <a:pt x="2003920" y="541896"/>
                  </a:moveTo>
                  <a:lnTo>
                    <a:pt x="2063864" y="541896"/>
                  </a:lnTo>
                </a:path>
                <a:path w="2868295" h="1641475">
                  <a:moveTo>
                    <a:pt x="1563839" y="700316"/>
                  </a:moveTo>
                  <a:lnTo>
                    <a:pt x="1563839" y="640372"/>
                  </a:lnTo>
                </a:path>
                <a:path w="2868295" h="1641475">
                  <a:moveTo>
                    <a:pt x="1533867" y="670344"/>
                  </a:moveTo>
                  <a:lnTo>
                    <a:pt x="1593811" y="670344"/>
                  </a:lnTo>
                </a:path>
                <a:path w="2868295" h="1641475">
                  <a:moveTo>
                    <a:pt x="1878787" y="956284"/>
                  </a:moveTo>
                  <a:lnTo>
                    <a:pt x="1878787" y="896340"/>
                  </a:lnTo>
                </a:path>
                <a:path w="2868295" h="1641475">
                  <a:moveTo>
                    <a:pt x="1848815" y="926312"/>
                  </a:moveTo>
                  <a:lnTo>
                    <a:pt x="1908759" y="926312"/>
                  </a:lnTo>
                </a:path>
                <a:path w="2868295" h="1641475">
                  <a:moveTo>
                    <a:pt x="124167" y="585190"/>
                  </a:moveTo>
                  <a:lnTo>
                    <a:pt x="124167" y="525233"/>
                  </a:lnTo>
                </a:path>
                <a:path w="2868295" h="1641475">
                  <a:moveTo>
                    <a:pt x="94195" y="555205"/>
                  </a:moveTo>
                  <a:lnTo>
                    <a:pt x="154152" y="555205"/>
                  </a:lnTo>
                </a:path>
                <a:path w="2868295" h="1641475">
                  <a:moveTo>
                    <a:pt x="1390662" y="610870"/>
                  </a:moveTo>
                  <a:lnTo>
                    <a:pt x="1390662" y="550926"/>
                  </a:lnTo>
                </a:path>
                <a:path w="2868295" h="1641475">
                  <a:moveTo>
                    <a:pt x="1360690" y="580898"/>
                  </a:moveTo>
                  <a:lnTo>
                    <a:pt x="1420634" y="580898"/>
                  </a:lnTo>
                </a:path>
                <a:path w="2868295" h="1641475">
                  <a:moveTo>
                    <a:pt x="435317" y="685088"/>
                  </a:moveTo>
                  <a:lnTo>
                    <a:pt x="435317" y="625144"/>
                  </a:lnTo>
                </a:path>
                <a:path w="2868295" h="1641475">
                  <a:moveTo>
                    <a:pt x="405345" y="655116"/>
                  </a:moveTo>
                  <a:lnTo>
                    <a:pt x="465289" y="655116"/>
                  </a:lnTo>
                </a:path>
                <a:path w="2868295" h="1641475">
                  <a:moveTo>
                    <a:pt x="104190" y="544271"/>
                  </a:moveTo>
                  <a:lnTo>
                    <a:pt x="104190" y="484327"/>
                  </a:lnTo>
                </a:path>
                <a:path w="2868295" h="1641475">
                  <a:moveTo>
                    <a:pt x="74218" y="514299"/>
                  </a:moveTo>
                  <a:lnTo>
                    <a:pt x="134162" y="514299"/>
                  </a:lnTo>
                </a:path>
                <a:path w="2868295" h="1641475">
                  <a:moveTo>
                    <a:pt x="161277" y="366331"/>
                  </a:moveTo>
                  <a:lnTo>
                    <a:pt x="161277" y="306387"/>
                  </a:lnTo>
                </a:path>
                <a:path w="2868295" h="1641475">
                  <a:moveTo>
                    <a:pt x="131305" y="336359"/>
                  </a:moveTo>
                  <a:lnTo>
                    <a:pt x="191262" y="336359"/>
                  </a:lnTo>
                </a:path>
                <a:path w="2868295" h="1641475">
                  <a:moveTo>
                    <a:pt x="1285989" y="801179"/>
                  </a:moveTo>
                  <a:lnTo>
                    <a:pt x="1285989" y="741235"/>
                  </a:lnTo>
                </a:path>
                <a:path w="2868295" h="1641475">
                  <a:moveTo>
                    <a:pt x="1256017" y="771207"/>
                  </a:moveTo>
                  <a:lnTo>
                    <a:pt x="1315961" y="771207"/>
                  </a:lnTo>
                </a:path>
                <a:path w="2868295" h="1641475">
                  <a:moveTo>
                    <a:pt x="413435" y="471004"/>
                  </a:moveTo>
                  <a:lnTo>
                    <a:pt x="413435" y="411060"/>
                  </a:lnTo>
                </a:path>
                <a:path w="2868295" h="1641475">
                  <a:moveTo>
                    <a:pt x="383463" y="441032"/>
                  </a:moveTo>
                  <a:lnTo>
                    <a:pt x="443407" y="441032"/>
                  </a:lnTo>
                </a:path>
                <a:path w="2868295" h="1641475">
                  <a:moveTo>
                    <a:pt x="1283131" y="749795"/>
                  </a:moveTo>
                  <a:lnTo>
                    <a:pt x="1283131" y="689851"/>
                  </a:lnTo>
                </a:path>
                <a:path w="2868295" h="1641475">
                  <a:moveTo>
                    <a:pt x="1253159" y="719823"/>
                  </a:moveTo>
                  <a:lnTo>
                    <a:pt x="1313103" y="719823"/>
                  </a:lnTo>
                </a:path>
                <a:path w="2868295" h="1641475">
                  <a:moveTo>
                    <a:pt x="68033" y="88480"/>
                  </a:moveTo>
                  <a:lnTo>
                    <a:pt x="68033" y="28536"/>
                  </a:lnTo>
                </a:path>
                <a:path w="2868295" h="1641475">
                  <a:moveTo>
                    <a:pt x="38061" y="58508"/>
                  </a:moveTo>
                  <a:lnTo>
                    <a:pt x="98005" y="58508"/>
                  </a:lnTo>
                </a:path>
                <a:path w="2868295" h="1641475">
                  <a:moveTo>
                    <a:pt x="901573" y="833539"/>
                  </a:moveTo>
                  <a:lnTo>
                    <a:pt x="901573" y="773582"/>
                  </a:lnTo>
                </a:path>
                <a:path w="2868295" h="1641475">
                  <a:moveTo>
                    <a:pt x="871601" y="803554"/>
                  </a:moveTo>
                  <a:lnTo>
                    <a:pt x="931545" y="803554"/>
                  </a:lnTo>
                </a:path>
                <a:path w="2868295" h="1641475">
                  <a:moveTo>
                    <a:pt x="947242" y="930592"/>
                  </a:moveTo>
                  <a:lnTo>
                    <a:pt x="947242" y="870648"/>
                  </a:lnTo>
                </a:path>
                <a:path w="2868295" h="1641475">
                  <a:moveTo>
                    <a:pt x="917270" y="900620"/>
                  </a:moveTo>
                  <a:lnTo>
                    <a:pt x="977214" y="900620"/>
                  </a:lnTo>
                </a:path>
                <a:path w="2868295" h="1641475">
                  <a:moveTo>
                    <a:pt x="1217485" y="1219847"/>
                  </a:moveTo>
                  <a:lnTo>
                    <a:pt x="1217485" y="1159903"/>
                  </a:lnTo>
                </a:path>
                <a:path w="2868295" h="1641475">
                  <a:moveTo>
                    <a:pt x="1187500" y="1189875"/>
                  </a:moveTo>
                  <a:lnTo>
                    <a:pt x="1247457" y="1189875"/>
                  </a:lnTo>
                </a:path>
                <a:path w="2868295" h="1641475">
                  <a:moveTo>
                    <a:pt x="1487716" y="1354023"/>
                  </a:moveTo>
                  <a:lnTo>
                    <a:pt x="1487716" y="1294079"/>
                  </a:lnTo>
                </a:path>
                <a:path w="2868295" h="1641475">
                  <a:moveTo>
                    <a:pt x="1457744" y="1324051"/>
                  </a:moveTo>
                  <a:lnTo>
                    <a:pt x="1517688" y="1324051"/>
                  </a:lnTo>
                </a:path>
                <a:path w="2868295" h="1641475">
                  <a:moveTo>
                    <a:pt x="867321" y="702221"/>
                  </a:moveTo>
                  <a:lnTo>
                    <a:pt x="867321" y="642277"/>
                  </a:lnTo>
                </a:path>
                <a:path w="2868295" h="1641475">
                  <a:moveTo>
                    <a:pt x="837349" y="672249"/>
                  </a:moveTo>
                  <a:lnTo>
                    <a:pt x="897293" y="672249"/>
                  </a:lnTo>
                </a:path>
                <a:path w="2868295" h="1641475">
                  <a:moveTo>
                    <a:pt x="2764663" y="1389227"/>
                  </a:moveTo>
                  <a:lnTo>
                    <a:pt x="2764663" y="1329283"/>
                  </a:lnTo>
                </a:path>
                <a:path w="2868295" h="1641475">
                  <a:moveTo>
                    <a:pt x="2734691" y="1359255"/>
                  </a:moveTo>
                  <a:lnTo>
                    <a:pt x="2794635" y="1359255"/>
                  </a:lnTo>
                </a:path>
                <a:path w="2868295" h="1641475">
                  <a:moveTo>
                    <a:pt x="2232761" y="1301686"/>
                  </a:moveTo>
                  <a:lnTo>
                    <a:pt x="2232761" y="1241742"/>
                  </a:lnTo>
                </a:path>
                <a:path w="2868295" h="1641475">
                  <a:moveTo>
                    <a:pt x="2202789" y="1271714"/>
                  </a:moveTo>
                  <a:lnTo>
                    <a:pt x="2262733" y="1271714"/>
                  </a:lnTo>
                </a:path>
                <a:path w="2868295" h="1641475">
                  <a:moveTo>
                    <a:pt x="2459228" y="1104722"/>
                  </a:moveTo>
                  <a:lnTo>
                    <a:pt x="2459228" y="1044778"/>
                  </a:lnTo>
                </a:path>
                <a:path w="2868295" h="1641475">
                  <a:moveTo>
                    <a:pt x="2429256" y="1074750"/>
                  </a:moveTo>
                  <a:lnTo>
                    <a:pt x="2489200" y="1074750"/>
                  </a:lnTo>
                </a:path>
                <a:path w="2868295" h="1641475">
                  <a:moveTo>
                    <a:pt x="417245" y="59944"/>
                  </a:moveTo>
                  <a:lnTo>
                    <a:pt x="417245" y="0"/>
                  </a:lnTo>
                </a:path>
                <a:path w="2868295" h="1641475">
                  <a:moveTo>
                    <a:pt x="387273" y="29972"/>
                  </a:moveTo>
                  <a:lnTo>
                    <a:pt x="447217" y="29972"/>
                  </a:lnTo>
                </a:path>
                <a:path w="2868295" h="1641475">
                  <a:moveTo>
                    <a:pt x="782624" y="722198"/>
                  </a:moveTo>
                  <a:lnTo>
                    <a:pt x="782624" y="662254"/>
                  </a:lnTo>
                </a:path>
                <a:path w="2868295" h="1641475">
                  <a:moveTo>
                    <a:pt x="752652" y="692226"/>
                  </a:moveTo>
                  <a:lnTo>
                    <a:pt x="812609" y="692226"/>
                  </a:lnTo>
                </a:path>
                <a:path w="2868295" h="1641475">
                  <a:moveTo>
                    <a:pt x="1914944" y="1023835"/>
                  </a:moveTo>
                  <a:lnTo>
                    <a:pt x="1914944" y="963891"/>
                  </a:lnTo>
                </a:path>
                <a:path w="2868295" h="1641475">
                  <a:moveTo>
                    <a:pt x="1884972" y="993863"/>
                  </a:moveTo>
                  <a:lnTo>
                    <a:pt x="1944916" y="993863"/>
                  </a:lnTo>
                </a:path>
                <a:path w="2868295" h="1641475">
                  <a:moveTo>
                    <a:pt x="716026" y="497649"/>
                  </a:moveTo>
                  <a:lnTo>
                    <a:pt x="716026" y="437692"/>
                  </a:lnTo>
                </a:path>
                <a:path w="2868295" h="1641475">
                  <a:moveTo>
                    <a:pt x="686054" y="467664"/>
                  </a:moveTo>
                  <a:lnTo>
                    <a:pt x="745998" y="467664"/>
                  </a:lnTo>
                </a:path>
                <a:path w="2868295" h="1641475">
                  <a:moveTo>
                    <a:pt x="494322" y="766927"/>
                  </a:moveTo>
                  <a:lnTo>
                    <a:pt x="494322" y="706983"/>
                  </a:lnTo>
                </a:path>
                <a:path w="2868295" h="1641475">
                  <a:moveTo>
                    <a:pt x="464350" y="736955"/>
                  </a:moveTo>
                  <a:lnTo>
                    <a:pt x="524294" y="736955"/>
                  </a:lnTo>
                </a:path>
                <a:path w="2868295" h="1641475">
                  <a:moveTo>
                    <a:pt x="1641856" y="837336"/>
                  </a:moveTo>
                  <a:lnTo>
                    <a:pt x="1641856" y="777392"/>
                  </a:lnTo>
                </a:path>
                <a:path w="2868295" h="1641475">
                  <a:moveTo>
                    <a:pt x="1611884" y="807364"/>
                  </a:moveTo>
                  <a:lnTo>
                    <a:pt x="1671828" y="807364"/>
                  </a:lnTo>
                </a:path>
                <a:path w="2868295" h="1641475">
                  <a:moveTo>
                    <a:pt x="29972" y="151282"/>
                  </a:moveTo>
                  <a:lnTo>
                    <a:pt x="29972" y="91338"/>
                  </a:lnTo>
                </a:path>
                <a:path w="2868295" h="1641475">
                  <a:moveTo>
                    <a:pt x="0" y="121310"/>
                  </a:moveTo>
                  <a:lnTo>
                    <a:pt x="59944" y="121310"/>
                  </a:lnTo>
                </a:path>
                <a:path w="2868295" h="1641475">
                  <a:moveTo>
                    <a:pt x="999578" y="667969"/>
                  </a:moveTo>
                  <a:lnTo>
                    <a:pt x="999578" y="608025"/>
                  </a:lnTo>
                </a:path>
                <a:path w="2868295" h="1641475">
                  <a:moveTo>
                    <a:pt x="969606" y="637997"/>
                  </a:moveTo>
                  <a:lnTo>
                    <a:pt x="1029550" y="637997"/>
                  </a:lnTo>
                </a:path>
                <a:path w="2868295" h="1641475">
                  <a:moveTo>
                    <a:pt x="561873" y="371094"/>
                  </a:moveTo>
                  <a:lnTo>
                    <a:pt x="561873" y="311150"/>
                  </a:lnTo>
                </a:path>
                <a:path w="2868295" h="1641475">
                  <a:moveTo>
                    <a:pt x="531901" y="341122"/>
                  </a:moveTo>
                  <a:lnTo>
                    <a:pt x="591845" y="341122"/>
                  </a:lnTo>
                </a:path>
                <a:path w="2868295" h="1641475">
                  <a:moveTo>
                    <a:pt x="1469631" y="1007668"/>
                  </a:moveTo>
                  <a:lnTo>
                    <a:pt x="1469631" y="947712"/>
                  </a:lnTo>
                </a:path>
                <a:path w="2868295" h="1641475">
                  <a:moveTo>
                    <a:pt x="1439659" y="977684"/>
                  </a:moveTo>
                  <a:lnTo>
                    <a:pt x="1499603" y="977684"/>
                  </a:lnTo>
                </a:path>
                <a:path w="2868295" h="1641475">
                  <a:moveTo>
                    <a:pt x="2171865" y="820216"/>
                  </a:moveTo>
                  <a:lnTo>
                    <a:pt x="2171865" y="760260"/>
                  </a:lnTo>
                </a:path>
                <a:path w="2868295" h="1641475">
                  <a:moveTo>
                    <a:pt x="2141893" y="790244"/>
                  </a:moveTo>
                  <a:lnTo>
                    <a:pt x="2201837" y="790244"/>
                  </a:lnTo>
                </a:path>
                <a:path w="2868295" h="1641475">
                  <a:moveTo>
                    <a:pt x="1081405" y="1179893"/>
                  </a:moveTo>
                  <a:lnTo>
                    <a:pt x="1081405" y="1119949"/>
                  </a:lnTo>
                </a:path>
                <a:path w="2868295" h="1641475">
                  <a:moveTo>
                    <a:pt x="1051433" y="1149921"/>
                  </a:moveTo>
                  <a:lnTo>
                    <a:pt x="1111389" y="1149921"/>
                  </a:lnTo>
                </a:path>
                <a:path w="2868295" h="1641475">
                  <a:moveTo>
                    <a:pt x="2322207" y="1073315"/>
                  </a:moveTo>
                  <a:lnTo>
                    <a:pt x="2322207" y="1013371"/>
                  </a:lnTo>
                </a:path>
                <a:path w="2868295" h="1641475">
                  <a:moveTo>
                    <a:pt x="2292235" y="1043343"/>
                  </a:moveTo>
                  <a:lnTo>
                    <a:pt x="2352179" y="1043343"/>
                  </a:lnTo>
                </a:path>
                <a:path w="2868295" h="1641475">
                  <a:moveTo>
                    <a:pt x="1255534" y="953427"/>
                  </a:moveTo>
                  <a:lnTo>
                    <a:pt x="1255534" y="893483"/>
                  </a:lnTo>
                </a:path>
                <a:path w="2868295" h="1641475">
                  <a:moveTo>
                    <a:pt x="1225562" y="923455"/>
                  </a:moveTo>
                  <a:lnTo>
                    <a:pt x="1285519" y="923455"/>
                  </a:lnTo>
                </a:path>
                <a:path w="2868295" h="1641475">
                  <a:moveTo>
                    <a:pt x="137490" y="211239"/>
                  </a:moveTo>
                  <a:lnTo>
                    <a:pt x="137490" y="151282"/>
                  </a:lnTo>
                </a:path>
                <a:path w="2868295" h="1641475">
                  <a:moveTo>
                    <a:pt x="107518" y="181267"/>
                  </a:moveTo>
                  <a:lnTo>
                    <a:pt x="167462" y="181267"/>
                  </a:lnTo>
                </a:path>
                <a:path w="2868295" h="1641475">
                  <a:moveTo>
                    <a:pt x="2528684" y="1147533"/>
                  </a:moveTo>
                  <a:lnTo>
                    <a:pt x="2528684" y="1087589"/>
                  </a:lnTo>
                </a:path>
                <a:path w="2868295" h="1641475">
                  <a:moveTo>
                    <a:pt x="2498712" y="1117561"/>
                  </a:moveTo>
                  <a:lnTo>
                    <a:pt x="2558656" y="1117561"/>
                  </a:lnTo>
                </a:path>
              </a:pathLst>
            </a:custGeom>
            <a:ln w="9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43104" y="1726818"/>
              <a:ext cx="2807970" cy="1041400"/>
            </a:xfrm>
            <a:custGeom>
              <a:avLst/>
              <a:gdLst/>
              <a:ahLst/>
              <a:cxnLst/>
              <a:rect l="l" t="t" r="r" b="b"/>
              <a:pathLst>
                <a:path w="2807970" h="1041400">
                  <a:moveTo>
                    <a:pt x="0" y="0"/>
                  </a:moveTo>
                  <a:lnTo>
                    <a:pt x="28549" y="10464"/>
                  </a:lnTo>
                  <a:lnTo>
                    <a:pt x="57086" y="20929"/>
                  </a:lnTo>
                  <a:lnTo>
                    <a:pt x="84683" y="31394"/>
                  </a:lnTo>
                  <a:lnTo>
                    <a:pt x="113233" y="41871"/>
                  </a:lnTo>
                  <a:lnTo>
                    <a:pt x="141782" y="52336"/>
                  </a:lnTo>
                  <a:lnTo>
                    <a:pt x="170319" y="63754"/>
                  </a:lnTo>
                  <a:lnTo>
                    <a:pt x="198869" y="74218"/>
                  </a:lnTo>
                  <a:lnTo>
                    <a:pt x="226466" y="84683"/>
                  </a:lnTo>
                  <a:lnTo>
                    <a:pt x="255003" y="95148"/>
                  </a:lnTo>
                  <a:lnTo>
                    <a:pt x="283552" y="105613"/>
                  </a:lnTo>
                  <a:lnTo>
                    <a:pt x="312102" y="116090"/>
                  </a:lnTo>
                  <a:lnTo>
                    <a:pt x="340639" y="126555"/>
                  </a:lnTo>
                  <a:lnTo>
                    <a:pt x="368236" y="137020"/>
                  </a:lnTo>
                  <a:lnTo>
                    <a:pt x="396786" y="147485"/>
                  </a:lnTo>
                  <a:lnTo>
                    <a:pt x="425335" y="157949"/>
                  </a:lnTo>
                  <a:lnTo>
                    <a:pt x="453872" y="168414"/>
                  </a:lnTo>
                  <a:lnTo>
                    <a:pt x="482422" y="178879"/>
                  </a:lnTo>
                  <a:lnTo>
                    <a:pt x="510971" y="189357"/>
                  </a:lnTo>
                  <a:lnTo>
                    <a:pt x="538556" y="199821"/>
                  </a:lnTo>
                  <a:lnTo>
                    <a:pt x="567105" y="210286"/>
                  </a:lnTo>
                  <a:lnTo>
                    <a:pt x="595655" y="220751"/>
                  </a:lnTo>
                  <a:lnTo>
                    <a:pt x="624192" y="231216"/>
                  </a:lnTo>
                  <a:lnTo>
                    <a:pt x="652741" y="241681"/>
                  </a:lnTo>
                  <a:lnTo>
                    <a:pt x="680339" y="252145"/>
                  </a:lnTo>
                  <a:lnTo>
                    <a:pt x="708888" y="262623"/>
                  </a:lnTo>
                  <a:lnTo>
                    <a:pt x="737425" y="273088"/>
                  </a:lnTo>
                  <a:lnTo>
                    <a:pt x="765975" y="283552"/>
                  </a:lnTo>
                  <a:lnTo>
                    <a:pt x="794524" y="294970"/>
                  </a:lnTo>
                  <a:lnTo>
                    <a:pt x="822109" y="305435"/>
                  </a:lnTo>
                  <a:lnTo>
                    <a:pt x="850658" y="315899"/>
                  </a:lnTo>
                  <a:lnTo>
                    <a:pt x="879208" y="326364"/>
                  </a:lnTo>
                  <a:lnTo>
                    <a:pt x="907745" y="336842"/>
                  </a:lnTo>
                  <a:lnTo>
                    <a:pt x="936294" y="347306"/>
                  </a:lnTo>
                  <a:lnTo>
                    <a:pt x="963891" y="357771"/>
                  </a:lnTo>
                  <a:lnTo>
                    <a:pt x="992441" y="368236"/>
                  </a:lnTo>
                  <a:lnTo>
                    <a:pt x="1020978" y="378701"/>
                  </a:lnTo>
                  <a:lnTo>
                    <a:pt x="1049528" y="389166"/>
                  </a:lnTo>
                  <a:lnTo>
                    <a:pt x="1078077" y="399630"/>
                  </a:lnTo>
                  <a:lnTo>
                    <a:pt x="1105662" y="410108"/>
                  </a:lnTo>
                  <a:lnTo>
                    <a:pt x="1134211" y="420573"/>
                  </a:lnTo>
                  <a:lnTo>
                    <a:pt x="1162761" y="431038"/>
                  </a:lnTo>
                  <a:lnTo>
                    <a:pt x="1191298" y="441502"/>
                  </a:lnTo>
                  <a:lnTo>
                    <a:pt x="1219847" y="451967"/>
                  </a:lnTo>
                  <a:lnTo>
                    <a:pt x="1247444" y="462432"/>
                  </a:lnTo>
                  <a:lnTo>
                    <a:pt x="1275994" y="472897"/>
                  </a:lnTo>
                  <a:lnTo>
                    <a:pt x="1304531" y="483374"/>
                  </a:lnTo>
                  <a:lnTo>
                    <a:pt x="1333080" y="493839"/>
                  </a:lnTo>
                  <a:lnTo>
                    <a:pt x="1361630" y="504304"/>
                  </a:lnTo>
                  <a:lnTo>
                    <a:pt x="1389214" y="514769"/>
                  </a:lnTo>
                  <a:lnTo>
                    <a:pt x="1417764" y="526186"/>
                  </a:lnTo>
                  <a:lnTo>
                    <a:pt x="1446314" y="536651"/>
                  </a:lnTo>
                  <a:lnTo>
                    <a:pt x="1474851" y="547116"/>
                  </a:lnTo>
                  <a:lnTo>
                    <a:pt x="1503400" y="557593"/>
                  </a:lnTo>
                  <a:lnTo>
                    <a:pt x="1530997" y="568058"/>
                  </a:lnTo>
                  <a:lnTo>
                    <a:pt x="1559547" y="578523"/>
                  </a:lnTo>
                  <a:lnTo>
                    <a:pt x="1588084" y="588987"/>
                  </a:lnTo>
                  <a:lnTo>
                    <a:pt x="1616633" y="599452"/>
                  </a:lnTo>
                  <a:lnTo>
                    <a:pt x="1645183" y="609917"/>
                  </a:lnTo>
                  <a:lnTo>
                    <a:pt x="1673720" y="620382"/>
                  </a:lnTo>
                  <a:lnTo>
                    <a:pt x="1701317" y="630859"/>
                  </a:lnTo>
                  <a:lnTo>
                    <a:pt x="1729867" y="641324"/>
                  </a:lnTo>
                  <a:lnTo>
                    <a:pt x="1758403" y="651789"/>
                  </a:lnTo>
                  <a:lnTo>
                    <a:pt x="1786953" y="662254"/>
                  </a:lnTo>
                  <a:lnTo>
                    <a:pt x="1815503" y="672719"/>
                  </a:lnTo>
                  <a:lnTo>
                    <a:pt x="1843100" y="683183"/>
                  </a:lnTo>
                  <a:lnTo>
                    <a:pt x="1871637" y="693648"/>
                  </a:lnTo>
                  <a:lnTo>
                    <a:pt x="1900186" y="704126"/>
                  </a:lnTo>
                  <a:lnTo>
                    <a:pt x="1928736" y="714590"/>
                  </a:lnTo>
                  <a:lnTo>
                    <a:pt x="1957273" y="725055"/>
                  </a:lnTo>
                  <a:lnTo>
                    <a:pt x="1984870" y="735520"/>
                  </a:lnTo>
                  <a:lnTo>
                    <a:pt x="2013419" y="745985"/>
                  </a:lnTo>
                  <a:lnTo>
                    <a:pt x="2041956" y="757402"/>
                  </a:lnTo>
                  <a:lnTo>
                    <a:pt x="2070506" y="767867"/>
                  </a:lnTo>
                  <a:lnTo>
                    <a:pt x="2099056" y="778344"/>
                  </a:lnTo>
                  <a:lnTo>
                    <a:pt x="2126653" y="788809"/>
                  </a:lnTo>
                  <a:lnTo>
                    <a:pt x="2155190" y="799274"/>
                  </a:lnTo>
                  <a:lnTo>
                    <a:pt x="2183739" y="809739"/>
                  </a:lnTo>
                  <a:lnTo>
                    <a:pt x="2212289" y="820204"/>
                  </a:lnTo>
                  <a:lnTo>
                    <a:pt x="2240826" y="830668"/>
                  </a:lnTo>
                  <a:lnTo>
                    <a:pt x="2268423" y="841133"/>
                  </a:lnTo>
                  <a:lnTo>
                    <a:pt x="2296972" y="851611"/>
                  </a:lnTo>
                  <a:lnTo>
                    <a:pt x="2325509" y="862076"/>
                  </a:lnTo>
                  <a:lnTo>
                    <a:pt x="2354059" y="872540"/>
                  </a:lnTo>
                  <a:lnTo>
                    <a:pt x="2382608" y="883005"/>
                  </a:lnTo>
                  <a:lnTo>
                    <a:pt x="2410206" y="893470"/>
                  </a:lnTo>
                  <a:lnTo>
                    <a:pt x="2438742" y="903935"/>
                  </a:lnTo>
                  <a:lnTo>
                    <a:pt x="2467292" y="914400"/>
                  </a:lnTo>
                  <a:lnTo>
                    <a:pt x="2495842" y="924877"/>
                  </a:lnTo>
                  <a:lnTo>
                    <a:pt x="2524379" y="935342"/>
                  </a:lnTo>
                  <a:lnTo>
                    <a:pt x="2551976" y="945807"/>
                  </a:lnTo>
                  <a:lnTo>
                    <a:pt x="2580525" y="956271"/>
                  </a:lnTo>
                  <a:lnTo>
                    <a:pt x="2609062" y="966736"/>
                  </a:lnTo>
                  <a:lnTo>
                    <a:pt x="2637612" y="977201"/>
                  </a:lnTo>
                  <a:lnTo>
                    <a:pt x="2666161" y="988618"/>
                  </a:lnTo>
                  <a:lnTo>
                    <a:pt x="2694698" y="999096"/>
                  </a:lnTo>
                  <a:lnTo>
                    <a:pt x="2722295" y="1009561"/>
                  </a:lnTo>
                  <a:lnTo>
                    <a:pt x="2750845" y="1020025"/>
                  </a:lnTo>
                  <a:lnTo>
                    <a:pt x="2779395" y="1030490"/>
                  </a:lnTo>
                  <a:lnTo>
                    <a:pt x="2807931" y="1040955"/>
                  </a:lnTo>
                </a:path>
              </a:pathLst>
            </a:custGeom>
            <a:ln w="951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742438" y="4040852"/>
            <a:ext cx="1460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91331" y="4427372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748" y="0"/>
                </a:lnTo>
              </a:path>
            </a:pathLst>
          </a:custGeom>
          <a:ln w="6095">
            <a:solidFill>
              <a:srgbClr val="9800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696589" y="4405088"/>
            <a:ext cx="44767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80" dirty="0">
                <a:solidFill>
                  <a:srgbClr val="990099"/>
                </a:solidFill>
                <a:latin typeface="Tahoma"/>
                <a:cs typeface="Tahoma"/>
              </a:rPr>
              <a:t>2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π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30300" y="4217637"/>
            <a:ext cx="31578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854325" algn="l"/>
                <a:tab pos="3025140" algn="l"/>
              </a:tabLst>
            </a:pPr>
            <a:r>
              <a:rPr sz="2050" spc="-35" dirty="0">
                <a:latin typeface="Calibri"/>
                <a:cs typeface="Calibri"/>
              </a:rPr>
              <a:t>Maximizin</a:t>
            </a:r>
            <a:r>
              <a:rPr sz="2050" spc="-30" dirty="0">
                <a:latin typeface="Calibri"/>
                <a:cs typeface="Calibri"/>
              </a:rPr>
              <a:t>g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7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3075" spc="540" baseline="5420" dirty="0">
                <a:solidFill>
                  <a:srgbClr val="990099"/>
                </a:solidFill>
                <a:latin typeface="Cambria"/>
                <a:cs typeface="Cambria"/>
              </a:rPr>
              <a:t>√</a:t>
            </a:r>
            <a:r>
              <a:rPr sz="3075" u="dashLong" baseline="5420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075" baseline="5420" dirty="0">
                <a:solidFill>
                  <a:srgbClr val="990099"/>
                </a:solidFill>
                <a:latin typeface="Times New Roman"/>
                <a:cs typeface="Times New Roman"/>
              </a:rPr>
              <a:t>	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62120" y="4166791"/>
            <a:ext cx="1676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95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19091" y="4098097"/>
            <a:ext cx="95376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990099"/>
                </a:solidFill>
                <a:latin typeface="Euclid Fraktur"/>
                <a:cs typeface="Euclid Fraktur"/>
              </a:rPr>
              <a:t>(</a:t>
            </a:r>
            <a:r>
              <a:rPr sz="120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200" spc="-15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1200" spc="-15" dirty="0">
                <a:solidFill>
                  <a:srgbClr val="990099"/>
                </a:solidFill>
                <a:latin typeface="Euclid Fraktur"/>
                <a:cs typeface="Euclid Fraktur"/>
              </a:rPr>
              <a:t>(</a:t>
            </a:r>
            <a:r>
              <a:rPr sz="120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1200" b="0" i="1" spc="2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20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200" spc="-50" dirty="0">
                <a:solidFill>
                  <a:srgbClr val="990099"/>
                </a:solidFill>
                <a:latin typeface="Euclid Fraktur"/>
                <a:cs typeface="Euclid Fraktur"/>
              </a:rPr>
              <a:t>+</a:t>
            </a:r>
            <a:r>
              <a:rPr sz="120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1200" b="0" i="1" spc="2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200" spc="-15" dirty="0">
                <a:solidFill>
                  <a:srgbClr val="990099"/>
                </a:solidFill>
                <a:latin typeface="Euclid Fraktur"/>
                <a:cs typeface="Euclid Fraktur"/>
              </a:rPr>
              <a:t>))</a:t>
            </a:r>
            <a:endParaRPr sz="1200">
              <a:latin typeface="Euclid Fraktur"/>
              <a:cs typeface="Euclid Fraktur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47210" y="4043232"/>
            <a:ext cx="1003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990099"/>
                </a:solidFill>
                <a:latin typeface="Euclid Fraktur"/>
                <a:cs typeface="Euclid Fraktur"/>
              </a:rPr>
              <a:t>2</a:t>
            </a:r>
            <a:endParaRPr sz="1200">
              <a:latin typeface="Euclid Fraktur"/>
              <a:cs typeface="Euclid Fraktur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431639" y="4316120"/>
            <a:ext cx="1009015" cy="0"/>
          </a:xfrm>
          <a:custGeom>
            <a:avLst/>
            <a:gdLst/>
            <a:ahLst/>
            <a:cxnLst/>
            <a:rect l="l" t="t" r="r" b="b"/>
            <a:pathLst>
              <a:path w="1009014">
                <a:moveTo>
                  <a:pt x="0" y="0"/>
                </a:moveTo>
                <a:lnTo>
                  <a:pt x="1008888" y="0"/>
                </a:lnTo>
              </a:path>
            </a:pathLst>
          </a:custGeom>
          <a:ln w="6095">
            <a:solidFill>
              <a:srgbClr val="98009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774691" y="4143817"/>
            <a:ext cx="499745" cy="365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340"/>
              </a:lnSpc>
              <a:spcBef>
                <a:spcPts val="95"/>
              </a:spcBef>
              <a:tabLst>
                <a:tab pos="386715" algn="l"/>
              </a:tabLst>
            </a:pPr>
            <a:r>
              <a:rPr sz="1200" spc="-20" dirty="0">
                <a:solidFill>
                  <a:srgbClr val="990099"/>
                </a:solidFill>
                <a:latin typeface="Euclid Fraktur"/>
                <a:cs typeface="Euclid Fraktur"/>
              </a:rPr>
              <a:t>1	2</a:t>
            </a:r>
            <a:endParaRPr sz="1200">
              <a:latin typeface="Euclid Fraktur"/>
              <a:cs typeface="Euclid Fraktur"/>
            </a:endParaRPr>
          </a:p>
          <a:p>
            <a:pPr marL="38100">
              <a:lnSpc>
                <a:spcPts val="1340"/>
              </a:lnSpc>
            </a:pPr>
            <a:r>
              <a:rPr sz="1200" spc="5" dirty="0">
                <a:solidFill>
                  <a:srgbClr val="990099"/>
                </a:solidFill>
                <a:latin typeface="Euclid Fraktur"/>
                <a:cs typeface="Euclid Fraktur"/>
              </a:rPr>
              <a:t>2</a:t>
            </a:r>
            <a:r>
              <a:rPr sz="120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r>
              <a:rPr sz="1800" spc="7" baseline="16203" dirty="0">
                <a:solidFill>
                  <a:srgbClr val="990099"/>
                </a:solidFill>
                <a:latin typeface="Euclid Fraktur"/>
                <a:cs typeface="Euclid Fraktur"/>
              </a:rPr>
              <a:t>2</a:t>
            </a:r>
            <a:endParaRPr sz="1800" baseline="16203">
              <a:latin typeface="Euclid Fraktur"/>
              <a:cs typeface="Euclid Fraktur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15</a:t>
            </a:fld>
            <a:endParaRPr spc="20" dirty="0"/>
          </a:p>
        </p:txBody>
      </p:sp>
      <p:sp>
        <p:nvSpPr>
          <p:cNvPr id="38" name="object 38"/>
          <p:cNvSpPr txBox="1"/>
          <p:nvPr/>
        </p:nvSpPr>
        <p:spPr>
          <a:xfrm>
            <a:off x="5504688" y="4217637"/>
            <a:ext cx="130873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-30" dirty="0">
                <a:latin typeface="Calibri"/>
                <a:cs typeface="Calibri"/>
              </a:rPr>
              <a:t>w.r.t.</a:t>
            </a:r>
            <a:r>
              <a:rPr sz="2050" spc="390" dirty="0">
                <a:latin typeface="Calibri"/>
                <a:cs typeface="Calibri"/>
              </a:rPr>
              <a:t> 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100" spc="-44" baseline="-11904" dirty="0">
                <a:solidFill>
                  <a:srgbClr val="990099"/>
                </a:solidFill>
                <a:latin typeface="Georgia"/>
                <a:cs typeface="Georgia"/>
              </a:rPr>
              <a:t>1</a:t>
            </a:r>
            <a:r>
              <a:rPr sz="2050" spc="-30" dirty="0">
                <a:latin typeface="Calibri"/>
                <a:cs typeface="Calibri"/>
              </a:rPr>
              <a:t>,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100" spc="-254" baseline="-11904" dirty="0">
                <a:solidFill>
                  <a:srgbClr val="990099"/>
                </a:solidFill>
                <a:latin typeface="Georgia"/>
                <a:cs typeface="Georgia"/>
              </a:rPr>
              <a:t>2</a:t>
            </a:r>
            <a:endParaRPr sz="2100" baseline="-11904">
              <a:latin typeface="Georgia"/>
              <a:cs typeface="Georg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41039" y="4867831"/>
            <a:ext cx="1682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31895" y="4961602"/>
            <a:ext cx="2082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80" dirty="0">
                <a:solidFill>
                  <a:srgbClr val="990099"/>
                </a:solidFill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04900" y="4979636"/>
            <a:ext cx="434848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2416810" algn="l"/>
              </a:tabLst>
            </a:pP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minimizing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	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b="0" i="1" spc="-25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100" b="0" i="1" spc="27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100" b="0" i="1" spc="26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b="0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100" spc="209" baseline="-11904" dirty="0">
                <a:solidFill>
                  <a:srgbClr val="990099"/>
                </a:solidFill>
                <a:latin typeface="Georgia"/>
                <a:cs typeface="Georgia"/>
              </a:rPr>
              <a:t>1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27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100" b="0" i="1" spc="240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+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100" spc="-60" baseline="-11904" dirty="0">
                <a:solidFill>
                  <a:srgbClr val="990099"/>
                </a:solidFill>
                <a:latin typeface="Georgia"/>
                <a:cs typeface="Georgia"/>
              </a:rPr>
              <a:t>2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89879" y="4951651"/>
            <a:ext cx="1149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80" dirty="0">
                <a:solidFill>
                  <a:srgbClr val="990099"/>
                </a:solidFill>
                <a:latin typeface="Georgia"/>
                <a:cs typeface="Georgia"/>
              </a:rPr>
              <a:t>2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30300" y="5138930"/>
            <a:ext cx="7029450" cy="111125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018030">
              <a:lnSpc>
                <a:spcPct val="100000"/>
              </a:lnSpc>
              <a:spcBef>
                <a:spcPts val="890"/>
              </a:spcBef>
            </a:pPr>
            <a:r>
              <a:rPr sz="1400" b="0" i="1" spc="18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140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400" spc="190" dirty="0">
                <a:solidFill>
                  <a:srgbClr val="990099"/>
                </a:solidFill>
                <a:latin typeface="Georgia"/>
                <a:cs typeface="Georgia"/>
              </a:rPr>
              <a:t>=</a:t>
            </a:r>
            <a:r>
              <a:rPr sz="1400" spc="-100" dirty="0">
                <a:solidFill>
                  <a:srgbClr val="990099"/>
                </a:solidFill>
                <a:latin typeface="Georgia"/>
                <a:cs typeface="Georgia"/>
              </a:rPr>
              <a:t> </a:t>
            </a:r>
            <a:r>
              <a:rPr sz="1400" spc="100" dirty="0">
                <a:solidFill>
                  <a:srgbClr val="990099"/>
                </a:solidFill>
                <a:latin typeface="Georgia"/>
                <a:cs typeface="Georgia"/>
              </a:rPr>
              <a:t>1</a:t>
            </a:r>
            <a:endParaRPr sz="1400">
              <a:latin typeface="Georgia"/>
              <a:cs typeface="Georgia"/>
            </a:endParaRPr>
          </a:p>
          <a:p>
            <a:pPr marL="12700" marR="5080">
              <a:lnSpc>
                <a:spcPct val="101499"/>
              </a:lnSpc>
              <a:spcBef>
                <a:spcPts val="1080"/>
              </a:spcBef>
            </a:pPr>
            <a:r>
              <a:rPr sz="2050" spc="45" dirty="0">
                <a:latin typeface="Calibri"/>
                <a:cs typeface="Calibri"/>
              </a:rPr>
              <a:t>That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is,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minimizing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sum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squared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errors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gives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60" dirty="0">
                <a:latin typeface="Calibri"/>
                <a:cs typeface="Calibri"/>
              </a:rPr>
              <a:t>ML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solution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linear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fit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15" dirty="0">
                <a:solidFill>
                  <a:srgbClr val="7E0000"/>
                </a:solidFill>
                <a:latin typeface="Century"/>
                <a:cs typeface="Century"/>
              </a:rPr>
              <a:t>assuming</a:t>
            </a:r>
            <a:r>
              <a:rPr sz="2050" spc="22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20" dirty="0">
                <a:solidFill>
                  <a:srgbClr val="7E0000"/>
                </a:solidFill>
                <a:latin typeface="Century"/>
                <a:cs typeface="Century"/>
              </a:rPr>
              <a:t>Gaussian</a:t>
            </a:r>
            <a:r>
              <a:rPr sz="2050" spc="22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35" dirty="0">
                <a:solidFill>
                  <a:srgbClr val="7E0000"/>
                </a:solidFill>
                <a:latin typeface="Century"/>
                <a:cs typeface="Century"/>
              </a:rPr>
              <a:t>noise</a:t>
            </a:r>
            <a:r>
              <a:rPr sz="2050" spc="19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80" dirty="0">
                <a:solidFill>
                  <a:srgbClr val="7E0000"/>
                </a:solidFill>
                <a:latin typeface="Century"/>
                <a:cs typeface="Century"/>
              </a:rPr>
              <a:t>of</a:t>
            </a:r>
            <a:r>
              <a:rPr sz="2050" spc="19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45" dirty="0">
                <a:solidFill>
                  <a:srgbClr val="7E0000"/>
                </a:solidFill>
                <a:latin typeface="Century"/>
                <a:cs typeface="Century"/>
              </a:rPr>
              <a:t>fixed</a:t>
            </a:r>
            <a:r>
              <a:rPr sz="2050" spc="20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20" dirty="0">
                <a:solidFill>
                  <a:srgbClr val="7E0000"/>
                </a:solidFill>
                <a:latin typeface="Century"/>
                <a:cs typeface="Century"/>
              </a:rPr>
              <a:t>variance</a:t>
            </a:r>
            <a:endParaRPr sz="2050">
              <a:latin typeface="Century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215810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201" y="941545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Naive Bayes Models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16</a:t>
            </a:fld>
            <a:endParaRPr spc="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8DC8DB-6134-4D10-A239-A5D42DA21178}"/>
                  </a:ext>
                </a:extLst>
              </p:cNvPr>
              <p:cNvSpPr txBox="1"/>
              <p:nvPr/>
            </p:nvSpPr>
            <p:spPr>
              <a:xfrm>
                <a:off x="902141" y="2269983"/>
                <a:ext cx="7339835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MY" sz="1800" b="0" i="0" u="none" strike="noStrike" baseline="0" dirty="0">
                    <a:solidFill>
                      <a:srgbClr val="131516"/>
                    </a:solidFill>
                    <a:latin typeface="Times New Roman" panose="02020603050405020304" pitchFamily="18" charset="0"/>
                  </a:rPr>
                  <a:t>Hypothesis prior: Bayesian </a:t>
                </a:r>
                <a:r>
                  <a:rPr lang="en-US" sz="1800" b="0" i="0" u="none" strike="noStrike" baseline="0" dirty="0">
                    <a:solidFill>
                      <a:srgbClr val="131516"/>
                    </a:solidFill>
                    <a:latin typeface="Times New Roman" panose="02020603050405020304" pitchFamily="18" charset="0"/>
                  </a:rPr>
                  <a:t>approach to parameter learning </a:t>
                </a:r>
                <a:r>
                  <a:rPr lang="en-US" sz="1800" b="0" i="0" u="none" strike="noStrike" baseline="0" dirty="0">
                    <a:solidFill>
                      <a:srgbClr val="232525"/>
                    </a:solidFill>
                    <a:latin typeface="Times New Roman" panose="02020603050405020304" pitchFamily="18" charset="0"/>
                  </a:rPr>
                  <a:t>starts </a:t>
                </a:r>
                <a:r>
                  <a:rPr lang="en-US" sz="1800" b="0" i="0" u="none" strike="noStrike" baseline="0" dirty="0">
                    <a:solidFill>
                      <a:srgbClr val="131516"/>
                    </a:solidFill>
                    <a:latin typeface="Times New Roman" panose="02020603050405020304" pitchFamily="18" charset="0"/>
                  </a:rPr>
                  <a:t>by defining a prior probability distribution over the </a:t>
                </a:r>
                <a:r>
                  <a:rPr lang="en-MY" sz="1800" b="0" i="0" u="none" strike="noStrike" baseline="0" dirty="0">
                    <a:solidFill>
                      <a:srgbClr val="131516"/>
                    </a:solidFill>
                    <a:latin typeface="Times New Roman" panose="02020603050405020304" pitchFamily="18" charset="0"/>
                  </a:rPr>
                  <a:t>possible hypotheses</a:t>
                </a:r>
              </a:p>
              <a:p>
                <a:pPr algn="l"/>
                <a:endParaRPr lang="en-MY" sz="1800" b="0" i="0" u="none" strike="noStrike" baseline="0" dirty="0">
                  <a:solidFill>
                    <a:srgbClr val="131516"/>
                  </a:solidFill>
                  <a:latin typeface="Times New Roman" panose="02020603050405020304" pitchFamily="18" charset="0"/>
                </a:endParaRP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131616"/>
                    </a:solidFill>
                    <a:latin typeface="Times New Roman" panose="02020603050405020304" pitchFamily="18" charset="0"/>
                  </a:rPr>
                  <a:t>In the Bayesian view</a:t>
                </a:r>
                <a:r>
                  <a:rPr lang="en-US" sz="1800" b="0" i="0" u="none" strike="noStrike" baseline="0" dirty="0">
                    <a:solidFill>
                      <a:srgbClr val="4F5050"/>
                    </a:solidFill>
                    <a:latin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13161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800" b="0" i="1" u="none" strike="noStrike" baseline="0" dirty="0" smtClean="0">
                        <a:solidFill>
                          <a:srgbClr val="13161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131616"/>
                    </a:solidFill>
                    <a:latin typeface="Times New Roman" panose="02020603050405020304" pitchFamily="18" charset="0"/>
                  </a:rPr>
                  <a:t>is the (unknown)</a:t>
                </a:r>
                <a:r>
                  <a:rPr lang="en-US" sz="1800" b="0" i="0" u="none" strike="noStrike" dirty="0">
                    <a:solidFill>
                      <a:srgbClr val="131616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131616"/>
                    </a:solidFill>
                    <a:latin typeface="Times New Roman" panose="02020603050405020304" pitchFamily="18" charset="0"/>
                  </a:rPr>
                  <a:t>value of a random variable </a:t>
                </a:r>
                <a14:m>
                  <m:oMath xmlns:m="http://schemas.openxmlformats.org/officeDocument/2006/math">
                    <m:r>
                      <a:rPr lang="el-GR" sz="1800" b="1" i="1" u="none" strike="noStrike" baseline="0" dirty="0" smtClean="0">
                        <a:solidFill>
                          <a:srgbClr val="13161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131616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131616"/>
                    </a:solidFill>
                    <a:latin typeface="Times New Roman" panose="02020603050405020304" pitchFamily="18" charset="0"/>
                  </a:rPr>
                  <a:t>that defines the hypothesis space</a:t>
                </a:r>
              </a:p>
              <a:p>
                <a:pPr algn="l"/>
                <a:endParaRPr lang="en-US" dirty="0">
                  <a:solidFill>
                    <a:srgbClr val="131616"/>
                  </a:solidFill>
                  <a:latin typeface="Times New Roman" panose="02020603050405020304" pitchFamily="18" charset="0"/>
                </a:endParaRP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131616"/>
                    </a:solidFill>
                    <a:latin typeface="Times New Roman" panose="02020603050405020304" pitchFamily="18" charset="0"/>
                  </a:rPr>
                  <a:t>The hypothesis prior </a:t>
                </a:r>
                <a:r>
                  <a:rPr lang="en-US" sz="1800" b="0" i="0" u="none" strike="noStrike" baseline="0" dirty="0">
                    <a:solidFill>
                      <a:srgbClr val="242626"/>
                    </a:solidFill>
                    <a:latin typeface="Times New Roman" panose="02020603050405020304" pitchFamily="18" charset="0"/>
                  </a:rPr>
                  <a:t>is </a:t>
                </a:r>
                <a:r>
                  <a:rPr lang="en-US" sz="1800" b="0" i="0" u="none" strike="noStrike" baseline="0" dirty="0">
                    <a:solidFill>
                      <a:srgbClr val="131616"/>
                    </a:solidFill>
                    <a:latin typeface="Times New Roman" panose="02020603050405020304" pitchFamily="18" charset="0"/>
                  </a:rPr>
                  <a:t>just</a:t>
                </a:r>
                <a:r>
                  <a:rPr lang="en-US" sz="1800" b="0" i="0" u="none" strike="noStrike" dirty="0">
                    <a:solidFill>
                      <a:srgbClr val="131616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131616"/>
                    </a:solidFill>
                    <a:latin typeface="Times New Roman" panose="02020603050405020304" pitchFamily="18" charset="0"/>
                  </a:rPr>
                  <a:t>the prior distribution </a:t>
                </a:r>
                <a:r>
                  <a:rPr lang="en-US" sz="1800" b="1" i="0" u="none" strike="noStrike" baseline="0" dirty="0">
                    <a:solidFill>
                      <a:srgbClr val="131616"/>
                    </a:solidFill>
                    <a:latin typeface="Arial" panose="020B0604020202020204" pitchFamily="34" charset="0"/>
                  </a:rPr>
                  <a:t>P(</a:t>
                </a:r>
                <a14:m>
                  <m:oMath xmlns:m="http://schemas.openxmlformats.org/officeDocument/2006/math">
                    <m:r>
                      <a:rPr lang="el-GR" sz="1800" b="1" i="1" u="none" strike="noStrike" baseline="0" dirty="0" smtClean="0">
                        <a:solidFill>
                          <a:srgbClr val="13161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rgbClr val="131616"/>
                    </a:solidFill>
                    <a:latin typeface="Arial" panose="020B0604020202020204" pitchFamily="34" charset="0"/>
                  </a:rPr>
                  <a:t>). </a:t>
                </a:r>
              </a:p>
              <a:p>
                <a:pPr algn="l"/>
                <a:endParaRPr lang="en-US" b="1" dirty="0">
                  <a:solidFill>
                    <a:srgbClr val="131616"/>
                  </a:solidFill>
                  <a:latin typeface="Arial" panose="020B0604020202020204" pitchFamily="34" charset="0"/>
                </a:endParaRP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131616"/>
                    </a:solidFill>
                    <a:latin typeface="Times New Roman" panose="02020603050405020304" pitchFamily="18" charset="0"/>
                  </a:rPr>
                  <a:t>Thus, </a:t>
                </a:r>
                <a:r>
                  <a:rPr lang="en-US" sz="1800" b="0" i="0" u="none" strike="noStrike" baseline="0" dirty="0">
                    <a:solidFill>
                      <a:srgbClr val="242626"/>
                    </a:solidFill>
                    <a:latin typeface="Arial" panose="020B0604020202020204" pitchFamily="34" charset="0"/>
                  </a:rPr>
                  <a:t>P(</a:t>
                </a:r>
                <a14:m>
                  <m:oMath xmlns:m="http://schemas.openxmlformats.org/officeDocument/2006/math">
                    <m:r>
                      <a:rPr lang="el-GR" b="1" i="1" dirty="0">
                        <a:solidFill>
                          <a:srgbClr val="13161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242626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3D3F3F"/>
                    </a:solidFill>
                    <a:latin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13161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131616"/>
                    </a:solidFill>
                    <a:latin typeface="Arial" panose="020B0604020202020204" pitchFamily="34" charset="0"/>
                  </a:rPr>
                  <a:t>) </a:t>
                </a:r>
                <a:r>
                  <a:rPr lang="en-US" sz="1800" b="0" i="0" u="none" strike="noStrike" baseline="0" dirty="0">
                    <a:solidFill>
                      <a:srgbClr val="131616"/>
                    </a:solidFill>
                    <a:latin typeface="Times New Roman" panose="02020603050405020304" pitchFamily="18" charset="0"/>
                  </a:rPr>
                  <a:t>is the prior probability that </a:t>
                </a:r>
                <a:r>
                  <a:rPr lang="en-US" sz="1800" b="0" i="0" u="none" strike="noStrike" baseline="0" dirty="0">
                    <a:solidFill>
                      <a:srgbClr val="242626"/>
                    </a:solidFill>
                    <a:latin typeface="Times New Roman" panose="02020603050405020304" pitchFamily="18" charset="0"/>
                  </a:rPr>
                  <a:t>the </a:t>
                </a:r>
                <a:r>
                  <a:rPr lang="en-US" sz="1800" b="0" i="0" u="none" strike="noStrike" baseline="0" dirty="0">
                    <a:solidFill>
                      <a:srgbClr val="131616"/>
                    </a:solidFill>
                    <a:latin typeface="Times New Roman" panose="02020603050405020304" pitchFamily="18" charset="0"/>
                  </a:rPr>
                  <a:t>bag has a </a:t>
                </a:r>
                <a:r>
                  <a:rPr lang="en-US" sz="1800" b="0" i="0" u="none" strike="noStrike" baseline="0" dirty="0">
                    <a:solidFill>
                      <a:srgbClr val="242626"/>
                    </a:solidFill>
                    <a:latin typeface="Times New Roman" panose="02020603050405020304" pitchFamily="18" charset="0"/>
                  </a:rPr>
                  <a:t>fraction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13161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MY" sz="1800" b="0" i="1" u="none" strike="noStrike" baseline="0" dirty="0">
                    <a:solidFill>
                      <a:srgbClr val="242626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MY" sz="1800" b="0" i="0" u="none" strike="noStrike" baseline="0" dirty="0">
                    <a:solidFill>
                      <a:srgbClr val="131616"/>
                    </a:solidFill>
                    <a:latin typeface="Times New Roman" panose="02020603050405020304" pitchFamily="18" charset="0"/>
                  </a:rPr>
                  <a:t>of </a:t>
                </a:r>
                <a:r>
                  <a:rPr lang="en-MY" sz="1800" b="0" i="0" u="none" strike="noStrike" baseline="0" dirty="0">
                    <a:solidFill>
                      <a:srgbClr val="242626"/>
                    </a:solidFill>
                    <a:latin typeface="Times New Roman" panose="02020603050405020304" pitchFamily="18" charset="0"/>
                  </a:rPr>
                  <a:t>cherry </a:t>
                </a:r>
                <a:r>
                  <a:rPr lang="en-MY" sz="1800" b="0" i="0" u="none" strike="noStrike" baseline="0" dirty="0">
                    <a:solidFill>
                      <a:srgbClr val="131616"/>
                    </a:solidFill>
                    <a:latin typeface="Times New Roman" panose="02020603050405020304" pitchFamily="18" charset="0"/>
                  </a:rPr>
                  <a:t>candies</a:t>
                </a:r>
                <a:r>
                  <a:rPr lang="en-MY" sz="1800" b="0" i="0" u="none" strike="noStrike" baseline="0" dirty="0">
                    <a:solidFill>
                      <a:srgbClr val="3D3F3F"/>
                    </a:solidFill>
                    <a:latin typeface="Times New Roman" panose="02020603050405020304" pitchFamily="18" charset="0"/>
                  </a:rPr>
                  <a:t>.</a:t>
                </a:r>
              </a:p>
              <a:p>
                <a:pPr algn="l"/>
                <a:endParaRPr lang="en-MY" dirty="0">
                  <a:solidFill>
                    <a:srgbClr val="3D3F3F"/>
                  </a:solidFill>
                  <a:latin typeface="Times New Roman" panose="02020603050405020304" pitchFamily="18" charset="0"/>
                </a:endParaRPr>
              </a:p>
              <a:p>
                <a:r>
                  <a:rPr lang="da-DK" sz="1800" b="0" i="1" u="none" strike="noStrike" baseline="0" dirty="0">
                    <a:solidFill>
                      <a:srgbClr val="242626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lang="da-DK" sz="1800" b="0" u="none" strike="noStrike" baseline="0" dirty="0">
                    <a:solidFill>
                      <a:srgbClr val="242626"/>
                    </a:solidFill>
                    <a:latin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13161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a-DK" sz="1800" b="0" u="none" strike="noStrike" baseline="0" dirty="0">
                    <a:solidFill>
                      <a:srgbClr val="242626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lang="da-DK" sz="1800" b="0" i="1" u="none" strike="noStrike" baseline="0" dirty="0">
                    <a:solidFill>
                      <a:srgbClr val="242626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da-DK" sz="1800" b="0" i="0" u="none" strike="noStrike" baseline="0" dirty="0">
                    <a:solidFill>
                      <a:srgbClr val="131616"/>
                    </a:solidFill>
                    <a:latin typeface="Times New Roman" panose="02020603050405020304" pitchFamily="18" charset="0"/>
                  </a:rPr>
                  <a:t>= </a:t>
                </a:r>
                <a:r>
                  <a:rPr lang="da-DK" sz="1800" b="0" i="1" u="none" strike="noStrike" baseline="0" dirty="0">
                    <a:solidFill>
                      <a:srgbClr val="242626"/>
                    </a:solidFill>
                    <a:latin typeface="Times New Roman" panose="02020603050405020304" pitchFamily="18" charset="0"/>
                  </a:rPr>
                  <a:t>Uniform</a:t>
                </a:r>
                <a:r>
                  <a:rPr lang="da-DK" sz="1800" b="0" u="none" strike="noStrike" baseline="0" dirty="0">
                    <a:solidFill>
                      <a:srgbClr val="242626"/>
                    </a:solidFill>
                    <a:latin typeface="Times New Roman" panose="02020603050405020304" pitchFamily="18" charset="0"/>
                  </a:rPr>
                  <a:t>[</a:t>
                </a:r>
                <a:r>
                  <a:rPr lang="da-DK" sz="1800" b="0" i="1" u="none" strike="noStrike" baseline="0" dirty="0">
                    <a:solidFill>
                      <a:srgbClr val="242626"/>
                    </a:solidFill>
                    <a:latin typeface="Times New Roman" panose="02020603050405020304" pitchFamily="18" charset="0"/>
                  </a:rPr>
                  <a:t>0</a:t>
                </a:r>
                <a:r>
                  <a:rPr lang="da-DK" sz="1800" b="0" i="1" u="none" strike="noStrike" baseline="0" dirty="0">
                    <a:solidFill>
                      <a:srgbClr val="3D3F3F"/>
                    </a:solidFill>
                    <a:latin typeface="Times New Roman" panose="02020603050405020304" pitchFamily="18" charset="0"/>
                  </a:rPr>
                  <a:t>,</a:t>
                </a:r>
                <a:r>
                  <a:rPr lang="da-DK" sz="1800" b="0" i="0" u="none" strike="noStrike" baseline="0" dirty="0">
                    <a:solidFill>
                      <a:srgbClr val="131616"/>
                    </a:solidFill>
                    <a:latin typeface="Times New Roman" panose="02020603050405020304" pitchFamily="18" charset="0"/>
                  </a:rPr>
                  <a:t>1](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13161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a-DK" sz="1800" b="0" i="0" u="none" strike="noStrike" baseline="0" dirty="0">
                    <a:solidFill>
                      <a:srgbClr val="131616"/>
                    </a:solidFill>
                    <a:latin typeface="Times New Roman" panose="02020603050405020304" pitchFamily="18" charset="0"/>
                  </a:rPr>
                  <a:t>), uniform density is part of beta distributions.</a:t>
                </a:r>
                <a:endParaRPr lang="en-MY" sz="1800" b="0" i="0" u="none" strike="noStrike" baseline="0" dirty="0">
                  <a:solidFill>
                    <a:srgbClr val="3D3F3F"/>
                  </a:solidFill>
                  <a:latin typeface="Times New Roman" panose="02020603050405020304" pitchFamily="18" charset="0"/>
                </a:endParaRPr>
              </a:p>
              <a:p>
                <a:pPr algn="l"/>
                <a:endParaRPr lang="en-MY" dirty="0">
                  <a:solidFill>
                    <a:srgbClr val="3D3F3F"/>
                  </a:solidFill>
                  <a:latin typeface="Times New Roman" panose="02020603050405020304" pitchFamily="18" charset="0"/>
                </a:endParaRP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131616"/>
                    </a:solidFill>
                    <a:latin typeface="Times New Roman" panose="02020603050405020304" pitchFamily="18" charset="0"/>
                  </a:rPr>
                  <a:t>Each beta distribution </a:t>
                </a:r>
                <a:r>
                  <a:rPr lang="en-US" sz="1800" b="0" i="0" u="none" strike="noStrike" baseline="0" dirty="0">
                    <a:solidFill>
                      <a:srgbClr val="242626"/>
                    </a:solidFill>
                    <a:latin typeface="Times New Roman" panose="02020603050405020304" pitchFamily="18" charset="0"/>
                  </a:rPr>
                  <a:t>is </a:t>
                </a:r>
                <a:r>
                  <a:rPr lang="en-US" sz="1800" b="0" i="0" u="none" strike="noStrike" baseline="0" dirty="0">
                    <a:solidFill>
                      <a:srgbClr val="131616"/>
                    </a:solidFill>
                    <a:latin typeface="Times New Roman" panose="02020603050405020304" pitchFamily="18" charset="0"/>
                  </a:rPr>
                  <a:t>defined by two </a:t>
                </a:r>
                <a:r>
                  <a:rPr lang="en-US" sz="1800" b="1" i="0" u="none" strike="noStrike" baseline="0" dirty="0">
                    <a:solidFill>
                      <a:srgbClr val="131616"/>
                    </a:solidFill>
                    <a:latin typeface="Times New Roman" panose="02020603050405020304" pitchFamily="18" charset="0"/>
                  </a:rPr>
                  <a:t>hyperparameters </a:t>
                </a:r>
                <a:r>
                  <a:rPr lang="en-US" sz="1800" b="0" i="1" u="none" strike="noStrike" baseline="0" dirty="0">
                    <a:solidFill>
                      <a:srgbClr val="242626"/>
                    </a:solidFill>
                    <a:latin typeface="Times New Roman" panose="02020603050405020304" pitchFamily="18" charset="0"/>
                  </a:rPr>
                  <a:t>a </a:t>
                </a:r>
                <a:r>
                  <a:rPr lang="en-US" sz="1800" b="0" i="0" u="none" strike="noStrike" baseline="0" dirty="0">
                    <a:solidFill>
                      <a:srgbClr val="242626"/>
                    </a:solidFill>
                    <a:latin typeface="Times New Roman" panose="02020603050405020304" pitchFamily="18" charset="0"/>
                  </a:rPr>
                  <a:t>and </a:t>
                </a:r>
                <a:r>
                  <a:rPr lang="en-US" sz="1800" b="0" i="1" u="none" strike="noStrike" baseline="0" dirty="0">
                    <a:solidFill>
                      <a:srgbClr val="131616"/>
                    </a:solidFill>
                    <a:latin typeface="Times New Roman" panose="02020603050405020304" pitchFamily="18" charset="0"/>
                  </a:rPr>
                  <a:t>b </a:t>
                </a:r>
                <a:r>
                  <a:rPr lang="en-US" sz="1800" b="0" i="0" u="none" strike="noStrike" baseline="0" dirty="0">
                    <a:solidFill>
                      <a:srgbClr val="242626"/>
                    </a:solidFill>
                    <a:latin typeface="Times New Roman" panose="02020603050405020304" pitchFamily="18" charset="0"/>
                  </a:rPr>
                  <a:t>such </a:t>
                </a:r>
                <a:r>
                  <a:rPr lang="en-US" sz="1800" b="0" i="0" u="none" strike="noStrike" baseline="0" dirty="0">
                    <a:solidFill>
                      <a:srgbClr val="131616"/>
                    </a:solidFill>
                    <a:latin typeface="Times New Roman" panose="02020603050405020304" pitchFamily="18" charset="0"/>
                  </a:rPr>
                  <a:t>that</a:t>
                </a:r>
                <a:endParaRPr lang="en-M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8DC8DB-6134-4D10-A239-A5D42DA21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41" y="2269983"/>
                <a:ext cx="7339835" cy="3970318"/>
              </a:xfrm>
              <a:prstGeom prst="rect">
                <a:avLst/>
              </a:prstGeom>
              <a:blipFill>
                <a:blip r:embed="rId2"/>
                <a:stretch>
                  <a:fillRect l="-748" t="-767" b="-122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09F4E05-DEB9-4F81-899E-53B0DDFDF35B}"/>
              </a:ext>
            </a:extLst>
          </p:cNvPr>
          <p:cNvSpPr txBox="1"/>
          <p:nvPr/>
        </p:nvSpPr>
        <p:spPr>
          <a:xfrm>
            <a:off x="956387" y="1626418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u="none" strike="noStrike" baseline="0" dirty="0">
                <a:solidFill>
                  <a:srgbClr val="131516"/>
                </a:solidFill>
                <a:latin typeface="Times New Roman" panose="02020603050405020304" pitchFamily="18" charset="0"/>
              </a:rPr>
              <a:t>Bayesian parameter learning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E6E7E-674A-47A8-839A-9CEDA63BC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6339832"/>
            <a:ext cx="35909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98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201" y="941545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Naive Bayes Models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17</a:t>
            </a:fld>
            <a:endParaRPr spc="2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F4E05-DEB9-4F81-899E-53B0DDFDF35B}"/>
              </a:ext>
            </a:extLst>
          </p:cNvPr>
          <p:cNvSpPr txBox="1"/>
          <p:nvPr/>
        </p:nvSpPr>
        <p:spPr>
          <a:xfrm>
            <a:off x="956387" y="1626418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u="none" strike="noStrike" baseline="0" dirty="0">
                <a:solidFill>
                  <a:srgbClr val="131516"/>
                </a:solidFill>
                <a:latin typeface="Times New Roman" panose="02020603050405020304" pitchFamily="18" charset="0"/>
              </a:rPr>
              <a:t>Bayesian parameter learning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16849-DCB3-48AF-B09E-2B4685832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456" y="2358084"/>
            <a:ext cx="6629400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F4676-A42B-4522-9F9F-0C27BEF27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876800"/>
            <a:ext cx="5200650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11C34B-4741-4CD5-880E-1AA112C72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556" y="4302650"/>
            <a:ext cx="3505200" cy="400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2473AE-C594-4C5D-A2B2-64F9C37F5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881" y="3665659"/>
            <a:ext cx="36385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25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201" y="941545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Naive Bayes Models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18</a:t>
            </a:fld>
            <a:endParaRPr spc="2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F4E05-DEB9-4F81-899E-53B0DDFDF35B}"/>
              </a:ext>
            </a:extLst>
          </p:cNvPr>
          <p:cNvSpPr txBox="1"/>
          <p:nvPr/>
        </p:nvSpPr>
        <p:spPr>
          <a:xfrm>
            <a:off x="956387" y="1626418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u="none" strike="noStrike" baseline="0" dirty="0">
                <a:solidFill>
                  <a:srgbClr val="131516"/>
                </a:solidFill>
                <a:latin typeface="Times New Roman" panose="02020603050405020304" pitchFamily="18" charset="0"/>
              </a:rPr>
              <a:t>Bayesian parameter learning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A1069-64BF-45FE-BB85-A3B62803E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09800"/>
            <a:ext cx="4510088" cy="3258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E6A46-A671-472B-9660-F322BBEA44D2}"/>
                  </a:ext>
                </a:extLst>
              </p:cNvPr>
              <p:cNvSpPr txBox="1"/>
              <p:nvPr/>
            </p:nvSpPr>
            <p:spPr>
              <a:xfrm>
                <a:off x="1219199" y="5776651"/>
                <a:ext cx="711123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 Bayesian network that corresponds to a Bayesian learning process. Posterior</a:t>
                </a:r>
                <a:r>
                  <a:rPr lang="en-MY" dirty="0"/>
                  <a:t> distributions for the parameter variables </a:t>
                </a:r>
                <a14:m>
                  <m:oMath xmlns:m="http://schemas.openxmlformats.org/officeDocument/2006/math">
                    <m:r>
                      <a:rPr lang="el-GR" sz="1800" b="1" i="1" u="none" strike="noStrike" baseline="0" dirty="0" smtClean="0">
                        <a:solidFill>
                          <a:srgbClr val="13161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en-MY" dirty="0"/>
                  <a:t>, </a:t>
                </a:r>
                <a14:m>
                  <m:oMath xmlns:m="http://schemas.openxmlformats.org/officeDocument/2006/math">
                    <m:r>
                      <a:rPr lang="el-GR" b="1" i="1" dirty="0">
                        <a:solidFill>
                          <a:srgbClr val="13161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r>
                      <a:rPr lang="el-GR" b="1" i="1" dirty="0">
                        <a:solidFill>
                          <a:srgbClr val="13161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dirty="0"/>
                  <a:t>1, and </a:t>
                </a:r>
                <a14:m>
                  <m:oMath xmlns:m="http://schemas.openxmlformats.org/officeDocument/2006/math">
                    <m:r>
                      <a:rPr lang="el-GR" b="1" i="1" dirty="0">
                        <a:solidFill>
                          <a:srgbClr val="13161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r>
                      <a:rPr lang="el-GR" b="1" i="1" dirty="0">
                        <a:solidFill>
                          <a:srgbClr val="13161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dirty="0"/>
                  <a:t>2 can be inferred from their prior distributions and the evidence in the </a:t>
                </a:r>
                <a:r>
                  <a:rPr lang="en-MY" i="1" dirty="0" err="1"/>
                  <a:t>Flavor</a:t>
                </a:r>
                <a:r>
                  <a:rPr lang="en-MY" i="1" baseline="-40000" dirty="0" err="1"/>
                  <a:t>i</a:t>
                </a:r>
                <a:r>
                  <a:rPr lang="en-MY" dirty="0"/>
                  <a:t> and </a:t>
                </a:r>
                <a:r>
                  <a:rPr lang="en-MY" i="1" dirty="0" err="1"/>
                  <a:t>Wrapper</a:t>
                </a:r>
                <a:r>
                  <a:rPr lang="en-MY" i="1" baseline="-40000" dirty="0" err="1"/>
                  <a:t>i</a:t>
                </a:r>
                <a:r>
                  <a:rPr lang="en-MY" dirty="0"/>
                  <a:t> variables.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E6A46-A671-472B-9660-F322BBEA4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9" y="5776651"/>
                <a:ext cx="7111235" cy="1200329"/>
              </a:xfrm>
              <a:prstGeom prst="rect">
                <a:avLst/>
              </a:prstGeom>
              <a:blipFill>
                <a:blip r:embed="rId3"/>
                <a:stretch>
                  <a:fillRect l="-686" t="-3046" b="-862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449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201" y="941545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Naive Bayes Models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19</a:t>
            </a:fld>
            <a:endParaRPr spc="2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DC8DB-6134-4D10-A239-A5D42DA21178}"/>
              </a:ext>
            </a:extLst>
          </p:cNvPr>
          <p:cNvSpPr txBox="1"/>
          <p:nvPr/>
        </p:nvSpPr>
        <p:spPr>
          <a:xfrm>
            <a:off x="956387" y="2133600"/>
            <a:ext cx="73398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</a:rPr>
              <a:t>k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-nearest neighbors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to estimate the unknown probability density at a query point </a:t>
            </a:r>
            <a:r>
              <a:rPr lang="en-US" sz="1800" b="1" i="0" u="none" strike="noStrike" baseline="0" dirty="0">
                <a:latin typeface="Arial" panose="020B0604020202020204" pitchFamily="34" charset="0"/>
              </a:rPr>
              <a:t>x,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can simply measure the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density of the data points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the neighborhood of </a:t>
            </a:r>
            <a:r>
              <a:rPr lang="en-US" sz="1800" b="1" i="0" u="none" strike="noStrike" baseline="0" dirty="0">
                <a:latin typeface="Arial" panose="020B0604020202020204" pitchFamily="34" charset="0"/>
              </a:rPr>
              <a:t>x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algn="l"/>
            <a:endParaRPr lang="en-US" dirty="0">
              <a:latin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</a:rPr>
              <a:t>User kernel functions</a:t>
            </a:r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F4E05-DEB9-4F81-899E-53B0DDFDF35B}"/>
              </a:ext>
            </a:extLst>
          </p:cNvPr>
          <p:cNvSpPr txBox="1"/>
          <p:nvPr/>
        </p:nvSpPr>
        <p:spPr>
          <a:xfrm>
            <a:off x="956387" y="1626418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Density estimation with nonparametric models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35F4E-A530-40DA-8AAC-1DB001184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742373"/>
            <a:ext cx="25717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1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407656" y="7008652"/>
            <a:ext cx="11950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70" dirty="0"/>
              <a:t> </a:t>
            </a:r>
            <a:r>
              <a:rPr spc="20" dirty="0"/>
              <a:t>20,</a:t>
            </a:r>
            <a:r>
              <a:rPr spc="80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9" y="1379949"/>
            <a:ext cx="6121400" cy="164339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50" dirty="0">
                <a:latin typeface="Calibri"/>
                <a:cs typeface="Calibri"/>
              </a:rPr>
              <a:t>Statistical Learning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US" sz="2050" spc="-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MY" sz="2050" dirty="0">
                <a:cs typeface="Calibri"/>
              </a:rPr>
              <a:t>Learning with Complete Data</a:t>
            </a: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endParaRPr lang="en-MY" sz="2050" dirty="0"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MY" sz="2050" dirty="0">
                <a:cs typeface="Calibri"/>
              </a:rPr>
              <a:t>Learning with Hidden Variables: The EM Algorithm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201" y="941545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Naive Bayes Models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20</a:t>
            </a:fld>
            <a:endParaRPr spc="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28EA3-5E19-47E9-AB34-0F4D2D2A5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7810500" cy="3638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52D6A7-B759-44BD-B3D4-6E80B7D55B0F}"/>
              </a:ext>
            </a:extLst>
          </p:cNvPr>
          <p:cNvSpPr txBox="1"/>
          <p:nvPr/>
        </p:nvSpPr>
        <p:spPr>
          <a:xfrm>
            <a:off x="1295400" y="5495835"/>
            <a:ext cx="7239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r>
              <a:rPr lang="en-US" sz="1800" b="0" i="0" u="none" strike="noStrike" baseline="0" dirty="0">
                <a:solidFill>
                  <a:srgbClr val="131616"/>
                </a:solidFill>
                <a:latin typeface="Times New Roman" panose="02020603050405020304" pitchFamily="18" charset="0"/>
              </a:rPr>
              <a:t>A 3D plot of the mixture of Gaussians</a:t>
            </a:r>
          </a:p>
          <a:p>
            <a:pPr marL="342900" indent="-342900">
              <a:buAutoNum type="alphaLcParenR"/>
            </a:pPr>
            <a:r>
              <a:rPr lang="en-MY" sz="1800" b="0" i="0" u="none" strike="noStrike" baseline="0" dirty="0">
                <a:solidFill>
                  <a:srgbClr val="131616"/>
                </a:solidFill>
                <a:latin typeface="Times New Roman" panose="02020603050405020304" pitchFamily="18" charset="0"/>
              </a:rPr>
              <a:t> </a:t>
            </a:r>
            <a:r>
              <a:rPr lang="en-MY" sz="1800" b="0" i="0" u="none" strike="noStrike" baseline="0" dirty="0">
                <a:solidFill>
                  <a:srgbClr val="252727"/>
                </a:solidFill>
                <a:latin typeface="Times New Roman" panose="02020603050405020304" pitchFamily="18" charset="0"/>
              </a:rPr>
              <a:t>A </a:t>
            </a:r>
            <a:r>
              <a:rPr lang="en-MY" sz="1800" b="0" i="0" u="none" strike="noStrike" baseline="0" dirty="0">
                <a:solidFill>
                  <a:srgbClr val="131616"/>
                </a:solidFill>
                <a:latin typeface="Times New Roman" panose="02020603050405020304" pitchFamily="18" charset="0"/>
              </a:rPr>
              <a:t>128- </a:t>
            </a:r>
            <a:r>
              <a:rPr lang="en-US" sz="1800" b="0" i="0" u="none" strike="noStrike" baseline="0" dirty="0">
                <a:solidFill>
                  <a:srgbClr val="131616"/>
                </a:solidFill>
                <a:latin typeface="Times New Roman" panose="02020603050405020304" pitchFamily="18" charset="0"/>
              </a:rPr>
              <a:t>point </a:t>
            </a:r>
            <a:r>
              <a:rPr lang="en-US" sz="1800" b="0" i="0" u="none" strike="noStrike" baseline="0" dirty="0">
                <a:solidFill>
                  <a:srgbClr val="252727"/>
                </a:solidFill>
                <a:latin typeface="Times New Roman" panose="02020603050405020304" pitchFamily="18" charset="0"/>
              </a:rPr>
              <a:t>sample of </a:t>
            </a:r>
            <a:r>
              <a:rPr lang="en-US" sz="1800" b="0" i="0" u="none" strike="noStrike" baseline="0" dirty="0">
                <a:solidFill>
                  <a:srgbClr val="131616"/>
                </a:solidFill>
                <a:latin typeface="Times New Roman" panose="02020603050405020304" pitchFamily="18" charset="0"/>
              </a:rPr>
              <a:t>points </a:t>
            </a:r>
            <a:r>
              <a:rPr lang="en-US" sz="1800" b="0" i="0" u="none" strike="noStrike" baseline="0" dirty="0">
                <a:solidFill>
                  <a:srgbClr val="252727"/>
                </a:solidFill>
                <a:latin typeface="Times New Roman" panose="02020603050405020304" pitchFamily="18" charset="0"/>
              </a:rPr>
              <a:t>from </a:t>
            </a:r>
            <a:r>
              <a:rPr lang="en-US" sz="1800" b="0" i="0" u="none" strike="noStrike" baseline="0" dirty="0">
                <a:solidFill>
                  <a:srgbClr val="131616"/>
                </a:solidFill>
                <a:latin typeface="Times New Roman" panose="02020603050405020304" pitchFamily="18" charset="0"/>
              </a:rPr>
              <a:t>the mixture, </a:t>
            </a:r>
            <a:r>
              <a:rPr lang="en-US" sz="1800" b="0" i="0" u="none" strike="noStrike" baseline="0" dirty="0">
                <a:solidFill>
                  <a:srgbClr val="252727"/>
                </a:solidFill>
                <a:latin typeface="Times New Roman" panose="02020603050405020304" pitchFamily="18" charset="0"/>
              </a:rPr>
              <a:t>together with </a:t>
            </a:r>
            <a:r>
              <a:rPr lang="en-US" sz="1800" b="0" i="0" u="none" strike="noStrike" baseline="0" dirty="0">
                <a:solidFill>
                  <a:srgbClr val="131616"/>
                </a:solidFill>
                <a:latin typeface="Times New Roman" panose="02020603050405020304" pitchFamily="18" charset="0"/>
              </a:rPr>
              <a:t>two query points (small </a:t>
            </a:r>
            <a:r>
              <a:rPr lang="en-US" sz="1800" b="0" i="0" u="none" strike="noStrike" baseline="0" dirty="0">
                <a:solidFill>
                  <a:srgbClr val="252727"/>
                </a:solidFill>
                <a:latin typeface="Times New Roman" panose="02020603050405020304" pitchFamily="18" charset="0"/>
              </a:rPr>
              <a:t>squares) and </a:t>
            </a:r>
            <a:r>
              <a:rPr lang="en-US" sz="1800" b="0" i="0" u="none" strike="noStrike" baseline="0" dirty="0">
                <a:solidFill>
                  <a:srgbClr val="131616"/>
                </a:solidFill>
                <a:latin typeface="Times New Roman" panose="02020603050405020304" pitchFamily="18" charset="0"/>
              </a:rPr>
              <a:t>their IO-nearest-neighborhoods (medium </a:t>
            </a:r>
            <a:r>
              <a:rPr lang="en-US" sz="1800" b="0" i="0" u="none" strike="noStrike" baseline="0" dirty="0">
                <a:solidFill>
                  <a:srgbClr val="252727"/>
                </a:solidFill>
                <a:latin typeface="Times New Roman" panose="02020603050405020304" pitchFamily="18" charset="0"/>
              </a:rPr>
              <a:t>and </a:t>
            </a:r>
            <a:r>
              <a:rPr lang="en-US" sz="1800" b="0" i="0" u="none" strike="noStrike" baseline="0" dirty="0">
                <a:solidFill>
                  <a:srgbClr val="131616"/>
                </a:solidFill>
                <a:latin typeface="Times New Roman" panose="02020603050405020304" pitchFamily="18" charset="0"/>
              </a:rPr>
              <a:t>large </a:t>
            </a:r>
            <a:r>
              <a:rPr lang="en-US" sz="1800" b="0" i="0" u="none" strike="noStrike" baseline="0" dirty="0">
                <a:solidFill>
                  <a:srgbClr val="252727"/>
                </a:solidFill>
                <a:latin typeface="Times New Roman" panose="02020603050405020304" pitchFamily="18" charset="0"/>
              </a:rPr>
              <a:t>circles).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36906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201" y="941545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Naive Bayes Models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21</a:t>
            </a:fld>
            <a:endParaRPr spc="2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94948-30A5-4506-BD81-101C0E0C7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68" y="2209800"/>
            <a:ext cx="8058150" cy="2305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86E482-7D7B-48D1-9AA3-F38F3B5E1085}"/>
              </a:ext>
            </a:extLst>
          </p:cNvPr>
          <p:cNvSpPr txBox="1"/>
          <p:nvPr/>
        </p:nvSpPr>
        <p:spPr>
          <a:xfrm>
            <a:off x="1447800" y="4911970"/>
            <a:ext cx="7848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solidFill>
                  <a:srgbClr val="131616"/>
                </a:solidFill>
                <a:latin typeface="Times New Roman" panose="02020603050405020304" pitchFamily="18" charset="0"/>
              </a:rPr>
              <a:t>Density </a:t>
            </a:r>
            <a:r>
              <a:rPr lang="en-US" sz="1600" b="0" i="0" u="none" strike="noStrike" baseline="0" dirty="0">
                <a:solidFill>
                  <a:srgbClr val="252727"/>
                </a:solidFill>
                <a:latin typeface="Times New Roman" panose="02020603050405020304" pitchFamily="18" charset="0"/>
              </a:rPr>
              <a:t>estimation </a:t>
            </a:r>
            <a:r>
              <a:rPr lang="en-US" sz="1600" b="0" i="0" u="none" strike="noStrike" baseline="0" dirty="0">
                <a:solidFill>
                  <a:srgbClr val="131616"/>
                </a:solidFill>
                <a:latin typeface="Times New Roman" panose="02020603050405020304" pitchFamily="18" charset="0"/>
              </a:rPr>
              <a:t>using </a:t>
            </a:r>
            <a:r>
              <a:rPr lang="en-US" sz="1600" b="0" i="0" u="none" strike="noStrike" baseline="0" dirty="0">
                <a:solidFill>
                  <a:srgbClr val="252727"/>
                </a:solidFill>
                <a:latin typeface="Times New Roman" panose="02020603050405020304" pitchFamily="18" charset="0"/>
              </a:rPr>
              <a:t>k-nearest-neighbors, </a:t>
            </a:r>
            <a:r>
              <a:rPr lang="en-US" sz="1600" b="0" u="none" strike="noStrike" baseline="0" dirty="0">
                <a:solidFill>
                  <a:srgbClr val="252727"/>
                </a:solidFill>
                <a:latin typeface="Arial" panose="020B0604020202020204" pitchFamily="34" charset="0"/>
              </a:rPr>
              <a:t>for</a:t>
            </a:r>
            <a:r>
              <a:rPr lang="en-US" sz="1600" b="0" i="1" u="none" strike="noStrike" baseline="0" dirty="0">
                <a:solidFill>
                  <a:srgbClr val="252727"/>
                </a:solidFill>
                <a:latin typeface="Arial" panose="020B0604020202020204" pitchFamily="34" charset="0"/>
              </a:rPr>
              <a:t> k= </a:t>
            </a:r>
            <a:r>
              <a:rPr lang="en-US" sz="1600" b="0" i="0" u="none" strike="noStrike" baseline="0" dirty="0">
                <a:solidFill>
                  <a:srgbClr val="252727"/>
                </a:solidFill>
                <a:latin typeface="Times New Roman" panose="02020603050405020304" pitchFamily="18" charset="0"/>
              </a:rPr>
              <a:t>3, </a:t>
            </a:r>
            <a:r>
              <a:rPr lang="en-US" sz="1600" b="0" i="0" u="none" strike="noStrike" baseline="0" dirty="0">
                <a:solidFill>
                  <a:srgbClr val="131616"/>
                </a:solidFill>
                <a:latin typeface="Times New Roman" panose="02020603050405020304" pitchFamily="18" charset="0"/>
              </a:rPr>
              <a:t>10, and </a:t>
            </a:r>
            <a:r>
              <a:rPr lang="en-US" sz="1600" b="0" i="0" u="none" strike="noStrike" baseline="0" dirty="0">
                <a:solidFill>
                  <a:srgbClr val="3D3F3F"/>
                </a:solidFill>
                <a:latin typeface="Times New Roman" panose="02020603050405020304" pitchFamily="18" charset="0"/>
              </a:rPr>
              <a:t>4</a:t>
            </a:r>
            <a:r>
              <a:rPr lang="en-US" sz="1600" b="0" i="0" u="none" strike="noStrike" baseline="0" dirty="0">
                <a:solidFill>
                  <a:srgbClr val="131616"/>
                </a:solidFill>
                <a:latin typeface="Times New Roman" panose="02020603050405020304" pitchFamily="18" charset="0"/>
              </a:rPr>
              <a:t>0 respectively</a:t>
            </a:r>
            <a:r>
              <a:rPr lang="en-US" sz="1600" b="0" i="0" u="none" strike="noStrike" baseline="0" dirty="0">
                <a:solidFill>
                  <a:srgbClr val="5C5D5E"/>
                </a:solidFill>
                <a:latin typeface="Times New Roman" panose="02020603050405020304" pitchFamily="18" charset="0"/>
              </a:rPr>
              <a:t>. </a:t>
            </a:r>
          </a:p>
          <a:p>
            <a:pPr algn="l"/>
            <a:r>
              <a:rPr lang="en-US" sz="1600" b="0" i="1" u="none" strike="noStrike" baseline="0" dirty="0">
                <a:solidFill>
                  <a:srgbClr val="3D3F3F"/>
                </a:solidFill>
                <a:latin typeface="Arial" panose="020B0604020202020204" pitchFamily="34" charset="0"/>
              </a:rPr>
              <a:t>k </a:t>
            </a:r>
            <a:r>
              <a:rPr lang="en-US" sz="1600" b="0" i="0" u="none" strike="noStrike" baseline="0" dirty="0">
                <a:solidFill>
                  <a:srgbClr val="252727"/>
                </a:solidFill>
                <a:latin typeface="Times New Roman" panose="02020603050405020304" pitchFamily="18" charset="0"/>
              </a:rPr>
              <a:t>= 3 </a:t>
            </a:r>
            <a:r>
              <a:rPr lang="en-US" sz="1600" b="0" i="0" u="none" strike="noStrike" baseline="0" dirty="0">
                <a:solidFill>
                  <a:srgbClr val="131616"/>
                </a:solidFill>
                <a:latin typeface="Times New Roman" panose="02020603050405020304" pitchFamily="18" charset="0"/>
              </a:rPr>
              <a:t>is too </a:t>
            </a:r>
            <a:r>
              <a:rPr lang="en-US" sz="1600" b="0" i="0" u="none" strike="noStrike" baseline="0" dirty="0">
                <a:solidFill>
                  <a:srgbClr val="252727"/>
                </a:solidFill>
                <a:latin typeface="Times New Roman" panose="02020603050405020304" pitchFamily="18" charset="0"/>
              </a:rPr>
              <a:t>spiky, </a:t>
            </a:r>
            <a:r>
              <a:rPr lang="en-US" sz="1600" b="0" i="0" u="none" strike="noStrike" baseline="0" dirty="0">
                <a:solidFill>
                  <a:srgbClr val="131616"/>
                </a:solidFill>
                <a:latin typeface="Times New Roman" panose="02020603050405020304" pitchFamily="18" charset="0"/>
              </a:rPr>
              <a:t>40 is </a:t>
            </a:r>
            <a:r>
              <a:rPr lang="en-US" sz="1600" b="0" i="0" u="none" strike="noStrike" baseline="0" dirty="0">
                <a:solidFill>
                  <a:srgbClr val="252727"/>
                </a:solidFill>
                <a:latin typeface="Times New Roman" panose="02020603050405020304" pitchFamily="18" charset="0"/>
              </a:rPr>
              <a:t>too smooth, and </a:t>
            </a:r>
            <a:r>
              <a:rPr lang="en-US" sz="1600" b="0" i="0" u="none" strike="noStrike" baseline="0" dirty="0">
                <a:solidFill>
                  <a:srgbClr val="131616"/>
                </a:solidFill>
                <a:latin typeface="Times New Roman" panose="02020603050405020304" pitchFamily="18" charset="0"/>
              </a:rPr>
              <a:t>10 is just about right. </a:t>
            </a:r>
          </a:p>
          <a:p>
            <a:pPr algn="l"/>
            <a:r>
              <a:rPr lang="en-US" sz="1600" b="0" i="0" u="none" strike="noStrike" baseline="0" dirty="0">
                <a:solidFill>
                  <a:srgbClr val="131616"/>
                </a:solidFill>
                <a:latin typeface="Times New Roman" panose="02020603050405020304" pitchFamily="18" charset="0"/>
              </a:rPr>
              <a:t>The best </a:t>
            </a:r>
            <a:r>
              <a:rPr lang="en-US" sz="1600" b="0" i="0" u="none" strike="noStrike" baseline="0" dirty="0">
                <a:solidFill>
                  <a:srgbClr val="252727"/>
                </a:solidFill>
                <a:latin typeface="Times New Roman" panose="02020603050405020304" pitchFamily="18" charset="0"/>
              </a:rPr>
              <a:t>value </a:t>
            </a:r>
            <a:r>
              <a:rPr lang="en-US" sz="1600" b="0" u="none" strike="noStrike" baseline="0" dirty="0">
                <a:solidFill>
                  <a:srgbClr val="252727"/>
                </a:solidFill>
                <a:latin typeface="Arial" panose="020B0604020202020204" pitchFamily="34" charset="0"/>
              </a:rPr>
              <a:t>for</a:t>
            </a:r>
            <a:r>
              <a:rPr lang="en-US" sz="1600" b="0" i="1" u="none" strike="noStrike" baseline="0" dirty="0">
                <a:solidFill>
                  <a:srgbClr val="252727"/>
                </a:solidFill>
                <a:latin typeface="Arial" panose="020B0604020202020204" pitchFamily="34" charset="0"/>
              </a:rPr>
              <a:t> k </a:t>
            </a:r>
            <a:r>
              <a:rPr lang="en-US" sz="1600" b="0" i="0" u="none" strike="noStrike" baseline="0" dirty="0">
                <a:solidFill>
                  <a:srgbClr val="252727"/>
                </a:solidFill>
                <a:latin typeface="Times New Roman" panose="02020603050405020304" pitchFamily="18" charset="0"/>
              </a:rPr>
              <a:t>can </a:t>
            </a:r>
            <a:r>
              <a:rPr lang="en-US" sz="1600" b="0" i="0" u="none" strike="noStrike" baseline="0" dirty="0">
                <a:solidFill>
                  <a:srgbClr val="131616"/>
                </a:solidFill>
                <a:latin typeface="Times New Roman" panose="02020603050405020304" pitchFamily="18" charset="0"/>
              </a:rPr>
              <a:t>be </a:t>
            </a:r>
            <a:r>
              <a:rPr lang="en-US" sz="1600" b="0" i="0" u="none" strike="noStrike" baseline="0" dirty="0">
                <a:solidFill>
                  <a:srgbClr val="252727"/>
                </a:solidFill>
                <a:latin typeface="Times New Roman" panose="02020603050405020304" pitchFamily="18" charset="0"/>
              </a:rPr>
              <a:t>chosen </a:t>
            </a:r>
            <a:r>
              <a:rPr lang="en-US" sz="1600" b="0" i="0" u="none" strike="noStrike" baseline="0" dirty="0">
                <a:solidFill>
                  <a:srgbClr val="131616"/>
                </a:solidFill>
                <a:latin typeface="Times New Roman" panose="02020603050405020304" pitchFamily="18" charset="0"/>
              </a:rPr>
              <a:t>by </a:t>
            </a:r>
            <a:r>
              <a:rPr lang="en-US" sz="1600" b="0" i="0" u="none" strike="noStrike" baseline="0" dirty="0">
                <a:solidFill>
                  <a:srgbClr val="252727"/>
                </a:solidFill>
                <a:latin typeface="Times New Roman" panose="02020603050405020304" pitchFamily="18" charset="0"/>
              </a:rPr>
              <a:t>cross-validation</a:t>
            </a:r>
            <a:endParaRPr lang="en-MY" sz="1600" dirty="0"/>
          </a:p>
        </p:txBody>
      </p:sp>
    </p:spTree>
    <p:extLst>
      <p:ext uri="{BB962C8B-B14F-4D97-AF65-F5344CB8AC3E}">
        <p14:creationId xmlns:p14="http://schemas.microsoft.com/office/powerpoint/2010/main" val="892274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201" y="941545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Naive Bayes Models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22</a:t>
            </a:fld>
            <a:endParaRPr spc="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AA57A-AA57-4531-9965-A0F6501B0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9800"/>
            <a:ext cx="7877175" cy="2238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7971B1-260D-4CA0-8B4D-82C294069A6D}"/>
                  </a:ext>
                </a:extLst>
              </p:cNvPr>
              <p:cNvSpPr txBox="1"/>
              <p:nvPr/>
            </p:nvSpPr>
            <p:spPr>
              <a:xfrm>
                <a:off x="1104899" y="4767452"/>
                <a:ext cx="734377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600" b="0" i="0" u="none" strike="noStrike" baseline="0" dirty="0">
                    <a:solidFill>
                      <a:srgbClr val="131616"/>
                    </a:solidFill>
                  </a:rPr>
                  <a:t>Kernel density </a:t>
                </a:r>
                <a:r>
                  <a:rPr lang="en-US" sz="1600" b="0" i="0" u="none" strike="noStrike" baseline="0" dirty="0">
                    <a:solidFill>
                      <a:srgbClr val="252727"/>
                    </a:solidFill>
                  </a:rPr>
                  <a:t>estimation </a:t>
                </a:r>
                <a:r>
                  <a:rPr lang="en-US" sz="1600" b="0" i="0" u="none" strike="noStrike" baseline="0" dirty="0">
                    <a:solidFill>
                      <a:srgbClr val="131616"/>
                    </a:solidFill>
                  </a:rPr>
                  <a:t>using </a:t>
                </a:r>
                <a:r>
                  <a:rPr lang="en-US" sz="1600" b="0" i="0" u="none" strike="noStrike" baseline="0" dirty="0">
                    <a:solidFill>
                      <a:srgbClr val="252727"/>
                    </a:solidFill>
                  </a:rPr>
                  <a:t>Gaussian </a:t>
                </a:r>
                <a:r>
                  <a:rPr lang="en-US" sz="1600" b="0" i="0" u="none" strike="noStrike" baseline="0" dirty="0">
                    <a:solidFill>
                      <a:srgbClr val="131616"/>
                    </a:solidFill>
                  </a:rPr>
                  <a:t>kernels</a:t>
                </a:r>
                <a:r>
                  <a:rPr lang="en-US" sz="1600" b="0" i="0" u="none" strike="noStrike" dirty="0">
                    <a:solidFill>
                      <a:srgbClr val="131616"/>
                    </a:solidFill>
                  </a:rPr>
                  <a:t> </a:t>
                </a:r>
                <a:r>
                  <a:rPr lang="en-US" sz="1600" b="0" i="0" u="none" strike="noStrike" baseline="0" dirty="0">
                    <a:solidFill>
                      <a:srgbClr val="131616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smtClean="0">
                        <a:solidFill>
                          <a:srgbClr val="131616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b="0" i="1" u="none" strike="noStrike" baseline="0" dirty="0">
                    <a:solidFill>
                      <a:srgbClr val="252727"/>
                    </a:solidFill>
                  </a:rPr>
                  <a:t> </a:t>
                </a:r>
                <a:r>
                  <a:rPr lang="en-US" sz="1600" b="0" i="0" u="none" strike="noStrike" baseline="0" dirty="0">
                    <a:solidFill>
                      <a:srgbClr val="252727"/>
                    </a:solidFill>
                  </a:rPr>
                  <a:t>= </a:t>
                </a:r>
                <a:r>
                  <a:rPr lang="en-US" sz="1600" b="0" i="0" u="none" strike="noStrike" baseline="0" dirty="0">
                    <a:solidFill>
                      <a:srgbClr val="131616"/>
                    </a:solidFill>
                  </a:rPr>
                  <a:t>0.02</a:t>
                </a:r>
                <a:r>
                  <a:rPr lang="en-US" sz="1600" b="0" i="0" u="none" strike="noStrike" baseline="0" dirty="0">
                    <a:solidFill>
                      <a:srgbClr val="3D3F3F"/>
                    </a:solidFill>
                  </a:rPr>
                  <a:t>, </a:t>
                </a:r>
                <a:r>
                  <a:rPr lang="en-US" sz="1600" b="0" i="0" u="none" strike="noStrike" baseline="0" dirty="0">
                    <a:solidFill>
                      <a:srgbClr val="131616"/>
                    </a:solidFill>
                  </a:rPr>
                  <a:t>0</a:t>
                </a:r>
                <a:r>
                  <a:rPr lang="en-US" sz="1600" b="0" i="0" u="none" strike="noStrike" baseline="0" dirty="0">
                    <a:solidFill>
                      <a:srgbClr val="3D3F3F"/>
                    </a:solidFill>
                  </a:rPr>
                  <a:t>.</a:t>
                </a:r>
                <a:r>
                  <a:rPr lang="en-US" sz="1600" b="0" i="0" u="none" strike="noStrike" baseline="0" dirty="0">
                    <a:solidFill>
                      <a:srgbClr val="131616"/>
                    </a:solidFill>
                  </a:rPr>
                  <a:t>07</a:t>
                </a:r>
                <a:r>
                  <a:rPr lang="en-US" sz="1600" b="0" i="0" u="none" strike="noStrike" baseline="0" dirty="0">
                    <a:solidFill>
                      <a:srgbClr val="3D3F3F"/>
                    </a:solidFill>
                  </a:rPr>
                  <a:t>, </a:t>
                </a:r>
                <a:r>
                  <a:rPr lang="en-US" sz="1600" b="0" i="0" u="none" strike="noStrike" baseline="0" dirty="0">
                    <a:solidFill>
                      <a:srgbClr val="252727"/>
                    </a:solidFill>
                  </a:rPr>
                  <a:t>and </a:t>
                </a:r>
                <a:r>
                  <a:rPr lang="en-US" sz="1600" b="0" i="0" u="none" strike="noStrike" baseline="0" dirty="0">
                    <a:solidFill>
                      <a:srgbClr val="131616"/>
                    </a:solidFill>
                  </a:rPr>
                  <a:t>0</a:t>
                </a:r>
                <a:r>
                  <a:rPr lang="en-US" sz="1600" b="0" i="0" u="none" strike="noStrike" baseline="0" dirty="0">
                    <a:solidFill>
                      <a:srgbClr val="3D3F3F"/>
                    </a:solidFill>
                  </a:rPr>
                  <a:t>.2</a:t>
                </a:r>
                <a:r>
                  <a:rPr lang="en-US" sz="1600" b="0" i="0" u="none" strike="noStrike" baseline="0" dirty="0">
                    <a:solidFill>
                      <a:srgbClr val="131616"/>
                    </a:solidFill>
                  </a:rPr>
                  <a:t>0 respectively</a:t>
                </a:r>
                <a:r>
                  <a:rPr lang="en-US" sz="1600" b="0" i="0" u="none" strike="noStrike" baseline="0" dirty="0">
                    <a:solidFill>
                      <a:srgbClr val="3D3F3F"/>
                    </a:solidFill>
                  </a:rPr>
                  <a:t>. </a:t>
                </a:r>
                <a:r>
                  <a:rPr lang="en-US" sz="1600" b="0" i="1" u="none" strike="noStrike" baseline="0" dirty="0">
                    <a:solidFill>
                      <a:srgbClr val="252727"/>
                    </a:solidFill>
                  </a:rPr>
                  <a:t>w </a:t>
                </a:r>
                <a:r>
                  <a:rPr lang="en-US" sz="1600" b="0" i="0" u="none" strike="noStrike" baseline="0" dirty="0">
                    <a:solidFill>
                      <a:srgbClr val="252727"/>
                    </a:solidFill>
                  </a:rPr>
                  <a:t>= </a:t>
                </a:r>
                <a:r>
                  <a:rPr lang="en-US" sz="1600" b="0" i="0" u="none" strike="noStrike" baseline="0" dirty="0">
                    <a:solidFill>
                      <a:srgbClr val="131616"/>
                    </a:solidFill>
                  </a:rPr>
                  <a:t>0.07 is about right</a:t>
                </a:r>
                <a:r>
                  <a:rPr lang="en-US" sz="1800" b="0" i="0" u="none" strike="noStrike" baseline="0" dirty="0">
                    <a:solidFill>
                      <a:srgbClr val="131616"/>
                    </a:solidFill>
                    <a:latin typeface="Times New Roman" panose="02020603050405020304" pitchFamily="18" charset="0"/>
                  </a:rPr>
                  <a:t>.</a:t>
                </a:r>
                <a:endParaRPr lang="en-M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7971B1-260D-4CA0-8B4D-82C294069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899" y="4767452"/>
                <a:ext cx="7343775" cy="615553"/>
              </a:xfrm>
              <a:prstGeom prst="rect">
                <a:avLst/>
              </a:prstGeom>
              <a:blipFill>
                <a:blip r:embed="rId3"/>
                <a:stretch>
                  <a:fillRect l="-415" t="-2970" b="-1386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648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201" y="941545"/>
            <a:ext cx="7722234" cy="313291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US" sz="2000" spc="25" dirty="0"/>
              <a:t>Learning With Hidden Variables: The EM Algorithm</a:t>
            </a:r>
            <a:endParaRPr lang="en-MY" sz="2000" spc="25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23</a:t>
            </a:fld>
            <a:endParaRPr spc="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110FD-065C-4C83-AC16-BE87FF7201D7}"/>
              </a:ext>
            </a:extLst>
          </p:cNvPr>
          <p:cNvSpPr txBox="1"/>
          <p:nvPr/>
        </p:nvSpPr>
        <p:spPr>
          <a:xfrm>
            <a:off x="838200" y="1524000"/>
            <a:ext cx="7492235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600" b="0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Many real-world problems have </a:t>
            </a:r>
            <a:r>
              <a:rPr lang="en-US" sz="1600" b="1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hidden variables </a:t>
            </a:r>
            <a:r>
              <a:rPr lang="en-US" sz="1600" b="0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(sometimes called </a:t>
            </a:r>
            <a:r>
              <a:rPr lang="en-US" sz="1600" b="1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latent variables)</a:t>
            </a:r>
            <a:endParaRPr lang="en-MY" sz="1600" b="1" i="0" u="none" strike="noStrike" baseline="0" dirty="0">
              <a:solidFill>
                <a:srgbClr val="0B0B0B"/>
              </a:solidFill>
              <a:latin typeface="Times New Roman" panose="02020603050405020304" pitchFamily="18" charset="0"/>
            </a:endParaRPr>
          </a:p>
          <a:p>
            <a:endParaRPr lang="en-MY" sz="1600" b="1" dirty="0">
              <a:solidFill>
                <a:srgbClr val="0B0B0B"/>
              </a:solidFill>
              <a:latin typeface="Times New Roman" panose="02020603050405020304" pitchFamily="18" charset="0"/>
            </a:endParaRPr>
          </a:p>
          <a:p>
            <a:r>
              <a:rPr lang="en-MY" sz="1600" b="1" dirty="0">
                <a:solidFill>
                  <a:srgbClr val="0B0B0B"/>
                </a:solidFill>
                <a:latin typeface="Times New Roman" panose="02020603050405020304" pitchFamily="18" charset="0"/>
              </a:rPr>
              <a:t>E</a:t>
            </a:r>
            <a:r>
              <a:rPr lang="en-MY" sz="1600" b="1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xpectation-maximization </a:t>
            </a:r>
            <a:r>
              <a:rPr lang="en-MY" sz="1600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helps with hidden variables</a:t>
            </a:r>
            <a:endParaRPr lang="en-MY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121415"/>
                </a:solidFill>
                <a:latin typeface="Times New Roman" panose="02020603050405020304" pitchFamily="18" charset="0"/>
              </a:rPr>
              <a:t>infer the </a:t>
            </a:r>
            <a:r>
              <a:rPr lang="en-US" sz="1600" b="0" i="0" u="none" strike="noStrike" baseline="0" dirty="0">
                <a:solidFill>
                  <a:srgbClr val="222424"/>
                </a:solidFill>
                <a:latin typeface="Times New Roman" panose="02020603050405020304" pitchFamily="18" charset="0"/>
              </a:rPr>
              <a:t>probability that </a:t>
            </a:r>
            <a:r>
              <a:rPr lang="en-US" sz="1600" b="0" i="0" u="none" strike="noStrike" baseline="0" dirty="0">
                <a:solidFill>
                  <a:srgbClr val="121415"/>
                </a:solidFill>
                <a:latin typeface="Times New Roman" panose="02020603050405020304" pitchFamily="18" charset="0"/>
              </a:rPr>
              <a:t>each data point belongs to each </a:t>
            </a:r>
            <a:r>
              <a:rPr lang="en-US" sz="1600" b="0" i="0" u="none" strike="noStrike" baseline="0" dirty="0">
                <a:solidFill>
                  <a:srgbClr val="222424"/>
                </a:solidFill>
                <a:latin typeface="Times New Roman" panose="02020603050405020304" pitchFamily="18" charset="0"/>
              </a:rPr>
              <a:t>component.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222424"/>
                </a:solidFill>
                <a:latin typeface="Times New Roman" panose="02020603050405020304" pitchFamily="18" charset="0"/>
              </a:rPr>
              <a:t>refit </a:t>
            </a:r>
            <a:r>
              <a:rPr lang="en-US" sz="1600" b="0" i="0" u="none" strike="noStrike" baseline="0" dirty="0">
                <a:solidFill>
                  <a:srgbClr val="121415"/>
                </a:solidFill>
                <a:latin typeface="Times New Roman" panose="02020603050405020304" pitchFamily="18" charset="0"/>
              </a:rPr>
              <a:t>the components to the data</a:t>
            </a:r>
            <a:r>
              <a:rPr lang="en-US" sz="1600" b="0" i="0" u="none" strike="noStrike" baseline="0" dirty="0">
                <a:solidFill>
                  <a:srgbClr val="3C3D3D"/>
                </a:solidFill>
                <a:latin typeface="Times New Roman" panose="02020603050405020304" pitchFamily="18" charset="0"/>
              </a:rPr>
              <a:t>, </a:t>
            </a:r>
            <a:r>
              <a:rPr lang="en-US" sz="1600" b="0" i="0" u="none" strike="noStrike" baseline="0" dirty="0">
                <a:solidFill>
                  <a:srgbClr val="121415"/>
                </a:solidFill>
                <a:latin typeface="Times New Roman" panose="02020603050405020304" pitchFamily="18" charset="0"/>
              </a:rPr>
              <a:t>where </a:t>
            </a:r>
            <a:r>
              <a:rPr lang="en-US" sz="1600" b="0" i="0" u="none" strike="noStrike" baseline="0" dirty="0">
                <a:solidFill>
                  <a:srgbClr val="222424"/>
                </a:solidFill>
                <a:latin typeface="Times New Roman" panose="02020603050405020304" pitchFamily="18" charset="0"/>
              </a:rPr>
              <a:t>each component </a:t>
            </a:r>
            <a:r>
              <a:rPr lang="en-US" sz="1600" b="0" i="0" u="none" strike="noStrike" baseline="0" dirty="0">
                <a:solidFill>
                  <a:srgbClr val="121415"/>
                </a:solidFill>
                <a:latin typeface="Times New Roman" panose="02020603050405020304" pitchFamily="18" charset="0"/>
              </a:rPr>
              <a:t>is fitted to the </a:t>
            </a:r>
            <a:r>
              <a:rPr lang="en-US" sz="1600" b="0" i="0" u="none" strike="noStrike" baseline="0" dirty="0">
                <a:solidFill>
                  <a:srgbClr val="222424"/>
                </a:solidFill>
                <a:latin typeface="Times New Roman" panose="02020603050405020304" pitchFamily="18" charset="0"/>
              </a:rPr>
              <a:t>entire </a:t>
            </a:r>
            <a:r>
              <a:rPr lang="en-US" sz="1600" b="0" i="0" u="none" strike="noStrike" baseline="0" dirty="0">
                <a:solidFill>
                  <a:srgbClr val="121415"/>
                </a:solidFill>
                <a:latin typeface="Times New Roman" panose="02020603050405020304" pitchFamily="18" charset="0"/>
              </a:rPr>
              <a:t>data set with </a:t>
            </a:r>
            <a:r>
              <a:rPr lang="en-US" sz="1600" b="0" i="0" u="none" strike="noStrike" baseline="0" dirty="0">
                <a:solidFill>
                  <a:srgbClr val="222424"/>
                </a:solidFill>
                <a:latin typeface="Times New Roman" panose="02020603050405020304" pitchFamily="18" charset="0"/>
              </a:rPr>
              <a:t>each </a:t>
            </a:r>
            <a:r>
              <a:rPr lang="en-US" sz="1600" b="0" i="0" u="none" strike="noStrike" baseline="0" dirty="0">
                <a:solidFill>
                  <a:srgbClr val="121415"/>
                </a:solidFill>
                <a:latin typeface="Times New Roman" panose="02020603050405020304" pitchFamily="18" charset="0"/>
              </a:rPr>
              <a:t>point weighted by the probability that it belongs to that component.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121415"/>
                </a:solidFill>
                <a:latin typeface="Times New Roman" panose="02020603050405020304" pitchFamily="18" charset="0"/>
              </a:rPr>
              <a:t>The process </a:t>
            </a:r>
            <a:r>
              <a:rPr lang="en-MY" sz="1600" b="0" i="0" u="none" strike="noStrike" baseline="0" dirty="0">
                <a:solidFill>
                  <a:srgbClr val="121415"/>
                </a:solidFill>
                <a:latin typeface="Times New Roman" panose="02020603050405020304" pitchFamily="18" charset="0"/>
              </a:rPr>
              <a:t>iterates until </a:t>
            </a:r>
            <a:r>
              <a:rPr lang="en-MY" sz="1600" b="0" i="0" u="none" strike="noStrike" baseline="0" dirty="0">
                <a:solidFill>
                  <a:srgbClr val="222424"/>
                </a:solidFill>
                <a:latin typeface="Times New Roman" panose="02020603050405020304" pitchFamily="18" charset="0"/>
              </a:rPr>
              <a:t>convergence</a:t>
            </a:r>
            <a:endParaRPr lang="en-MY" sz="1600" dirty="0"/>
          </a:p>
          <a:p>
            <a:endParaRPr lang="en-MY" sz="1600" dirty="0"/>
          </a:p>
          <a:p>
            <a:pPr algn="l"/>
            <a:r>
              <a:rPr lang="en-US" sz="1600" b="0" i="0" u="none" strike="noStrike" baseline="0" dirty="0">
                <a:solidFill>
                  <a:srgbClr val="121415"/>
                </a:solidFill>
                <a:latin typeface="Times New Roman" panose="02020603050405020304" pitchFamily="18" charset="0"/>
              </a:rPr>
              <a:t>For the </a:t>
            </a:r>
            <a:r>
              <a:rPr lang="en-US" sz="1600" b="1" i="0" u="none" strike="noStrike" baseline="0" dirty="0">
                <a:solidFill>
                  <a:srgbClr val="121415"/>
                </a:solidFill>
                <a:latin typeface="Times New Roman" panose="02020603050405020304" pitchFamily="18" charset="0"/>
              </a:rPr>
              <a:t>mixture of Gaussians</a:t>
            </a:r>
            <a:r>
              <a:rPr lang="en-US" sz="1600" b="0" i="0" u="none" strike="noStrike" baseline="0" dirty="0">
                <a:solidFill>
                  <a:srgbClr val="121415"/>
                </a:solidFill>
                <a:latin typeface="Times New Roman" panose="02020603050405020304" pitchFamily="18" charset="0"/>
              </a:rPr>
              <a:t>, initialize the mixture-model parameters </a:t>
            </a:r>
            <a:r>
              <a:rPr lang="en-US" sz="1600" b="0" i="0" u="none" strike="noStrike" baseline="0" dirty="0">
                <a:solidFill>
                  <a:srgbClr val="222424"/>
                </a:solidFill>
                <a:latin typeface="Times New Roman" panose="02020603050405020304" pitchFamily="18" charset="0"/>
              </a:rPr>
              <a:t>arbitrarily and </a:t>
            </a:r>
            <a:r>
              <a:rPr lang="en-US" sz="1600" b="0" i="0" u="none" strike="noStrike" baseline="0" dirty="0">
                <a:solidFill>
                  <a:srgbClr val="121415"/>
                </a:solidFill>
                <a:latin typeface="Times New Roman" panose="02020603050405020304" pitchFamily="18" charset="0"/>
              </a:rPr>
              <a:t>iterate </a:t>
            </a:r>
            <a:r>
              <a:rPr lang="en-US" sz="1600" dirty="0">
                <a:solidFill>
                  <a:srgbClr val="222424"/>
                </a:solidFill>
                <a:latin typeface="Times New Roman" panose="02020603050405020304" pitchFamily="18" charset="0"/>
              </a:rPr>
              <a:t>the </a:t>
            </a:r>
            <a:r>
              <a:rPr lang="en-US" sz="1600" b="1" i="0" u="none" strike="noStrike" baseline="0" dirty="0">
                <a:solidFill>
                  <a:srgbClr val="222424"/>
                </a:solidFill>
                <a:latin typeface="Times New Roman" panose="02020603050405020304" pitchFamily="18" charset="0"/>
              </a:rPr>
              <a:t>E-step &amp; </a:t>
            </a:r>
            <a:r>
              <a:rPr lang="en-US" sz="1600" b="1" dirty="0">
                <a:solidFill>
                  <a:srgbClr val="222424"/>
                </a:solidFill>
                <a:latin typeface="Times New Roman" panose="02020603050405020304" pitchFamily="18" charset="0"/>
              </a:rPr>
              <a:t>M-step</a:t>
            </a:r>
            <a:endParaRPr lang="en-US" sz="1600" b="1" i="0" u="none" strike="noStrike" baseline="0" dirty="0">
              <a:solidFill>
                <a:srgbClr val="222424"/>
              </a:solidFill>
              <a:latin typeface="Times New Roman" panose="02020603050405020304" pitchFamily="18" charset="0"/>
            </a:endParaRPr>
          </a:p>
          <a:p>
            <a:pPr algn="l"/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969FF1-9CD5-42DF-AF71-5ABB22AE3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629" y="4033824"/>
            <a:ext cx="4143375" cy="1752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8BD11A-891B-4981-AECC-62E7BC10479C}"/>
              </a:ext>
            </a:extLst>
          </p:cNvPr>
          <p:cNvSpPr txBox="1"/>
          <p:nvPr/>
        </p:nvSpPr>
        <p:spPr>
          <a:xfrm>
            <a:off x="840894" y="5898194"/>
            <a:ext cx="7722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81A1A"/>
                </a:solidFill>
                <a:latin typeface="Times New Roman" panose="02020603050405020304" pitchFamily="18" charset="0"/>
              </a:rPr>
              <a:t>Observations: the log </a:t>
            </a:r>
            <a:r>
              <a:rPr lang="en-US" sz="1800" b="0" i="0" u="none" strike="noStrike" baseline="0" dirty="0">
                <a:solidFill>
                  <a:srgbClr val="010202"/>
                </a:solidFill>
                <a:latin typeface="Times New Roman" panose="02020603050405020304" pitchFamily="18" charset="0"/>
              </a:rPr>
              <a:t>likelihood </a:t>
            </a:r>
            <a:r>
              <a:rPr lang="en-US" sz="1800" b="0" i="0" u="none" strike="noStrike" baseline="0" dirty="0">
                <a:solidFill>
                  <a:srgbClr val="181A1A"/>
                </a:solidFill>
                <a:latin typeface="Times New Roman" panose="02020603050405020304" pitchFamily="18" charset="0"/>
              </a:rPr>
              <a:t>for the final learned model slightly </a:t>
            </a:r>
            <a:r>
              <a:rPr lang="en-US" sz="1800" b="0" i="1" u="none" strike="noStrike" baseline="0" dirty="0">
                <a:solidFill>
                  <a:srgbClr val="181A1A"/>
                </a:solidFill>
                <a:latin typeface="Times New Roman" panose="02020603050405020304" pitchFamily="18" charset="0"/>
              </a:rPr>
              <a:t>exceeds </a:t>
            </a:r>
            <a:r>
              <a:rPr lang="en-US" sz="1800" b="0" i="0" u="none" strike="noStrike" baseline="0" dirty="0">
                <a:solidFill>
                  <a:srgbClr val="181A1A"/>
                </a:solidFill>
                <a:latin typeface="Times New Roman" panose="02020603050405020304" pitchFamily="18" charset="0"/>
              </a:rPr>
              <a:t>that of the original model &amp; </a:t>
            </a:r>
            <a:r>
              <a:rPr lang="en-MY" sz="1800" b="0" u="none" strike="noStrike" baseline="0" dirty="0">
                <a:solidFill>
                  <a:srgbClr val="181A1A"/>
                </a:solidFill>
                <a:latin typeface="Arial" panose="020B0604020202020204" pitchFamily="34" charset="0"/>
              </a:rPr>
              <a:t>EM</a:t>
            </a:r>
            <a:r>
              <a:rPr lang="en-MY" sz="1800" b="0" i="1" u="none" strike="noStrike" baseline="0" dirty="0">
                <a:solidFill>
                  <a:srgbClr val="181A1A"/>
                </a:solidFill>
                <a:latin typeface="Arial" panose="020B0604020202020204" pitchFamily="34" charset="0"/>
              </a:rPr>
              <a:t> </a:t>
            </a:r>
            <a:r>
              <a:rPr lang="en-US" sz="1800" b="0" u="none" strike="noStrike" baseline="0" dirty="0">
                <a:solidFill>
                  <a:srgbClr val="181A1A"/>
                </a:solidFill>
                <a:latin typeface="Times New Roman" panose="02020603050405020304" pitchFamily="18" charset="0"/>
              </a:rPr>
              <a:t>increases the log likelihood of the data at every iteration.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91951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201" y="941545"/>
            <a:ext cx="7722234" cy="313291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US" sz="2000" spc="25" dirty="0"/>
              <a:t>Learning With Hidden Variables: The EM Algorithm</a:t>
            </a:r>
            <a:endParaRPr lang="en-MY" sz="2000" spc="25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24</a:t>
            </a:fld>
            <a:endParaRPr spc="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110FD-065C-4C83-AC16-BE87FF7201D7}"/>
              </a:ext>
            </a:extLst>
          </p:cNvPr>
          <p:cNvSpPr txBox="1"/>
          <p:nvPr/>
        </p:nvSpPr>
        <p:spPr>
          <a:xfrm>
            <a:off x="838200" y="1524000"/>
            <a:ext cx="7492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Learning Bayesian networks with hidden variables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5CDB1-CDA9-465B-AE60-71B22152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495800"/>
            <a:ext cx="4381500" cy="1647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F52EB7-C0EE-4789-8255-CF89B033734E}"/>
              </a:ext>
            </a:extLst>
          </p:cNvPr>
          <p:cNvSpPr txBox="1"/>
          <p:nvPr/>
        </p:nvSpPr>
        <p:spPr>
          <a:xfrm>
            <a:off x="990600" y="2057400"/>
            <a:ext cx="74922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42626"/>
                </a:solidFill>
                <a:latin typeface="Times New Roman" panose="02020603050405020304" pitchFamily="18" charset="0"/>
              </a:rPr>
              <a:t>Example: a situation </a:t>
            </a:r>
            <a:r>
              <a:rPr lang="en-US" sz="18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in which </a:t>
            </a:r>
            <a:r>
              <a:rPr lang="en-US" sz="1800" b="0" i="0" u="none" strike="noStrike" baseline="0" dirty="0">
                <a:solidFill>
                  <a:srgbClr val="242626"/>
                </a:solidFill>
                <a:latin typeface="Times New Roman" panose="02020603050405020304" pitchFamily="18" charset="0"/>
              </a:rPr>
              <a:t>there </a:t>
            </a:r>
            <a:r>
              <a:rPr lang="en-US" sz="18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are </a:t>
            </a:r>
            <a:r>
              <a:rPr lang="en-US" sz="1800" b="0" i="0" u="none" strike="noStrike" baseline="0" dirty="0">
                <a:solidFill>
                  <a:srgbClr val="242626"/>
                </a:solidFill>
                <a:latin typeface="Times New Roman" panose="02020603050405020304" pitchFamily="18" charset="0"/>
              </a:rPr>
              <a:t>two </a:t>
            </a:r>
            <a:r>
              <a:rPr lang="en-US" sz="18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bags </a:t>
            </a:r>
            <a:r>
              <a:rPr lang="en-US" sz="1800" b="0" i="0" u="none" strike="noStrike" baseline="0" dirty="0">
                <a:solidFill>
                  <a:srgbClr val="242626"/>
                </a:solidFill>
                <a:latin typeface="Times New Roman" panose="02020603050405020304" pitchFamily="18" charset="0"/>
              </a:rPr>
              <a:t>of   </a:t>
            </a:r>
            <a:r>
              <a:rPr lang="en-US" sz="18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candies that have been mixed together.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242626"/>
                </a:solidFill>
                <a:latin typeface="Times New Roman" panose="02020603050405020304" pitchFamily="18" charset="0"/>
              </a:rPr>
              <a:t>Candies are </a:t>
            </a:r>
            <a:r>
              <a:rPr lang="en-US" sz="18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described by three </a:t>
            </a:r>
            <a:r>
              <a:rPr lang="en-US" sz="1800" b="0" i="0" u="none" strike="noStrike" baseline="0" dirty="0">
                <a:solidFill>
                  <a:srgbClr val="242626"/>
                </a:solidFill>
                <a:latin typeface="Times New Roman" panose="02020603050405020304" pitchFamily="18" charset="0"/>
              </a:rPr>
              <a:t>features: </a:t>
            </a:r>
            <a:r>
              <a:rPr lang="en-US" sz="18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in </a:t>
            </a:r>
            <a:r>
              <a:rPr lang="en-US" sz="1800" b="0" i="0" u="none" strike="noStrike" baseline="0" dirty="0">
                <a:solidFill>
                  <a:srgbClr val="242626"/>
                </a:solidFill>
                <a:latin typeface="Times New Roman" panose="02020603050405020304" pitchFamily="18" charset="0"/>
              </a:rPr>
              <a:t>addition </a:t>
            </a:r>
            <a:r>
              <a:rPr lang="en-US" sz="18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to the </a:t>
            </a:r>
            <a:r>
              <a:rPr lang="en-US" sz="1600" b="0" i="1" u="none" strike="noStrike" baseline="0" dirty="0">
                <a:solidFill>
                  <a:srgbClr val="242626"/>
                </a:solidFill>
                <a:latin typeface="Times New Roman" panose="02020603050405020304" pitchFamily="18" charset="0"/>
              </a:rPr>
              <a:t>Flavor </a:t>
            </a:r>
            <a:r>
              <a:rPr lang="en-US" sz="18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and the </a:t>
            </a:r>
            <a:r>
              <a:rPr lang="en-US" sz="1600" b="0" i="1" u="none" strike="noStrike" baseline="0" dirty="0">
                <a:solidFill>
                  <a:srgbClr val="242626"/>
                </a:solidFill>
                <a:latin typeface="Times New Roman" panose="02020603050405020304" pitchFamily="18" charset="0"/>
              </a:rPr>
              <a:t>Wrapper, </a:t>
            </a:r>
            <a:r>
              <a:rPr lang="en-US" sz="18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some candies have a </a:t>
            </a:r>
            <a:r>
              <a:rPr lang="en-US" sz="1600" b="0" i="1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Hole </a:t>
            </a:r>
            <a:r>
              <a:rPr lang="en-US" sz="1800" b="0" i="0" u="none" strike="noStrike" baseline="0" dirty="0">
                <a:solidFill>
                  <a:srgbClr val="242626"/>
                </a:solidFill>
                <a:latin typeface="Times New Roman" panose="02020603050405020304" pitchFamily="18" charset="0"/>
              </a:rPr>
              <a:t>in </a:t>
            </a:r>
            <a:r>
              <a:rPr lang="en-US" sz="18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the middle </a:t>
            </a:r>
            <a:r>
              <a:rPr lang="en-US" sz="1800" b="0" i="0" u="none" strike="noStrike" baseline="0" dirty="0">
                <a:solidFill>
                  <a:srgbClr val="242626"/>
                </a:solidFill>
                <a:latin typeface="Times New Roman" panose="02020603050405020304" pitchFamily="18" charset="0"/>
              </a:rPr>
              <a:t>and </a:t>
            </a:r>
            <a:r>
              <a:rPr lang="en-US" sz="18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some do not.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The distribution of candies in each bag is described by a </a:t>
            </a:r>
            <a:r>
              <a:rPr lang="en-US" sz="1800" b="1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naive Bayes </a:t>
            </a:r>
            <a:r>
              <a:rPr lang="en-US" sz="18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model: </a:t>
            </a:r>
            <a:r>
              <a:rPr lang="en-US" sz="1800" b="0" i="0" u="none" strike="noStrike" baseline="0" dirty="0">
                <a:solidFill>
                  <a:srgbClr val="242626"/>
                </a:solidFill>
                <a:latin typeface="Times New Roman" panose="02020603050405020304" pitchFamily="18" charset="0"/>
              </a:rPr>
              <a:t>the features </a:t>
            </a:r>
            <a:r>
              <a:rPr lang="en-US" sz="18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are independent, </a:t>
            </a:r>
            <a:r>
              <a:rPr lang="en-US" sz="1800" b="0" i="0" u="none" strike="noStrike" baseline="0" dirty="0">
                <a:solidFill>
                  <a:srgbClr val="242626"/>
                </a:solidFill>
                <a:latin typeface="Times New Roman" panose="02020603050405020304" pitchFamily="18" charset="0"/>
              </a:rPr>
              <a:t>given </a:t>
            </a:r>
            <a:r>
              <a:rPr lang="en-US" sz="18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the bag, but the conditional probability distribution </a:t>
            </a:r>
            <a:r>
              <a:rPr lang="en-US" sz="1800" b="0" i="0" u="none" strike="noStrike" baseline="0" dirty="0">
                <a:solidFill>
                  <a:srgbClr val="242626"/>
                </a:solidFill>
                <a:latin typeface="Times New Roman" panose="02020603050405020304" pitchFamily="18" charset="0"/>
              </a:rPr>
              <a:t>for each feature </a:t>
            </a:r>
            <a:r>
              <a:rPr lang="en-MY" sz="18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depends on the bag.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1031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201" y="941545"/>
            <a:ext cx="7722234" cy="313291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US" sz="2000" spc="25" dirty="0"/>
              <a:t>Learning With Hidden Variables: The EM Algorithm</a:t>
            </a:r>
            <a:endParaRPr lang="en-MY" sz="2000" spc="25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25</a:t>
            </a:fld>
            <a:endParaRPr spc="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110FD-065C-4C83-AC16-BE87FF7201D7}"/>
              </a:ext>
            </a:extLst>
          </p:cNvPr>
          <p:cNvSpPr txBox="1"/>
          <p:nvPr/>
        </p:nvSpPr>
        <p:spPr>
          <a:xfrm>
            <a:off x="838200" y="1524000"/>
            <a:ext cx="7492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Learning Bayesian networks with hidden variables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CB9CF-44CD-4EBD-8837-06FE7BD94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5395469"/>
            <a:ext cx="6038850" cy="68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B8E818-57FD-4FB6-B6ED-8070E1B79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3937377"/>
            <a:ext cx="7073135" cy="734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4A161F-8168-4A4F-A8AF-BE1B42D02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542194"/>
            <a:ext cx="6515100" cy="691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22137F-A681-4B3E-A526-3400A2B83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6553200"/>
            <a:ext cx="4333875" cy="35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02BDCC-4F29-49A0-9CA8-B2FF3EBBE1D8}"/>
                  </a:ext>
                </a:extLst>
              </p:cNvPr>
              <p:cNvSpPr txBox="1"/>
              <p:nvPr/>
            </p:nvSpPr>
            <p:spPr>
              <a:xfrm>
                <a:off x="1123950" y="1937607"/>
                <a:ext cx="7315200" cy="6142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600" b="0" i="0" u="none" strike="noStrike" baseline="0" dirty="0">
                    <a:solidFill>
                      <a:srgbClr val="080A0A"/>
                    </a:solidFill>
                    <a:latin typeface="Times New Roman" panose="02020603050405020304" pitchFamily="18" charset="0"/>
                  </a:rPr>
                  <a:t>The </a:t>
                </a:r>
                <a:r>
                  <a:rPr lang="en-US" sz="1600" b="0" i="1" u="none" strike="noStrike" baseline="0" dirty="0">
                    <a:solidFill>
                      <a:srgbClr val="2F3131"/>
                    </a:solidFill>
                    <a:latin typeface="Times New Roman" panose="02020603050405020304" pitchFamily="18" charset="0"/>
                  </a:rPr>
                  <a:t>expected </a:t>
                </a:r>
                <a:r>
                  <a:rPr lang="en-US" sz="1600" b="0" i="0" u="none" strike="noStrike" baseline="0" dirty="0">
                    <a:solidFill>
                      <a:srgbClr val="191B1C"/>
                    </a:solidFill>
                    <a:latin typeface="Times New Roman" panose="02020603050405020304" pitchFamily="18" charset="0"/>
                  </a:rPr>
                  <a:t>count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u="none" strike="noStrike" baseline="0" dirty="0" smtClean="0">
                            <a:solidFill>
                              <a:srgbClr val="2F313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u="none" strike="noStrike" baseline="0" dirty="0" smtClean="0">
                            <a:solidFill>
                              <a:srgbClr val="2F313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sz="1600" b="0" i="1" u="none" strike="noStrike" baseline="0" dirty="0">
                    <a:solidFill>
                      <a:srgbClr val="2F313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600" b="0" i="0" u="none" strike="noStrike" baseline="0" dirty="0">
                    <a:solidFill>
                      <a:srgbClr val="191B1C"/>
                    </a:solidFill>
                    <a:latin typeface="Times New Roman" panose="02020603050405020304" pitchFamily="18" charset="0"/>
                  </a:rPr>
                  <a:t>( </a:t>
                </a:r>
                <a:r>
                  <a:rPr lang="en-US" sz="1600" b="0" i="1" u="none" strike="noStrike" baseline="0" dirty="0">
                    <a:solidFill>
                      <a:srgbClr val="191B1C"/>
                    </a:solidFill>
                    <a:latin typeface="Times New Roman" panose="02020603050405020304" pitchFamily="18" charset="0"/>
                  </a:rPr>
                  <a:t>Bag </a:t>
                </a:r>
                <a:r>
                  <a:rPr lang="en-US" sz="1600" b="0" i="0" u="none" strike="noStrike" baseline="0" dirty="0">
                    <a:solidFill>
                      <a:srgbClr val="080A0A"/>
                    </a:solidFill>
                    <a:latin typeface="Times New Roman" panose="02020603050405020304" pitchFamily="18" charset="0"/>
                  </a:rPr>
                  <a:t>= </a:t>
                </a:r>
                <a:r>
                  <a:rPr lang="en-US" sz="1600" b="0" i="0" u="none" strike="noStrike" baseline="0" dirty="0">
                    <a:solidFill>
                      <a:srgbClr val="191B1C"/>
                    </a:solidFill>
                    <a:latin typeface="Times New Roman" panose="02020603050405020304" pitchFamily="18" charset="0"/>
                  </a:rPr>
                  <a:t>l) is </a:t>
                </a:r>
                <a:r>
                  <a:rPr lang="en-US" sz="1600" b="0" i="0" u="none" strike="noStrike" baseline="0" dirty="0">
                    <a:solidFill>
                      <a:srgbClr val="080A0A"/>
                    </a:solidFill>
                    <a:latin typeface="Times New Roman" panose="02020603050405020304" pitchFamily="18" charset="0"/>
                  </a:rPr>
                  <a:t>the </a:t>
                </a:r>
                <a:r>
                  <a:rPr lang="en-US" sz="1600" b="0" i="0" u="none" strike="noStrike" baseline="0" dirty="0">
                    <a:solidFill>
                      <a:srgbClr val="2F3131"/>
                    </a:solidFill>
                    <a:latin typeface="Times New Roman" panose="02020603050405020304" pitchFamily="18" charset="0"/>
                  </a:rPr>
                  <a:t>s</a:t>
                </a:r>
                <a:r>
                  <a:rPr lang="en-US" sz="1600" b="0" i="0" u="none" strike="noStrike" baseline="0" dirty="0">
                    <a:solidFill>
                      <a:srgbClr val="080A0A"/>
                    </a:solidFill>
                    <a:latin typeface="Times New Roman" panose="02020603050405020304" pitchFamily="18" charset="0"/>
                  </a:rPr>
                  <a:t>um</a:t>
                </a:r>
                <a:r>
                  <a:rPr lang="en-US" sz="1600" b="0" i="0" u="none" strike="noStrike" baseline="0" dirty="0">
                    <a:solidFill>
                      <a:srgbClr val="2F3131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en-US" sz="1600" b="0" i="0" u="none" strike="noStrike" baseline="0" dirty="0">
                    <a:solidFill>
                      <a:srgbClr val="191B1C"/>
                    </a:solidFill>
                    <a:latin typeface="Times New Roman" panose="02020603050405020304" pitchFamily="18" charset="0"/>
                  </a:rPr>
                  <a:t>over all candies, of the probability that the candy came from bag 1:</a:t>
                </a:r>
                <a:endParaRPr lang="en-MY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02BDCC-4F29-49A0-9CA8-B2FF3EBBE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1937607"/>
                <a:ext cx="7315200" cy="614271"/>
              </a:xfrm>
              <a:prstGeom prst="rect">
                <a:avLst/>
              </a:prstGeom>
              <a:blipFill>
                <a:blip r:embed="rId6"/>
                <a:stretch>
                  <a:fillRect l="-417" t="-1980" b="-792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10E854E-26F6-4428-8EF9-F096B216E4D7}"/>
              </a:ext>
            </a:extLst>
          </p:cNvPr>
          <p:cNvSpPr txBox="1"/>
          <p:nvPr/>
        </p:nvSpPr>
        <p:spPr>
          <a:xfrm>
            <a:off x="1264920" y="3306734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191B1C"/>
                </a:solidFill>
                <a:latin typeface="Times New Roman" panose="02020603050405020304" pitchFamily="18" charset="0"/>
              </a:rPr>
              <a:t>using Bayes' </a:t>
            </a:r>
            <a:r>
              <a:rPr lang="en-US" sz="1600" b="0" i="0" u="none" strike="noStrike" baseline="0" dirty="0">
                <a:solidFill>
                  <a:srgbClr val="191B1C"/>
                </a:solidFill>
                <a:latin typeface="Times New Roman" panose="02020603050405020304" pitchFamily="18" charset="0"/>
              </a:rPr>
              <a:t>rule</a:t>
            </a:r>
            <a:r>
              <a:rPr lang="en-US" sz="1800" b="0" i="0" u="none" strike="noStrike" baseline="0" dirty="0">
                <a:solidFill>
                  <a:srgbClr val="191B1C"/>
                </a:solidFill>
                <a:latin typeface="Times New Roman" panose="02020603050405020304" pitchFamily="18" charset="0"/>
              </a:rPr>
              <a:t> and applying conditional independence</a:t>
            </a:r>
            <a:endParaRPr lang="en-MY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53154B-3EFB-412B-B08C-2CEE9031772E}"/>
              </a:ext>
            </a:extLst>
          </p:cNvPr>
          <p:cNvSpPr txBox="1"/>
          <p:nvPr/>
        </p:nvSpPr>
        <p:spPr>
          <a:xfrm>
            <a:off x="1257300" y="4751863"/>
            <a:ext cx="68775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080A0A"/>
                </a:solidFill>
                <a:latin typeface="Times New Roman" panose="02020603050405020304" pitchFamily="18" charset="0"/>
              </a:rPr>
              <a:t>The </a:t>
            </a:r>
            <a:r>
              <a:rPr lang="en-US" sz="1600" b="0" i="1" u="none" strike="noStrike" baseline="0" dirty="0">
                <a:solidFill>
                  <a:srgbClr val="2F3131"/>
                </a:solidFill>
                <a:latin typeface="Times New Roman" panose="02020603050405020304" pitchFamily="18" charset="0"/>
              </a:rPr>
              <a:t>expected </a:t>
            </a:r>
            <a:r>
              <a:rPr lang="en-US" sz="1600" b="0" i="0" u="none" strike="noStrike" baseline="0" dirty="0">
                <a:solidFill>
                  <a:srgbClr val="191B1C"/>
                </a:solidFill>
                <a:latin typeface="Times New Roman" panose="02020603050405020304" pitchFamily="18" charset="0"/>
              </a:rPr>
              <a:t>count of cherry candies from bag 1 is given by</a:t>
            </a:r>
            <a:endParaRPr lang="en-MY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F4514-63F7-4609-96BC-40E90D4ED3DC}"/>
              </a:ext>
            </a:extLst>
          </p:cNvPr>
          <p:cNvSpPr txBox="1"/>
          <p:nvPr/>
        </p:nvSpPr>
        <p:spPr>
          <a:xfrm>
            <a:off x="1371600" y="6163726"/>
            <a:ext cx="5943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The update is given by the normalized expected counts as follows</a:t>
            </a:r>
            <a:endParaRPr lang="en-MY" sz="1600" dirty="0"/>
          </a:p>
        </p:txBody>
      </p:sp>
    </p:spTree>
    <p:extLst>
      <p:ext uri="{BB962C8B-B14F-4D97-AF65-F5344CB8AC3E}">
        <p14:creationId xmlns:p14="http://schemas.microsoft.com/office/powerpoint/2010/main" val="2516581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201" y="941545"/>
            <a:ext cx="7722234" cy="313291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US" sz="2000" spc="25" dirty="0"/>
              <a:t>Learning With Hidden Variables: The EM Algorithm</a:t>
            </a:r>
            <a:endParaRPr lang="en-MY" sz="2000" spc="25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26</a:t>
            </a:fld>
            <a:endParaRPr spc="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110FD-065C-4C83-AC16-BE87FF7201D7}"/>
              </a:ext>
            </a:extLst>
          </p:cNvPr>
          <p:cNvSpPr txBox="1"/>
          <p:nvPr/>
        </p:nvSpPr>
        <p:spPr>
          <a:xfrm>
            <a:off x="838200" y="1524000"/>
            <a:ext cx="7492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Learning Bayesian networks with hidden variables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80D1C-FE35-49FF-8F98-35EA6292D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17" y="2158391"/>
            <a:ext cx="6705600" cy="3467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E83886-7305-453A-9BD7-B70A41031977}"/>
              </a:ext>
            </a:extLst>
          </p:cNvPr>
          <p:cNvSpPr txBox="1"/>
          <p:nvPr/>
        </p:nvSpPr>
        <p:spPr>
          <a:xfrm>
            <a:off x="1350269" y="5867400"/>
            <a:ext cx="726363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lphaLcParenBoth"/>
            </a:pPr>
            <a:r>
              <a:rPr lang="en-US" sz="1600" b="0" i="0" u="none" strike="noStrike" baseline="0" dirty="0">
                <a:solidFill>
                  <a:srgbClr val="242626"/>
                </a:solidFill>
                <a:latin typeface="Times New Roman" panose="02020603050405020304" pitchFamily="18" charset="0"/>
              </a:rPr>
              <a:t>A mixture </a:t>
            </a:r>
            <a:r>
              <a:rPr lang="en-US" sz="16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model </a:t>
            </a:r>
            <a:r>
              <a:rPr lang="en-US" sz="1600" b="0" i="0" u="none" strike="noStrike" baseline="0" dirty="0">
                <a:solidFill>
                  <a:srgbClr val="242626"/>
                </a:solidFill>
                <a:latin typeface="Times New Roman" panose="02020603050405020304" pitchFamily="18" charset="0"/>
              </a:rPr>
              <a:t>for candy. </a:t>
            </a:r>
            <a:r>
              <a:rPr lang="en-US" sz="16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The proportions </a:t>
            </a:r>
            <a:r>
              <a:rPr lang="en-US" sz="1600" b="0" i="0" u="none" strike="noStrike" baseline="0" dirty="0">
                <a:solidFill>
                  <a:srgbClr val="242626"/>
                </a:solidFill>
                <a:latin typeface="Times New Roman" panose="02020603050405020304" pitchFamily="18" charset="0"/>
              </a:rPr>
              <a:t>of </a:t>
            </a:r>
            <a:r>
              <a:rPr lang="en-US" sz="16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different flavors</a:t>
            </a:r>
            <a:r>
              <a:rPr lang="en-US" sz="1600" b="0" i="0" u="none" strike="noStrike" baseline="0" dirty="0">
                <a:solidFill>
                  <a:srgbClr val="494B4B"/>
                </a:solidFill>
                <a:latin typeface="Times New Roman" panose="02020603050405020304" pitchFamily="18" charset="0"/>
              </a:rPr>
              <a:t>, </a:t>
            </a:r>
            <a:r>
              <a:rPr lang="en-US" sz="1600" b="0" i="0" u="none" strike="noStrike" baseline="0" dirty="0">
                <a:solidFill>
                  <a:srgbClr val="242626"/>
                </a:solidFill>
                <a:latin typeface="Times New Roman" panose="02020603050405020304" pitchFamily="18" charset="0"/>
              </a:rPr>
              <a:t>wrap</a:t>
            </a:r>
            <a:r>
              <a:rPr lang="en-US" sz="16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pers, presence of holes depend </a:t>
            </a:r>
            <a:r>
              <a:rPr lang="en-US" sz="1600" b="0" i="0" u="none" strike="noStrike" baseline="0" dirty="0">
                <a:solidFill>
                  <a:srgbClr val="242626"/>
                </a:solidFill>
                <a:latin typeface="Times New Roman" panose="02020603050405020304" pitchFamily="18" charset="0"/>
              </a:rPr>
              <a:t>on </a:t>
            </a:r>
            <a:r>
              <a:rPr lang="en-US" sz="16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the bag, </a:t>
            </a:r>
            <a:r>
              <a:rPr lang="en-US" sz="1600" b="0" i="0" u="none" strike="noStrike" baseline="0" dirty="0">
                <a:solidFill>
                  <a:srgbClr val="242626"/>
                </a:solidFill>
                <a:latin typeface="Times New Roman" panose="02020603050405020304" pitchFamily="18" charset="0"/>
              </a:rPr>
              <a:t>which is </a:t>
            </a:r>
            <a:r>
              <a:rPr lang="en-US" sz="16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not observed.</a:t>
            </a:r>
          </a:p>
          <a:p>
            <a:pPr marL="342900" indent="-342900" algn="l">
              <a:buAutoNum type="alphaLcParenBoth"/>
            </a:pPr>
            <a:r>
              <a:rPr lang="en-US" sz="16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Bayesian network </a:t>
            </a:r>
            <a:r>
              <a:rPr lang="en-US" sz="1600" b="0" i="0" u="none" strike="noStrike" baseline="0" dirty="0">
                <a:solidFill>
                  <a:srgbClr val="242626"/>
                </a:solidFill>
                <a:latin typeface="Times New Roman" panose="02020603050405020304" pitchFamily="18" charset="0"/>
              </a:rPr>
              <a:t>for </a:t>
            </a:r>
            <a:r>
              <a:rPr lang="en-US" sz="16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a </a:t>
            </a:r>
            <a:r>
              <a:rPr lang="en-US" sz="1600" b="0" i="0" u="none" strike="noStrike" baseline="0" dirty="0">
                <a:solidFill>
                  <a:srgbClr val="242626"/>
                </a:solidFill>
                <a:latin typeface="Times New Roman" panose="02020603050405020304" pitchFamily="18" charset="0"/>
              </a:rPr>
              <a:t>Gaussian </a:t>
            </a:r>
            <a:r>
              <a:rPr lang="en-US" sz="16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mixture. The mean </a:t>
            </a:r>
            <a:r>
              <a:rPr lang="en-US" sz="1600" b="0" i="0" u="none" strike="noStrike" baseline="0" dirty="0">
                <a:solidFill>
                  <a:srgbClr val="242626"/>
                </a:solidFill>
                <a:latin typeface="Times New Roman" panose="02020603050405020304" pitchFamily="18" charset="0"/>
              </a:rPr>
              <a:t>and </a:t>
            </a:r>
            <a:r>
              <a:rPr lang="en-US" sz="16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covariance </a:t>
            </a:r>
            <a:r>
              <a:rPr lang="en-US" sz="1600" b="0" i="0" u="none" strike="noStrike" baseline="0" dirty="0">
                <a:solidFill>
                  <a:srgbClr val="242626"/>
                </a:solidFill>
                <a:latin typeface="Times New Roman" panose="02020603050405020304" pitchFamily="18" charset="0"/>
              </a:rPr>
              <a:t>of </a:t>
            </a:r>
            <a:r>
              <a:rPr lang="en-US" sz="16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the </a:t>
            </a:r>
            <a:r>
              <a:rPr lang="en-US" sz="1600" b="0" i="0" u="none" strike="noStrike" baseline="0" dirty="0">
                <a:solidFill>
                  <a:srgbClr val="242626"/>
                </a:solidFill>
                <a:latin typeface="Times New Roman" panose="02020603050405020304" pitchFamily="18" charset="0"/>
              </a:rPr>
              <a:t>observable variables </a:t>
            </a:r>
            <a:r>
              <a:rPr lang="en-US" sz="1400" b="1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X </a:t>
            </a:r>
            <a:r>
              <a:rPr lang="en-US" sz="16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depend </a:t>
            </a:r>
            <a:r>
              <a:rPr lang="en-US" sz="1600" b="0" i="0" u="none" strike="noStrike" baseline="0" dirty="0">
                <a:solidFill>
                  <a:srgbClr val="242626"/>
                </a:solidFill>
                <a:latin typeface="Times New Roman" panose="02020603050405020304" pitchFamily="18" charset="0"/>
              </a:rPr>
              <a:t>on </a:t>
            </a:r>
            <a:r>
              <a:rPr lang="en-US" sz="16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the </a:t>
            </a:r>
            <a:r>
              <a:rPr lang="en-MY" sz="1600" b="0" i="0" u="none" strike="noStrike" baseline="0" dirty="0">
                <a:solidFill>
                  <a:srgbClr val="141616"/>
                </a:solidFill>
                <a:latin typeface="Times New Roman" panose="02020603050405020304" pitchFamily="18" charset="0"/>
              </a:rPr>
              <a:t>component </a:t>
            </a:r>
            <a:r>
              <a:rPr lang="en-MY" sz="1600" b="0" i="1" u="none" strike="noStrike" baseline="0" dirty="0">
                <a:solidFill>
                  <a:srgbClr val="242626"/>
                </a:solidFill>
                <a:latin typeface="Arial" panose="020B0604020202020204" pitchFamily="34" charset="0"/>
              </a:rPr>
              <a:t>C.</a:t>
            </a:r>
            <a:endParaRPr lang="en-MY" sz="1600" dirty="0"/>
          </a:p>
        </p:txBody>
      </p:sp>
    </p:spTree>
    <p:extLst>
      <p:ext uri="{BB962C8B-B14F-4D97-AF65-F5344CB8AC3E}">
        <p14:creationId xmlns:p14="http://schemas.microsoft.com/office/powerpoint/2010/main" val="2180622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201" y="941545"/>
            <a:ext cx="7722234" cy="313291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US" sz="2000" spc="25" dirty="0"/>
              <a:t>Learning With Hidden Variables: The EM Algorithm</a:t>
            </a:r>
            <a:endParaRPr lang="en-MY" sz="2000" spc="25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27</a:t>
            </a:fld>
            <a:endParaRPr spc="2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82BBB-45F0-45D0-B2F4-7DB883FD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01" y="1600200"/>
            <a:ext cx="8220075" cy="3400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7B30DD-A590-4B0B-A8A7-29C3A92FE2D2}"/>
              </a:ext>
            </a:extLst>
          </p:cNvPr>
          <p:cNvSpPr txBox="1"/>
          <p:nvPr/>
        </p:nvSpPr>
        <p:spPr>
          <a:xfrm>
            <a:off x="1143000" y="5000625"/>
            <a:ext cx="76852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181A1A"/>
                </a:solidFill>
                <a:latin typeface="Times New Roman" panose="02020603050405020304" pitchFamily="18" charset="0"/>
              </a:rPr>
              <a:t>Graphs showing the log likelihood of the data</a:t>
            </a:r>
            <a:r>
              <a:rPr lang="en-US" sz="1800" b="0" i="0" u="none" strike="noStrike" baseline="0" dirty="0">
                <a:solidFill>
                  <a:srgbClr val="3D3E3F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0" i="1" u="none" strike="noStrike" baseline="0" dirty="0">
                <a:solidFill>
                  <a:srgbClr val="181A1A"/>
                </a:solidFill>
                <a:latin typeface="Arial" panose="020B0604020202020204" pitchFamily="34" charset="0"/>
              </a:rPr>
              <a:t>L </a:t>
            </a:r>
            <a:r>
              <a:rPr lang="en-US" sz="1800" b="0" i="1" u="none" strike="noStrike" baseline="0" dirty="0">
                <a:solidFill>
                  <a:srgbClr val="3D3E3F"/>
                </a:solidFill>
                <a:latin typeface="Arial" panose="020B0604020202020204" pitchFamily="34" charset="0"/>
              </a:rPr>
              <a:t>, </a:t>
            </a:r>
            <a:r>
              <a:rPr lang="en-US" sz="1800" b="0" i="0" u="none" strike="noStrike" baseline="0" dirty="0">
                <a:solidFill>
                  <a:srgbClr val="181A1A"/>
                </a:solidFill>
                <a:latin typeface="Times New Roman" panose="02020603050405020304" pitchFamily="18" charset="0"/>
              </a:rPr>
              <a:t>as a function of the EM </a:t>
            </a:r>
            <a:r>
              <a:rPr lang="en-MY" sz="1800" b="0" i="0" u="none" strike="noStrike" baseline="0" dirty="0">
                <a:solidFill>
                  <a:srgbClr val="181A1A"/>
                </a:solidFill>
                <a:latin typeface="Times New Roman" panose="02020603050405020304" pitchFamily="18" charset="0"/>
              </a:rPr>
              <a:t>iteration (a) Graph for Gaussian mixture model (b) Graph for the Bayesian network</a:t>
            </a:r>
          </a:p>
        </p:txBody>
      </p:sp>
    </p:spTree>
    <p:extLst>
      <p:ext uri="{BB962C8B-B14F-4D97-AF65-F5344CB8AC3E}">
        <p14:creationId xmlns:p14="http://schemas.microsoft.com/office/powerpoint/2010/main" val="601187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201" y="941545"/>
            <a:ext cx="7722234" cy="313291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US" sz="2000" spc="25" dirty="0"/>
              <a:t>Learning With Hidden Variables: The EM Algorithm</a:t>
            </a:r>
            <a:endParaRPr lang="en-MY" sz="2000" spc="25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28</a:t>
            </a:fld>
            <a:endParaRPr spc="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110FD-065C-4C83-AC16-BE87FF7201D7}"/>
              </a:ext>
            </a:extLst>
          </p:cNvPr>
          <p:cNvSpPr txBox="1"/>
          <p:nvPr/>
        </p:nvSpPr>
        <p:spPr>
          <a:xfrm>
            <a:off x="838200" y="1524000"/>
            <a:ext cx="7492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1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Learning hidden Markov models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02BDCC-4F29-49A0-9CA8-B2FF3EBBE1D8}"/>
              </a:ext>
            </a:extLst>
          </p:cNvPr>
          <p:cNvSpPr txBox="1"/>
          <p:nvPr/>
        </p:nvSpPr>
        <p:spPr>
          <a:xfrm>
            <a:off x="1143000" y="2185356"/>
            <a:ext cx="73152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One application of EM involves learning the transition probabilities in hidden Markov </a:t>
            </a:r>
            <a:r>
              <a:rPr lang="en-MY" dirty="0"/>
              <a:t>models </a:t>
            </a:r>
            <a:r>
              <a:rPr lang="en-MY" b="1" dirty="0"/>
              <a:t>(HMMs).</a:t>
            </a:r>
          </a:p>
          <a:p>
            <a:endParaRPr lang="en-MY" b="1" dirty="0"/>
          </a:p>
          <a:p>
            <a:pPr algn="l"/>
            <a:r>
              <a:rPr lang="en-US" sz="1800" b="0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A hidden Markov model can be represented by a dynamic Bayes net with a single discrete state variable</a:t>
            </a:r>
            <a:endParaRPr lang="en-MY" b="1" dirty="0"/>
          </a:p>
          <a:p>
            <a:endParaRPr lang="en-MY" sz="1600" b="1" dirty="0"/>
          </a:p>
          <a:p>
            <a:r>
              <a:rPr lang="en-US" sz="1800" b="0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Each data point consists of an observation </a:t>
            </a:r>
            <a:r>
              <a:rPr lang="en-US" sz="1800" b="0" i="1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sequence </a:t>
            </a:r>
            <a:r>
              <a:rPr lang="en-US" sz="1800" b="0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of finite length</a:t>
            </a:r>
            <a:endParaRPr lang="en-MY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53154B-3EFB-412B-B08C-2CEE9031772E}"/>
              </a:ext>
            </a:extLst>
          </p:cNvPr>
          <p:cNvSpPr txBox="1"/>
          <p:nvPr/>
        </p:nvSpPr>
        <p:spPr>
          <a:xfrm>
            <a:off x="1295400" y="4477928"/>
            <a:ext cx="7574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MY" sz="1800" b="0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transition probability </a:t>
            </a:r>
            <a:r>
              <a:rPr lang="en-US" sz="1800" b="0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from state </a:t>
            </a:r>
            <a:r>
              <a:rPr lang="en-US" sz="1800" b="0" i="0" u="none" strike="noStrike" baseline="0" dirty="0" err="1">
                <a:solidFill>
                  <a:srgbClr val="0B0B0B"/>
                </a:solidFill>
                <a:latin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 to state </a:t>
            </a:r>
            <a:r>
              <a:rPr lang="en-US" sz="1800" b="0" i="1" u="none" strike="noStrike" baseline="0" dirty="0">
                <a:solidFill>
                  <a:srgbClr val="0B0B0B"/>
                </a:solidFill>
                <a:latin typeface="Arial" panose="020B0604020202020204" pitchFamily="34" charset="0"/>
              </a:rPr>
              <a:t>j,</a:t>
            </a:r>
            <a:endParaRPr lang="en-US" sz="1800" b="0" i="0" u="none" strike="noStrike" baseline="0" dirty="0">
              <a:solidFill>
                <a:srgbClr val="0B0B0B"/>
              </a:solidFill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calculate the expected proportion of times that the system undergoes a transition to state </a:t>
            </a:r>
            <a:r>
              <a:rPr lang="en-US" sz="1800" b="0" i="1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j </a:t>
            </a:r>
            <a:r>
              <a:rPr lang="en-US" sz="1800" b="0" i="0" u="none" strike="noStrike" baseline="0" dirty="0">
                <a:solidFill>
                  <a:srgbClr val="0B0B0B"/>
                </a:solidFill>
                <a:latin typeface="Times New Roman" panose="02020603050405020304" pitchFamily="18" charset="0"/>
              </a:rPr>
              <a:t>when in state </a:t>
            </a:r>
            <a:r>
              <a:rPr lang="en-US" sz="1800" b="0" i="1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solidFill>
                  <a:srgbClr val="212121"/>
                </a:solidFill>
                <a:latin typeface="Times New Roman" panose="02020603050405020304" pitchFamily="18" charset="0"/>
              </a:rPr>
              <a:t>:</a:t>
            </a:r>
            <a:endParaRPr lang="en-MY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483AC-BBED-42CD-B3F2-2FAE0D442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5606889"/>
            <a:ext cx="47625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87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201" y="941545"/>
            <a:ext cx="7722234" cy="313291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US" sz="2000" spc="25" dirty="0"/>
              <a:t>Learning With Hidden Variables: The EM Algorithm</a:t>
            </a:r>
            <a:endParaRPr lang="en-MY" sz="2000" spc="25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29</a:t>
            </a:fld>
            <a:endParaRPr spc="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6B771-A1FE-42BB-99FA-1F7975ABC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33600"/>
            <a:ext cx="7867650" cy="2219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693A74-7C5F-4F48-8D55-19378EB68E6B}"/>
              </a:ext>
            </a:extLst>
          </p:cNvPr>
          <p:cNvSpPr txBox="1"/>
          <p:nvPr/>
        </p:nvSpPr>
        <p:spPr>
          <a:xfrm>
            <a:off x="1143000" y="4648200"/>
            <a:ext cx="6781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171919"/>
                </a:solidFill>
                <a:latin typeface="Times New Roman" panose="02020603050405020304" pitchFamily="18" charset="0"/>
              </a:rPr>
              <a:t>An unrolled dynamic Bayesian network that represents a hidden Markov</a:t>
            </a:r>
            <a:r>
              <a:rPr lang="en-MY" sz="1800" b="0" i="0" u="none" strike="noStrike" baseline="0" dirty="0">
                <a:solidFill>
                  <a:srgbClr val="171919"/>
                </a:solidFill>
                <a:latin typeface="Times New Roman" panose="02020603050405020304" pitchFamily="18" charset="0"/>
              </a:rPr>
              <a:t>model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683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407656" y="7008652"/>
            <a:ext cx="11950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70" dirty="0"/>
              <a:t> </a:t>
            </a:r>
            <a:r>
              <a:rPr spc="20" dirty="0"/>
              <a:t>20,</a:t>
            </a:r>
            <a:r>
              <a:rPr spc="80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2635"/>
              </a:lnSpc>
            </a:pPr>
            <a:r>
              <a:rPr spc="-10" dirty="0"/>
              <a:t>Full</a:t>
            </a:r>
            <a:r>
              <a:rPr spc="229" dirty="0"/>
              <a:t> </a:t>
            </a:r>
            <a:r>
              <a:rPr spc="35" dirty="0"/>
              <a:t>Bayesian</a:t>
            </a:r>
            <a:r>
              <a:rPr spc="254" dirty="0"/>
              <a:t> </a:t>
            </a:r>
            <a:r>
              <a:rPr spc="4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491" y="1396713"/>
            <a:ext cx="6953250" cy="5057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 marR="377190">
              <a:lnSpc>
                <a:spcPct val="101000"/>
              </a:lnSpc>
              <a:spcBef>
                <a:spcPts val="90"/>
              </a:spcBef>
            </a:pPr>
            <a:r>
              <a:rPr sz="2050" spc="-45" dirty="0">
                <a:latin typeface="Calibri"/>
                <a:cs typeface="Calibri"/>
              </a:rPr>
              <a:t>View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learning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Bayesian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updating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probability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distribution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over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007E"/>
                </a:solidFill>
                <a:latin typeface="Calibri"/>
                <a:cs typeface="Calibri"/>
              </a:rPr>
              <a:t>hypothesis</a:t>
            </a:r>
            <a:r>
              <a:rPr sz="2050" spc="20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00007E"/>
                </a:solidFill>
                <a:latin typeface="Calibri"/>
                <a:cs typeface="Calibri"/>
              </a:rPr>
              <a:t>space</a:t>
            </a:r>
            <a:endParaRPr sz="2050" dirty="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hypothesis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variable,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baseline="-11904" dirty="0">
                <a:solidFill>
                  <a:srgbClr val="990099"/>
                </a:solidFill>
                <a:latin typeface="Georgia"/>
                <a:cs typeface="Georgia"/>
              </a:rPr>
              <a:t>1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spc="-104" baseline="-11904" dirty="0">
                <a:solidFill>
                  <a:srgbClr val="990099"/>
                </a:solidFill>
                <a:latin typeface="Georgia"/>
                <a:cs typeface="Georgia"/>
              </a:rPr>
              <a:t>2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15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prior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75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7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050" spc="7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spc="100" dirty="0">
                <a:latin typeface="Calibri"/>
                <a:cs typeface="Calibri"/>
              </a:rPr>
              <a:t>th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observation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="0" i="1" spc="-44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100" b="0" i="1" spc="-30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5" dirty="0">
                <a:latin typeface="Calibri"/>
                <a:cs typeface="Calibri"/>
              </a:rPr>
              <a:t>gives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outcome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random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18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="0" i="1" spc="27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endParaRPr sz="2100" baseline="-11904" dirty="0">
              <a:latin typeface="Bookman Old Style"/>
              <a:cs typeface="Bookman Old Style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2050" spc="-45" dirty="0">
                <a:latin typeface="Calibri"/>
                <a:cs typeface="Calibri"/>
              </a:rPr>
              <a:t>trainin</a:t>
            </a:r>
            <a:r>
              <a:rPr sz="2050" spc="-40" dirty="0">
                <a:latin typeface="Calibri"/>
                <a:cs typeface="Calibri"/>
              </a:rPr>
              <a:t>g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data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110" dirty="0">
                <a:solidFill>
                  <a:srgbClr val="990099"/>
                </a:solidFill>
                <a:latin typeface="Century"/>
                <a:cs typeface="Century"/>
              </a:rPr>
              <a:t>d</a:t>
            </a:r>
            <a:r>
              <a:rPr sz="2050" spc="-229" dirty="0">
                <a:solidFill>
                  <a:srgbClr val="990099"/>
                </a:solidFill>
                <a:latin typeface="Century"/>
                <a:cs typeface="Century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30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-250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spc="225" baseline="-11904" dirty="0">
                <a:solidFill>
                  <a:srgbClr val="990099"/>
                </a:solidFill>
                <a:latin typeface="Georgia"/>
                <a:cs typeface="Georgia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="0" i="1" spc="17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endParaRPr sz="2100" baseline="-11904" dirty="0">
              <a:latin typeface="Bookman Old Style"/>
              <a:cs typeface="Bookman Old Style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55" dirty="0">
                <a:latin typeface="Calibri"/>
                <a:cs typeface="Calibri"/>
              </a:rPr>
              <a:t>Given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data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far,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each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hypothesis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posterior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probability:</a:t>
            </a:r>
            <a:endParaRPr sz="2050" dirty="0">
              <a:latin typeface="Calibri"/>
              <a:cs typeface="Calibri"/>
            </a:endParaRPr>
          </a:p>
          <a:p>
            <a:pPr marL="380365">
              <a:lnSpc>
                <a:spcPct val="100000"/>
              </a:lnSpc>
              <a:spcBef>
                <a:spcPts val="1560"/>
              </a:spcBef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b="0" i="1" spc="19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spc="100" dirty="0">
                <a:solidFill>
                  <a:srgbClr val="990099"/>
                </a:solidFill>
                <a:latin typeface="Century"/>
                <a:cs typeface="Century"/>
              </a:rPr>
              <a:t>d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spc="110" dirty="0">
                <a:solidFill>
                  <a:srgbClr val="990099"/>
                </a:solidFill>
                <a:latin typeface="Century"/>
                <a:cs typeface="Century"/>
              </a:rPr>
              <a:t>d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b="0" i="1" spc="19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b="0" i="1" spc="19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130" dirty="0">
                <a:latin typeface="Calibri"/>
                <a:cs typeface="Calibri"/>
              </a:rPr>
              <a:t>wher</a:t>
            </a:r>
            <a:r>
              <a:rPr sz="2050" spc="-114" dirty="0">
                <a:latin typeface="Calibri"/>
                <a:cs typeface="Calibri"/>
              </a:rPr>
              <a:t>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spc="100" dirty="0">
                <a:solidFill>
                  <a:srgbClr val="990099"/>
                </a:solidFill>
                <a:latin typeface="Century"/>
                <a:cs typeface="Century"/>
              </a:rPr>
              <a:t>d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b="0" i="1" spc="19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35" dirty="0">
                <a:latin typeface="Calibri"/>
                <a:cs typeface="Calibri"/>
              </a:rPr>
              <a:t>i</a:t>
            </a:r>
            <a:r>
              <a:rPr sz="2050" spc="-45" dirty="0">
                <a:latin typeface="Calibri"/>
                <a:cs typeface="Calibri"/>
              </a:rPr>
              <a:t>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called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5" dirty="0">
                <a:solidFill>
                  <a:srgbClr val="00007E"/>
                </a:solidFill>
                <a:latin typeface="Calibri"/>
                <a:cs typeface="Calibri"/>
              </a:rPr>
              <a:t>li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k</a:t>
            </a:r>
            <a:r>
              <a:rPr sz="2050" spc="-70" dirty="0">
                <a:solidFill>
                  <a:srgbClr val="00007E"/>
                </a:solidFill>
                <a:latin typeface="Calibri"/>
                <a:cs typeface="Calibri"/>
              </a:rPr>
              <a:t>eliho</a:t>
            </a:r>
            <a:r>
              <a:rPr sz="2050" spc="-65" dirty="0">
                <a:solidFill>
                  <a:srgbClr val="00007E"/>
                </a:solidFill>
                <a:latin typeface="Calibri"/>
                <a:cs typeface="Calibri"/>
              </a:rPr>
              <a:t>o</a:t>
            </a:r>
            <a:r>
              <a:rPr sz="2050" spc="-80" dirty="0">
                <a:solidFill>
                  <a:srgbClr val="00007E"/>
                </a:solidFill>
                <a:latin typeface="Calibri"/>
                <a:cs typeface="Calibri"/>
              </a:rPr>
              <a:t>d</a:t>
            </a:r>
            <a:endParaRPr sz="2050" dirty="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40" dirty="0">
                <a:latin typeface="Calibri"/>
                <a:cs typeface="Calibri"/>
              </a:rPr>
              <a:t>Predictions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use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likelihood-weighted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average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over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hypotheses:</a:t>
            </a:r>
            <a:endParaRPr sz="2050" dirty="0">
              <a:latin typeface="Calibri"/>
              <a:cs typeface="Calibri"/>
            </a:endParaRPr>
          </a:p>
          <a:p>
            <a:pPr marL="380365">
              <a:lnSpc>
                <a:spcPct val="100000"/>
              </a:lnSpc>
              <a:spcBef>
                <a:spcPts val="1160"/>
              </a:spcBef>
            </a:pPr>
            <a:r>
              <a:rPr sz="2050" spc="9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9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b="0" i="1" spc="9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90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spc="90" dirty="0">
                <a:solidFill>
                  <a:srgbClr val="990099"/>
                </a:solidFill>
                <a:latin typeface="Century"/>
                <a:cs typeface="Century"/>
              </a:rPr>
              <a:t>d</a:t>
            </a:r>
            <a:r>
              <a:rPr sz="2050" spc="9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8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450" spc="114" dirty="0">
                <a:solidFill>
                  <a:srgbClr val="990099"/>
                </a:solidFill>
                <a:latin typeface="Arial"/>
                <a:cs typeface="Arial"/>
              </a:rPr>
              <a:t>Σ</a:t>
            </a:r>
            <a:r>
              <a:rPr sz="2100" b="0" i="1" spc="17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100" b="0" i="1" spc="41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9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9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b="0" i="1" spc="9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90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spc="90" dirty="0">
                <a:solidFill>
                  <a:srgbClr val="990099"/>
                </a:solidFill>
                <a:latin typeface="Century"/>
                <a:cs typeface="Century"/>
              </a:rPr>
              <a:t>d</a:t>
            </a:r>
            <a:r>
              <a:rPr sz="2050" b="0" i="1" spc="9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b="0" i="1" spc="1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1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b="0" i="1" spc="-1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-10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spc="-10" dirty="0">
                <a:solidFill>
                  <a:srgbClr val="990099"/>
                </a:solidFill>
                <a:latin typeface="Century"/>
                <a:cs typeface="Century"/>
              </a:rPr>
              <a:t>d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8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450" spc="110" dirty="0">
                <a:solidFill>
                  <a:srgbClr val="990099"/>
                </a:solidFill>
                <a:latin typeface="Arial"/>
                <a:cs typeface="Arial"/>
              </a:rPr>
              <a:t>Σ</a:t>
            </a:r>
            <a:r>
              <a:rPr sz="2100" b="0" i="1" spc="16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100" b="0" i="1" spc="41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65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6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b="0" i="1" spc="9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6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b="0" i="1" spc="-1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-10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spc="-10" dirty="0">
                <a:solidFill>
                  <a:srgbClr val="990099"/>
                </a:solidFill>
                <a:latin typeface="Century"/>
                <a:cs typeface="Century"/>
              </a:rPr>
              <a:t>d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480"/>
              </a:spcBef>
            </a:pPr>
            <a:r>
              <a:rPr sz="2050" spc="-35" dirty="0">
                <a:latin typeface="Calibri"/>
                <a:cs typeface="Calibri"/>
              </a:rPr>
              <a:t>No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25" dirty="0">
                <a:latin typeface="Calibri"/>
                <a:cs typeface="Calibri"/>
              </a:rPr>
              <a:t>need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pick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14" dirty="0">
                <a:latin typeface="Calibri"/>
                <a:cs typeface="Calibri"/>
              </a:rPr>
              <a:t>one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best-guess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hypothesis!</a:t>
            </a:r>
            <a:endParaRPr sz="2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201" y="941545"/>
            <a:ext cx="7722234" cy="313291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US" sz="2000" spc="25" dirty="0"/>
              <a:t>Learning With Hidden Variables: The EM Algorithm</a:t>
            </a:r>
            <a:endParaRPr lang="en-MY" sz="2000" spc="25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30</a:t>
            </a:fld>
            <a:endParaRPr spc="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F110FD-065C-4C83-AC16-BE87FF7201D7}"/>
                  </a:ext>
                </a:extLst>
              </p:cNvPr>
              <p:cNvSpPr txBox="1"/>
              <p:nvPr/>
            </p:nvSpPr>
            <p:spPr>
              <a:xfrm>
                <a:off x="838199" y="1676400"/>
                <a:ext cx="7492235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dirty="0"/>
                  <a:t>General equation of </a:t>
                </a:r>
                <a:r>
                  <a:rPr lang="en-MY" b="1" dirty="0"/>
                  <a:t>EM</a:t>
                </a:r>
              </a:p>
              <a:p>
                <a:pPr algn="l"/>
                <a:r>
                  <a:rPr lang="en-US" sz="1800" b="1" i="0" u="none" strike="noStrike" baseline="0" dirty="0">
                    <a:solidFill>
                      <a:srgbClr val="171919"/>
                    </a:solidFill>
                    <a:latin typeface="Arial" panose="020B0604020202020204" pitchFamily="34" charset="0"/>
                  </a:rPr>
                  <a:t>X:</a:t>
                </a:r>
                <a:r>
                  <a:rPr lang="en-US" sz="1800" b="0" i="0" u="none" strike="noStrike" baseline="0" dirty="0">
                    <a:solidFill>
                      <a:srgbClr val="171919"/>
                    </a:solidFill>
                    <a:latin typeface="Times New Roman" panose="02020603050405020304" pitchFamily="18" charset="0"/>
                  </a:rPr>
                  <a:t>all the observed values in </a:t>
                </a:r>
                <a:r>
                  <a:rPr lang="en-US" sz="1800" b="0" i="0" u="none" strike="noStrike" baseline="0" dirty="0">
                    <a:solidFill>
                      <a:srgbClr val="2C2E2E"/>
                    </a:solidFill>
                    <a:latin typeface="Times New Roman" panose="02020603050405020304" pitchFamily="18" charset="0"/>
                  </a:rPr>
                  <a:t>all </a:t>
                </a:r>
                <a:r>
                  <a:rPr lang="en-US" sz="1800" b="0" i="0" u="none" strike="noStrike" baseline="0" dirty="0">
                    <a:solidFill>
                      <a:srgbClr val="171919"/>
                    </a:solidFill>
                    <a:latin typeface="Times New Roman" panose="02020603050405020304" pitchFamily="18" charset="0"/>
                  </a:rPr>
                  <a:t>the examples, </a:t>
                </a:r>
              </a:p>
              <a:p>
                <a:pPr algn="l"/>
                <a:r>
                  <a:rPr lang="en-US" sz="1800" b="1" i="0" u="none" strike="noStrike" baseline="0" dirty="0">
                    <a:solidFill>
                      <a:srgbClr val="171919"/>
                    </a:solidFill>
                    <a:latin typeface="Times New Roman" panose="02020603050405020304" pitchFamily="18" charset="0"/>
                  </a:rPr>
                  <a:t>Z</a:t>
                </a:r>
                <a:r>
                  <a:rPr lang="en-US" sz="1800" b="0" i="0" u="none" strike="noStrike" baseline="0" dirty="0">
                    <a:solidFill>
                      <a:srgbClr val="171919"/>
                    </a:solidFill>
                    <a:latin typeface="Times New Roman" panose="02020603050405020304" pitchFamily="18" charset="0"/>
                  </a:rPr>
                  <a:t>: all the hidden variables for all the examples, 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13161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171919"/>
                    </a:solidFill>
                    <a:latin typeface="Times New Roman" panose="02020603050405020304" pitchFamily="18" charset="0"/>
                  </a:rPr>
                  <a:t>: all the parameters for the probability model</a:t>
                </a:r>
              </a:p>
              <a:p>
                <a:pPr algn="l"/>
                <a:endParaRPr lang="en-US" dirty="0">
                  <a:solidFill>
                    <a:srgbClr val="171919"/>
                  </a:solidFill>
                  <a:latin typeface="Times New Roman" panose="02020603050405020304" pitchFamily="18" charset="0"/>
                </a:endParaRPr>
              </a:p>
              <a:p>
                <a:pPr algn="l"/>
                <a:endParaRPr lang="en-US" dirty="0">
                  <a:solidFill>
                    <a:srgbClr val="171919"/>
                  </a:solidFill>
                  <a:latin typeface="Times New Roman" panose="02020603050405020304" pitchFamily="18" charset="0"/>
                </a:endParaRPr>
              </a:p>
              <a:p>
                <a:pPr algn="l"/>
                <a:endParaRPr lang="en-US" dirty="0">
                  <a:solidFill>
                    <a:srgbClr val="171919"/>
                  </a:solidFill>
                  <a:latin typeface="Times New Roman" panose="02020603050405020304" pitchFamily="18" charset="0"/>
                </a:endParaRP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171919"/>
                    </a:solidFill>
                    <a:latin typeface="Times New Roman" panose="02020603050405020304" pitchFamily="18" charset="0"/>
                  </a:rPr>
                  <a:t>The E-step is the computation of the </a:t>
                </a:r>
                <a:r>
                  <a:rPr lang="en-US" sz="1800" b="0" i="0" u="none" strike="noStrike" baseline="0" dirty="0">
                    <a:solidFill>
                      <a:srgbClr val="2C2E2E"/>
                    </a:solidFill>
                    <a:latin typeface="Times New Roman" panose="02020603050405020304" pitchFamily="18" charset="0"/>
                  </a:rPr>
                  <a:t>summa</a:t>
                </a:r>
                <a:r>
                  <a:rPr lang="en-US" sz="1800" b="0" i="0" u="none" strike="noStrike" baseline="0" dirty="0">
                    <a:solidFill>
                      <a:srgbClr val="171919"/>
                    </a:solidFill>
                    <a:latin typeface="Times New Roman" panose="02020603050405020304" pitchFamily="18" charset="0"/>
                  </a:rPr>
                  <a:t>tion</a:t>
                </a:r>
              </a:p>
              <a:p>
                <a:pPr algn="l"/>
                <a:endParaRPr lang="en-US" dirty="0">
                  <a:solidFill>
                    <a:srgbClr val="171919"/>
                  </a:solidFill>
                  <a:latin typeface="Times New Roman" panose="02020603050405020304" pitchFamily="18" charset="0"/>
                </a:endParaRP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171919"/>
                    </a:solidFill>
                    <a:latin typeface="Times New Roman" panose="02020603050405020304" pitchFamily="18" charset="0"/>
                  </a:rPr>
                  <a:t>The M-step is the maximization of this expected log likelihood with respect to the parameters.</a:t>
                </a:r>
                <a:endParaRPr lang="en-M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F110FD-065C-4C83-AC16-BE87FF720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76400"/>
                <a:ext cx="7492235" cy="3139321"/>
              </a:xfrm>
              <a:prstGeom prst="rect">
                <a:avLst/>
              </a:prstGeom>
              <a:blipFill>
                <a:blip r:embed="rId2"/>
                <a:stretch>
                  <a:fillRect l="-650" t="-971" b="-194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7939C93-7FF3-48E8-8538-906BDC037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819400"/>
            <a:ext cx="53911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05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7973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0"/>
              </a:lnSpc>
            </a:pPr>
            <a:r>
              <a:rPr spc="9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3" y="1393664"/>
            <a:ext cx="7503159" cy="44467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Bayesian learning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methods formulate learning as a form of probabilistic inference, using the observations to update a prior distribution over hypotheses.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Calibri"/>
            </a:endParaRP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Maximum a posteriori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(MAP) learning selects a single most likely hypothesis given </a:t>
            </a:r>
            <a:r>
              <a:rPr lang="en-MY" sz="1800" b="0" i="0" u="none" strike="noStrike" baseline="0" dirty="0">
                <a:latin typeface="Times New Roman" panose="02020603050405020304" pitchFamily="18" charset="0"/>
              </a:rPr>
              <a:t>the data.</a:t>
            </a:r>
          </a:p>
          <a:p>
            <a:pPr algn="l"/>
            <a:endParaRPr lang="en-MY" dirty="0">
              <a:latin typeface="Times New Roman" panose="02020603050405020304" pitchFamily="18" charset="0"/>
              <a:cs typeface="Calibri"/>
            </a:endParaRP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Maximum-likelihood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learning simply selects the hypothesis that maximizes the likelihood of the data; it is equivalent to MAP learning with a uniform prior.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Calibri"/>
            </a:endParaRP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Naive Bayes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learning is a particularly </a:t>
            </a:r>
            <a:r>
              <a:rPr lang="en-MY" sz="1800" b="0" i="0" u="none" strike="noStrike" baseline="0" dirty="0">
                <a:latin typeface="Times New Roman" panose="02020603050405020304" pitchFamily="18" charset="0"/>
              </a:rPr>
              <a:t>effective technique that scales</a:t>
            </a:r>
          </a:p>
          <a:p>
            <a:pPr algn="l"/>
            <a:endParaRPr lang="en-MY" dirty="0">
              <a:latin typeface="Times New Roman" panose="02020603050405020304" pitchFamily="18" charset="0"/>
              <a:cs typeface="Calibri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When some variables are hidden, local maximum likelihood solutions can be found </a:t>
            </a:r>
            <a:r>
              <a:rPr lang="en-MY" sz="1800" b="0" i="0" u="none" strike="noStrike" baseline="0" dirty="0">
                <a:latin typeface="Times New Roman" panose="02020603050405020304" pitchFamily="18" charset="0"/>
              </a:rPr>
              <a:t>using the EM algorithm</a:t>
            </a:r>
          </a:p>
          <a:p>
            <a:pPr algn="l"/>
            <a:endParaRPr lang="en-MY" dirty="0">
              <a:latin typeface="Times New Roman" panose="02020603050405020304" pitchFamily="18" charset="0"/>
              <a:cs typeface="Calibri"/>
            </a:endParaRP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Nonparametric models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represent a distribution using the collection of data </a:t>
            </a:r>
            <a:r>
              <a:rPr lang="en-US" sz="1800" b="0" i="0" u="none" strike="noStrike" baseline="0">
                <a:latin typeface="Times New Roman" panose="02020603050405020304" pitchFamily="18" charset="0"/>
              </a:rPr>
              <a:t>points.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4900" y="1396713"/>
            <a:ext cx="5913755" cy="1922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3225" marR="978535" indent="-365760" algn="just">
              <a:lnSpc>
                <a:spcPct val="101000"/>
              </a:lnSpc>
              <a:spcBef>
                <a:spcPts val="90"/>
              </a:spcBef>
            </a:pPr>
            <a:r>
              <a:rPr sz="2050" spc="-55" dirty="0">
                <a:latin typeface="Calibri"/>
                <a:cs typeface="Calibri"/>
              </a:rPr>
              <a:t>Suppose </a:t>
            </a:r>
            <a:r>
              <a:rPr sz="2050" spc="-95" dirty="0">
                <a:latin typeface="Calibri"/>
                <a:cs typeface="Calibri"/>
              </a:rPr>
              <a:t>there </a:t>
            </a:r>
            <a:r>
              <a:rPr sz="2050" spc="-105" dirty="0">
                <a:latin typeface="Calibri"/>
                <a:cs typeface="Calibri"/>
              </a:rPr>
              <a:t>are </a:t>
            </a:r>
            <a:r>
              <a:rPr sz="2050" spc="-65" dirty="0">
                <a:latin typeface="Calibri"/>
                <a:cs typeface="Calibri"/>
              </a:rPr>
              <a:t>five </a:t>
            </a:r>
            <a:r>
              <a:rPr sz="2050" spc="-45" dirty="0">
                <a:latin typeface="Calibri"/>
                <a:cs typeface="Calibri"/>
              </a:rPr>
              <a:t>kinds </a:t>
            </a:r>
            <a:r>
              <a:rPr sz="2050" spc="-75" dirty="0">
                <a:latin typeface="Calibri"/>
                <a:cs typeface="Calibri"/>
              </a:rPr>
              <a:t>of </a:t>
            </a:r>
            <a:r>
              <a:rPr sz="2050" spc="-50" dirty="0">
                <a:latin typeface="Calibri"/>
                <a:cs typeface="Calibri"/>
              </a:rPr>
              <a:t>bags </a:t>
            </a:r>
            <a:r>
              <a:rPr sz="2050" spc="-75" dirty="0">
                <a:latin typeface="Calibri"/>
                <a:cs typeface="Calibri"/>
              </a:rPr>
              <a:t>of </a:t>
            </a:r>
            <a:r>
              <a:rPr sz="2050" spc="-55" dirty="0">
                <a:latin typeface="Calibri"/>
                <a:cs typeface="Calibri"/>
              </a:rPr>
              <a:t>candies: </a:t>
            </a:r>
            <a:r>
              <a:rPr sz="2050" spc="-5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10%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spc="15" baseline="-11904" dirty="0">
                <a:solidFill>
                  <a:srgbClr val="990099"/>
                </a:solidFill>
                <a:latin typeface="Georgia"/>
                <a:cs typeface="Georgia"/>
              </a:rPr>
              <a:t>1</a:t>
            </a:r>
            <a:r>
              <a:rPr sz="2050" spc="10" dirty="0">
                <a:latin typeface="Calibri"/>
                <a:cs typeface="Calibri"/>
              </a:rPr>
              <a:t>:</a:t>
            </a:r>
            <a:r>
              <a:rPr sz="2050" spc="395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100%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cherry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candies</a:t>
            </a:r>
            <a:endParaRPr sz="2050">
              <a:latin typeface="Calibri"/>
              <a:cs typeface="Calibri"/>
            </a:endParaRPr>
          </a:p>
          <a:p>
            <a:pPr marL="403860" marR="30480" indent="-635" algn="just">
              <a:lnSpc>
                <a:spcPct val="101299"/>
              </a:lnSpc>
              <a:spcBef>
                <a:spcPts val="5"/>
              </a:spcBef>
            </a:pPr>
            <a:r>
              <a:rPr sz="2050" spc="5" dirty="0">
                <a:latin typeface="Calibri"/>
                <a:cs typeface="Calibri"/>
              </a:rPr>
              <a:t>20% </a:t>
            </a:r>
            <a:r>
              <a:rPr sz="2050" spc="-105" dirty="0">
                <a:latin typeface="Calibri"/>
                <a:cs typeface="Calibri"/>
              </a:rPr>
              <a:t>are 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spc="-75" baseline="-11904" dirty="0">
                <a:solidFill>
                  <a:srgbClr val="990099"/>
                </a:solidFill>
                <a:latin typeface="Georgia"/>
                <a:cs typeface="Georgia"/>
              </a:rPr>
              <a:t>2</a:t>
            </a:r>
            <a:r>
              <a:rPr sz="2050" spc="-50" dirty="0">
                <a:latin typeface="Calibri"/>
                <a:cs typeface="Calibri"/>
              </a:rPr>
              <a:t>:</a:t>
            </a:r>
            <a:r>
              <a:rPr sz="2050" spc="-45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75% </a:t>
            </a:r>
            <a:r>
              <a:rPr sz="2050" spc="-65" dirty="0">
                <a:latin typeface="Calibri"/>
                <a:cs typeface="Calibri"/>
              </a:rPr>
              <a:t>cherry candies </a:t>
            </a:r>
            <a:r>
              <a:rPr sz="2050" spc="484" dirty="0">
                <a:latin typeface="Calibri"/>
                <a:cs typeface="Calibri"/>
              </a:rPr>
              <a:t>+ </a:t>
            </a:r>
            <a:r>
              <a:rPr sz="2050" spc="5" dirty="0">
                <a:latin typeface="Calibri"/>
                <a:cs typeface="Calibri"/>
              </a:rPr>
              <a:t>25% </a:t>
            </a:r>
            <a:r>
              <a:rPr sz="2050" spc="-80" dirty="0">
                <a:latin typeface="Calibri"/>
                <a:cs typeface="Calibri"/>
              </a:rPr>
              <a:t>lime </a:t>
            </a:r>
            <a:r>
              <a:rPr sz="2050" spc="-65" dirty="0">
                <a:latin typeface="Calibri"/>
                <a:cs typeface="Calibri"/>
              </a:rPr>
              <a:t>candies </a:t>
            </a:r>
            <a:r>
              <a:rPr sz="2050" spc="-6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40% </a:t>
            </a:r>
            <a:r>
              <a:rPr sz="2050" spc="-105" dirty="0">
                <a:latin typeface="Calibri"/>
                <a:cs typeface="Calibri"/>
              </a:rPr>
              <a:t>are 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spc="-67" baseline="-11904" dirty="0">
                <a:solidFill>
                  <a:srgbClr val="990099"/>
                </a:solidFill>
                <a:latin typeface="Georgia"/>
                <a:cs typeface="Georgia"/>
              </a:rPr>
              <a:t>3</a:t>
            </a:r>
            <a:r>
              <a:rPr sz="2050" spc="-45" dirty="0">
                <a:latin typeface="Calibri"/>
                <a:cs typeface="Calibri"/>
              </a:rPr>
              <a:t>:</a:t>
            </a:r>
            <a:r>
              <a:rPr sz="2050" spc="-4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50% </a:t>
            </a:r>
            <a:r>
              <a:rPr sz="2050" spc="-65" dirty="0">
                <a:latin typeface="Calibri"/>
                <a:cs typeface="Calibri"/>
              </a:rPr>
              <a:t>cherry candies </a:t>
            </a:r>
            <a:r>
              <a:rPr sz="2050" spc="484" dirty="0">
                <a:latin typeface="Calibri"/>
                <a:cs typeface="Calibri"/>
              </a:rPr>
              <a:t>+ </a:t>
            </a:r>
            <a:r>
              <a:rPr sz="2050" spc="5" dirty="0">
                <a:latin typeface="Calibri"/>
                <a:cs typeface="Calibri"/>
              </a:rPr>
              <a:t>50% </a:t>
            </a:r>
            <a:r>
              <a:rPr sz="2050" spc="-80" dirty="0">
                <a:latin typeface="Calibri"/>
                <a:cs typeface="Calibri"/>
              </a:rPr>
              <a:t>lime </a:t>
            </a:r>
            <a:r>
              <a:rPr sz="2050" spc="-65" dirty="0">
                <a:latin typeface="Calibri"/>
                <a:cs typeface="Calibri"/>
              </a:rPr>
              <a:t>candies </a:t>
            </a:r>
            <a:r>
              <a:rPr sz="2050" spc="-6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20% </a:t>
            </a:r>
            <a:r>
              <a:rPr sz="2050" spc="-105" dirty="0">
                <a:latin typeface="Calibri"/>
                <a:cs typeface="Calibri"/>
              </a:rPr>
              <a:t>are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spc="-82" baseline="-11904" dirty="0">
                <a:solidFill>
                  <a:srgbClr val="990099"/>
                </a:solidFill>
                <a:latin typeface="Georgia"/>
                <a:cs typeface="Georgia"/>
              </a:rPr>
              <a:t>4</a:t>
            </a:r>
            <a:r>
              <a:rPr sz="2050" spc="-55" dirty="0">
                <a:latin typeface="Calibri"/>
                <a:cs typeface="Calibri"/>
              </a:rPr>
              <a:t>:</a:t>
            </a:r>
            <a:r>
              <a:rPr sz="2050" spc="-5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25% </a:t>
            </a:r>
            <a:r>
              <a:rPr sz="2050" spc="-65" dirty="0">
                <a:latin typeface="Calibri"/>
                <a:cs typeface="Calibri"/>
              </a:rPr>
              <a:t>cherry candies </a:t>
            </a:r>
            <a:r>
              <a:rPr sz="2050" spc="484" dirty="0">
                <a:latin typeface="Calibri"/>
                <a:cs typeface="Calibri"/>
              </a:rPr>
              <a:t>+ </a:t>
            </a:r>
            <a:r>
              <a:rPr sz="2050" spc="5" dirty="0">
                <a:latin typeface="Calibri"/>
                <a:cs typeface="Calibri"/>
              </a:rPr>
              <a:t>75% </a:t>
            </a:r>
            <a:r>
              <a:rPr sz="2050" spc="-80" dirty="0">
                <a:latin typeface="Calibri"/>
                <a:cs typeface="Calibri"/>
              </a:rPr>
              <a:t>lime </a:t>
            </a:r>
            <a:r>
              <a:rPr sz="2050" spc="-65" dirty="0">
                <a:latin typeface="Calibri"/>
                <a:cs typeface="Calibri"/>
              </a:rPr>
              <a:t>candies </a:t>
            </a:r>
            <a:r>
              <a:rPr sz="2050" spc="-6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10%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spc="-52" baseline="-11904" dirty="0">
                <a:solidFill>
                  <a:srgbClr val="990099"/>
                </a:solidFill>
                <a:latin typeface="Georgia"/>
                <a:cs typeface="Georgia"/>
              </a:rPr>
              <a:t>5</a:t>
            </a:r>
            <a:r>
              <a:rPr sz="2050" spc="-35" dirty="0">
                <a:latin typeface="Calibri"/>
                <a:cs typeface="Calibri"/>
              </a:rPr>
              <a:t>:</a:t>
            </a:r>
            <a:r>
              <a:rPr sz="2050" spc="-25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100%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lime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candies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33607" y="3527850"/>
            <a:ext cx="822325" cy="972819"/>
            <a:chOff x="2733607" y="3527850"/>
            <a:chExt cx="822325" cy="9728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3849" y="4024071"/>
              <a:ext cx="174371" cy="1743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70263" y="4242028"/>
              <a:ext cx="357505" cy="183515"/>
            </a:xfrm>
            <a:custGeom>
              <a:avLst/>
              <a:gdLst/>
              <a:ahLst/>
              <a:cxnLst/>
              <a:rect l="l" t="t" r="r" b="b"/>
              <a:pathLst>
                <a:path w="357504" h="183514">
                  <a:moveTo>
                    <a:pt x="174358" y="87185"/>
                  </a:moveTo>
                  <a:lnTo>
                    <a:pt x="167500" y="53263"/>
                  </a:lnTo>
                  <a:lnTo>
                    <a:pt x="148818" y="25539"/>
                  </a:lnTo>
                  <a:lnTo>
                    <a:pt x="121107" y="6858"/>
                  </a:lnTo>
                  <a:lnTo>
                    <a:pt x="87185" y="0"/>
                  </a:lnTo>
                  <a:lnTo>
                    <a:pt x="53238" y="6858"/>
                  </a:lnTo>
                  <a:lnTo>
                    <a:pt x="25527" y="25539"/>
                  </a:lnTo>
                  <a:lnTo>
                    <a:pt x="6845" y="53263"/>
                  </a:lnTo>
                  <a:lnTo>
                    <a:pt x="0" y="87185"/>
                  </a:lnTo>
                  <a:lnTo>
                    <a:pt x="6845" y="121119"/>
                  </a:lnTo>
                  <a:lnTo>
                    <a:pt x="25527" y="148844"/>
                  </a:lnTo>
                  <a:lnTo>
                    <a:pt x="53238" y="167525"/>
                  </a:lnTo>
                  <a:lnTo>
                    <a:pt x="87185" y="174371"/>
                  </a:lnTo>
                  <a:lnTo>
                    <a:pt x="121107" y="167525"/>
                  </a:lnTo>
                  <a:lnTo>
                    <a:pt x="148818" y="148844"/>
                  </a:lnTo>
                  <a:lnTo>
                    <a:pt x="167500" y="121119"/>
                  </a:lnTo>
                  <a:lnTo>
                    <a:pt x="174358" y="87185"/>
                  </a:lnTo>
                  <a:close/>
                </a:path>
                <a:path w="357504" h="183514">
                  <a:moveTo>
                    <a:pt x="357454" y="95910"/>
                  </a:moveTo>
                  <a:lnTo>
                    <a:pt x="350596" y="61976"/>
                  </a:lnTo>
                  <a:lnTo>
                    <a:pt x="331914" y="34264"/>
                  </a:lnTo>
                  <a:lnTo>
                    <a:pt x="304190" y="15582"/>
                  </a:lnTo>
                  <a:lnTo>
                    <a:pt x="270268" y="8724"/>
                  </a:lnTo>
                  <a:lnTo>
                    <a:pt x="236321" y="15582"/>
                  </a:lnTo>
                  <a:lnTo>
                    <a:pt x="208610" y="34264"/>
                  </a:lnTo>
                  <a:lnTo>
                    <a:pt x="189928" y="61976"/>
                  </a:lnTo>
                  <a:lnTo>
                    <a:pt x="183083" y="95910"/>
                  </a:lnTo>
                  <a:lnTo>
                    <a:pt x="189928" y="129844"/>
                  </a:lnTo>
                  <a:lnTo>
                    <a:pt x="208610" y="157556"/>
                  </a:lnTo>
                  <a:lnTo>
                    <a:pt x="236321" y="176237"/>
                  </a:lnTo>
                  <a:lnTo>
                    <a:pt x="270268" y="183083"/>
                  </a:lnTo>
                  <a:lnTo>
                    <a:pt x="304190" y="176237"/>
                  </a:lnTo>
                  <a:lnTo>
                    <a:pt x="331914" y="157556"/>
                  </a:lnTo>
                  <a:lnTo>
                    <a:pt x="350596" y="129844"/>
                  </a:lnTo>
                  <a:lnTo>
                    <a:pt x="357454" y="9591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5892" y="3806113"/>
              <a:ext cx="313855" cy="36616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53346" y="3814825"/>
              <a:ext cx="375285" cy="419100"/>
            </a:xfrm>
            <a:custGeom>
              <a:avLst/>
              <a:gdLst/>
              <a:ahLst/>
              <a:cxnLst/>
              <a:rect l="l" t="t" r="r" b="b"/>
              <a:pathLst>
                <a:path w="375285" h="419100">
                  <a:moveTo>
                    <a:pt x="174371" y="87185"/>
                  </a:moveTo>
                  <a:lnTo>
                    <a:pt x="167513" y="53263"/>
                  </a:lnTo>
                  <a:lnTo>
                    <a:pt x="148831" y="25539"/>
                  </a:lnTo>
                  <a:lnTo>
                    <a:pt x="121107" y="6858"/>
                  </a:lnTo>
                  <a:lnTo>
                    <a:pt x="87185" y="0"/>
                  </a:lnTo>
                  <a:lnTo>
                    <a:pt x="53238" y="6858"/>
                  </a:lnTo>
                  <a:lnTo>
                    <a:pt x="25527" y="25539"/>
                  </a:lnTo>
                  <a:lnTo>
                    <a:pt x="6845" y="53263"/>
                  </a:lnTo>
                  <a:lnTo>
                    <a:pt x="0" y="87185"/>
                  </a:lnTo>
                  <a:lnTo>
                    <a:pt x="6845" y="121119"/>
                  </a:lnTo>
                  <a:lnTo>
                    <a:pt x="25527" y="148844"/>
                  </a:lnTo>
                  <a:lnTo>
                    <a:pt x="53238" y="167525"/>
                  </a:lnTo>
                  <a:lnTo>
                    <a:pt x="87185" y="174371"/>
                  </a:lnTo>
                  <a:lnTo>
                    <a:pt x="121107" y="167525"/>
                  </a:lnTo>
                  <a:lnTo>
                    <a:pt x="148831" y="148844"/>
                  </a:lnTo>
                  <a:lnTo>
                    <a:pt x="167513" y="121119"/>
                  </a:lnTo>
                  <a:lnTo>
                    <a:pt x="174371" y="87185"/>
                  </a:lnTo>
                  <a:close/>
                </a:path>
                <a:path w="375285" h="419100">
                  <a:moveTo>
                    <a:pt x="235394" y="331304"/>
                  </a:moveTo>
                  <a:lnTo>
                    <a:pt x="228536" y="297370"/>
                  </a:lnTo>
                  <a:lnTo>
                    <a:pt x="209854" y="269659"/>
                  </a:lnTo>
                  <a:lnTo>
                    <a:pt x="182143" y="250977"/>
                  </a:lnTo>
                  <a:lnTo>
                    <a:pt x="148209" y="244119"/>
                  </a:lnTo>
                  <a:lnTo>
                    <a:pt x="114274" y="250977"/>
                  </a:lnTo>
                  <a:lnTo>
                    <a:pt x="86550" y="269659"/>
                  </a:lnTo>
                  <a:lnTo>
                    <a:pt x="67868" y="297370"/>
                  </a:lnTo>
                  <a:lnTo>
                    <a:pt x="61023" y="331304"/>
                  </a:lnTo>
                  <a:lnTo>
                    <a:pt x="67868" y="365239"/>
                  </a:lnTo>
                  <a:lnTo>
                    <a:pt x="86550" y="392963"/>
                  </a:lnTo>
                  <a:lnTo>
                    <a:pt x="114274" y="411645"/>
                  </a:lnTo>
                  <a:lnTo>
                    <a:pt x="148209" y="418490"/>
                  </a:lnTo>
                  <a:lnTo>
                    <a:pt x="182143" y="411645"/>
                  </a:lnTo>
                  <a:lnTo>
                    <a:pt x="209854" y="392963"/>
                  </a:lnTo>
                  <a:lnTo>
                    <a:pt x="228536" y="365239"/>
                  </a:lnTo>
                  <a:lnTo>
                    <a:pt x="235394" y="331304"/>
                  </a:lnTo>
                  <a:close/>
                </a:path>
                <a:path w="375285" h="419100">
                  <a:moveTo>
                    <a:pt x="374891" y="165658"/>
                  </a:moveTo>
                  <a:lnTo>
                    <a:pt x="368033" y="131724"/>
                  </a:lnTo>
                  <a:lnTo>
                    <a:pt x="349351" y="104013"/>
                  </a:lnTo>
                  <a:lnTo>
                    <a:pt x="321627" y="85331"/>
                  </a:lnTo>
                  <a:lnTo>
                    <a:pt x="287705" y="78473"/>
                  </a:lnTo>
                  <a:lnTo>
                    <a:pt x="253771" y="85331"/>
                  </a:lnTo>
                  <a:lnTo>
                    <a:pt x="226047" y="104013"/>
                  </a:lnTo>
                  <a:lnTo>
                    <a:pt x="207365" y="131724"/>
                  </a:lnTo>
                  <a:lnTo>
                    <a:pt x="200520" y="165658"/>
                  </a:lnTo>
                  <a:lnTo>
                    <a:pt x="207365" y="199593"/>
                  </a:lnTo>
                  <a:lnTo>
                    <a:pt x="226047" y="227304"/>
                  </a:lnTo>
                  <a:lnTo>
                    <a:pt x="253771" y="245986"/>
                  </a:lnTo>
                  <a:lnTo>
                    <a:pt x="287705" y="252831"/>
                  </a:lnTo>
                  <a:lnTo>
                    <a:pt x="321627" y="245986"/>
                  </a:lnTo>
                  <a:lnTo>
                    <a:pt x="349351" y="227304"/>
                  </a:lnTo>
                  <a:lnTo>
                    <a:pt x="368033" y="199593"/>
                  </a:lnTo>
                  <a:lnTo>
                    <a:pt x="374891" y="16565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2326" y="3536569"/>
              <a:ext cx="805180" cy="955040"/>
            </a:xfrm>
            <a:custGeom>
              <a:avLst/>
              <a:gdLst/>
              <a:ahLst/>
              <a:cxnLst/>
              <a:rect l="l" t="t" r="r" b="b"/>
              <a:pathLst>
                <a:path w="805179" h="955039">
                  <a:moveTo>
                    <a:pt x="318017" y="29781"/>
                  </a:moveTo>
                  <a:lnTo>
                    <a:pt x="342905" y="74105"/>
                  </a:lnTo>
                  <a:lnTo>
                    <a:pt x="377593" y="122783"/>
                  </a:lnTo>
                  <a:lnTo>
                    <a:pt x="406662" y="154023"/>
                  </a:lnTo>
                  <a:lnTo>
                    <a:pt x="453542" y="179701"/>
                  </a:lnTo>
                  <a:lnTo>
                    <a:pt x="500084" y="196907"/>
                  </a:lnTo>
                  <a:lnTo>
                    <a:pt x="530171" y="208508"/>
                  </a:lnTo>
                  <a:lnTo>
                    <a:pt x="603185" y="240659"/>
                  </a:lnTo>
                  <a:lnTo>
                    <a:pt x="641737" y="260616"/>
                  </a:lnTo>
                  <a:lnTo>
                    <a:pt x="678380" y="282612"/>
                  </a:lnTo>
                  <a:lnTo>
                    <a:pt x="711049" y="306295"/>
                  </a:lnTo>
                  <a:lnTo>
                    <a:pt x="762773" y="358018"/>
                  </a:lnTo>
                  <a:lnTo>
                    <a:pt x="795311" y="414713"/>
                  </a:lnTo>
                  <a:lnTo>
                    <a:pt x="804845" y="476922"/>
                  </a:lnTo>
                  <a:lnTo>
                    <a:pt x="798992" y="510755"/>
                  </a:lnTo>
                  <a:lnTo>
                    <a:pt x="785458" y="546716"/>
                  </a:lnTo>
                  <a:lnTo>
                    <a:pt x="765931" y="584858"/>
                  </a:lnTo>
                  <a:lnTo>
                    <a:pt x="742588" y="625178"/>
                  </a:lnTo>
                  <a:lnTo>
                    <a:pt x="717610" y="667676"/>
                  </a:lnTo>
                  <a:lnTo>
                    <a:pt x="692662" y="712043"/>
                  </a:lnTo>
                  <a:lnTo>
                    <a:pt x="667304" y="756679"/>
                  </a:lnTo>
                  <a:lnTo>
                    <a:pt x="640581" y="799680"/>
                  </a:lnTo>
                  <a:lnTo>
                    <a:pt x="611540" y="839139"/>
                  </a:lnTo>
                  <a:lnTo>
                    <a:pt x="579479" y="873422"/>
                  </a:lnTo>
                  <a:lnTo>
                    <a:pt x="544695" y="901983"/>
                  </a:lnTo>
                  <a:lnTo>
                    <a:pt x="507732" y="924551"/>
                  </a:lnTo>
                  <a:lnTo>
                    <a:pt x="469135" y="940853"/>
                  </a:lnTo>
                  <a:lnTo>
                    <a:pt x="429431" y="950798"/>
                  </a:lnTo>
                  <a:lnTo>
                    <a:pt x="389042" y="955022"/>
                  </a:lnTo>
                  <a:lnTo>
                    <a:pt x="348377" y="954342"/>
                  </a:lnTo>
                  <a:lnTo>
                    <a:pt x="307845" y="949578"/>
                  </a:lnTo>
                  <a:lnTo>
                    <a:pt x="267865" y="941083"/>
                  </a:lnTo>
                  <a:lnTo>
                    <a:pt x="228838" y="927413"/>
                  </a:lnTo>
                  <a:lnTo>
                    <a:pt x="191173" y="906662"/>
                  </a:lnTo>
                  <a:lnTo>
                    <a:pt x="155280" y="876921"/>
                  </a:lnTo>
                  <a:lnTo>
                    <a:pt x="121588" y="837349"/>
                  </a:lnTo>
                  <a:lnTo>
                    <a:pt x="90619" y="791373"/>
                  </a:lnTo>
                  <a:lnTo>
                    <a:pt x="62920" y="743489"/>
                  </a:lnTo>
                  <a:lnTo>
                    <a:pt x="39037" y="698194"/>
                  </a:lnTo>
                  <a:lnTo>
                    <a:pt x="19665" y="658735"/>
                  </a:lnTo>
                  <a:lnTo>
                    <a:pt x="0" y="589081"/>
                  </a:lnTo>
                  <a:lnTo>
                    <a:pt x="2702" y="552894"/>
                  </a:lnTo>
                  <a:lnTo>
                    <a:pt x="15190" y="512613"/>
                  </a:lnTo>
                  <a:lnTo>
                    <a:pt x="36125" y="469339"/>
                  </a:lnTo>
                  <a:lnTo>
                    <a:pt x="63599" y="424976"/>
                  </a:lnTo>
                  <a:lnTo>
                    <a:pt x="95704" y="381431"/>
                  </a:lnTo>
                  <a:lnTo>
                    <a:pt x="130760" y="340449"/>
                  </a:lnTo>
                  <a:lnTo>
                    <a:pt x="167995" y="303143"/>
                  </a:lnTo>
                  <a:lnTo>
                    <a:pt x="206864" y="270469"/>
                  </a:lnTo>
                  <a:lnTo>
                    <a:pt x="246821" y="243382"/>
                  </a:lnTo>
                  <a:lnTo>
                    <a:pt x="287119" y="222450"/>
                  </a:lnTo>
                  <a:lnTo>
                    <a:pt x="326193" y="206695"/>
                  </a:lnTo>
                  <a:lnTo>
                    <a:pt x="393582" y="185267"/>
                  </a:lnTo>
                  <a:lnTo>
                    <a:pt x="419034" y="176817"/>
                  </a:lnTo>
                  <a:lnTo>
                    <a:pt x="459578" y="156654"/>
                  </a:lnTo>
                  <a:lnTo>
                    <a:pt x="501082" y="121919"/>
                  </a:lnTo>
                  <a:lnTo>
                    <a:pt x="545721" y="75874"/>
                  </a:lnTo>
                  <a:lnTo>
                    <a:pt x="580390" y="36981"/>
                  </a:lnTo>
                  <a:lnTo>
                    <a:pt x="605723" y="6540"/>
                  </a:lnTo>
                  <a:lnTo>
                    <a:pt x="608359" y="2362"/>
                  </a:lnTo>
                  <a:lnTo>
                    <a:pt x="605001" y="364"/>
                  </a:lnTo>
                  <a:lnTo>
                    <a:pt x="591834" y="0"/>
                  </a:lnTo>
                  <a:lnTo>
                    <a:pt x="565045" y="723"/>
                  </a:lnTo>
                  <a:lnTo>
                    <a:pt x="522816" y="2037"/>
                  </a:lnTo>
                  <a:lnTo>
                    <a:pt x="471322" y="3627"/>
                  </a:lnTo>
                  <a:lnTo>
                    <a:pt x="418738" y="5218"/>
                  </a:lnTo>
                  <a:lnTo>
                    <a:pt x="373237" y="6540"/>
                  </a:lnTo>
                  <a:lnTo>
                    <a:pt x="341315" y="7717"/>
                  </a:lnTo>
                  <a:lnTo>
                    <a:pt x="322743" y="10531"/>
                  </a:lnTo>
                  <a:lnTo>
                    <a:pt x="315614" y="17159"/>
                  </a:lnTo>
                  <a:lnTo>
                    <a:pt x="318017" y="29781"/>
                  </a:lnTo>
                </a:path>
              </a:pathLst>
            </a:custGeom>
            <a:ln w="174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517395" y="3519131"/>
            <a:ext cx="822325" cy="972819"/>
            <a:chOff x="6517395" y="3519131"/>
            <a:chExt cx="822325" cy="972819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97637" y="4015346"/>
              <a:ext cx="174371" cy="17437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754038" y="4233316"/>
              <a:ext cx="357505" cy="183515"/>
            </a:xfrm>
            <a:custGeom>
              <a:avLst/>
              <a:gdLst/>
              <a:ahLst/>
              <a:cxnLst/>
              <a:rect l="l" t="t" r="r" b="b"/>
              <a:pathLst>
                <a:path w="357504" h="183514">
                  <a:moveTo>
                    <a:pt x="174371" y="87185"/>
                  </a:moveTo>
                  <a:lnTo>
                    <a:pt x="167513" y="53251"/>
                  </a:lnTo>
                  <a:lnTo>
                    <a:pt x="148831" y="25539"/>
                  </a:lnTo>
                  <a:lnTo>
                    <a:pt x="121119" y="6858"/>
                  </a:lnTo>
                  <a:lnTo>
                    <a:pt x="87185" y="0"/>
                  </a:lnTo>
                  <a:lnTo>
                    <a:pt x="53251" y="6858"/>
                  </a:lnTo>
                  <a:lnTo>
                    <a:pt x="25527" y="25539"/>
                  </a:lnTo>
                  <a:lnTo>
                    <a:pt x="6845" y="53251"/>
                  </a:lnTo>
                  <a:lnTo>
                    <a:pt x="0" y="87185"/>
                  </a:lnTo>
                  <a:lnTo>
                    <a:pt x="6845" y="121119"/>
                  </a:lnTo>
                  <a:lnTo>
                    <a:pt x="25527" y="148831"/>
                  </a:lnTo>
                  <a:lnTo>
                    <a:pt x="53251" y="167513"/>
                  </a:lnTo>
                  <a:lnTo>
                    <a:pt x="87185" y="174358"/>
                  </a:lnTo>
                  <a:lnTo>
                    <a:pt x="121119" y="167513"/>
                  </a:lnTo>
                  <a:lnTo>
                    <a:pt x="148831" y="148831"/>
                  </a:lnTo>
                  <a:lnTo>
                    <a:pt x="167513" y="121119"/>
                  </a:lnTo>
                  <a:lnTo>
                    <a:pt x="174371" y="87185"/>
                  </a:lnTo>
                  <a:close/>
                </a:path>
                <a:path w="357504" h="183514">
                  <a:moveTo>
                    <a:pt x="357454" y="95897"/>
                  </a:moveTo>
                  <a:lnTo>
                    <a:pt x="350596" y="61976"/>
                  </a:lnTo>
                  <a:lnTo>
                    <a:pt x="331914" y="34251"/>
                  </a:lnTo>
                  <a:lnTo>
                    <a:pt x="304203" y="15570"/>
                  </a:lnTo>
                  <a:lnTo>
                    <a:pt x="270281" y="8712"/>
                  </a:lnTo>
                  <a:lnTo>
                    <a:pt x="236334" y="15570"/>
                  </a:lnTo>
                  <a:lnTo>
                    <a:pt x="208622" y="34251"/>
                  </a:lnTo>
                  <a:lnTo>
                    <a:pt x="189941" y="61976"/>
                  </a:lnTo>
                  <a:lnTo>
                    <a:pt x="183095" y="95897"/>
                  </a:lnTo>
                  <a:lnTo>
                    <a:pt x="189941" y="129832"/>
                  </a:lnTo>
                  <a:lnTo>
                    <a:pt x="208622" y="157556"/>
                  </a:lnTo>
                  <a:lnTo>
                    <a:pt x="236334" y="176237"/>
                  </a:lnTo>
                  <a:lnTo>
                    <a:pt x="270281" y="183083"/>
                  </a:lnTo>
                  <a:lnTo>
                    <a:pt x="304203" y="176237"/>
                  </a:lnTo>
                  <a:lnTo>
                    <a:pt x="331914" y="157556"/>
                  </a:lnTo>
                  <a:lnTo>
                    <a:pt x="350596" y="129832"/>
                  </a:lnTo>
                  <a:lnTo>
                    <a:pt x="357454" y="95897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79679" y="3797388"/>
              <a:ext cx="313855" cy="36617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937134" y="3806113"/>
              <a:ext cx="375285" cy="419100"/>
            </a:xfrm>
            <a:custGeom>
              <a:avLst/>
              <a:gdLst/>
              <a:ahLst/>
              <a:cxnLst/>
              <a:rect l="l" t="t" r="r" b="b"/>
              <a:pathLst>
                <a:path w="375284" h="419100">
                  <a:moveTo>
                    <a:pt x="174358" y="87185"/>
                  </a:moveTo>
                  <a:lnTo>
                    <a:pt x="167500" y="53251"/>
                  </a:lnTo>
                  <a:lnTo>
                    <a:pt x="148818" y="25539"/>
                  </a:lnTo>
                  <a:lnTo>
                    <a:pt x="121107" y="6858"/>
                  </a:lnTo>
                  <a:lnTo>
                    <a:pt x="87185" y="0"/>
                  </a:lnTo>
                  <a:lnTo>
                    <a:pt x="53238" y="6858"/>
                  </a:lnTo>
                  <a:lnTo>
                    <a:pt x="25527" y="25539"/>
                  </a:lnTo>
                  <a:lnTo>
                    <a:pt x="6845" y="53251"/>
                  </a:lnTo>
                  <a:lnTo>
                    <a:pt x="0" y="87185"/>
                  </a:lnTo>
                  <a:lnTo>
                    <a:pt x="6845" y="121119"/>
                  </a:lnTo>
                  <a:lnTo>
                    <a:pt x="25527" y="148831"/>
                  </a:lnTo>
                  <a:lnTo>
                    <a:pt x="53238" y="167513"/>
                  </a:lnTo>
                  <a:lnTo>
                    <a:pt x="87185" y="174358"/>
                  </a:lnTo>
                  <a:lnTo>
                    <a:pt x="121107" y="167513"/>
                  </a:lnTo>
                  <a:lnTo>
                    <a:pt x="148818" y="148831"/>
                  </a:lnTo>
                  <a:lnTo>
                    <a:pt x="167500" y="121119"/>
                  </a:lnTo>
                  <a:lnTo>
                    <a:pt x="174358" y="87185"/>
                  </a:lnTo>
                  <a:close/>
                </a:path>
                <a:path w="375284" h="419100">
                  <a:moveTo>
                    <a:pt x="235394" y="331292"/>
                  </a:moveTo>
                  <a:lnTo>
                    <a:pt x="228536" y="297370"/>
                  </a:lnTo>
                  <a:lnTo>
                    <a:pt x="209854" y="269646"/>
                  </a:lnTo>
                  <a:lnTo>
                    <a:pt x="182130" y="250964"/>
                  </a:lnTo>
                  <a:lnTo>
                    <a:pt x="148209" y="244106"/>
                  </a:lnTo>
                  <a:lnTo>
                    <a:pt x="114274" y="250964"/>
                  </a:lnTo>
                  <a:lnTo>
                    <a:pt x="86550" y="269646"/>
                  </a:lnTo>
                  <a:lnTo>
                    <a:pt x="67868" y="297370"/>
                  </a:lnTo>
                  <a:lnTo>
                    <a:pt x="61023" y="331292"/>
                  </a:lnTo>
                  <a:lnTo>
                    <a:pt x="67868" y="365239"/>
                  </a:lnTo>
                  <a:lnTo>
                    <a:pt x="86550" y="392950"/>
                  </a:lnTo>
                  <a:lnTo>
                    <a:pt x="114274" y="411632"/>
                  </a:lnTo>
                  <a:lnTo>
                    <a:pt x="148209" y="418477"/>
                  </a:lnTo>
                  <a:lnTo>
                    <a:pt x="182130" y="411632"/>
                  </a:lnTo>
                  <a:lnTo>
                    <a:pt x="209854" y="392950"/>
                  </a:lnTo>
                  <a:lnTo>
                    <a:pt x="228536" y="365239"/>
                  </a:lnTo>
                  <a:lnTo>
                    <a:pt x="235394" y="331292"/>
                  </a:lnTo>
                  <a:close/>
                </a:path>
                <a:path w="375284" h="419100">
                  <a:moveTo>
                    <a:pt x="374891" y="165646"/>
                  </a:moveTo>
                  <a:lnTo>
                    <a:pt x="368033" y="131724"/>
                  </a:lnTo>
                  <a:lnTo>
                    <a:pt x="349351" y="104000"/>
                  </a:lnTo>
                  <a:lnTo>
                    <a:pt x="321627" y="85318"/>
                  </a:lnTo>
                  <a:lnTo>
                    <a:pt x="287705" y="78460"/>
                  </a:lnTo>
                  <a:lnTo>
                    <a:pt x="253758" y="85318"/>
                  </a:lnTo>
                  <a:lnTo>
                    <a:pt x="226047" y="104000"/>
                  </a:lnTo>
                  <a:lnTo>
                    <a:pt x="207365" y="131724"/>
                  </a:lnTo>
                  <a:lnTo>
                    <a:pt x="200520" y="165646"/>
                  </a:lnTo>
                  <a:lnTo>
                    <a:pt x="207365" y="199580"/>
                  </a:lnTo>
                  <a:lnTo>
                    <a:pt x="226047" y="227304"/>
                  </a:lnTo>
                  <a:lnTo>
                    <a:pt x="253758" y="245986"/>
                  </a:lnTo>
                  <a:lnTo>
                    <a:pt x="287705" y="252831"/>
                  </a:lnTo>
                  <a:lnTo>
                    <a:pt x="321627" y="245986"/>
                  </a:lnTo>
                  <a:lnTo>
                    <a:pt x="349351" y="227304"/>
                  </a:lnTo>
                  <a:lnTo>
                    <a:pt x="368033" y="199580"/>
                  </a:lnTo>
                  <a:lnTo>
                    <a:pt x="374891" y="165646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6113" y="3527849"/>
              <a:ext cx="805180" cy="955040"/>
            </a:xfrm>
            <a:custGeom>
              <a:avLst/>
              <a:gdLst/>
              <a:ahLst/>
              <a:cxnLst/>
              <a:rect l="l" t="t" r="r" b="b"/>
              <a:pathLst>
                <a:path w="805179" h="955039">
                  <a:moveTo>
                    <a:pt x="318018" y="29788"/>
                  </a:moveTo>
                  <a:lnTo>
                    <a:pt x="342905" y="74101"/>
                  </a:lnTo>
                  <a:lnTo>
                    <a:pt x="377593" y="122777"/>
                  </a:lnTo>
                  <a:lnTo>
                    <a:pt x="406653" y="154024"/>
                  </a:lnTo>
                  <a:lnTo>
                    <a:pt x="453542" y="179703"/>
                  </a:lnTo>
                  <a:lnTo>
                    <a:pt x="500085" y="196912"/>
                  </a:lnTo>
                  <a:lnTo>
                    <a:pt x="530171" y="208515"/>
                  </a:lnTo>
                  <a:lnTo>
                    <a:pt x="603185" y="240662"/>
                  </a:lnTo>
                  <a:lnTo>
                    <a:pt x="641737" y="260618"/>
                  </a:lnTo>
                  <a:lnTo>
                    <a:pt x="678380" y="282620"/>
                  </a:lnTo>
                  <a:lnTo>
                    <a:pt x="711049" y="306302"/>
                  </a:lnTo>
                  <a:lnTo>
                    <a:pt x="762767" y="358020"/>
                  </a:lnTo>
                  <a:lnTo>
                    <a:pt x="795306" y="414709"/>
                  </a:lnTo>
                  <a:lnTo>
                    <a:pt x="804840" y="476922"/>
                  </a:lnTo>
                  <a:lnTo>
                    <a:pt x="798979" y="510750"/>
                  </a:lnTo>
                  <a:lnTo>
                    <a:pt x="785453" y="546711"/>
                  </a:lnTo>
                  <a:lnTo>
                    <a:pt x="765929" y="584854"/>
                  </a:lnTo>
                  <a:lnTo>
                    <a:pt x="742588" y="625178"/>
                  </a:lnTo>
                  <a:lnTo>
                    <a:pt x="717610" y="667684"/>
                  </a:lnTo>
                  <a:lnTo>
                    <a:pt x="692661" y="712045"/>
                  </a:lnTo>
                  <a:lnTo>
                    <a:pt x="667299" y="756682"/>
                  </a:lnTo>
                  <a:lnTo>
                    <a:pt x="640576" y="799686"/>
                  </a:lnTo>
                  <a:lnTo>
                    <a:pt x="611540" y="839146"/>
                  </a:lnTo>
                  <a:lnTo>
                    <a:pt x="579479" y="873429"/>
                  </a:lnTo>
                  <a:lnTo>
                    <a:pt x="544695" y="901991"/>
                  </a:lnTo>
                  <a:lnTo>
                    <a:pt x="507732" y="924559"/>
                  </a:lnTo>
                  <a:lnTo>
                    <a:pt x="469135" y="940861"/>
                  </a:lnTo>
                  <a:lnTo>
                    <a:pt x="429426" y="950805"/>
                  </a:lnTo>
                  <a:lnTo>
                    <a:pt x="389038" y="955027"/>
                  </a:lnTo>
                  <a:lnTo>
                    <a:pt x="348375" y="954344"/>
                  </a:lnTo>
                  <a:lnTo>
                    <a:pt x="307845" y="949573"/>
                  </a:lnTo>
                  <a:lnTo>
                    <a:pt x="267865" y="941085"/>
                  </a:lnTo>
                  <a:lnTo>
                    <a:pt x="228838" y="927419"/>
                  </a:lnTo>
                  <a:lnTo>
                    <a:pt x="191173" y="906669"/>
                  </a:lnTo>
                  <a:lnTo>
                    <a:pt x="155280" y="876929"/>
                  </a:lnTo>
                  <a:lnTo>
                    <a:pt x="121583" y="837351"/>
                  </a:lnTo>
                  <a:lnTo>
                    <a:pt x="90613" y="791375"/>
                  </a:lnTo>
                  <a:lnTo>
                    <a:pt x="62913" y="743494"/>
                  </a:lnTo>
                  <a:lnTo>
                    <a:pt x="39024" y="698202"/>
                  </a:lnTo>
                  <a:lnTo>
                    <a:pt x="19659" y="658737"/>
                  </a:lnTo>
                  <a:lnTo>
                    <a:pt x="0" y="589081"/>
                  </a:lnTo>
                  <a:lnTo>
                    <a:pt x="2702" y="552888"/>
                  </a:lnTo>
                  <a:lnTo>
                    <a:pt x="15190" y="512613"/>
                  </a:lnTo>
                  <a:lnTo>
                    <a:pt x="36125" y="469338"/>
                  </a:lnTo>
                  <a:lnTo>
                    <a:pt x="63599" y="424972"/>
                  </a:lnTo>
                  <a:lnTo>
                    <a:pt x="95704" y="381426"/>
                  </a:lnTo>
                  <a:lnTo>
                    <a:pt x="130753" y="340446"/>
                  </a:lnTo>
                  <a:lnTo>
                    <a:pt x="167986" y="303144"/>
                  </a:lnTo>
                  <a:lnTo>
                    <a:pt x="206857" y="270474"/>
                  </a:lnTo>
                  <a:lnTo>
                    <a:pt x="246821" y="243389"/>
                  </a:lnTo>
                  <a:lnTo>
                    <a:pt x="287119" y="222457"/>
                  </a:lnTo>
                  <a:lnTo>
                    <a:pt x="326193" y="206701"/>
                  </a:lnTo>
                  <a:lnTo>
                    <a:pt x="393583" y="185261"/>
                  </a:lnTo>
                  <a:lnTo>
                    <a:pt x="419029" y="176817"/>
                  </a:lnTo>
                  <a:lnTo>
                    <a:pt x="459577" y="156656"/>
                  </a:lnTo>
                  <a:lnTo>
                    <a:pt x="501082" y="121919"/>
                  </a:lnTo>
                  <a:lnTo>
                    <a:pt x="545721" y="75874"/>
                  </a:lnTo>
                  <a:lnTo>
                    <a:pt x="580390" y="36981"/>
                  </a:lnTo>
                  <a:lnTo>
                    <a:pt x="605723" y="6534"/>
                  </a:lnTo>
                  <a:lnTo>
                    <a:pt x="608360" y="2357"/>
                  </a:lnTo>
                  <a:lnTo>
                    <a:pt x="605001" y="360"/>
                  </a:lnTo>
                  <a:lnTo>
                    <a:pt x="591834" y="0"/>
                  </a:lnTo>
                  <a:lnTo>
                    <a:pt x="565045" y="730"/>
                  </a:lnTo>
                  <a:lnTo>
                    <a:pt x="522811" y="2044"/>
                  </a:lnTo>
                  <a:lnTo>
                    <a:pt x="471318" y="3632"/>
                  </a:lnTo>
                  <a:lnTo>
                    <a:pt x="418736" y="5220"/>
                  </a:lnTo>
                  <a:lnTo>
                    <a:pt x="373237" y="6534"/>
                  </a:lnTo>
                  <a:lnTo>
                    <a:pt x="341315" y="7719"/>
                  </a:lnTo>
                  <a:lnTo>
                    <a:pt x="322744" y="10536"/>
                  </a:lnTo>
                  <a:lnTo>
                    <a:pt x="315614" y="17166"/>
                  </a:lnTo>
                  <a:lnTo>
                    <a:pt x="318018" y="29788"/>
                  </a:lnTo>
                </a:path>
              </a:pathLst>
            </a:custGeom>
            <a:ln w="174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567091" y="3510413"/>
            <a:ext cx="822325" cy="972819"/>
            <a:chOff x="5567091" y="3510413"/>
            <a:chExt cx="822325" cy="972819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47333" y="4006633"/>
              <a:ext cx="174358" cy="17437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986817" y="4233316"/>
              <a:ext cx="174625" cy="174625"/>
            </a:xfrm>
            <a:custGeom>
              <a:avLst/>
              <a:gdLst/>
              <a:ahLst/>
              <a:cxnLst/>
              <a:rect l="l" t="t" r="r" b="b"/>
              <a:pathLst>
                <a:path w="174625" h="174625">
                  <a:moveTo>
                    <a:pt x="0" y="87185"/>
                  </a:moveTo>
                  <a:lnTo>
                    <a:pt x="6852" y="121117"/>
                  </a:lnTo>
                  <a:lnTo>
                    <a:pt x="25538" y="148826"/>
                  </a:lnTo>
                  <a:lnTo>
                    <a:pt x="53251" y="167508"/>
                  </a:lnTo>
                  <a:lnTo>
                    <a:pt x="87185" y="174358"/>
                  </a:lnTo>
                  <a:lnTo>
                    <a:pt x="121125" y="167508"/>
                  </a:lnTo>
                  <a:lnTo>
                    <a:pt x="148837" y="148826"/>
                  </a:lnTo>
                  <a:lnTo>
                    <a:pt x="167520" y="121117"/>
                  </a:lnTo>
                  <a:lnTo>
                    <a:pt x="174371" y="87185"/>
                  </a:lnTo>
                  <a:lnTo>
                    <a:pt x="167520" y="53245"/>
                  </a:lnTo>
                  <a:lnTo>
                    <a:pt x="148837" y="25533"/>
                  </a:lnTo>
                  <a:lnTo>
                    <a:pt x="121125" y="6850"/>
                  </a:lnTo>
                  <a:lnTo>
                    <a:pt x="87185" y="0"/>
                  </a:lnTo>
                  <a:lnTo>
                    <a:pt x="53251" y="6850"/>
                  </a:lnTo>
                  <a:lnTo>
                    <a:pt x="25538" y="25533"/>
                  </a:lnTo>
                  <a:lnTo>
                    <a:pt x="6852" y="53245"/>
                  </a:lnTo>
                  <a:lnTo>
                    <a:pt x="0" y="87185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03734" y="4224591"/>
              <a:ext cx="174625" cy="174625"/>
            </a:xfrm>
            <a:custGeom>
              <a:avLst/>
              <a:gdLst/>
              <a:ahLst/>
              <a:cxnLst/>
              <a:rect l="l" t="t" r="r" b="b"/>
              <a:pathLst>
                <a:path w="174625" h="174625">
                  <a:moveTo>
                    <a:pt x="0" y="87185"/>
                  </a:moveTo>
                  <a:lnTo>
                    <a:pt x="6852" y="121119"/>
                  </a:lnTo>
                  <a:lnTo>
                    <a:pt x="25538" y="148832"/>
                  </a:lnTo>
                  <a:lnTo>
                    <a:pt x="53251" y="167518"/>
                  </a:lnTo>
                  <a:lnTo>
                    <a:pt x="87185" y="174371"/>
                  </a:lnTo>
                  <a:lnTo>
                    <a:pt x="121119" y="167518"/>
                  </a:lnTo>
                  <a:lnTo>
                    <a:pt x="148832" y="148832"/>
                  </a:lnTo>
                  <a:lnTo>
                    <a:pt x="167518" y="121119"/>
                  </a:lnTo>
                  <a:lnTo>
                    <a:pt x="174371" y="87185"/>
                  </a:lnTo>
                  <a:lnTo>
                    <a:pt x="167518" y="53251"/>
                  </a:lnTo>
                  <a:lnTo>
                    <a:pt x="148832" y="25538"/>
                  </a:lnTo>
                  <a:lnTo>
                    <a:pt x="121119" y="6852"/>
                  </a:lnTo>
                  <a:lnTo>
                    <a:pt x="87185" y="0"/>
                  </a:lnTo>
                  <a:lnTo>
                    <a:pt x="53251" y="6852"/>
                  </a:lnTo>
                  <a:lnTo>
                    <a:pt x="25538" y="25538"/>
                  </a:lnTo>
                  <a:lnTo>
                    <a:pt x="6852" y="53251"/>
                  </a:lnTo>
                  <a:lnTo>
                    <a:pt x="0" y="8718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9363" y="3788676"/>
              <a:ext cx="313867" cy="36616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047854" y="3875861"/>
              <a:ext cx="314325" cy="340360"/>
            </a:xfrm>
            <a:custGeom>
              <a:avLst/>
              <a:gdLst/>
              <a:ahLst/>
              <a:cxnLst/>
              <a:rect l="l" t="t" r="r" b="b"/>
              <a:pathLst>
                <a:path w="314325" h="340360">
                  <a:moveTo>
                    <a:pt x="174371" y="252831"/>
                  </a:moveTo>
                  <a:lnTo>
                    <a:pt x="167513" y="218897"/>
                  </a:lnTo>
                  <a:lnTo>
                    <a:pt x="148831" y="191185"/>
                  </a:lnTo>
                  <a:lnTo>
                    <a:pt x="121107" y="172504"/>
                  </a:lnTo>
                  <a:lnTo>
                    <a:pt x="87185" y="165646"/>
                  </a:lnTo>
                  <a:lnTo>
                    <a:pt x="53238" y="172504"/>
                  </a:lnTo>
                  <a:lnTo>
                    <a:pt x="25527" y="191185"/>
                  </a:lnTo>
                  <a:lnTo>
                    <a:pt x="6845" y="218897"/>
                  </a:lnTo>
                  <a:lnTo>
                    <a:pt x="0" y="252831"/>
                  </a:lnTo>
                  <a:lnTo>
                    <a:pt x="6845" y="286766"/>
                  </a:lnTo>
                  <a:lnTo>
                    <a:pt x="25527" y="314490"/>
                  </a:lnTo>
                  <a:lnTo>
                    <a:pt x="53238" y="333171"/>
                  </a:lnTo>
                  <a:lnTo>
                    <a:pt x="87185" y="340017"/>
                  </a:lnTo>
                  <a:lnTo>
                    <a:pt x="121107" y="333171"/>
                  </a:lnTo>
                  <a:lnTo>
                    <a:pt x="148831" y="314490"/>
                  </a:lnTo>
                  <a:lnTo>
                    <a:pt x="167513" y="286766"/>
                  </a:lnTo>
                  <a:lnTo>
                    <a:pt x="174371" y="252831"/>
                  </a:lnTo>
                  <a:close/>
                </a:path>
                <a:path w="314325" h="340360">
                  <a:moveTo>
                    <a:pt x="313855" y="87185"/>
                  </a:moveTo>
                  <a:lnTo>
                    <a:pt x="306997" y="53251"/>
                  </a:lnTo>
                  <a:lnTo>
                    <a:pt x="288315" y="25539"/>
                  </a:lnTo>
                  <a:lnTo>
                    <a:pt x="260604" y="6858"/>
                  </a:lnTo>
                  <a:lnTo>
                    <a:pt x="226682" y="0"/>
                  </a:lnTo>
                  <a:lnTo>
                    <a:pt x="192735" y="6858"/>
                  </a:lnTo>
                  <a:lnTo>
                    <a:pt x="165023" y="25539"/>
                  </a:lnTo>
                  <a:lnTo>
                    <a:pt x="146342" y="53251"/>
                  </a:lnTo>
                  <a:lnTo>
                    <a:pt x="139496" y="87185"/>
                  </a:lnTo>
                  <a:lnTo>
                    <a:pt x="146342" y="121119"/>
                  </a:lnTo>
                  <a:lnTo>
                    <a:pt x="165023" y="148831"/>
                  </a:lnTo>
                  <a:lnTo>
                    <a:pt x="192735" y="167513"/>
                  </a:lnTo>
                  <a:lnTo>
                    <a:pt x="226682" y="174358"/>
                  </a:lnTo>
                  <a:lnTo>
                    <a:pt x="260604" y="167513"/>
                  </a:lnTo>
                  <a:lnTo>
                    <a:pt x="288315" y="148831"/>
                  </a:lnTo>
                  <a:lnTo>
                    <a:pt x="306997" y="121119"/>
                  </a:lnTo>
                  <a:lnTo>
                    <a:pt x="313855" y="87185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86817" y="3797388"/>
              <a:ext cx="174625" cy="174625"/>
            </a:xfrm>
            <a:custGeom>
              <a:avLst/>
              <a:gdLst/>
              <a:ahLst/>
              <a:cxnLst/>
              <a:rect l="l" t="t" r="r" b="b"/>
              <a:pathLst>
                <a:path w="174625" h="174625">
                  <a:moveTo>
                    <a:pt x="0" y="87185"/>
                  </a:moveTo>
                  <a:lnTo>
                    <a:pt x="6852" y="121125"/>
                  </a:lnTo>
                  <a:lnTo>
                    <a:pt x="25538" y="148837"/>
                  </a:lnTo>
                  <a:lnTo>
                    <a:pt x="53251" y="167520"/>
                  </a:lnTo>
                  <a:lnTo>
                    <a:pt x="87185" y="174371"/>
                  </a:lnTo>
                  <a:lnTo>
                    <a:pt x="121125" y="167520"/>
                  </a:lnTo>
                  <a:lnTo>
                    <a:pt x="148837" y="148837"/>
                  </a:lnTo>
                  <a:lnTo>
                    <a:pt x="167520" y="121125"/>
                  </a:lnTo>
                  <a:lnTo>
                    <a:pt x="174371" y="87185"/>
                  </a:lnTo>
                  <a:lnTo>
                    <a:pt x="167520" y="53251"/>
                  </a:lnTo>
                  <a:lnTo>
                    <a:pt x="148837" y="25538"/>
                  </a:lnTo>
                  <a:lnTo>
                    <a:pt x="121125" y="6852"/>
                  </a:lnTo>
                  <a:lnTo>
                    <a:pt x="87185" y="0"/>
                  </a:lnTo>
                  <a:lnTo>
                    <a:pt x="53251" y="6852"/>
                  </a:lnTo>
                  <a:lnTo>
                    <a:pt x="25538" y="25538"/>
                  </a:lnTo>
                  <a:lnTo>
                    <a:pt x="6852" y="53251"/>
                  </a:lnTo>
                  <a:lnTo>
                    <a:pt x="0" y="8718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75810" y="3519132"/>
              <a:ext cx="805180" cy="955040"/>
            </a:xfrm>
            <a:custGeom>
              <a:avLst/>
              <a:gdLst/>
              <a:ahLst/>
              <a:cxnLst/>
              <a:rect l="l" t="t" r="r" b="b"/>
              <a:pathLst>
                <a:path w="805179" h="955039">
                  <a:moveTo>
                    <a:pt x="318018" y="29781"/>
                  </a:moveTo>
                  <a:lnTo>
                    <a:pt x="342900" y="74105"/>
                  </a:lnTo>
                  <a:lnTo>
                    <a:pt x="377593" y="122783"/>
                  </a:lnTo>
                  <a:lnTo>
                    <a:pt x="406651" y="154023"/>
                  </a:lnTo>
                  <a:lnTo>
                    <a:pt x="453536" y="179701"/>
                  </a:lnTo>
                  <a:lnTo>
                    <a:pt x="500079" y="196907"/>
                  </a:lnTo>
                  <a:lnTo>
                    <a:pt x="530158" y="208508"/>
                  </a:lnTo>
                  <a:lnTo>
                    <a:pt x="603179" y="240659"/>
                  </a:lnTo>
                  <a:lnTo>
                    <a:pt x="641731" y="260616"/>
                  </a:lnTo>
                  <a:lnTo>
                    <a:pt x="678380" y="282612"/>
                  </a:lnTo>
                  <a:lnTo>
                    <a:pt x="711049" y="306295"/>
                  </a:lnTo>
                  <a:lnTo>
                    <a:pt x="762767" y="358018"/>
                  </a:lnTo>
                  <a:lnTo>
                    <a:pt x="795300" y="414713"/>
                  </a:lnTo>
                  <a:lnTo>
                    <a:pt x="804838" y="476922"/>
                  </a:lnTo>
                  <a:lnTo>
                    <a:pt x="798979" y="510755"/>
                  </a:lnTo>
                  <a:lnTo>
                    <a:pt x="785446" y="546716"/>
                  </a:lnTo>
                  <a:lnTo>
                    <a:pt x="765920" y="584858"/>
                  </a:lnTo>
                  <a:lnTo>
                    <a:pt x="742581" y="625178"/>
                  </a:lnTo>
                  <a:lnTo>
                    <a:pt x="717610" y="667676"/>
                  </a:lnTo>
                  <a:lnTo>
                    <a:pt x="692656" y="712043"/>
                  </a:lnTo>
                  <a:lnTo>
                    <a:pt x="667295" y="756679"/>
                  </a:lnTo>
                  <a:lnTo>
                    <a:pt x="640574" y="799680"/>
                  </a:lnTo>
                  <a:lnTo>
                    <a:pt x="611540" y="839139"/>
                  </a:lnTo>
                  <a:lnTo>
                    <a:pt x="579479" y="873422"/>
                  </a:lnTo>
                  <a:lnTo>
                    <a:pt x="544695" y="901983"/>
                  </a:lnTo>
                  <a:lnTo>
                    <a:pt x="507732" y="924551"/>
                  </a:lnTo>
                  <a:lnTo>
                    <a:pt x="469135" y="940853"/>
                  </a:lnTo>
                  <a:lnTo>
                    <a:pt x="429424" y="950798"/>
                  </a:lnTo>
                  <a:lnTo>
                    <a:pt x="389033" y="955022"/>
                  </a:lnTo>
                  <a:lnTo>
                    <a:pt x="348370" y="954342"/>
                  </a:lnTo>
                  <a:lnTo>
                    <a:pt x="307845" y="949578"/>
                  </a:lnTo>
                  <a:lnTo>
                    <a:pt x="267865" y="941083"/>
                  </a:lnTo>
                  <a:lnTo>
                    <a:pt x="228837" y="927413"/>
                  </a:lnTo>
                  <a:lnTo>
                    <a:pt x="191168" y="906662"/>
                  </a:lnTo>
                  <a:lnTo>
                    <a:pt x="155267" y="876921"/>
                  </a:lnTo>
                  <a:lnTo>
                    <a:pt x="121577" y="837349"/>
                  </a:lnTo>
                  <a:lnTo>
                    <a:pt x="90611" y="791373"/>
                  </a:lnTo>
                  <a:lnTo>
                    <a:pt x="62913" y="743489"/>
                  </a:lnTo>
                  <a:lnTo>
                    <a:pt x="39024" y="698194"/>
                  </a:lnTo>
                  <a:lnTo>
                    <a:pt x="19659" y="658735"/>
                  </a:lnTo>
                  <a:lnTo>
                    <a:pt x="0" y="589081"/>
                  </a:lnTo>
                  <a:lnTo>
                    <a:pt x="2702" y="552894"/>
                  </a:lnTo>
                  <a:lnTo>
                    <a:pt x="15190" y="512613"/>
                  </a:lnTo>
                  <a:lnTo>
                    <a:pt x="36124" y="469339"/>
                  </a:lnTo>
                  <a:lnTo>
                    <a:pt x="63594" y="424976"/>
                  </a:lnTo>
                  <a:lnTo>
                    <a:pt x="95691" y="381431"/>
                  </a:lnTo>
                  <a:lnTo>
                    <a:pt x="130748" y="340449"/>
                  </a:lnTo>
                  <a:lnTo>
                    <a:pt x="167985" y="303143"/>
                  </a:lnTo>
                  <a:lnTo>
                    <a:pt x="206857" y="270469"/>
                  </a:lnTo>
                  <a:lnTo>
                    <a:pt x="246821" y="243382"/>
                  </a:lnTo>
                  <a:lnTo>
                    <a:pt x="287119" y="222450"/>
                  </a:lnTo>
                  <a:lnTo>
                    <a:pt x="326192" y="206695"/>
                  </a:lnTo>
                  <a:lnTo>
                    <a:pt x="393570" y="185267"/>
                  </a:lnTo>
                  <a:lnTo>
                    <a:pt x="419023" y="176817"/>
                  </a:lnTo>
                  <a:lnTo>
                    <a:pt x="459576" y="156654"/>
                  </a:lnTo>
                  <a:lnTo>
                    <a:pt x="501082" y="121919"/>
                  </a:lnTo>
                  <a:lnTo>
                    <a:pt x="545716" y="75874"/>
                  </a:lnTo>
                  <a:lnTo>
                    <a:pt x="580383" y="36981"/>
                  </a:lnTo>
                  <a:lnTo>
                    <a:pt x="605723" y="6540"/>
                  </a:lnTo>
                  <a:lnTo>
                    <a:pt x="608359" y="2362"/>
                  </a:lnTo>
                  <a:lnTo>
                    <a:pt x="605000" y="364"/>
                  </a:lnTo>
                  <a:lnTo>
                    <a:pt x="591829" y="0"/>
                  </a:lnTo>
                  <a:lnTo>
                    <a:pt x="565033" y="723"/>
                  </a:lnTo>
                  <a:lnTo>
                    <a:pt x="522806" y="2037"/>
                  </a:lnTo>
                  <a:lnTo>
                    <a:pt x="471316" y="3627"/>
                  </a:lnTo>
                  <a:lnTo>
                    <a:pt x="418736" y="5218"/>
                  </a:lnTo>
                  <a:lnTo>
                    <a:pt x="373237" y="6540"/>
                  </a:lnTo>
                  <a:lnTo>
                    <a:pt x="341313" y="7717"/>
                  </a:lnTo>
                  <a:lnTo>
                    <a:pt x="322739" y="10531"/>
                  </a:lnTo>
                  <a:lnTo>
                    <a:pt x="315609" y="17159"/>
                  </a:lnTo>
                  <a:lnTo>
                    <a:pt x="318018" y="29781"/>
                  </a:lnTo>
                </a:path>
              </a:pathLst>
            </a:custGeom>
            <a:ln w="174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634226" y="3492976"/>
            <a:ext cx="822325" cy="972819"/>
            <a:chOff x="4634226" y="3492976"/>
            <a:chExt cx="822325" cy="972819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4455" y="3989196"/>
              <a:ext cx="174371" cy="17437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053952" y="4215879"/>
              <a:ext cx="174625" cy="174625"/>
            </a:xfrm>
            <a:custGeom>
              <a:avLst/>
              <a:gdLst/>
              <a:ahLst/>
              <a:cxnLst/>
              <a:rect l="l" t="t" r="r" b="b"/>
              <a:pathLst>
                <a:path w="174625" h="174625">
                  <a:moveTo>
                    <a:pt x="0" y="87185"/>
                  </a:moveTo>
                  <a:lnTo>
                    <a:pt x="6852" y="121117"/>
                  </a:lnTo>
                  <a:lnTo>
                    <a:pt x="25538" y="148826"/>
                  </a:lnTo>
                  <a:lnTo>
                    <a:pt x="53251" y="167508"/>
                  </a:lnTo>
                  <a:lnTo>
                    <a:pt x="87185" y="174358"/>
                  </a:lnTo>
                  <a:lnTo>
                    <a:pt x="121119" y="167508"/>
                  </a:lnTo>
                  <a:lnTo>
                    <a:pt x="148832" y="148826"/>
                  </a:lnTo>
                  <a:lnTo>
                    <a:pt x="167518" y="121117"/>
                  </a:lnTo>
                  <a:lnTo>
                    <a:pt x="174371" y="87185"/>
                  </a:lnTo>
                  <a:lnTo>
                    <a:pt x="167518" y="53245"/>
                  </a:lnTo>
                  <a:lnTo>
                    <a:pt x="148832" y="25533"/>
                  </a:lnTo>
                  <a:lnTo>
                    <a:pt x="121119" y="6850"/>
                  </a:lnTo>
                  <a:lnTo>
                    <a:pt x="87185" y="0"/>
                  </a:lnTo>
                  <a:lnTo>
                    <a:pt x="53251" y="6850"/>
                  </a:lnTo>
                  <a:lnTo>
                    <a:pt x="25538" y="25533"/>
                  </a:lnTo>
                  <a:lnTo>
                    <a:pt x="6852" y="53245"/>
                  </a:lnTo>
                  <a:lnTo>
                    <a:pt x="0" y="87185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70869" y="4207154"/>
              <a:ext cx="174625" cy="174625"/>
            </a:xfrm>
            <a:custGeom>
              <a:avLst/>
              <a:gdLst/>
              <a:ahLst/>
              <a:cxnLst/>
              <a:rect l="l" t="t" r="r" b="b"/>
              <a:pathLst>
                <a:path w="174625" h="174625">
                  <a:moveTo>
                    <a:pt x="0" y="87185"/>
                  </a:moveTo>
                  <a:lnTo>
                    <a:pt x="6852" y="121119"/>
                  </a:lnTo>
                  <a:lnTo>
                    <a:pt x="25538" y="148832"/>
                  </a:lnTo>
                  <a:lnTo>
                    <a:pt x="53251" y="167518"/>
                  </a:lnTo>
                  <a:lnTo>
                    <a:pt x="87185" y="174371"/>
                  </a:lnTo>
                  <a:lnTo>
                    <a:pt x="121119" y="167518"/>
                  </a:lnTo>
                  <a:lnTo>
                    <a:pt x="148832" y="148832"/>
                  </a:lnTo>
                  <a:lnTo>
                    <a:pt x="167518" y="121119"/>
                  </a:lnTo>
                  <a:lnTo>
                    <a:pt x="174371" y="87185"/>
                  </a:lnTo>
                  <a:lnTo>
                    <a:pt x="167518" y="53251"/>
                  </a:lnTo>
                  <a:lnTo>
                    <a:pt x="148832" y="25538"/>
                  </a:lnTo>
                  <a:lnTo>
                    <a:pt x="121119" y="6852"/>
                  </a:lnTo>
                  <a:lnTo>
                    <a:pt x="87185" y="0"/>
                  </a:lnTo>
                  <a:lnTo>
                    <a:pt x="53251" y="6852"/>
                  </a:lnTo>
                  <a:lnTo>
                    <a:pt x="25538" y="25538"/>
                  </a:lnTo>
                  <a:lnTo>
                    <a:pt x="6852" y="53251"/>
                  </a:lnTo>
                  <a:lnTo>
                    <a:pt x="0" y="8718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96498" y="3771239"/>
              <a:ext cx="313867" cy="36616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254485" y="3858425"/>
              <a:ext cx="174625" cy="174625"/>
            </a:xfrm>
            <a:custGeom>
              <a:avLst/>
              <a:gdLst/>
              <a:ahLst/>
              <a:cxnLst/>
              <a:rect l="l" t="t" r="r" b="b"/>
              <a:pathLst>
                <a:path w="174625" h="174625">
                  <a:moveTo>
                    <a:pt x="0" y="87185"/>
                  </a:moveTo>
                  <a:lnTo>
                    <a:pt x="6850" y="121117"/>
                  </a:lnTo>
                  <a:lnTo>
                    <a:pt x="25531" y="148826"/>
                  </a:lnTo>
                  <a:lnTo>
                    <a:pt x="53240" y="167508"/>
                  </a:lnTo>
                  <a:lnTo>
                    <a:pt x="87172" y="174358"/>
                  </a:lnTo>
                  <a:lnTo>
                    <a:pt x="121112" y="167508"/>
                  </a:lnTo>
                  <a:lnTo>
                    <a:pt x="148824" y="148826"/>
                  </a:lnTo>
                  <a:lnTo>
                    <a:pt x="167507" y="121117"/>
                  </a:lnTo>
                  <a:lnTo>
                    <a:pt x="174358" y="87185"/>
                  </a:lnTo>
                  <a:lnTo>
                    <a:pt x="167507" y="53245"/>
                  </a:lnTo>
                  <a:lnTo>
                    <a:pt x="148824" y="25533"/>
                  </a:lnTo>
                  <a:lnTo>
                    <a:pt x="121112" y="6850"/>
                  </a:lnTo>
                  <a:lnTo>
                    <a:pt x="87172" y="0"/>
                  </a:lnTo>
                  <a:lnTo>
                    <a:pt x="53240" y="6850"/>
                  </a:lnTo>
                  <a:lnTo>
                    <a:pt x="25531" y="25533"/>
                  </a:lnTo>
                  <a:lnTo>
                    <a:pt x="6850" y="53245"/>
                  </a:lnTo>
                  <a:lnTo>
                    <a:pt x="0" y="87185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53952" y="3779951"/>
              <a:ext cx="235585" cy="419100"/>
            </a:xfrm>
            <a:custGeom>
              <a:avLst/>
              <a:gdLst/>
              <a:ahLst/>
              <a:cxnLst/>
              <a:rect l="l" t="t" r="r" b="b"/>
              <a:pathLst>
                <a:path w="235585" h="419100">
                  <a:moveTo>
                    <a:pt x="174371" y="87185"/>
                  </a:moveTo>
                  <a:lnTo>
                    <a:pt x="167513" y="53263"/>
                  </a:lnTo>
                  <a:lnTo>
                    <a:pt x="148831" y="25539"/>
                  </a:lnTo>
                  <a:lnTo>
                    <a:pt x="121107" y="6858"/>
                  </a:lnTo>
                  <a:lnTo>
                    <a:pt x="87185" y="0"/>
                  </a:lnTo>
                  <a:lnTo>
                    <a:pt x="53251" y="6858"/>
                  </a:lnTo>
                  <a:lnTo>
                    <a:pt x="25527" y="25539"/>
                  </a:lnTo>
                  <a:lnTo>
                    <a:pt x="6845" y="53263"/>
                  </a:lnTo>
                  <a:lnTo>
                    <a:pt x="0" y="87185"/>
                  </a:lnTo>
                  <a:lnTo>
                    <a:pt x="6845" y="121132"/>
                  </a:lnTo>
                  <a:lnTo>
                    <a:pt x="25527" y="148844"/>
                  </a:lnTo>
                  <a:lnTo>
                    <a:pt x="53251" y="167525"/>
                  </a:lnTo>
                  <a:lnTo>
                    <a:pt x="87185" y="174371"/>
                  </a:lnTo>
                  <a:lnTo>
                    <a:pt x="121107" y="167525"/>
                  </a:lnTo>
                  <a:lnTo>
                    <a:pt x="148831" y="148844"/>
                  </a:lnTo>
                  <a:lnTo>
                    <a:pt x="167513" y="121132"/>
                  </a:lnTo>
                  <a:lnTo>
                    <a:pt x="174371" y="87185"/>
                  </a:lnTo>
                  <a:close/>
                </a:path>
                <a:path w="235585" h="419100">
                  <a:moveTo>
                    <a:pt x="235394" y="331304"/>
                  </a:moveTo>
                  <a:lnTo>
                    <a:pt x="228536" y="297370"/>
                  </a:lnTo>
                  <a:lnTo>
                    <a:pt x="209854" y="269659"/>
                  </a:lnTo>
                  <a:lnTo>
                    <a:pt x="182143" y="250977"/>
                  </a:lnTo>
                  <a:lnTo>
                    <a:pt x="148221" y="244119"/>
                  </a:lnTo>
                  <a:lnTo>
                    <a:pt x="114274" y="250977"/>
                  </a:lnTo>
                  <a:lnTo>
                    <a:pt x="86563" y="269659"/>
                  </a:lnTo>
                  <a:lnTo>
                    <a:pt x="67881" y="297370"/>
                  </a:lnTo>
                  <a:lnTo>
                    <a:pt x="61036" y="331304"/>
                  </a:lnTo>
                  <a:lnTo>
                    <a:pt x="67881" y="365239"/>
                  </a:lnTo>
                  <a:lnTo>
                    <a:pt x="86563" y="392963"/>
                  </a:lnTo>
                  <a:lnTo>
                    <a:pt x="114274" y="411645"/>
                  </a:lnTo>
                  <a:lnTo>
                    <a:pt x="148221" y="418490"/>
                  </a:lnTo>
                  <a:lnTo>
                    <a:pt x="182143" y="411645"/>
                  </a:lnTo>
                  <a:lnTo>
                    <a:pt x="209854" y="392963"/>
                  </a:lnTo>
                  <a:lnTo>
                    <a:pt x="228536" y="365239"/>
                  </a:lnTo>
                  <a:lnTo>
                    <a:pt x="235394" y="3313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42944" y="3501695"/>
              <a:ext cx="805180" cy="955040"/>
            </a:xfrm>
            <a:custGeom>
              <a:avLst/>
              <a:gdLst/>
              <a:ahLst/>
              <a:cxnLst/>
              <a:rect l="l" t="t" r="r" b="b"/>
              <a:pathLst>
                <a:path w="805179" h="955039">
                  <a:moveTo>
                    <a:pt x="318018" y="29781"/>
                  </a:moveTo>
                  <a:lnTo>
                    <a:pt x="342895" y="74105"/>
                  </a:lnTo>
                  <a:lnTo>
                    <a:pt x="377593" y="122783"/>
                  </a:lnTo>
                  <a:lnTo>
                    <a:pt x="406651" y="154023"/>
                  </a:lnTo>
                  <a:lnTo>
                    <a:pt x="453531" y="179701"/>
                  </a:lnTo>
                  <a:lnTo>
                    <a:pt x="500077" y="196907"/>
                  </a:lnTo>
                  <a:lnTo>
                    <a:pt x="530158" y="208508"/>
                  </a:lnTo>
                  <a:lnTo>
                    <a:pt x="603179" y="240661"/>
                  </a:lnTo>
                  <a:lnTo>
                    <a:pt x="641731" y="260621"/>
                  </a:lnTo>
                  <a:lnTo>
                    <a:pt x="678380" y="282625"/>
                  </a:lnTo>
                  <a:lnTo>
                    <a:pt x="711049" y="306300"/>
                  </a:lnTo>
                  <a:lnTo>
                    <a:pt x="762767" y="358018"/>
                  </a:lnTo>
                  <a:lnTo>
                    <a:pt x="795300" y="414713"/>
                  </a:lnTo>
                  <a:lnTo>
                    <a:pt x="804838" y="476922"/>
                  </a:lnTo>
                  <a:lnTo>
                    <a:pt x="798979" y="510755"/>
                  </a:lnTo>
                  <a:lnTo>
                    <a:pt x="785446" y="546716"/>
                  </a:lnTo>
                  <a:lnTo>
                    <a:pt x="765920" y="584858"/>
                  </a:lnTo>
                  <a:lnTo>
                    <a:pt x="742581" y="625178"/>
                  </a:lnTo>
                  <a:lnTo>
                    <a:pt x="717610" y="667676"/>
                  </a:lnTo>
                  <a:lnTo>
                    <a:pt x="692655" y="712043"/>
                  </a:lnTo>
                  <a:lnTo>
                    <a:pt x="667293" y="756679"/>
                  </a:lnTo>
                  <a:lnTo>
                    <a:pt x="640569" y="799680"/>
                  </a:lnTo>
                  <a:lnTo>
                    <a:pt x="611527" y="839139"/>
                  </a:lnTo>
                  <a:lnTo>
                    <a:pt x="579474" y="873422"/>
                  </a:lnTo>
                  <a:lnTo>
                    <a:pt x="544694" y="901983"/>
                  </a:lnTo>
                  <a:lnTo>
                    <a:pt x="507732" y="924551"/>
                  </a:lnTo>
                  <a:lnTo>
                    <a:pt x="469135" y="940853"/>
                  </a:lnTo>
                  <a:lnTo>
                    <a:pt x="429424" y="950798"/>
                  </a:lnTo>
                  <a:lnTo>
                    <a:pt x="389033" y="955022"/>
                  </a:lnTo>
                  <a:lnTo>
                    <a:pt x="348370" y="954342"/>
                  </a:lnTo>
                  <a:lnTo>
                    <a:pt x="307845" y="949578"/>
                  </a:lnTo>
                  <a:lnTo>
                    <a:pt x="267860" y="941083"/>
                  </a:lnTo>
                  <a:lnTo>
                    <a:pt x="228832" y="927413"/>
                  </a:lnTo>
                  <a:lnTo>
                    <a:pt x="191166" y="906662"/>
                  </a:lnTo>
                  <a:lnTo>
                    <a:pt x="155267" y="876921"/>
                  </a:lnTo>
                  <a:lnTo>
                    <a:pt x="121575" y="837349"/>
                  </a:lnTo>
                  <a:lnTo>
                    <a:pt x="90607" y="791373"/>
                  </a:lnTo>
                  <a:lnTo>
                    <a:pt x="62907" y="743489"/>
                  </a:lnTo>
                  <a:lnTo>
                    <a:pt x="39024" y="698194"/>
                  </a:lnTo>
                  <a:lnTo>
                    <a:pt x="19659" y="658735"/>
                  </a:lnTo>
                  <a:lnTo>
                    <a:pt x="0" y="589081"/>
                  </a:lnTo>
                  <a:lnTo>
                    <a:pt x="2702" y="552894"/>
                  </a:lnTo>
                  <a:lnTo>
                    <a:pt x="15189" y="512613"/>
                  </a:lnTo>
                  <a:lnTo>
                    <a:pt x="36119" y="469339"/>
                  </a:lnTo>
                  <a:lnTo>
                    <a:pt x="63588" y="424976"/>
                  </a:lnTo>
                  <a:lnTo>
                    <a:pt x="95691" y="381431"/>
                  </a:lnTo>
                  <a:lnTo>
                    <a:pt x="130748" y="340449"/>
                  </a:lnTo>
                  <a:lnTo>
                    <a:pt x="167983" y="303143"/>
                  </a:lnTo>
                  <a:lnTo>
                    <a:pt x="206852" y="270469"/>
                  </a:lnTo>
                  <a:lnTo>
                    <a:pt x="246809" y="243382"/>
                  </a:lnTo>
                  <a:lnTo>
                    <a:pt x="287112" y="222450"/>
                  </a:lnTo>
                  <a:lnTo>
                    <a:pt x="326185" y="206695"/>
                  </a:lnTo>
                  <a:lnTo>
                    <a:pt x="393570" y="185267"/>
                  </a:lnTo>
                  <a:lnTo>
                    <a:pt x="419023" y="176817"/>
                  </a:lnTo>
                  <a:lnTo>
                    <a:pt x="459576" y="156654"/>
                  </a:lnTo>
                  <a:lnTo>
                    <a:pt x="501082" y="121919"/>
                  </a:lnTo>
                  <a:lnTo>
                    <a:pt x="545716" y="75874"/>
                  </a:lnTo>
                  <a:lnTo>
                    <a:pt x="580383" y="36981"/>
                  </a:lnTo>
                  <a:lnTo>
                    <a:pt x="605723" y="6540"/>
                  </a:lnTo>
                  <a:lnTo>
                    <a:pt x="608352" y="2362"/>
                  </a:lnTo>
                  <a:lnTo>
                    <a:pt x="604990" y="364"/>
                  </a:lnTo>
                  <a:lnTo>
                    <a:pt x="591822" y="0"/>
                  </a:lnTo>
                  <a:lnTo>
                    <a:pt x="565033" y="723"/>
                  </a:lnTo>
                  <a:lnTo>
                    <a:pt x="522804" y="2037"/>
                  </a:lnTo>
                  <a:lnTo>
                    <a:pt x="471310" y="3627"/>
                  </a:lnTo>
                  <a:lnTo>
                    <a:pt x="418725" y="5218"/>
                  </a:lnTo>
                  <a:lnTo>
                    <a:pt x="373225" y="6540"/>
                  </a:lnTo>
                  <a:lnTo>
                    <a:pt x="341303" y="7717"/>
                  </a:lnTo>
                  <a:lnTo>
                    <a:pt x="322733" y="10531"/>
                  </a:lnTo>
                  <a:lnTo>
                    <a:pt x="315607" y="17159"/>
                  </a:lnTo>
                  <a:lnTo>
                    <a:pt x="318018" y="29781"/>
                  </a:lnTo>
                </a:path>
              </a:pathLst>
            </a:custGeom>
            <a:ln w="174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3675198" y="3527850"/>
            <a:ext cx="822325" cy="972819"/>
            <a:chOff x="3675198" y="3527850"/>
            <a:chExt cx="822325" cy="972819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55440" y="4024071"/>
              <a:ext cx="174371" cy="17437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911841" y="4242028"/>
              <a:ext cx="357505" cy="183515"/>
            </a:xfrm>
            <a:custGeom>
              <a:avLst/>
              <a:gdLst/>
              <a:ahLst/>
              <a:cxnLst/>
              <a:rect l="l" t="t" r="r" b="b"/>
              <a:pathLst>
                <a:path w="357504" h="183514">
                  <a:moveTo>
                    <a:pt x="174371" y="87185"/>
                  </a:moveTo>
                  <a:lnTo>
                    <a:pt x="167513" y="53263"/>
                  </a:lnTo>
                  <a:lnTo>
                    <a:pt x="148831" y="25539"/>
                  </a:lnTo>
                  <a:lnTo>
                    <a:pt x="121119" y="6858"/>
                  </a:lnTo>
                  <a:lnTo>
                    <a:pt x="87185" y="0"/>
                  </a:lnTo>
                  <a:lnTo>
                    <a:pt x="53251" y="6858"/>
                  </a:lnTo>
                  <a:lnTo>
                    <a:pt x="25527" y="25539"/>
                  </a:lnTo>
                  <a:lnTo>
                    <a:pt x="6845" y="53263"/>
                  </a:lnTo>
                  <a:lnTo>
                    <a:pt x="0" y="87185"/>
                  </a:lnTo>
                  <a:lnTo>
                    <a:pt x="6845" y="121119"/>
                  </a:lnTo>
                  <a:lnTo>
                    <a:pt x="25527" y="148844"/>
                  </a:lnTo>
                  <a:lnTo>
                    <a:pt x="53251" y="167525"/>
                  </a:lnTo>
                  <a:lnTo>
                    <a:pt x="87185" y="174371"/>
                  </a:lnTo>
                  <a:lnTo>
                    <a:pt x="121119" y="167525"/>
                  </a:lnTo>
                  <a:lnTo>
                    <a:pt x="148831" y="148844"/>
                  </a:lnTo>
                  <a:lnTo>
                    <a:pt x="167513" y="121119"/>
                  </a:lnTo>
                  <a:lnTo>
                    <a:pt x="174371" y="87185"/>
                  </a:lnTo>
                  <a:close/>
                </a:path>
                <a:path w="357504" h="183514">
                  <a:moveTo>
                    <a:pt x="357454" y="95910"/>
                  </a:moveTo>
                  <a:lnTo>
                    <a:pt x="350596" y="61976"/>
                  </a:lnTo>
                  <a:lnTo>
                    <a:pt x="331914" y="34264"/>
                  </a:lnTo>
                  <a:lnTo>
                    <a:pt x="304203" y="15582"/>
                  </a:lnTo>
                  <a:lnTo>
                    <a:pt x="270268" y="8724"/>
                  </a:lnTo>
                  <a:lnTo>
                    <a:pt x="236334" y="15582"/>
                  </a:lnTo>
                  <a:lnTo>
                    <a:pt x="208622" y="34264"/>
                  </a:lnTo>
                  <a:lnTo>
                    <a:pt x="189941" y="61976"/>
                  </a:lnTo>
                  <a:lnTo>
                    <a:pt x="183095" y="95910"/>
                  </a:lnTo>
                  <a:lnTo>
                    <a:pt x="189941" y="129844"/>
                  </a:lnTo>
                  <a:lnTo>
                    <a:pt x="208622" y="157556"/>
                  </a:lnTo>
                  <a:lnTo>
                    <a:pt x="236334" y="176237"/>
                  </a:lnTo>
                  <a:lnTo>
                    <a:pt x="270268" y="183083"/>
                  </a:lnTo>
                  <a:lnTo>
                    <a:pt x="304203" y="176237"/>
                  </a:lnTo>
                  <a:lnTo>
                    <a:pt x="331914" y="157556"/>
                  </a:lnTo>
                  <a:lnTo>
                    <a:pt x="350596" y="129844"/>
                  </a:lnTo>
                  <a:lnTo>
                    <a:pt x="357454" y="9591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37482" y="3806113"/>
              <a:ext cx="313855" cy="36616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295457" y="3893299"/>
              <a:ext cx="174625" cy="174625"/>
            </a:xfrm>
            <a:custGeom>
              <a:avLst/>
              <a:gdLst/>
              <a:ahLst/>
              <a:cxnLst/>
              <a:rect l="l" t="t" r="r" b="b"/>
              <a:pathLst>
                <a:path w="174625" h="174625">
                  <a:moveTo>
                    <a:pt x="0" y="87185"/>
                  </a:moveTo>
                  <a:lnTo>
                    <a:pt x="6850" y="121117"/>
                  </a:lnTo>
                  <a:lnTo>
                    <a:pt x="25533" y="148826"/>
                  </a:lnTo>
                  <a:lnTo>
                    <a:pt x="53245" y="167508"/>
                  </a:lnTo>
                  <a:lnTo>
                    <a:pt x="87185" y="174358"/>
                  </a:lnTo>
                  <a:lnTo>
                    <a:pt x="121119" y="167508"/>
                  </a:lnTo>
                  <a:lnTo>
                    <a:pt x="148832" y="148826"/>
                  </a:lnTo>
                  <a:lnTo>
                    <a:pt x="167518" y="121117"/>
                  </a:lnTo>
                  <a:lnTo>
                    <a:pt x="174371" y="87185"/>
                  </a:lnTo>
                  <a:lnTo>
                    <a:pt x="167518" y="53245"/>
                  </a:lnTo>
                  <a:lnTo>
                    <a:pt x="148832" y="25533"/>
                  </a:lnTo>
                  <a:lnTo>
                    <a:pt x="121119" y="6850"/>
                  </a:lnTo>
                  <a:lnTo>
                    <a:pt x="87185" y="0"/>
                  </a:lnTo>
                  <a:lnTo>
                    <a:pt x="53245" y="6850"/>
                  </a:lnTo>
                  <a:lnTo>
                    <a:pt x="25533" y="25533"/>
                  </a:lnTo>
                  <a:lnTo>
                    <a:pt x="6850" y="53245"/>
                  </a:lnTo>
                  <a:lnTo>
                    <a:pt x="0" y="87185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94937" y="3814825"/>
              <a:ext cx="235585" cy="419100"/>
            </a:xfrm>
            <a:custGeom>
              <a:avLst/>
              <a:gdLst/>
              <a:ahLst/>
              <a:cxnLst/>
              <a:rect l="l" t="t" r="r" b="b"/>
              <a:pathLst>
                <a:path w="235585" h="419100">
                  <a:moveTo>
                    <a:pt x="174358" y="87185"/>
                  </a:moveTo>
                  <a:lnTo>
                    <a:pt x="167500" y="53263"/>
                  </a:lnTo>
                  <a:lnTo>
                    <a:pt x="148818" y="25539"/>
                  </a:lnTo>
                  <a:lnTo>
                    <a:pt x="121107" y="6858"/>
                  </a:lnTo>
                  <a:lnTo>
                    <a:pt x="87172" y="0"/>
                  </a:lnTo>
                  <a:lnTo>
                    <a:pt x="53238" y="6858"/>
                  </a:lnTo>
                  <a:lnTo>
                    <a:pt x="25527" y="25539"/>
                  </a:lnTo>
                  <a:lnTo>
                    <a:pt x="6845" y="53263"/>
                  </a:lnTo>
                  <a:lnTo>
                    <a:pt x="0" y="87185"/>
                  </a:lnTo>
                  <a:lnTo>
                    <a:pt x="6845" y="121119"/>
                  </a:lnTo>
                  <a:lnTo>
                    <a:pt x="25527" y="148844"/>
                  </a:lnTo>
                  <a:lnTo>
                    <a:pt x="53238" y="167525"/>
                  </a:lnTo>
                  <a:lnTo>
                    <a:pt x="87172" y="174371"/>
                  </a:lnTo>
                  <a:lnTo>
                    <a:pt x="121107" y="167525"/>
                  </a:lnTo>
                  <a:lnTo>
                    <a:pt x="148818" y="148844"/>
                  </a:lnTo>
                  <a:lnTo>
                    <a:pt x="167500" y="121119"/>
                  </a:lnTo>
                  <a:lnTo>
                    <a:pt x="174358" y="87185"/>
                  </a:lnTo>
                  <a:close/>
                </a:path>
                <a:path w="235585" h="419100">
                  <a:moveTo>
                    <a:pt x="235394" y="331304"/>
                  </a:moveTo>
                  <a:lnTo>
                    <a:pt x="228536" y="297370"/>
                  </a:lnTo>
                  <a:lnTo>
                    <a:pt x="209854" y="269659"/>
                  </a:lnTo>
                  <a:lnTo>
                    <a:pt x="182130" y="250977"/>
                  </a:lnTo>
                  <a:lnTo>
                    <a:pt x="148209" y="244119"/>
                  </a:lnTo>
                  <a:lnTo>
                    <a:pt x="114274" y="250977"/>
                  </a:lnTo>
                  <a:lnTo>
                    <a:pt x="86550" y="269659"/>
                  </a:lnTo>
                  <a:lnTo>
                    <a:pt x="67868" y="297370"/>
                  </a:lnTo>
                  <a:lnTo>
                    <a:pt x="61023" y="331304"/>
                  </a:lnTo>
                  <a:lnTo>
                    <a:pt x="67868" y="365239"/>
                  </a:lnTo>
                  <a:lnTo>
                    <a:pt x="86550" y="392963"/>
                  </a:lnTo>
                  <a:lnTo>
                    <a:pt x="114274" y="411645"/>
                  </a:lnTo>
                  <a:lnTo>
                    <a:pt x="148209" y="418490"/>
                  </a:lnTo>
                  <a:lnTo>
                    <a:pt x="182130" y="411645"/>
                  </a:lnTo>
                  <a:lnTo>
                    <a:pt x="209854" y="392963"/>
                  </a:lnTo>
                  <a:lnTo>
                    <a:pt x="228536" y="365239"/>
                  </a:lnTo>
                  <a:lnTo>
                    <a:pt x="235394" y="3313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83916" y="3536569"/>
              <a:ext cx="805180" cy="955040"/>
            </a:xfrm>
            <a:custGeom>
              <a:avLst/>
              <a:gdLst/>
              <a:ahLst/>
              <a:cxnLst/>
              <a:rect l="l" t="t" r="r" b="b"/>
              <a:pathLst>
                <a:path w="805179" h="955039">
                  <a:moveTo>
                    <a:pt x="318018" y="29781"/>
                  </a:moveTo>
                  <a:lnTo>
                    <a:pt x="342905" y="74105"/>
                  </a:lnTo>
                  <a:lnTo>
                    <a:pt x="377593" y="122783"/>
                  </a:lnTo>
                  <a:lnTo>
                    <a:pt x="406653" y="154023"/>
                  </a:lnTo>
                  <a:lnTo>
                    <a:pt x="453542" y="179701"/>
                  </a:lnTo>
                  <a:lnTo>
                    <a:pt x="500085" y="196907"/>
                  </a:lnTo>
                  <a:lnTo>
                    <a:pt x="530171" y="208508"/>
                  </a:lnTo>
                  <a:lnTo>
                    <a:pt x="603185" y="240659"/>
                  </a:lnTo>
                  <a:lnTo>
                    <a:pt x="641737" y="260616"/>
                  </a:lnTo>
                  <a:lnTo>
                    <a:pt x="678380" y="282612"/>
                  </a:lnTo>
                  <a:lnTo>
                    <a:pt x="711049" y="306295"/>
                  </a:lnTo>
                  <a:lnTo>
                    <a:pt x="762767" y="358018"/>
                  </a:lnTo>
                  <a:lnTo>
                    <a:pt x="795300" y="414713"/>
                  </a:lnTo>
                  <a:lnTo>
                    <a:pt x="804838" y="476922"/>
                  </a:lnTo>
                  <a:lnTo>
                    <a:pt x="798979" y="510755"/>
                  </a:lnTo>
                  <a:lnTo>
                    <a:pt x="785453" y="546716"/>
                  </a:lnTo>
                  <a:lnTo>
                    <a:pt x="765929" y="584858"/>
                  </a:lnTo>
                  <a:lnTo>
                    <a:pt x="742588" y="625178"/>
                  </a:lnTo>
                  <a:lnTo>
                    <a:pt x="717610" y="667676"/>
                  </a:lnTo>
                  <a:lnTo>
                    <a:pt x="692661" y="712043"/>
                  </a:lnTo>
                  <a:lnTo>
                    <a:pt x="667299" y="756679"/>
                  </a:lnTo>
                  <a:lnTo>
                    <a:pt x="640576" y="799680"/>
                  </a:lnTo>
                  <a:lnTo>
                    <a:pt x="611540" y="839139"/>
                  </a:lnTo>
                  <a:lnTo>
                    <a:pt x="579479" y="873422"/>
                  </a:lnTo>
                  <a:lnTo>
                    <a:pt x="544695" y="901983"/>
                  </a:lnTo>
                  <a:lnTo>
                    <a:pt x="507732" y="924551"/>
                  </a:lnTo>
                  <a:lnTo>
                    <a:pt x="469135" y="940853"/>
                  </a:lnTo>
                  <a:lnTo>
                    <a:pt x="429424" y="950798"/>
                  </a:lnTo>
                  <a:lnTo>
                    <a:pt x="389033" y="955022"/>
                  </a:lnTo>
                  <a:lnTo>
                    <a:pt x="348370" y="954342"/>
                  </a:lnTo>
                  <a:lnTo>
                    <a:pt x="307845" y="949578"/>
                  </a:lnTo>
                  <a:lnTo>
                    <a:pt x="267865" y="941083"/>
                  </a:lnTo>
                  <a:lnTo>
                    <a:pt x="228838" y="927413"/>
                  </a:lnTo>
                  <a:lnTo>
                    <a:pt x="191173" y="906662"/>
                  </a:lnTo>
                  <a:lnTo>
                    <a:pt x="155280" y="876921"/>
                  </a:lnTo>
                  <a:lnTo>
                    <a:pt x="121583" y="837349"/>
                  </a:lnTo>
                  <a:lnTo>
                    <a:pt x="90613" y="791373"/>
                  </a:lnTo>
                  <a:lnTo>
                    <a:pt x="62913" y="743489"/>
                  </a:lnTo>
                  <a:lnTo>
                    <a:pt x="39024" y="698194"/>
                  </a:lnTo>
                  <a:lnTo>
                    <a:pt x="19659" y="658735"/>
                  </a:lnTo>
                  <a:lnTo>
                    <a:pt x="0" y="589081"/>
                  </a:lnTo>
                  <a:lnTo>
                    <a:pt x="2702" y="552894"/>
                  </a:lnTo>
                  <a:lnTo>
                    <a:pt x="15190" y="512613"/>
                  </a:lnTo>
                  <a:lnTo>
                    <a:pt x="36125" y="469339"/>
                  </a:lnTo>
                  <a:lnTo>
                    <a:pt x="63599" y="424976"/>
                  </a:lnTo>
                  <a:lnTo>
                    <a:pt x="95704" y="381431"/>
                  </a:lnTo>
                  <a:lnTo>
                    <a:pt x="130753" y="340449"/>
                  </a:lnTo>
                  <a:lnTo>
                    <a:pt x="167986" y="303143"/>
                  </a:lnTo>
                  <a:lnTo>
                    <a:pt x="206857" y="270469"/>
                  </a:lnTo>
                  <a:lnTo>
                    <a:pt x="246821" y="243382"/>
                  </a:lnTo>
                  <a:lnTo>
                    <a:pt x="287119" y="222450"/>
                  </a:lnTo>
                  <a:lnTo>
                    <a:pt x="326193" y="206695"/>
                  </a:lnTo>
                  <a:lnTo>
                    <a:pt x="393583" y="185267"/>
                  </a:lnTo>
                  <a:lnTo>
                    <a:pt x="419029" y="176817"/>
                  </a:lnTo>
                  <a:lnTo>
                    <a:pt x="459577" y="156654"/>
                  </a:lnTo>
                  <a:lnTo>
                    <a:pt x="501082" y="121919"/>
                  </a:lnTo>
                  <a:lnTo>
                    <a:pt x="545721" y="75874"/>
                  </a:lnTo>
                  <a:lnTo>
                    <a:pt x="580388" y="36981"/>
                  </a:lnTo>
                  <a:lnTo>
                    <a:pt x="605723" y="6540"/>
                  </a:lnTo>
                  <a:lnTo>
                    <a:pt x="608360" y="2362"/>
                  </a:lnTo>
                  <a:lnTo>
                    <a:pt x="605001" y="364"/>
                  </a:lnTo>
                  <a:lnTo>
                    <a:pt x="591834" y="0"/>
                  </a:lnTo>
                  <a:lnTo>
                    <a:pt x="565045" y="723"/>
                  </a:lnTo>
                  <a:lnTo>
                    <a:pt x="522811" y="2037"/>
                  </a:lnTo>
                  <a:lnTo>
                    <a:pt x="471318" y="3627"/>
                  </a:lnTo>
                  <a:lnTo>
                    <a:pt x="418736" y="5218"/>
                  </a:lnTo>
                  <a:lnTo>
                    <a:pt x="373237" y="6540"/>
                  </a:lnTo>
                  <a:lnTo>
                    <a:pt x="341315" y="7717"/>
                  </a:lnTo>
                  <a:lnTo>
                    <a:pt x="322744" y="10531"/>
                  </a:lnTo>
                  <a:lnTo>
                    <a:pt x="315614" y="17159"/>
                  </a:lnTo>
                  <a:lnTo>
                    <a:pt x="318018" y="29781"/>
                  </a:lnTo>
                </a:path>
              </a:pathLst>
            </a:custGeom>
            <a:ln w="174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24497" y="4866297"/>
            <a:ext cx="150520" cy="15050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442874" y="4866297"/>
            <a:ext cx="150507" cy="150507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02057" y="4866297"/>
            <a:ext cx="150507" cy="15050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83679" y="4866297"/>
            <a:ext cx="150520" cy="15050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165314" y="4866297"/>
            <a:ext cx="150507" cy="15050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887766" y="4866297"/>
            <a:ext cx="150507" cy="15050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06131" y="4866297"/>
            <a:ext cx="150507" cy="150507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1130300" y="4754085"/>
            <a:ext cx="6344920" cy="850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" dirty="0">
                <a:latin typeface="Calibri"/>
                <a:cs typeface="Calibri"/>
              </a:rPr>
              <a:t>Then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80" dirty="0">
                <a:latin typeface="Calibri"/>
                <a:cs typeface="Calibri"/>
              </a:rPr>
              <a:t>we</a:t>
            </a:r>
            <a:r>
              <a:rPr sz="2050" spc="-95" dirty="0">
                <a:latin typeface="Calibri"/>
                <a:cs typeface="Calibri"/>
              </a:rPr>
              <a:t> observe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candies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drawn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from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some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bag: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30" dirty="0">
                <a:latin typeface="Calibri"/>
                <a:cs typeface="Calibri"/>
              </a:rPr>
              <a:t>What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kind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bag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it?</a:t>
            </a:r>
            <a:r>
              <a:rPr sz="2050" spc="41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What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flavour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will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next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candy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be?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47" name="object 4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369401" y="4866297"/>
            <a:ext cx="150507" cy="15050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128584" y="4866297"/>
            <a:ext cx="150507" cy="15050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646949" y="4866297"/>
            <a:ext cx="150507" cy="150507"/>
          </a:xfrm>
          <a:prstGeom prst="rect">
            <a:avLst/>
          </a:prstGeom>
        </p:spPr>
      </p:pic>
      <p:sp>
        <p:nvSpPr>
          <p:cNvPr id="50" name="object 50"/>
          <p:cNvSpPr txBox="1">
            <a:spLocks noGrp="1"/>
          </p:cNvSpPr>
          <p:nvPr>
            <p:ph type="ftr" sz="quarter" idx="4294967295"/>
          </p:nvPr>
        </p:nvSpPr>
        <p:spPr>
          <a:xfrm>
            <a:off x="7407656" y="7008652"/>
            <a:ext cx="11950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70" dirty="0"/>
              <a:t> </a:t>
            </a:r>
            <a:r>
              <a:rPr spc="20" dirty="0"/>
              <a:t>20,</a:t>
            </a:r>
            <a:r>
              <a:rPr spc="80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1–3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</a:t>
            </a:fld>
            <a:endParaRPr spc="2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2635"/>
              </a:lnSpc>
            </a:pPr>
            <a:r>
              <a:rPr spc="95" dirty="0"/>
              <a:t>Posterior</a:t>
            </a:r>
            <a:r>
              <a:rPr spc="285" dirty="0"/>
              <a:t> </a:t>
            </a:r>
            <a:r>
              <a:rPr spc="90" dirty="0"/>
              <a:t>probability</a:t>
            </a:r>
            <a:r>
              <a:rPr spc="250" dirty="0"/>
              <a:t> </a:t>
            </a:r>
            <a:r>
              <a:rPr spc="105" dirty="0"/>
              <a:t>of</a:t>
            </a:r>
            <a:r>
              <a:rPr spc="240" dirty="0"/>
              <a:t> </a:t>
            </a:r>
            <a:r>
              <a:rPr spc="80" dirty="0"/>
              <a:t>hypotheses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07830" y="1748243"/>
            <a:ext cx="5732780" cy="3937000"/>
            <a:chOff x="2407830" y="1748243"/>
            <a:chExt cx="5732780" cy="3937000"/>
          </a:xfrm>
        </p:grpSpPr>
        <p:sp>
          <p:nvSpPr>
            <p:cNvPr id="4" name="object 4"/>
            <p:cNvSpPr/>
            <p:nvPr/>
          </p:nvSpPr>
          <p:spPr>
            <a:xfrm>
              <a:off x="2417673" y="5639435"/>
              <a:ext cx="5713095" cy="36195"/>
            </a:xfrm>
            <a:custGeom>
              <a:avLst/>
              <a:gdLst/>
              <a:ahLst/>
              <a:cxnLst/>
              <a:rect l="l" t="t" r="r" b="b"/>
              <a:pathLst>
                <a:path w="5713095" h="36195">
                  <a:moveTo>
                    <a:pt x="35941" y="0"/>
                  </a:moveTo>
                  <a:lnTo>
                    <a:pt x="0" y="0"/>
                  </a:lnTo>
                </a:path>
                <a:path w="5713095" h="36195">
                  <a:moveTo>
                    <a:pt x="35941" y="0"/>
                  </a:moveTo>
                  <a:lnTo>
                    <a:pt x="35941" y="35941"/>
                  </a:lnTo>
                </a:path>
                <a:path w="5713095" h="36195">
                  <a:moveTo>
                    <a:pt x="1171689" y="0"/>
                  </a:moveTo>
                  <a:lnTo>
                    <a:pt x="1171689" y="35941"/>
                  </a:lnTo>
                </a:path>
                <a:path w="5713095" h="36195">
                  <a:moveTo>
                    <a:pt x="2306459" y="0"/>
                  </a:moveTo>
                  <a:lnTo>
                    <a:pt x="2306459" y="35941"/>
                  </a:lnTo>
                </a:path>
                <a:path w="5713095" h="36195">
                  <a:moveTo>
                    <a:pt x="3442195" y="0"/>
                  </a:moveTo>
                  <a:lnTo>
                    <a:pt x="3442195" y="35941"/>
                  </a:lnTo>
                </a:path>
                <a:path w="5713095" h="36195">
                  <a:moveTo>
                    <a:pt x="4576965" y="0"/>
                  </a:moveTo>
                  <a:lnTo>
                    <a:pt x="4576965" y="35941"/>
                  </a:lnTo>
                </a:path>
                <a:path w="5713095" h="36195">
                  <a:moveTo>
                    <a:pt x="5712714" y="0"/>
                  </a:moveTo>
                  <a:lnTo>
                    <a:pt x="5712714" y="35941"/>
                  </a:lnTo>
                </a:path>
                <a:path w="5713095" h="36195">
                  <a:moveTo>
                    <a:pt x="35941" y="0"/>
                  </a:moveTo>
                  <a:lnTo>
                    <a:pt x="5712714" y="0"/>
                  </a:lnTo>
                </a:path>
              </a:pathLst>
            </a:custGeom>
            <a:ln w="19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53614" y="5281409"/>
              <a:ext cx="0" cy="358140"/>
            </a:xfrm>
            <a:custGeom>
              <a:avLst/>
              <a:gdLst/>
              <a:ahLst/>
              <a:cxnLst/>
              <a:rect l="l" t="t" r="r" b="b"/>
              <a:pathLst>
                <a:path h="358139">
                  <a:moveTo>
                    <a:pt x="0" y="0"/>
                  </a:moveTo>
                  <a:lnTo>
                    <a:pt x="0" y="358025"/>
                  </a:lnTo>
                </a:path>
              </a:pathLst>
            </a:custGeom>
            <a:ln w="19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17673" y="1758086"/>
              <a:ext cx="36195" cy="3105150"/>
            </a:xfrm>
            <a:custGeom>
              <a:avLst/>
              <a:gdLst/>
              <a:ahLst/>
              <a:cxnLst/>
              <a:rect l="l" t="t" r="r" b="b"/>
              <a:pathLst>
                <a:path w="36194" h="3105150">
                  <a:moveTo>
                    <a:pt x="35941" y="3105073"/>
                  </a:moveTo>
                  <a:lnTo>
                    <a:pt x="0" y="3105073"/>
                  </a:lnTo>
                </a:path>
                <a:path w="36194" h="3105150">
                  <a:moveTo>
                    <a:pt x="35941" y="2328811"/>
                  </a:moveTo>
                  <a:lnTo>
                    <a:pt x="0" y="2328811"/>
                  </a:lnTo>
                </a:path>
                <a:path w="36194" h="3105150">
                  <a:moveTo>
                    <a:pt x="35941" y="1552536"/>
                  </a:moveTo>
                  <a:lnTo>
                    <a:pt x="0" y="1552536"/>
                  </a:lnTo>
                </a:path>
                <a:path w="36194" h="3105150">
                  <a:moveTo>
                    <a:pt x="35941" y="776274"/>
                  </a:moveTo>
                  <a:lnTo>
                    <a:pt x="0" y="776274"/>
                  </a:lnTo>
                </a:path>
                <a:path w="36194" h="3105150">
                  <a:moveTo>
                    <a:pt x="35941" y="0"/>
                  </a:moveTo>
                  <a:lnTo>
                    <a:pt x="0" y="0"/>
                  </a:lnTo>
                </a:path>
              </a:pathLst>
            </a:custGeom>
            <a:ln w="19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53614" y="1758086"/>
              <a:ext cx="0" cy="3462654"/>
            </a:xfrm>
            <a:custGeom>
              <a:avLst/>
              <a:gdLst/>
              <a:ahLst/>
              <a:cxnLst/>
              <a:rect l="l" t="t" r="r" b="b"/>
              <a:pathLst>
                <a:path h="3462654">
                  <a:moveTo>
                    <a:pt x="0" y="0"/>
                  </a:moveTo>
                  <a:lnTo>
                    <a:pt x="0" y="3462115"/>
                  </a:lnTo>
                </a:path>
              </a:pathLst>
            </a:custGeom>
            <a:ln w="19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40966" y="3142475"/>
            <a:ext cx="349885" cy="2634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1800" spc="15" dirty="0">
                <a:latin typeface="Arial"/>
                <a:cs typeface="Arial"/>
              </a:rPr>
              <a:t>0.6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650"/>
              </a:spcBef>
            </a:pPr>
            <a:r>
              <a:rPr sz="1800" spc="15" dirty="0">
                <a:latin typeface="Arial"/>
                <a:cs typeface="Arial"/>
              </a:rPr>
              <a:t>0.4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655"/>
              </a:spcBef>
            </a:pPr>
            <a:r>
              <a:rPr sz="1800" spc="15" dirty="0">
                <a:latin typeface="Arial"/>
                <a:cs typeface="Arial"/>
              </a:rPr>
              <a:t>0.2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650"/>
              </a:spcBef>
            </a:pPr>
            <a:r>
              <a:rPr sz="1800" spc="2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0966" y="2366213"/>
            <a:ext cx="34988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15" dirty="0">
                <a:latin typeface="Arial"/>
                <a:cs typeface="Arial"/>
              </a:rPr>
              <a:t>0.8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5428" y="1589938"/>
            <a:ext cx="15557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2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6093" y="5740400"/>
            <a:ext cx="15557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2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11842" y="5740400"/>
            <a:ext cx="15557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2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47781" y="5670448"/>
            <a:ext cx="2487930" cy="72517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85"/>
              </a:spcBef>
              <a:tabLst>
                <a:tab pos="1136650" algn="l"/>
              </a:tabLst>
            </a:pPr>
            <a:r>
              <a:rPr sz="1800" spc="20" dirty="0">
                <a:latin typeface="Arial"/>
                <a:cs typeface="Arial"/>
              </a:rPr>
              <a:t>4	6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sz="1800" spc="20" dirty="0">
                <a:latin typeface="Arial"/>
                <a:cs typeface="Arial"/>
              </a:rPr>
              <a:t>Number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of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samples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2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7118" y="5740400"/>
            <a:ext cx="15557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2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88045" y="5740400"/>
            <a:ext cx="28511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2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8731" y="1936630"/>
            <a:ext cx="286385" cy="35248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spc="15" dirty="0">
                <a:latin typeface="Arial"/>
                <a:cs typeface="Arial"/>
              </a:rPr>
              <a:t>Posterior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probability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hypothesis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408409" y="1907184"/>
            <a:ext cx="5767705" cy="3777615"/>
            <a:chOff x="2408409" y="1907184"/>
            <a:chExt cx="5767705" cy="3777615"/>
          </a:xfrm>
        </p:grpSpPr>
        <p:sp>
          <p:nvSpPr>
            <p:cNvPr id="18" name="object 18"/>
            <p:cNvSpPr/>
            <p:nvPr/>
          </p:nvSpPr>
          <p:spPr>
            <a:xfrm>
              <a:off x="2453614" y="5250815"/>
              <a:ext cx="5676900" cy="419734"/>
            </a:xfrm>
            <a:custGeom>
              <a:avLst/>
              <a:gdLst/>
              <a:ahLst/>
              <a:cxnLst/>
              <a:rect l="l" t="t" r="r" b="b"/>
              <a:pathLst>
                <a:path w="5676900" h="419735">
                  <a:moveTo>
                    <a:pt x="0" y="0"/>
                  </a:moveTo>
                  <a:lnTo>
                    <a:pt x="567385" y="388620"/>
                  </a:lnTo>
                  <a:lnTo>
                    <a:pt x="5676773" y="388620"/>
                  </a:lnTo>
                </a:path>
                <a:path w="5676900" h="419735">
                  <a:moveTo>
                    <a:pt x="567385" y="419214"/>
                  </a:moveTo>
                  <a:lnTo>
                    <a:pt x="567385" y="358013"/>
                  </a:lnTo>
                </a:path>
                <a:path w="5676900" h="419735">
                  <a:moveTo>
                    <a:pt x="536790" y="388620"/>
                  </a:moveTo>
                  <a:lnTo>
                    <a:pt x="597992" y="388620"/>
                  </a:lnTo>
                </a:path>
                <a:path w="5676900" h="419735">
                  <a:moveTo>
                    <a:pt x="1135748" y="419214"/>
                  </a:moveTo>
                  <a:lnTo>
                    <a:pt x="1135748" y="358013"/>
                  </a:lnTo>
                </a:path>
                <a:path w="5676900" h="419735">
                  <a:moveTo>
                    <a:pt x="1105141" y="388620"/>
                  </a:moveTo>
                  <a:lnTo>
                    <a:pt x="1166355" y="388620"/>
                  </a:lnTo>
                </a:path>
                <a:path w="5676900" h="419735">
                  <a:moveTo>
                    <a:pt x="1703133" y="419214"/>
                  </a:moveTo>
                  <a:lnTo>
                    <a:pt x="1703133" y="358013"/>
                  </a:lnTo>
                </a:path>
                <a:path w="5676900" h="419735">
                  <a:moveTo>
                    <a:pt x="1672526" y="388620"/>
                  </a:moveTo>
                  <a:lnTo>
                    <a:pt x="1733740" y="388620"/>
                  </a:lnTo>
                </a:path>
                <a:path w="5676900" h="419735">
                  <a:moveTo>
                    <a:pt x="2270518" y="419214"/>
                  </a:moveTo>
                  <a:lnTo>
                    <a:pt x="2270518" y="358013"/>
                  </a:lnTo>
                </a:path>
                <a:path w="5676900" h="419735">
                  <a:moveTo>
                    <a:pt x="2239911" y="388620"/>
                  </a:moveTo>
                  <a:lnTo>
                    <a:pt x="2301125" y="388620"/>
                  </a:lnTo>
                </a:path>
                <a:path w="5676900" h="419735">
                  <a:moveTo>
                    <a:pt x="2837903" y="419214"/>
                  </a:moveTo>
                  <a:lnTo>
                    <a:pt x="2837903" y="358013"/>
                  </a:lnTo>
                </a:path>
                <a:path w="5676900" h="419735">
                  <a:moveTo>
                    <a:pt x="2807296" y="388620"/>
                  </a:moveTo>
                  <a:lnTo>
                    <a:pt x="2868510" y="388620"/>
                  </a:lnTo>
                </a:path>
                <a:path w="5676900" h="419735">
                  <a:moveTo>
                    <a:pt x="3406254" y="419214"/>
                  </a:moveTo>
                  <a:lnTo>
                    <a:pt x="3406254" y="358013"/>
                  </a:lnTo>
                </a:path>
                <a:path w="5676900" h="419735">
                  <a:moveTo>
                    <a:pt x="3375660" y="388620"/>
                  </a:moveTo>
                  <a:lnTo>
                    <a:pt x="3436861" y="388620"/>
                  </a:lnTo>
                </a:path>
                <a:path w="5676900" h="419735">
                  <a:moveTo>
                    <a:pt x="3973639" y="419214"/>
                  </a:moveTo>
                  <a:lnTo>
                    <a:pt x="3973639" y="358013"/>
                  </a:lnTo>
                </a:path>
                <a:path w="5676900" h="419735">
                  <a:moveTo>
                    <a:pt x="3943045" y="388620"/>
                  </a:moveTo>
                  <a:lnTo>
                    <a:pt x="4004246" y="388620"/>
                  </a:lnTo>
                </a:path>
                <a:path w="5676900" h="419735">
                  <a:moveTo>
                    <a:pt x="4541024" y="419214"/>
                  </a:moveTo>
                  <a:lnTo>
                    <a:pt x="4541024" y="358013"/>
                  </a:lnTo>
                </a:path>
                <a:path w="5676900" h="419735">
                  <a:moveTo>
                    <a:pt x="4510430" y="388620"/>
                  </a:moveTo>
                  <a:lnTo>
                    <a:pt x="4571631" y="388620"/>
                  </a:lnTo>
                </a:path>
                <a:path w="5676900" h="419735">
                  <a:moveTo>
                    <a:pt x="5109387" y="419214"/>
                  </a:moveTo>
                  <a:lnTo>
                    <a:pt x="5109387" y="358013"/>
                  </a:lnTo>
                </a:path>
              </a:pathLst>
            </a:custGeom>
            <a:ln w="29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32395" y="5624861"/>
              <a:ext cx="61594" cy="29209"/>
            </a:xfrm>
            <a:custGeom>
              <a:avLst/>
              <a:gdLst/>
              <a:ahLst/>
              <a:cxnLst/>
              <a:rect l="l" t="t" r="r" b="b"/>
              <a:pathLst>
                <a:path w="61595" h="29210">
                  <a:moveTo>
                    <a:pt x="61214" y="29146"/>
                  </a:moveTo>
                  <a:lnTo>
                    <a:pt x="61214" y="0"/>
                  </a:lnTo>
                  <a:lnTo>
                    <a:pt x="0" y="0"/>
                  </a:lnTo>
                  <a:lnTo>
                    <a:pt x="0" y="29146"/>
                  </a:lnTo>
                  <a:lnTo>
                    <a:pt x="61214" y="2914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02062" y="1921789"/>
              <a:ext cx="4458970" cy="3748404"/>
            </a:xfrm>
            <a:custGeom>
              <a:avLst/>
              <a:gdLst/>
              <a:ahLst/>
              <a:cxnLst/>
              <a:rect l="l" t="t" r="r" b="b"/>
              <a:pathLst>
                <a:path w="4458970" h="3748404">
                  <a:moveTo>
                    <a:pt x="4428324" y="3748239"/>
                  </a:moveTo>
                  <a:lnTo>
                    <a:pt x="4428324" y="3687038"/>
                  </a:lnTo>
                </a:path>
                <a:path w="4458970" h="3748404">
                  <a:moveTo>
                    <a:pt x="4397717" y="3717645"/>
                  </a:moveTo>
                  <a:lnTo>
                    <a:pt x="4458931" y="3717645"/>
                  </a:lnTo>
                </a:path>
                <a:path w="4458970" h="3748404">
                  <a:moveTo>
                    <a:pt x="0" y="30607"/>
                  </a:moveTo>
                  <a:lnTo>
                    <a:pt x="620814" y="30607"/>
                  </a:lnTo>
                </a:path>
                <a:path w="4458970" h="3748404">
                  <a:moveTo>
                    <a:pt x="309918" y="61214"/>
                  </a:moveTo>
                  <a:lnTo>
                    <a:pt x="309918" y="0"/>
                  </a:lnTo>
                </a:path>
                <a:path w="4458970" h="3748404">
                  <a:moveTo>
                    <a:pt x="279323" y="30607"/>
                  </a:moveTo>
                  <a:lnTo>
                    <a:pt x="340525" y="30607"/>
                  </a:lnTo>
                </a:path>
              </a:pathLst>
            </a:custGeom>
            <a:ln w="29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53614" y="2185568"/>
              <a:ext cx="5676900" cy="3454400"/>
            </a:xfrm>
            <a:custGeom>
              <a:avLst/>
              <a:gdLst/>
              <a:ahLst/>
              <a:cxnLst/>
              <a:rect l="l" t="t" r="r" b="b"/>
              <a:pathLst>
                <a:path w="5676900" h="3454400">
                  <a:moveTo>
                    <a:pt x="1248448" y="0"/>
                  </a:moveTo>
                  <a:lnTo>
                    <a:pt x="1869262" y="0"/>
                  </a:lnTo>
                </a:path>
                <a:path w="5676900" h="3454400">
                  <a:moveTo>
                    <a:pt x="0" y="2677591"/>
                  </a:moveTo>
                  <a:lnTo>
                    <a:pt x="567385" y="3065233"/>
                  </a:lnTo>
                  <a:lnTo>
                    <a:pt x="1135748" y="3304247"/>
                  </a:lnTo>
                  <a:lnTo>
                    <a:pt x="1703133" y="3402368"/>
                  </a:lnTo>
                  <a:lnTo>
                    <a:pt x="2270518" y="3437343"/>
                  </a:lnTo>
                  <a:lnTo>
                    <a:pt x="2837903" y="3449002"/>
                  </a:lnTo>
                  <a:lnTo>
                    <a:pt x="3406254" y="3452888"/>
                  </a:lnTo>
                  <a:lnTo>
                    <a:pt x="3973639" y="3453853"/>
                  </a:lnTo>
                  <a:lnTo>
                    <a:pt x="5676773" y="3453853"/>
                  </a:lnTo>
                </a:path>
              </a:pathLst>
            </a:custGeom>
            <a:ln w="29146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23020" y="2154961"/>
              <a:ext cx="5738495" cy="3515360"/>
            </a:xfrm>
            <a:custGeom>
              <a:avLst/>
              <a:gdLst/>
              <a:ahLst/>
              <a:cxnLst/>
              <a:rect l="l" t="t" r="r" b="b"/>
              <a:pathLst>
                <a:path w="5738495" h="3515360">
                  <a:moveTo>
                    <a:pt x="0" y="2677591"/>
                  </a:moveTo>
                  <a:lnTo>
                    <a:pt x="61201" y="2738805"/>
                  </a:lnTo>
                </a:path>
                <a:path w="5738495" h="3515360">
                  <a:moveTo>
                    <a:pt x="0" y="2738805"/>
                  </a:moveTo>
                  <a:lnTo>
                    <a:pt x="61201" y="2677591"/>
                  </a:lnTo>
                </a:path>
                <a:path w="5738495" h="3515360">
                  <a:moveTo>
                    <a:pt x="567385" y="3065246"/>
                  </a:moveTo>
                  <a:lnTo>
                    <a:pt x="628586" y="3126447"/>
                  </a:lnTo>
                </a:path>
                <a:path w="5738495" h="3515360">
                  <a:moveTo>
                    <a:pt x="567385" y="3126447"/>
                  </a:moveTo>
                  <a:lnTo>
                    <a:pt x="628586" y="3065246"/>
                  </a:lnTo>
                </a:path>
                <a:path w="5738495" h="3515360">
                  <a:moveTo>
                    <a:pt x="1135735" y="3304247"/>
                  </a:moveTo>
                  <a:lnTo>
                    <a:pt x="1196949" y="3365449"/>
                  </a:lnTo>
                </a:path>
                <a:path w="5738495" h="3515360">
                  <a:moveTo>
                    <a:pt x="1135735" y="3365449"/>
                  </a:moveTo>
                  <a:lnTo>
                    <a:pt x="1196949" y="3304247"/>
                  </a:lnTo>
                </a:path>
                <a:path w="5738495" h="3515360">
                  <a:moveTo>
                    <a:pt x="1703120" y="3402368"/>
                  </a:moveTo>
                  <a:lnTo>
                    <a:pt x="1764334" y="3463582"/>
                  </a:lnTo>
                </a:path>
                <a:path w="5738495" h="3515360">
                  <a:moveTo>
                    <a:pt x="1703120" y="3463582"/>
                  </a:moveTo>
                  <a:lnTo>
                    <a:pt x="1764334" y="3402368"/>
                  </a:lnTo>
                </a:path>
                <a:path w="5738495" h="3515360">
                  <a:moveTo>
                    <a:pt x="2270506" y="3437343"/>
                  </a:moveTo>
                  <a:lnTo>
                    <a:pt x="2331720" y="3498557"/>
                  </a:lnTo>
                </a:path>
                <a:path w="5738495" h="3515360">
                  <a:moveTo>
                    <a:pt x="2270506" y="3498557"/>
                  </a:moveTo>
                  <a:lnTo>
                    <a:pt x="2331720" y="3437343"/>
                  </a:lnTo>
                </a:path>
                <a:path w="5738495" h="3515360">
                  <a:moveTo>
                    <a:pt x="2837891" y="3449002"/>
                  </a:moveTo>
                  <a:lnTo>
                    <a:pt x="2899105" y="3510216"/>
                  </a:lnTo>
                </a:path>
                <a:path w="5738495" h="3515360">
                  <a:moveTo>
                    <a:pt x="2837891" y="3510216"/>
                  </a:moveTo>
                  <a:lnTo>
                    <a:pt x="2899105" y="3449002"/>
                  </a:lnTo>
                </a:path>
                <a:path w="5738495" h="3515360">
                  <a:moveTo>
                    <a:pt x="3406254" y="3452888"/>
                  </a:moveTo>
                  <a:lnTo>
                    <a:pt x="3467455" y="3514102"/>
                  </a:lnTo>
                </a:path>
                <a:path w="5738495" h="3515360">
                  <a:moveTo>
                    <a:pt x="3406254" y="3514102"/>
                  </a:moveTo>
                  <a:lnTo>
                    <a:pt x="3467455" y="3452888"/>
                  </a:lnTo>
                </a:path>
                <a:path w="5738495" h="3515360">
                  <a:moveTo>
                    <a:pt x="3973639" y="3453866"/>
                  </a:moveTo>
                  <a:lnTo>
                    <a:pt x="4034840" y="3515067"/>
                  </a:lnTo>
                </a:path>
                <a:path w="5738495" h="3515360">
                  <a:moveTo>
                    <a:pt x="3973639" y="3515067"/>
                  </a:moveTo>
                  <a:lnTo>
                    <a:pt x="4034840" y="3453866"/>
                  </a:lnTo>
                </a:path>
                <a:path w="5738495" h="3515360">
                  <a:moveTo>
                    <a:pt x="4541024" y="3453866"/>
                  </a:moveTo>
                  <a:lnTo>
                    <a:pt x="4602226" y="3515067"/>
                  </a:lnTo>
                </a:path>
                <a:path w="5738495" h="3515360">
                  <a:moveTo>
                    <a:pt x="4541024" y="3515067"/>
                  </a:moveTo>
                  <a:lnTo>
                    <a:pt x="4602226" y="3453866"/>
                  </a:lnTo>
                </a:path>
                <a:path w="5738495" h="3515360">
                  <a:moveTo>
                    <a:pt x="5109375" y="3453866"/>
                  </a:moveTo>
                  <a:lnTo>
                    <a:pt x="5170589" y="3515067"/>
                  </a:lnTo>
                </a:path>
                <a:path w="5738495" h="3515360">
                  <a:moveTo>
                    <a:pt x="5109375" y="3515067"/>
                  </a:moveTo>
                  <a:lnTo>
                    <a:pt x="5170589" y="3453866"/>
                  </a:lnTo>
                </a:path>
                <a:path w="5738495" h="3515360">
                  <a:moveTo>
                    <a:pt x="5676760" y="3453866"/>
                  </a:moveTo>
                  <a:lnTo>
                    <a:pt x="5737974" y="3515067"/>
                  </a:lnTo>
                </a:path>
                <a:path w="5738495" h="3515360">
                  <a:moveTo>
                    <a:pt x="5676760" y="3515067"/>
                  </a:moveTo>
                  <a:lnTo>
                    <a:pt x="5737974" y="3453866"/>
                  </a:lnTo>
                </a:path>
                <a:path w="5738495" h="3515360">
                  <a:moveTo>
                    <a:pt x="1558366" y="0"/>
                  </a:moveTo>
                  <a:lnTo>
                    <a:pt x="1619567" y="61214"/>
                  </a:lnTo>
                </a:path>
                <a:path w="5738495" h="3515360">
                  <a:moveTo>
                    <a:pt x="1558366" y="61214"/>
                  </a:moveTo>
                  <a:lnTo>
                    <a:pt x="1619567" y="0"/>
                  </a:lnTo>
                </a:path>
              </a:pathLst>
            </a:custGeom>
            <a:ln w="29146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53614" y="2418740"/>
              <a:ext cx="5676900" cy="3207385"/>
            </a:xfrm>
            <a:custGeom>
              <a:avLst/>
              <a:gdLst/>
              <a:ahLst/>
              <a:cxnLst/>
              <a:rect l="l" t="t" r="r" b="b"/>
              <a:pathLst>
                <a:path w="5676900" h="3207385">
                  <a:moveTo>
                    <a:pt x="1248448" y="0"/>
                  </a:moveTo>
                  <a:lnTo>
                    <a:pt x="1869262" y="0"/>
                  </a:lnTo>
                </a:path>
                <a:path w="5676900" h="3207385">
                  <a:moveTo>
                    <a:pt x="0" y="1668157"/>
                  </a:moveTo>
                  <a:lnTo>
                    <a:pt x="567385" y="1668157"/>
                  </a:lnTo>
                  <a:lnTo>
                    <a:pt x="1135748" y="2026653"/>
                  </a:lnTo>
                  <a:lnTo>
                    <a:pt x="1703133" y="2403614"/>
                  </a:lnTo>
                  <a:lnTo>
                    <a:pt x="2270518" y="2707703"/>
                  </a:lnTo>
                  <a:lnTo>
                    <a:pt x="2837903" y="2917558"/>
                  </a:lnTo>
                  <a:lnTo>
                    <a:pt x="3406254" y="3049689"/>
                  </a:lnTo>
                  <a:lnTo>
                    <a:pt x="3973639" y="3127413"/>
                  </a:lnTo>
                  <a:lnTo>
                    <a:pt x="4541024" y="3171139"/>
                  </a:lnTo>
                  <a:lnTo>
                    <a:pt x="5109387" y="3194456"/>
                  </a:lnTo>
                  <a:lnTo>
                    <a:pt x="5676773" y="3207080"/>
                  </a:lnTo>
                </a:path>
              </a:pathLst>
            </a:custGeom>
            <a:ln w="29146">
              <a:solidFill>
                <a:srgbClr val="0000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23020" y="4056291"/>
              <a:ext cx="5140325" cy="1588135"/>
            </a:xfrm>
            <a:custGeom>
              <a:avLst/>
              <a:gdLst/>
              <a:ahLst/>
              <a:cxnLst/>
              <a:rect l="l" t="t" r="r" b="b"/>
              <a:pathLst>
                <a:path w="5140325" h="1588135">
                  <a:moveTo>
                    <a:pt x="30594" y="61201"/>
                  </a:moveTo>
                  <a:lnTo>
                    <a:pt x="30594" y="0"/>
                  </a:lnTo>
                </a:path>
                <a:path w="5140325" h="1588135">
                  <a:moveTo>
                    <a:pt x="0" y="30607"/>
                  </a:moveTo>
                  <a:lnTo>
                    <a:pt x="61201" y="30607"/>
                  </a:lnTo>
                </a:path>
                <a:path w="5140325" h="1588135">
                  <a:moveTo>
                    <a:pt x="0" y="0"/>
                  </a:moveTo>
                  <a:lnTo>
                    <a:pt x="61201" y="61201"/>
                  </a:lnTo>
                </a:path>
                <a:path w="5140325" h="1588135">
                  <a:moveTo>
                    <a:pt x="0" y="61201"/>
                  </a:moveTo>
                  <a:lnTo>
                    <a:pt x="61201" y="0"/>
                  </a:lnTo>
                </a:path>
                <a:path w="5140325" h="1588135">
                  <a:moveTo>
                    <a:pt x="597979" y="61201"/>
                  </a:moveTo>
                  <a:lnTo>
                    <a:pt x="597979" y="0"/>
                  </a:lnTo>
                </a:path>
                <a:path w="5140325" h="1588135">
                  <a:moveTo>
                    <a:pt x="567385" y="30607"/>
                  </a:moveTo>
                  <a:lnTo>
                    <a:pt x="628586" y="30607"/>
                  </a:lnTo>
                </a:path>
                <a:path w="5140325" h="1588135">
                  <a:moveTo>
                    <a:pt x="567385" y="0"/>
                  </a:moveTo>
                  <a:lnTo>
                    <a:pt x="628586" y="61201"/>
                  </a:lnTo>
                </a:path>
                <a:path w="5140325" h="1588135">
                  <a:moveTo>
                    <a:pt x="567385" y="61201"/>
                  </a:moveTo>
                  <a:lnTo>
                    <a:pt x="628586" y="0"/>
                  </a:lnTo>
                </a:path>
                <a:path w="5140325" h="1588135">
                  <a:moveTo>
                    <a:pt x="1135735" y="358495"/>
                  </a:moveTo>
                  <a:lnTo>
                    <a:pt x="1196949" y="419709"/>
                  </a:lnTo>
                </a:path>
                <a:path w="5140325" h="1588135">
                  <a:moveTo>
                    <a:pt x="1135735" y="419709"/>
                  </a:moveTo>
                  <a:lnTo>
                    <a:pt x="1196949" y="358495"/>
                  </a:lnTo>
                </a:path>
                <a:path w="5140325" h="1588135">
                  <a:moveTo>
                    <a:pt x="1733727" y="796671"/>
                  </a:moveTo>
                  <a:lnTo>
                    <a:pt x="1733727" y="735457"/>
                  </a:lnTo>
                </a:path>
                <a:path w="5140325" h="1588135">
                  <a:moveTo>
                    <a:pt x="1703120" y="766064"/>
                  </a:moveTo>
                  <a:lnTo>
                    <a:pt x="1764334" y="766064"/>
                  </a:lnTo>
                </a:path>
                <a:path w="5140325" h="1588135">
                  <a:moveTo>
                    <a:pt x="1703120" y="735457"/>
                  </a:moveTo>
                  <a:lnTo>
                    <a:pt x="1764334" y="796671"/>
                  </a:lnTo>
                </a:path>
                <a:path w="5140325" h="1588135">
                  <a:moveTo>
                    <a:pt x="1703120" y="796671"/>
                  </a:moveTo>
                  <a:lnTo>
                    <a:pt x="1764334" y="735457"/>
                  </a:lnTo>
                </a:path>
                <a:path w="5140325" h="1588135">
                  <a:moveTo>
                    <a:pt x="2301113" y="1100759"/>
                  </a:moveTo>
                  <a:lnTo>
                    <a:pt x="2301113" y="1039558"/>
                  </a:lnTo>
                </a:path>
                <a:path w="5140325" h="1588135">
                  <a:moveTo>
                    <a:pt x="2270506" y="1070165"/>
                  </a:moveTo>
                  <a:lnTo>
                    <a:pt x="2331720" y="1070165"/>
                  </a:lnTo>
                </a:path>
                <a:path w="5140325" h="1588135">
                  <a:moveTo>
                    <a:pt x="2270506" y="1039558"/>
                  </a:moveTo>
                  <a:lnTo>
                    <a:pt x="2331720" y="1100759"/>
                  </a:lnTo>
                </a:path>
                <a:path w="5140325" h="1588135">
                  <a:moveTo>
                    <a:pt x="2270506" y="1100759"/>
                  </a:moveTo>
                  <a:lnTo>
                    <a:pt x="2331720" y="1039558"/>
                  </a:lnTo>
                </a:path>
                <a:path w="5140325" h="1588135">
                  <a:moveTo>
                    <a:pt x="2868498" y="1310614"/>
                  </a:moveTo>
                  <a:lnTo>
                    <a:pt x="2868498" y="1249413"/>
                  </a:lnTo>
                </a:path>
                <a:path w="5140325" h="1588135">
                  <a:moveTo>
                    <a:pt x="2837891" y="1280020"/>
                  </a:moveTo>
                  <a:lnTo>
                    <a:pt x="2899105" y="1280020"/>
                  </a:lnTo>
                </a:path>
                <a:path w="5140325" h="1588135">
                  <a:moveTo>
                    <a:pt x="2837891" y="1249413"/>
                  </a:moveTo>
                  <a:lnTo>
                    <a:pt x="2899105" y="1310614"/>
                  </a:lnTo>
                </a:path>
                <a:path w="5140325" h="1588135">
                  <a:moveTo>
                    <a:pt x="2837891" y="1310614"/>
                  </a:moveTo>
                  <a:lnTo>
                    <a:pt x="2899105" y="1249413"/>
                  </a:lnTo>
                </a:path>
                <a:path w="5140325" h="1588135">
                  <a:moveTo>
                    <a:pt x="3436848" y="1442745"/>
                  </a:moveTo>
                  <a:lnTo>
                    <a:pt x="3436848" y="1381544"/>
                  </a:lnTo>
                </a:path>
                <a:path w="5140325" h="1588135">
                  <a:moveTo>
                    <a:pt x="3406254" y="1412151"/>
                  </a:moveTo>
                  <a:lnTo>
                    <a:pt x="3467455" y="1412151"/>
                  </a:lnTo>
                </a:path>
                <a:path w="5140325" h="1588135">
                  <a:moveTo>
                    <a:pt x="3406254" y="1381544"/>
                  </a:moveTo>
                  <a:lnTo>
                    <a:pt x="3467455" y="1442745"/>
                  </a:lnTo>
                </a:path>
                <a:path w="5140325" h="1588135">
                  <a:moveTo>
                    <a:pt x="3406254" y="1442745"/>
                  </a:moveTo>
                  <a:lnTo>
                    <a:pt x="3467455" y="1381544"/>
                  </a:lnTo>
                </a:path>
                <a:path w="5140325" h="1588135">
                  <a:moveTo>
                    <a:pt x="4004233" y="1520469"/>
                  </a:moveTo>
                  <a:lnTo>
                    <a:pt x="4004233" y="1459268"/>
                  </a:lnTo>
                </a:path>
                <a:path w="5140325" h="1588135">
                  <a:moveTo>
                    <a:pt x="3973639" y="1489875"/>
                  </a:moveTo>
                  <a:lnTo>
                    <a:pt x="4034840" y="1489875"/>
                  </a:lnTo>
                </a:path>
                <a:path w="5140325" h="1588135">
                  <a:moveTo>
                    <a:pt x="3973639" y="1459268"/>
                  </a:moveTo>
                  <a:lnTo>
                    <a:pt x="4034840" y="1520469"/>
                  </a:lnTo>
                </a:path>
                <a:path w="5140325" h="1588135">
                  <a:moveTo>
                    <a:pt x="3973639" y="1520469"/>
                  </a:moveTo>
                  <a:lnTo>
                    <a:pt x="4034840" y="1459268"/>
                  </a:lnTo>
                </a:path>
                <a:path w="5140325" h="1588135">
                  <a:moveTo>
                    <a:pt x="4571619" y="1564195"/>
                  </a:moveTo>
                  <a:lnTo>
                    <a:pt x="4571619" y="1502981"/>
                  </a:lnTo>
                </a:path>
                <a:path w="5140325" h="1588135">
                  <a:moveTo>
                    <a:pt x="4541024" y="1533588"/>
                  </a:moveTo>
                  <a:lnTo>
                    <a:pt x="4602226" y="1533588"/>
                  </a:lnTo>
                </a:path>
                <a:path w="5140325" h="1588135">
                  <a:moveTo>
                    <a:pt x="4541024" y="1502981"/>
                  </a:moveTo>
                  <a:lnTo>
                    <a:pt x="4602226" y="1564195"/>
                  </a:lnTo>
                </a:path>
                <a:path w="5140325" h="1588135">
                  <a:moveTo>
                    <a:pt x="4541024" y="1564195"/>
                  </a:moveTo>
                  <a:lnTo>
                    <a:pt x="4602226" y="1502981"/>
                  </a:lnTo>
                </a:path>
                <a:path w="5140325" h="1588135">
                  <a:moveTo>
                    <a:pt x="5139982" y="1587512"/>
                  </a:moveTo>
                  <a:lnTo>
                    <a:pt x="5139982" y="1526298"/>
                  </a:lnTo>
                </a:path>
              </a:pathLst>
            </a:custGeom>
            <a:ln w="291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32395" y="5598623"/>
              <a:ext cx="61594" cy="29209"/>
            </a:xfrm>
            <a:custGeom>
              <a:avLst/>
              <a:gdLst/>
              <a:ahLst/>
              <a:cxnLst/>
              <a:rect l="l" t="t" r="r" b="b"/>
              <a:pathLst>
                <a:path w="61595" h="29210">
                  <a:moveTo>
                    <a:pt x="61214" y="29146"/>
                  </a:moveTo>
                  <a:lnTo>
                    <a:pt x="61214" y="0"/>
                  </a:lnTo>
                  <a:lnTo>
                    <a:pt x="0" y="0"/>
                  </a:lnTo>
                  <a:lnTo>
                    <a:pt x="0" y="29146"/>
                  </a:lnTo>
                  <a:lnTo>
                    <a:pt x="61214" y="2914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81386" y="2388133"/>
              <a:ext cx="4180204" cy="3268345"/>
            </a:xfrm>
            <a:custGeom>
              <a:avLst/>
              <a:gdLst/>
              <a:ahLst/>
              <a:cxnLst/>
              <a:rect l="l" t="t" r="r" b="b"/>
              <a:pathLst>
                <a:path w="4180204" h="3268345">
                  <a:moveTo>
                    <a:pt x="3551008" y="3194456"/>
                  </a:moveTo>
                  <a:lnTo>
                    <a:pt x="3612222" y="3255670"/>
                  </a:lnTo>
                </a:path>
                <a:path w="4180204" h="3268345">
                  <a:moveTo>
                    <a:pt x="3551008" y="3255670"/>
                  </a:moveTo>
                  <a:lnTo>
                    <a:pt x="3612222" y="3194456"/>
                  </a:lnTo>
                </a:path>
                <a:path w="4180204" h="3268345">
                  <a:moveTo>
                    <a:pt x="4149001" y="3268294"/>
                  </a:moveTo>
                  <a:lnTo>
                    <a:pt x="4149001" y="3207092"/>
                  </a:lnTo>
                </a:path>
                <a:path w="4180204" h="3268345">
                  <a:moveTo>
                    <a:pt x="4118394" y="3237699"/>
                  </a:moveTo>
                  <a:lnTo>
                    <a:pt x="4179608" y="3237699"/>
                  </a:lnTo>
                </a:path>
                <a:path w="4180204" h="3268345">
                  <a:moveTo>
                    <a:pt x="4118394" y="3207092"/>
                  </a:moveTo>
                  <a:lnTo>
                    <a:pt x="4179608" y="3268294"/>
                  </a:lnTo>
                </a:path>
                <a:path w="4180204" h="3268345">
                  <a:moveTo>
                    <a:pt x="4118394" y="3268294"/>
                  </a:moveTo>
                  <a:lnTo>
                    <a:pt x="4179608" y="3207092"/>
                  </a:lnTo>
                </a:path>
                <a:path w="4180204" h="3268345">
                  <a:moveTo>
                    <a:pt x="30594" y="61214"/>
                  </a:moveTo>
                  <a:lnTo>
                    <a:pt x="30594" y="0"/>
                  </a:lnTo>
                </a:path>
                <a:path w="4180204" h="3268345">
                  <a:moveTo>
                    <a:pt x="0" y="30607"/>
                  </a:moveTo>
                  <a:lnTo>
                    <a:pt x="61201" y="30607"/>
                  </a:lnTo>
                </a:path>
                <a:path w="4180204" h="3268345">
                  <a:moveTo>
                    <a:pt x="0" y="0"/>
                  </a:moveTo>
                  <a:lnTo>
                    <a:pt x="61201" y="61214"/>
                  </a:lnTo>
                </a:path>
                <a:path w="4180204" h="3268345">
                  <a:moveTo>
                    <a:pt x="0" y="61214"/>
                  </a:moveTo>
                  <a:lnTo>
                    <a:pt x="61201" y="0"/>
                  </a:lnTo>
                </a:path>
              </a:pathLst>
            </a:custGeom>
            <a:ln w="2914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53614" y="2651912"/>
              <a:ext cx="5676900" cy="2596515"/>
            </a:xfrm>
            <a:custGeom>
              <a:avLst/>
              <a:gdLst/>
              <a:ahLst/>
              <a:cxnLst/>
              <a:rect l="l" t="t" r="r" b="b"/>
              <a:pathLst>
                <a:path w="5676900" h="2596515">
                  <a:moveTo>
                    <a:pt x="1248448" y="0"/>
                  </a:moveTo>
                  <a:lnTo>
                    <a:pt x="1869262" y="0"/>
                  </a:lnTo>
                </a:path>
                <a:path w="5676900" h="2596515">
                  <a:moveTo>
                    <a:pt x="0" y="2211247"/>
                  </a:moveTo>
                  <a:lnTo>
                    <a:pt x="567385" y="1823605"/>
                  </a:lnTo>
                  <a:lnTo>
                    <a:pt x="1135748" y="1643862"/>
                  </a:lnTo>
                  <a:lnTo>
                    <a:pt x="1703133" y="1608886"/>
                  </a:lnTo>
                  <a:lnTo>
                    <a:pt x="2270518" y="1688553"/>
                  </a:lnTo>
                  <a:lnTo>
                    <a:pt x="2837903" y="1837207"/>
                  </a:lnTo>
                  <a:lnTo>
                    <a:pt x="3406254" y="2014029"/>
                  </a:lnTo>
                  <a:lnTo>
                    <a:pt x="3973639" y="2189873"/>
                  </a:lnTo>
                  <a:lnTo>
                    <a:pt x="4541024" y="2348230"/>
                  </a:lnTo>
                  <a:lnTo>
                    <a:pt x="5109387" y="2484247"/>
                  </a:lnTo>
                  <a:lnTo>
                    <a:pt x="5676773" y="2595981"/>
                  </a:lnTo>
                </a:path>
              </a:pathLst>
            </a:custGeom>
            <a:ln w="29146">
              <a:solidFill>
                <a:srgbClr val="FF00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23014" y="4832559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4" h="61595">
                  <a:moveTo>
                    <a:pt x="61207" y="61207"/>
                  </a:moveTo>
                  <a:lnTo>
                    <a:pt x="61207" y="0"/>
                  </a:lnTo>
                  <a:lnTo>
                    <a:pt x="0" y="0"/>
                  </a:lnTo>
                  <a:lnTo>
                    <a:pt x="0" y="61207"/>
                  </a:lnTo>
                  <a:lnTo>
                    <a:pt x="61207" y="61207"/>
                  </a:lnTo>
                  <a:close/>
                </a:path>
              </a:pathLst>
            </a:custGeom>
            <a:ln w="2914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39041" y="4848586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573" y="29146"/>
                  </a:moveTo>
                  <a:lnTo>
                    <a:pt x="4268" y="24878"/>
                  </a:lnTo>
                  <a:lnTo>
                    <a:pt x="0" y="14573"/>
                  </a:lnTo>
                  <a:lnTo>
                    <a:pt x="4268" y="4268"/>
                  </a:lnTo>
                  <a:lnTo>
                    <a:pt x="14573" y="0"/>
                  </a:lnTo>
                  <a:lnTo>
                    <a:pt x="24878" y="4268"/>
                  </a:lnTo>
                  <a:lnTo>
                    <a:pt x="29146" y="14573"/>
                  </a:lnTo>
                  <a:lnTo>
                    <a:pt x="24878" y="24878"/>
                  </a:lnTo>
                  <a:lnTo>
                    <a:pt x="14573" y="29146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90399" y="4444905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4" h="61595">
                  <a:moveTo>
                    <a:pt x="61207" y="61207"/>
                  </a:moveTo>
                  <a:lnTo>
                    <a:pt x="61207" y="0"/>
                  </a:lnTo>
                  <a:lnTo>
                    <a:pt x="0" y="0"/>
                  </a:lnTo>
                  <a:lnTo>
                    <a:pt x="0" y="61207"/>
                  </a:lnTo>
                  <a:lnTo>
                    <a:pt x="61207" y="61207"/>
                  </a:lnTo>
                  <a:close/>
                </a:path>
              </a:pathLst>
            </a:custGeom>
            <a:ln w="2914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06426" y="4460944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573" y="29146"/>
                  </a:moveTo>
                  <a:lnTo>
                    <a:pt x="4268" y="24878"/>
                  </a:lnTo>
                  <a:lnTo>
                    <a:pt x="0" y="14573"/>
                  </a:lnTo>
                  <a:lnTo>
                    <a:pt x="4268" y="4268"/>
                  </a:lnTo>
                  <a:lnTo>
                    <a:pt x="14573" y="0"/>
                  </a:lnTo>
                  <a:lnTo>
                    <a:pt x="24878" y="4268"/>
                  </a:lnTo>
                  <a:lnTo>
                    <a:pt x="29146" y="14573"/>
                  </a:lnTo>
                  <a:lnTo>
                    <a:pt x="24878" y="24878"/>
                  </a:lnTo>
                  <a:lnTo>
                    <a:pt x="14573" y="29146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58762" y="4265174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5" h="61595">
                  <a:moveTo>
                    <a:pt x="61207" y="61207"/>
                  </a:moveTo>
                  <a:lnTo>
                    <a:pt x="61207" y="0"/>
                  </a:lnTo>
                  <a:lnTo>
                    <a:pt x="0" y="0"/>
                  </a:lnTo>
                  <a:lnTo>
                    <a:pt x="0" y="61207"/>
                  </a:lnTo>
                  <a:lnTo>
                    <a:pt x="61207" y="61207"/>
                  </a:lnTo>
                  <a:close/>
                </a:path>
              </a:pathLst>
            </a:custGeom>
            <a:ln w="2914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74789" y="4281201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573" y="29146"/>
                  </a:moveTo>
                  <a:lnTo>
                    <a:pt x="4268" y="24878"/>
                  </a:lnTo>
                  <a:lnTo>
                    <a:pt x="0" y="14573"/>
                  </a:lnTo>
                  <a:lnTo>
                    <a:pt x="4268" y="4268"/>
                  </a:lnTo>
                  <a:lnTo>
                    <a:pt x="14573" y="0"/>
                  </a:lnTo>
                  <a:lnTo>
                    <a:pt x="24878" y="4268"/>
                  </a:lnTo>
                  <a:lnTo>
                    <a:pt x="29146" y="14573"/>
                  </a:lnTo>
                  <a:lnTo>
                    <a:pt x="24878" y="24878"/>
                  </a:lnTo>
                  <a:lnTo>
                    <a:pt x="14573" y="29146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26147" y="4230198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5" h="61595">
                  <a:moveTo>
                    <a:pt x="61207" y="61207"/>
                  </a:moveTo>
                  <a:lnTo>
                    <a:pt x="61207" y="0"/>
                  </a:lnTo>
                  <a:lnTo>
                    <a:pt x="0" y="0"/>
                  </a:lnTo>
                  <a:lnTo>
                    <a:pt x="0" y="61207"/>
                  </a:lnTo>
                  <a:lnTo>
                    <a:pt x="61207" y="61207"/>
                  </a:lnTo>
                  <a:close/>
                </a:path>
              </a:pathLst>
            </a:custGeom>
            <a:ln w="2914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42174" y="4246225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573" y="29146"/>
                  </a:moveTo>
                  <a:lnTo>
                    <a:pt x="4268" y="24878"/>
                  </a:lnTo>
                  <a:lnTo>
                    <a:pt x="0" y="14573"/>
                  </a:lnTo>
                  <a:lnTo>
                    <a:pt x="4268" y="4268"/>
                  </a:lnTo>
                  <a:lnTo>
                    <a:pt x="14573" y="0"/>
                  </a:lnTo>
                  <a:lnTo>
                    <a:pt x="24878" y="4268"/>
                  </a:lnTo>
                  <a:lnTo>
                    <a:pt x="29146" y="14573"/>
                  </a:lnTo>
                  <a:lnTo>
                    <a:pt x="24878" y="24878"/>
                  </a:lnTo>
                  <a:lnTo>
                    <a:pt x="14573" y="29146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93532" y="4309865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5" h="61595">
                  <a:moveTo>
                    <a:pt x="61207" y="61207"/>
                  </a:moveTo>
                  <a:lnTo>
                    <a:pt x="61207" y="0"/>
                  </a:lnTo>
                  <a:lnTo>
                    <a:pt x="0" y="0"/>
                  </a:lnTo>
                  <a:lnTo>
                    <a:pt x="0" y="61207"/>
                  </a:lnTo>
                  <a:lnTo>
                    <a:pt x="61207" y="61207"/>
                  </a:lnTo>
                  <a:close/>
                </a:path>
              </a:pathLst>
            </a:custGeom>
            <a:ln w="2914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09559" y="4325893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573" y="29146"/>
                  </a:moveTo>
                  <a:lnTo>
                    <a:pt x="4268" y="24878"/>
                  </a:lnTo>
                  <a:lnTo>
                    <a:pt x="0" y="14573"/>
                  </a:lnTo>
                  <a:lnTo>
                    <a:pt x="4268" y="4268"/>
                  </a:lnTo>
                  <a:lnTo>
                    <a:pt x="14573" y="0"/>
                  </a:lnTo>
                  <a:lnTo>
                    <a:pt x="24878" y="4268"/>
                  </a:lnTo>
                  <a:lnTo>
                    <a:pt x="29146" y="14573"/>
                  </a:lnTo>
                  <a:lnTo>
                    <a:pt x="24878" y="24878"/>
                  </a:lnTo>
                  <a:lnTo>
                    <a:pt x="14573" y="29146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60918" y="4458506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5" h="61595">
                  <a:moveTo>
                    <a:pt x="61207" y="61207"/>
                  </a:moveTo>
                  <a:lnTo>
                    <a:pt x="61207" y="0"/>
                  </a:lnTo>
                  <a:lnTo>
                    <a:pt x="0" y="0"/>
                  </a:lnTo>
                  <a:lnTo>
                    <a:pt x="0" y="61207"/>
                  </a:lnTo>
                  <a:lnTo>
                    <a:pt x="61207" y="61207"/>
                  </a:lnTo>
                  <a:close/>
                </a:path>
              </a:pathLst>
            </a:custGeom>
            <a:ln w="2914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76945" y="4474546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573" y="29146"/>
                  </a:moveTo>
                  <a:lnTo>
                    <a:pt x="4268" y="24878"/>
                  </a:lnTo>
                  <a:lnTo>
                    <a:pt x="0" y="14573"/>
                  </a:lnTo>
                  <a:lnTo>
                    <a:pt x="4268" y="4268"/>
                  </a:lnTo>
                  <a:lnTo>
                    <a:pt x="14573" y="0"/>
                  </a:lnTo>
                  <a:lnTo>
                    <a:pt x="24878" y="4268"/>
                  </a:lnTo>
                  <a:lnTo>
                    <a:pt x="29146" y="14573"/>
                  </a:lnTo>
                  <a:lnTo>
                    <a:pt x="24878" y="24878"/>
                  </a:lnTo>
                  <a:lnTo>
                    <a:pt x="14573" y="29146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29268" y="4635328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5" h="61595">
                  <a:moveTo>
                    <a:pt x="61207" y="61207"/>
                  </a:moveTo>
                  <a:lnTo>
                    <a:pt x="61207" y="0"/>
                  </a:lnTo>
                  <a:lnTo>
                    <a:pt x="0" y="0"/>
                  </a:lnTo>
                  <a:lnTo>
                    <a:pt x="0" y="61207"/>
                  </a:lnTo>
                  <a:lnTo>
                    <a:pt x="61207" y="61207"/>
                  </a:lnTo>
                  <a:close/>
                </a:path>
              </a:pathLst>
            </a:custGeom>
            <a:ln w="2914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45295" y="4651368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573" y="29146"/>
                  </a:moveTo>
                  <a:lnTo>
                    <a:pt x="4268" y="24878"/>
                  </a:lnTo>
                  <a:lnTo>
                    <a:pt x="0" y="14573"/>
                  </a:lnTo>
                  <a:lnTo>
                    <a:pt x="4268" y="4268"/>
                  </a:lnTo>
                  <a:lnTo>
                    <a:pt x="14573" y="0"/>
                  </a:lnTo>
                  <a:lnTo>
                    <a:pt x="24878" y="4268"/>
                  </a:lnTo>
                  <a:lnTo>
                    <a:pt x="29146" y="14573"/>
                  </a:lnTo>
                  <a:lnTo>
                    <a:pt x="24878" y="24878"/>
                  </a:lnTo>
                  <a:lnTo>
                    <a:pt x="14573" y="29146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96653" y="4811185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5" h="61595">
                  <a:moveTo>
                    <a:pt x="61207" y="61207"/>
                  </a:moveTo>
                  <a:lnTo>
                    <a:pt x="61207" y="0"/>
                  </a:lnTo>
                  <a:lnTo>
                    <a:pt x="0" y="0"/>
                  </a:lnTo>
                  <a:lnTo>
                    <a:pt x="0" y="61207"/>
                  </a:lnTo>
                  <a:lnTo>
                    <a:pt x="61207" y="61207"/>
                  </a:lnTo>
                  <a:close/>
                </a:path>
              </a:pathLst>
            </a:custGeom>
            <a:ln w="2914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12680" y="4827212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573" y="29146"/>
                  </a:moveTo>
                  <a:lnTo>
                    <a:pt x="4268" y="24878"/>
                  </a:lnTo>
                  <a:lnTo>
                    <a:pt x="0" y="14573"/>
                  </a:lnTo>
                  <a:lnTo>
                    <a:pt x="4268" y="4268"/>
                  </a:lnTo>
                  <a:lnTo>
                    <a:pt x="14573" y="0"/>
                  </a:lnTo>
                  <a:lnTo>
                    <a:pt x="24878" y="4268"/>
                  </a:lnTo>
                  <a:lnTo>
                    <a:pt x="29146" y="14573"/>
                  </a:lnTo>
                  <a:lnTo>
                    <a:pt x="24878" y="24878"/>
                  </a:lnTo>
                  <a:lnTo>
                    <a:pt x="14573" y="29146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64038" y="4969542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5" h="61595">
                  <a:moveTo>
                    <a:pt x="61207" y="61207"/>
                  </a:moveTo>
                  <a:lnTo>
                    <a:pt x="61207" y="0"/>
                  </a:lnTo>
                  <a:lnTo>
                    <a:pt x="0" y="0"/>
                  </a:lnTo>
                  <a:lnTo>
                    <a:pt x="0" y="61207"/>
                  </a:lnTo>
                  <a:lnTo>
                    <a:pt x="61207" y="61207"/>
                  </a:lnTo>
                  <a:close/>
                </a:path>
              </a:pathLst>
            </a:custGeom>
            <a:ln w="2914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80065" y="4985569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14573" y="29146"/>
                  </a:moveTo>
                  <a:lnTo>
                    <a:pt x="4268" y="24878"/>
                  </a:lnTo>
                  <a:lnTo>
                    <a:pt x="0" y="14573"/>
                  </a:lnTo>
                  <a:lnTo>
                    <a:pt x="4268" y="4268"/>
                  </a:lnTo>
                  <a:lnTo>
                    <a:pt x="14573" y="0"/>
                  </a:lnTo>
                  <a:lnTo>
                    <a:pt x="24878" y="4268"/>
                  </a:lnTo>
                  <a:lnTo>
                    <a:pt x="29146" y="14573"/>
                  </a:lnTo>
                  <a:lnTo>
                    <a:pt x="24878" y="24878"/>
                  </a:lnTo>
                  <a:lnTo>
                    <a:pt x="14573" y="29146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532402" y="5105559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5" h="61595">
                  <a:moveTo>
                    <a:pt x="61207" y="61207"/>
                  </a:moveTo>
                  <a:lnTo>
                    <a:pt x="61207" y="0"/>
                  </a:lnTo>
                  <a:lnTo>
                    <a:pt x="0" y="0"/>
                  </a:lnTo>
                  <a:lnTo>
                    <a:pt x="0" y="61207"/>
                  </a:lnTo>
                  <a:lnTo>
                    <a:pt x="61207" y="61207"/>
                  </a:lnTo>
                  <a:close/>
                </a:path>
              </a:pathLst>
            </a:custGeom>
            <a:ln w="2914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48428" y="5121598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14573" y="29146"/>
                  </a:moveTo>
                  <a:lnTo>
                    <a:pt x="4268" y="24878"/>
                  </a:lnTo>
                  <a:lnTo>
                    <a:pt x="0" y="14573"/>
                  </a:lnTo>
                  <a:lnTo>
                    <a:pt x="4268" y="4268"/>
                  </a:lnTo>
                  <a:lnTo>
                    <a:pt x="14573" y="0"/>
                  </a:lnTo>
                  <a:lnTo>
                    <a:pt x="24878" y="4268"/>
                  </a:lnTo>
                  <a:lnTo>
                    <a:pt x="29146" y="14573"/>
                  </a:lnTo>
                  <a:lnTo>
                    <a:pt x="24878" y="24878"/>
                  </a:lnTo>
                  <a:lnTo>
                    <a:pt x="14573" y="29146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99787" y="5217293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5" h="61595">
                  <a:moveTo>
                    <a:pt x="61207" y="61207"/>
                  </a:moveTo>
                  <a:lnTo>
                    <a:pt x="61207" y="0"/>
                  </a:lnTo>
                  <a:lnTo>
                    <a:pt x="0" y="0"/>
                  </a:lnTo>
                  <a:lnTo>
                    <a:pt x="0" y="61207"/>
                  </a:lnTo>
                  <a:lnTo>
                    <a:pt x="61207" y="61207"/>
                  </a:lnTo>
                  <a:close/>
                </a:path>
              </a:pathLst>
            </a:custGeom>
            <a:ln w="2914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115814" y="5233320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14573" y="29146"/>
                  </a:moveTo>
                  <a:lnTo>
                    <a:pt x="4268" y="24878"/>
                  </a:lnTo>
                  <a:lnTo>
                    <a:pt x="0" y="14573"/>
                  </a:lnTo>
                  <a:lnTo>
                    <a:pt x="4268" y="4268"/>
                  </a:lnTo>
                  <a:lnTo>
                    <a:pt x="14573" y="0"/>
                  </a:lnTo>
                  <a:lnTo>
                    <a:pt x="24878" y="4268"/>
                  </a:lnTo>
                  <a:lnTo>
                    <a:pt x="29146" y="14573"/>
                  </a:lnTo>
                  <a:lnTo>
                    <a:pt x="24878" y="24878"/>
                  </a:lnTo>
                  <a:lnTo>
                    <a:pt x="14573" y="29146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981380" y="2621311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5" h="61594">
                  <a:moveTo>
                    <a:pt x="61207" y="61207"/>
                  </a:moveTo>
                  <a:lnTo>
                    <a:pt x="61207" y="0"/>
                  </a:lnTo>
                  <a:lnTo>
                    <a:pt x="0" y="0"/>
                  </a:lnTo>
                  <a:lnTo>
                    <a:pt x="0" y="61207"/>
                  </a:lnTo>
                  <a:lnTo>
                    <a:pt x="61207" y="61207"/>
                  </a:lnTo>
                  <a:close/>
                </a:path>
              </a:pathLst>
            </a:custGeom>
            <a:ln w="29146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997407" y="2637339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14573" y="29146"/>
                  </a:moveTo>
                  <a:lnTo>
                    <a:pt x="4268" y="24878"/>
                  </a:lnTo>
                  <a:lnTo>
                    <a:pt x="0" y="14573"/>
                  </a:lnTo>
                  <a:lnTo>
                    <a:pt x="4268" y="4268"/>
                  </a:lnTo>
                  <a:lnTo>
                    <a:pt x="14573" y="0"/>
                  </a:lnTo>
                  <a:lnTo>
                    <a:pt x="24878" y="4268"/>
                  </a:lnTo>
                  <a:lnTo>
                    <a:pt x="29146" y="14573"/>
                  </a:lnTo>
                  <a:lnTo>
                    <a:pt x="24878" y="24878"/>
                  </a:lnTo>
                  <a:lnTo>
                    <a:pt x="14573" y="29146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706827" y="1760931"/>
            <a:ext cx="893444" cy="123825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38100" marR="30480" algn="just">
              <a:lnSpc>
                <a:spcPts val="1839"/>
              </a:lnSpc>
              <a:spcBef>
                <a:spcPts val="464"/>
              </a:spcBef>
            </a:pPr>
            <a:r>
              <a:rPr sz="18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00" spc="1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8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725" spc="22" baseline="-26570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| </a:t>
            </a:r>
            <a:r>
              <a:rPr sz="1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800" spc="1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1800" spc="-4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P</a:t>
            </a:r>
            <a:r>
              <a:rPr sz="1800" spc="15" dirty="0">
                <a:solidFill>
                  <a:srgbClr val="00FF00"/>
                </a:solidFill>
                <a:latin typeface="Arial"/>
                <a:cs typeface="Arial"/>
              </a:rPr>
              <a:t>(</a:t>
            </a:r>
            <a:r>
              <a:rPr sz="1800" i="1" spc="15" dirty="0">
                <a:solidFill>
                  <a:srgbClr val="00FF00"/>
                </a:solidFill>
                <a:latin typeface="Times New Roman"/>
                <a:cs typeface="Times New Roman"/>
              </a:rPr>
              <a:t>h</a:t>
            </a:r>
            <a:r>
              <a:rPr sz="1725" spc="22" baseline="-26570" dirty="0">
                <a:solidFill>
                  <a:srgbClr val="00FF00"/>
                </a:solidFill>
                <a:latin typeface="Arial"/>
                <a:cs typeface="Arial"/>
              </a:rPr>
              <a:t>2 </a:t>
            </a:r>
            <a:r>
              <a:rPr sz="1800" spc="5" dirty="0">
                <a:solidFill>
                  <a:srgbClr val="00FF00"/>
                </a:solidFill>
                <a:latin typeface="Arial"/>
                <a:cs typeface="Arial"/>
              </a:rPr>
              <a:t>| </a:t>
            </a:r>
            <a:r>
              <a:rPr sz="1800" b="1" spc="10" dirty="0">
                <a:solidFill>
                  <a:srgbClr val="00FF00"/>
                </a:solidFill>
                <a:latin typeface="Times New Roman"/>
                <a:cs typeface="Times New Roman"/>
              </a:rPr>
              <a:t>d</a:t>
            </a:r>
            <a:r>
              <a:rPr sz="1800" spc="10" dirty="0">
                <a:solidFill>
                  <a:srgbClr val="00FF00"/>
                </a:solidFill>
                <a:latin typeface="Arial"/>
                <a:cs typeface="Arial"/>
              </a:rPr>
              <a:t>) </a:t>
            </a:r>
            <a:r>
              <a:rPr sz="1800" spc="-490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80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800" spc="1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80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1725" spc="22" baseline="-26570" dirty="0">
                <a:solidFill>
                  <a:srgbClr val="0000FF"/>
                </a:solidFill>
                <a:latin typeface="Arial"/>
                <a:cs typeface="Arial"/>
              </a:rPr>
              <a:t>3 </a:t>
            </a:r>
            <a:r>
              <a:rPr sz="1800" spc="5" dirty="0">
                <a:solidFill>
                  <a:srgbClr val="0000FF"/>
                </a:solidFill>
                <a:latin typeface="Arial"/>
                <a:cs typeface="Arial"/>
              </a:rPr>
              <a:t>| </a:t>
            </a:r>
            <a:r>
              <a:rPr sz="18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800" spc="10" dirty="0">
                <a:solidFill>
                  <a:srgbClr val="0000FF"/>
                </a:solidFill>
                <a:latin typeface="Arial"/>
                <a:cs typeface="Arial"/>
              </a:rPr>
              <a:t>) </a:t>
            </a:r>
            <a:r>
              <a:rPr sz="1800" spc="-4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15" dirty="0">
                <a:solidFill>
                  <a:srgbClr val="FF00FF"/>
                </a:solidFill>
                <a:latin typeface="Times New Roman"/>
                <a:cs typeface="Times New Roman"/>
              </a:rPr>
              <a:t>P</a:t>
            </a:r>
            <a:r>
              <a:rPr sz="1800" spc="15" dirty="0">
                <a:solidFill>
                  <a:srgbClr val="FF00FF"/>
                </a:solidFill>
                <a:latin typeface="Arial"/>
                <a:cs typeface="Arial"/>
              </a:rPr>
              <a:t>(</a:t>
            </a:r>
            <a:r>
              <a:rPr sz="1800" i="1" spc="15" dirty="0">
                <a:solidFill>
                  <a:srgbClr val="FF00FF"/>
                </a:solidFill>
                <a:latin typeface="Times New Roman"/>
                <a:cs typeface="Times New Roman"/>
              </a:rPr>
              <a:t>h</a:t>
            </a:r>
            <a:r>
              <a:rPr sz="1725" spc="22" baseline="-26570" dirty="0">
                <a:solidFill>
                  <a:srgbClr val="FF00FF"/>
                </a:solidFill>
                <a:latin typeface="Arial"/>
                <a:cs typeface="Arial"/>
              </a:rPr>
              <a:t>4 </a:t>
            </a:r>
            <a:r>
              <a:rPr sz="1800" spc="5" dirty="0">
                <a:solidFill>
                  <a:srgbClr val="FF00FF"/>
                </a:solidFill>
                <a:latin typeface="Arial"/>
                <a:cs typeface="Arial"/>
              </a:rPr>
              <a:t>| </a:t>
            </a:r>
            <a:r>
              <a:rPr sz="1800" b="1" spc="10" dirty="0">
                <a:solidFill>
                  <a:srgbClr val="FF00FF"/>
                </a:solidFill>
                <a:latin typeface="Times New Roman"/>
                <a:cs typeface="Times New Roman"/>
              </a:rPr>
              <a:t>d</a:t>
            </a:r>
            <a:r>
              <a:rPr sz="1800" spc="10" dirty="0">
                <a:solidFill>
                  <a:srgbClr val="FF00FF"/>
                </a:solidFill>
                <a:latin typeface="Arial"/>
                <a:cs typeface="Arial"/>
              </a:rPr>
              <a:t>) </a:t>
            </a:r>
            <a:r>
              <a:rPr sz="1800" spc="-49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800" i="1" spc="15" dirty="0">
                <a:solidFill>
                  <a:srgbClr val="00FFFF"/>
                </a:solidFill>
                <a:latin typeface="Times New Roman"/>
                <a:cs typeface="Times New Roman"/>
              </a:rPr>
              <a:t>P</a:t>
            </a:r>
            <a:r>
              <a:rPr sz="1800" spc="15" dirty="0">
                <a:solidFill>
                  <a:srgbClr val="00FFFF"/>
                </a:solidFill>
                <a:latin typeface="Arial"/>
                <a:cs typeface="Arial"/>
              </a:rPr>
              <a:t>(</a:t>
            </a:r>
            <a:r>
              <a:rPr sz="1800" i="1" spc="15" dirty="0">
                <a:solidFill>
                  <a:srgbClr val="00FFFF"/>
                </a:solidFill>
                <a:latin typeface="Times New Roman"/>
                <a:cs typeface="Times New Roman"/>
              </a:rPr>
              <a:t>h</a:t>
            </a:r>
            <a:r>
              <a:rPr sz="1725" spc="22" baseline="-26570" dirty="0">
                <a:solidFill>
                  <a:srgbClr val="00FFFF"/>
                </a:solidFill>
                <a:latin typeface="Arial"/>
                <a:cs typeface="Arial"/>
              </a:rPr>
              <a:t>5</a:t>
            </a:r>
            <a:r>
              <a:rPr sz="1725" spc="217" baseline="-26570" dirty="0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00FFFF"/>
                </a:solidFill>
                <a:latin typeface="Arial"/>
                <a:cs typeface="Arial"/>
              </a:rPr>
              <a:t>|</a:t>
            </a:r>
            <a:r>
              <a:rPr sz="1800" spc="-30" dirty="0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00FFFF"/>
                </a:solidFill>
                <a:latin typeface="Times New Roman"/>
                <a:cs typeface="Times New Roman"/>
              </a:rPr>
              <a:t>d</a:t>
            </a:r>
            <a:r>
              <a:rPr sz="1800" spc="10" dirty="0">
                <a:solidFill>
                  <a:srgbClr val="00FFF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423014" y="2132615"/>
            <a:ext cx="5738495" cy="3148965"/>
            <a:chOff x="2423014" y="2132615"/>
            <a:chExt cx="5738495" cy="3148965"/>
          </a:xfrm>
        </p:grpSpPr>
        <p:sp>
          <p:nvSpPr>
            <p:cNvPr id="54" name="object 54"/>
            <p:cNvSpPr/>
            <p:nvPr/>
          </p:nvSpPr>
          <p:spPr>
            <a:xfrm>
              <a:off x="2453614" y="2163229"/>
              <a:ext cx="5676900" cy="3088005"/>
            </a:xfrm>
            <a:custGeom>
              <a:avLst/>
              <a:gdLst/>
              <a:ahLst/>
              <a:cxnLst/>
              <a:rect l="l" t="t" r="r" b="b"/>
              <a:pathLst>
                <a:path w="5676900" h="3088004">
                  <a:moveTo>
                    <a:pt x="1248448" y="721855"/>
                  </a:moveTo>
                  <a:lnTo>
                    <a:pt x="1869262" y="721855"/>
                  </a:lnTo>
                </a:path>
                <a:path w="5676900" h="3088004">
                  <a:moveTo>
                    <a:pt x="0" y="3087585"/>
                  </a:moveTo>
                  <a:lnTo>
                    <a:pt x="567385" y="2699931"/>
                  </a:lnTo>
                  <a:lnTo>
                    <a:pt x="1135748" y="2282164"/>
                  </a:lnTo>
                  <a:lnTo>
                    <a:pt x="1703133" y="1842058"/>
                  </a:lnTo>
                  <a:lnTo>
                    <a:pt x="2270518" y="1423314"/>
                  </a:lnTo>
                  <a:lnTo>
                    <a:pt x="2837903" y="1053160"/>
                  </a:lnTo>
                  <a:lnTo>
                    <a:pt x="3406254" y="741286"/>
                  </a:lnTo>
                  <a:lnTo>
                    <a:pt x="3973639" y="486740"/>
                  </a:lnTo>
                  <a:lnTo>
                    <a:pt x="4541024" y="283692"/>
                  </a:lnTo>
                  <a:lnTo>
                    <a:pt x="5109387" y="124358"/>
                  </a:lnTo>
                  <a:lnTo>
                    <a:pt x="5676773" y="0"/>
                  </a:lnTo>
                </a:path>
              </a:pathLst>
            </a:custGeom>
            <a:ln w="29146">
              <a:solidFill>
                <a:srgbClr val="00FF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23007" y="2132621"/>
              <a:ext cx="5738495" cy="3148965"/>
            </a:xfrm>
            <a:custGeom>
              <a:avLst/>
              <a:gdLst/>
              <a:ahLst/>
              <a:cxnLst/>
              <a:rect l="l" t="t" r="r" b="b"/>
              <a:pathLst>
                <a:path w="5738495" h="3148965">
                  <a:moveTo>
                    <a:pt x="61214" y="3087586"/>
                  </a:moveTo>
                  <a:lnTo>
                    <a:pt x="0" y="3087586"/>
                  </a:lnTo>
                  <a:lnTo>
                    <a:pt x="0" y="3148787"/>
                  </a:lnTo>
                  <a:lnTo>
                    <a:pt x="61214" y="3148787"/>
                  </a:lnTo>
                  <a:lnTo>
                    <a:pt x="61214" y="3087586"/>
                  </a:lnTo>
                  <a:close/>
                </a:path>
                <a:path w="5738495" h="3148965">
                  <a:moveTo>
                    <a:pt x="628599" y="2699943"/>
                  </a:moveTo>
                  <a:lnTo>
                    <a:pt x="567385" y="2699943"/>
                  </a:lnTo>
                  <a:lnTo>
                    <a:pt x="567385" y="2761145"/>
                  </a:lnTo>
                  <a:lnTo>
                    <a:pt x="628599" y="2761145"/>
                  </a:lnTo>
                  <a:lnTo>
                    <a:pt x="628599" y="2699943"/>
                  </a:lnTo>
                  <a:close/>
                </a:path>
                <a:path w="5738495" h="3148965">
                  <a:moveTo>
                    <a:pt x="1196962" y="2282177"/>
                  </a:moveTo>
                  <a:lnTo>
                    <a:pt x="1135748" y="2282177"/>
                  </a:lnTo>
                  <a:lnTo>
                    <a:pt x="1135748" y="2343378"/>
                  </a:lnTo>
                  <a:lnTo>
                    <a:pt x="1196962" y="2343378"/>
                  </a:lnTo>
                  <a:lnTo>
                    <a:pt x="1196962" y="2282177"/>
                  </a:lnTo>
                  <a:close/>
                </a:path>
                <a:path w="5738495" h="3148965">
                  <a:moveTo>
                    <a:pt x="1619580" y="721868"/>
                  </a:moveTo>
                  <a:lnTo>
                    <a:pt x="1558366" y="721868"/>
                  </a:lnTo>
                  <a:lnTo>
                    <a:pt x="1558366" y="783069"/>
                  </a:lnTo>
                  <a:lnTo>
                    <a:pt x="1619580" y="783069"/>
                  </a:lnTo>
                  <a:lnTo>
                    <a:pt x="1619580" y="721868"/>
                  </a:lnTo>
                  <a:close/>
                </a:path>
                <a:path w="5738495" h="3148965">
                  <a:moveTo>
                    <a:pt x="1764347" y="1842058"/>
                  </a:moveTo>
                  <a:lnTo>
                    <a:pt x="1703133" y="1842058"/>
                  </a:lnTo>
                  <a:lnTo>
                    <a:pt x="1703133" y="1903260"/>
                  </a:lnTo>
                  <a:lnTo>
                    <a:pt x="1764347" y="1903260"/>
                  </a:lnTo>
                  <a:lnTo>
                    <a:pt x="1764347" y="1842058"/>
                  </a:lnTo>
                  <a:close/>
                </a:path>
                <a:path w="5738495" h="3148965">
                  <a:moveTo>
                    <a:pt x="2331732" y="1423327"/>
                  </a:moveTo>
                  <a:lnTo>
                    <a:pt x="2270518" y="1423327"/>
                  </a:lnTo>
                  <a:lnTo>
                    <a:pt x="2270518" y="1484528"/>
                  </a:lnTo>
                  <a:lnTo>
                    <a:pt x="2331732" y="1484528"/>
                  </a:lnTo>
                  <a:lnTo>
                    <a:pt x="2331732" y="1423327"/>
                  </a:lnTo>
                  <a:close/>
                </a:path>
                <a:path w="5738495" h="3148965">
                  <a:moveTo>
                    <a:pt x="2899118" y="1053160"/>
                  </a:moveTo>
                  <a:lnTo>
                    <a:pt x="2837904" y="1053160"/>
                  </a:lnTo>
                  <a:lnTo>
                    <a:pt x="2837904" y="1114361"/>
                  </a:lnTo>
                  <a:lnTo>
                    <a:pt x="2899118" y="1114361"/>
                  </a:lnTo>
                  <a:lnTo>
                    <a:pt x="2899118" y="1053160"/>
                  </a:lnTo>
                  <a:close/>
                </a:path>
                <a:path w="5738495" h="3148965">
                  <a:moveTo>
                    <a:pt x="3467468" y="741299"/>
                  </a:moveTo>
                  <a:lnTo>
                    <a:pt x="3406254" y="741299"/>
                  </a:lnTo>
                  <a:lnTo>
                    <a:pt x="3406254" y="802500"/>
                  </a:lnTo>
                  <a:lnTo>
                    <a:pt x="3467468" y="802500"/>
                  </a:lnTo>
                  <a:lnTo>
                    <a:pt x="3467468" y="741299"/>
                  </a:lnTo>
                  <a:close/>
                </a:path>
                <a:path w="5738495" h="3148965">
                  <a:moveTo>
                    <a:pt x="4034853" y="486752"/>
                  </a:moveTo>
                  <a:lnTo>
                    <a:pt x="3973639" y="486752"/>
                  </a:lnTo>
                  <a:lnTo>
                    <a:pt x="3973639" y="547954"/>
                  </a:lnTo>
                  <a:lnTo>
                    <a:pt x="4034853" y="547954"/>
                  </a:lnTo>
                  <a:lnTo>
                    <a:pt x="4034853" y="486752"/>
                  </a:lnTo>
                  <a:close/>
                </a:path>
                <a:path w="5738495" h="3148965">
                  <a:moveTo>
                    <a:pt x="4602238" y="283692"/>
                  </a:moveTo>
                  <a:lnTo>
                    <a:pt x="4541024" y="283692"/>
                  </a:lnTo>
                  <a:lnTo>
                    <a:pt x="4541024" y="344893"/>
                  </a:lnTo>
                  <a:lnTo>
                    <a:pt x="4602238" y="344893"/>
                  </a:lnTo>
                  <a:lnTo>
                    <a:pt x="4602238" y="283692"/>
                  </a:lnTo>
                  <a:close/>
                </a:path>
                <a:path w="5738495" h="3148965">
                  <a:moveTo>
                    <a:pt x="5170602" y="124358"/>
                  </a:moveTo>
                  <a:lnTo>
                    <a:pt x="5109388" y="124358"/>
                  </a:lnTo>
                  <a:lnTo>
                    <a:pt x="5109388" y="185559"/>
                  </a:lnTo>
                  <a:lnTo>
                    <a:pt x="5170602" y="185559"/>
                  </a:lnTo>
                  <a:lnTo>
                    <a:pt x="5170602" y="124358"/>
                  </a:lnTo>
                  <a:close/>
                </a:path>
                <a:path w="5738495" h="3148965">
                  <a:moveTo>
                    <a:pt x="5737987" y="0"/>
                  </a:moveTo>
                  <a:lnTo>
                    <a:pt x="5676773" y="0"/>
                  </a:lnTo>
                  <a:lnTo>
                    <a:pt x="5676773" y="61201"/>
                  </a:lnTo>
                  <a:lnTo>
                    <a:pt x="5737987" y="61201"/>
                  </a:lnTo>
                  <a:lnTo>
                    <a:pt x="57379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ftr" sz="quarter" idx="4294967295"/>
          </p:nvPr>
        </p:nvSpPr>
        <p:spPr>
          <a:xfrm>
            <a:off x="7407656" y="7008652"/>
            <a:ext cx="11950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70" dirty="0"/>
              <a:t> </a:t>
            </a:r>
            <a:r>
              <a:rPr spc="20" dirty="0"/>
              <a:t>20,</a:t>
            </a:r>
            <a:r>
              <a:rPr spc="80" dirty="0"/>
              <a:t> </a:t>
            </a:r>
            <a:r>
              <a:rPr spc="10" dirty="0"/>
              <a:t>Sections</a:t>
            </a:r>
            <a:r>
              <a:rPr spc="70" dirty="0"/>
              <a:t> </a:t>
            </a:r>
            <a:r>
              <a:rPr spc="15" dirty="0"/>
              <a:t>1–3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</a:t>
            </a:fld>
            <a:endParaRPr spc="2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Prediction</a:t>
            </a:r>
            <a:r>
              <a:rPr spc="260" dirty="0"/>
              <a:t> </a:t>
            </a:r>
            <a:r>
              <a:rPr spc="90" dirty="0"/>
              <a:t>probability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2417673" y="1758086"/>
            <a:ext cx="5713095" cy="3917315"/>
          </a:xfrm>
          <a:custGeom>
            <a:avLst/>
            <a:gdLst/>
            <a:ahLst/>
            <a:cxnLst/>
            <a:rect l="l" t="t" r="r" b="b"/>
            <a:pathLst>
              <a:path w="5713095" h="3917315">
                <a:moveTo>
                  <a:pt x="35941" y="3881348"/>
                </a:moveTo>
                <a:lnTo>
                  <a:pt x="0" y="3881348"/>
                </a:lnTo>
              </a:path>
              <a:path w="5713095" h="3917315">
                <a:moveTo>
                  <a:pt x="35941" y="3881348"/>
                </a:moveTo>
                <a:lnTo>
                  <a:pt x="35941" y="3917289"/>
                </a:lnTo>
              </a:path>
              <a:path w="5713095" h="3917315">
                <a:moveTo>
                  <a:pt x="1171689" y="3881348"/>
                </a:moveTo>
                <a:lnTo>
                  <a:pt x="1171689" y="3917289"/>
                </a:lnTo>
              </a:path>
              <a:path w="5713095" h="3917315">
                <a:moveTo>
                  <a:pt x="2306459" y="3881348"/>
                </a:moveTo>
                <a:lnTo>
                  <a:pt x="2306459" y="3917289"/>
                </a:lnTo>
              </a:path>
              <a:path w="5713095" h="3917315">
                <a:moveTo>
                  <a:pt x="3442195" y="3881348"/>
                </a:moveTo>
                <a:lnTo>
                  <a:pt x="3442195" y="3917289"/>
                </a:lnTo>
              </a:path>
              <a:path w="5713095" h="3917315">
                <a:moveTo>
                  <a:pt x="4576965" y="3881348"/>
                </a:moveTo>
                <a:lnTo>
                  <a:pt x="4576965" y="3917289"/>
                </a:lnTo>
              </a:path>
              <a:path w="5713095" h="3917315">
                <a:moveTo>
                  <a:pt x="5712714" y="3881348"/>
                </a:moveTo>
                <a:lnTo>
                  <a:pt x="5712714" y="3917289"/>
                </a:lnTo>
              </a:path>
              <a:path w="5713095" h="3917315">
                <a:moveTo>
                  <a:pt x="35941" y="3881348"/>
                </a:moveTo>
                <a:lnTo>
                  <a:pt x="5712714" y="3881348"/>
                </a:lnTo>
              </a:path>
              <a:path w="5713095" h="3917315">
                <a:moveTo>
                  <a:pt x="35941" y="3234296"/>
                </a:moveTo>
                <a:lnTo>
                  <a:pt x="0" y="3234296"/>
                </a:lnTo>
              </a:path>
              <a:path w="5713095" h="3917315">
                <a:moveTo>
                  <a:pt x="35941" y="2587244"/>
                </a:moveTo>
                <a:lnTo>
                  <a:pt x="0" y="2587244"/>
                </a:lnTo>
              </a:path>
              <a:path w="5713095" h="3917315">
                <a:moveTo>
                  <a:pt x="35941" y="1941156"/>
                </a:moveTo>
                <a:lnTo>
                  <a:pt x="0" y="1941156"/>
                </a:lnTo>
              </a:path>
              <a:path w="5713095" h="3917315">
                <a:moveTo>
                  <a:pt x="35941" y="1294104"/>
                </a:moveTo>
                <a:lnTo>
                  <a:pt x="0" y="1294104"/>
                </a:lnTo>
              </a:path>
              <a:path w="5713095" h="3917315">
                <a:moveTo>
                  <a:pt x="35941" y="647052"/>
                </a:moveTo>
                <a:lnTo>
                  <a:pt x="0" y="647052"/>
                </a:lnTo>
              </a:path>
              <a:path w="5713095" h="3917315">
                <a:moveTo>
                  <a:pt x="35941" y="0"/>
                </a:moveTo>
                <a:lnTo>
                  <a:pt x="0" y="0"/>
                </a:lnTo>
              </a:path>
              <a:path w="5713095" h="3917315">
                <a:moveTo>
                  <a:pt x="35941" y="0"/>
                </a:moveTo>
                <a:lnTo>
                  <a:pt x="35941" y="3881348"/>
                </a:lnTo>
              </a:path>
            </a:pathLst>
          </a:custGeom>
          <a:ln w="19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40966" y="1589938"/>
            <a:ext cx="349885" cy="41865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1800" spc="2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0.9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0.8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0.7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0.6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spc="15" dirty="0">
                <a:latin typeface="Arial"/>
                <a:cs typeface="Arial"/>
              </a:rPr>
              <a:t>0.5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0.4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6093" y="5740400"/>
            <a:ext cx="15557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2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1842" y="5740400"/>
            <a:ext cx="15557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2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47781" y="5670448"/>
            <a:ext cx="2487930" cy="72517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85"/>
              </a:spcBef>
              <a:tabLst>
                <a:tab pos="1136650" algn="l"/>
              </a:tabLst>
            </a:pPr>
            <a:r>
              <a:rPr sz="1800" spc="20" dirty="0">
                <a:latin typeface="Arial"/>
                <a:cs typeface="Arial"/>
              </a:rPr>
              <a:t>4	6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sz="1800" spc="20" dirty="0">
                <a:latin typeface="Arial"/>
                <a:cs typeface="Arial"/>
              </a:rPr>
              <a:t>Number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of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samples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2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7118" y="5740400"/>
            <a:ext cx="15557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2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8045" y="5740400"/>
            <a:ext cx="28511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2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8731" y="2451187"/>
            <a:ext cx="287020" cy="24961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i="1" spc="15" dirty="0">
                <a:latin typeface="Times New Roman"/>
                <a:cs typeface="Times New Roman"/>
              </a:rPr>
              <a:t>P</a:t>
            </a:r>
            <a:r>
              <a:rPr sz="1800" spc="15" dirty="0">
                <a:latin typeface="Arial"/>
                <a:cs typeface="Arial"/>
              </a:rPr>
              <a:t>(next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candy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is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lime</a:t>
            </a:r>
            <a:r>
              <a:rPr sz="1800" spc="5" dirty="0">
                <a:latin typeface="Arial"/>
                <a:cs typeface="Arial"/>
              </a:rPr>
              <a:t> |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d</a:t>
            </a:r>
            <a:r>
              <a:rPr sz="1800" spc="1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23020" y="1902358"/>
            <a:ext cx="5738495" cy="3121025"/>
          </a:xfrm>
          <a:custGeom>
            <a:avLst/>
            <a:gdLst/>
            <a:ahLst/>
            <a:cxnLst/>
            <a:rect l="l" t="t" r="r" b="b"/>
            <a:pathLst>
              <a:path w="5738495" h="3121025">
                <a:moveTo>
                  <a:pt x="30594" y="3090024"/>
                </a:moveTo>
                <a:lnTo>
                  <a:pt x="597979" y="2119439"/>
                </a:lnTo>
                <a:lnTo>
                  <a:pt x="1166342" y="1597723"/>
                </a:lnTo>
                <a:lnTo>
                  <a:pt x="1733727" y="1175092"/>
                </a:lnTo>
                <a:lnTo>
                  <a:pt x="2301113" y="844765"/>
                </a:lnTo>
                <a:lnTo>
                  <a:pt x="2868498" y="593140"/>
                </a:lnTo>
                <a:lnTo>
                  <a:pt x="3436848" y="405625"/>
                </a:lnTo>
                <a:lnTo>
                  <a:pt x="4004233" y="266700"/>
                </a:lnTo>
                <a:lnTo>
                  <a:pt x="4571619" y="163715"/>
                </a:lnTo>
                <a:lnTo>
                  <a:pt x="5139982" y="86956"/>
                </a:lnTo>
                <a:lnTo>
                  <a:pt x="5707367" y="30607"/>
                </a:lnTo>
              </a:path>
              <a:path w="5738495" h="3121025">
                <a:moveTo>
                  <a:pt x="30594" y="3120618"/>
                </a:moveTo>
                <a:lnTo>
                  <a:pt x="30594" y="3059417"/>
                </a:lnTo>
              </a:path>
              <a:path w="5738495" h="3121025">
                <a:moveTo>
                  <a:pt x="0" y="3090024"/>
                </a:moveTo>
                <a:lnTo>
                  <a:pt x="61201" y="3090024"/>
                </a:lnTo>
              </a:path>
              <a:path w="5738495" h="3121025">
                <a:moveTo>
                  <a:pt x="597979" y="2150046"/>
                </a:moveTo>
                <a:lnTo>
                  <a:pt x="597979" y="2088832"/>
                </a:lnTo>
              </a:path>
              <a:path w="5738495" h="3121025">
                <a:moveTo>
                  <a:pt x="567385" y="2119439"/>
                </a:moveTo>
                <a:lnTo>
                  <a:pt x="628586" y="2119439"/>
                </a:lnTo>
              </a:path>
              <a:path w="5738495" h="3121025">
                <a:moveTo>
                  <a:pt x="1166342" y="1628317"/>
                </a:moveTo>
                <a:lnTo>
                  <a:pt x="1166342" y="1567116"/>
                </a:lnTo>
              </a:path>
              <a:path w="5738495" h="3121025">
                <a:moveTo>
                  <a:pt x="1135735" y="1597723"/>
                </a:moveTo>
                <a:lnTo>
                  <a:pt x="1196949" y="1597723"/>
                </a:lnTo>
              </a:path>
              <a:path w="5738495" h="3121025">
                <a:moveTo>
                  <a:pt x="1733727" y="1205699"/>
                </a:moveTo>
                <a:lnTo>
                  <a:pt x="1733727" y="1144485"/>
                </a:lnTo>
              </a:path>
              <a:path w="5738495" h="3121025">
                <a:moveTo>
                  <a:pt x="1703120" y="1175092"/>
                </a:moveTo>
                <a:lnTo>
                  <a:pt x="1764334" y="1175092"/>
                </a:lnTo>
              </a:path>
              <a:path w="5738495" h="3121025">
                <a:moveTo>
                  <a:pt x="2301113" y="875372"/>
                </a:moveTo>
                <a:lnTo>
                  <a:pt x="2301113" y="814158"/>
                </a:lnTo>
              </a:path>
              <a:path w="5738495" h="3121025">
                <a:moveTo>
                  <a:pt x="2270506" y="844765"/>
                </a:moveTo>
                <a:lnTo>
                  <a:pt x="2331720" y="844765"/>
                </a:lnTo>
              </a:path>
              <a:path w="5738495" h="3121025">
                <a:moveTo>
                  <a:pt x="2868498" y="623735"/>
                </a:moveTo>
                <a:lnTo>
                  <a:pt x="2868498" y="562533"/>
                </a:lnTo>
              </a:path>
              <a:path w="5738495" h="3121025">
                <a:moveTo>
                  <a:pt x="2837891" y="593140"/>
                </a:moveTo>
                <a:lnTo>
                  <a:pt x="2899105" y="593140"/>
                </a:lnTo>
              </a:path>
              <a:path w="5738495" h="3121025">
                <a:moveTo>
                  <a:pt x="3436848" y="436232"/>
                </a:moveTo>
                <a:lnTo>
                  <a:pt x="3436848" y="375018"/>
                </a:lnTo>
              </a:path>
              <a:path w="5738495" h="3121025">
                <a:moveTo>
                  <a:pt x="3406254" y="405625"/>
                </a:moveTo>
                <a:lnTo>
                  <a:pt x="3467455" y="405625"/>
                </a:lnTo>
              </a:path>
              <a:path w="5738495" h="3121025">
                <a:moveTo>
                  <a:pt x="4004233" y="297294"/>
                </a:moveTo>
                <a:lnTo>
                  <a:pt x="4004233" y="236093"/>
                </a:lnTo>
              </a:path>
              <a:path w="5738495" h="3121025">
                <a:moveTo>
                  <a:pt x="3973639" y="266700"/>
                </a:moveTo>
                <a:lnTo>
                  <a:pt x="4034840" y="266700"/>
                </a:lnTo>
              </a:path>
              <a:path w="5738495" h="3121025">
                <a:moveTo>
                  <a:pt x="4571619" y="194310"/>
                </a:moveTo>
                <a:lnTo>
                  <a:pt x="4571619" y="133108"/>
                </a:lnTo>
              </a:path>
              <a:path w="5738495" h="3121025">
                <a:moveTo>
                  <a:pt x="4541024" y="163715"/>
                </a:moveTo>
                <a:lnTo>
                  <a:pt x="4602226" y="163715"/>
                </a:lnTo>
              </a:path>
              <a:path w="5738495" h="3121025">
                <a:moveTo>
                  <a:pt x="5139982" y="117563"/>
                </a:moveTo>
                <a:lnTo>
                  <a:pt x="5139982" y="56349"/>
                </a:lnTo>
              </a:path>
              <a:path w="5738495" h="3121025">
                <a:moveTo>
                  <a:pt x="5109375" y="86956"/>
                </a:moveTo>
                <a:lnTo>
                  <a:pt x="5170589" y="86956"/>
                </a:lnTo>
              </a:path>
              <a:path w="5738495" h="3121025">
                <a:moveTo>
                  <a:pt x="5707367" y="61214"/>
                </a:moveTo>
                <a:lnTo>
                  <a:pt x="5707367" y="0"/>
                </a:lnTo>
              </a:path>
              <a:path w="5738495" h="3121025">
                <a:moveTo>
                  <a:pt x="5676760" y="30607"/>
                </a:moveTo>
                <a:lnTo>
                  <a:pt x="5737974" y="30607"/>
                </a:lnTo>
              </a:path>
            </a:pathLst>
          </a:custGeom>
          <a:ln w="291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6</a:t>
            </a:fld>
            <a:endParaRPr spc="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35" dirty="0"/>
              <a:t>MAP</a:t>
            </a:r>
            <a:r>
              <a:rPr spc="215" dirty="0"/>
              <a:t> </a:t>
            </a:r>
            <a:r>
              <a:rPr spc="90" dirty="0"/>
              <a:t>approximation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396713"/>
            <a:ext cx="7788909" cy="3647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Calibri"/>
                <a:cs typeface="Calibri"/>
              </a:rPr>
              <a:t>Summing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over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hypothesis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space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often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intractable</a:t>
            </a:r>
            <a:endParaRPr sz="205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2050" spc="5" dirty="0">
                <a:latin typeface="Calibri"/>
                <a:cs typeface="Calibri"/>
              </a:rPr>
              <a:t>(e.g.,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18,446,744,073,709,551,616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Boolean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functions</a:t>
            </a:r>
            <a:r>
              <a:rPr sz="2050" spc="24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6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attributes)</a:t>
            </a:r>
            <a:endParaRPr sz="205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1560"/>
              </a:spcBef>
            </a:pPr>
            <a:r>
              <a:rPr sz="2050" spc="-60" dirty="0">
                <a:solidFill>
                  <a:srgbClr val="00007E"/>
                </a:solidFill>
                <a:latin typeface="Calibri"/>
                <a:cs typeface="Calibri"/>
              </a:rPr>
              <a:t>Maximum</a:t>
            </a:r>
            <a:r>
              <a:rPr sz="2050" spc="19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a</a:t>
            </a:r>
            <a:r>
              <a:rPr sz="2050" spc="19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00007E"/>
                </a:solidFill>
                <a:latin typeface="Calibri"/>
                <a:cs typeface="Calibri"/>
              </a:rPr>
              <a:t>posteriori</a:t>
            </a:r>
            <a:r>
              <a:rPr sz="2050" spc="21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95" dirty="0">
                <a:latin typeface="Calibri"/>
                <a:cs typeface="Calibri"/>
              </a:rPr>
              <a:t>(MAP)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learning: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choose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spc="37" baseline="-11904" dirty="0">
                <a:solidFill>
                  <a:srgbClr val="990099"/>
                </a:solidFill>
                <a:latin typeface="Georgia"/>
                <a:cs typeface="Georgia"/>
              </a:rPr>
              <a:t>MAP</a:t>
            </a:r>
            <a:r>
              <a:rPr sz="2100" spc="562" baseline="-11904" dirty="0">
                <a:solidFill>
                  <a:srgbClr val="990099"/>
                </a:solidFill>
                <a:latin typeface="Georgia"/>
                <a:cs typeface="Georgia"/>
              </a:rPr>
              <a:t> </a:t>
            </a:r>
            <a:r>
              <a:rPr sz="2050" spc="-40" dirty="0">
                <a:latin typeface="Calibri"/>
                <a:cs typeface="Calibri"/>
              </a:rPr>
              <a:t>maximizing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b="0" i="1" spc="-1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-10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spc="-10" dirty="0">
                <a:solidFill>
                  <a:srgbClr val="990099"/>
                </a:solidFill>
                <a:latin typeface="Century"/>
                <a:cs typeface="Century"/>
              </a:rPr>
              <a:t>d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1560"/>
              </a:spcBef>
            </a:pPr>
            <a:r>
              <a:rPr sz="2050" spc="-15" dirty="0">
                <a:latin typeface="Calibri"/>
                <a:cs typeface="Calibri"/>
              </a:rPr>
              <a:t>I.e.,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maximize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spc="5" dirty="0">
                <a:solidFill>
                  <a:srgbClr val="990099"/>
                </a:solidFill>
                <a:latin typeface="Century"/>
                <a:cs typeface="Century"/>
              </a:rPr>
              <a:t>d</a:t>
            </a:r>
            <a:r>
              <a:rPr sz="2050" spc="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b="0" i="1" spc="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b="0" i="1" spc="-3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-2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10" dirty="0">
                <a:latin typeface="Calibri"/>
                <a:cs typeface="Calibri"/>
              </a:rPr>
              <a:t>or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05" dirty="0">
                <a:solidFill>
                  <a:srgbClr val="990099"/>
                </a:solidFill>
                <a:latin typeface="Tahoma"/>
                <a:cs typeface="Tahoma"/>
              </a:rPr>
              <a:t>log</a:t>
            </a:r>
            <a:r>
              <a:rPr sz="2050" spc="-27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spc="-10" dirty="0">
                <a:solidFill>
                  <a:srgbClr val="990099"/>
                </a:solidFill>
                <a:latin typeface="Century"/>
                <a:cs typeface="Century"/>
              </a:rPr>
              <a:t>d</a:t>
            </a:r>
            <a:r>
              <a:rPr sz="2050" spc="-10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b="0" i="1" spc="-1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18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+</a:t>
            </a:r>
            <a:r>
              <a:rPr sz="2050" spc="-18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05" dirty="0">
                <a:solidFill>
                  <a:srgbClr val="990099"/>
                </a:solidFill>
                <a:latin typeface="Tahoma"/>
                <a:cs typeface="Tahoma"/>
              </a:rPr>
              <a:t>log</a:t>
            </a:r>
            <a:r>
              <a:rPr sz="2050" spc="-27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b="0" i="1" spc="-30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-2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1560"/>
              </a:spcBef>
            </a:pPr>
            <a:r>
              <a:rPr sz="2050" spc="25" dirty="0">
                <a:latin typeface="Calibri"/>
                <a:cs typeface="Calibri"/>
              </a:rPr>
              <a:t>Log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terms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viewed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(negative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35" dirty="0">
                <a:latin typeface="Calibri"/>
                <a:cs typeface="Calibri"/>
              </a:rPr>
              <a:t>of)</a:t>
            </a:r>
            <a:endParaRPr sz="2050">
              <a:latin typeface="Calibri"/>
              <a:cs typeface="Calibri"/>
            </a:endParaRPr>
          </a:p>
          <a:p>
            <a:pPr marL="76200" marR="616585" indent="365760">
              <a:lnSpc>
                <a:spcPct val="101499"/>
              </a:lnSpc>
            </a:pPr>
            <a:r>
              <a:rPr sz="2050" spc="-40" dirty="0">
                <a:solidFill>
                  <a:srgbClr val="004B00"/>
                </a:solidFill>
                <a:latin typeface="Calibri"/>
                <a:cs typeface="Calibri"/>
              </a:rPr>
              <a:t>bits</a:t>
            </a:r>
            <a:r>
              <a:rPr sz="2050" spc="19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to</a:t>
            </a:r>
            <a:r>
              <a:rPr sz="2050" spc="204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Calibri"/>
                <a:cs typeface="Calibri"/>
              </a:rPr>
              <a:t>encode</a:t>
            </a:r>
            <a:r>
              <a:rPr sz="2050" spc="204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004B00"/>
                </a:solidFill>
                <a:latin typeface="Calibri"/>
                <a:cs typeface="Calibri"/>
              </a:rPr>
              <a:t>data</a:t>
            </a:r>
            <a:r>
              <a:rPr sz="2050" spc="19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given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hypothesis</a:t>
            </a:r>
            <a:r>
              <a:rPr sz="2050" spc="21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484" dirty="0">
                <a:latin typeface="Calibri"/>
                <a:cs typeface="Calibri"/>
              </a:rPr>
              <a:t>+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004B00"/>
                </a:solidFill>
                <a:latin typeface="Calibri"/>
                <a:cs typeface="Calibri"/>
              </a:rPr>
              <a:t>bits</a:t>
            </a:r>
            <a:r>
              <a:rPr sz="2050" spc="20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to</a:t>
            </a:r>
            <a:r>
              <a:rPr sz="2050" spc="204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004B00"/>
                </a:solidFill>
                <a:latin typeface="Calibri"/>
                <a:cs typeface="Calibri"/>
              </a:rPr>
              <a:t>encode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hypothesis </a:t>
            </a:r>
            <a:r>
              <a:rPr sz="2050" spc="-45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35" dirty="0">
                <a:latin typeface="Calibri"/>
                <a:cs typeface="Calibri"/>
              </a:rPr>
              <a:t>This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basic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idea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007E"/>
                </a:solidFill>
                <a:latin typeface="Calibri"/>
                <a:cs typeface="Calibri"/>
              </a:rPr>
              <a:t>minimum</a:t>
            </a:r>
            <a:r>
              <a:rPr sz="2050" spc="204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007E"/>
                </a:solidFill>
                <a:latin typeface="Calibri"/>
                <a:cs typeface="Calibri"/>
              </a:rPr>
              <a:t>description</a:t>
            </a:r>
            <a:r>
              <a:rPr sz="2050" spc="22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007E"/>
                </a:solidFill>
                <a:latin typeface="Calibri"/>
                <a:cs typeface="Calibri"/>
              </a:rPr>
              <a:t>length</a:t>
            </a:r>
            <a:r>
              <a:rPr sz="2050" spc="22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100" dirty="0">
                <a:latin typeface="Calibri"/>
                <a:cs typeface="Calibri"/>
              </a:rPr>
              <a:t>(MDL)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learning</a:t>
            </a:r>
            <a:endParaRPr sz="2050">
              <a:latin typeface="Calibri"/>
              <a:cs typeface="Calibri"/>
            </a:endParaRPr>
          </a:p>
          <a:p>
            <a:pPr marL="75565">
              <a:lnSpc>
                <a:spcPct val="100000"/>
              </a:lnSpc>
              <a:spcBef>
                <a:spcPts val="1560"/>
              </a:spcBef>
            </a:pPr>
            <a:r>
              <a:rPr sz="2050" spc="-35" dirty="0">
                <a:latin typeface="Calibri"/>
                <a:cs typeface="Calibri"/>
              </a:rPr>
              <a:t>For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deterministic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hypotheses,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spc="-5" dirty="0">
                <a:solidFill>
                  <a:srgbClr val="990099"/>
                </a:solidFill>
                <a:latin typeface="Century"/>
                <a:cs typeface="Century"/>
              </a:rPr>
              <a:t>d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b="0" i="1" spc="-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1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1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consistent,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0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otherwise</a:t>
            </a:r>
            <a:endParaRPr sz="2050">
              <a:latin typeface="Calibri"/>
              <a:cs typeface="Calibri"/>
            </a:endParaRPr>
          </a:p>
          <a:p>
            <a:pPr marR="123825" algn="ctr">
              <a:lnSpc>
                <a:spcPct val="100000"/>
              </a:lnSpc>
              <a:spcBef>
                <a:spcPts val="20"/>
              </a:spcBef>
              <a:tabLst>
                <a:tab pos="474980" algn="l"/>
              </a:tabLst>
            </a:pPr>
            <a:r>
              <a:rPr sz="2050" spc="290" dirty="0">
                <a:latin typeface="Cambria"/>
                <a:cs typeface="Cambria"/>
              </a:rPr>
              <a:t>⇒	</a:t>
            </a:r>
            <a:r>
              <a:rPr sz="2050" spc="70" dirty="0">
                <a:latin typeface="Calibri"/>
                <a:cs typeface="Calibri"/>
              </a:rPr>
              <a:t>MAP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simplest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consistent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hypothesis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25" dirty="0">
                <a:latin typeface="Calibri"/>
                <a:cs typeface="Calibri"/>
              </a:rPr>
              <a:t>(cf.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science)</a:t>
            </a:r>
            <a:endParaRPr sz="2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4" dirty="0"/>
              <a:t>ML</a:t>
            </a:r>
            <a:r>
              <a:rPr spc="215" dirty="0"/>
              <a:t> </a:t>
            </a:r>
            <a:r>
              <a:rPr spc="90" dirty="0"/>
              <a:t>approximation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500" y="1396713"/>
            <a:ext cx="7786370" cy="2187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Calibri"/>
                <a:cs typeface="Calibri"/>
              </a:rPr>
              <a:t>For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large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data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sets,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prior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becomes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irrelevant</a:t>
            </a:r>
            <a:endParaRPr sz="205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60" dirty="0">
                <a:solidFill>
                  <a:srgbClr val="00007E"/>
                </a:solidFill>
                <a:latin typeface="Calibri"/>
                <a:cs typeface="Calibri"/>
              </a:rPr>
              <a:t>Maximu</a:t>
            </a:r>
            <a:r>
              <a:rPr sz="2050" spc="-75" dirty="0">
                <a:solidFill>
                  <a:srgbClr val="00007E"/>
                </a:solidFill>
                <a:latin typeface="Calibri"/>
                <a:cs typeface="Calibri"/>
              </a:rPr>
              <a:t>m</a:t>
            </a:r>
            <a:r>
              <a:rPr sz="2050" spc="19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15" dirty="0">
                <a:solidFill>
                  <a:srgbClr val="00007E"/>
                </a:solidFill>
                <a:latin typeface="Calibri"/>
                <a:cs typeface="Calibri"/>
              </a:rPr>
              <a:t>li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k</a:t>
            </a:r>
            <a:r>
              <a:rPr sz="2050" spc="-70" dirty="0">
                <a:solidFill>
                  <a:srgbClr val="00007E"/>
                </a:solidFill>
                <a:latin typeface="Calibri"/>
                <a:cs typeface="Calibri"/>
              </a:rPr>
              <a:t>eliho</a:t>
            </a:r>
            <a:r>
              <a:rPr sz="2050" spc="-65" dirty="0">
                <a:solidFill>
                  <a:srgbClr val="00007E"/>
                </a:solidFill>
                <a:latin typeface="Calibri"/>
                <a:cs typeface="Calibri"/>
              </a:rPr>
              <a:t>o</a:t>
            </a:r>
            <a:r>
              <a:rPr sz="2050" spc="-80" dirty="0">
                <a:solidFill>
                  <a:srgbClr val="00007E"/>
                </a:solidFill>
                <a:latin typeface="Calibri"/>
                <a:cs typeface="Calibri"/>
              </a:rPr>
              <a:t>d</a:t>
            </a:r>
            <a:r>
              <a:rPr sz="2050" spc="20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105" dirty="0">
                <a:latin typeface="Calibri"/>
                <a:cs typeface="Calibri"/>
              </a:rPr>
              <a:t>(ML</a:t>
            </a:r>
            <a:r>
              <a:rPr sz="2050" spc="60" dirty="0">
                <a:latin typeface="Calibri"/>
                <a:cs typeface="Calibri"/>
              </a:rPr>
              <a:t>)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le</a:t>
            </a:r>
            <a:r>
              <a:rPr sz="2050" spc="-130" dirty="0">
                <a:latin typeface="Calibri"/>
                <a:cs typeface="Calibri"/>
              </a:rPr>
              <a:t>a</a:t>
            </a:r>
            <a:r>
              <a:rPr sz="2050" spc="-45" dirty="0">
                <a:latin typeface="Calibri"/>
                <a:cs typeface="Calibri"/>
              </a:rPr>
              <a:t>rning</a:t>
            </a:r>
            <a:r>
              <a:rPr sz="2050" spc="-25" dirty="0">
                <a:latin typeface="Calibri"/>
                <a:cs typeface="Calibri"/>
              </a:rPr>
              <a:t>: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ch</a:t>
            </a:r>
            <a:r>
              <a:rPr sz="2050" spc="-30" dirty="0">
                <a:latin typeface="Calibri"/>
                <a:cs typeface="Calibri"/>
              </a:rPr>
              <a:t>o</a:t>
            </a:r>
            <a:r>
              <a:rPr sz="2050" spc="-110" dirty="0">
                <a:latin typeface="Calibri"/>
                <a:cs typeface="Calibri"/>
              </a:rPr>
              <a:t>ose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spc="7" baseline="-11904" dirty="0">
                <a:solidFill>
                  <a:srgbClr val="990099"/>
                </a:solidFill>
                <a:latin typeface="Georgia"/>
                <a:cs typeface="Georgia"/>
              </a:rPr>
              <a:t>ML</a:t>
            </a:r>
            <a:r>
              <a:rPr sz="2100" baseline="-11904" dirty="0">
                <a:solidFill>
                  <a:srgbClr val="990099"/>
                </a:solidFill>
                <a:latin typeface="Georgia"/>
                <a:cs typeface="Georgia"/>
              </a:rPr>
              <a:t> </a:t>
            </a:r>
            <a:r>
              <a:rPr sz="2100" spc="44" baseline="-11904" dirty="0">
                <a:solidFill>
                  <a:srgbClr val="990099"/>
                </a:solidFill>
                <a:latin typeface="Georgia"/>
                <a:cs typeface="Georgia"/>
              </a:rPr>
              <a:t> </a:t>
            </a:r>
            <a:r>
              <a:rPr sz="2050" spc="-40" dirty="0">
                <a:latin typeface="Calibri"/>
                <a:cs typeface="Calibri"/>
              </a:rPr>
              <a:t>maximizin</a:t>
            </a:r>
            <a:r>
              <a:rPr sz="2050" spc="-35" dirty="0">
                <a:latin typeface="Calibri"/>
                <a:cs typeface="Calibri"/>
              </a:rPr>
              <a:t>g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spc="110" dirty="0">
                <a:solidFill>
                  <a:srgbClr val="990099"/>
                </a:solidFill>
                <a:latin typeface="Century"/>
                <a:cs typeface="Century"/>
              </a:rPr>
              <a:t>d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100" b="0" i="1" spc="19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63500" marR="55880" indent="-635">
              <a:lnSpc>
                <a:spcPct val="101000"/>
              </a:lnSpc>
              <a:spcBef>
                <a:spcPts val="1535"/>
              </a:spcBef>
            </a:pPr>
            <a:r>
              <a:rPr sz="2050" spc="-15" dirty="0">
                <a:latin typeface="Calibri"/>
                <a:cs typeface="Calibri"/>
              </a:rPr>
              <a:t>I.e.,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simply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get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best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fit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data;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identical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70" dirty="0">
                <a:latin typeface="Calibri"/>
                <a:cs typeface="Calibri"/>
              </a:rPr>
              <a:t>MAP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uniform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prior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(which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reasonable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hypotheses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same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complexity)</a:t>
            </a:r>
            <a:endParaRPr sz="205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60" dirty="0">
                <a:latin typeface="Calibri"/>
                <a:cs typeface="Calibri"/>
              </a:rPr>
              <a:t>ML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“standard”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(non-Bayesian)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statistical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learning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method</a:t>
            </a:r>
            <a:endParaRPr sz="2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201" y="941545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Bayesian Network Model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9</a:t>
            </a:fld>
            <a:endParaRPr spc="2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BD3FB-9BF7-4D8D-AE3B-CF31BA17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80" y="1524000"/>
            <a:ext cx="6047450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FEC8E8-EC45-45D3-A94F-53C9DE2FCFF7}"/>
              </a:ext>
            </a:extLst>
          </p:cNvPr>
          <p:cNvSpPr txBox="1"/>
          <p:nvPr/>
        </p:nvSpPr>
        <p:spPr>
          <a:xfrm>
            <a:off x="710435" y="5574756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/>
              <a:t>Bayesian network model for the case of candies with an unknown proportion of cherries and lines.</a:t>
            </a:r>
          </a:p>
          <a:p>
            <a:pPr marL="342900" indent="-342900">
              <a:buAutoNum type="alphaLcParenBoth"/>
            </a:pPr>
            <a:r>
              <a:rPr lang="en-US" dirty="0"/>
              <a:t>Model for the case where the wrapper color depends (probabilistically) on the candy flavor.</a:t>
            </a:r>
          </a:p>
        </p:txBody>
      </p:sp>
    </p:spTree>
    <p:extLst>
      <p:ext uri="{BB962C8B-B14F-4D97-AF65-F5344CB8AC3E}">
        <p14:creationId xmlns:p14="http://schemas.microsoft.com/office/powerpoint/2010/main" val="78706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6119</TotalTime>
  <Words>2473</Words>
  <Application>Microsoft Office PowerPoint</Application>
  <PresentationFormat>Custom</PresentationFormat>
  <Paragraphs>368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7" baseType="lpstr">
      <vt:lpstr>Arial</vt:lpstr>
      <vt:lpstr>Bookman Old Style</vt:lpstr>
      <vt:lpstr>Calibri</vt:lpstr>
      <vt:lpstr>Cambria</vt:lpstr>
      <vt:lpstr>Cambria Math</vt:lpstr>
      <vt:lpstr>Century</vt:lpstr>
      <vt:lpstr>Eras Medium ITC</vt:lpstr>
      <vt:lpstr>Euclid Fraktur</vt:lpstr>
      <vt:lpstr>Garamond</vt:lpstr>
      <vt:lpstr>Georgia</vt:lpstr>
      <vt:lpstr>Lucida Sans Unicode</vt:lpstr>
      <vt:lpstr>Palatino Linotype</vt:lpstr>
      <vt:lpstr>Symbol</vt:lpstr>
      <vt:lpstr>Tahoma</vt:lpstr>
      <vt:lpstr>Times New Roman</vt:lpstr>
      <vt:lpstr>Office Theme</vt:lpstr>
      <vt:lpstr>PowerPoint Presentation</vt:lpstr>
      <vt:lpstr>Outline</vt:lpstr>
      <vt:lpstr>Full Bayesian learning</vt:lpstr>
      <vt:lpstr>Example</vt:lpstr>
      <vt:lpstr>Posterior probability of hypotheses</vt:lpstr>
      <vt:lpstr>Prediction probability</vt:lpstr>
      <vt:lpstr>MAP approximation</vt:lpstr>
      <vt:lpstr>ML approximation</vt:lpstr>
      <vt:lpstr>Bayesian Network Model</vt:lpstr>
      <vt:lpstr>ML parameter learning in Bayes nets</vt:lpstr>
      <vt:lpstr>Multiple parameters</vt:lpstr>
      <vt:lpstr>Multiple parameters contd.</vt:lpstr>
      <vt:lpstr>Naive Bayes Models</vt:lpstr>
      <vt:lpstr>Naive Bayes Models</vt:lpstr>
      <vt:lpstr>Example: linear Gaussian model</vt:lpstr>
      <vt:lpstr>Naive Bayes Models</vt:lpstr>
      <vt:lpstr>Naive Bayes Models</vt:lpstr>
      <vt:lpstr>Naive Bayes Models</vt:lpstr>
      <vt:lpstr>Naive Bayes Models</vt:lpstr>
      <vt:lpstr>Naive Bayes Models</vt:lpstr>
      <vt:lpstr>Naive Bayes Models</vt:lpstr>
      <vt:lpstr>Naive Bayes Models</vt:lpstr>
      <vt:lpstr>Learning With Hidden Variables: The EM Algorithm</vt:lpstr>
      <vt:lpstr>Learning With Hidden Variables: The EM Algorithm</vt:lpstr>
      <vt:lpstr>Learning With Hidden Variables: The EM Algorithm</vt:lpstr>
      <vt:lpstr>Learning With Hidden Variables: The EM Algorithm</vt:lpstr>
      <vt:lpstr>Learning With Hidden Variables: The EM Algorithm</vt:lpstr>
      <vt:lpstr>Learning With Hidden Variables: The EM Algorithm</vt:lpstr>
      <vt:lpstr>Learning With Hidden Variables: The EM Algorithm</vt:lpstr>
      <vt:lpstr>Learning With Hidden Variables: The EM Algorithm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Kumar, Aman</cp:lastModifiedBy>
  <cp:revision>43</cp:revision>
  <dcterms:created xsi:type="dcterms:W3CDTF">2021-09-01T06:26:14Z</dcterms:created>
  <dcterms:modified xsi:type="dcterms:W3CDTF">2022-02-23T03:48:53Z</dcterms:modified>
</cp:coreProperties>
</file>