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6" r:id="rId4"/>
    <p:sldId id="307" r:id="rId5"/>
    <p:sldId id="308" r:id="rId6"/>
    <p:sldId id="309" r:id="rId7"/>
    <p:sldId id="310" r:id="rId8"/>
    <p:sldId id="311" r:id="rId9"/>
    <p:sldId id="312" r:id="rId10"/>
    <p:sldId id="313" r:id="rId11"/>
    <p:sldId id="315"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268" r:id="rId36"/>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4" autoAdjust="0"/>
    <p:restoredTop sz="94660"/>
  </p:normalViewPr>
  <p:slideViewPr>
    <p:cSldViewPr>
      <p:cViewPr varScale="1">
        <p:scale>
          <a:sx n="101" d="100"/>
          <a:sy n="101" d="100"/>
        </p:scale>
        <p:origin x="194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dirty="0"/>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B46FC7CC-B4C3-4F31-999C-FFC11B5D150E}"/>
              </a:ext>
            </a:extLst>
          </p:cNvPr>
          <p:cNvPicPr>
            <a:picLocks noChangeAspect="1"/>
          </p:cNvPicPr>
          <p:nvPr userDrawn="1"/>
        </p:nvPicPr>
        <p:blipFill>
          <a:blip r:embed="rId7"/>
          <a:stretch>
            <a:fillRect/>
          </a:stretch>
        </p:blipFill>
        <p:spPr>
          <a:xfrm>
            <a:off x="304800" y="7079192"/>
            <a:ext cx="914400" cy="276225"/>
          </a:xfrm>
          <a:prstGeom prst="rect">
            <a:avLst/>
          </a:prstGeom>
        </p:spPr>
      </p:pic>
      <p:sp>
        <p:nvSpPr>
          <p:cNvPr id="8" name="TextBox 7">
            <a:extLst>
              <a:ext uri="{FF2B5EF4-FFF2-40B4-BE49-F238E27FC236}">
                <a16:creationId xmlns:a16="http://schemas.microsoft.com/office/drawing/2014/main" id="{17D96D54-AC43-4353-BD23-66A54EBF938C}"/>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6368" y="3686241"/>
            <a:ext cx="5930139" cy="393056"/>
          </a:xfrm>
          <a:prstGeom prst="rect">
            <a:avLst/>
          </a:prstGeom>
        </p:spPr>
        <p:txBody>
          <a:bodyPr vert="horz" wrap="square" lIns="0" tIns="15875" rIns="0" bIns="0" rtlCol="0">
            <a:spAutoFit/>
          </a:bodyPr>
          <a:lstStyle/>
          <a:p>
            <a:pPr marL="12700" algn="ctr">
              <a:lnSpc>
                <a:spcPct val="100000"/>
              </a:lnSpc>
              <a:spcBef>
                <a:spcPts val="125"/>
              </a:spcBef>
            </a:pPr>
            <a:r>
              <a:rPr lang="en-MY" sz="2450" b="0" spc="175" dirty="0">
                <a:latin typeface="Bookman Old Style"/>
                <a:cs typeface="Bookman Old Style"/>
              </a:rPr>
              <a:t>Deep Learning</a:t>
            </a:r>
            <a:endParaRPr lang="en-MY" sz="2450" dirty="0">
              <a:latin typeface="Bookman Old Style"/>
              <a:cs typeface="Bookman Old Style"/>
            </a:endParaRPr>
          </a:p>
        </p:txBody>
      </p:sp>
      <p:sp>
        <p:nvSpPr>
          <p:cNvPr id="3" name="object 3"/>
          <p:cNvSpPr txBox="1"/>
          <p:nvPr/>
        </p:nvSpPr>
        <p:spPr>
          <a:xfrm>
            <a:off x="5982797" y="2817952"/>
            <a:ext cx="2097279" cy="330218"/>
          </a:xfrm>
          <a:prstGeom prst="rect">
            <a:avLst/>
          </a:prstGeom>
        </p:spPr>
        <p:txBody>
          <a:bodyPr vert="horz" wrap="square" lIns="0" tIns="14604" rIns="0" bIns="0" rtlCol="0">
            <a:spAutoFit/>
          </a:bodyPr>
          <a:lstStyle/>
          <a:p>
            <a:pPr marL="12700" algn="ctr">
              <a:lnSpc>
                <a:spcPct val="100000"/>
              </a:lnSpc>
              <a:spcBef>
                <a:spcPts val="114"/>
              </a:spcBef>
            </a:pPr>
            <a:r>
              <a:rPr sz="2050" spc="155" dirty="0">
                <a:latin typeface="Century"/>
                <a:cs typeface="Century"/>
              </a:rPr>
              <a:t>Chapter</a:t>
            </a:r>
            <a:r>
              <a:rPr sz="2050" spc="165" dirty="0">
                <a:latin typeface="Century"/>
                <a:cs typeface="Century"/>
              </a:rPr>
              <a:t> </a:t>
            </a:r>
            <a:r>
              <a:rPr lang="en-US" sz="2050" dirty="0">
                <a:latin typeface="Century"/>
                <a:cs typeface="Century"/>
              </a:rPr>
              <a:t>22</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sp>
        <p:nvSpPr>
          <p:cNvPr id="6" name="TextBox 5">
            <a:extLst>
              <a:ext uri="{FF2B5EF4-FFF2-40B4-BE49-F238E27FC236}">
                <a16:creationId xmlns:a16="http://schemas.microsoft.com/office/drawing/2014/main" id="{D92E0014-3CE9-4C59-90B2-CBFE9521FF0B}"/>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pic>
        <p:nvPicPr>
          <p:cNvPr id="7" name="Picture 6">
            <a:extLst>
              <a:ext uri="{FF2B5EF4-FFF2-40B4-BE49-F238E27FC236}">
                <a16:creationId xmlns:a16="http://schemas.microsoft.com/office/drawing/2014/main" id="{2C8A0E35-A02C-4345-BF59-77B4764DD38F}"/>
              </a:ext>
            </a:extLst>
          </p:cNvPr>
          <p:cNvPicPr>
            <a:picLocks noChangeAspect="1"/>
          </p:cNvPicPr>
          <p:nvPr/>
        </p:nvPicPr>
        <p:blipFill>
          <a:blip r:embed="rId2"/>
          <a:stretch>
            <a:fillRect/>
          </a:stretch>
        </p:blipFill>
        <p:spPr>
          <a:xfrm>
            <a:off x="304800" y="7079192"/>
            <a:ext cx="914400" cy="276225"/>
          </a:xfrm>
          <a:prstGeom prst="rect">
            <a:avLst/>
          </a:prstGeom>
        </p:spPr>
      </p:pic>
      <p:pic>
        <p:nvPicPr>
          <p:cNvPr id="8" name="Picture 7" descr="A picture containing qr code&#10;&#10;Description automatically generated">
            <a:extLst>
              <a:ext uri="{FF2B5EF4-FFF2-40B4-BE49-F238E27FC236}">
                <a16:creationId xmlns:a16="http://schemas.microsoft.com/office/drawing/2014/main" id="{10FF0353-F78A-48F8-8D74-F2641FFBD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981200"/>
            <a:ext cx="3373838" cy="4267200"/>
          </a:xfrm>
          <a:prstGeom prst="rect">
            <a:avLst/>
          </a:prstGeom>
        </p:spPr>
      </p:pic>
      <p:sp>
        <p:nvSpPr>
          <p:cNvPr id="9" name="Title 1">
            <a:extLst>
              <a:ext uri="{FF2B5EF4-FFF2-40B4-BE49-F238E27FC236}">
                <a16:creationId xmlns:a16="http://schemas.microsoft.com/office/drawing/2014/main" id="{DC1652F8-3C17-46A0-9E17-1A29729BD723}"/>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10" name="TextBox 9">
            <a:extLst>
              <a:ext uri="{FF2B5EF4-FFF2-40B4-BE49-F238E27FC236}">
                <a16:creationId xmlns:a16="http://schemas.microsoft.com/office/drawing/2014/main" id="{7543AC6E-6A83-4D8E-B7E4-86BD777D467B}"/>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sp>
        <p:nvSpPr>
          <p:cNvPr id="3" name="object 3"/>
          <p:cNvSpPr txBox="1"/>
          <p:nvPr/>
        </p:nvSpPr>
        <p:spPr>
          <a:xfrm>
            <a:off x="1130298" y="1379949"/>
            <a:ext cx="7937502" cy="5554725"/>
          </a:xfrm>
          <a:prstGeom prst="rect">
            <a:avLst/>
          </a:prstGeom>
        </p:spPr>
        <p:txBody>
          <a:bodyPr vert="horz" wrap="square" lIns="0" tIns="14604" rIns="0" bIns="0" rtlCol="0">
            <a:spAutoFit/>
          </a:bodyPr>
          <a:lstStyle/>
          <a:p>
            <a:r>
              <a:rPr lang="en-US" sz="1800" b="0" i="0" u="none" strike="noStrike" baseline="0" dirty="0">
                <a:latin typeface="NimbusRomNo9L-Medi"/>
              </a:rPr>
              <a:t>Convolutional neural network (CNN) </a:t>
            </a:r>
            <a:r>
              <a:rPr lang="en-US" sz="1800" b="0" i="0" u="none" strike="noStrike" baseline="0" dirty="0">
                <a:latin typeface="NimbusRomNo9L-Regu"/>
              </a:rPr>
              <a:t>is one that contains spatially local connections</a:t>
            </a:r>
          </a:p>
          <a:p>
            <a:endParaRPr lang="en-MY" dirty="0">
              <a:solidFill>
                <a:srgbClr val="9A009A"/>
              </a:solidFill>
              <a:latin typeface="CMSSBX10"/>
            </a:endParaRPr>
          </a:p>
          <a:p>
            <a:r>
              <a:rPr lang="en-MY" b="1" dirty="0">
                <a:latin typeface="CMSSBX10"/>
              </a:rPr>
              <a:t>Kernel: </a:t>
            </a:r>
            <a:r>
              <a:rPr lang="en-US" sz="1800" b="0" i="0" u="none" strike="noStrike" baseline="0" dirty="0">
                <a:latin typeface="NimbusRomNo9L-Regu"/>
              </a:rPr>
              <a:t>A pattern of weights that is replicated across multiple local regions</a:t>
            </a:r>
          </a:p>
          <a:p>
            <a:endParaRPr lang="en-US" dirty="0">
              <a:solidFill>
                <a:srgbClr val="9A009A"/>
              </a:solidFill>
              <a:latin typeface="NimbusRomNo9L-Regu"/>
            </a:endParaRPr>
          </a:p>
          <a:p>
            <a:r>
              <a:rPr lang="en-MY" sz="1800" b="1" i="0" u="none" strike="noStrike" baseline="0" dirty="0">
                <a:latin typeface="NimbusRomNo9L-Medi"/>
              </a:rPr>
              <a:t>Convolution</a:t>
            </a:r>
            <a:r>
              <a:rPr lang="en-MY" sz="1800" b="0" i="0" u="none" strike="noStrike" baseline="0" dirty="0">
                <a:latin typeface="NimbusRomNo9L-Medi"/>
              </a:rPr>
              <a:t>: </a:t>
            </a:r>
            <a:r>
              <a:rPr lang="en-US" sz="1800" b="0" i="0" u="none" strike="noStrike" baseline="0" dirty="0">
                <a:latin typeface="NimbusRomNo9L-Regu"/>
              </a:rPr>
              <a:t>the process of applying the kernel to the pixels of the image</a:t>
            </a:r>
          </a:p>
          <a:p>
            <a:endParaRPr lang="en-MY" sz="1800" b="0" i="0" u="none" strike="noStrike" baseline="0" dirty="0">
              <a:solidFill>
                <a:srgbClr val="9A009A"/>
              </a:solidFill>
              <a:latin typeface="CMSSBX1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input vector </a:t>
            </a:r>
            <a:r>
              <a:rPr lang="en-US" sz="1800" b="1" i="0" u="none" strike="noStrike" baseline="0" dirty="0">
                <a:latin typeface="Palatino Linotype" panose="02040502050505030304" pitchFamily="18" charset="0"/>
              </a:rPr>
              <a:t>x </a:t>
            </a:r>
            <a:r>
              <a:rPr lang="en-US" sz="1800" b="0" i="0" u="none" strike="noStrike" baseline="0" dirty="0">
                <a:latin typeface="Times New Roman" panose="02020603050405020304" pitchFamily="18" charset="0"/>
              </a:rPr>
              <a:t>of size </a:t>
            </a:r>
            <a:r>
              <a:rPr lang="en-US" sz="1800" b="0" i="1" u="none" strike="noStrike" baseline="0" dirty="0">
                <a:latin typeface="Times New Roman" panose="02020603050405020304" pitchFamily="18" charset="0"/>
              </a:rPr>
              <a:t>n</a:t>
            </a:r>
            <a:r>
              <a:rPr lang="en-US" sz="1800" b="0" i="0" u="none" strike="noStrike" baseline="0" dirty="0">
                <a:latin typeface="Times New Roman" panose="02020603050405020304" pitchFamily="18" charset="0"/>
              </a:rPr>
              <a:t>, corresponding to </a:t>
            </a:r>
            <a:r>
              <a:rPr lang="en-US" sz="1800" b="0" i="1" u="none" strike="noStrike" baseline="0" dirty="0">
                <a:latin typeface="Times New Roman" panose="02020603050405020304" pitchFamily="18" charset="0"/>
              </a:rPr>
              <a:t>n </a:t>
            </a:r>
            <a:r>
              <a:rPr lang="en-US" sz="1800" b="0" i="0" u="none" strike="noStrike" baseline="0" dirty="0">
                <a:latin typeface="Times New Roman" panose="02020603050405020304" pitchFamily="18" charset="0"/>
              </a:rPr>
              <a:t>pixels in a one-dimensional image, and a vector kernel </a:t>
            </a:r>
            <a:r>
              <a:rPr lang="en-US" sz="1800" b="1" i="0" u="none" strike="noStrike" baseline="0" dirty="0">
                <a:latin typeface="Times New Roman" panose="02020603050405020304" pitchFamily="18" charset="0"/>
              </a:rPr>
              <a:t>k </a:t>
            </a:r>
            <a:r>
              <a:rPr lang="en-US" sz="1800" b="0" i="0" u="none" strike="noStrike" baseline="0" dirty="0">
                <a:latin typeface="Times New Roman" panose="02020603050405020304" pitchFamily="18" charset="0"/>
              </a:rPr>
              <a:t>of size </a:t>
            </a:r>
            <a:r>
              <a:rPr lang="en-US" sz="1800" b="0" i="1" u="none" strike="noStrike" baseline="0" dirty="0">
                <a:latin typeface="Book Antiqua" panose="02040602050305030304" pitchFamily="18" charset="0"/>
              </a:rPr>
              <a:t>l</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0" i="0" u="none" strike="noStrike" baseline="0" dirty="0">
                <a:latin typeface="NimbusRomNo9L-Regu"/>
              </a:rPr>
              <a:t>convolution operation, </a:t>
            </a:r>
            <a:r>
              <a:rPr lang="en-MY" sz="1800" b="1" i="1" u="none" strike="noStrike" baseline="0" dirty="0">
                <a:latin typeface="Times New Roman" panose="02020603050405020304" pitchFamily="18" charset="0"/>
              </a:rPr>
              <a:t>z </a:t>
            </a:r>
            <a:r>
              <a:rPr lang="en-MY" sz="1800" b="0" i="0" u="none" strike="noStrike" baseline="0" dirty="0">
                <a:latin typeface="Lucida Sans Unicode" panose="020B0602030504020204" pitchFamily="34" charset="0"/>
              </a:rPr>
              <a:t>= </a:t>
            </a:r>
            <a:r>
              <a:rPr lang="en-MY" sz="1800" b="1" i="0" u="none" strike="noStrike" baseline="0" dirty="0">
                <a:latin typeface="Times New Roman" panose="02020603050405020304" pitchFamily="18" charset="0"/>
              </a:rPr>
              <a:t>x </a:t>
            </a:r>
            <a:r>
              <a:rPr lang="en-MY" sz="1800" b="0" i="0" u="none" strike="noStrike" baseline="0" dirty="0">
                <a:latin typeface="Lucida Sans Unicode" panose="020B0602030504020204" pitchFamily="34" charset="0"/>
              </a:rPr>
              <a:t>∗ </a:t>
            </a:r>
            <a:r>
              <a:rPr lang="en-MY" sz="1800" b="1" i="0" u="none" strike="noStrike" baseline="0" dirty="0">
                <a:latin typeface="Times New Roman" panose="02020603050405020304" pitchFamily="18" charset="0"/>
              </a:rPr>
              <a:t>k</a:t>
            </a:r>
            <a:r>
              <a:rPr lang="en-MY" sz="1800" b="0" i="0" u="none" strike="noStrike" baseline="0" dirty="0">
                <a:latin typeface="Calibri" panose="020F0502020204030204" pitchFamily="34" charset="0"/>
              </a:rPr>
              <a:t>.</a:t>
            </a:r>
          </a:p>
          <a:p>
            <a:pPr marL="285750" indent="-285750">
              <a:buFont typeface="Arial" panose="020B0604020202020204" pitchFamily="34" charset="0"/>
              <a:buChar char="•"/>
            </a:pPr>
            <a:endParaRPr lang="en-MY" dirty="0">
              <a:latin typeface="Calibri" panose="020F0502020204030204" pitchFamily="34" charset="0"/>
            </a:endParaRPr>
          </a:p>
          <a:p>
            <a:pPr marL="285750" indent="-285750">
              <a:buFont typeface="Arial" panose="020B0604020202020204" pitchFamily="34" charset="0"/>
              <a:buChar char="•"/>
            </a:pPr>
            <a:endParaRPr lang="en-MY" sz="1800" b="0" i="0" u="none" strike="noStrike" baseline="0" dirty="0">
              <a:latin typeface="Calibri" panose="020F0502020204030204" pitchFamily="34" charset="0"/>
            </a:endParaRPr>
          </a:p>
          <a:p>
            <a:pPr marL="285750" indent="-285750">
              <a:buFont typeface="Arial" panose="020B0604020202020204" pitchFamily="34" charset="0"/>
              <a:buChar char="•"/>
            </a:pPr>
            <a:endParaRPr lang="en-MY" dirty="0">
              <a:latin typeface="Calibri" panose="020F0502020204030204" pitchFamily="34" charset="0"/>
            </a:endParaRPr>
          </a:p>
          <a:p>
            <a:pPr marL="285750" indent="-285750">
              <a:buFont typeface="Arial" panose="020B0604020202020204" pitchFamily="34" charset="0"/>
              <a:buChar char="•"/>
            </a:pPr>
            <a:endParaRPr lang="en-MY" dirty="0">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latin typeface="NimbusRomNo9L-Regu"/>
              </a:rPr>
              <a:t>kernels centers are separated distance called </a:t>
            </a:r>
            <a:r>
              <a:rPr lang="en-US" sz="1800" b="1" i="0" u="none" strike="noStrike" baseline="0" dirty="0">
                <a:latin typeface="NimbusRomNo9L-Regu"/>
              </a:rPr>
              <a:t>stride</a:t>
            </a:r>
            <a:r>
              <a:rPr lang="en-US" sz="1800" b="0" i="0" u="none" strike="noStrike" baseline="0" dirty="0">
                <a:latin typeface="NimbusRomNo9L-Regu"/>
              </a:rPr>
              <a:t>, </a:t>
            </a:r>
            <a:r>
              <a:rPr lang="en-MY" sz="1800" b="0" i="1" u="none" strike="noStrike" baseline="0" dirty="0">
                <a:latin typeface="Times New Roman" panose="02020603050405020304" pitchFamily="18" charset="0"/>
              </a:rPr>
              <a:t>s</a:t>
            </a:r>
            <a:r>
              <a:rPr lang="en-US" sz="1800" b="0" i="0" u="none" strike="noStrike" baseline="0" dirty="0">
                <a:latin typeface="NimbusRomNo9L-Regu"/>
              </a:rPr>
              <a:t> .</a:t>
            </a:r>
            <a:endParaRPr lang="en-MY" sz="1800" b="0" i="0" u="none" strike="noStrike" baseline="0" dirty="0">
              <a:latin typeface="Calibri" panose="020F0502020204030204" pitchFamily="34" charset="0"/>
            </a:endParaRPr>
          </a:p>
          <a:p>
            <a:pPr marL="285750" indent="-285750">
              <a:buFont typeface="Arial" panose="020B0604020202020204" pitchFamily="34" charset="0"/>
              <a:buChar char="•"/>
            </a:pPr>
            <a:endParaRPr lang="en-MY" sz="1800" b="0" i="0" u="none" strike="noStrike" baseline="0" dirty="0">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latin typeface="NimbusRomNo9L-Regu"/>
              </a:rPr>
              <a:t>convolution stops at the edges of the image,</a:t>
            </a:r>
            <a:r>
              <a:rPr lang="en-MY" dirty="0">
                <a:latin typeface="Calibri" panose="020F0502020204030204" pitchFamily="34" charset="0"/>
              </a:rPr>
              <a:t> but padding the input with extra pixels is possible so that kernel is applied exactly </a:t>
            </a:r>
            <a:r>
              <a:rPr lang="en-MY" dirty="0">
                <a:latin typeface="Trebuchet MS" panose="020B0603020202020204" pitchFamily="34" charset="0"/>
              </a:rPr>
              <a:t>[</a:t>
            </a:r>
            <a:r>
              <a:rPr lang="en-MY" sz="1800" b="0" i="1" u="none" strike="noStrike" baseline="0" dirty="0">
                <a:latin typeface="Times New Roman" panose="02020603050405020304" pitchFamily="18" charset="0"/>
              </a:rPr>
              <a:t>n</a:t>
            </a:r>
            <a:r>
              <a:rPr lang="en-MY" sz="1800" b="0" i="1" u="none" strike="noStrike" baseline="0" dirty="0">
                <a:latin typeface="Garamond" panose="02020404030301010803" pitchFamily="18" charset="0"/>
              </a:rPr>
              <a:t>/</a:t>
            </a:r>
            <a:r>
              <a:rPr lang="en-MY" sz="1800" b="0" i="1" u="none" strike="noStrike" baseline="0" dirty="0">
                <a:latin typeface="Times New Roman" panose="02020603050405020304" pitchFamily="18" charset="0"/>
              </a:rPr>
              <a:t>s</a:t>
            </a:r>
            <a:r>
              <a:rPr lang="en-MY" dirty="0">
                <a:latin typeface="Trebuchet MS" panose="020B0603020202020204" pitchFamily="34" charset="0"/>
              </a:rPr>
              <a:t>]</a:t>
            </a:r>
            <a:r>
              <a:rPr lang="en-MY" sz="1800" b="0" i="1" u="none" strike="noStrike" baseline="0" dirty="0">
                <a:latin typeface="Trebuchet MS" panose="020B0603020202020204" pitchFamily="34" charset="0"/>
              </a:rPr>
              <a:t> </a:t>
            </a:r>
            <a:r>
              <a:rPr lang="en-MY" sz="1800" b="0" i="0" u="none" strike="noStrike" baseline="0" dirty="0">
                <a:latin typeface="Times New Roman" panose="02020603050405020304" pitchFamily="18" charset="0"/>
              </a:rPr>
              <a:t>times.</a:t>
            </a:r>
          </a:p>
          <a:p>
            <a:pPr marL="285750" indent="-285750">
              <a:buFont typeface="Arial" panose="020B0604020202020204" pitchFamily="34" charset="0"/>
              <a:buChar char="•"/>
            </a:pPr>
            <a:endParaRPr lang="en-MY" sz="1800" b="0" i="0" u="none" strike="noStrike" baseline="0" dirty="0">
              <a:latin typeface="Calibri" panose="020F0502020204030204" pitchFamily="34" charset="0"/>
            </a:endParaRPr>
          </a:p>
          <a:p>
            <a:endParaRPr lang="en-US" sz="1800" b="0" i="0" u="none" strike="noStrike" baseline="0" dirty="0">
              <a:solidFill>
                <a:srgbClr val="9A009A"/>
              </a:solidFill>
              <a:latin typeface="CMSSBX10"/>
            </a:endParaRPr>
          </a:p>
        </p:txBody>
      </p:sp>
      <p:pic>
        <p:nvPicPr>
          <p:cNvPr id="6" name="Picture 5">
            <a:extLst>
              <a:ext uri="{FF2B5EF4-FFF2-40B4-BE49-F238E27FC236}">
                <a16:creationId xmlns:a16="http://schemas.microsoft.com/office/drawing/2014/main" id="{33032AEB-AAA5-4F2D-999B-55DB86E9992B}"/>
              </a:ext>
            </a:extLst>
          </p:cNvPr>
          <p:cNvPicPr>
            <a:picLocks noChangeAspect="1"/>
          </p:cNvPicPr>
          <p:nvPr/>
        </p:nvPicPr>
        <p:blipFill>
          <a:blip r:embed="rId2"/>
          <a:stretch>
            <a:fillRect/>
          </a:stretch>
        </p:blipFill>
        <p:spPr>
          <a:xfrm>
            <a:off x="3733800" y="4191000"/>
            <a:ext cx="2735264" cy="911755"/>
          </a:xfrm>
          <a:prstGeom prst="rect">
            <a:avLst/>
          </a:prstGeom>
        </p:spPr>
      </p:pic>
    </p:spTree>
    <p:extLst>
      <p:ext uri="{BB962C8B-B14F-4D97-AF65-F5344CB8AC3E}">
        <p14:creationId xmlns:p14="http://schemas.microsoft.com/office/powerpoint/2010/main" val="157464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sp>
        <p:nvSpPr>
          <p:cNvPr id="3" name="object 3"/>
          <p:cNvSpPr txBox="1"/>
          <p:nvPr/>
        </p:nvSpPr>
        <p:spPr>
          <a:xfrm>
            <a:off x="1130298" y="1379949"/>
            <a:ext cx="7937502" cy="4723728"/>
          </a:xfrm>
          <a:prstGeom prst="rect">
            <a:avLst/>
          </a:prstGeom>
        </p:spPr>
        <p:txBody>
          <a:bodyPr vert="horz" wrap="square" lIns="0" tIns="14604" rIns="0" bIns="0" rtlCol="0">
            <a:spAutoFit/>
          </a:bodyPr>
          <a:lstStyle/>
          <a:p>
            <a:r>
              <a:rPr lang="en-US" sz="1800" b="0" i="0" u="none" strike="noStrike" baseline="0" dirty="0">
                <a:latin typeface="NimbusRomNo9L-Medi"/>
              </a:rPr>
              <a:t> </a:t>
            </a:r>
            <a:r>
              <a:rPr lang="en-MY" dirty="0">
                <a:latin typeface="Calibri" panose="020F0502020204030204" pitchFamily="34" charset="0"/>
              </a:rPr>
              <a:t>Convolution can be viewed as a matrix multiplication</a:t>
            </a:r>
          </a:p>
          <a:p>
            <a:endParaRPr lang="en-MY" sz="1800" b="0" i="0" u="none" strike="noStrike" baseline="0" dirty="0">
              <a:latin typeface="Calibri" panose="020F0502020204030204" pitchFamily="34" charset="0"/>
            </a:endParaRPr>
          </a:p>
          <a:p>
            <a:pPr algn="l"/>
            <a:r>
              <a:rPr lang="en-US" sz="1800" b="0" i="0" u="none" strike="noStrike" baseline="0" dirty="0">
                <a:latin typeface="NimbusRomNo9L-Regu"/>
              </a:rPr>
              <a:t>In this weight matrix, the kernel appears in each row, shifted according to the stride relative </a:t>
            </a:r>
            <a:r>
              <a:rPr lang="en-MY" sz="1800" b="0" i="0" u="none" strike="noStrike" baseline="0" dirty="0">
                <a:latin typeface="NimbusRomNo9L-Regu"/>
              </a:rPr>
              <a:t>to the previous row.</a:t>
            </a:r>
          </a:p>
          <a:p>
            <a:pPr algn="l"/>
            <a:endParaRPr lang="en-MY" dirty="0">
              <a:latin typeface="NimbusRomNo9L-Regu"/>
            </a:endParaRPr>
          </a:p>
          <a:p>
            <a:pPr algn="l"/>
            <a:endParaRPr lang="en-MY" sz="1800" b="0" i="0" u="none" strike="noStrike" baseline="0" dirty="0">
              <a:latin typeface="NimbusRomNo9L-Regu"/>
            </a:endParaRPr>
          </a:p>
          <a:p>
            <a:pPr algn="l"/>
            <a:endParaRPr lang="en-MY" dirty="0">
              <a:latin typeface="NimbusRomNo9L-Regu"/>
            </a:endParaRPr>
          </a:p>
          <a:p>
            <a:pPr algn="l"/>
            <a:endParaRPr lang="en-MY" sz="1800" b="0" i="0" u="none" strike="noStrike" baseline="0" dirty="0">
              <a:latin typeface="NimbusRomNo9L-Regu"/>
            </a:endParaRPr>
          </a:p>
          <a:p>
            <a:pPr algn="l"/>
            <a:endParaRPr lang="en-MY" dirty="0">
              <a:latin typeface="NimbusRomNo9L-Regu"/>
            </a:endParaRPr>
          </a:p>
          <a:p>
            <a:pPr algn="l"/>
            <a:endParaRPr lang="en-MY" sz="1800" b="0" i="0" u="none" strike="noStrike" baseline="0" dirty="0">
              <a:latin typeface="NimbusRomNo9L-Regu"/>
            </a:endParaRPr>
          </a:p>
          <a:p>
            <a:pPr algn="l"/>
            <a:endParaRPr lang="en-MY" dirty="0">
              <a:latin typeface="NimbusRomNo9L-Regu"/>
            </a:endParaRPr>
          </a:p>
          <a:p>
            <a:pPr algn="l"/>
            <a:endParaRPr lang="en-MY" sz="1800" b="0" i="0" u="none" strike="noStrike" baseline="0" dirty="0">
              <a:latin typeface="NimbusRomNo9L-Regu"/>
            </a:endParaRPr>
          </a:p>
          <a:p>
            <a:pPr algn="l"/>
            <a:endParaRPr lang="en-MY" dirty="0">
              <a:latin typeface="NimbusRomNo9L-Regu"/>
            </a:endParaRPr>
          </a:p>
          <a:p>
            <a:pPr algn="l"/>
            <a:r>
              <a:rPr lang="en-US" sz="1800" b="0" i="0" u="none" strike="noStrike" baseline="0" dirty="0">
                <a:latin typeface="NimbusRomNo9L-Regu"/>
              </a:rPr>
              <a:t>CNNs were inspired originally by models of the visual cortex</a:t>
            </a:r>
            <a:r>
              <a:rPr lang="en-MY" sz="1800" b="0" i="0" u="none" strike="noStrike" baseline="0" dirty="0">
                <a:latin typeface="NimbusRomNo9L-Regu"/>
              </a:rPr>
              <a:t> WHERE </a:t>
            </a:r>
            <a:r>
              <a:rPr lang="en-US" sz="1800" b="0" i="0" u="none" strike="noStrike" baseline="0" dirty="0">
                <a:latin typeface="NimbusRomNo9L-Regu"/>
              </a:rPr>
              <a:t>the </a:t>
            </a:r>
            <a:r>
              <a:rPr lang="en-US" sz="1800" b="0" i="0" u="none" strike="noStrike" baseline="0" dirty="0">
                <a:latin typeface="NimbusRomNo9L-Medi"/>
              </a:rPr>
              <a:t>receptive field </a:t>
            </a:r>
            <a:r>
              <a:rPr lang="en-US" sz="1800" b="0" i="0" u="none" strike="noStrike" baseline="0" dirty="0">
                <a:latin typeface="NimbusRomNo9L-Regu"/>
              </a:rPr>
              <a:t>of a neuron</a:t>
            </a:r>
            <a:r>
              <a:rPr lang="en-MY" sz="1800" b="0" i="0" u="none" strike="noStrike" baseline="0" dirty="0">
                <a:latin typeface="NimbusRomNo9L-Regu"/>
              </a:rPr>
              <a:t> can affect that neuron’s activation.</a:t>
            </a:r>
          </a:p>
          <a:p>
            <a:pPr algn="l"/>
            <a:endParaRPr lang="en-MY" dirty="0">
              <a:latin typeface="NimbusRomNo9L-Regu"/>
            </a:endParaRPr>
          </a:p>
          <a:p>
            <a:pPr algn="l"/>
            <a:r>
              <a:rPr lang="en-US" sz="1800" b="0" i="0" u="none" strike="noStrike" baseline="0" dirty="0">
                <a:latin typeface="NimbusRomNo9L-Regu"/>
              </a:rPr>
              <a:t>In a CNN, the receptive field of a unit in the first hidden layer </a:t>
            </a:r>
            <a:r>
              <a:rPr lang="en-MY" sz="1800" b="0" i="0" u="none" strike="noStrike" baseline="0" dirty="0">
                <a:latin typeface="NimbusRomNo9L-Regu"/>
              </a:rPr>
              <a:t>is small (size of kernel)</a:t>
            </a:r>
            <a:endParaRPr lang="en-MY" sz="1800" b="0" i="0" u="none" strike="noStrike" baseline="0" dirty="0">
              <a:latin typeface="Times New Roman" panose="02020603050405020304" pitchFamily="18" charset="0"/>
            </a:endParaRPr>
          </a:p>
        </p:txBody>
      </p:sp>
      <p:pic>
        <p:nvPicPr>
          <p:cNvPr id="9" name="Picture 8">
            <a:extLst>
              <a:ext uri="{FF2B5EF4-FFF2-40B4-BE49-F238E27FC236}">
                <a16:creationId xmlns:a16="http://schemas.microsoft.com/office/drawing/2014/main" id="{9D47A9DA-AE49-474F-BB3D-C87A78CEBE03}"/>
              </a:ext>
            </a:extLst>
          </p:cNvPr>
          <p:cNvPicPr>
            <a:picLocks noChangeAspect="1"/>
          </p:cNvPicPr>
          <p:nvPr/>
        </p:nvPicPr>
        <p:blipFill>
          <a:blip r:embed="rId2"/>
          <a:stretch>
            <a:fillRect/>
          </a:stretch>
        </p:blipFill>
        <p:spPr>
          <a:xfrm>
            <a:off x="2341003" y="2819400"/>
            <a:ext cx="5376394" cy="1896651"/>
          </a:xfrm>
          <a:prstGeom prst="rect">
            <a:avLst/>
          </a:prstGeom>
        </p:spPr>
      </p:pic>
    </p:spTree>
    <p:extLst>
      <p:ext uri="{BB962C8B-B14F-4D97-AF65-F5344CB8AC3E}">
        <p14:creationId xmlns:p14="http://schemas.microsoft.com/office/powerpoint/2010/main" val="54054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12</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pic>
        <p:nvPicPr>
          <p:cNvPr id="7" name="Picture 6">
            <a:extLst>
              <a:ext uri="{FF2B5EF4-FFF2-40B4-BE49-F238E27FC236}">
                <a16:creationId xmlns:a16="http://schemas.microsoft.com/office/drawing/2014/main" id="{4180FD6B-CC0F-46BE-B24F-EC1B722690CA}"/>
              </a:ext>
            </a:extLst>
          </p:cNvPr>
          <p:cNvPicPr>
            <a:picLocks noChangeAspect="1"/>
          </p:cNvPicPr>
          <p:nvPr/>
        </p:nvPicPr>
        <p:blipFill>
          <a:blip r:embed="rId2"/>
          <a:stretch>
            <a:fillRect/>
          </a:stretch>
        </p:blipFill>
        <p:spPr>
          <a:xfrm>
            <a:off x="609600" y="1828800"/>
            <a:ext cx="4218709" cy="1600200"/>
          </a:xfrm>
          <a:prstGeom prst="rect">
            <a:avLst/>
          </a:prstGeom>
        </p:spPr>
      </p:pic>
      <p:sp>
        <p:nvSpPr>
          <p:cNvPr id="11" name="TextBox 10">
            <a:extLst>
              <a:ext uri="{FF2B5EF4-FFF2-40B4-BE49-F238E27FC236}">
                <a16:creationId xmlns:a16="http://schemas.microsoft.com/office/drawing/2014/main" id="{4F4112F9-8043-4807-8F4B-42681904CA97}"/>
              </a:ext>
            </a:extLst>
          </p:cNvPr>
          <p:cNvSpPr txBox="1"/>
          <p:nvPr/>
        </p:nvSpPr>
        <p:spPr>
          <a:xfrm>
            <a:off x="609600" y="3713064"/>
            <a:ext cx="4114800" cy="923330"/>
          </a:xfrm>
          <a:prstGeom prst="rect">
            <a:avLst/>
          </a:prstGeom>
          <a:noFill/>
        </p:spPr>
        <p:txBody>
          <a:bodyPr wrap="square">
            <a:spAutoFit/>
          </a:bodyPr>
          <a:lstStyle/>
          <a:p>
            <a:r>
              <a:rPr lang="en-US" sz="1800" b="0" i="0" u="none" strike="noStrike" baseline="0" dirty="0">
                <a:latin typeface="Times New Roman" panose="02020603050405020304" pitchFamily="18" charset="0"/>
              </a:rPr>
              <a:t>One-dimensional convolution operation with a kernel of size </a:t>
            </a:r>
            <a:r>
              <a:rPr lang="en-US" sz="1800" b="0" i="1" u="none" strike="noStrike" baseline="0" dirty="0">
                <a:latin typeface="Book Antiqua" panose="02040602050305030304" pitchFamily="18" charset="0"/>
              </a:rPr>
              <a:t>l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3 and a stride </a:t>
            </a:r>
            <a:r>
              <a:rPr lang="en-US" sz="1800" b="0" i="1" u="none" strike="noStrike" baseline="0" dirty="0">
                <a:latin typeface="Book Antiqua" panose="02040602050305030304" pitchFamily="18" charset="0"/>
              </a:rPr>
              <a:t>s </a:t>
            </a:r>
            <a:r>
              <a:rPr lang="en-US" sz="1800" b="0" i="0" u="none" strike="noStrike" baseline="0" dirty="0">
                <a:latin typeface="Lucida Sans Unicode" panose="020B0602030504020204" pitchFamily="34" charset="0"/>
              </a:rPr>
              <a:t>= </a:t>
            </a:r>
            <a:r>
              <a:rPr lang="en-US" sz="1800" b="0" i="0" u="none" strike="noStrike" baseline="0" dirty="0">
                <a:latin typeface="Times New Roman" panose="02020603050405020304" pitchFamily="18" charset="0"/>
              </a:rPr>
              <a:t>2.</a:t>
            </a:r>
          </a:p>
        </p:txBody>
      </p:sp>
      <p:pic>
        <p:nvPicPr>
          <p:cNvPr id="13" name="Picture 12">
            <a:extLst>
              <a:ext uri="{FF2B5EF4-FFF2-40B4-BE49-F238E27FC236}">
                <a16:creationId xmlns:a16="http://schemas.microsoft.com/office/drawing/2014/main" id="{1433E302-BECF-41B7-A340-944030E9319C}"/>
              </a:ext>
            </a:extLst>
          </p:cNvPr>
          <p:cNvPicPr>
            <a:picLocks noChangeAspect="1"/>
          </p:cNvPicPr>
          <p:nvPr/>
        </p:nvPicPr>
        <p:blipFill>
          <a:blip r:embed="rId3"/>
          <a:stretch>
            <a:fillRect/>
          </a:stretch>
        </p:blipFill>
        <p:spPr>
          <a:xfrm>
            <a:off x="5223873" y="1888009"/>
            <a:ext cx="4514850" cy="1710627"/>
          </a:xfrm>
          <a:prstGeom prst="rect">
            <a:avLst/>
          </a:prstGeom>
        </p:spPr>
      </p:pic>
      <p:sp>
        <p:nvSpPr>
          <p:cNvPr id="15" name="TextBox 14">
            <a:extLst>
              <a:ext uri="{FF2B5EF4-FFF2-40B4-BE49-F238E27FC236}">
                <a16:creationId xmlns:a16="http://schemas.microsoft.com/office/drawing/2014/main" id="{83C04390-053A-4E74-8D7E-DE92DA3F0A6B}"/>
              </a:ext>
            </a:extLst>
          </p:cNvPr>
          <p:cNvSpPr txBox="1"/>
          <p:nvPr/>
        </p:nvSpPr>
        <p:spPr>
          <a:xfrm>
            <a:off x="5223873" y="3754327"/>
            <a:ext cx="4377327" cy="1477328"/>
          </a:xfrm>
          <a:prstGeom prst="rect">
            <a:avLst/>
          </a:prstGeom>
          <a:noFill/>
        </p:spPr>
        <p:txBody>
          <a:bodyPr wrap="square">
            <a:spAutoFit/>
          </a:bodyPr>
          <a:lstStyle/>
          <a:p>
            <a:pPr marR="10990" algn="just"/>
            <a:r>
              <a:rPr lang="en-US" sz="1800" b="0" i="0" u="none" strike="noStrike" baseline="0" dirty="0">
                <a:solidFill>
                  <a:srgbClr val="000000"/>
                </a:solidFill>
                <a:latin typeface="Times New Roman" panose="02020603050405020304" pitchFamily="18" charset="0"/>
              </a:rPr>
              <a:t>The first two layers of a CNN for a 1D image with a kernel size </a:t>
            </a:r>
            <a:r>
              <a:rPr lang="en-US" sz="1800" b="0" i="1" u="none" strike="noStrike" baseline="0" dirty="0">
                <a:solidFill>
                  <a:srgbClr val="000000"/>
                </a:solidFill>
                <a:latin typeface="Book Antiqua" panose="02040602050305030304" pitchFamily="18" charset="0"/>
              </a:rPr>
              <a:t>l </a:t>
            </a:r>
            <a:r>
              <a:rPr lang="en-US" sz="1800" b="0" i="0" u="none" strike="noStrike" baseline="0" dirty="0">
                <a:solidFill>
                  <a:srgbClr val="000000"/>
                </a:solidFill>
                <a:latin typeface="Lucida Sans Unicode" panose="020B0602030504020204" pitchFamily="34" charset="0"/>
              </a:rPr>
              <a:t>= </a:t>
            </a:r>
            <a:r>
              <a:rPr lang="en-US" sz="1800" b="0" i="0" u="none" strike="noStrike" baseline="0" dirty="0">
                <a:solidFill>
                  <a:srgbClr val="000000"/>
                </a:solidFill>
                <a:latin typeface="Times New Roman" panose="02020603050405020304" pitchFamily="18" charset="0"/>
              </a:rPr>
              <a:t>3 and a stride </a:t>
            </a:r>
            <a:r>
              <a:rPr lang="en-US" sz="1800" b="0" i="1" u="none" strike="noStrike" baseline="0" dirty="0">
                <a:solidFill>
                  <a:srgbClr val="000000"/>
                </a:solidFill>
                <a:latin typeface="Book Antiqua" panose="02040602050305030304" pitchFamily="18" charset="0"/>
              </a:rPr>
              <a:t>s </a:t>
            </a:r>
            <a:r>
              <a:rPr lang="en-US" sz="1800" b="0" i="0" u="none" strike="noStrike" baseline="0" dirty="0">
                <a:solidFill>
                  <a:srgbClr val="000000"/>
                </a:solidFill>
                <a:latin typeface="Lucida Sans Unicode" panose="020B0602030504020204" pitchFamily="34" charset="0"/>
              </a:rPr>
              <a:t>= </a:t>
            </a:r>
            <a:r>
              <a:rPr lang="en-US" sz="1800" b="0" i="0" u="none" strike="noStrike" baseline="0" dirty="0">
                <a:solidFill>
                  <a:srgbClr val="000000"/>
                </a:solidFill>
                <a:latin typeface="Times New Roman" panose="02020603050405020304" pitchFamily="18" charset="0"/>
              </a:rPr>
              <a:t>1. Padding is added at the left and right ends in order to keep the hidden layers the same size as the input. </a:t>
            </a:r>
          </a:p>
        </p:txBody>
      </p:sp>
    </p:spTree>
    <p:extLst>
      <p:ext uri="{BB962C8B-B14F-4D97-AF65-F5344CB8AC3E}">
        <p14:creationId xmlns:p14="http://schemas.microsoft.com/office/powerpoint/2010/main" val="284756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sp>
        <p:nvSpPr>
          <p:cNvPr id="3" name="object 3"/>
          <p:cNvSpPr txBox="1"/>
          <p:nvPr/>
        </p:nvSpPr>
        <p:spPr>
          <a:xfrm>
            <a:off x="1130298" y="1379949"/>
            <a:ext cx="7937502" cy="5000727"/>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Pooling and </a:t>
            </a:r>
            <a:r>
              <a:rPr lang="en-MY" sz="1800" b="0" i="0" u="none" strike="noStrike" baseline="0" dirty="0" err="1">
                <a:solidFill>
                  <a:srgbClr val="9A009A"/>
                </a:solidFill>
                <a:latin typeface="CMSSBX10"/>
              </a:rPr>
              <a:t>downsampling</a:t>
            </a:r>
            <a:endParaRPr lang="en-MY" sz="1800" b="0" i="0" u="none" strike="noStrike" baseline="0" dirty="0">
              <a:solidFill>
                <a:srgbClr val="9A009A"/>
              </a:solidFill>
              <a:latin typeface="CMSSBX10"/>
            </a:endParaRPr>
          </a:p>
          <a:p>
            <a:endParaRPr lang="en-MY" dirty="0">
              <a:solidFill>
                <a:srgbClr val="9A009A"/>
              </a:solidFill>
              <a:latin typeface="CMSSBX10"/>
            </a:endParaRPr>
          </a:p>
          <a:p>
            <a:r>
              <a:rPr lang="en-US" sz="1800" b="0" i="0" u="none" strike="noStrike" baseline="0" dirty="0">
                <a:latin typeface="NimbusRomNo9L-Regu"/>
              </a:rPr>
              <a:t>A </a:t>
            </a:r>
            <a:r>
              <a:rPr lang="en-US" sz="1800" b="0" i="0" u="none" strike="noStrike" baseline="0" dirty="0">
                <a:latin typeface="NimbusRomNo9L-Medi"/>
              </a:rPr>
              <a:t>pooling </a:t>
            </a:r>
            <a:r>
              <a:rPr lang="en-US" sz="1800" b="0" i="0" u="none" strike="noStrike" baseline="0" dirty="0">
                <a:latin typeface="NimbusRomNo9L-Regu"/>
              </a:rPr>
              <a:t>layer in a neural network summarizes a set of adjacent units from the preceding layer with a single value</a:t>
            </a:r>
          </a:p>
          <a:p>
            <a:endParaRPr lang="en-US" dirty="0">
              <a:latin typeface="NimbusRomNo9L-Regu"/>
            </a:endParaRPr>
          </a:p>
          <a:p>
            <a:r>
              <a:rPr lang="en-US" dirty="0">
                <a:latin typeface="NimbusRomNo9L-Regu"/>
              </a:rPr>
              <a:t>Common forms of pooling:</a:t>
            </a:r>
          </a:p>
          <a:p>
            <a:pPr marL="285750" indent="-285750">
              <a:buFont typeface="Arial" panose="020B0604020202020204" pitchFamily="34" charset="0"/>
              <a:buChar char="•"/>
            </a:pPr>
            <a:r>
              <a:rPr lang="en-MY" sz="1800" b="1" i="0" u="none" strike="noStrike" baseline="0" dirty="0">
                <a:latin typeface="NimbusRomNo9L-Regu"/>
              </a:rPr>
              <a:t>Average-pooling</a:t>
            </a:r>
            <a:r>
              <a:rPr lang="en-US" sz="1800" b="0" i="0" u="none" strike="noStrike" baseline="0" dirty="0">
                <a:latin typeface="NimbusRomNo9L-Regu"/>
              </a:rPr>
              <a:t>: computes the average value of its </a:t>
            </a:r>
            <a:r>
              <a:rPr lang="en-MY" sz="1800" b="0" i="1" u="none" strike="noStrike" baseline="0" dirty="0">
                <a:latin typeface="Book Antiqua" panose="02040602050305030304" pitchFamily="18" charset="0"/>
              </a:rPr>
              <a:t>l</a:t>
            </a:r>
            <a:r>
              <a:rPr lang="en-US" sz="1800" b="0" i="0" u="none" strike="noStrike" baseline="0" dirty="0">
                <a:latin typeface="NimbusRomNo9L-Regu"/>
              </a:rPr>
              <a:t> inputs</a:t>
            </a:r>
          </a:p>
          <a:p>
            <a:pPr marL="742950" lvl="1" indent="-285750">
              <a:buFont typeface="Arial" panose="020B0604020202020204" pitchFamily="34" charset="0"/>
              <a:buChar char="•"/>
            </a:pPr>
            <a:r>
              <a:rPr lang="en-US" sz="1800" b="0" i="0" u="none" strike="noStrike" baseline="0" dirty="0">
                <a:latin typeface="NimbusRomNo9L-Regu"/>
              </a:rPr>
              <a:t>coarsen the resolution of the image</a:t>
            </a:r>
            <a:r>
              <a:rPr lang="en-US" sz="1800" dirty="0">
                <a:latin typeface="NimbusRomNo9L-Regu"/>
              </a:rPr>
              <a:t>, </a:t>
            </a:r>
            <a:r>
              <a:rPr lang="en-US" sz="1800" dirty="0" err="1">
                <a:latin typeface="NimbusRomNo9L-Regu"/>
              </a:rPr>
              <a:t>down</a:t>
            </a:r>
            <a:r>
              <a:rPr lang="en-US" dirty="0" err="1">
                <a:latin typeface="NimbusRomNo9L-Regu"/>
              </a:rPr>
              <a:t>sample</a:t>
            </a:r>
            <a:r>
              <a:rPr lang="en-US" dirty="0">
                <a:latin typeface="NimbusRomNo9L-Regu"/>
              </a:rPr>
              <a:t> by a factor of </a:t>
            </a:r>
            <a:r>
              <a:rPr lang="en-MY" sz="1800" b="0" i="1" u="none" strike="noStrike" baseline="0" dirty="0">
                <a:latin typeface="Book Antiqua" panose="02040602050305030304" pitchFamily="18" charset="0"/>
              </a:rPr>
              <a:t>s</a:t>
            </a:r>
            <a:r>
              <a:rPr lang="en-MY" sz="1800" b="0" i="0" u="none" strike="noStrike" baseline="0" dirty="0">
                <a:latin typeface="Calibri" panose="020F0502020204030204" pitchFamily="34" charset="0"/>
              </a:rPr>
              <a:t>.</a:t>
            </a: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10</a:t>
            </a:r>
            <a:r>
              <a:rPr lang="en-US" sz="1800" b="0" i="1" u="none" strike="noStrike" baseline="0" dirty="0">
                <a:latin typeface="Book Antiqua" panose="02040602050305030304" pitchFamily="18" charset="0"/>
              </a:rPr>
              <a:t>s </a:t>
            </a:r>
            <a:r>
              <a:rPr lang="en-US" sz="1800" b="0" i="0" u="none" strike="noStrike" baseline="0" dirty="0">
                <a:latin typeface="Times New Roman" panose="02020603050405020304" pitchFamily="18" charset="0"/>
              </a:rPr>
              <a:t>pixels =10 pixels after pooling.</a:t>
            </a:r>
          </a:p>
          <a:p>
            <a:pPr marL="742950" lvl="1" indent="-285750">
              <a:buFont typeface="Arial" panose="020B0604020202020204" pitchFamily="34" charset="0"/>
              <a:buChar char="•"/>
            </a:pPr>
            <a:r>
              <a:rPr lang="en-MY" sz="1800" b="0" i="0" u="none" strike="noStrike" baseline="0" dirty="0">
                <a:latin typeface="NimbusRomNo9L-Regu"/>
              </a:rPr>
              <a:t>Classifier can recognize in the pooled image: facilitates multiscale recognition</a:t>
            </a:r>
          </a:p>
          <a:p>
            <a:pPr marL="742950" lvl="1"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US" b="1" i="0" u="none" strike="noStrike" baseline="0" dirty="0">
                <a:latin typeface="Times New Roman" panose="02020603050405020304" pitchFamily="18" charset="0"/>
              </a:rPr>
              <a:t>Max-pooling:</a:t>
            </a:r>
            <a:r>
              <a:rPr lang="en-US" b="0" i="0" u="none" strike="noStrike" baseline="0" dirty="0">
                <a:latin typeface="Times New Roman" panose="02020603050405020304" pitchFamily="18" charset="0"/>
              </a:rPr>
              <a:t> computes the maximum value of its </a:t>
            </a:r>
            <a:r>
              <a:rPr lang="en-US" b="0" i="1" u="none" strike="noStrike" baseline="0" dirty="0">
                <a:latin typeface="Book Antiqua" panose="02040602050305030304" pitchFamily="18" charset="0"/>
              </a:rPr>
              <a:t>l </a:t>
            </a:r>
            <a:r>
              <a:rPr lang="en-US" b="0" i="0" u="none" strike="noStrike" baseline="0" dirty="0">
                <a:latin typeface="Times New Roman" panose="02020603050405020304" pitchFamily="18" charset="0"/>
              </a:rPr>
              <a:t>inputs.</a:t>
            </a:r>
          </a:p>
          <a:p>
            <a:pPr marL="742950" lvl="1" indent="-285750">
              <a:buFont typeface="Arial" panose="020B0604020202020204" pitchFamily="34" charset="0"/>
              <a:buChar char="•"/>
            </a:pPr>
            <a:r>
              <a:rPr lang="en-MY" b="0" i="0" u="none" strike="noStrike" baseline="0" dirty="0">
                <a:latin typeface="NimbusRomNo9L-Regu"/>
              </a:rPr>
              <a:t>Can be used for </a:t>
            </a:r>
            <a:r>
              <a:rPr lang="en-MY" b="0" i="0" u="none" strike="noStrike" baseline="0" dirty="0" err="1">
                <a:latin typeface="NimbusRomNo9L-Regu"/>
              </a:rPr>
              <a:t>downsampling</a:t>
            </a:r>
            <a:endParaRPr lang="en-MY" dirty="0">
              <a:latin typeface="NimbusRomNo9L-Regu"/>
            </a:endParaRPr>
          </a:p>
          <a:p>
            <a:pPr marL="742950" lvl="1" indent="-285750">
              <a:buFont typeface="Arial" panose="020B0604020202020204" pitchFamily="34" charset="0"/>
              <a:buChar char="•"/>
            </a:pPr>
            <a:r>
              <a:rPr lang="en-US" sz="1800" b="0" i="0" u="none" strike="noStrike" baseline="0" dirty="0">
                <a:latin typeface="NimbusRomNo9L-Regu"/>
              </a:rPr>
              <a:t>logical disjunction, saying that a feature exists somewhere in the unit’s receptive field.</a:t>
            </a:r>
            <a:endParaRPr lang="en-US"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b="0" i="0" u="none" strike="noStrike" baseline="0" dirty="0">
              <a:latin typeface="NimbusRomNo9L-Regu"/>
            </a:endParaRPr>
          </a:p>
          <a:p>
            <a:endParaRPr lang="en-US" sz="1800" b="0" i="0" u="none" strike="noStrike" baseline="0" dirty="0">
              <a:solidFill>
                <a:srgbClr val="9A009A"/>
              </a:solidFill>
              <a:latin typeface="CMSSBX10"/>
            </a:endParaRPr>
          </a:p>
        </p:txBody>
      </p:sp>
    </p:spTree>
    <p:extLst>
      <p:ext uri="{BB962C8B-B14F-4D97-AF65-F5344CB8AC3E}">
        <p14:creationId xmlns:p14="http://schemas.microsoft.com/office/powerpoint/2010/main" val="408178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sp>
        <p:nvSpPr>
          <p:cNvPr id="3" name="object 3"/>
          <p:cNvSpPr txBox="1"/>
          <p:nvPr/>
        </p:nvSpPr>
        <p:spPr>
          <a:xfrm>
            <a:off x="1130298" y="1379949"/>
            <a:ext cx="7937502" cy="5000727"/>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Tensor operations in CNNs</a:t>
            </a:r>
          </a:p>
          <a:p>
            <a:endParaRPr lang="en-MY" dirty="0">
              <a:solidFill>
                <a:srgbClr val="9A009A"/>
              </a:solidFill>
              <a:latin typeface="CMSSBX10"/>
            </a:endParaRPr>
          </a:p>
          <a:p>
            <a:pPr algn="l"/>
            <a:r>
              <a:rPr lang="en-US" sz="1800" b="0" i="0" u="none" strike="noStrike" baseline="0" dirty="0">
                <a:latin typeface="NimbusRomNo9L-Medi"/>
              </a:rPr>
              <a:t>tensors</a:t>
            </a:r>
            <a:r>
              <a:rPr lang="en-US" sz="1800" b="0" i="0" u="none" strike="noStrike" baseline="0" dirty="0">
                <a:latin typeface="NimbusRomNo9L-Regu"/>
              </a:rPr>
              <a:t>, which (in deep learning terminology) are simply multidimensional arrays</a:t>
            </a:r>
          </a:p>
          <a:p>
            <a:pPr algn="l"/>
            <a:r>
              <a:rPr lang="en-MY" sz="1800" b="0" i="0" u="none" strike="noStrike" baseline="0" dirty="0">
                <a:latin typeface="NimbusRomNo9L-Regu"/>
              </a:rPr>
              <a:t>of any dimension</a:t>
            </a:r>
          </a:p>
          <a:p>
            <a:pPr algn="l"/>
            <a:endParaRPr lang="en-MY" dirty="0">
              <a:latin typeface="NimbusRomNo9L-Regu"/>
            </a:endParaRPr>
          </a:p>
          <a:p>
            <a:pPr algn="l"/>
            <a:r>
              <a:rPr lang="en-US" sz="1800" b="0" i="0" u="none" strike="noStrike" baseline="0" dirty="0">
                <a:latin typeface="NimbusRomNo9L-Regu"/>
              </a:rPr>
              <a:t>Vectors and matrices are one-dimensional and two-dimensional</a:t>
            </a:r>
            <a:r>
              <a:rPr lang="en-MY" sz="1800" b="0" i="0" u="none" strike="noStrike" baseline="0" dirty="0">
                <a:latin typeface="NimbusRomNo9L-Regu"/>
              </a:rPr>
              <a:t> special cases of tensors</a:t>
            </a:r>
          </a:p>
          <a:p>
            <a:pPr algn="l"/>
            <a:endParaRPr lang="en-MY" dirty="0">
              <a:latin typeface="NimbusRomNo9L-Regu"/>
            </a:endParaRPr>
          </a:p>
          <a:p>
            <a:pPr algn="l"/>
            <a:r>
              <a:rPr lang="en-US" sz="1800" b="0" i="0" u="none" strike="noStrike" baseline="0" dirty="0">
                <a:latin typeface="NimbusRomNo9L-Regu"/>
              </a:rPr>
              <a:t>a way of keeping track of the “shape” of the data as it progresses through the layers of the network</a:t>
            </a:r>
          </a:p>
          <a:p>
            <a:pPr lvl="1"/>
            <a:endParaRPr lang="en-US" dirty="0">
              <a:latin typeface="Times New Roman" panose="02020603050405020304" pitchFamily="18" charset="0"/>
            </a:endParaRPr>
          </a:p>
          <a:p>
            <a:pPr algn="l"/>
            <a:r>
              <a:rPr lang="en-MY" sz="1800" b="0" i="0" u="none" strike="noStrike" baseline="0" dirty="0">
                <a:latin typeface="NimbusRomNo9L-Regu"/>
              </a:rPr>
              <a:t>Computational efficiency of tensor operations: </a:t>
            </a:r>
            <a:r>
              <a:rPr lang="en-US" sz="1800" b="0" i="0" u="none" strike="noStrike" baseline="0" dirty="0">
                <a:latin typeface="NimbusRomNo9L-Regu"/>
              </a:rPr>
              <a:t>given a description of a network as a sequence of tensor operations, </a:t>
            </a:r>
            <a:r>
              <a:rPr lang="en-MY" sz="1800" b="0" i="0" u="none" strike="noStrike" baseline="0" dirty="0">
                <a:latin typeface="NimbusRomNo9L-Regu"/>
              </a:rPr>
              <a:t>deep learning </a:t>
            </a:r>
            <a:r>
              <a:rPr lang="en-US" sz="1800" b="0" i="0" u="none" strike="noStrike" baseline="0" dirty="0">
                <a:latin typeface="NimbusRomNo9L-Regu"/>
              </a:rPr>
              <a:t>software package can generate compiled code that is highly optimized for the underlying </a:t>
            </a:r>
            <a:r>
              <a:rPr lang="en-MY" sz="1800" b="0" i="0" u="none" strike="noStrike" baseline="0" dirty="0">
                <a:latin typeface="NimbusRomNo9L-Regu"/>
              </a:rPr>
              <a:t>computational substrate</a:t>
            </a:r>
          </a:p>
          <a:p>
            <a:pPr algn="l"/>
            <a:endParaRPr lang="en-MY" dirty="0">
              <a:latin typeface="NimbusRomNo9L-Regu"/>
            </a:endParaRPr>
          </a:p>
          <a:p>
            <a:pPr algn="l"/>
            <a:r>
              <a:rPr lang="en-MY" b="0" i="0" u="none" strike="noStrike" baseline="0" dirty="0">
                <a:latin typeface="NimbusRomNo9L-Regu"/>
              </a:rPr>
              <a:t>Are </a:t>
            </a:r>
            <a:r>
              <a:rPr lang="en-US" b="0" i="0" u="none" strike="noStrike" baseline="0" dirty="0">
                <a:latin typeface="NimbusRomNo9L-Regu"/>
              </a:rPr>
              <a:t>run on </a:t>
            </a:r>
            <a:r>
              <a:rPr lang="en-MY" sz="1800" b="0" i="0" u="none" strike="noStrike" baseline="0" dirty="0">
                <a:latin typeface="NimbusRomNo9L-Regu"/>
              </a:rPr>
              <a:t>GPUs (graphics processing </a:t>
            </a:r>
            <a:r>
              <a:rPr lang="en-US" sz="1800" b="0" i="0" u="none" strike="noStrike" baseline="0" dirty="0">
                <a:latin typeface="NimbusRomNo9L-Regu"/>
              </a:rPr>
              <a:t>units) or TPUs (tensor processing units), which make available a high degree of parallelism</a:t>
            </a:r>
            <a:endParaRPr lang="en-US" b="0" i="0" u="none" strike="noStrike" baseline="0" dirty="0">
              <a:latin typeface="NimbusRomNo9L-Regu"/>
            </a:endParaRPr>
          </a:p>
          <a:p>
            <a:endParaRPr lang="en-US" sz="1800" b="0" i="0" u="none" strike="noStrike" baseline="0" dirty="0">
              <a:solidFill>
                <a:srgbClr val="9A009A"/>
              </a:solidFill>
              <a:latin typeface="CMSSBX10"/>
            </a:endParaRPr>
          </a:p>
        </p:txBody>
      </p:sp>
    </p:spTree>
    <p:extLst>
      <p:ext uri="{BB962C8B-B14F-4D97-AF65-F5344CB8AC3E}">
        <p14:creationId xmlns:p14="http://schemas.microsoft.com/office/powerpoint/2010/main" val="30223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Convolutional Networks</a:t>
            </a:r>
            <a:endParaRPr spc="70" dirty="0"/>
          </a:p>
        </p:txBody>
      </p:sp>
      <p:sp>
        <p:nvSpPr>
          <p:cNvPr id="3" name="object 3"/>
          <p:cNvSpPr txBox="1"/>
          <p:nvPr/>
        </p:nvSpPr>
        <p:spPr>
          <a:xfrm>
            <a:off x="1130298" y="1379949"/>
            <a:ext cx="7937502" cy="5595762"/>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Residual networks</a:t>
            </a:r>
            <a:endParaRPr lang="en-MY" dirty="0">
              <a:solidFill>
                <a:srgbClr val="9A009A"/>
              </a:solidFill>
              <a:latin typeface="CMSSBX10"/>
            </a:endParaRPr>
          </a:p>
          <a:p>
            <a:pPr algn="l"/>
            <a:r>
              <a:rPr lang="en-US" sz="1800" b="0" i="0" u="none" strike="noStrike" baseline="0" dirty="0">
                <a:latin typeface="NimbusRomNo9L-Regu"/>
              </a:rPr>
              <a:t>Residual networks avoid the problem of vanishing gradients in typical deep models</a:t>
            </a:r>
          </a:p>
          <a:p>
            <a:pPr algn="l"/>
            <a:endParaRPr lang="en-US" dirty="0">
              <a:latin typeface="NimbusRomNo9L-Regu"/>
            </a:endParaRPr>
          </a:p>
          <a:p>
            <a:pPr algn="l"/>
            <a:r>
              <a:rPr lang="en-US" sz="1800" b="0" i="0" u="none" strike="noStrike" baseline="0" dirty="0">
                <a:latin typeface="NimbusRomNo9L-Regu"/>
              </a:rPr>
              <a:t>Typical deep models: each layer completely replaces the representation from the preceding layer</a:t>
            </a:r>
          </a:p>
          <a:p>
            <a:pPr algn="l"/>
            <a:endParaRPr lang="en-MY" dirty="0">
              <a:latin typeface="NimbusRomNo9L-Regu"/>
            </a:endParaRPr>
          </a:p>
          <a:p>
            <a:pPr algn="l"/>
            <a:r>
              <a:rPr lang="en-US" sz="1800" b="0" i="0" u="none" strike="noStrike" baseline="0" dirty="0">
                <a:latin typeface="NimbusRomNo9L-Regu"/>
              </a:rPr>
              <a:t>key idea of residual networks: a layer should </a:t>
            </a:r>
            <a:r>
              <a:rPr lang="en-US" sz="1800" b="0" i="0" u="none" strike="noStrike" baseline="0" dirty="0">
                <a:latin typeface="NimbusRomNo9L-ReguItal"/>
              </a:rPr>
              <a:t>perturb </a:t>
            </a:r>
            <a:r>
              <a:rPr lang="en-US" sz="1800" b="0" i="0" u="none" strike="noStrike" baseline="0" dirty="0">
                <a:latin typeface="NimbusRomNo9L-Regu"/>
              </a:rPr>
              <a:t>the representation from</a:t>
            </a:r>
          </a:p>
          <a:p>
            <a:pPr algn="l"/>
            <a:r>
              <a:rPr lang="en-US" sz="1800" b="0" i="0" u="none" strike="noStrike" baseline="0" dirty="0">
                <a:latin typeface="NimbusRomNo9L-Regu"/>
              </a:rPr>
              <a:t>the previous layer rather than </a:t>
            </a:r>
            <a:r>
              <a:rPr lang="en-US" sz="1800" b="0" i="0" u="none" strike="noStrike" baseline="0" dirty="0">
                <a:latin typeface="NimbusRomNo9L-ReguItal"/>
              </a:rPr>
              <a:t>replace </a:t>
            </a:r>
            <a:r>
              <a:rPr lang="en-US" sz="1800" b="0" i="0" u="none" strike="noStrike" baseline="0" dirty="0">
                <a:latin typeface="NimbusRomNo9L-Regu"/>
              </a:rPr>
              <a:t>it entirely</a:t>
            </a:r>
          </a:p>
          <a:p>
            <a:endParaRPr lang="en-MY" sz="1800" b="0" i="1" u="none" strike="noStrike" baseline="0" dirty="0">
              <a:latin typeface="Times New Roman" panose="02020603050405020304" pitchFamily="18" charset="0"/>
            </a:endParaRPr>
          </a:p>
          <a:p>
            <a:pPr algn="ctr"/>
            <a:r>
              <a:rPr lang="pl-PL" sz="2800" b="1" i="1" u="none" strike="noStrike" baseline="-25000" dirty="0">
                <a:latin typeface="Times New Roman" panose="02020603050405020304" pitchFamily="18" charset="0"/>
              </a:rPr>
              <a:t>z</a:t>
            </a:r>
            <a:r>
              <a:rPr lang="pl-PL" sz="2800" b="0" i="1" u="none" strike="noStrike" baseline="30000" dirty="0">
                <a:latin typeface="Tahoma" panose="020B0604030504040204" pitchFamily="34" charset="0"/>
              </a:rPr>
              <a:t>(</a:t>
            </a:r>
            <a:r>
              <a:rPr lang="pl-PL" sz="2800" b="0" i="1" u="none" strike="noStrike" baseline="30000" dirty="0">
                <a:latin typeface="Book Antiqua" panose="02040602050305030304" pitchFamily="18" charset="0"/>
              </a:rPr>
              <a:t>i</a:t>
            </a:r>
            <a:r>
              <a:rPr lang="pl-PL" sz="2800" b="0" i="0" u="none" strike="noStrike" baseline="30000" dirty="0">
                <a:latin typeface="Tahoma" panose="020B0604030504040204" pitchFamily="34" charset="0"/>
              </a:rPr>
              <a:t>) </a:t>
            </a:r>
            <a:r>
              <a:rPr lang="pl-PL" sz="2800" b="0" i="0" u="none" strike="noStrike" baseline="-25000" dirty="0">
                <a:latin typeface="Tahoma" panose="020B0604030504040204" pitchFamily="34" charset="0"/>
              </a:rPr>
              <a:t>= </a:t>
            </a:r>
            <a:r>
              <a:rPr lang="pl-PL" sz="2800" b="1" i="0" u="none" strike="noStrike" baseline="-25000" dirty="0">
                <a:latin typeface="Times New Roman" panose="02020603050405020304" pitchFamily="18" charset="0"/>
              </a:rPr>
              <a:t>g</a:t>
            </a:r>
            <a:r>
              <a:rPr lang="pl-PL" sz="2800" b="0" i="0" u="none" strike="noStrike" baseline="30000" dirty="0">
                <a:latin typeface="Tahoma" panose="020B0604030504040204" pitchFamily="34" charset="0"/>
              </a:rPr>
              <a:t>(</a:t>
            </a:r>
            <a:r>
              <a:rPr lang="pl-PL" sz="2800" b="0" i="1" u="none" strike="noStrike" baseline="30000" dirty="0">
                <a:latin typeface="Book Antiqua" panose="02040602050305030304" pitchFamily="18" charset="0"/>
              </a:rPr>
              <a:t>i</a:t>
            </a:r>
            <a:r>
              <a:rPr lang="pl-PL" sz="2800" b="0" i="0" u="none" strike="noStrike" baseline="30000" dirty="0">
                <a:latin typeface="Tahoma" panose="020B0604030504040204" pitchFamily="34" charset="0"/>
              </a:rPr>
              <a:t>)</a:t>
            </a:r>
            <a:r>
              <a:rPr lang="pl-PL" sz="2800" b="0" i="0" u="none" strike="noStrike" baseline="-25000" dirty="0">
                <a:latin typeface="Tahoma" panose="020B0604030504040204" pitchFamily="34" charset="0"/>
              </a:rPr>
              <a:t>(</a:t>
            </a:r>
            <a:r>
              <a:rPr lang="pl-PL" sz="2800" b="1" i="0" u="none" strike="noStrike" baseline="-25000" dirty="0">
                <a:latin typeface="Times New Roman" panose="02020603050405020304" pitchFamily="18" charset="0"/>
              </a:rPr>
              <a:t>z</a:t>
            </a:r>
            <a:r>
              <a:rPr lang="pl-PL" sz="2800" b="0" i="0" u="none" strike="noStrike" baseline="30000" dirty="0">
                <a:latin typeface="Tahoma" panose="020B0604030504040204" pitchFamily="34" charset="0"/>
              </a:rPr>
              <a:t>(</a:t>
            </a:r>
            <a:r>
              <a:rPr lang="pl-PL" sz="2800" b="0" i="1" u="none" strike="noStrike" baseline="30000" dirty="0">
                <a:latin typeface="Book Antiqua" panose="02040602050305030304" pitchFamily="18" charset="0"/>
              </a:rPr>
              <a:t>i</a:t>
            </a:r>
            <a:r>
              <a:rPr lang="pl-PL" sz="2800" b="0" i="1" u="none" strike="noStrike" baseline="30000" dirty="0">
                <a:latin typeface="Arial" panose="020B0604020202020204" pitchFamily="34" charset="0"/>
              </a:rPr>
              <a:t>−</a:t>
            </a:r>
            <a:r>
              <a:rPr lang="pl-PL" sz="2800" b="0" i="0" u="none" strike="noStrike" baseline="30000" dirty="0">
                <a:latin typeface="Book Antiqua" panose="02040602050305030304" pitchFamily="18" charset="0"/>
              </a:rPr>
              <a:t>1</a:t>
            </a:r>
            <a:r>
              <a:rPr lang="pl-PL" sz="2800" b="0" i="0" u="none" strike="noStrike" baseline="30000" dirty="0">
                <a:latin typeface="Tahoma" panose="020B0604030504040204" pitchFamily="34" charset="0"/>
              </a:rPr>
              <a:t>) </a:t>
            </a:r>
            <a:r>
              <a:rPr lang="pl-PL" sz="2800" b="0" i="0" u="none" strike="noStrike" baseline="-25000" dirty="0">
                <a:latin typeface="Tahoma" panose="020B0604030504040204" pitchFamily="34" charset="0"/>
              </a:rPr>
              <a:t>+ </a:t>
            </a:r>
            <a:r>
              <a:rPr lang="pl-PL" sz="2800" b="0" i="1" u="none" strike="noStrike" baseline="-25000" dirty="0">
                <a:latin typeface="Book Antiqua" panose="02040602050305030304" pitchFamily="18" charset="0"/>
              </a:rPr>
              <a:t>f </a:t>
            </a:r>
            <a:r>
              <a:rPr lang="pl-PL" sz="2800" b="0" i="0" u="none" strike="noStrike" baseline="-25000" dirty="0">
                <a:latin typeface="Tahoma" panose="020B0604030504040204" pitchFamily="34" charset="0"/>
              </a:rPr>
              <a:t>(</a:t>
            </a:r>
            <a:r>
              <a:rPr lang="pl-PL" sz="2800" b="1" i="0" u="none" strike="noStrike" baseline="-25000" dirty="0">
                <a:latin typeface="Times New Roman" panose="02020603050405020304" pitchFamily="18" charset="0"/>
              </a:rPr>
              <a:t>z</a:t>
            </a:r>
            <a:r>
              <a:rPr lang="pl-PL" sz="2800" b="0" i="0" u="none" strike="noStrike" baseline="30000" dirty="0">
                <a:latin typeface="Tahoma" panose="020B0604030504040204" pitchFamily="34" charset="0"/>
              </a:rPr>
              <a:t>(</a:t>
            </a:r>
            <a:r>
              <a:rPr lang="pl-PL" sz="2800" b="0" i="1" u="none" strike="noStrike" baseline="30000" dirty="0">
                <a:latin typeface="Book Antiqua" panose="02040602050305030304" pitchFamily="18" charset="0"/>
              </a:rPr>
              <a:t>i</a:t>
            </a:r>
            <a:r>
              <a:rPr lang="pl-PL" sz="2800" b="0" i="1" u="none" strike="noStrike" baseline="30000" dirty="0">
                <a:latin typeface="Arial" panose="020B0604020202020204" pitchFamily="34" charset="0"/>
              </a:rPr>
              <a:t>−</a:t>
            </a:r>
            <a:r>
              <a:rPr lang="pl-PL" sz="2800" b="0" i="0" u="none" strike="noStrike" baseline="30000" dirty="0">
                <a:latin typeface="Book Antiqua" panose="02040602050305030304" pitchFamily="18" charset="0"/>
              </a:rPr>
              <a:t>1</a:t>
            </a:r>
            <a:r>
              <a:rPr lang="pl-PL" sz="2800" b="0" i="0" u="none" strike="noStrike" baseline="30000" dirty="0">
                <a:latin typeface="Tahoma" panose="020B0604030504040204" pitchFamily="34" charset="0"/>
              </a:rPr>
              <a:t>)</a:t>
            </a:r>
            <a:r>
              <a:rPr lang="pl-PL" sz="2800" b="0" i="0" u="none" strike="noStrike" baseline="-25000" dirty="0">
                <a:latin typeface="Tahoma" panose="020B0604030504040204" pitchFamily="34" charset="0"/>
              </a:rPr>
              <a:t>))</a:t>
            </a:r>
            <a:endParaRPr lang="en-US" sz="2800" b="0" i="0" u="none" strike="noStrike" baseline="-25000" dirty="0">
              <a:latin typeface="Tahoma" panose="020B0604030504040204" pitchFamily="34" charset="0"/>
            </a:endParaRPr>
          </a:p>
          <a:p>
            <a:pPr algn="ctr"/>
            <a:endParaRPr lang="en-US" sz="2800" baseline="-25000" dirty="0">
              <a:latin typeface="Tahoma" panose="020B0604030504040204" pitchFamily="34" charset="0"/>
            </a:endParaRPr>
          </a:p>
          <a:p>
            <a:pPr algn="just"/>
            <a:r>
              <a:rPr lang="en-US" sz="1800" b="1" i="0" u="none" strike="noStrike" baseline="0" dirty="0">
                <a:latin typeface="Times New Roman" panose="02020603050405020304" pitchFamily="18" charset="0"/>
              </a:rPr>
              <a:t>z</a:t>
            </a:r>
            <a:r>
              <a:rPr lang="en-US" sz="1800" b="0" i="0" u="none" strike="noStrike" baseline="30000" dirty="0">
                <a:latin typeface="Tahoma" panose="020B0604030504040204" pitchFamily="34" charset="0"/>
              </a:rPr>
              <a:t>(</a:t>
            </a:r>
            <a:r>
              <a:rPr lang="en-US" sz="1800" b="0" i="1" u="none" strike="noStrike" baseline="30000" dirty="0" err="1">
                <a:latin typeface="Book Antiqua" panose="02040602050305030304" pitchFamily="18" charset="0"/>
              </a:rPr>
              <a:t>i</a:t>
            </a:r>
            <a:r>
              <a:rPr lang="en-US" sz="1800" b="0" i="0" u="none" strike="noStrike" baseline="30000" dirty="0">
                <a:latin typeface="Tahoma" panose="020B0604030504040204" pitchFamily="34" charset="0"/>
              </a:rPr>
              <a:t>) </a:t>
            </a:r>
            <a:r>
              <a:rPr lang="en-US" sz="1800" b="0" i="0" u="none" strike="noStrike" dirty="0">
                <a:latin typeface="Times New Roman" panose="02020603050405020304" pitchFamily="18" charset="0"/>
              </a:rPr>
              <a:t>: values of the units in layer </a:t>
            </a:r>
            <a:r>
              <a:rPr lang="en-US" sz="1800" b="0" i="1" u="none" strike="noStrike" dirty="0" err="1">
                <a:latin typeface="Book Antiqua" panose="02040602050305030304" pitchFamily="18" charset="0"/>
              </a:rPr>
              <a:t>i</a:t>
            </a:r>
            <a:r>
              <a:rPr lang="en-US" sz="1800" b="0" i="0" u="none" strike="noStrike" dirty="0">
                <a:latin typeface="Times New Roman" panose="02020603050405020304" pitchFamily="18" charset="0"/>
              </a:rPr>
              <a:t>, </a:t>
            </a:r>
            <a:r>
              <a:rPr lang="en-MY" sz="1800" b="1" i="0" u="none" strike="noStrike" baseline="0" dirty="0">
                <a:latin typeface="Trebuchet MS" panose="020B0603020202020204" pitchFamily="34" charset="0"/>
              </a:rPr>
              <a:t>g</a:t>
            </a:r>
            <a:r>
              <a:rPr lang="en-MY" sz="1800" b="0" i="1" u="none" strike="noStrike" baseline="-25000" dirty="0">
                <a:latin typeface="Book Antiqua" panose="02040602050305030304" pitchFamily="18" charset="0"/>
              </a:rPr>
              <a:t>r </a:t>
            </a:r>
            <a:r>
              <a:rPr lang="en-US" sz="1800" b="0" i="0" u="none" strike="noStrike" baseline="0" dirty="0">
                <a:latin typeface="Times New Roman" panose="02020603050405020304" pitchFamily="18" charset="0"/>
              </a:rPr>
              <a:t>: the </a:t>
            </a:r>
            <a:r>
              <a:rPr lang="en-US" dirty="0" err="1">
                <a:latin typeface="Times New Roman" panose="02020603050405020304" pitchFamily="18" charset="0"/>
              </a:rPr>
              <a:t>eactivation</a:t>
            </a:r>
            <a:r>
              <a:rPr lang="en-US" dirty="0">
                <a:latin typeface="Times New Roman" panose="02020603050405020304" pitchFamily="18" charset="0"/>
              </a:rPr>
              <a:t> functions for the residual layer</a:t>
            </a:r>
          </a:p>
          <a:p>
            <a:pPr algn="just"/>
            <a:r>
              <a:rPr lang="en-MY" i="1" dirty="0">
                <a:latin typeface="Book Antiqua" panose="02040602050305030304" pitchFamily="18" charset="0"/>
              </a:rPr>
              <a:t>f </a:t>
            </a:r>
            <a:r>
              <a:rPr lang="en-MY" dirty="0">
                <a:latin typeface="Times New Roman" panose="02020603050405020304" pitchFamily="18" charset="0"/>
              </a:rPr>
              <a:t>as the </a:t>
            </a:r>
            <a:r>
              <a:rPr lang="en-US" b="1" dirty="0">
                <a:latin typeface="Times New Roman" panose="02020603050405020304" pitchFamily="18" charset="0"/>
              </a:rPr>
              <a:t>residual</a:t>
            </a:r>
            <a:r>
              <a:rPr lang="en-US" dirty="0">
                <a:latin typeface="Times New Roman" panose="02020603050405020304" pitchFamily="18" charset="0"/>
              </a:rPr>
              <a:t>, perturbing the default </a:t>
            </a:r>
            <a:r>
              <a:rPr lang="en-US" dirty="0" err="1">
                <a:latin typeface="Times New Roman" panose="02020603050405020304" pitchFamily="18" charset="0"/>
              </a:rPr>
              <a:t>bhavior</a:t>
            </a:r>
            <a:r>
              <a:rPr lang="en-US" dirty="0">
                <a:latin typeface="Times New Roman" panose="02020603050405020304" pitchFamily="18" charset="0"/>
              </a:rPr>
              <a:t> </a:t>
            </a:r>
            <a:r>
              <a:rPr lang="en-US" sz="1800" b="0" i="0" u="none" strike="noStrike" baseline="0" dirty="0">
                <a:latin typeface="Times New Roman" panose="02020603050405020304" pitchFamily="18" charset="0"/>
              </a:rPr>
              <a:t>of passing layer </a:t>
            </a:r>
            <a:r>
              <a:rPr lang="en-US" sz="1800" b="0" i="1" u="none" strike="noStrike" baseline="0" dirty="0">
                <a:latin typeface="Book Antiqua" panose="02040602050305030304" pitchFamily="18" charset="0"/>
              </a:rPr>
              <a:t>i</a:t>
            </a:r>
            <a:r>
              <a:rPr lang="en-US" sz="1800" b="0" i="1" u="none" strike="noStrike" baseline="0" dirty="0">
                <a:latin typeface="Arial" panose="020B0604020202020204" pitchFamily="34" charset="0"/>
              </a:rPr>
              <a:t>−</a:t>
            </a:r>
            <a:r>
              <a:rPr lang="en-US" sz="1800" b="0" i="0" u="none" strike="noStrike" baseline="0" dirty="0">
                <a:latin typeface="Times New Roman" panose="02020603050405020304" pitchFamily="18" charset="0"/>
              </a:rPr>
              <a:t>1 through to layer </a:t>
            </a:r>
            <a:r>
              <a:rPr lang="en-US" sz="1800" b="0" i="1" u="none" strike="noStrike" baseline="0" dirty="0" err="1">
                <a:latin typeface="Book Antiqua" panose="02040602050305030304" pitchFamily="18" charset="0"/>
              </a:rPr>
              <a:t>i</a:t>
            </a:r>
            <a:r>
              <a:rPr lang="en-US" sz="1800" b="0" i="0" u="none" strike="noStrike" baseline="0" dirty="0">
                <a:latin typeface="Times New Roman" panose="02020603050405020304" pitchFamily="18" charset="0"/>
              </a:rPr>
              <a:t>.</a:t>
            </a:r>
          </a:p>
          <a:p>
            <a:endParaRPr lang="en-US" sz="1800" b="0" i="0" u="none" strike="noStrike" baseline="0" dirty="0">
              <a:latin typeface="Times New Roman" panose="02020603050405020304" pitchFamily="18" charset="0"/>
            </a:endParaRPr>
          </a:p>
          <a:p>
            <a:pPr algn="just"/>
            <a:r>
              <a:rPr lang="en-US" sz="1800" b="0" i="0" u="none" strike="noStrike" dirty="0">
                <a:latin typeface="Times New Roman" panose="02020603050405020304" pitchFamily="18" charset="0"/>
              </a:rPr>
              <a:t>A neural network with one linear layer combined with on linear layer:</a:t>
            </a:r>
          </a:p>
          <a:p>
            <a:pPr algn="just"/>
            <a:endParaRPr lang="en-US" sz="2800" b="0" i="0" u="none" strike="noStrike" baseline="-25000" dirty="0">
              <a:latin typeface="Tahoma" panose="020B0604030504040204" pitchFamily="34" charset="0"/>
            </a:endParaRPr>
          </a:p>
          <a:p>
            <a:pPr algn="ctr"/>
            <a:r>
              <a:rPr lang="en-MY" sz="1800" b="0" i="1" u="none" strike="noStrike" baseline="0" dirty="0">
                <a:latin typeface="Gill Sans MT" panose="020B0502020104020203" pitchFamily="34" charset="0"/>
              </a:rPr>
              <a:t>f </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z</a:t>
            </a:r>
            <a:r>
              <a:rPr lang="en-MY" sz="1800" b="0" i="0" u="none" strike="noStrike" baseline="0" dirty="0">
                <a:latin typeface="Tahoma" panose="020B0604030504040204" pitchFamily="34" charset="0"/>
              </a:rPr>
              <a:t>) = </a:t>
            </a:r>
            <a:r>
              <a:rPr lang="en-MY" sz="1800" b="1" i="0" u="none" strike="noStrike" baseline="0" dirty="0">
                <a:latin typeface="Times New Roman" panose="02020603050405020304" pitchFamily="18" charset="0"/>
              </a:rPr>
              <a:t>Vg</a:t>
            </a:r>
            <a:r>
              <a:rPr lang="en-MY" sz="1800" b="0" i="0" u="none" strike="noStrike" baseline="0" dirty="0">
                <a:latin typeface="Tahoma" panose="020B0604030504040204" pitchFamily="34" charset="0"/>
              </a:rPr>
              <a:t>(</a:t>
            </a:r>
            <a:r>
              <a:rPr lang="en-MY" sz="1800" b="1" i="0" u="none" strike="noStrike" baseline="0" dirty="0" err="1">
                <a:latin typeface="Times New Roman" panose="02020603050405020304" pitchFamily="18" charset="0"/>
              </a:rPr>
              <a:t>Wz</a:t>
            </a:r>
            <a:r>
              <a:rPr lang="en-MY" sz="1800" b="0" i="0" u="none" strike="noStrike" baseline="0" dirty="0">
                <a:latin typeface="Tahoma" panose="020B0604030504040204" pitchFamily="34" charset="0"/>
              </a:rPr>
              <a:t>)</a:t>
            </a:r>
          </a:p>
          <a:p>
            <a:pPr algn="just"/>
            <a:endParaRPr lang="pl-PL" sz="2800" b="0" i="0" u="none" strike="noStrike" baseline="-25000" dirty="0">
              <a:latin typeface="Tahoma" panose="020B0604030504040204" pitchFamily="34" charset="0"/>
            </a:endParaRPr>
          </a:p>
          <a:p>
            <a:r>
              <a:rPr lang="en-US" sz="1800" b="0" i="0" u="none" strike="noStrike" baseline="0" dirty="0">
                <a:latin typeface="Times New Roman" panose="02020603050405020304" pitchFamily="18" charset="0"/>
              </a:rPr>
              <a:t>where </a:t>
            </a:r>
            <a:r>
              <a:rPr lang="en-US" sz="1800" b="1" i="0" u="none" strike="noStrike" baseline="0" dirty="0">
                <a:latin typeface="Times New Roman" panose="02020603050405020304" pitchFamily="18" charset="0"/>
              </a:rPr>
              <a:t>W </a:t>
            </a:r>
            <a:r>
              <a:rPr lang="en-US" sz="1800" b="0" i="0" u="none" strike="noStrike" baseline="0" dirty="0">
                <a:latin typeface="Times New Roman" panose="02020603050405020304" pitchFamily="18" charset="0"/>
              </a:rPr>
              <a:t>and </a:t>
            </a:r>
            <a:r>
              <a:rPr lang="en-US" sz="1800" b="1" i="0" u="none" strike="noStrike" baseline="0" dirty="0">
                <a:latin typeface="Times New Roman" panose="02020603050405020304" pitchFamily="18" charset="0"/>
              </a:rPr>
              <a:t>V </a:t>
            </a:r>
            <a:r>
              <a:rPr lang="en-US" sz="1800" b="0" i="0" u="none" strike="noStrike" baseline="0" dirty="0">
                <a:latin typeface="Times New Roman" panose="02020603050405020304" pitchFamily="18" charset="0"/>
              </a:rPr>
              <a:t>are learned weight matrices with the usual bias weights added.</a:t>
            </a:r>
          </a:p>
          <a:p>
            <a:pPr algn="l"/>
            <a:endParaRPr lang="en-US" sz="1800" b="0" i="0" u="none" strike="noStrike" baseline="0" dirty="0">
              <a:solidFill>
                <a:srgbClr val="9A009A"/>
              </a:solidFill>
              <a:latin typeface="CMSSBX10"/>
            </a:endParaRPr>
          </a:p>
        </p:txBody>
      </p:sp>
    </p:spTree>
    <p:extLst>
      <p:ext uri="{BB962C8B-B14F-4D97-AF65-F5344CB8AC3E}">
        <p14:creationId xmlns:p14="http://schemas.microsoft.com/office/powerpoint/2010/main" val="74311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Learning Algorithms</a:t>
            </a:r>
            <a:endParaRPr spc="70" dirty="0"/>
          </a:p>
        </p:txBody>
      </p:sp>
      <p:sp>
        <p:nvSpPr>
          <p:cNvPr id="3" name="object 3"/>
          <p:cNvSpPr txBox="1"/>
          <p:nvPr/>
        </p:nvSpPr>
        <p:spPr>
          <a:xfrm>
            <a:off x="1130298" y="1379949"/>
            <a:ext cx="7937502" cy="3769621"/>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Computing gradients in computation graphs </a:t>
            </a:r>
          </a:p>
          <a:p>
            <a:endParaRPr lang="en-US" sz="1800" b="0" i="0" u="none" strike="noStrike" baseline="0" dirty="0">
              <a:latin typeface="NimbusRomNo9L-Regu"/>
            </a:endParaRPr>
          </a:p>
          <a:p>
            <a:pPr algn="l"/>
            <a:r>
              <a:rPr lang="en-US" b="0" i="0" u="none" strike="noStrike" baseline="0" dirty="0">
                <a:latin typeface="NimbusRomNo9L-Regu"/>
              </a:rPr>
              <a:t>Gradient of the loss function </a:t>
            </a:r>
            <a:r>
              <a:rPr lang="en-MY" b="0" i="0" u="none" strike="noStrike" baseline="0" dirty="0">
                <a:latin typeface="NimbusRomNo9L-Regu"/>
              </a:rPr>
              <a:t>could be computed by </a:t>
            </a:r>
            <a:r>
              <a:rPr lang="en-US" b="0" i="0" u="none" strike="noStrike" baseline="0" dirty="0">
                <a:latin typeface="NimbusRomNo9L-Regu"/>
              </a:rPr>
              <a:t>back-propagating error information from the output layer of the network to the hidden layers</a:t>
            </a:r>
          </a:p>
          <a:p>
            <a:pPr algn="l"/>
            <a:endParaRPr lang="en-US" dirty="0">
              <a:solidFill>
                <a:srgbClr val="9A009A"/>
              </a:solidFill>
              <a:latin typeface="NimbusRomNo9L-Regu"/>
            </a:endParaRPr>
          </a:p>
          <a:p>
            <a:pPr algn="l"/>
            <a:r>
              <a:rPr lang="en-US" b="0" i="0" u="none" strike="noStrike" baseline="0" dirty="0">
                <a:latin typeface="NimbusRomNo9L-Regu"/>
              </a:rPr>
              <a:t>The back-propagation process passes messages back along each link in the network</a:t>
            </a:r>
          </a:p>
          <a:p>
            <a:pPr algn="l"/>
            <a:endParaRPr lang="en-US" dirty="0">
              <a:solidFill>
                <a:srgbClr val="9A009A"/>
              </a:solidFill>
              <a:latin typeface="NimbusRomNo9L-Regu"/>
            </a:endParaRPr>
          </a:p>
          <a:p>
            <a:r>
              <a:rPr lang="en-US" b="0" i="0" u="none" strike="noStrike" baseline="0" dirty="0">
                <a:latin typeface="Times New Roman" panose="02020603050405020304" pitchFamily="18" charset="0"/>
              </a:rPr>
              <a:t>The messages are all partial derivatives of the loss </a:t>
            </a:r>
            <a:r>
              <a:rPr lang="en-MY" b="0" i="1" u="none" strike="noStrike" baseline="0" dirty="0">
                <a:latin typeface="Book Antiqua" panose="02040602050305030304" pitchFamily="18" charset="0"/>
              </a:rPr>
              <a:t>L</a:t>
            </a:r>
            <a:r>
              <a:rPr lang="en-MY" b="0" i="0" u="none" strike="noStrike" baseline="0" dirty="0">
                <a:latin typeface="Times New Roman" panose="02020603050405020304" pitchFamily="18" charset="0"/>
              </a:rPr>
              <a:t>.</a:t>
            </a:r>
          </a:p>
          <a:p>
            <a:endParaRPr lang="en-MY" b="0" i="0" u="none" strike="noStrike" baseline="0" dirty="0">
              <a:latin typeface="Times New Roman" panose="02020603050405020304" pitchFamily="18" charset="0"/>
            </a:endParaRPr>
          </a:p>
          <a:p>
            <a:pPr algn="ctr"/>
            <a:r>
              <a:rPr lang="en-MY" b="0" i="1" u="none" strike="noStrike" baseline="0" dirty="0">
                <a:latin typeface="Calibri" panose="020F0502020204030204" pitchFamily="34" charset="0"/>
              </a:rPr>
              <a:t>∂</a:t>
            </a:r>
            <a:r>
              <a:rPr lang="en-MY" b="0" i="1" u="none" strike="noStrike" baseline="0" dirty="0">
                <a:latin typeface="Book Antiqua" panose="02040602050305030304" pitchFamily="18" charset="0"/>
              </a:rPr>
              <a:t>L</a:t>
            </a:r>
            <a:r>
              <a:rPr lang="en-MY" b="0" i="1" u="none" strike="noStrike" baseline="0" dirty="0">
                <a:latin typeface="Garamond" panose="02020404030301010803" pitchFamily="18" charset="0"/>
              </a:rPr>
              <a:t>/</a:t>
            </a:r>
            <a:r>
              <a:rPr lang="en-MY" b="0" i="1" u="none" strike="noStrike" baseline="0" dirty="0">
                <a:latin typeface="Calibri" panose="020F0502020204030204" pitchFamily="34" charset="0"/>
              </a:rPr>
              <a:t>∂</a:t>
            </a:r>
            <a:r>
              <a:rPr lang="en-MY" b="0" i="1" u="none" strike="noStrike" baseline="0" dirty="0">
                <a:latin typeface="Book Antiqua" panose="02040602050305030304" pitchFamily="18" charset="0"/>
              </a:rPr>
              <a:t>h </a:t>
            </a:r>
            <a:r>
              <a:rPr lang="en-MY" b="0" i="0" u="none" strike="noStrike" baseline="0" dirty="0">
                <a:latin typeface="Lucida Sans Unicode" panose="020B0602030504020204" pitchFamily="34" charset="0"/>
              </a:rPr>
              <a:t>= </a:t>
            </a:r>
            <a:r>
              <a:rPr lang="en-MY" b="0" i="1" u="none" strike="noStrike" baseline="0" dirty="0">
                <a:latin typeface="Calibri" panose="020F0502020204030204" pitchFamily="34" charset="0"/>
              </a:rPr>
              <a:t>∂</a:t>
            </a:r>
            <a:r>
              <a:rPr lang="en-MY" b="0" i="1" u="none" strike="noStrike" baseline="0" dirty="0">
                <a:latin typeface="Book Antiqua" panose="02040602050305030304" pitchFamily="18" charset="0"/>
              </a:rPr>
              <a:t>L</a:t>
            </a:r>
            <a:r>
              <a:rPr lang="en-MY" b="0" i="1" u="none" strike="noStrike" baseline="0" dirty="0">
                <a:latin typeface="Garamond" panose="02020404030301010803" pitchFamily="18" charset="0"/>
              </a:rPr>
              <a:t>/</a:t>
            </a:r>
            <a:r>
              <a:rPr lang="en-MY" b="0" i="1" u="none" strike="noStrike" baseline="0" dirty="0">
                <a:latin typeface="Calibri" panose="020F0502020204030204" pitchFamily="34" charset="0"/>
              </a:rPr>
              <a:t>∂</a:t>
            </a:r>
            <a:r>
              <a:rPr lang="en-MY" b="0" i="1" u="none" strike="noStrike" baseline="0" dirty="0" err="1">
                <a:latin typeface="Book Antiqua" panose="02040602050305030304" pitchFamily="18" charset="0"/>
              </a:rPr>
              <a:t>h</a:t>
            </a:r>
            <a:r>
              <a:rPr lang="en-MY" b="0" i="1" u="none" strike="noStrike" baseline="-25000" dirty="0" err="1">
                <a:latin typeface="Book Antiqua" panose="02040602050305030304" pitchFamily="18" charset="0"/>
              </a:rPr>
              <a:t>j</a:t>
            </a:r>
            <a:r>
              <a:rPr lang="en-MY" b="0" i="1" u="none" strike="noStrike" baseline="0" dirty="0">
                <a:latin typeface="Book Antiqua" panose="02040602050305030304" pitchFamily="18" charset="0"/>
              </a:rPr>
              <a:t> </a:t>
            </a:r>
            <a:r>
              <a:rPr lang="en-MY" b="0" i="0" u="none" strike="noStrike" baseline="0" dirty="0">
                <a:latin typeface="Lucida Sans Unicode" panose="020B0602030504020204" pitchFamily="34" charset="0"/>
              </a:rPr>
              <a:t>+ </a:t>
            </a:r>
            <a:r>
              <a:rPr lang="en-MY" b="0" i="1" u="none" strike="noStrike" baseline="0" dirty="0">
                <a:latin typeface="Calibri" panose="020F0502020204030204" pitchFamily="34" charset="0"/>
              </a:rPr>
              <a:t>∂</a:t>
            </a:r>
            <a:r>
              <a:rPr lang="en-MY" b="0" i="1" u="none" strike="noStrike" baseline="0" dirty="0">
                <a:latin typeface="Book Antiqua" panose="02040602050305030304" pitchFamily="18" charset="0"/>
              </a:rPr>
              <a:t>L</a:t>
            </a:r>
            <a:r>
              <a:rPr lang="en-MY" b="0" i="1" u="none" strike="noStrike" baseline="0" dirty="0">
                <a:latin typeface="Garamond" panose="02020404030301010803" pitchFamily="18" charset="0"/>
              </a:rPr>
              <a:t>/</a:t>
            </a:r>
            <a:r>
              <a:rPr lang="en-MY" b="0" i="1" u="none" strike="noStrike" baseline="0" dirty="0">
                <a:latin typeface="Calibri" panose="020F0502020204030204" pitchFamily="34" charset="0"/>
              </a:rPr>
              <a:t>∂</a:t>
            </a:r>
            <a:r>
              <a:rPr lang="en-MY" b="0" i="1" u="none" strike="noStrike" baseline="0" dirty="0" err="1">
                <a:latin typeface="Book Antiqua" panose="02040602050305030304" pitchFamily="18" charset="0"/>
              </a:rPr>
              <a:t>h</a:t>
            </a:r>
            <a:r>
              <a:rPr lang="en-MY" b="0" i="1" u="none" strike="noStrike" baseline="-25000" dirty="0" err="1">
                <a:latin typeface="Book Antiqua" panose="02040602050305030304" pitchFamily="18" charset="0"/>
              </a:rPr>
              <a:t>k</a:t>
            </a:r>
            <a:endParaRPr lang="en-MY" b="0" i="1" u="none" strike="noStrike" baseline="-25000" dirty="0">
              <a:latin typeface="Book Antiqua" panose="02040602050305030304" pitchFamily="18" charset="0"/>
            </a:endParaRPr>
          </a:p>
          <a:p>
            <a:pPr algn="ctr"/>
            <a:endParaRPr lang="en-MY" b="0" i="1" u="none" strike="noStrike" baseline="-25000" dirty="0">
              <a:latin typeface="Book Antiqua" panose="02040602050305030304" pitchFamily="18" charset="0"/>
            </a:endParaRPr>
          </a:p>
          <a:p>
            <a:pPr algn="l"/>
            <a:r>
              <a:rPr lang="en-MY" b="0" i="0" u="none" strike="noStrike" baseline="0" dirty="0">
                <a:latin typeface="NimbusRomNo9L-Regu"/>
              </a:rPr>
              <a:t>Weight-sharing</a:t>
            </a:r>
            <a:r>
              <a:rPr lang="en-US" b="0" i="0" u="none" strike="noStrike" baseline="0" dirty="0">
                <a:latin typeface="NimbusRomNo9L-Regu"/>
              </a:rPr>
              <a:t> is handled by treating each shared weight as a single node with multiple outgoing arcs in the computation graph</a:t>
            </a:r>
          </a:p>
          <a:p>
            <a:pPr algn="l"/>
            <a:endParaRPr lang="en-US" sz="1600" dirty="0">
              <a:latin typeface="NimbusRomNo9L-Regu"/>
            </a:endParaRPr>
          </a:p>
        </p:txBody>
      </p:sp>
    </p:spTree>
    <p:extLst>
      <p:ext uri="{BB962C8B-B14F-4D97-AF65-F5344CB8AC3E}">
        <p14:creationId xmlns:p14="http://schemas.microsoft.com/office/powerpoint/2010/main" val="154370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17</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Learning Algorithms</a:t>
            </a:r>
            <a:endParaRPr spc="70" dirty="0"/>
          </a:p>
        </p:txBody>
      </p:sp>
      <p:sp>
        <p:nvSpPr>
          <p:cNvPr id="3" name="object 3"/>
          <p:cNvSpPr txBox="1"/>
          <p:nvPr/>
        </p:nvSpPr>
        <p:spPr>
          <a:xfrm>
            <a:off x="1130298" y="1379949"/>
            <a:ext cx="7937502" cy="3461844"/>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Computing gradients in computation graphs </a:t>
            </a:r>
          </a:p>
          <a:p>
            <a:pPr algn="l"/>
            <a:endParaRPr lang="en-US" sz="1600" dirty="0">
              <a:latin typeface="NimbusRomNo9L-Regu"/>
            </a:endParaRPr>
          </a:p>
          <a:p>
            <a:pPr algn="l"/>
            <a:r>
              <a:rPr lang="en-US" b="0" i="0" u="none" strike="noStrike" baseline="0" dirty="0">
                <a:latin typeface="NimbusRomNo9L-Regu"/>
              </a:rPr>
              <a:t>The gradient for the shared weight is the sum of the gradient contributions from each place it is used in the network</a:t>
            </a:r>
            <a:endParaRPr lang="en-MY" i="1" baseline="-25000" dirty="0">
              <a:latin typeface="Book Antiqua" panose="02040602050305030304" pitchFamily="18" charset="0"/>
            </a:endParaRPr>
          </a:p>
          <a:p>
            <a:pPr algn="just"/>
            <a:endParaRPr lang="en-MY" b="0" i="1" u="none" strike="noStrike" baseline="-25000" dirty="0">
              <a:latin typeface="Book Antiqua" panose="02040602050305030304" pitchFamily="18" charset="0"/>
            </a:endParaRPr>
          </a:p>
          <a:p>
            <a:pPr algn="l"/>
            <a:r>
              <a:rPr lang="en-US" b="0" i="0" u="none" strike="noStrike" baseline="0" dirty="0">
                <a:latin typeface="NimbusRomNo9L-Regu"/>
              </a:rPr>
              <a:t>cost is linear in the number of nodes in the computation graph</a:t>
            </a:r>
          </a:p>
          <a:p>
            <a:pPr algn="l"/>
            <a:endParaRPr lang="en-US" dirty="0">
              <a:solidFill>
                <a:srgbClr val="9A009A"/>
              </a:solidFill>
              <a:latin typeface="NimbusRomNo9L-Regu"/>
            </a:endParaRPr>
          </a:p>
          <a:p>
            <a:pPr algn="l"/>
            <a:r>
              <a:rPr lang="en-US" b="0" i="0" u="none" strike="noStrike" baseline="0" dirty="0">
                <a:latin typeface="NimbusRomNo9L-Regu"/>
              </a:rPr>
              <a:t>all of the gradient computations can be prepared in symbolic form in advance and compiled into very efficient code for each node in the graph.</a:t>
            </a:r>
          </a:p>
          <a:p>
            <a:pPr algn="l"/>
            <a:endParaRPr lang="en-US" sz="1600" dirty="0">
              <a:solidFill>
                <a:srgbClr val="9A009A"/>
              </a:solidFill>
              <a:latin typeface="NimbusRomNo9L-Regu"/>
            </a:endParaRPr>
          </a:p>
          <a:p>
            <a:pPr algn="l"/>
            <a:r>
              <a:rPr lang="en-US" b="0" i="0" u="none" strike="noStrike" baseline="0" dirty="0">
                <a:latin typeface="NimbusRomNo9L-Regu"/>
              </a:rPr>
              <a:t>drawback of back-propagation: </a:t>
            </a:r>
          </a:p>
          <a:p>
            <a:pPr marL="285750" indent="-285750" algn="l">
              <a:buFont typeface="Arial" panose="020B0604020202020204" pitchFamily="34" charset="0"/>
              <a:buChar char="•"/>
            </a:pPr>
            <a:r>
              <a:rPr lang="en-US" b="0" i="0" u="none" strike="noStrike" baseline="0" dirty="0">
                <a:latin typeface="NimbusRomNo9L-Regu"/>
              </a:rPr>
              <a:t>requires storing most of the intermediate values that were computed during forward propagation in order to calculate gradients in the </a:t>
            </a:r>
            <a:r>
              <a:rPr lang="en-MY" b="0" i="0" u="none" strike="noStrike" baseline="0" dirty="0">
                <a:latin typeface="NimbusRomNo9L-Regu"/>
              </a:rPr>
              <a:t>backward pass</a:t>
            </a:r>
            <a:endParaRPr lang="en-US" sz="1600" b="0" i="0" u="none" strike="noStrike" baseline="0" dirty="0">
              <a:solidFill>
                <a:srgbClr val="9A009A"/>
              </a:solidFill>
              <a:latin typeface="CMSSBX10"/>
            </a:endParaRPr>
          </a:p>
        </p:txBody>
      </p:sp>
    </p:spTree>
    <p:extLst>
      <p:ext uri="{BB962C8B-B14F-4D97-AF65-F5344CB8AC3E}">
        <p14:creationId xmlns:p14="http://schemas.microsoft.com/office/powerpoint/2010/main" val="169661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18</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Learning Algorithms</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937502" cy="5708613"/>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Batch normalization</a:t>
                </a:r>
              </a:p>
              <a:p>
                <a:endParaRPr lang="en-US" sz="160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improves the rate of convergence of SGD </a:t>
                </a: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rescaling the values generated at the internal layers of the network from the examples </a:t>
                </a:r>
                <a:r>
                  <a:rPr lang="en-MY" sz="1800" b="0" i="0" u="none" strike="noStrike" baseline="0" dirty="0">
                    <a:latin typeface="NimbusRomNo9L-Regu"/>
                  </a:rPr>
                  <a:t>within each minibatch</a:t>
                </a:r>
              </a:p>
              <a:p>
                <a:pPr algn="l"/>
                <a:endParaRPr lang="en-MY" dirty="0">
                  <a:latin typeface="NimbusRomNo9L-Regu"/>
                </a:endParaRPr>
              </a:p>
              <a:p>
                <a:pPr algn="l"/>
                <a:endParaRPr lang="en-MY" sz="1800" b="0" i="0" u="none" strike="noStrike" baseline="0" dirty="0">
                  <a:latin typeface="NimbusRomNo9L-Regu"/>
                </a:endParaRPr>
              </a:p>
              <a:p>
                <a:pPr algn="l"/>
                <a:endParaRPr lang="en-MY" dirty="0">
                  <a:latin typeface="NimbusRomNo9L-Regu"/>
                </a:endParaRPr>
              </a:p>
              <a:p>
                <a:pPr algn="l"/>
                <a:endParaRPr lang="en-MY" dirty="0">
                  <a:latin typeface="NimbusRomNo9L-Regu"/>
                </a:endParaRPr>
              </a:p>
              <a:p>
                <a:r>
                  <a:rPr lang="en-US" sz="1800" b="0" i="0" u="none" strike="noStrike" baseline="0" dirty="0">
                    <a:latin typeface="Times New Roman" panose="02020603050405020304" pitchFamily="18" charset="0"/>
                  </a:rPr>
                  <a:t>where </a:t>
                </a:r>
                <a:r>
                  <a:rPr lang="en-US" sz="1800" b="0" i="1" u="none" strike="noStrike" baseline="0" dirty="0">
                    <a:latin typeface="Calibri" panose="020F0502020204030204" pitchFamily="34" charset="0"/>
                  </a:rPr>
                  <a:t>µ </a:t>
                </a:r>
                <a:r>
                  <a:rPr lang="en-US" sz="1800" b="0" i="0" u="none" strike="noStrike" baseline="0" dirty="0">
                    <a:latin typeface="Times New Roman" panose="02020603050405020304" pitchFamily="18" charset="0"/>
                  </a:rPr>
                  <a:t>is the mean value of </a:t>
                </a:r>
                <a:r>
                  <a:rPr lang="en-US" sz="1800" b="0" i="1"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across the minibatch, </a:t>
                </a:r>
                <a:r>
                  <a:rPr lang="en-US" sz="1800" b="0" i="1" u="none" strike="noStrike" baseline="0" dirty="0">
                    <a:latin typeface="Calibri" panose="020F0502020204030204" pitchFamily="34" charset="0"/>
                  </a:rPr>
                  <a:t>σ </a:t>
                </a:r>
                <a:r>
                  <a:rPr lang="en-US" sz="1800" b="0" i="0" u="none" strike="noStrike" baseline="0" dirty="0">
                    <a:latin typeface="Times New Roman" panose="02020603050405020304" pitchFamily="18" charset="0"/>
                  </a:rPr>
                  <a:t>is the standard deviation of </a:t>
                </a:r>
                <a:r>
                  <a:rPr lang="en-US" sz="1800" b="0" i="1" u="none" strike="noStrike" baseline="0" dirty="0">
                    <a:latin typeface="Times New Roman" panose="02020603050405020304" pitchFamily="18" charset="0"/>
                  </a:rPr>
                  <a:t>z</a:t>
                </a:r>
                <a:r>
                  <a:rPr lang="en-US" sz="1800" b="0" i="0" u="none" strike="noStrike" baseline="-25000" dirty="0">
                    <a:latin typeface="Times New Roman" panose="02020603050405020304" pitchFamily="18" charset="0"/>
                  </a:rPr>
                  <a:t>1</a:t>
                </a:r>
                <a:r>
                  <a:rPr lang="en-US" sz="1800" b="0" i="1" u="none" strike="noStrike" baseline="0" dirty="0">
                    <a:latin typeface="Calibri" panose="020F0502020204030204" pitchFamily="34" charset="0"/>
                  </a:rPr>
                  <a:t>, . . . , </a:t>
                </a:r>
                <a:r>
                  <a:rPr lang="en-US" sz="1800" b="0" i="1" u="none" strike="noStrike" baseline="0" dirty="0" err="1">
                    <a:latin typeface="Times New Roman" panose="02020603050405020304" pitchFamily="18" charset="0"/>
                  </a:rPr>
                  <a:t>z</a:t>
                </a:r>
                <a:r>
                  <a:rPr lang="en-US" sz="1800" b="0" i="1" u="none" strike="noStrike" baseline="-25000" dirty="0" err="1">
                    <a:latin typeface="Times New Roman" panose="02020603050405020304" pitchFamily="18" charset="0"/>
                  </a:rPr>
                  <a:t>m</a:t>
                </a:r>
                <a:r>
                  <a:rPr lang="en-US" sz="1800" b="0" i="0" u="none" strike="noStrike" baseline="0" dirty="0">
                    <a:latin typeface="Times New Roman" panose="02020603050405020304" pitchFamily="18" charset="0"/>
                  </a:rPr>
                  <a:t>, </a:t>
                </a:r>
                <a14:m>
                  <m:oMath xmlns:m="http://schemas.openxmlformats.org/officeDocument/2006/math">
                    <m:r>
                      <a:rPr lang="en-US" sz="1800" b="0" i="1" u="none" strike="noStrike" baseline="0" dirty="0" smtClean="0">
                        <a:latin typeface="Cambria Math" panose="02040503050406030204" pitchFamily="18" charset="0"/>
                        <a:ea typeface="Cambria Math" panose="02040503050406030204" pitchFamily="18" charset="0"/>
                      </a:rPr>
                      <m:t>𝜖</m:t>
                    </m:r>
                  </m:oMath>
                </a14:m>
                <a:r>
                  <a:rPr lang="en-US" sz="1800" b="0" i="1" u="none" strike="noStrike" baseline="0" dirty="0">
                    <a:latin typeface="Calibri" panose="020F0502020204030204" pitchFamily="34" charset="0"/>
                  </a:rPr>
                  <a:t> </a:t>
                </a:r>
                <a:r>
                  <a:rPr lang="en-US" sz="1800" b="0" i="0" u="none" strike="noStrike" baseline="0" dirty="0">
                    <a:latin typeface="Times New Roman" panose="02020603050405020304" pitchFamily="18" charset="0"/>
                  </a:rPr>
                  <a:t>is a small constant added to prevent division by zero, and </a:t>
                </a: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𝛾</m:t>
                    </m:r>
                  </m:oMath>
                </a14:m>
                <a:r>
                  <a:rPr lang="en-US" sz="1800" b="0" i="1" u="none" strike="noStrike" baseline="0" dirty="0">
                    <a:latin typeface="Calibri" panose="020F0502020204030204" pitchFamily="34" charset="0"/>
                  </a:rPr>
                  <a:t> </a:t>
                </a:r>
                <a:r>
                  <a:rPr lang="en-US" sz="1800" b="0" i="0" u="none" strike="noStrike" baseline="0" dirty="0">
                    <a:latin typeface="Times New Roman" panose="02020603050405020304" pitchFamily="18" charset="0"/>
                  </a:rPr>
                  <a:t>and </a:t>
                </a:r>
                <a:r>
                  <a:rPr lang="en-US" sz="1800" b="0" i="1" u="none" strike="noStrike" baseline="0" dirty="0">
                    <a:latin typeface="Arial" panose="020B0604020202020204" pitchFamily="34" charset="0"/>
                  </a:rPr>
                  <a:t>β</a:t>
                </a:r>
                <a:r>
                  <a:rPr lang="en-US" sz="1800" b="0" i="1" u="none" strike="noStrike" baseline="0" dirty="0">
                    <a:latin typeface="Calibri" panose="020F0502020204030204" pitchFamily="34" charset="0"/>
                  </a:rPr>
                  <a:t> </a:t>
                </a:r>
                <a:r>
                  <a:rPr lang="en-US" sz="1800" b="0" i="0" u="none" strike="noStrike" baseline="0" dirty="0">
                    <a:latin typeface="Times New Roman" panose="02020603050405020304" pitchFamily="18" charset="0"/>
                  </a:rPr>
                  <a:t>are learned parameters.</a:t>
                </a:r>
              </a:p>
              <a:p>
                <a:pPr algn="l"/>
                <a:endParaRPr lang="en-MY" sz="1800" b="0" i="0" u="none" strike="noStrike" baseline="0" dirty="0">
                  <a:latin typeface="NimbusRomNo9L-Regu"/>
                </a:endParaRPr>
              </a:p>
              <a:p>
                <a:r>
                  <a:rPr lang="en-US" sz="1800" b="0" i="0" u="none" strike="noStrike" baseline="0" dirty="0">
                    <a:latin typeface="Times New Roman" panose="02020603050405020304" pitchFamily="18" charset="0"/>
                  </a:rPr>
                  <a:t>Batch normalization standardizes the mean and variance of the values, as determined by the values of </a:t>
                </a:r>
                <a:r>
                  <a:rPr lang="en-US" sz="1800" b="0" i="1" u="none" strike="noStrike" baseline="0" dirty="0">
                    <a:latin typeface="Arial" panose="020B0604020202020204" pitchFamily="34" charset="0"/>
                  </a:rPr>
                  <a:t>β </a:t>
                </a:r>
                <a:r>
                  <a:rPr lang="en-US" sz="1800" b="0" i="0" u="none" strike="noStrike" baseline="0" dirty="0">
                    <a:latin typeface="Times New Roman" panose="02020603050405020304" pitchFamily="18" charset="0"/>
                  </a:rPr>
                  <a:t>and</a:t>
                </a:r>
                <a14:m>
                  <m:oMath xmlns:m="http://schemas.openxmlformats.org/officeDocument/2006/math">
                    <m:r>
                      <a:rPr lang="en-US" sz="1800" b="0" i="0" u="none" strike="noStrike" baseline="0" smtClean="0">
                        <a:latin typeface="Cambria Math" panose="02040503050406030204" pitchFamily="18" charset="0"/>
                        <a:ea typeface="Cambria Math" panose="02040503050406030204" pitchFamily="18" charset="0"/>
                      </a:rPr>
                      <m:t> </m:t>
                    </m:r>
                    <m:r>
                      <a:rPr lang="en-US" sz="1800" b="0" i="1" u="none" strike="noStrike" baseline="0" smtClean="0">
                        <a:latin typeface="Cambria Math" panose="02040503050406030204" pitchFamily="18" charset="0"/>
                        <a:ea typeface="Cambria Math" panose="02040503050406030204" pitchFamily="18" charset="0"/>
                      </a:rPr>
                      <m:t>𝛾</m:t>
                    </m:r>
                  </m:oMath>
                </a14:m>
                <a:r>
                  <a:rPr lang="en-US" sz="1800" b="0" i="0" u="none" strike="noStrike" baseline="0" dirty="0">
                    <a:latin typeface="Times New Roman" panose="02020603050405020304" pitchFamily="18" charset="0"/>
                  </a:rPr>
                  <a:t>.</a:t>
                </a:r>
              </a:p>
              <a:p>
                <a:endParaRPr lang="en-US" dirty="0">
                  <a:latin typeface="Times New Roman" panose="02020603050405020304" pitchFamily="18" charset="0"/>
                </a:endParaRPr>
              </a:p>
              <a:p>
                <a:pPr algn="l"/>
                <a:r>
                  <a:rPr lang="en-MY" sz="1800" b="0" i="0" u="none" strike="noStrike" baseline="0" dirty="0">
                    <a:latin typeface="NimbusRomNo9L-Regu"/>
                  </a:rPr>
                  <a:t>Without batch </a:t>
                </a:r>
                <a:r>
                  <a:rPr lang="en-US" sz="1800" b="0" i="0" u="none" strike="noStrike" baseline="0" dirty="0">
                    <a:latin typeface="NimbusRomNo9L-Regu"/>
                  </a:rPr>
                  <a:t>normalization</a:t>
                </a:r>
              </a:p>
              <a:p>
                <a:pPr marL="285750" indent="-285750" algn="l">
                  <a:buFont typeface="Arial" panose="020B0604020202020204" pitchFamily="34" charset="0"/>
                  <a:buChar char="•"/>
                </a:pPr>
                <a:r>
                  <a:rPr lang="en-US" sz="1800" b="0" i="0" u="none" strike="noStrike" baseline="0" dirty="0">
                    <a:latin typeface="NimbusRomNo9L-Regu"/>
                  </a:rPr>
                  <a:t>information can get lost if a layer’s weights are too small</a:t>
                </a:r>
              </a:p>
              <a:p>
                <a:pPr marL="285750" indent="-285750" algn="l">
                  <a:buFont typeface="Arial" panose="020B0604020202020204" pitchFamily="34" charset="0"/>
                  <a:buChar char="•"/>
                </a:pPr>
                <a:r>
                  <a:rPr lang="en-US" sz="1800" b="0" i="0" u="none" strike="noStrike" baseline="0" dirty="0">
                    <a:latin typeface="NimbusRomNo9L-Regu"/>
                  </a:rPr>
                  <a:t>the standard deviation at that layer decays to near zero</a:t>
                </a:r>
                <a:endParaRPr lang="en-US" sz="1800" b="0" i="0" u="none" strike="noStrike" baseline="0" dirty="0">
                  <a:latin typeface="Times New Roman" panose="02020603050405020304" pitchFamily="18" charset="0"/>
                </a:endParaRPr>
              </a:p>
              <a:p>
                <a:pPr algn="l"/>
                <a:endParaRPr lang="en-US" sz="1800" b="0" i="0" u="none" strike="noStrike" baseline="0" dirty="0">
                  <a:latin typeface="NimbusRomNo9L-Regu"/>
                </a:endParaRPr>
              </a:p>
              <a:p>
                <a:pPr algn="l"/>
                <a:endParaRPr lang="en-MY" b="0" i="1" u="none" strike="noStrike" baseline="-25000" dirty="0">
                  <a:latin typeface="Book Antiqua" panose="0204060205030503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937502" cy="5708613"/>
              </a:xfrm>
              <a:prstGeom prst="rect">
                <a:avLst/>
              </a:prstGeom>
              <a:blipFill>
                <a:blip r:embed="rId2"/>
                <a:stretch>
                  <a:fillRect l="-1765" t="-1067" r="-1612"/>
                </a:stretch>
              </a:blipFill>
            </p:spPr>
            <p:txBody>
              <a:bodyPr/>
              <a:lstStyle/>
              <a:p>
                <a:r>
                  <a:rPr lang="en-MY">
                    <a:noFill/>
                  </a:rPr>
                  <a:t> </a:t>
                </a:r>
              </a:p>
            </p:txBody>
          </p:sp>
        </mc:Fallback>
      </mc:AlternateContent>
      <p:pic>
        <p:nvPicPr>
          <p:cNvPr id="6" name="Picture 5">
            <a:extLst>
              <a:ext uri="{FF2B5EF4-FFF2-40B4-BE49-F238E27FC236}">
                <a16:creationId xmlns:a16="http://schemas.microsoft.com/office/drawing/2014/main" id="{0EC958A5-E513-4CAB-BB0E-8785F38BA722}"/>
              </a:ext>
            </a:extLst>
          </p:cNvPr>
          <p:cNvPicPr>
            <a:picLocks noChangeAspect="1"/>
          </p:cNvPicPr>
          <p:nvPr/>
        </p:nvPicPr>
        <p:blipFill>
          <a:blip r:embed="rId3"/>
          <a:stretch>
            <a:fillRect/>
          </a:stretch>
        </p:blipFill>
        <p:spPr>
          <a:xfrm>
            <a:off x="3733800" y="2819400"/>
            <a:ext cx="2438400" cy="834843"/>
          </a:xfrm>
          <a:prstGeom prst="rect">
            <a:avLst/>
          </a:prstGeom>
        </p:spPr>
      </p:pic>
    </p:spTree>
    <p:extLst>
      <p:ext uri="{BB962C8B-B14F-4D97-AF65-F5344CB8AC3E}">
        <p14:creationId xmlns:p14="http://schemas.microsoft.com/office/powerpoint/2010/main" val="342698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19</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Generalization</a:t>
            </a:r>
            <a:endParaRPr spc="70" dirty="0"/>
          </a:p>
        </p:txBody>
      </p:sp>
      <p:sp>
        <p:nvSpPr>
          <p:cNvPr id="3" name="object 3"/>
          <p:cNvSpPr txBox="1"/>
          <p:nvPr/>
        </p:nvSpPr>
        <p:spPr>
          <a:xfrm>
            <a:off x="1130298" y="1379949"/>
            <a:ext cx="7937502" cy="4138953"/>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Choosing a network architecture</a:t>
            </a:r>
          </a:p>
          <a:p>
            <a:endParaRPr lang="en-US" sz="1600" dirty="0">
              <a:latin typeface="NimbusRomNo9L-Regu"/>
            </a:endParaRPr>
          </a:p>
          <a:p>
            <a:pPr algn="l"/>
            <a:r>
              <a:rPr lang="en-US" sz="1800" b="0" i="0" u="none" strike="noStrike" baseline="0" dirty="0">
                <a:latin typeface="NimbusRomNo9L-Regu"/>
              </a:rPr>
              <a:t>Some neural network architectures are explicitly designed to generalize well on particular </a:t>
            </a:r>
            <a:r>
              <a:rPr lang="en-MY" sz="1800" b="0" i="0" u="none" strike="noStrike" baseline="0" dirty="0">
                <a:latin typeface="NimbusRomNo9L-Regu"/>
              </a:rPr>
              <a:t>types of data</a:t>
            </a:r>
          </a:p>
          <a:p>
            <a:pPr algn="l"/>
            <a:endParaRPr lang="en-MY" dirty="0">
              <a:latin typeface="NimbusRomNo9L-Regu"/>
            </a:endParaRPr>
          </a:p>
          <a:p>
            <a:pPr algn="l"/>
            <a:r>
              <a:rPr lang="en-MY" sz="1800" b="0" i="0" u="none" strike="noStrike" baseline="0" dirty="0">
                <a:latin typeface="NimbusRomNo9L-Regu"/>
              </a:rPr>
              <a:t>When </a:t>
            </a:r>
            <a:r>
              <a:rPr lang="en-US" sz="1800" b="0" i="0" u="none" strike="noStrike" baseline="0" dirty="0">
                <a:latin typeface="NimbusRomNo9L-Regu"/>
              </a:rPr>
              <a:t>comparing two networks with similar numbers of weights, the deeper network usually gives </a:t>
            </a:r>
            <a:r>
              <a:rPr lang="en-MY" sz="1800" b="0" i="0" u="none" strike="noStrike" baseline="0" dirty="0">
                <a:latin typeface="NimbusRomNo9L-Regu"/>
              </a:rPr>
              <a:t>better generalization performance.</a:t>
            </a:r>
          </a:p>
          <a:p>
            <a:pPr algn="l"/>
            <a:endParaRPr lang="en-MY" dirty="0">
              <a:latin typeface="NimbusRomNo9L-Regu"/>
            </a:endParaRPr>
          </a:p>
          <a:p>
            <a:pPr algn="l"/>
            <a:r>
              <a:rPr lang="en-MY" sz="1800" b="0" i="0" u="none" strike="noStrike" baseline="0" dirty="0">
                <a:latin typeface="NimbusRomNo9L-Regu"/>
              </a:rPr>
              <a:t>Deep learning systems perform better than any other pure machine learning approaches for high dimensional inputs (images, video, speech signals, etc)</a:t>
            </a:r>
          </a:p>
          <a:p>
            <a:pPr algn="l"/>
            <a:endParaRPr lang="en-MY" dirty="0">
              <a:latin typeface="NimbusRomNo9L-Regu"/>
            </a:endParaRPr>
          </a:p>
          <a:p>
            <a:pPr algn="l"/>
            <a:r>
              <a:rPr lang="en-US" sz="1800" b="0" i="0" u="none" strike="noStrike" baseline="0" dirty="0">
                <a:latin typeface="NimbusRomNo9L-Regu"/>
              </a:rPr>
              <a:t>Deep learning models lack the compositional and quantificational expressive power</a:t>
            </a:r>
          </a:p>
          <a:p>
            <a:pPr algn="l"/>
            <a:endParaRPr lang="en-US" dirty="0">
              <a:latin typeface="NimbusRomNo9L-Regu"/>
            </a:endParaRPr>
          </a:p>
          <a:p>
            <a:pPr algn="l"/>
            <a:r>
              <a:rPr lang="en-MY" sz="1800" b="0" i="0" u="none" strike="noStrike" baseline="0" dirty="0">
                <a:latin typeface="NimbusRomNo9L-Regu"/>
              </a:rPr>
              <a:t>May also produce </a:t>
            </a:r>
            <a:r>
              <a:rPr lang="en-US" sz="1800" b="0" i="0" u="none" strike="noStrike" baseline="0" dirty="0">
                <a:latin typeface="NimbusRomNo9L-Regu"/>
              </a:rPr>
              <a:t>unintuitive errors. </a:t>
            </a:r>
            <a:r>
              <a:rPr lang="en-US" dirty="0">
                <a:latin typeface="NimbusRomNo9L-Regu"/>
              </a:rPr>
              <a:t>T</a:t>
            </a:r>
            <a:r>
              <a:rPr lang="en-US" sz="1800" b="0" i="0" u="none" strike="noStrike" baseline="0" dirty="0">
                <a:latin typeface="NimbusRomNo9L-Regu"/>
              </a:rPr>
              <a:t>end to produce input–output mappings that are discontinuous</a:t>
            </a:r>
            <a:endParaRPr lang="en-MY" b="0" i="1" u="none" strike="noStrike" baseline="-25000" dirty="0">
              <a:latin typeface="Book Antiqua" panose="02040602050305030304" pitchFamily="18" charset="0"/>
            </a:endParaRPr>
          </a:p>
        </p:txBody>
      </p:sp>
    </p:spTree>
    <p:extLst>
      <p:ext uri="{BB962C8B-B14F-4D97-AF65-F5344CB8AC3E}">
        <p14:creationId xmlns:p14="http://schemas.microsoft.com/office/powerpoint/2010/main" val="366890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70" dirty="0"/>
              <a:t>Outline</a:t>
            </a:r>
          </a:p>
        </p:txBody>
      </p:sp>
      <p:sp>
        <p:nvSpPr>
          <p:cNvPr id="3" name="object 3"/>
          <p:cNvSpPr txBox="1"/>
          <p:nvPr/>
        </p:nvSpPr>
        <p:spPr>
          <a:xfrm>
            <a:off x="1130299" y="1379949"/>
            <a:ext cx="6121400" cy="5911233"/>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Simple Feedforward Networks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Computation Graphs for Deep Learning</a:t>
            </a:r>
          </a:p>
          <a:p>
            <a:pPr marL="381000" indent="-368935">
              <a:lnSpc>
                <a:spcPct val="100000"/>
              </a:lnSpc>
              <a:spcBef>
                <a:spcPts val="114"/>
              </a:spcBef>
              <a:buFont typeface="Cambria"/>
              <a:buChar char="♦"/>
              <a:tabLst>
                <a:tab pos="381000" algn="l"/>
                <a:tab pos="381635" algn="l"/>
              </a:tabLst>
            </a:pPr>
            <a:endParaRPr lang="en-US" sz="2050" spc="-6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Convolutional Networks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Learning Algorithms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Generalization</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Recurrent Neural Networks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Unsupervised Learning and Transfer Learning</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Applications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endParaRPr lang="en-US" sz="205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Generalization</a:t>
            </a:r>
            <a:endParaRPr spc="70" dirty="0"/>
          </a:p>
        </p:txBody>
      </p:sp>
      <p:pic>
        <p:nvPicPr>
          <p:cNvPr id="6" name="Picture 5">
            <a:extLst>
              <a:ext uri="{FF2B5EF4-FFF2-40B4-BE49-F238E27FC236}">
                <a16:creationId xmlns:a16="http://schemas.microsoft.com/office/drawing/2014/main" id="{6BA9B25A-D4FF-4E7C-8440-26D035B42DFD}"/>
              </a:ext>
            </a:extLst>
          </p:cNvPr>
          <p:cNvPicPr>
            <a:picLocks noChangeAspect="1"/>
          </p:cNvPicPr>
          <p:nvPr/>
        </p:nvPicPr>
        <p:blipFill>
          <a:blip r:embed="rId2"/>
          <a:stretch>
            <a:fillRect/>
          </a:stretch>
        </p:blipFill>
        <p:spPr>
          <a:xfrm>
            <a:off x="1885195" y="1524000"/>
            <a:ext cx="6212339" cy="3871913"/>
          </a:xfrm>
          <a:prstGeom prst="rect">
            <a:avLst/>
          </a:prstGeom>
        </p:spPr>
      </p:pic>
      <p:sp>
        <p:nvSpPr>
          <p:cNvPr id="8" name="TextBox 7">
            <a:extLst>
              <a:ext uri="{FF2B5EF4-FFF2-40B4-BE49-F238E27FC236}">
                <a16:creationId xmlns:a16="http://schemas.microsoft.com/office/drawing/2014/main" id="{1A57EA4C-71DE-415F-B9CF-42A12DFF2707}"/>
              </a:ext>
            </a:extLst>
          </p:cNvPr>
          <p:cNvSpPr txBox="1"/>
          <p:nvPr/>
        </p:nvSpPr>
        <p:spPr>
          <a:xfrm>
            <a:off x="1752600" y="5562600"/>
            <a:ext cx="6725405" cy="1200329"/>
          </a:xfrm>
          <a:prstGeom prst="rect">
            <a:avLst/>
          </a:prstGeom>
          <a:noFill/>
        </p:spPr>
        <p:txBody>
          <a:bodyPr wrap="square">
            <a:spAutoFit/>
          </a:bodyPr>
          <a:lstStyle/>
          <a:p>
            <a:pPr marR="980"/>
            <a:r>
              <a:rPr lang="en-US" sz="1800" b="0" i="0" u="none" strike="noStrike" baseline="0" dirty="0">
                <a:solidFill>
                  <a:srgbClr val="000000"/>
                </a:solidFill>
                <a:latin typeface="Times New Roman" panose="02020603050405020304" pitchFamily="18" charset="0"/>
              </a:rPr>
              <a:t>Test-set error as a function of layer width (as measured by total number of weights) for three-layer and eleven-layer convolutional networks. The data come from early </a:t>
            </a:r>
            <a:r>
              <a:rPr lang="en-US" sz="1800" b="0" i="0" u="none" strike="noStrike" baseline="0" dirty="0">
                <a:latin typeface="Times New Roman" panose="02020603050405020304" pitchFamily="18" charset="0"/>
              </a:rPr>
              <a:t>versions of Google’s system for transcribing addresses in photos taken by Street View cars</a:t>
            </a:r>
          </a:p>
        </p:txBody>
      </p:sp>
    </p:spTree>
    <p:extLst>
      <p:ext uri="{BB962C8B-B14F-4D97-AF65-F5344CB8AC3E}">
        <p14:creationId xmlns:p14="http://schemas.microsoft.com/office/powerpoint/2010/main" val="274453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Generalization</a:t>
            </a:r>
            <a:endParaRPr spc="70" dirty="0"/>
          </a:p>
        </p:txBody>
      </p:sp>
      <p:sp>
        <p:nvSpPr>
          <p:cNvPr id="3" name="object 3"/>
          <p:cNvSpPr txBox="1"/>
          <p:nvPr/>
        </p:nvSpPr>
        <p:spPr>
          <a:xfrm>
            <a:off x="1060449" y="1295400"/>
            <a:ext cx="7937502" cy="4138953"/>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Neural architecture search</a:t>
            </a:r>
          </a:p>
          <a:p>
            <a:endParaRPr lang="en-US" sz="160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Medi"/>
              </a:rPr>
              <a:t>neural architecture search </a:t>
            </a:r>
            <a:r>
              <a:rPr lang="en-US" sz="1800" b="0" i="0" u="none" strike="noStrike" baseline="0" dirty="0">
                <a:latin typeface="NimbusRomNo9L-Regu"/>
              </a:rPr>
              <a:t>to explore the state space of possible network architectures.</a:t>
            </a: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Evolutionary algorithms: recombination </a:t>
            </a:r>
            <a:r>
              <a:rPr lang="en-US" sz="1800" b="0" i="0" u="none" strike="noStrike" baseline="0" dirty="0">
                <a:latin typeface="NimbusRomNo9L-Regu"/>
              </a:rPr>
              <a:t>(joining parts of two networks together) and mutation (adding or removing a layer or </a:t>
            </a:r>
            <a:r>
              <a:rPr lang="en-MY" sz="1800" b="0" i="0" u="none" strike="noStrike" baseline="0" dirty="0">
                <a:latin typeface="NimbusRomNo9L-Regu"/>
              </a:rPr>
              <a:t>changing a parameter value)</a:t>
            </a: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Hill climbing with mutation operations</a:t>
            </a:r>
            <a:endParaRPr lang="en-MY" sz="1800" b="0" i="0" u="none" strike="noStrike" baseline="0" dirty="0">
              <a:latin typeface="NimbusRomNo9L-Regu"/>
            </a:endParaRP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major challenge is estimating the value of a candidate </a:t>
            </a:r>
            <a:r>
              <a:rPr lang="en-MY" sz="1800" b="0" i="0" u="none" strike="noStrike" baseline="0" dirty="0">
                <a:latin typeface="NimbusRomNo9L-Regu"/>
              </a:rPr>
              <a:t>network</a:t>
            </a: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train one big network, search for subgraphs of the network that perform better</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heuristic evaluation function</a:t>
            </a:r>
            <a:endParaRPr lang="en-MY" b="0" i="1" u="none" strike="noStrike" baseline="-25000" dirty="0">
              <a:latin typeface="Book Antiqua" panose="02040602050305030304" pitchFamily="18" charset="0"/>
            </a:endParaRPr>
          </a:p>
        </p:txBody>
      </p:sp>
    </p:spTree>
    <p:extLst>
      <p:ext uri="{BB962C8B-B14F-4D97-AF65-F5344CB8AC3E}">
        <p14:creationId xmlns:p14="http://schemas.microsoft.com/office/powerpoint/2010/main" val="62092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22</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Generalization</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060449" y="1295400"/>
                <a:ext cx="7937502" cy="5180200"/>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Weight decay</a:t>
                </a:r>
              </a:p>
              <a:p>
                <a:endParaRPr lang="en-US" sz="1600"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Medi"/>
                  </a:rPr>
                  <a:t>weight decay similar to regularization</a:t>
                </a:r>
              </a:p>
              <a:p>
                <a:pPr marL="285750" indent="-285750" algn="l">
                  <a:buFont typeface="Arial" panose="020B0604020202020204" pitchFamily="34" charset="0"/>
                  <a:buChar char="•"/>
                </a:pPr>
                <a:endParaRPr lang="en-MY" dirty="0">
                  <a:latin typeface="NimbusRomNo9L-Medi"/>
                </a:endParaRPr>
              </a:p>
              <a:p>
                <a:pPr marL="285750" indent="-285750" algn="l">
                  <a:buFont typeface="Arial" panose="020B0604020202020204" pitchFamily="34" charset="0"/>
                  <a:buChar char="•"/>
                </a:pPr>
                <a:r>
                  <a:rPr lang="en-MY" sz="1800" b="0" i="0" u="none" strike="noStrike" baseline="0" dirty="0">
                    <a:latin typeface="NimbusRomNo9L-Regu"/>
                  </a:rPr>
                  <a:t>adding a penalty</a:t>
                </a:r>
                <a:r>
                  <a:rPr lang="en-MY" dirty="0">
                    <a:latin typeface="NimbusRomNo9L-Medi"/>
                  </a:rPr>
                  <a:t> to loss function</a:t>
                </a:r>
              </a:p>
              <a:p>
                <a:pPr algn="l"/>
                <a14:m>
                  <m:oMathPara xmlns:m="http://schemas.openxmlformats.org/officeDocument/2006/math">
                    <m:oMathParaPr>
                      <m:jc m:val="center"/>
                    </m:oMathParaPr>
                    <m:oMath xmlns:m="http://schemas.openxmlformats.org/officeDocument/2006/math">
                      <m:r>
                        <a:rPr lang="en-MY" b="0" i="1" u="none" strike="noStrike" smtClean="0">
                          <a:latin typeface="Cambria Math" panose="02040503050406030204" pitchFamily="18" charset="0"/>
                          <a:ea typeface="Cambria Math" panose="02040503050406030204" pitchFamily="18" charset="0"/>
                        </a:rPr>
                        <m:t>𝜆</m:t>
                      </m:r>
                      <m:sSub>
                        <m:sSubPr>
                          <m:ctrlPr>
                            <a:rPr lang="en-MY" b="0" i="1" u="none" strike="noStrike" smtClean="0">
                              <a:latin typeface="Cambria Math" panose="02040503050406030204" pitchFamily="18" charset="0"/>
                              <a:ea typeface="Cambria Math" panose="02040503050406030204" pitchFamily="18" charset="0"/>
                            </a:rPr>
                          </m:ctrlPr>
                        </m:sSubPr>
                        <m:e>
                          <m:nary>
                            <m:naryPr>
                              <m:chr m:val="∑"/>
                              <m:limLoc m:val="subSup"/>
                              <m:ctrlPr>
                                <a:rPr lang="en-MY" b="0" i="1" u="none" strike="noStrike" smtClean="0">
                                  <a:latin typeface="Cambria Math" panose="02040503050406030204" pitchFamily="18" charset="0"/>
                                  <a:ea typeface="Cambria Math" panose="02040503050406030204" pitchFamily="18" charset="0"/>
                                </a:rPr>
                              </m:ctrlPr>
                            </m:naryPr>
                            <m:sub>
                              <m:r>
                                <m:rPr>
                                  <m:brk m:alnAt="25"/>
                                </m:rPr>
                                <a:rPr lang="en-US" b="0" i="1" u="none" strike="noStrike" smtClean="0">
                                  <a:latin typeface="Cambria Math" panose="02040503050406030204" pitchFamily="18" charset="0"/>
                                  <a:ea typeface="Cambria Math" panose="02040503050406030204" pitchFamily="18" charset="0"/>
                                </a:rPr>
                                <m:t>𝑖</m:t>
                              </m:r>
                              <m:r>
                                <a:rPr lang="en-US" b="0" i="1" u="none" strike="noStrike" smtClean="0">
                                  <a:latin typeface="Cambria Math" panose="02040503050406030204" pitchFamily="18" charset="0"/>
                                  <a:ea typeface="Cambria Math" panose="02040503050406030204" pitchFamily="18" charset="0"/>
                                </a:rPr>
                                <m:t>,</m:t>
                              </m:r>
                              <m:r>
                                <a:rPr lang="en-US" b="0" i="1" u="none" strike="noStrike" smtClean="0">
                                  <a:latin typeface="Cambria Math" panose="02040503050406030204" pitchFamily="18" charset="0"/>
                                  <a:ea typeface="Cambria Math" panose="02040503050406030204" pitchFamily="18" charset="0"/>
                                </a:rPr>
                                <m:t>𝑗</m:t>
                              </m:r>
                            </m:sub>
                            <m:sup>
                              <m:r>
                                <a:rPr lang="en-US" b="0" i="1" u="none" strike="noStrike" smtClean="0">
                                  <a:latin typeface="Cambria Math" panose="02040503050406030204" pitchFamily="18" charset="0"/>
                                  <a:ea typeface="Cambria Math" panose="02040503050406030204" pitchFamily="18" charset="0"/>
                                </a:rPr>
                                <m:t> </m:t>
                              </m:r>
                            </m:sup>
                            <m:e>
                              <m:sSubSup>
                                <m:sSubSupPr>
                                  <m:ctrlPr>
                                    <a:rPr lang="en-MY" b="0" i="1" u="none" strike="noStrike" smtClean="0">
                                      <a:latin typeface="Cambria Math" panose="02040503050406030204" pitchFamily="18" charset="0"/>
                                      <a:ea typeface="Cambria Math" panose="02040503050406030204" pitchFamily="18" charset="0"/>
                                    </a:rPr>
                                  </m:ctrlPr>
                                </m:sSubSupPr>
                                <m:e>
                                  <m:r>
                                    <a:rPr lang="en-US" b="0" i="1" u="none" strike="noStrike" smtClean="0">
                                      <a:latin typeface="Cambria Math" panose="02040503050406030204" pitchFamily="18" charset="0"/>
                                      <a:ea typeface="Cambria Math" panose="02040503050406030204" pitchFamily="18" charset="0"/>
                                    </a:rPr>
                                    <m:t>𝑊</m:t>
                                  </m:r>
                                </m:e>
                                <m:sub>
                                  <m:r>
                                    <a:rPr lang="en-US" b="0" i="1" u="none" strike="noStrike" smtClean="0">
                                      <a:latin typeface="Cambria Math" panose="02040503050406030204" pitchFamily="18" charset="0"/>
                                      <a:ea typeface="Cambria Math" panose="02040503050406030204" pitchFamily="18" charset="0"/>
                                    </a:rPr>
                                    <m:t>𝑖</m:t>
                                  </m:r>
                                  <m:r>
                                    <a:rPr lang="en-US" b="0" i="1" u="none" strike="noStrike" smtClean="0">
                                      <a:latin typeface="Cambria Math" panose="02040503050406030204" pitchFamily="18" charset="0"/>
                                      <a:ea typeface="Cambria Math" panose="02040503050406030204" pitchFamily="18" charset="0"/>
                                    </a:rPr>
                                    <m:t>,</m:t>
                                  </m:r>
                                  <m:r>
                                    <a:rPr lang="en-US" b="0" i="1" u="none" strike="noStrike" smtClean="0">
                                      <a:latin typeface="Cambria Math" panose="02040503050406030204" pitchFamily="18" charset="0"/>
                                      <a:ea typeface="Cambria Math" panose="02040503050406030204" pitchFamily="18" charset="0"/>
                                    </a:rPr>
                                    <m:t>𝑗</m:t>
                                  </m:r>
                                </m:sub>
                                <m:sup>
                                  <m:r>
                                    <a:rPr lang="en-US" b="0" i="1" u="none" strike="noStrike" smtClean="0">
                                      <a:latin typeface="Cambria Math" panose="02040503050406030204" pitchFamily="18" charset="0"/>
                                      <a:ea typeface="Cambria Math" panose="02040503050406030204" pitchFamily="18" charset="0"/>
                                    </a:rPr>
                                    <m:t>2</m:t>
                                  </m:r>
                                </m:sup>
                              </m:sSubSup>
                            </m:e>
                          </m:nary>
                        </m:e>
                        <m:sub>
                          <m:r>
                            <a:rPr lang="en-US" b="0" i="1" u="none" strike="noStrike" smtClean="0">
                              <a:latin typeface="Cambria Math" panose="02040503050406030204" pitchFamily="18" charset="0"/>
                              <a:ea typeface="Cambria Math" panose="02040503050406030204" pitchFamily="18" charset="0"/>
                            </a:rPr>
                            <m:t> </m:t>
                          </m:r>
                        </m:sub>
                      </m:sSub>
                    </m:oMath>
                  </m:oMathPara>
                </a14:m>
                <a:endParaRPr lang="en-MY" b="0" i="1" u="none" strike="noStrike" dirty="0">
                  <a:latin typeface="NimbusRomNo9L-Medi"/>
                </a:endParaRPr>
              </a:p>
              <a:p>
                <a:pPr marL="285750" indent="-285750">
                  <a:buFont typeface="Arial" panose="020B0604020202020204" pitchFamily="34" charset="0"/>
                  <a:buChar char="•"/>
                </a:pP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𝜆</m:t>
                    </m:r>
                  </m:oMath>
                </a14:m>
                <a:r>
                  <a:rPr lang="en-US" sz="1800" b="0" i="1" u="none" strike="noStrike" baseline="0" dirty="0">
                    <a:latin typeface="Bookman Old Style" panose="02050604050505020204" pitchFamily="18" charset="0"/>
                  </a:rPr>
                  <a:t> </a:t>
                </a:r>
                <a:r>
                  <a:rPr lang="en-MY" sz="1800" b="0" i="0" u="none" strike="noStrike" baseline="0" dirty="0">
                    <a:latin typeface="NimbusRomNo9L-Regu"/>
                  </a:rPr>
                  <a:t>strength of the penalty, </a:t>
                </a:r>
                <a:r>
                  <a:rPr lang="en-US" sz="1800" b="0" i="0" u="none" strike="noStrike" baseline="0" dirty="0">
                    <a:latin typeface="NimbusRomNo9L-Regu"/>
                  </a:rPr>
                  <a:t>sum over all of the weights in the </a:t>
                </a:r>
                <a:r>
                  <a:rPr lang="en-US" sz="1800" b="0" i="0" u="none" strike="noStrike" baseline="0" dirty="0" err="1">
                    <a:latin typeface="NimbusRomNo9L-Regu"/>
                  </a:rPr>
                  <a:t>networ</a:t>
                </a:r>
                <a:endParaRPr lang="en-US" dirty="0">
                  <a:latin typeface="NimbusRomNo9L-Regu"/>
                </a:endParaRP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US" sz="1800" b="0" i="0" u="none" strike="noStrike" baseline="0" dirty="0">
                    <a:latin typeface="NimbusRomNo9L-Regu"/>
                  </a:rPr>
                  <a:t>beneficial effect of weight decay is that it implements a form of maximum a posteriori (MAP) learning</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usual cross-entropy loss; the second term prefers weights that are likely </a:t>
                </a:r>
                <a:r>
                  <a:rPr lang="en-MY" sz="1800" b="0" i="0" u="none" strike="noStrike" baseline="0" dirty="0">
                    <a:latin typeface="NimbusRomNo9L-Regu"/>
                  </a:rPr>
                  <a:t>under a prior distribution</a:t>
                </a:r>
                <a:endParaRPr lang="en-US" dirty="0">
                  <a:latin typeface="NimbusRomNo9L-Regu"/>
                </a:endParaRPr>
              </a:p>
              <a:p>
                <a:pPr marL="285750" indent="-285750">
                  <a:buFont typeface="Arial" panose="020B0604020202020204" pitchFamily="34" charset="0"/>
                  <a:buChar char="•"/>
                </a:pPr>
                <a:endParaRPr lang="en-MY" b="0" i="1" u="none" strike="noStrike" baseline="-25000" dirty="0">
                  <a:latin typeface="Book Antiqua" panose="0204060205030503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060449" y="1295400"/>
                <a:ext cx="7937502" cy="5180200"/>
              </a:xfrm>
              <a:prstGeom prst="rect">
                <a:avLst/>
              </a:prstGeom>
              <a:blipFill>
                <a:blip r:embed="rId2"/>
                <a:stretch>
                  <a:fillRect l="-1843" t="-1296"/>
                </a:stretch>
              </a:blipFill>
            </p:spPr>
            <p:txBody>
              <a:bodyPr/>
              <a:lstStyle/>
              <a:p>
                <a:r>
                  <a:rPr lang="en-MY">
                    <a:noFill/>
                  </a:rPr>
                  <a:t> </a:t>
                </a:r>
              </a:p>
            </p:txBody>
          </p:sp>
        </mc:Fallback>
      </mc:AlternateContent>
      <p:pic>
        <p:nvPicPr>
          <p:cNvPr id="6" name="Picture 5">
            <a:extLst>
              <a:ext uri="{FF2B5EF4-FFF2-40B4-BE49-F238E27FC236}">
                <a16:creationId xmlns:a16="http://schemas.microsoft.com/office/drawing/2014/main" id="{DDFF5A6F-60C7-454F-A9DC-DDFC365D7527}"/>
              </a:ext>
            </a:extLst>
          </p:cNvPr>
          <p:cNvPicPr>
            <a:picLocks noChangeAspect="1"/>
          </p:cNvPicPr>
          <p:nvPr/>
        </p:nvPicPr>
        <p:blipFill>
          <a:blip r:embed="rId3"/>
          <a:stretch>
            <a:fillRect/>
          </a:stretch>
        </p:blipFill>
        <p:spPr>
          <a:xfrm>
            <a:off x="2787390" y="4419600"/>
            <a:ext cx="4483619" cy="964147"/>
          </a:xfrm>
          <a:prstGeom prst="rect">
            <a:avLst/>
          </a:prstGeom>
        </p:spPr>
      </p:pic>
    </p:spTree>
    <p:extLst>
      <p:ext uri="{BB962C8B-B14F-4D97-AF65-F5344CB8AC3E}">
        <p14:creationId xmlns:p14="http://schemas.microsoft.com/office/powerpoint/2010/main" val="333847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Generalization</a:t>
            </a:r>
            <a:endParaRPr spc="70" dirty="0"/>
          </a:p>
        </p:txBody>
      </p:sp>
      <p:sp>
        <p:nvSpPr>
          <p:cNvPr id="3" name="object 3"/>
          <p:cNvSpPr txBox="1"/>
          <p:nvPr/>
        </p:nvSpPr>
        <p:spPr>
          <a:xfrm>
            <a:off x="1060449" y="1295400"/>
            <a:ext cx="7937502" cy="4415951"/>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Dropout</a:t>
            </a:r>
          </a:p>
          <a:p>
            <a:endParaRPr lang="en-MY" sz="1800" b="0" i="0" u="none" strike="noStrike" baseline="0" dirty="0">
              <a:solidFill>
                <a:srgbClr val="9A009A"/>
              </a:solidFill>
              <a:latin typeface="CMSSBX10"/>
            </a:endParaRPr>
          </a:p>
          <a:p>
            <a:pPr algn="l"/>
            <a:r>
              <a:rPr lang="en-US" sz="1800" b="0" i="0" u="none" strike="noStrike" baseline="0" dirty="0">
                <a:latin typeface="NimbusRomNo9L-Regu"/>
              </a:rPr>
              <a:t>intervene to reduce the test-set error of a network—at the cost of making it harder to fit the training set:</a:t>
            </a:r>
          </a:p>
          <a:p>
            <a:pPr algn="l"/>
            <a:endParaRPr lang="en-US" sz="160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introducing noise at training time, the model is forced to become robust to noise</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Hidden units trained with dropout useful &amp; compatible with many other possible sets of other hidden units that may or may not be included in the full model.</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dropout approximates the creation of a large ensemble of thinned networks</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applied to later layers in a deep network forces the final decision to be made robustly by paying attention to all of the abstract features of the example</a:t>
            </a:r>
          </a:p>
          <a:p>
            <a:pPr marL="285750" indent="-285750" algn="l">
              <a:buFont typeface="Arial" panose="020B0604020202020204" pitchFamily="34" charset="0"/>
              <a:buChar char="•"/>
            </a:pPr>
            <a:endParaRPr lang="en-US" dirty="0">
              <a:latin typeface="NimbusRomNo9L-Regu"/>
            </a:endParaRPr>
          </a:p>
          <a:p>
            <a:pPr algn="l"/>
            <a:r>
              <a:rPr lang="en-US" sz="1800" b="0" i="0" u="none" strike="noStrike" baseline="0" dirty="0">
                <a:latin typeface="NimbusRomNo9L-Regu"/>
              </a:rPr>
              <a:t>dropout forces the model to learn multiple, robust explanations for each input</a:t>
            </a:r>
            <a:endParaRPr lang="en-MY" dirty="0">
              <a:latin typeface="NimbusRomNo9L-Medi"/>
            </a:endParaRPr>
          </a:p>
        </p:txBody>
      </p:sp>
    </p:spTree>
    <p:extLst>
      <p:ext uri="{BB962C8B-B14F-4D97-AF65-F5344CB8AC3E}">
        <p14:creationId xmlns:p14="http://schemas.microsoft.com/office/powerpoint/2010/main" val="179830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24</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a:t>Recurrent Neural Networks</a:t>
            </a:r>
            <a:endParaRPr lang="en-US" spc="70" dirty="0"/>
          </a:p>
        </p:txBody>
      </p:sp>
      <p:sp>
        <p:nvSpPr>
          <p:cNvPr id="3" name="object 3"/>
          <p:cNvSpPr txBox="1"/>
          <p:nvPr/>
        </p:nvSpPr>
        <p:spPr>
          <a:xfrm>
            <a:off x="1060449" y="1295400"/>
            <a:ext cx="7937502" cy="4723728"/>
          </a:xfrm>
          <a:prstGeom prst="rect">
            <a:avLst/>
          </a:prstGeom>
        </p:spPr>
        <p:txBody>
          <a:bodyPr vert="horz" wrap="square" lIns="0" tIns="14604" rIns="0" bIns="0" rtlCol="0">
            <a:spAutoFit/>
          </a:bodyPr>
          <a:lstStyle/>
          <a:p>
            <a:r>
              <a:rPr lang="en-US" sz="1800" b="0" i="0" u="none" strike="noStrike" baseline="0" dirty="0">
                <a:latin typeface="NimbusRomNo9L-Regu"/>
              </a:rPr>
              <a:t>Recurrent neural networks (RNNs) allow cycles in the computation graph</a:t>
            </a:r>
          </a:p>
          <a:p>
            <a:endParaRPr lang="en-MY" sz="1800" b="0" i="0" u="none" strike="noStrike" baseline="0" dirty="0">
              <a:solidFill>
                <a:srgbClr val="9A009A"/>
              </a:solidFill>
              <a:latin typeface="CMSSBX10"/>
            </a:endParaRPr>
          </a:p>
          <a:p>
            <a:r>
              <a:rPr lang="en-US" sz="1800" b="0" i="0" u="none" strike="noStrike" baseline="0" dirty="0">
                <a:latin typeface="NimbusRomNo9L-Regu"/>
              </a:rPr>
              <a:t>each cycle has a delay</a:t>
            </a:r>
          </a:p>
          <a:p>
            <a:pPr marL="285750" indent="-285750">
              <a:buFont typeface="Arial" panose="020B0604020202020204" pitchFamily="34" charset="0"/>
              <a:buChar char="•"/>
            </a:pPr>
            <a:r>
              <a:rPr lang="en-US" sz="1800" b="0" i="0" u="none" strike="noStrike" baseline="0" dirty="0">
                <a:latin typeface="NimbusRomNo9L-Regu"/>
              </a:rPr>
              <a:t>units may take as input a value computed from their own output at an earlier step</a:t>
            </a: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MY" dirty="0">
                <a:latin typeface="CMSSBX10"/>
              </a:rPr>
              <a:t>RNN has an internal state/memory</a:t>
            </a:r>
          </a:p>
          <a:p>
            <a:endParaRPr lang="en-MY" dirty="0">
              <a:latin typeface="CMSSBX10"/>
            </a:endParaRPr>
          </a:p>
          <a:p>
            <a:pPr marL="285750" indent="-285750">
              <a:buFont typeface="Arial" panose="020B0604020202020204" pitchFamily="34" charset="0"/>
              <a:buChar char="•"/>
            </a:pPr>
            <a:r>
              <a:rPr lang="en-US" sz="1800" b="0" i="0" u="none" strike="noStrike" baseline="0" dirty="0">
                <a:latin typeface="NimbusRomNo9L-Regu"/>
              </a:rPr>
              <a:t>RNNs add expressive power compared to feedforward networks,</a:t>
            </a:r>
          </a:p>
          <a:p>
            <a:pPr marL="285750" indent="-285750">
              <a:buFont typeface="Arial" panose="020B0604020202020204" pitchFamily="34" charset="0"/>
              <a:buChar char="•"/>
            </a:pPr>
            <a:endParaRPr lang="en-MY" dirty="0">
              <a:solidFill>
                <a:srgbClr val="9A009A"/>
              </a:solidFill>
              <a:latin typeface="CMSSBX10"/>
            </a:endParaRPr>
          </a:p>
          <a:p>
            <a:r>
              <a:rPr lang="en-MY" sz="1800" b="0" i="0" u="none" strike="noStrike" baseline="0" dirty="0">
                <a:solidFill>
                  <a:srgbClr val="9A009A"/>
                </a:solidFill>
                <a:latin typeface="CMSSBX10"/>
              </a:rPr>
              <a:t>Training a basic RNN</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input layer </a:t>
            </a:r>
            <a:r>
              <a:rPr lang="en-US" sz="1800" b="1" i="0" u="none" strike="noStrike" baseline="0" dirty="0">
                <a:latin typeface="Times New Roman" panose="02020603050405020304" pitchFamily="18" charset="0"/>
              </a:rPr>
              <a:t>x</a:t>
            </a:r>
            <a:r>
              <a:rPr lang="en-US" sz="1800" b="0" i="0" u="none" strike="noStrike" baseline="0" dirty="0">
                <a:latin typeface="Times New Roman" panose="02020603050405020304" pitchFamily="18" charset="0"/>
              </a:rPr>
              <a:t>, a hidden layer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with recurrent connections, and an output layer </a:t>
            </a:r>
            <a:r>
              <a:rPr lang="en-US" sz="1800" b="1" i="0" u="none" strike="noStrike" baseline="0" dirty="0">
                <a:latin typeface="Times New Roman" panose="02020603050405020304" pitchFamily="18" charset="0"/>
              </a:rPr>
              <a:t>y</a:t>
            </a:r>
            <a:r>
              <a:rPr lang="en-US" sz="1800" b="0" i="0" u="none" strike="noStrike" baseline="0" dirty="0">
                <a:latin typeface="Times New Roman" panose="02020603050405020304" pitchFamily="18" charset="0"/>
              </a:rPr>
              <a:t>,</a:t>
            </a:r>
          </a:p>
          <a:p>
            <a:r>
              <a:rPr lang="en-US" sz="1800" b="0" i="0" u="none" strike="noStrike" baseline="0" dirty="0">
                <a:latin typeface="Times New Roman" panose="02020603050405020304" pitchFamily="18" charset="0"/>
              </a:rPr>
              <a:t> </a:t>
            </a:r>
          </a:p>
          <a:p>
            <a:pPr marL="285750" indent="-285750">
              <a:buFont typeface="Arial" panose="020B0604020202020204" pitchFamily="34" charset="0"/>
              <a:buChar char="•"/>
            </a:pPr>
            <a:r>
              <a:rPr lang="en-US" sz="1800" b="1" i="0" u="none" strike="noStrike" baseline="0" dirty="0" err="1">
                <a:latin typeface="Trebuchet MS" panose="020B0603020202020204" pitchFamily="34" charset="0"/>
              </a:rPr>
              <a:t>g</a:t>
            </a:r>
            <a:r>
              <a:rPr lang="en-US" sz="1800" b="0" i="1" u="none" strike="noStrike" baseline="-25000" dirty="0" err="1">
                <a:latin typeface="Times New Roman" panose="02020603050405020304" pitchFamily="18" charset="0"/>
              </a:rPr>
              <a:t>z</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and </a:t>
            </a:r>
            <a:r>
              <a:rPr lang="en-US" sz="1800" b="1" i="0" u="none" strike="noStrike" baseline="0" dirty="0" err="1">
                <a:latin typeface="Trebuchet MS" panose="020B0603020202020204" pitchFamily="34" charset="0"/>
              </a:rPr>
              <a:t>g</a:t>
            </a:r>
            <a:r>
              <a:rPr lang="en-US" sz="1800" b="0" i="1" u="none" strike="noStrike" baseline="-25000" dirty="0" err="1">
                <a:latin typeface="Times New Roman" panose="02020603050405020304" pitchFamily="18" charset="0"/>
              </a:rPr>
              <a:t>y</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denote the activation functions for the hidden and output layers, respectively.</a:t>
            </a:r>
          </a:p>
          <a:p>
            <a:endParaRPr lang="en-US" sz="1800" b="0" i="0" u="none" strike="noStrike" baseline="0" dirty="0">
              <a:latin typeface="Times New Roman" panose="02020603050405020304" pitchFamily="18" charset="0"/>
            </a:endParaRPr>
          </a:p>
          <a:p>
            <a:endParaRPr lang="en-MY" dirty="0">
              <a:solidFill>
                <a:srgbClr val="9A009A"/>
              </a:solidFill>
              <a:latin typeface="CMSSBX10"/>
            </a:endParaRPr>
          </a:p>
          <a:p>
            <a:endParaRPr lang="en-MY" sz="1800" b="0" i="0" u="none" strike="noStrike" baseline="0" dirty="0">
              <a:solidFill>
                <a:srgbClr val="9A009A"/>
              </a:solidFill>
              <a:latin typeface="CMSSBX10"/>
            </a:endParaRPr>
          </a:p>
        </p:txBody>
      </p:sp>
      <p:pic>
        <p:nvPicPr>
          <p:cNvPr id="6" name="Picture 5">
            <a:extLst>
              <a:ext uri="{FF2B5EF4-FFF2-40B4-BE49-F238E27FC236}">
                <a16:creationId xmlns:a16="http://schemas.microsoft.com/office/drawing/2014/main" id="{D419B71C-B5A3-4435-9B4C-3E7B80AAB81C}"/>
              </a:ext>
            </a:extLst>
          </p:cNvPr>
          <p:cNvPicPr>
            <a:picLocks noChangeAspect="1"/>
          </p:cNvPicPr>
          <p:nvPr/>
        </p:nvPicPr>
        <p:blipFill>
          <a:blip r:embed="rId2"/>
          <a:stretch>
            <a:fillRect/>
          </a:stretch>
        </p:blipFill>
        <p:spPr>
          <a:xfrm>
            <a:off x="2514600" y="5554590"/>
            <a:ext cx="4800600" cy="725672"/>
          </a:xfrm>
          <a:prstGeom prst="rect">
            <a:avLst/>
          </a:prstGeom>
        </p:spPr>
      </p:pic>
    </p:spTree>
    <p:extLst>
      <p:ext uri="{BB962C8B-B14F-4D97-AF65-F5344CB8AC3E}">
        <p14:creationId xmlns:p14="http://schemas.microsoft.com/office/powerpoint/2010/main" val="385127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Recurrent Neural Networks</a:t>
            </a:r>
          </a:p>
        </p:txBody>
      </p:sp>
      <p:pic>
        <p:nvPicPr>
          <p:cNvPr id="7" name="Picture 6">
            <a:extLst>
              <a:ext uri="{FF2B5EF4-FFF2-40B4-BE49-F238E27FC236}">
                <a16:creationId xmlns:a16="http://schemas.microsoft.com/office/drawing/2014/main" id="{2C5C26D0-553D-4647-AAC1-F337E8C5CE8A}"/>
              </a:ext>
            </a:extLst>
          </p:cNvPr>
          <p:cNvPicPr>
            <a:picLocks noChangeAspect="1"/>
          </p:cNvPicPr>
          <p:nvPr/>
        </p:nvPicPr>
        <p:blipFill>
          <a:blip r:embed="rId2"/>
          <a:stretch>
            <a:fillRect/>
          </a:stretch>
        </p:blipFill>
        <p:spPr>
          <a:xfrm>
            <a:off x="838200" y="1524000"/>
            <a:ext cx="8153400" cy="2707854"/>
          </a:xfrm>
          <a:prstGeom prst="rect">
            <a:avLst/>
          </a:prstGeom>
        </p:spPr>
      </p:pic>
      <p:sp>
        <p:nvSpPr>
          <p:cNvPr id="9" name="TextBox 8">
            <a:extLst>
              <a:ext uri="{FF2B5EF4-FFF2-40B4-BE49-F238E27FC236}">
                <a16:creationId xmlns:a16="http://schemas.microsoft.com/office/drawing/2014/main" id="{0DD628BF-F948-4DC2-836E-4135B1442C34}"/>
              </a:ext>
            </a:extLst>
          </p:cNvPr>
          <p:cNvSpPr txBox="1"/>
          <p:nvPr/>
        </p:nvSpPr>
        <p:spPr>
          <a:xfrm>
            <a:off x="1266572" y="4622146"/>
            <a:ext cx="7296656"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(a) Schematic diagram of a basic RNN where the hidden layer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has recurrent</a:t>
            </a:r>
          </a:p>
          <a:p>
            <a:pPr marR="390"/>
            <a:r>
              <a:rPr lang="en-US" sz="1800" b="0" i="0" u="none" strike="noStrike" baseline="0" dirty="0">
                <a:latin typeface="Times New Roman" panose="02020603050405020304" pitchFamily="18" charset="0"/>
              </a:rPr>
              <a:t>connections; the </a:t>
            </a:r>
            <a:r>
              <a:rPr lang="en-US" sz="1800" b="0" i="0" u="none" strike="noStrike" baseline="0" dirty="0">
                <a:latin typeface="Calibri" panose="020F0502020204030204" pitchFamily="34" charset="0"/>
              </a:rPr>
              <a:t>∆ </a:t>
            </a:r>
            <a:r>
              <a:rPr lang="en-US" sz="1800" b="0" i="0" u="none" strike="noStrike" baseline="0" dirty="0">
                <a:latin typeface="Times New Roman" panose="02020603050405020304" pitchFamily="18" charset="0"/>
              </a:rPr>
              <a:t>symbol indicates a delay. </a:t>
            </a:r>
          </a:p>
          <a:p>
            <a:pPr marR="390"/>
            <a:endParaRPr lang="en-US" sz="1800" b="0" i="0" u="none" strike="noStrike" baseline="0" dirty="0">
              <a:latin typeface="Times New Roman" panose="02020603050405020304" pitchFamily="18" charset="0"/>
            </a:endParaRPr>
          </a:p>
          <a:p>
            <a:pPr marR="390"/>
            <a:r>
              <a:rPr lang="en-US" sz="1800" b="0" i="0" u="none" strike="noStrike" baseline="0" dirty="0">
                <a:latin typeface="Times New Roman" panose="02020603050405020304" pitchFamily="18" charset="0"/>
              </a:rPr>
              <a:t>(b) The same network unrolled over three time steps to create a feedforward network. Note that the weights are shared across all time steps.</a:t>
            </a:r>
          </a:p>
        </p:txBody>
      </p:sp>
    </p:spTree>
    <p:extLst>
      <p:ext uri="{BB962C8B-B14F-4D97-AF65-F5344CB8AC3E}">
        <p14:creationId xmlns:p14="http://schemas.microsoft.com/office/powerpoint/2010/main" val="425331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26</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a:t>Recurrent Neural Networks</a:t>
            </a:r>
            <a:endParaRPr lang="en-US" spc="70" dirty="0"/>
          </a:p>
        </p:txBody>
      </p:sp>
      <p:pic>
        <p:nvPicPr>
          <p:cNvPr id="10" name="Picture 9">
            <a:extLst>
              <a:ext uri="{FF2B5EF4-FFF2-40B4-BE49-F238E27FC236}">
                <a16:creationId xmlns:a16="http://schemas.microsoft.com/office/drawing/2014/main" id="{F29173ED-8FA1-4570-8FD8-A8291069E3B2}"/>
              </a:ext>
            </a:extLst>
          </p:cNvPr>
          <p:cNvPicPr>
            <a:picLocks noChangeAspect="1"/>
          </p:cNvPicPr>
          <p:nvPr/>
        </p:nvPicPr>
        <p:blipFill>
          <a:blip r:embed="rId2"/>
          <a:stretch>
            <a:fillRect/>
          </a:stretch>
        </p:blipFill>
        <p:spPr>
          <a:xfrm>
            <a:off x="1074167" y="1600200"/>
            <a:ext cx="7788830" cy="1478578"/>
          </a:xfrm>
          <a:prstGeom prst="rect">
            <a:avLst/>
          </a:prstGeom>
        </p:spPr>
      </p:pic>
      <p:sp>
        <p:nvSpPr>
          <p:cNvPr id="8" name="TextBox 7">
            <a:extLst>
              <a:ext uri="{FF2B5EF4-FFF2-40B4-BE49-F238E27FC236}">
                <a16:creationId xmlns:a16="http://schemas.microsoft.com/office/drawing/2014/main" id="{B1CA0BD6-A33B-4457-B383-2BC653FC0244}"/>
              </a:ext>
            </a:extLst>
          </p:cNvPr>
          <p:cNvSpPr txBox="1"/>
          <p:nvPr/>
        </p:nvSpPr>
        <p:spPr>
          <a:xfrm>
            <a:off x="1075722" y="3162882"/>
            <a:ext cx="6772878" cy="3570208"/>
          </a:xfrm>
          <a:prstGeom prst="rect">
            <a:avLst/>
          </a:prstGeom>
          <a:noFill/>
        </p:spPr>
        <p:txBody>
          <a:bodyPr wrap="square">
            <a:spAutoFit/>
          </a:bodyPr>
          <a:lstStyle/>
          <a:p>
            <a:pPr algn="l"/>
            <a:r>
              <a:rPr lang="en-MY" sz="1600" b="0" i="0" u="none" strike="noStrike" baseline="0" dirty="0">
                <a:latin typeface="NimbusRomNo9L-Regu"/>
              </a:rPr>
              <a:t>Gradient expression is recursive</a:t>
            </a:r>
          </a:p>
          <a:p>
            <a:pPr algn="l"/>
            <a:endParaRPr lang="en-MY" sz="1600" b="1" i="0" u="none" strike="noStrike" baseline="0" dirty="0">
              <a:latin typeface="NimbusRomNo9L-Medi"/>
            </a:endParaRPr>
          </a:p>
          <a:p>
            <a:pPr algn="l"/>
            <a:r>
              <a:rPr lang="en-MY" sz="1600" b="1" i="0" u="none" strike="noStrike" baseline="0" dirty="0">
                <a:latin typeface="NimbusRomNo9L-Medi"/>
              </a:rPr>
              <a:t>Backpropagation through time</a:t>
            </a:r>
            <a:r>
              <a:rPr lang="en-MY" sz="1600" b="1" i="0" u="none" strike="noStrike" baseline="0" dirty="0">
                <a:latin typeface="NimbusRomNo9L-Regu"/>
              </a:rPr>
              <a:t>:</a:t>
            </a:r>
          </a:p>
          <a:p>
            <a:pPr marL="285750" indent="-285750">
              <a:buFont typeface="Arial" panose="020B0604020202020204" pitchFamily="34" charset="0"/>
              <a:buChar char="•"/>
            </a:pPr>
            <a:r>
              <a:rPr lang="en-US" sz="1600" b="0" i="0" u="none" strike="noStrike" baseline="0" dirty="0">
                <a:latin typeface="Times New Roman" panose="02020603050405020304" pitchFamily="18" charset="0"/>
              </a:rPr>
              <a:t>The contribution to the gradient from time step </a:t>
            </a:r>
            <a:r>
              <a:rPr lang="en-US" sz="1600" b="0" i="1" u="none" strike="noStrike" baseline="0" dirty="0">
                <a:latin typeface="Times New Roman" panose="02020603050405020304" pitchFamily="18" charset="0"/>
              </a:rPr>
              <a:t>t </a:t>
            </a:r>
            <a:r>
              <a:rPr lang="en-US" sz="1600" b="0" i="0" u="none" strike="noStrike" baseline="0" dirty="0">
                <a:latin typeface="Times New Roman" panose="02020603050405020304" pitchFamily="18" charset="0"/>
              </a:rPr>
              <a:t>is calculated using the contribution from time step </a:t>
            </a:r>
            <a:r>
              <a:rPr lang="en-US" sz="1600" b="0" i="1" u="none" strike="noStrike" baseline="0" dirty="0">
                <a:latin typeface="Times New Roman" panose="02020603050405020304" pitchFamily="18" charset="0"/>
              </a:rPr>
              <a:t>t </a:t>
            </a:r>
            <a:r>
              <a:rPr lang="en-US" sz="1600" b="0" i="1" u="none" strike="noStrike" baseline="0" dirty="0">
                <a:latin typeface="Arial" panose="020B0604020202020204" pitchFamily="34" charset="0"/>
              </a:rPr>
              <a:t>− </a:t>
            </a:r>
            <a:r>
              <a:rPr lang="en-US" sz="1600" b="0" i="0" u="none" strike="noStrike" baseline="0" dirty="0">
                <a:latin typeface="Times New Roman" panose="02020603050405020304" pitchFamily="18" charset="0"/>
              </a:rPr>
              <a:t>1.</a:t>
            </a: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lgn="l">
              <a:buFont typeface="Arial" panose="020B0604020202020204" pitchFamily="34" charset="0"/>
              <a:buChar char="•"/>
            </a:pPr>
            <a:r>
              <a:rPr lang="en-US" sz="1600" b="0" i="0" u="none" strike="noStrike" baseline="0" dirty="0">
                <a:latin typeface="NimbusRomNo9L-Regu"/>
              </a:rPr>
              <a:t>The total run time for computing the gradient will be linear in the size of the network</a:t>
            </a:r>
            <a:endParaRPr lang="en-US" sz="1600" b="0" i="0" u="none" strike="noStrike" baseline="0" dirty="0">
              <a:latin typeface="Times New Roman" panose="02020603050405020304" pitchFamily="18" charset="0"/>
            </a:endParaRPr>
          </a:p>
          <a:p>
            <a:endParaRPr lang="en-MY" sz="1600" b="0" i="0" u="none" strike="noStrike" baseline="0" dirty="0">
              <a:latin typeface="Times New Roman" panose="02020603050405020304" pitchFamily="18" charset="0"/>
            </a:endParaRPr>
          </a:p>
          <a:p>
            <a:r>
              <a:rPr lang="en-US" sz="1600" b="0" i="0" u="none" strike="noStrike" baseline="0" dirty="0">
                <a:latin typeface="Times New Roman" panose="02020603050405020304" pitchFamily="18" charset="0"/>
              </a:rPr>
              <a:t>For </a:t>
            </a:r>
            <a:r>
              <a:rPr lang="en-US" sz="1600" b="0" i="0" u="none" strike="noStrike" baseline="0" dirty="0" err="1">
                <a:latin typeface="Times New Roman" panose="02020603050405020304" pitchFamily="18" charset="0"/>
              </a:rPr>
              <a:t>sigmoids</a:t>
            </a:r>
            <a:r>
              <a:rPr lang="en-US" sz="1600" b="0" i="0" u="none" strike="noStrike" baseline="0" dirty="0">
                <a:latin typeface="Times New Roman" panose="02020603050405020304" pitchFamily="18" charset="0"/>
              </a:rPr>
              <a:t>, </a:t>
            </a:r>
            <a:r>
              <a:rPr lang="en-US" sz="1600" b="0" i="0" u="none" strike="noStrike" baseline="0" dirty="0" err="1">
                <a:latin typeface="Times New Roman" panose="02020603050405020304" pitchFamily="18" charset="0"/>
              </a:rPr>
              <a:t>tanhs</a:t>
            </a:r>
            <a:r>
              <a:rPr lang="en-US" sz="1600" b="0" i="0" u="none" strike="noStrike" baseline="0" dirty="0">
                <a:latin typeface="Times New Roman" panose="02020603050405020304" pitchFamily="18" charset="0"/>
              </a:rPr>
              <a:t>, and </a:t>
            </a:r>
            <a:r>
              <a:rPr lang="en-US" sz="1600" b="0" i="0" u="none" strike="noStrike" baseline="0" dirty="0" err="1">
                <a:latin typeface="Times New Roman" panose="02020603050405020304" pitchFamily="18" charset="0"/>
              </a:rPr>
              <a:t>ReLUs</a:t>
            </a:r>
            <a:r>
              <a:rPr lang="en-US" sz="1600" b="0" i="0" u="none" strike="noStrike" baseline="0" dirty="0">
                <a:latin typeface="Times New Roman" panose="02020603050405020304" pitchFamily="18" charset="0"/>
              </a:rPr>
              <a:t>, </a:t>
            </a:r>
            <a:r>
              <a:rPr lang="en-US" sz="1600" i="1" u="none" strike="noStrike" baseline="0" dirty="0" err="1">
                <a:latin typeface="Trebuchet MS" panose="020B0603020202020204" pitchFamily="34" charset="0"/>
              </a:rPr>
              <a:t>g</a:t>
            </a:r>
            <a:r>
              <a:rPr lang="en-US" sz="1600" b="0" i="1" u="none" strike="noStrike" baseline="30000" dirty="0" err="1">
                <a:latin typeface="Arial" panose="020B0604020202020204" pitchFamily="34" charset="0"/>
              </a:rPr>
              <a:t>t</a:t>
            </a:r>
            <a:r>
              <a:rPr lang="en-US" sz="1600" b="0" i="1" u="none" strike="noStrike" baseline="0" dirty="0">
                <a:latin typeface="Arial" panose="020B0604020202020204" pitchFamily="34" charset="0"/>
              </a:rPr>
              <a:t> </a:t>
            </a:r>
            <a:r>
              <a:rPr lang="en-US" sz="1600" b="0" i="0" u="none" strike="noStrike" baseline="0" dirty="0">
                <a:latin typeface="Times New Roman" panose="02020603050405020304" pitchFamily="18" charset="0"/>
              </a:rPr>
              <a:t>1, so our simple RNN will certainly suffer from the </a:t>
            </a:r>
            <a:r>
              <a:rPr lang="en-US" sz="1600" b="1" i="0" u="none" strike="noStrike" baseline="0" dirty="0">
                <a:latin typeface="Times New Roman" panose="02020603050405020304" pitchFamily="18" charset="0"/>
              </a:rPr>
              <a:t>vanishing gradient problem</a:t>
            </a:r>
          </a:p>
          <a:p>
            <a:endParaRPr lang="en-US" sz="1600" b="0" i="0" u="none" strike="noStrike" baseline="0" dirty="0">
              <a:latin typeface="Times New Roman" panose="02020603050405020304" pitchFamily="18" charset="0"/>
            </a:endParaRPr>
          </a:p>
          <a:p>
            <a:r>
              <a:rPr lang="en-US" sz="1600" b="0" i="1" u="none" strike="noStrike" baseline="0" dirty="0">
                <a:latin typeface="Times New Roman" panose="02020603050405020304" pitchFamily="18" charset="0"/>
              </a:rPr>
              <a:t>if </a:t>
            </a:r>
            <a:r>
              <a:rPr lang="en-US" sz="1600" b="0" i="1" u="none" strike="noStrike" baseline="0" dirty="0" err="1">
                <a:latin typeface="Times New Roman" panose="02020603050405020304" pitchFamily="18" charset="0"/>
              </a:rPr>
              <a:t>w</a:t>
            </a:r>
            <a:r>
              <a:rPr lang="en-US" sz="1600" b="0" i="1" u="none" strike="noStrike" baseline="-25000" dirty="0" err="1">
                <a:latin typeface="Times New Roman" panose="02020603050405020304" pitchFamily="18" charset="0"/>
              </a:rPr>
              <a:t>z</a:t>
            </a:r>
            <a:r>
              <a:rPr lang="en-US" sz="1600" b="0" i="1" u="none" strike="noStrike" baseline="-25000" dirty="0" err="1">
                <a:latin typeface="Verdana" panose="020B0604030504040204" pitchFamily="34" charset="0"/>
              </a:rPr>
              <a:t>,</a:t>
            </a:r>
            <a:r>
              <a:rPr lang="en-US" sz="1600" b="0" i="1" u="none" strike="noStrike" baseline="-25000" dirty="0" err="1">
                <a:latin typeface="Times New Roman" panose="02020603050405020304" pitchFamily="18" charset="0"/>
              </a:rPr>
              <a:t>z</a:t>
            </a:r>
            <a:r>
              <a:rPr lang="en-US" sz="1600" b="0" i="1" u="none" strike="noStrike" baseline="0" dirty="0">
                <a:latin typeface="Times New Roman" panose="02020603050405020304" pitchFamily="18" charset="0"/>
              </a:rPr>
              <a:t> </a:t>
            </a:r>
            <a:r>
              <a:rPr lang="en-US" sz="1600" b="0" i="1" u="none" strike="noStrike" baseline="0" dirty="0">
                <a:latin typeface="Verdana" panose="020B0604030504040204" pitchFamily="34" charset="0"/>
              </a:rPr>
              <a:t>&gt; </a:t>
            </a:r>
            <a:r>
              <a:rPr lang="en-US" sz="1600" b="0" i="0" u="none" strike="noStrike" baseline="0" dirty="0">
                <a:latin typeface="Times New Roman" panose="02020603050405020304" pitchFamily="18" charset="0"/>
              </a:rPr>
              <a:t>1, we may experience the </a:t>
            </a:r>
            <a:r>
              <a:rPr lang="en-US" sz="1600" b="1" i="0" u="none" strike="noStrike" baseline="0" dirty="0">
                <a:latin typeface="Times New Roman" panose="02020603050405020304" pitchFamily="18" charset="0"/>
              </a:rPr>
              <a:t>exploding gradient </a:t>
            </a:r>
            <a:r>
              <a:rPr lang="en-US" sz="1600" b="0" i="0" u="none" strike="noStrike" baseline="0" dirty="0">
                <a:latin typeface="Times New Roman" panose="02020603050405020304" pitchFamily="18" charset="0"/>
              </a:rPr>
              <a:t>problem.</a:t>
            </a:r>
          </a:p>
          <a:p>
            <a:endParaRPr lang="en-MY" dirty="0"/>
          </a:p>
        </p:txBody>
      </p:sp>
    </p:spTree>
    <p:extLst>
      <p:ext uri="{BB962C8B-B14F-4D97-AF65-F5344CB8AC3E}">
        <p14:creationId xmlns:p14="http://schemas.microsoft.com/office/powerpoint/2010/main" val="286759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27</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a:t>Recurrent Neural Networks</a:t>
            </a:r>
            <a:endParaRPr lang="en-US" spc="70" dirty="0"/>
          </a:p>
        </p:txBody>
      </p:sp>
      <p:sp>
        <p:nvSpPr>
          <p:cNvPr id="8" name="TextBox 7">
            <a:extLst>
              <a:ext uri="{FF2B5EF4-FFF2-40B4-BE49-F238E27FC236}">
                <a16:creationId xmlns:a16="http://schemas.microsoft.com/office/drawing/2014/main" id="{B1CA0BD6-A33B-4457-B383-2BC653FC0244}"/>
              </a:ext>
            </a:extLst>
          </p:cNvPr>
          <p:cNvSpPr txBox="1"/>
          <p:nvPr/>
        </p:nvSpPr>
        <p:spPr>
          <a:xfrm>
            <a:off x="1168755" y="1376800"/>
            <a:ext cx="7594245" cy="3939540"/>
          </a:xfrm>
          <a:prstGeom prst="rect">
            <a:avLst/>
          </a:prstGeom>
          <a:noFill/>
        </p:spPr>
        <p:txBody>
          <a:bodyPr wrap="square">
            <a:spAutoFit/>
          </a:bodyPr>
          <a:lstStyle/>
          <a:p>
            <a:r>
              <a:rPr lang="en-MY" sz="1800" b="1" i="0" u="none" strike="noStrike" baseline="0" dirty="0">
                <a:solidFill>
                  <a:srgbClr val="9E005D"/>
                </a:solidFill>
                <a:latin typeface="Trebuchet MS" panose="020B0603020202020204" pitchFamily="34" charset="0"/>
              </a:rPr>
              <a:t>Long short-term memory RNNs</a:t>
            </a:r>
            <a:endParaRPr lang="en-MY" sz="1600" b="1" i="0" u="none" strike="noStrike" baseline="0" dirty="0">
              <a:latin typeface="NimbusRomNo9L-Medi"/>
            </a:endParaRPr>
          </a:p>
          <a:p>
            <a:pPr algn="l"/>
            <a:r>
              <a:rPr lang="en-MY" sz="1600" dirty="0">
                <a:latin typeface="Times New Roman" panose="02020603050405020304" pitchFamily="18" charset="0"/>
                <a:cs typeface="Times New Roman" panose="02020603050405020304" pitchFamily="18" charset="0"/>
              </a:rPr>
              <a:t>Has a long-term memory component, </a:t>
            </a:r>
            <a:r>
              <a:rPr lang="en-MY" sz="1600" b="1" dirty="0">
                <a:latin typeface="Times New Roman" panose="02020603050405020304" pitchFamily="18" charset="0"/>
                <a:cs typeface="Times New Roman" panose="02020603050405020304" pitchFamily="18" charset="0"/>
              </a:rPr>
              <a:t>memory cell </a:t>
            </a:r>
            <a:r>
              <a:rPr lang="en-MY" sz="1600" dirty="0">
                <a:latin typeface="Times New Roman" panose="02020603050405020304" pitchFamily="18" charset="0"/>
                <a:cs typeface="Times New Roman" panose="02020603050405020304" pitchFamily="18" charset="0"/>
              </a:rPr>
              <a:t>(</a:t>
            </a:r>
            <a:r>
              <a:rPr lang="en-MY" sz="1600" b="1" dirty="0">
                <a:latin typeface="Times New Roman" panose="02020603050405020304" pitchFamily="18" charset="0"/>
                <a:cs typeface="Times New Roman" panose="02020603050405020304" pitchFamily="18" charset="0"/>
              </a:rPr>
              <a:t>c</a:t>
            </a:r>
            <a:r>
              <a:rPr lang="en-MY" sz="1600" dirty="0">
                <a:latin typeface="Times New Roman" panose="02020603050405020304" pitchFamily="18" charset="0"/>
                <a:cs typeface="Times New Roman" panose="02020603050405020304" pitchFamily="18" charset="0"/>
              </a:rPr>
              <a:t>) copied from time step to time step</a:t>
            </a:r>
            <a:endParaRPr lang="en-MY" sz="1600" i="0" u="none" strike="noStrike" baseline="0" dirty="0">
              <a:latin typeface="Times New Roman" panose="02020603050405020304" pitchFamily="18" charset="0"/>
              <a:cs typeface="Times New Roman" panose="02020603050405020304" pitchFamily="18" charset="0"/>
            </a:endParaRPr>
          </a:p>
          <a:p>
            <a:pPr algn="just"/>
            <a:r>
              <a:rPr lang="en-MY" sz="1800" b="0" i="0" u="none" strike="noStrike" baseline="0" dirty="0">
                <a:latin typeface="Times New Roman" panose="02020603050405020304" pitchFamily="18" charset="0"/>
                <a:cs typeface="Times New Roman" panose="02020603050405020304" pitchFamily="18" charset="0"/>
              </a:rPr>
              <a:t>Has gating units: </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vectors control the flow of information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elementwise multiplication of </a:t>
            </a:r>
            <a:r>
              <a:rPr lang="en-MY" sz="1800" b="0" i="0" u="none" strike="noStrike" baseline="0" dirty="0">
                <a:latin typeface="Times New Roman" panose="02020603050405020304" pitchFamily="18" charset="0"/>
                <a:cs typeface="Times New Roman" panose="02020603050405020304" pitchFamily="18" charset="0"/>
              </a:rPr>
              <a:t>the corresponding information vector</a:t>
            </a:r>
          </a:p>
          <a:p>
            <a:pPr marL="285750" indent="-285750" algn="just">
              <a:buFont typeface="Arial" panose="020B0604020202020204" pitchFamily="34" charset="0"/>
              <a:buChar char="•"/>
            </a:pPr>
            <a:endParaRPr lang="en-MY" dirty="0">
              <a:latin typeface="Times New Roman" panose="02020603050405020304" pitchFamily="18" charset="0"/>
              <a:cs typeface="Times New Roman" panose="02020603050405020304" pitchFamily="18" charset="0"/>
            </a:endParaRPr>
          </a:p>
          <a:p>
            <a:pPr algn="just"/>
            <a:r>
              <a:rPr lang="en-MY" sz="1600" i="0" u="none" strike="noStrike" baseline="0" dirty="0">
                <a:latin typeface="Times New Roman" panose="02020603050405020304" pitchFamily="18" charset="0"/>
                <a:cs typeface="Times New Roman" panose="02020603050405020304" pitchFamily="18" charset="0"/>
              </a:rPr>
              <a:t>Types of gating units:</a:t>
            </a:r>
          </a:p>
          <a:p>
            <a:pPr marL="285750" indent="-285750">
              <a:buFont typeface="Arial" panose="020B0604020202020204" pitchFamily="34" charset="0"/>
              <a:buChar char="•"/>
            </a:pPr>
            <a:r>
              <a:rPr lang="en-US" sz="1600" b="1" i="0" u="none" strike="noStrike" baseline="0" dirty="0">
                <a:latin typeface="Times New Roman" panose="02020603050405020304" pitchFamily="18" charset="0"/>
                <a:cs typeface="Times New Roman" panose="02020603050405020304" pitchFamily="18" charset="0"/>
              </a:rPr>
              <a:t>Forget gate f </a:t>
            </a:r>
            <a:r>
              <a:rPr lang="en-US" sz="1600" b="0" i="0" u="none" strike="noStrike" baseline="0" dirty="0">
                <a:latin typeface="Times New Roman" panose="02020603050405020304" pitchFamily="18" charset="0"/>
                <a:cs typeface="Times New Roman" panose="02020603050405020304" pitchFamily="18" charset="0"/>
              </a:rPr>
              <a:t>determines if each element of the memory cell is remembered</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i="0" u="none" strike="noStrike" baseline="0" dirty="0">
                <a:latin typeface="Times New Roman" panose="02020603050405020304" pitchFamily="18" charset="0"/>
                <a:cs typeface="Times New Roman" panose="02020603050405020304" pitchFamily="18" charset="0"/>
              </a:rPr>
              <a:t>Input gate </a:t>
            </a:r>
            <a:r>
              <a:rPr lang="en-US" sz="1600" b="1" i="0" u="none" strike="noStrike" baseline="0" dirty="0" err="1">
                <a:latin typeface="Times New Roman" panose="02020603050405020304" pitchFamily="18" charset="0"/>
                <a:cs typeface="Times New Roman" panose="02020603050405020304" pitchFamily="18" charset="0"/>
              </a:rPr>
              <a:t>i</a:t>
            </a:r>
            <a:r>
              <a:rPr lang="en-US" sz="1600" b="1" i="0" u="none" strike="noStrike" baseline="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determines if each element of the memory cell is updated additively</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i="0" u="none" strike="noStrike" baseline="0" dirty="0">
                <a:latin typeface="Times New Roman" panose="02020603050405020304" pitchFamily="18" charset="0"/>
                <a:cs typeface="Times New Roman" panose="02020603050405020304" pitchFamily="18" charset="0"/>
              </a:rPr>
              <a:t>Output gate o </a:t>
            </a:r>
            <a:r>
              <a:rPr lang="en-US" sz="1600" b="0" i="0" u="none" strike="noStrike" baseline="0" dirty="0">
                <a:latin typeface="Times New Roman" panose="02020603050405020304" pitchFamily="18" charset="0"/>
                <a:cs typeface="Times New Roman" panose="02020603050405020304" pitchFamily="18" charset="0"/>
              </a:rPr>
              <a:t>determines if each element of the memory cell is transferred to the </a:t>
            </a:r>
            <a:r>
              <a:rPr lang="en-MY" sz="1600" b="0" i="0" u="none" strike="noStrike" baseline="0" dirty="0">
                <a:latin typeface="Times New Roman" panose="02020603050405020304" pitchFamily="18" charset="0"/>
                <a:cs typeface="Times New Roman" panose="02020603050405020304" pitchFamily="18" charset="0"/>
              </a:rPr>
              <a:t>short-term memory </a:t>
            </a:r>
            <a:r>
              <a:rPr lang="en-MY" sz="1600" b="1" i="0" u="none" strike="noStrike" baseline="0" dirty="0">
                <a:latin typeface="Times New Roman" panose="02020603050405020304" pitchFamily="18" charset="0"/>
                <a:cs typeface="Times New Roman" panose="02020603050405020304" pitchFamily="18" charset="0"/>
              </a:rPr>
              <a:t>z</a:t>
            </a:r>
            <a:endParaRPr lang="en-MY" sz="1600" dirty="0">
              <a:latin typeface="Times New Roman" panose="02020603050405020304" pitchFamily="18" charset="0"/>
              <a:cs typeface="Times New Roman" panose="02020603050405020304" pitchFamily="18" charset="0"/>
            </a:endParaRPr>
          </a:p>
          <a:p>
            <a:pPr algn="l"/>
            <a:endParaRPr lang="en-MY" sz="1600" b="0" i="0" u="none" strike="noStrike" baseline="0" dirty="0">
              <a:latin typeface="Times New Roman" panose="02020603050405020304" pitchFamily="18" charset="0"/>
            </a:endParaRPr>
          </a:p>
          <a:p>
            <a:r>
              <a:rPr lang="en-MY" sz="1600" dirty="0"/>
              <a:t>Gates in LSTM differ from Boolean functions, they have range [0,1] and outputs of a sigmoid</a:t>
            </a:r>
          </a:p>
          <a:p>
            <a:endParaRPr lang="en-MY" sz="1600" dirty="0"/>
          </a:p>
        </p:txBody>
      </p:sp>
      <p:pic>
        <p:nvPicPr>
          <p:cNvPr id="4" name="Picture 3">
            <a:extLst>
              <a:ext uri="{FF2B5EF4-FFF2-40B4-BE49-F238E27FC236}">
                <a16:creationId xmlns:a16="http://schemas.microsoft.com/office/drawing/2014/main" id="{252D025C-025C-41DD-8C3E-5AA219F2FE53}"/>
              </a:ext>
            </a:extLst>
          </p:cNvPr>
          <p:cNvPicPr>
            <a:picLocks noChangeAspect="1"/>
          </p:cNvPicPr>
          <p:nvPr/>
        </p:nvPicPr>
        <p:blipFill>
          <a:blip r:embed="rId2"/>
          <a:stretch>
            <a:fillRect/>
          </a:stretch>
        </p:blipFill>
        <p:spPr>
          <a:xfrm>
            <a:off x="3124200" y="5029200"/>
            <a:ext cx="4001413" cy="1571760"/>
          </a:xfrm>
          <a:prstGeom prst="rect">
            <a:avLst/>
          </a:prstGeom>
        </p:spPr>
      </p:pic>
    </p:spTree>
    <p:extLst>
      <p:ext uri="{BB962C8B-B14F-4D97-AF65-F5344CB8AC3E}">
        <p14:creationId xmlns:p14="http://schemas.microsoft.com/office/powerpoint/2010/main" val="428517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28</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p:sp>
        <p:nvSpPr>
          <p:cNvPr id="8" name="TextBox 7">
            <a:extLst>
              <a:ext uri="{FF2B5EF4-FFF2-40B4-BE49-F238E27FC236}">
                <a16:creationId xmlns:a16="http://schemas.microsoft.com/office/drawing/2014/main" id="{B1CA0BD6-A33B-4457-B383-2BC653FC0244}"/>
              </a:ext>
            </a:extLst>
          </p:cNvPr>
          <p:cNvSpPr txBox="1"/>
          <p:nvPr/>
        </p:nvSpPr>
        <p:spPr>
          <a:xfrm>
            <a:off x="1160979" y="1371600"/>
            <a:ext cx="7670445" cy="6463308"/>
          </a:xfrm>
          <a:prstGeom prst="rect">
            <a:avLst/>
          </a:prstGeom>
          <a:noFill/>
        </p:spPr>
        <p:txBody>
          <a:bodyPr wrap="square">
            <a:spAutoFit/>
          </a:bodyPr>
          <a:lstStyle/>
          <a:p>
            <a:r>
              <a:rPr lang="en-MY" sz="1800" b="0" i="0" u="none" strike="noStrike" baseline="0" dirty="0">
                <a:solidFill>
                  <a:srgbClr val="9A009A"/>
                </a:solidFill>
                <a:latin typeface="CMSSBX10"/>
              </a:rPr>
              <a:t>Unsupervised learning</a:t>
            </a:r>
          </a:p>
          <a:p>
            <a:r>
              <a:rPr lang="en-MY" sz="1800" b="0" i="0" u="none" strike="noStrike" baseline="0" dirty="0">
                <a:latin typeface="NimbusRomNo9L-Regu"/>
              </a:rPr>
              <a:t>Unsupervised learning algorithms </a:t>
            </a:r>
            <a:r>
              <a:rPr lang="en-US" sz="1800" b="0" i="0" u="none" strike="noStrike" baseline="0" dirty="0">
                <a:latin typeface="NimbusRomNo9L-Regu"/>
              </a:rPr>
              <a:t>take a training set of unlabeled examples </a:t>
            </a:r>
            <a:r>
              <a:rPr lang="en-US" sz="1800" b="1" i="0" u="none" strike="noStrike" baseline="0" dirty="0">
                <a:latin typeface="NimbusRomNo9L-Regu"/>
              </a:rPr>
              <a:t>x</a:t>
            </a:r>
          </a:p>
          <a:p>
            <a:pPr marL="285750" indent="-285750">
              <a:buFont typeface="Arial" panose="020B0604020202020204" pitchFamily="34" charset="0"/>
              <a:buChar char="•"/>
            </a:pPr>
            <a:r>
              <a:rPr lang="en-US" b="1" dirty="0">
                <a:latin typeface="NimbusRomNo9L-Regu"/>
              </a:rPr>
              <a:t>To learn new representations</a:t>
            </a:r>
          </a:p>
          <a:p>
            <a:pPr marL="285750" indent="-285750">
              <a:buFont typeface="Arial" panose="020B0604020202020204" pitchFamily="34" charset="0"/>
              <a:buChar char="•"/>
            </a:pPr>
            <a:r>
              <a:rPr lang="en-US" b="1" dirty="0">
                <a:latin typeface="NimbusRomNo9L-Regu"/>
              </a:rPr>
              <a:t>To learn a generative model</a:t>
            </a:r>
          </a:p>
          <a:p>
            <a:endParaRPr lang="en-US" sz="1800" b="1" i="0" u="none" strike="noStrike" baseline="0" dirty="0">
              <a:latin typeface="NimbusRomNo9L-Regu"/>
            </a:endParaRPr>
          </a:p>
          <a:p>
            <a:r>
              <a:rPr lang="it-IT" sz="1800" b="0" i="0" u="none" strike="noStrike" baseline="0" dirty="0">
                <a:solidFill>
                  <a:srgbClr val="9A009A"/>
                </a:solidFill>
                <a:latin typeface="CMSSBX10"/>
              </a:rPr>
              <a:t>Probabilistic PCA: A simple generative model</a:t>
            </a:r>
            <a:endParaRPr lang="en-US" b="1" dirty="0">
              <a:solidFill>
                <a:srgbClr val="9A009A"/>
              </a:solidFill>
              <a:latin typeface="NimbusRomNo9L-Regu"/>
            </a:endParaRPr>
          </a:p>
          <a:p>
            <a:pPr marL="285750" indent="-285750">
              <a:buFont typeface="Arial" panose="020B0604020202020204" pitchFamily="34" charset="0"/>
              <a:buChar char="•"/>
            </a:pPr>
            <a:r>
              <a:rPr lang="en-MY" sz="1800" b="0" i="0" u="none" strike="noStrike" baseline="0" dirty="0">
                <a:latin typeface="NimbusRomNo9L-Medi"/>
              </a:rPr>
              <a:t>probabilistic principal components analysis </a:t>
            </a:r>
            <a:r>
              <a:rPr lang="en-MY" sz="1800" b="0" i="0" u="none" strike="noStrike" baseline="0" dirty="0">
                <a:latin typeface="NimbusRomNo9L-Regu"/>
              </a:rPr>
              <a:t>(</a:t>
            </a:r>
            <a:r>
              <a:rPr lang="en-MY" sz="1800" b="0" i="0" u="none" strike="noStrike" baseline="0" dirty="0">
                <a:latin typeface="NimbusRomNo9L-Medi"/>
              </a:rPr>
              <a:t>PPCA</a:t>
            </a:r>
            <a:r>
              <a:rPr lang="en-MY" sz="1800" b="0" i="0" u="none" strike="noStrike" baseline="0" dirty="0">
                <a:latin typeface="NimbusRomNo9L-Regu"/>
              </a:rPr>
              <a:t>)</a:t>
            </a:r>
          </a:p>
          <a:p>
            <a:pPr marL="285750" indent="-285750">
              <a:buFont typeface="Arial" panose="020B0604020202020204" pitchFamily="34" charset="0"/>
              <a:buChar char="•"/>
            </a:pPr>
            <a:r>
              <a:rPr lang="it-IT"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chosen from a zero-mean, spherical Gaussian, </a:t>
            </a:r>
            <a:r>
              <a:rPr lang="en-US" sz="1800" b="1" i="0"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generated from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by applying a weight matrix </a:t>
            </a:r>
            <a:r>
              <a:rPr lang="en-US" sz="1800" b="1" i="0" u="none" strike="noStrike" baseline="0" dirty="0">
                <a:latin typeface="Times New Roman" panose="02020603050405020304" pitchFamily="18" charset="0"/>
              </a:rPr>
              <a:t>W </a:t>
            </a:r>
            <a:r>
              <a:rPr lang="en-US" sz="1800" b="0" i="0" u="none" strike="noStrike" baseline="0" dirty="0">
                <a:latin typeface="Times New Roman" panose="02020603050405020304" pitchFamily="18" charset="0"/>
              </a:rPr>
              <a:t>and adding spherical Gaussian noise:</a:t>
            </a: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The weights </a:t>
            </a:r>
            <a:r>
              <a:rPr lang="en-US" sz="1800" b="1" i="0" u="none" strike="noStrike" baseline="0" dirty="0">
                <a:latin typeface="Palatino Linotype" panose="02040502050505030304" pitchFamily="18" charset="0"/>
              </a:rPr>
              <a:t>W </a:t>
            </a:r>
            <a:r>
              <a:rPr lang="en-US" sz="1800" b="0" i="0" u="none" strike="noStrike" baseline="0" dirty="0">
                <a:latin typeface="Times New Roman" panose="02020603050405020304" pitchFamily="18" charset="0"/>
              </a:rPr>
              <a:t>(and optionally the noise parameter </a:t>
            </a:r>
            <a:r>
              <a:rPr lang="en-US" sz="1800" b="0" i="1" u="none" strike="noStrike" baseline="0" dirty="0">
                <a:latin typeface="Arial" panose="020B0604020202020204" pitchFamily="34" charset="0"/>
              </a:rPr>
              <a:t>σ</a:t>
            </a:r>
            <a:r>
              <a:rPr lang="en-US" sz="1800" b="0" i="0" u="none" strike="noStrike" baseline="30000" dirty="0">
                <a:latin typeface="Times New Roman" panose="02020603050405020304" pitchFamily="18" charset="0"/>
              </a:rPr>
              <a:t>2</a:t>
            </a:r>
            <a:r>
              <a:rPr lang="en-US" sz="1800" b="0" i="0" u="none" strike="noStrike" baseline="0" dirty="0">
                <a:latin typeface="Times New Roman" panose="02020603050405020304" pitchFamily="18" charset="0"/>
              </a:rPr>
              <a:t>) can be learned by maximizing the </a:t>
            </a:r>
            <a:r>
              <a:rPr lang="en-MY" sz="1800" b="0" i="0" u="none" strike="noStrike" baseline="0" dirty="0">
                <a:latin typeface="Times New Roman" panose="02020603050405020304" pitchFamily="18" charset="0"/>
              </a:rPr>
              <a:t>likelihood of the data,</a:t>
            </a:r>
          </a:p>
          <a:p>
            <a:pPr algn="l"/>
            <a:endParaRPr lang="en-US" sz="1800" b="0" i="0" u="none" strike="noStrike" baseline="0" dirty="0">
              <a:latin typeface="NimbusRomNo9L-Regu"/>
            </a:endParaRPr>
          </a:p>
          <a:p>
            <a:pPr algn="l"/>
            <a:endParaRPr lang="en-US" dirty="0">
              <a:latin typeface="NimbusRomNo9L-Regu"/>
            </a:endParaRPr>
          </a:p>
          <a:p>
            <a:pPr algn="l"/>
            <a:endParaRPr lang="en-US" sz="1800" b="0" i="0" u="none" strike="noStrike" baseline="0" dirty="0">
              <a:latin typeface="NimbusRomNo9L-Regu"/>
            </a:endParaRPr>
          </a:p>
          <a:p>
            <a:pPr algn="l"/>
            <a:r>
              <a:rPr lang="en-US" sz="1800" b="0" i="0" u="none" strike="noStrike" baseline="0" dirty="0">
                <a:latin typeface="NimbusRomNo9L-Regu"/>
              </a:rPr>
              <a:t>can be done by gradient methods or by an efficient </a:t>
            </a:r>
            <a:r>
              <a:rPr lang="en-MY" sz="1800" b="0" i="0" u="none" strike="noStrike" baseline="0" dirty="0">
                <a:latin typeface="NimbusRomNo9L-Regu"/>
              </a:rPr>
              <a:t>iterative EM algorithm</a:t>
            </a: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it-IT" sz="1800" b="1"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sz="1800" b="1" i="0" u="none" strike="noStrike" baseline="0" dirty="0">
              <a:latin typeface="NimbusRomNo9L-Regu"/>
            </a:endParaRPr>
          </a:p>
        </p:txBody>
      </p:sp>
      <p:pic>
        <p:nvPicPr>
          <p:cNvPr id="6" name="Picture 5">
            <a:extLst>
              <a:ext uri="{FF2B5EF4-FFF2-40B4-BE49-F238E27FC236}">
                <a16:creationId xmlns:a16="http://schemas.microsoft.com/office/drawing/2014/main" id="{A9373D88-04C5-454B-A479-543F713F4F7E}"/>
              </a:ext>
            </a:extLst>
          </p:cNvPr>
          <p:cNvPicPr>
            <a:picLocks noChangeAspect="1"/>
          </p:cNvPicPr>
          <p:nvPr/>
        </p:nvPicPr>
        <p:blipFill>
          <a:blip r:embed="rId2"/>
          <a:stretch>
            <a:fillRect/>
          </a:stretch>
        </p:blipFill>
        <p:spPr>
          <a:xfrm>
            <a:off x="3124200" y="4038600"/>
            <a:ext cx="2652713" cy="661508"/>
          </a:xfrm>
          <a:prstGeom prst="rect">
            <a:avLst/>
          </a:prstGeom>
        </p:spPr>
      </p:pic>
      <p:pic>
        <p:nvPicPr>
          <p:cNvPr id="9" name="Picture 8">
            <a:extLst>
              <a:ext uri="{FF2B5EF4-FFF2-40B4-BE49-F238E27FC236}">
                <a16:creationId xmlns:a16="http://schemas.microsoft.com/office/drawing/2014/main" id="{A56FF817-138E-4FD2-B6FE-70D1668E5399}"/>
              </a:ext>
            </a:extLst>
          </p:cNvPr>
          <p:cNvPicPr>
            <a:picLocks noChangeAspect="1"/>
          </p:cNvPicPr>
          <p:nvPr/>
        </p:nvPicPr>
        <p:blipFill>
          <a:blip r:embed="rId3"/>
          <a:stretch>
            <a:fillRect/>
          </a:stretch>
        </p:blipFill>
        <p:spPr>
          <a:xfrm>
            <a:off x="2291101" y="5589190"/>
            <a:ext cx="5410200" cy="678318"/>
          </a:xfrm>
          <a:prstGeom prst="rect">
            <a:avLst/>
          </a:prstGeom>
        </p:spPr>
      </p:pic>
    </p:spTree>
    <p:extLst>
      <p:ext uri="{BB962C8B-B14F-4D97-AF65-F5344CB8AC3E}">
        <p14:creationId xmlns:p14="http://schemas.microsoft.com/office/powerpoint/2010/main" val="1470355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29</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1CA0BD6-A33B-4457-B383-2BC653FC0244}"/>
                  </a:ext>
                </a:extLst>
              </p:cNvPr>
              <p:cNvSpPr txBox="1"/>
              <p:nvPr/>
            </p:nvSpPr>
            <p:spPr>
              <a:xfrm>
                <a:off x="1160979" y="1371600"/>
                <a:ext cx="7670445" cy="5632311"/>
              </a:xfrm>
              <a:prstGeom prst="rect">
                <a:avLst/>
              </a:prstGeom>
              <a:noFill/>
            </p:spPr>
            <p:txBody>
              <a:bodyPr wrap="square">
                <a:spAutoFit/>
              </a:bodyPr>
              <a:lstStyle/>
              <a:p>
                <a:r>
                  <a:rPr lang="en-MY" sz="1800" b="0" i="0" u="none" strike="noStrike" baseline="0" dirty="0">
                    <a:solidFill>
                      <a:srgbClr val="9A009A"/>
                    </a:solidFill>
                    <a:latin typeface="CMSSBX10"/>
                  </a:rPr>
                  <a:t>Autoencoders</a:t>
                </a:r>
              </a:p>
              <a:p>
                <a:r>
                  <a:rPr lang="en-US" sz="1800" b="0" i="0" u="none" strike="noStrike" baseline="0" dirty="0">
                    <a:latin typeface="Times New Roman" panose="02020603050405020304" pitchFamily="18" charset="0"/>
                  </a:rPr>
                  <a:t>autoencoder is a model containing two parts: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an encoder that maps from </a:t>
                </a:r>
                <a:r>
                  <a:rPr lang="en-US" sz="1800" b="1" i="0"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to a representation </a:t>
                </a:r>
                <a14:m>
                  <m:oMath xmlns:m="http://schemas.openxmlformats.org/officeDocument/2006/math">
                    <m:acc>
                      <m:accPr>
                        <m:chr m:val="̂"/>
                        <m:ctrlPr>
                          <a:rPr lang="en-US" sz="1800" b="1" i="1" u="none" strike="noStrike" baseline="0" smtClean="0">
                            <a:latin typeface="Cambria Math" panose="02040503050406030204" pitchFamily="18" charset="0"/>
                          </a:rPr>
                        </m:ctrlPr>
                      </m:accPr>
                      <m:e>
                        <m:r>
                          <a:rPr lang="en-US" sz="1800" b="1" i="0" u="none" strike="noStrike" baseline="0" smtClean="0">
                            <a:latin typeface="Cambria Math" panose="02040503050406030204" pitchFamily="18" charset="0"/>
                          </a:rPr>
                          <m:t>𝐳</m:t>
                        </m:r>
                      </m:e>
                    </m:acc>
                  </m:oMath>
                </a14:m>
                <a:r>
                  <a:rPr lang="en-US" sz="1800" b="0" u="none" strike="noStrike" baseline="0" dirty="0">
                    <a:latin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a decoder that maps from a representation </a:t>
                </a:r>
                <a14:m>
                  <m:oMath xmlns:m="http://schemas.openxmlformats.org/officeDocument/2006/math">
                    <m:acc>
                      <m:accPr>
                        <m:chr m:val="̂"/>
                        <m:ctrlPr>
                          <a:rPr lang="en-US" b="1" i="1">
                            <a:latin typeface="Cambria Math" panose="02040503050406030204" pitchFamily="18" charset="0"/>
                          </a:rPr>
                        </m:ctrlPr>
                      </m:accPr>
                      <m:e>
                        <m:r>
                          <a:rPr lang="en-US" b="1">
                            <a:latin typeface="Cambria Math" panose="02040503050406030204" pitchFamily="18" charset="0"/>
                          </a:rPr>
                          <m:t>𝐳</m:t>
                        </m:r>
                      </m:e>
                    </m:acc>
                  </m:oMath>
                </a14:m>
                <a:r>
                  <a:rPr lang="en-US" sz="1800" b="0" i="0" u="none" strike="noStrike" baseline="0" dirty="0">
                    <a:latin typeface="Times New Roman" panose="02020603050405020304" pitchFamily="18" charset="0"/>
                  </a:rPr>
                  <a:t> to observed data </a:t>
                </a:r>
                <a:r>
                  <a:rPr lang="en-US" sz="1800" b="1" i="0" u="none" strike="noStrike" baseline="0" dirty="0">
                    <a:latin typeface="Times New Roman" panose="02020603050405020304" pitchFamily="18" charset="0"/>
                  </a:rPr>
                  <a:t>x</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endParaRPr>
              </a:p>
              <a:p>
                <a:r>
                  <a:rPr lang="en-US" sz="1800" b="0" i="0" u="none" strike="noStrike" baseline="0" dirty="0">
                    <a:latin typeface="Times New Roman" panose="02020603050405020304" pitchFamily="18" charset="0"/>
                  </a:rPr>
                  <a:t>linear autoencoder, simple encoder where both </a:t>
                </a:r>
                <a:r>
                  <a:rPr lang="en-US" sz="1800" b="0" i="1" u="none" strike="noStrike" baseline="0" dirty="0">
                    <a:latin typeface="Book Antiqua" panose="02040602050305030304" pitchFamily="18" charset="0"/>
                  </a:rPr>
                  <a:t>f </a:t>
                </a:r>
                <a:r>
                  <a:rPr lang="en-US" sz="1800" b="0" i="0" u="none" strike="noStrike" baseline="0" dirty="0">
                    <a:latin typeface="Times New Roman" panose="02020603050405020304" pitchFamily="18" charset="0"/>
                  </a:rPr>
                  <a:t>and </a:t>
                </a:r>
                <a:r>
                  <a:rPr lang="en-US" sz="1800" b="0" i="1" u="none" strike="noStrike" baseline="0" dirty="0">
                    <a:latin typeface="Book Antiqua" panose="02040602050305030304" pitchFamily="18" charset="0"/>
                  </a:rPr>
                  <a:t>g </a:t>
                </a:r>
                <a:r>
                  <a:rPr lang="en-US" sz="1800" b="0" i="0" u="none" strike="noStrike" baseline="0" dirty="0">
                    <a:latin typeface="Times New Roman" panose="02020603050405020304" pitchFamily="18" charset="0"/>
                  </a:rPr>
                  <a:t>are linear with a shared weight matrix </a:t>
                </a:r>
                <a:r>
                  <a:rPr lang="en-US" sz="1800" b="1" i="0" u="none" strike="noStrike" baseline="0" dirty="0">
                    <a:latin typeface="Palatino Linotype" panose="02040502050505030304" pitchFamily="18" charset="0"/>
                  </a:rPr>
                  <a:t>W</a:t>
                </a:r>
                <a:r>
                  <a:rPr lang="en-US" sz="1800" b="0" i="0" u="none" strike="noStrike" baseline="0" dirty="0">
                    <a:latin typeface="Times New Roman" panose="02020603050405020304" pitchFamily="18" charset="0"/>
                  </a:rPr>
                  <a:t>:</a:t>
                </a:r>
              </a:p>
              <a:p>
                <a:endParaRPr lang="en-US" dirty="0">
                  <a:latin typeface="Times New Roman" panose="02020603050405020304" pitchFamily="18" charset="0"/>
                </a:endParaRPr>
              </a:p>
              <a:p>
                <a:endParaRPr lang="en-US" sz="1800" b="0" i="0" u="none" strike="noStrike" baseline="0" dirty="0">
                  <a:latin typeface="Times New Roman" panose="02020603050405020304" pitchFamily="18" charset="0"/>
                </a:endParaRPr>
              </a:p>
              <a:p>
                <a:endParaRPr lang="en-US" sz="1800" b="0" i="0" u="none" strike="noStrike" baseline="0" dirty="0">
                  <a:latin typeface="Times New Roman" panose="02020603050405020304" pitchFamily="18" charset="0"/>
                </a:endParaRPr>
              </a:p>
              <a:p>
                <a:pPr algn="l"/>
                <a:r>
                  <a:rPr lang="en-MY" sz="1800" b="1" i="0" u="none" strike="noStrike" baseline="0" dirty="0">
                    <a:latin typeface="NimbusRomNo9L-Medi"/>
                  </a:rPr>
                  <a:t>Variational autoencoder </a:t>
                </a:r>
                <a:r>
                  <a:rPr lang="en-MY" sz="1800" b="1" i="0" u="none" strike="noStrike" baseline="0" dirty="0">
                    <a:latin typeface="NimbusRomNo9L-Regu"/>
                  </a:rPr>
                  <a:t>(VAE</a:t>
                </a:r>
                <a:r>
                  <a:rPr lang="en-MY" sz="1800" b="0" i="0" u="none" strike="noStrike" baseline="0" dirty="0">
                    <a:latin typeface="NimbusRomNo9L-Regu"/>
                  </a:rPr>
                  <a:t>) more complex can capture more complex kinds of generative models</a:t>
                </a:r>
              </a:p>
              <a:p>
                <a:pPr marL="285750" indent="-285750">
                  <a:buFont typeface="Arial" panose="020B0604020202020204" pitchFamily="34" charset="0"/>
                  <a:buChar char="•"/>
                </a:pPr>
                <a:r>
                  <a:rPr lang="en-MY" sz="1800" b="0" i="0" u="none" strike="noStrike" baseline="0" dirty="0">
                    <a:latin typeface="NimbusRomNo9L-Medi"/>
                  </a:rPr>
                  <a:t>use </a:t>
                </a:r>
                <a:r>
                  <a:rPr lang="en-MY" sz="1800" b="1" i="0" u="none" strike="noStrike" baseline="0" dirty="0">
                    <a:latin typeface="NimbusRomNo9L-Medi"/>
                  </a:rPr>
                  <a:t>variational posterior </a:t>
                </a:r>
                <a:r>
                  <a:rPr lang="en-MY" sz="1800" b="0" i="1" u="none" strike="noStrike" baseline="0" dirty="0">
                    <a:latin typeface="Georgia" panose="02040502050405020303" pitchFamily="18" charset="0"/>
                  </a:rPr>
                  <a:t>Q</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z</a:t>
                </a:r>
                <a:r>
                  <a:rPr lang="en-MY" sz="1800" b="0" i="0" u="none" strike="noStrike" baseline="0" dirty="0">
                    <a:latin typeface="Tahoma" panose="020B0604030504040204" pitchFamily="34" charset="0"/>
                  </a:rPr>
                  <a:t>)</a:t>
                </a:r>
                <a:r>
                  <a:rPr lang="en-MY" sz="1800" b="0" i="0" u="none" strike="noStrike" baseline="0" dirty="0">
                    <a:latin typeface="Calibri" panose="020F0502020204030204" pitchFamily="34" charset="0"/>
                  </a:rPr>
                  <a:t>,</a:t>
                </a:r>
                <a:r>
                  <a:rPr lang="en-MY" sz="1800" b="1" i="0" u="none" strike="noStrike" baseline="0" dirty="0">
                    <a:latin typeface="NimbusRomNo9L-Medi"/>
                  </a:rPr>
                  <a:t> </a:t>
                </a:r>
                <a:r>
                  <a:rPr lang="en-MY" sz="1800" b="0" i="0" u="none" strike="noStrike" baseline="0" dirty="0">
                    <a:latin typeface="NimbusRomNo9L-Regu"/>
                  </a:rPr>
                  <a:t>as an approximation</a:t>
                </a:r>
              </a:p>
              <a:p>
                <a:pPr marL="285750" indent="-285750">
                  <a:buFont typeface="Arial" panose="020B0604020202020204" pitchFamily="34" charset="0"/>
                  <a:buChar char="•"/>
                </a:pPr>
                <a:r>
                  <a:rPr lang="en-MY" sz="1800" b="0" i="0" u="none" strike="noStrike" baseline="0" dirty="0">
                    <a:latin typeface="NimbusRomNo9L-Regu"/>
                  </a:rPr>
                  <a:t>KL divergence: “as close as possible”</a:t>
                </a: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r>
                  <a:rPr lang="en-US" sz="1800" b="1" i="1" u="none" strike="noStrike" baseline="0" dirty="0">
                    <a:latin typeface="Times New Roman" panose="02020603050405020304" pitchFamily="18" charset="0"/>
                  </a:rPr>
                  <a:t>variational </a:t>
                </a:r>
                <a:r>
                  <a:rPr lang="en-US" sz="1800" b="1" i="0" u="none" strike="noStrike" baseline="0" dirty="0">
                    <a:latin typeface="Times New Roman" panose="02020603050405020304" pitchFamily="18" charset="0"/>
                  </a:rPr>
                  <a:t>lower bound </a:t>
                </a:r>
                <a14:m>
                  <m:oMath xmlns:m="http://schemas.openxmlformats.org/officeDocument/2006/math">
                    <m:r>
                      <a:rPr lang="en-US" sz="1800" b="1" i="1" u="none" strike="noStrike" baseline="0" smtClean="0">
                        <a:latin typeface="Cambria Math" panose="02040503050406030204" pitchFamily="18" charset="0"/>
                        <a:ea typeface="Cambria Math" panose="02040503050406030204" pitchFamily="18" charset="0"/>
                      </a:rPr>
                      <m:t>ℒ</m:t>
                    </m:r>
                    <m:r>
                      <a:rPr lang="en-US" sz="1800" b="1" i="1" u="none" strike="noStrike" baseline="0" smtClean="0">
                        <a:latin typeface="Cambria Math" panose="02040503050406030204" pitchFamily="18" charset="0"/>
                      </a:rPr>
                      <m:t> </m:t>
                    </m:r>
                  </m:oMath>
                </a14:m>
                <a:r>
                  <a:rPr lang="en-US" sz="1800" b="0" i="0" u="none" strike="noStrike" baseline="0" dirty="0">
                    <a:latin typeface="Times New Roman" panose="02020603050405020304" pitchFamily="18" charset="0"/>
                  </a:rPr>
                  <a:t>(</a:t>
                </a:r>
                <a:r>
                  <a:rPr lang="en-US" sz="1800" b="1" i="0" u="none" strike="noStrike" baseline="0" dirty="0">
                    <a:latin typeface="Times New Roman" panose="02020603050405020304" pitchFamily="18" charset="0"/>
                  </a:rPr>
                  <a:t>evidence lower bound</a:t>
                </a:r>
                <a:r>
                  <a:rPr lang="en-US" sz="1800" b="0" i="0" u="none" strike="noStrike" baseline="0" dirty="0">
                    <a:latin typeface="Times New Roman" panose="02020603050405020304" pitchFamily="18" charset="0"/>
                  </a:rPr>
                  <a:t>, or </a:t>
                </a:r>
                <a:r>
                  <a:rPr lang="en-US" sz="1800" b="1" i="0" u="none" strike="noStrike" baseline="0" dirty="0">
                    <a:latin typeface="Times New Roman" panose="02020603050405020304" pitchFamily="18" charset="0"/>
                  </a:rPr>
                  <a:t>ELBO</a:t>
                </a:r>
                <a:r>
                  <a:rPr lang="en-US" dirty="0">
                    <a:latin typeface="Times New Roman" panose="02020603050405020304" pitchFamily="18" charset="0"/>
                  </a:rPr>
                  <a:t>)</a:t>
                </a: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it-IT" sz="1800" b="1"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sz="1800" b="1" i="0" u="none" strike="noStrike" baseline="0" dirty="0">
                  <a:latin typeface="NimbusRomNo9L-Regu"/>
                </a:endParaRPr>
              </a:p>
            </p:txBody>
          </p:sp>
        </mc:Choice>
        <mc:Fallback xmlns="">
          <p:sp>
            <p:nvSpPr>
              <p:cNvPr id="8" name="TextBox 7">
                <a:extLst>
                  <a:ext uri="{FF2B5EF4-FFF2-40B4-BE49-F238E27FC236}">
                    <a16:creationId xmlns:a16="http://schemas.microsoft.com/office/drawing/2014/main" id="{B1CA0BD6-A33B-4457-B383-2BC653FC0244}"/>
                  </a:ext>
                </a:extLst>
              </p:cNvPr>
              <p:cNvSpPr txBox="1">
                <a:spLocks noRot="1" noChangeAspect="1" noMove="1" noResize="1" noEditPoints="1" noAdjustHandles="1" noChangeArrowheads="1" noChangeShapeType="1" noTextEdit="1"/>
              </p:cNvSpPr>
              <p:nvPr/>
            </p:nvSpPr>
            <p:spPr>
              <a:xfrm>
                <a:off x="1160979" y="1371600"/>
                <a:ext cx="7670445" cy="5632311"/>
              </a:xfrm>
              <a:prstGeom prst="rect">
                <a:avLst/>
              </a:prstGeom>
              <a:blipFill>
                <a:blip r:embed="rId2"/>
                <a:stretch>
                  <a:fillRect l="-635" t="-541"/>
                </a:stretch>
              </a:blipFill>
            </p:spPr>
            <p:txBody>
              <a:bodyPr/>
              <a:lstStyle/>
              <a:p>
                <a:r>
                  <a:rPr lang="en-MY">
                    <a:noFill/>
                  </a:rPr>
                  <a:t> </a:t>
                </a:r>
              </a:p>
            </p:txBody>
          </p:sp>
        </mc:Fallback>
      </mc:AlternateContent>
      <p:pic>
        <p:nvPicPr>
          <p:cNvPr id="4" name="Picture 3">
            <a:extLst>
              <a:ext uri="{FF2B5EF4-FFF2-40B4-BE49-F238E27FC236}">
                <a16:creationId xmlns:a16="http://schemas.microsoft.com/office/drawing/2014/main" id="{7490C452-AFE2-4C30-AA83-2266EFE122ED}"/>
              </a:ext>
            </a:extLst>
          </p:cNvPr>
          <p:cNvPicPr>
            <a:picLocks noChangeAspect="1"/>
          </p:cNvPicPr>
          <p:nvPr/>
        </p:nvPicPr>
        <p:blipFill>
          <a:blip r:embed="rId3"/>
          <a:stretch>
            <a:fillRect/>
          </a:stretch>
        </p:blipFill>
        <p:spPr>
          <a:xfrm>
            <a:off x="3581400" y="3276600"/>
            <a:ext cx="2209800" cy="799450"/>
          </a:xfrm>
          <a:prstGeom prst="rect">
            <a:avLst/>
          </a:prstGeom>
        </p:spPr>
      </p:pic>
      <p:pic>
        <p:nvPicPr>
          <p:cNvPr id="10" name="Picture 9">
            <a:extLst>
              <a:ext uri="{FF2B5EF4-FFF2-40B4-BE49-F238E27FC236}">
                <a16:creationId xmlns:a16="http://schemas.microsoft.com/office/drawing/2014/main" id="{D1983436-0628-4259-808A-092227D29AF9}"/>
              </a:ext>
            </a:extLst>
          </p:cNvPr>
          <p:cNvPicPr>
            <a:picLocks noChangeAspect="1"/>
          </p:cNvPicPr>
          <p:nvPr/>
        </p:nvPicPr>
        <p:blipFill>
          <a:blip r:embed="rId4"/>
          <a:stretch>
            <a:fillRect/>
          </a:stretch>
        </p:blipFill>
        <p:spPr>
          <a:xfrm>
            <a:off x="2502694" y="5334000"/>
            <a:ext cx="4367212" cy="698184"/>
          </a:xfrm>
          <a:prstGeom prst="rect">
            <a:avLst/>
          </a:prstGeom>
        </p:spPr>
      </p:pic>
      <p:pic>
        <p:nvPicPr>
          <p:cNvPr id="12" name="Picture 11">
            <a:extLst>
              <a:ext uri="{FF2B5EF4-FFF2-40B4-BE49-F238E27FC236}">
                <a16:creationId xmlns:a16="http://schemas.microsoft.com/office/drawing/2014/main" id="{58271536-4D0C-4124-ABCC-2408BB634B21}"/>
              </a:ext>
            </a:extLst>
          </p:cNvPr>
          <p:cNvPicPr>
            <a:picLocks noChangeAspect="1"/>
          </p:cNvPicPr>
          <p:nvPr/>
        </p:nvPicPr>
        <p:blipFill>
          <a:blip r:embed="rId5"/>
          <a:stretch>
            <a:fillRect/>
          </a:stretch>
        </p:blipFill>
        <p:spPr>
          <a:xfrm>
            <a:off x="2362200" y="6524053"/>
            <a:ext cx="4953000" cy="477611"/>
          </a:xfrm>
          <a:prstGeom prst="rect">
            <a:avLst/>
          </a:prstGeom>
        </p:spPr>
      </p:pic>
    </p:spTree>
    <p:extLst>
      <p:ext uri="{BB962C8B-B14F-4D97-AF65-F5344CB8AC3E}">
        <p14:creationId xmlns:p14="http://schemas.microsoft.com/office/powerpoint/2010/main" val="10121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70" dirty="0"/>
              <a:t>Simple Feedforward Networks</a:t>
            </a:r>
            <a:endParaRPr spc="70" dirty="0"/>
          </a:p>
        </p:txBody>
      </p:sp>
      <p:sp>
        <p:nvSpPr>
          <p:cNvPr id="3" name="object 3"/>
          <p:cNvSpPr txBox="1"/>
          <p:nvPr/>
        </p:nvSpPr>
        <p:spPr>
          <a:xfrm>
            <a:off x="1130298" y="1379949"/>
            <a:ext cx="7404101" cy="5831724"/>
          </a:xfrm>
          <a:prstGeom prst="rect">
            <a:avLst/>
          </a:prstGeom>
        </p:spPr>
        <p:txBody>
          <a:bodyPr vert="horz" wrap="square" lIns="0" tIns="14604" rIns="0" bIns="0" rtlCol="0">
            <a:spAutoFit/>
          </a:bodyPr>
          <a:lstStyle/>
          <a:p>
            <a:r>
              <a:rPr lang="en-MY" sz="1800" b="1" i="0" u="none" strike="noStrike" baseline="0" dirty="0">
                <a:latin typeface="Times New Roman" panose="02020603050405020304" pitchFamily="18" charset="0"/>
              </a:rPr>
              <a:t>Feedforward network</a:t>
            </a:r>
            <a:endParaRPr lang="en-MY"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connections only in one direction (input to output)</a:t>
            </a:r>
            <a:endParaRPr lang="en-MY"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NimbusRomNo9L-Regu"/>
              </a:rPr>
              <a:t>directed acyclic graph with designated input and output nodes</a:t>
            </a:r>
          </a:p>
          <a:p>
            <a:pPr marL="285750" indent="-285750">
              <a:buFont typeface="Arial" panose="020B0604020202020204" pitchFamily="34" charset="0"/>
              <a:buChar char="•"/>
            </a:pPr>
            <a:r>
              <a:rPr lang="en-US" sz="1800" b="0" i="0" u="none" strike="noStrike" baseline="0" dirty="0">
                <a:latin typeface="NimbusRomNo9L-Regu"/>
              </a:rPr>
              <a:t>No loops</a:t>
            </a:r>
          </a:p>
          <a:p>
            <a:pPr marL="285750" indent="-285750">
              <a:buFont typeface="Arial" panose="020B0604020202020204" pitchFamily="34" charset="0"/>
              <a:buChar char="•"/>
            </a:pPr>
            <a:endParaRPr lang="en-US" dirty="0">
              <a:latin typeface="NimbusRomNo9L-Regu"/>
            </a:endParaRPr>
          </a:p>
          <a:p>
            <a:r>
              <a:rPr lang="en-MY" sz="1800" b="1" i="0" u="none" strike="noStrike" baseline="0" dirty="0">
                <a:latin typeface="NimbusRomNo9L-Medi"/>
              </a:rPr>
              <a:t>Recurrent network</a:t>
            </a:r>
          </a:p>
          <a:p>
            <a:pPr marL="285750" indent="-285750" algn="l">
              <a:buFont typeface="Arial" panose="020B0604020202020204" pitchFamily="34" charset="0"/>
              <a:buChar char="•"/>
            </a:pPr>
            <a:r>
              <a:rPr lang="en-US" sz="1800" b="0" i="0" u="none" strike="noStrike" baseline="0" dirty="0">
                <a:latin typeface="NimbusRomNo9L-Regu"/>
              </a:rPr>
              <a:t>its intermediate or final outputs back into its </a:t>
            </a:r>
            <a:r>
              <a:rPr lang="en-MY" sz="1800" b="0" i="0" u="none" strike="noStrike" baseline="0" dirty="0">
                <a:latin typeface="NimbusRomNo9L-Regu"/>
              </a:rPr>
              <a:t>own inputs. </a:t>
            </a:r>
          </a:p>
          <a:p>
            <a:pPr marL="285750" indent="-285750" algn="l">
              <a:buFont typeface="Arial" panose="020B0604020202020204" pitchFamily="34" charset="0"/>
              <a:buChar char="•"/>
            </a:pPr>
            <a:r>
              <a:rPr lang="en-US" sz="1800" b="0" i="0" u="none" strike="noStrike" baseline="0" dirty="0">
                <a:latin typeface="NimbusRomNo9L-Regu"/>
              </a:rPr>
              <a:t>signal values within the network form a dynamical system that has internal state or memory</a:t>
            </a:r>
          </a:p>
          <a:p>
            <a:pPr marL="285750" indent="-285750" algn="l">
              <a:buFont typeface="Arial" panose="020B0604020202020204" pitchFamily="34" charset="0"/>
              <a:buChar char="•"/>
            </a:pPr>
            <a:endParaRPr lang="en-MY" sz="1800" b="1" i="0" u="none" strike="noStrike" baseline="0" dirty="0">
              <a:latin typeface="NimbusRomNo9L-Medi"/>
            </a:endParaRPr>
          </a:p>
          <a:p>
            <a:r>
              <a:rPr lang="en-MY" sz="1800" b="0" i="0" u="none" strike="noStrike" baseline="0" dirty="0">
                <a:solidFill>
                  <a:srgbClr val="9A009A"/>
                </a:solidFill>
                <a:latin typeface="CMSSBX10"/>
              </a:rPr>
              <a:t>Networks as complex functions</a:t>
            </a:r>
          </a:p>
          <a:p>
            <a:pPr marL="285750" indent="-285750">
              <a:buFont typeface="Arial" panose="020B0604020202020204" pitchFamily="34" charset="0"/>
              <a:buChar char="•"/>
            </a:pPr>
            <a:r>
              <a:rPr lang="en-US" sz="1800" b="0" i="0" u="none" strike="noStrike" baseline="0" dirty="0">
                <a:latin typeface="NimbusRomNo9L-Regu"/>
              </a:rPr>
              <a:t>Each node within a network is called a </a:t>
            </a:r>
            <a:r>
              <a:rPr lang="en-US" sz="1800" b="0" i="0" u="none" strike="noStrike" baseline="0" dirty="0">
                <a:latin typeface="NimbusRomNo9L-Medi"/>
              </a:rPr>
              <a:t>unit</a:t>
            </a:r>
          </a:p>
          <a:p>
            <a:pPr marL="285750" indent="-285750">
              <a:buFont typeface="Arial" panose="020B0604020202020204" pitchFamily="34" charset="0"/>
              <a:buChar char="•"/>
            </a:pPr>
            <a:r>
              <a:rPr lang="en-US" sz="1800" b="0" i="0" u="none" strike="noStrike" baseline="0" dirty="0">
                <a:latin typeface="NimbusRomNo9L-Regu"/>
              </a:rPr>
              <a:t>calculates the weighted sum of the inputs from predecessor nodes</a:t>
            </a:r>
            <a:endParaRPr lang="en-US" dirty="0">
              <a:latin typeface="NimbusRomNo9L-Medi"/>
            </a:endParaRPr>
          </a:p>
          <a:p>
            <a:pPr marL="285750" indent="-285750">
              <a:buFont typeface="Arial" panose="020B0604020202020204" pitchFamily="34" charset="0"/>
              <a:buChar char="•"/>
            </a:pPr>
            <a:r>
              <a:rPr lang="en-US" sz="1800" b="0" i="0" u="none" strike="noStrike" baseline="0" dirty="0">
                <a:latin typeface="NimbusRomNo9L-Regu"/>
              </a:rPr>
              <a:t>applies a nonlinear function to produce its output</a:t>
            </a:r>
          </a:p>
          <a:p>
            <a:pPr marL="285750" indent="-285750">
              <a:buFont typeface="Arial" panose="020B0604020202020204" pitchFamily="34" charset="0"/>
              <a:buChar char="•"/>
            </a:pPr>
            <a:endParaRPr lang="en-US" dirty="0">
              <a:latin typeface="NimbusRomNo9L-Regu"/>
            </a:endParaRPr>
          </a:p>
          <a:p>
            <a:pPr marL="285750" indent="-285750">
              <a:buFont typeface="Arial" panose="020B0604020202020204" pitchFamily="34" charset="0"/>
              <a:buChar char="•"/>
            </a:pPr>
            <a:endParaRPr lang="en-US" sz="1800" b="1" i="0" u="none" strike="noStrike" baseline="0" dirty="0">
              <a:latin typeface="NimbusRomNo9L-Regu"/>
            </a:endParaRPr>
          </a:p>
          <a:p>
            <a:pPr marL="285750" indent="-285750">
              <a:buFont typeface="Arial" panose="020B0604020202020204" pitchFamily="34" charset="0"/>
              <a:buChar char="•"/>
            </a:pPr>
            <a:endParaRPr lang="en-US" sz="1800" b="0" i="1" u="none" strike="noStrike" baseline="0" dirty="0">
              <a:latin typeface="Book Antiqua" panose="02040602050305030304" pitchFamily="18" charset="0"/>
            </a:endParaRPr>
          </a:p>
          <a:p>
            <a:pPr marL="285750" indent="-285750">
              <a:buFont typeface="Arial" panose="020B0604020202020204" pitchFamily="34" charset="0"/>
              <a:buChar char="•"/>
            </a:pPr>
            <a:r>
              <a:rPr lang="en-US" sz="1800" b="0" i="1" u="none" strike="noStrike" baseline="0" dirty="0">
                <a:latin typeface="Book Antiqua" panose="02040602050305030304" pitchFamily="18" charset="0"/>
              </a:rPr>
              <a:t>g </a:t>
            </a:r>
            <a:r>
              <a:rPr lang="en-US" sz="1800" b="0" i="1" u="none" strike="noStrike" baseline="-25000" dirty="0">
                <a:latin typeface="Book Antiqua" panose="02040602050305030304" pitchFamily="18" charset="0"/>
              </a:rPr>
              <a:t>j</a:t>
            </a:r>
            <a:r>
              <a:rPr lang="en-US" sz="1800" b="0" i="1" u="none" strike="noStrike" baseline="0" dirty="0">
                <a:latin typeface="Book Antiqua" panose="02040602050305030304" pitchFamily="18" charset="0"/>
              </a:rPr>
              <a:t> </a:t>
            </a:r>
            <a:r>
              <a:rPr lang="en-US" sz="1800" b="0" i="0" u="none" strike="noStrike" baseline="0" dirty="0">
                <a:latin typeface="Times New Roman" panose="02020603050405020304" pitchFamily="18" charset="0"/>
              </a:rPr>
              <a:t>is a nonlinear </a:t>
            </a:r>
            <a:r>
              <a:rPr lang="en-US" sz="1800" b="1" i="0" u="none" strike="noStrike" baseline="0" dirty="0">
                <a:latin typeface="Times New Roman" panose="02020603050405020304" pitchFamily="18" charset="0"/>
              </a:rPr>
              <a:t>activation function, </a:t>
            </a:r>
            <a:r>
              <a:rPr lang="en-US" sz="1800" b="0" i="1" u="none" strike="noStrike" baseline="0" dirty="0">
                <a:latin typeface="Times New Roman" panose="02020603050405020304" pitchFamily="18" charset="0"/>
              </a:rPr>
              <a:t>a </a:t>
            </a:r>
            <a:r>
              <a:rPr lang="en-US" sz="1800" b="0" i="1" u="none" strike="noStrike" baseline="-25000" dirty="0">
                <a:latin typeface="Times New Roman" panose="02020603050405020304" pitchFamily="18" charset="0"/>
              </a:rPr>
              <a:t>j</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denotes the output of unit </a:t>
            </a:r>
            <a:r>
              <a:rPr lang="en-US" sz="1800" b="0" i="1" u="none" strike="noStrike" baseline="0" dirty="0">
                <a:latin typeface="Times New Roman" panose="02020603050405020304" pitchFamily="18" charset="0"/>
              </a:rPr>
              <a:t>j</a:t>
            </a:r>
          </a:p>
          <a:p>
            <a:r>
              <a:rPr lang="en-US" sz="1800" b="0" i="0" u="none" strike="noStrike" baseline="0" dirty="0">
                <a:latin typeface="Times New Roman" panose="02020603050405020304" pitchFamily="18" charset="0"/>
              </a:rPr>
              <a:t>and </a:t>
            </a:r>
            <a:r>
              <a:rPr lang="en-US" sz="1800" b="0" i="1" u="none" strike="noStrike" baseline="0" dirty="0" err="1">
                <a:latin typeface="Times New Roman" panose="02020603050405020304" pitchFamily="18" charset="0"/>
              </a:rPr>
              <a:t>w</a:t>
            </a:r>
            <a:r>
              <a:rPr lang="en-US" sz="1800" b="0" i="1" u="none" strike="noStrike" baseline="-25000" dirty="0" err="1">
                <a:latin typeface="Times New Roman" panose="02020603050405020304" pitchFamily="18" charset="0"/>
              </a:rPr>
              <a:t>i</a:t>
            </a:r>
            <a:r>
              <a:rPr lang="en-US" sz="1800" b="0" i="1" u="none" strike="noStrike" baseline="-25000" dirty="0">
                <a:latin typeface="Arial" panose="020B0604020202020204" pitchFamily="34" charset="0"/>
              </a:rPr>
              <a:t>,</a:t>
            </a:r>
            <a:r>
              <a:rPr lang="en-US" sz="1800" b="0" i="1" u="none" strike="noStrike" baseline="0" dirty="0">
                <a:latin typeface="Arial" panose="020B0604020202020204" pitchFamily="34" charset="0"/>
              </a:rPr>
              <a:t> </a:t>
            </a:r>
            <a:r>
              <a:rPr lang="en-US" sz="1800" b="0" i="1" u="none" strike="noStrike" baseline="-25000" dirty="0">
                <a:latin typeface="Times New Roman" panose="02020603050405020304" pitchFamily="18" charset="0"/>
              </a:rPr>
              <a:t>j</a:t>
            </a:r>
            <a:r>
              <a:rPr lang="en-US" sz="1800" b="0" i="1" u="none" strike="noStrike" baseline="0" dirty="0">
                <a:latin typeface="Times New Roman" panose="02020603050405020304" pitchFamily="18" charset="0"/>
              </a:rPr>
              <a:t> is </a:t>
            </a:r>
            <a:r>
              <a:rPr lang="en-US" sz="1800" b="0" i="0" u="none" strike="noStrike" baseline="0" dirty="0">
                <a:latin typeface="Times New Roman" panose="02020603050405020304" pitchFamily="18" charset="0"/>
              </a:rPr>
              <a:t>the weight attached to the link from unit </a:t>
            </a:r>
            <a:r>
              <a:rPr lang="en-US" sz="1800" b="0" i="1" u="none" strike="noStrike" baseline="0" dirty="0" err="1">
                <a:latin typeface="Times New Roman" panose="02020603050405020304" pitchFamily="18" charset="0"/>
              </a:rPr>
              <a:t>i</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to unit </a:t>
            </a:r>
            <a:r>
              <a:rPr lang="en-US" sz="1800" b="0" i="1" u="none" strike="noStrike" baseline="0" dirty="0">
                <a:latin typeface="Times New Roman" panose="02020603050405020304" pitchFamily="18" charset="0"/>
              </a:rPr>
              <a:t>j</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sz="1800" b="1"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sz="1800" b="1" i="0" u="none" strike="noStrike" baseline="0" dirty="0">
              <a:latin typeface="Times New Roman" panose="02020603050405020304" pitchFamily="18" charset="0"/>
            </a:endParaRPr>
          </a:p>
        </p:txBody>
      </p:sp>
      <p:pic>
        <p:nvPicPr>
          <p:cNvPr id="7" name="Picture 6">
            <a:extLst>
              <a:ext uri="{FF2B5EF4-FFF2-40B4-BE49-F238E27FC236}">
                <a16:creationId xmlns:a16="http://schemas.microsoft.com/office/drawing/2014/main" id="{6A31B8BC-A169-4F9E-B1D8-C1247CCC37A0}"/>
              </a:ext>
            </a:extLst>
          </p:cNvPr>
          <p:cNvPicPr>
            <a:picLocks noChangeAspect="1"/>
          </p:cNvPicPr>
          <p:nvPr/>
        </p:nvPicPr>
        <p:blipFill>
          <a:blip r:embed="rId2"/>
          <a:stretch>
            <a:fillRect/>
          </a:stretch>
        </p:blipFill>
        <p:spPr>
          <a:xfrm>
            <a:off x="2514600" y="5334000"/>
            <a:ext cx="3943350" cy="5810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30</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1CA0BD6-A33B-4457-B383-2BC653FC0244}"/>
                  </a:ext>
                </a:extLst>
              </p:cNvPr>
              <p:cNvSpPr txBox="1"/>
              <p:nvPr/>
            </p:nvSpPr>
            <p:spPr>
              <a:xfrm>
                <a:off x="1160979" y="1371600"/>
                <a:ext cx="7670445" cy="4801314"/>
              </a:xfrm>
              <a:prstGeom prst="rect">
                <a:avLst/>
              </a:prstGeom>
              <a:noFill/>
            </p:spPr>
            <p:txBody>
              <a:bodyPr wrap="square">
                <a:spAutoFit/>
              </a:bodyPr>
              <a:lstStyle/>
              <a:p>
                <a:pPr algn="l"/>
                <a:r>
                  <a:rPr lang="en-US" sz="1800" b="0" i="0" u="none" strike="noStrike" baseline="0" dirty="0">
                    <a:latin typeface="NimbusRomNo9L-Regu"/>
                  </a:rPr>
                  <a:t>Variational autoencoders provide a means of performing variational learning in the deep </a:t>
                </a:r>
                <a:r>
                  <a:rPr lang="en-MY" sz="1800" b="0" i="0" u="none" strike="noStrike" baseline="0" dirty="0">
                    <a:latin typeface="NimbusRomNo9L-Regu"/>
                  </a:rPr>
                  <a:t>learning setting.</a:t>
                </a:r>
              </a:p>
              <a:p>
                <a:pPr algn="l"/>
                <a:endParaRPr lang="en-MY" dirty="0">
                  <a:latin typeface="NimbusRomNo9L-Regu"/>
                </a:endParaRPr>
              </a:p>
              <a:p>
                <a:r>
                  <a:rPr lang="en-US" sz="1800" b="0" i="0" u="none" strike="noStrike" baseline="0" dirty="0">
                    <a:latin typeface="Times New Roman" panose="02020603050405020304" pitchFamily="18" charset="0"/>
                  </a:rPr>
                  <a:t>Variational learning involves maximizing</a:t>
                </a:r>
                <a:r>
                  <a:rPr lang="en-US" sz="1800" b="1" i="0" u="none" strike="noStrike" baseline="0" dirty="0">
                    <a:latin typeface="Times New Roman" panose="02020603050405020304" pitchFamily="18" charset="0"/>
                  </a:rPr>
                  <a:t> </a:t>
                </a:r>
                <a14:m>
                  <m:oMath xmlns:m="http://schemas.openxmlformats.org/officeDocument/2006/math">
                    <m:r>
                      <a:rPr lang="en-US" sz="1800" b="1" i="1" u="none" strike="noStrike" baseline="0" smtClean="0">
                        <a:latin typeface="Cambria Math" panose="02040503050406030204" pitchFamily="18" charset="0"/>
                        <a:ea typeface="Cambria Math" panose="02040503050406030204" pitchFamily="18" charset="0"/>
                      </a:rPr>
                      <m:t>ℒ</m:t>
                    </m:r>
                  </m:oMath>
                </a14:m>
                <a:r>
                  <a:rPr lang="en-US" sz="1800" b="0" i="1"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with respect to the parameters of both </a:t>
                </a:r>
                <a:r>
                  <a:rPr lang="en-US" sz="1800" b="0" i="1" u="none" strike="noStrike" baseline="0" dirty="0">
                    <a:latin typeface="Georgia" panose="02040502050405020303" pitchFamily="18" charset="0"/>
                  </a:rPr>
                  <a:t>P </a:t>
                </a:r>
                <a:r>
                  <a:rPr lang="en-US" sz="1800" b="0" i="0" u="none" strike="noStrike" baseline="0" dirty="0">
                    <a:latin typeface="Times New Roman" panose="02020603050405020304" pitchFamily="18" charset="0"/>
                  </a:rPr>
                  <a:t>and </a:t>
                </a:r>
                <a:r>
                  <a:rPr lang="en-US" sz="1800" b="0" i="1" u="none" strike="noStrike" baseline="0" dirty="0">
                    <a:latin typeface="Georgia" panose="02040502050405020303" pitchFamily="18" charset="0"/>
                  </a:rPr>
                  <a:t>Q</a:t>
                </a:r>
                <a:endParaRPr lang="en-MY" sz="1800" b="1" i="0" u="none" strike="noStrike" baseline="0" dirty="0">
                  <a:latin typeface="NimbusRomNo9L-Regu"/>
                </a:endParaRPr>
              </a:p>
              <a:p>
                <a:pPr algn="l"/>
                <a:endParaRPr lang="en-MY" b="1" dirty="0">
                  <a:latin typeface="NimbusRomNo9L-Regu"/>
                </a:endParaRPr>
              </a:p>
              <a:p>
                <a:r>
                  <a:rPr lang="en-MY" dirty="0">
                    <a:latin typeface="Times New Roman" panose="02020603050405020304" pitchFamily="18" charset="0"/>
                  </a:rPr>
                  <a:t>The decoder </a:t>
                </a:r>
                <a14:m>
                  <m:oMath xmlns:m="http://schemas.openxmlformats.org/officeDocument/2006/math">
                    <m:r>
                      <a:rPr lang="en-MY">
                        <a:latin typeface="Cambria Math" panose="02040503050406030204" pitchFamily="18" charset="0"/>
                      </a:rPr>
                      <m:t>ℊ</m:t>
                    </m:r>
                  </m:oMath>
                </a14:m>
                <a:r>
                  <a:rPr lang="en-MY" dirty="0">
                    <a:latin typeface="Times New Roman" panose="02020603050405020304" pitchFamily="18" charset="0"/>
                  </a:rPr>
                  <a:t>(</a:t>
                </a:r>
                <a:r>
                  <a:rPr lang="en-MY" b="1" dirty="0">
                    <a:latin typeface="Times New Roman" panose="02020603050405020304" pitchFamily="18" charset="0"/>
                  </a:rPr>
                  <a:t>z</a:t>
                </a:r>
                <a:r>
                  <a:rPr lang="en-MY" dirty="0">
                    <a:latin typeface="Times New Roman" panose="02020603050405020304" pitchFamily="18" charset="0"/>
                  </a:rPr>
                  <a:t>) is interpreted defining </a:t>
                </a:r>
                <a:r>
                  <a:rPr lang="en-US" dirty="0">
                    <a:latin typeface="Times New Roman" panose="02020603050405020304" pitchFamily="18" charset="0"/>
                  </a:rPr>
                  <a:t>log P(</a:t>
                </a:r>
                <a:r>
                  <a:rPr lang="en-US" b="1" dirty="0">
                    <a:latin typeface="Times New Roman" panose="02020603050405020304" pitchFamily="18" charset="0"/>
                  </a:rPr>
                  <a:t>x</a:t>
                </a:r>
                <a:r>
                  <a:rPr lang="en-US" dirty="0">
                    <a:latin typeface="Times New Roman" panose="02020603050405020304" pitchFamily="18" charset="0"/>
                  </a:rPr>
                  <a:t> | </a:t>
                </a:r>
                <a:r>
                  <a:rPr lang="en-US" b="1" dirty="0">
                    <a:latin typeface="Times New Roman" panose="02020603050405020304" pitchFamily="18" charset="0"/>
                  </a:rPr>
                  <a:t>z</a:t>
                </a:r>
                <a:r>
                  <a:rPr lang="en-US" dirty="0">
                    <a:latin typeface="Times New Roman" panose="02020603050405020304" pitchFamily="18" charset="0"/>
                  </a:rPr>
                  <a:t>).</a:t>
                </a:r>
              </a:p>
              <a:p>
                <a:pPr algn="l"/>
                <a:endParaRPr lang="en-MY" sz="1800" b="0" i="0" u="none" strike="noStrike" baseline="0" dirty="0">
                  <a:solidFill>
                    <a:srgbClr val="9A009A"/>
                  </a:solidFill>
                  <a:latin typeface="CMSSBX10"/>
                </a:endParaRPr>
              </a:p>
              <a:p>
                <a:pPr algn="l"/>
                <a:r>
                  <a:rPr lang="en-MY" b="1" dirty="0">
                    <a:latin typeface="NimbusRomNo9L-Regu"/>
                  </a:rPr>
                  <a:t>Autoregressive model </a:t>
                </a:r>
                <a:r>
                  <a:rPr lang="en-MY" dirty="0">
                    <a:latin typeface="NimbusRomNo9L-Regu"/>
                  </a:rPr>
                  <a:t>(</a:t>
                </a:r>
                <a:r>
                  <a:rPr lang="en-MY" b="1" dirty="0">
                    <a:latin typeface="NimbusRomNo9L-Regu"/>
                  </a:rPr>
                  <a:t>AR</a:t>
                </a:r>
                <a:r>
                  <a:rPr lang="en-MY" dirty="0">
                    <a:latin typeface="NimbusRomNo9L-Regu"/>
                  </a:rPr>
                  <a:t> </a:t>
                </a:r>
                <a:r>
                  <a:rPr lang="en-MY" b="1" dirty="0">
                    <a:latin typeface="NimbusRomNo9L-Regu"/>
                  </a:rPr>
                  <a:t>model</a:t>
                </a:r>
                <a:r>
                  <a:rPr lang="en-MY" dirty="0">
                    <a:latin typeface="NimbusRomNo9L-Regu"/>
                  </a:rPr>
                  <a:t>):</a:t>
                </a:r>
              </a:p>
              <a:p>
                <a:pPr marL="285750" indent="-285750">
                  <a:buFont typeface="Arial" panose="020B0604020202020204" pitchFamily="34" charset="0"/>
                  <a:buChar char="•"/>
                </a:pPr>
                <a:r>
                  <a:rPr lang="en-MY" sz="1800" b="0" i="0" u="none" strike="noStrike" baseline="0" dirty="0">
                    <a:latin typeface="Times New Roman" panose="02020603050405020304" pitchFamily="18" charset="0"/>
                  </a:rPr>
                  <a:t>each element </a:t>
                </a:r>
                <a:r>
                  <a:rPr lang="en-MY" sz="1800" b="0" i="1" u="none" strike="noStrike" baseline="0" dirty="0">
                    <a:latin typeface="Cambria" panose="02040503050406030204" pitchFamily="18" charset="0"/>
                  </a:rPr>
                  <a:t>x</a:t>
                </a:r>
                <a:r>
                  <a:rPr lang="en-MY" sz="1800" b="0" i="1" u="none" strike="noStrike" baseline="-25000" dirty="0">
                    <a:latin typeface="Cambria" panose="02040503050406030204" pitchFamily="18" charset="0"/>
                  </a:rPr>
                  <a:t>i </a:t>
                </a:r>
                <a:r>
                  <a:rPr lang="en-US" sz="1800" b="0" i="0" u="none" strike="noStrike" baseline="0" dirty="0">
                    <a:latin typeface="Times New Roman" panose="02020603050405020304" pitchFamily="18" charset="0"/>
                  </a:rPr>
                  <a:t>is predicted based on other elements of the vector </a:t>
                </a:r>
                <a:r>
                  <a:rPr lang="en-MY" sz="1800" b="1" u="none" strike="noStrike" baseline="0" dirty="0">
                    <a:latin typeface="Cambria" panose="02040503050406030204" pitchFamily="18" charset="0"/>
                  </a:rPr>
                  <a:t>x</a:t>
                </a:r>
                <a:r>
                  <a:rPr lang="en-US" dirty="0">
                    <a:latin typeface="Times New Roman" panose="02020603050405020304" pitchFamily="18" charset="0"/>
                  </a:rPr>
                  <a:t> &amp; </a:t>
                </a:r>
                <a:r>
                  <a:rPr lang="en-MY" sz="1800" b="0" i="0" u="none" strike="noStrike" baseline="0" dirty="0">
                    <a:latin typeface="NimbusRomNo9L-Regu"/>
                  </a:rPr>
                  <a:t>has no latent variables</a:t>
                </a:r>
                <a:endParaRPr lang="en-MY" dirty="0">
                  <a:latin typeface="NimbusRomNo9L-Regu"/>
                </a:endParaRPr>
              </a:p>
              <a:p>
                <a:pPr marL="285750" indent="-285750">
                  <a:buFont typeface="Arial" panose="020B0604020202020204" pitchFamily="34" charset="0"/>
                  <a:buChar char="•"/>
                </a:pPr>
                <a:r>
                  <a:rPr lang="en-MY" sz="1800" b="0" i="0" u="none" strike="noStrike" baseline="0" dirty="0">
                    <a:latin typeface="NimbusRomNo9L-Regu"/>
                  </a:rPr>
                  <a:t>If </a:t>
                </a:r>
                <a:r>
                  <a:rPr lang="en-MY" sz="1800" b="1" u="none" strike="noStrike" baseline="0" dirty="0">
                    <a:latin typeface="Cambria" panose="02040503050406030204" pitchFamily="18" charset="0"/>
                  </a:rPr>
                  <a:t>x </a:t>
                </a:r>
                <a:r>
                  <a:rPr lang="en-MY" sz="1800" u="none" strike="noStrike" baseline="0" dirty="0">
                    <a:latin typeface="Cambria" panose="02040503050406030204" pitchFamily="18" charset="0"/>
                  </a:rPr>
                  <a:t>fixed size, fully observable and possibly fully connected Bayes net.</a:t>
                </a:r>
              </a:p>
              <a:p>
                <a:pPr marL="285750" indent="-285750">
                  <a:buFont typeface="Arial" panose="020B0604020202020204" pitchFamily="34" charset="0"/>
                  <a:buChar char="•"/>
                </a:pPr>
                <a:r>
                  <a:rPr lang="en-MY" b="0" i="0" dirty="0">
                    <a:latin typeface="Cambria" panose="02040503050406030204" pitchFamily="18" charset="0"/>
                  </a:rPr>
                  <a:t>Used in </a:t>
                </a:r>
                <a:r>
                  <a:rPr lang="en-MY" sz="1800" b="0" i="0" u="none" strike="noStrike" baseline="0" dirty="0">
                    <a:latin typeface="NimbusRomNo9L-Regu"/>
                  </a:rPr>
                  <a:t>analysis of time series data</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algn="l"/>
                <a:r>
                  <a:rPr lang="en-MY" sz="1800" b="1" i="0" u="none" strike="noStrike" baseline="0" dirty="0">
                    <a:latin typeface="NimbusRomNo9L-Medi"/>
                  </a:rPr>
                  <a:t>Deep autoregressive model:</a:t>
                </a:r>
              </a:p>
              <a:p>
                <a:pPr marL="285750" indent="-285750">
                  <a:buFont typeface="Arial" panose="020B0604020202020204" pitchFamily="34" charset="0"/>
                  <a:buChar char="•"/>
                </a:pPr>
                <a:r>
                  <a:rPr lang="en-US" sz="1800" b="0" i="0" u="none" strike="noStrike" baseline="0" dirty="0">
                    <a:solidFill>
                      <a:srgbClr val="000000"/>
                    </a:solidFill>
                    <a:latin typeface="NimbusRomNo9L-Regu"/>
                  </a:rPr>
                  <a:t>linear–Gaussian model is replaced by an arbitrary deep network with a suitable output layer depending on whether </a:t>
                </a:r>
                <a:r>
                  <a:rPr lang="en-MY" sz="1800" b="0" i="1" u="none" strike="noStrike" baseline="0" dirty="0" err="1">
                    <a:latin typeface="Times New Roman" panose="02020603050405020304" pitchFamily="18" charset="0"/>
                  </a:rPr>
                  <a:t>x</a:t>
                </a:r>
                <a:r>
                  <a:rPr lang="en-MY" sz="1800" b="0" i="1" u="none" strike="noStrike" baseline="-25000" dirty="0" err="1">
                    <a:latin typeface="Times New Roman" panose="02020603050405020304" pitchFamily="18" charset="0"/>
                  </a:rPr>
                  <a:t>t</a:t>
                </a:r>
                <a:r>
                  <a:rPr lang="en-US" sz="1800" b="0" i="0" u="none" strike="noStrike" baseline="0" dirty="0">
                    <a:solidFill>
                      <a:srgbClr val="000000"/>
                    </a:solidFill>
                    <a:latin typeface="NimbusRomNo9L-ReguItal"/>
                  </a:rPr>
                  <a:t> </a:t>
                </a:r>
                <a:r>
                  <a:rPr lang="en-US" sz="1800" b="0" i="0" u="none" strike="noStrike" baseline="0" dirty="0">
                    <a:solidFill>
                      <a:srgbClr val="000000"/>
                    </a:solidFill>
                    <a:latin typeface="NimbusRomNo9L-Regu"/>
                  </a:rPr>
                  <a:t>is discrete </a:t>
                </a:r>
                <a:r>
                  <a:rPr lang="en-MY" sz="1800" b="0" i="0" u="none" strike="noStrike" baseline="0" dirty="0">
                    <a:solidFill>
                      <a:srgbClr val="000000"/>
                    </a:solidFill>
                    <a:latin typeface="NimbusRomNo9L-Regu"/>
                  </a:rPr>
                  <a:t>or continuous</a:t>
                </a:r>
                <a:endParaRPr lang="en-MY" sz="1800" b="1" i="0" u="none" strike="noStrike" baseline="0" dirty="0">
                  <a:latin typeface="NimbusRomNo9L-Regu"/>
                </a:endParaRPr>
              </a:p>
            </p:txBody>
          </p:sp>
        </mc:Choice>
        <mc:Fallback xmlns="">
          <p:sp>
            <p:nvSpPr>
              <p:cNvPr id="8" name="TextBox 7">
                <a:extLst>
                  <a:ext uri="{FF2B5EF4-FFF2-40B4-BE49-F238E27FC236}">
                    <a16:creationId xmlns:a16="http://schemas.microsoft.com/office/drawing/2014/main" id="{B1CA0BD6-A33B-4457-B383-2BC653FC0244}"/>
                  </a:ext>
                </a:extLst>
              </p:cNvPr>
              <p:cNvSpPr txBox="1">
                <a:spLocks noRot="1" noChangeAspect="1" noMove="1" noResize="1" noEditPoints="1" noAdjustHandles="1" noChangeArrowheads="1" noChangeShapeType="1" noTextEdit="1"/>
              </p:cNvSpPr>
              <p:nvPr/>
            </p:nvSpPr>
            <p:spPr>
              <a:xfrm>
                <a:off x="1160979" y="1371600"/>
                <a:ext cx="7670445" cy="4801314"/>
              </a:xfrm>
              <a:prstGeom prst="rect">
                <a:avLst/>
              </a:prstGeom>
              <a:blipFill>
                <a:blip r:embed="rId2"/>
                <a:stretch>
                  <a:fillRect l="-635" t="-635" b="-1015"/>
                </a:stretch>
              </a:blipFill>
            </p:spPr>
            <p:txBody>
              <a:bodyPr/>
              <a:lstStyle/>
              <a:p>
                <a:r>
                  <a:rPr lang="en-MY">
                    <a:noFill/>
                  </a:rPr>
                  <a:t> </a:t>
                </a:r>
              </a:p>
            </p:txBody>
          </p:sp>
        </mc:Fallback>
      </mc:AlternateContent>
    </p:spTree>
    <p:extLst>
      <p:ext uri="{BB962C8B-B14F-4D97-AF65-F5344CB8AC3E}">
        <p14:creationId xmlns:p14="http://schemas.microsoft.com/office/powerpoint/2010/main" val="36999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31</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p:sp>
        <p:nvSpPr>
          <p:cNvPr id="8" name="TextBox 7">
            <a:extLst>
              <a:ext uri="{FF2B5EF4-FFF2-40B4-BE49-F238E27FC236}">
                <a16:creationId xmlns:a16="http://schemas.microsoft.com/office/drawing/2014/main" id="{B1CA0BD6-A33B-4457-B383-2BC653FC0244}"/>
              </a:ext>
            </a:extLst>
          </p:cNvPr>
          <p:cNvSpPr txBox="1"/>
          <p:nvPr/>
        </p:nvSpPr>
        <p:spPr>
          <a:xfrm>
            <a:off x="1160979" y="1371600"/>
            <a:ext cx="7670445" cy="5078313"/>
          </a:xfrm>
          <a:prstGeom prst="rect">
            <a:avLst/>
          </a:prstGeom>
          <a:noFill/>
        </p:spPr>
        <p:txBody>
          <a:bodyPr wrap="square">
            <a:spAutoFit/>
          </a:bodyPr>
          <a:lstStyle/>
          <a:p>
            <a:pPr algn="l"/>
            <a:r>
              <a:rPr lang="en-MY" sz="1800" b="0" i="0" u="none" strike="noStrike" baseline="0" dirty="0">
                <a:solidFill>
                  <a:srgbClr val="9A009A"/>
                </a:solidFill>
                <a:latin typeface="CMSSBX10"/>
              </a:rPr>
              <a:t>Generative adversarial networks</a:t>
            </a:r>
          </a:p>
          <a:p>
            <a:pPr algn="l"/>
            <a:endParaRPr lang="en-MY" dirty="0">
              <a:solidFill>
                <a:srgbClr val="9A009A"/>
              </a:solidFill>
              <a:latin typeface="CMSSBX10"/>
            </a:endParaRPr>
          </a:p>
          <a:p>
            <a:pPr algn="l"/>
            <a:r>
              <a:rPr lang="en-US" sz="1800" b="0" i="0" u="none" strike="noStrike" baseline="0" dirty="0">
                <a:latin typeface="NimbusRomNo9L-Regu"/>
              </a:rPr>
              <a:t>pair of networks that combine to</a:t>
            </a:r>
            <a:r>
              <a:rPr lang="en-MY" sz="1800" b="0" i="0" u="none" strike="noStrike" baseline="0" dirty="0">
                <a:latin typeface="NimbusRomNo9L-Regu"/>
              </a:rPr>
              <a:t> form a generative system</a:t>
            </a:r>
            <a:endParaRPr lang="en-MY" sz="1800" b="0" i="0" u="none" strike="noStrike" baseline="0"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the </a:t>
            </a:r>
            <a:r>
              <a:rPr lang="en-US" sz="1800" b="1" i="0" u="none" strike="noStrike" baseline="0" dirty="0">
                <a:latin typeface="NimbusRomNo9L-Medi"/>
              </a:rPr>
              <a:t>generator</a:t>
            </a:r>
            <a:r>
              <a:rPr lang="en-US" sz="1800" b="0" i="0" u="none" strike="noStrike" baseline="0" dirty="0">
                <a:latin typeface="NimbusRomNo9L-Regu"/>
              </a:rPr>
              <a:t>, maps values from </a:t>
            </a:r>
            <a:r>
              <a:rPr lang="en-US" sz="1800" b="1" i="0" u="none" strike="noStrike" baseline="0" dirty="0">
                <a:latin typeface="NimbusRomNo9L-Medi"/>
              </a:rPr>
              <a:t>z</a:t>
            </a:r>
            <a:r>
              <a:rPr lang="en-US" sz="1800" b="0" i="0" u="none" strike="noStrike" baseline="0" dirty="0">
                <a:latin typeface="NimbusRomNo9L-Medi"/>
              </a:rPr>
              <a:t> </a:t>
            </a:r>
            <a:r>
              <a:rPr lang="en-US" sz="1800" b="0" i="0" u="none" strike="noStrike" baseline="0" dirty="0">
                <a:latin typeface="NimbusRomNo9L-Regu"/>
              </a:rPr>
              <a:t>to </a:t>
            </a:r>
            <a:r>
              <a:rPr lang="en-US" sz="1800" b="1" i="0" u="none" strike="noStrike" baseline="0" dirty="0">
                <a:latin typeface="NimbusRomNo9L-Medi"/>
              </a:rPr>
              <a:t>x</a:t>
            </a:r>
          </a:p>
          <a:p>
            <a:pPr marL="285750" indent="-285750" algn="l">
              <a:buFont typeface="Arial" panose="020B0604020202020204" pitchFamily="34" charset="0"/>
              <a:buChar char="•"/>
            </a:pPr>
            <a:r>
              <a:rPr lang="en-US" sz="1800" b="0" i="0" u="none" strike="noStrike" baseline="0" dirty="0">
                <a:latin typeface="NimbusRomNo9L-Regu"/>
              </a:rPr>
              <a:t>the </a:t>
            </a:r>
            <a:r>
              <a:rPr lang="en-US" sz="1800" b="1" i="0" u="none" strike="noStrike" baseline="0" dirty="0">
                <a:latin typeface="NimbusRomNo9L-Medi"/>
              </a:rPr>
              <a:t>discriminator</a:t>
            </a:r>
            <a:r>
              <a:rPr lang="en-US" sz="1800" b="0" i="0" u="none" strike="noStrike" baseline="0" dirty="0">
                <a:latin typeface="NimbusRomNo9L-Regu"/>
              </a:rPr>
              <a:t>, is a classifier trained to classify inputs </a:t>
            </a:r>
            <a:r>
              <a:rPr lang="en-US" sz="1800" b="1" i="0" u="none" strike="noStrike" baseline="0" dirty="0">
                <a:latin typeface="NimbusRomNo9L-Medi"/>
              </a:rPr>
              <a:t>x</a:t>
            </a:r>
            <a:r>
              <a:rPr lang="en-US" sz="1800" b="0" i="0" u="none" strike="noStrike" baseline="0" dirty="0">
                <a:latin typeface="NimbusRomNo9L-Medi"/>
              </a:rPr>
              <a:t> </a:t>
            </a:r>
            <a:r>
              <a:rPr lang="en-US" sz="1800" b="0" i="0" u="none" strike="noStrike" baseline="0" dirty="0">
                <a:latin typeface="NimbusRomNo9L-Regu"/>
              </a:rPr>
              <a:t>as real </a:t>
            </a:r>
            <a:r>
              <a:rPr lang="en-MY" sz="1800" b="0" i="0" u="none" strike="noStrike" baseline="0" dirty="0">
                <a:latin typeface="NimbusRomNo9L-Regu"/>
              </a:rPr>
              <a:t>or fake (generated)</a:t>
            </a:r>
          </a:p>
          <a:p>
            <a:pPr marL="285750" indent="-285750" algn="l">
              <a:buFont typeface="Arial" panose="020B0604020202020204" pitchFamily="34" charset="0"/>
              <a:buChar char="•"/>
            </a:pPr>
            <a:endParaRPr lang="en-MY" dirty="0">
              <a:latin typeface="NimbusRomNo9L-Regu"/>
            </a:endParaRPr>
          </a:p>
          <a:p>
            <a:pPr algn="l"/>
            <a:r>
              <a:rPr lang="en-MY" sz="1800" b="0" i="0" u="none" strike="noStrike" baseline="0" dirty="0">
                <a:latin typeface="NimbusRomNo9L-Medi"/>
              </a:rPr>
              <a:t>implicit model: </a:t>
            </a:r>
            <a:r>
              <a:rPr lang="en-US" sz="1800" b="0" i="0" u="none" strike="noStrike" baseline="0" dirty="0">
                <a:latin typeface="NimbusRomNo9L-Regu"/>
              </a:rPr>
              <a:t>samples can be generated but their probabilities are not readily available</a:t>
            </a:r>
          </a:p>
          <a:p>
            <a:pPr algn="l"/>
            <a:endParaRPr lang="en-US" dirty="0">
              <a:latin typeface="NimbusRomNo9L-Regu"/>
            </a:endParaRPr>
          </a:p>
          <a:p>
            <a:pPr algn="l"/>
            <a:r>
              <a:rPr lang="en-US" sz="1800" b="0" i="0" u="none" strike="noStrike" baseline="0" dirty="0">
                <a:latin typeface="NimbusRomNo9L-Regu"/>
              </a:rPr>
              <a:t>generator and the discriminator are trained simultaneously</a:t>
            </a:r>
          </a:p>
          <a:p>
            <a:pPr algn="l"/>
            <a:endParaRPr lang="en-US" dirty="0">
              <a:latin typeface="NimbusRomNo9L-Regu"/>
            </a:endParaRPr>
          </a:p>
          <a:p>
            <a:pPr algn="l"/>
            <a:r>
              <a:rPr lang="en-MY" sz="1800" b="0" i="0" u="none" strike="noStrike" baseline="0" dirty="0">
                <a:latin typeface="NimbusRomNo9L-Regu"/>
              </a:rPr>
              <a:t>Generator </a:t>
            </a:r>
            <a:r>
              <a:rPr lang="en-US" sz="1800" b="0" i="0" u="none" strike="noStrike" baseline="0" dirty="0">
                <a:latin typeface="NimbusRomNo9L-Regu"/>
              </a:rPr>
              <a:t>learning to fool the discriminator and the discriminator learning to accurately separate real </a:t>
            </a:r>
            <a:r>
              <a:rPr lang="en-MY" sz="1800" b="0" i="0" u="none" strike="noStrike" baseline="0" dirty="0">
                <a:latin typeface="NimbusRomNo9L-Regu"/>
              </a:rPr>
              <a:t>from fake data</a:t>
            </a:r>
          </a:p>
          <a:p>
            <a:pPr algn="l"/>
            <a:endParaRPr lang="en-MY" dirty="0">
              <a:latin typeface="NimbusRomNo9L-Regu"/>
            </a:endParaRPr>
          </a:p>
          <a:p>
            <a:pPr algn="l"/>
            <a:r>
              <a:rPr lang="en-US" sz="1800" b="0" i="0" u="none" strike="noStrike" baseline="0" dirty="0">
                <a:latin typeface="NimbusRomNo9L-Regu"/>
              </a:rPr>
              <a:t>GANs have worked particularly well for image generation tasks. For example, GANs can create photorealistic, high-resolution images of people who have never existed</a:t>
            </a:r>
            <a:endParaRPr lang="en-MY" sz="1800" b="1" i="0" u="none" strike="noStrike" baseline="0" dirty="0">
              <a:latin typeface="NimbusRomNo9L-Regu"/>
            </a:endParaRPr>
          </a:p>
        </p:txBody>
      </p:sp>
    </p:spTree>
    <p:extLst>
      <p:ext uri="{BB962C8B-B14F-4D97-AF65-F5344CB8AC3E}">
        <p14:creationId xmlns:p14="http://schemas.microsoft.com/office/powerpoint/2010/main" val="248452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32</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p:pic>
        <p:nvPicPr>
          <p:cNvPr id="4" name="Picture 3">
            <a:extLst>
              <a:ext uri="{FF2B5EF4-FFF2-40B4-BE49-F238E27FC236}">
                <a16:creationId xmlns:a16="http://schemas.microsoft.com/office/drawing/2014/main" id="{C8E697C3-FF11-4BB7-9F9E-124D915126AA}"/>
              </a:ext>
            </a:extLst>
          </p:cNvPr>
          <p:cNvPicPr>
            <a:picLocks noChangeAspect="1"/>
          </p:cNvPicPr>
          <p:nvPr/>
        </p:nvPicPr>
        <p:blipFill>
          <a:blip r:embed="rId2"/>
          <a:stretch>
            <a:fillRect/>
          </a:stretch>
        </p:blipFill>
        <p:spPr>
          <a:xfrm>
            <a:off x="914400" y="1600200"/>
            <a:ext cx="8134856" cy="2667269"/>
          </a:xfrm>
          <a:prstGeom prst="rect">
            <a:avLst/>
          </a:prstGeom>
        </p:spPr>
      </p:pic>
      <p:sp>
        <p:nvSpPr>
          <p:cNvPr id="9" name="TextBox 8">
            <a:extLst>
              <a:ext uri="{FF2B5EF4-FFF2-40B4-BE49-F238E27FC236}">
                <a16:creationId xmlns:a16="http://schemas.microsoft.com/office/drawing/2014/main" id="{94BD17C4-23B2-43AC-91BF-E28CD53D3CAB}"/>
              </a:ext>
            </a:extLst>
          </p:cNvPr>
          <p:cNvSpPr txBox="1"/>
          <p:nvPr/>
        </p:nvSpPr>
        <p:spPr>
          <a:xfrm>
            <a:off x="1130666" y="4572674"/>
            <a:ext cx="7729221" cy="230832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A demonstration of how a generative model has learned to use different directions in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space to represent different aspects of faces. We can actually perform arithmetic in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space. The images here are all generated from the learned model and show what happens when we decode different points in </a:t>
            </a:r>
            <a:r>
              <a:rPr lang="en-US" sz="1800" b="1" i="0" u="none" strike="noStrike" baseline="0" dirty="0">
                <a:latin typeface="Times New Roman" panose="02020603050405020304" pitchFamily="18" charset="0"/>
              </a:rPr>
              <a:t>z </a:t>
            </a:r>
            <a:r>
              <a:rPr lang="en-US" sz="1800" b="0" i="0" u="none" strike="noStrike" baseline="0" dirty="0">
                <a:latin typeface="Times New Roman" panose="02020603050405020304" pitchFamily="18" charset="0"/>
              </a:rPr>
              <a:t>space. We start with the coordinates for the concept of “man with glasses,” subtract off the coordinates for “man,” add the coordinates for “woman,” and obtain the coordinates for “woman with glasses.” Images reproduced with permission </a:t>
            </a:r>
            <a:r>
              <a:rPr lang="en-MY" sz="1800" b="0" i="0" u="none" strike="noStrike" baseline="0" dirty="0">
                <a:latin typeface="Times New Roman" panose="02020603050405020304" pitchFamily="18" charset="0"/>
              </a:rPr>
              <a:t>from (Radford </a:t>
            </a:r>
            <a:r>
              <a:rPr lang="en-MY" sz="1800" b="0" i="1" u="none" strike="noStrike" baseline="0" dirty="0">
                <a:latin typeface="Times New Roman" panose="02020603050405020304" pitchFamily="18" charset="0"/>
              </a:rPr>
              <a:t>et al.</a:t>
            </a:r>
            <a:r>
              <a:rPr lang="en-MY" sz="1800" b="0" i="0" u="none" strike="noStrike" baseline="0" dirty="0">
                <a:latin typeface="Times New Roman" panose="02020603050405020304" pitchFamily="18" charset="0"/>
              </a:rPr>
              <a:t>, 2015).</a:t>
            </a:r>
          </a:p>
        </p:txBody>
      </p:sp>
    </p:spTree>
    <p:extLst>
      <p:ext uri="{BB962C8B-B14F-4D97-AF65-F5344CB8AC3E}">
        <p14:creationId xmlns:p14="http://schemas.microsoft.com/office/powerpoint/2010/main" val="3923443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33</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Unsupervised Learning and Transfer Learning</a:t>
            </a:r>
          </a:p>
        </p:txBody>
      </p:sp>
      <p:sp>
        <p:nvSpPr>
          <p:cNvPr id="8" name="TextBox 7">
            <a:extLst>
              <a:ext uri="{FF2B5EF4-FFF2-40B4-BE49-F238E27FC236}">
                <a16:creationId xmlns:a16="http://schemas.microsoft.com/office/drawing/2014/main" id="{B1CA0BD6-A33B-4457-B383-2BC653FC0244}"/>
              </a:ext>
            </a:extLst>
          </p:cNvPr>
          <p:cNvSpPr txBox="1"/>
          <p:nvPr/>
        </p:nvSpPr>
        <p:spPr>
          <a:xfrm>
            <a:off x="1160979" y="1371600"/>
            <a:ext cx="7670445" cy="5355312"/>
          </a:xfrm>
          <a:prstGeom prst="rect">
            <a:avLst/>
          </a:prstGeom>
          <a:noFill/>
        </p:spPr>
        <p:txBody>
          <a:bodyPr wrap="square">
            <a:spAutoFit/>
          </a:bodyPr>
          <a:lstStyle/>
          <a:p>
            <a:pPr algn="l"/>
            <a:r>
              <a:rPr lang="en-US" sz="1800" b="0" i="0" u="none" strike="noStrike" baseline="0" dirty="0">
                <a:solidFill>
                  <a:srgbClr val="9A009A"/>
                </a:solidFill>
                <a:latin typeface="CMSSBX10"/>
              </a:rPr>
              <a:t>Transfer learning and multitask learning</a:t>
            </a:r>
          </a:p>
          <a:p>
            <a:pPr algn="l"/>
            <a:endParaRPr lang="en-US" dirty="0">
              <a:solidFill>
                <a:srgbClr val="9A009A"/>
              </a:solidFill>
              <a:latin typeface="CMSSBX10"/>
            </a:endParaRPr>
          </a:p>
          <a:p>
            <a:pPr algn="l"/>
            <a:r>
              <a:rPr lang="en-US" sz="1800" b="0" i="0" u="none" strike="noStrike" baseline="0" dirty="0">
                <a:latin typeface="NimbusRomNo9L-Regu"/>
              </a:rPr>
              <a:t>For transfer learning experience with one learning task helps an agent learn better on another </a:t>
            </a:r>
            <a:r>
              <a:rPr lang="en-MY" sz="1800" b="0" i="0" u="none" strike="noStrike" baseline="0" dirty="0">
                <a:latin typeface="NimbusRomNo9L-Regu"/>
              </a:rPr>
              <a:t>task</a:t>
            </a:r>
          </a:p>
          <a:p>
            <a:pPr algn="l"/>
            <a:endParaRPr lang="en-MY" dirty="0">
              <a:solidFill>
                <a:srgbClr val="9A009A"/>
              </a:solidFill>
              <a:latin typeface="NimbusRomNo9L-Regu"/>
            </a:endParaRPr>
          </a:p>
          <a:p>
            <a:pPr algn="l"/>
            <a:r>
              <a:rPr lang="en-US" sz="1800" b="0" i="0" u="none" strike="noStrike" baseline="0" dirty="0">
                <a:latin typeface="NimbusRomNo9L-Regu"/>
              </a:rPr>
              <a:t>freeze the first few layers of the pretrained model that </a:t>
            </a:r>
            <a:r>
              <a:rPr lang="en-MY" sz="1800" b="0" i="0" u="none" strike="noStrike" baseline="0" dirty="0">
                <a:latin typeface="NimbusRomNo9L-Regu"/>
              </a:rPr>
              <a:t>serve as feature detectors</a:t>
            </a:r>
            <a:endParaRPr lang="en-US" sz="1800" b="0" i="0" u="none" strike="noStrike" baseline="0" dirty="0">
              <a:solidFill>
                <a:srgbClr val="9A009A"/>
              </a:solidFill>
              <a:latin typeface="CMSSBX10"/>
            </a:endParaRPr>
          </a:p>
          <a:p>
            <a:pPr algn="l"/>
            <a:endParaRPr lang="en-US" dirty="0">
              <a:solidFill>
                <a:srgbClr val="9A009A"/>
              </a:solidFill>
              <a:latin typeface="CMSSBX10"/>
            </a:endParaRPr>
          </a:p>
          <a:p>
            <a:pPr algn="l"/>
            <a:r>
              <a:rPr lang="en-US" sz="1800" b="0" i="0" u="none" strike="noStrike" baseline="0" dirty="0">
                <a:latin typeface="NimbusRomNo9L-Regu"/>
              </a:rPr>
              <a:t>modify the parameters of the higher levels only</a:t>
            </a:r>
          </a:p>
          <a:p>
            <a:pPr marL="285750" indent="-285750" algn="l">
              <a:buFont typeface="Arial" panose="020B0604020202020204" pitchFamily="34" charset="0"/>
              <a:buChar char="•"/>
            </a:pPr>
            <a:r>
              <a:rPr lang="en-US" sz="1800" b="0" i="0" u="none" strike="noStrike" baseline="0" dirty="0">
                <a:latin typeface="NimbusRomNo9L-Regu"/>
              </a:rPr>
              <a:t>problem-specific features and do classification</a:t>
            </a:r>
          </a:p>
          <a:p>
            <a:pPr marL="285750" indent="-285750" algn="l">
              <a:buFont typeface="Arial" panose="020B0604020202020204" pitchFamily="34" charset="0"/>
              <a:buChar char="•"/>
            </a:pPr>
            <a:endParaRPr lang="en-US" dirty="0">
              <a:latin typeface="NimbusRomNo9L-Regu"/>
            </a:endParaRPr>
          </a:p>
          <a:p>
            <a:pPr algn="l"/>
            <a:r>
              <a:rPr lang="en-US" sz="1800" b="0" i="0" u="none" strike="noStrike" baseline="0" dirty="0">
                <a:latin typeface="NimbusRomNo9L-Regu"/>
              </a:rPr>
              <a:t>Common to start with pretrained model such as the R</a:t>
            </a:r>
            <a:r>
              <a:rPr lang="en-US" sz="1400" b="0" i="0" u="none" strike="noStrike" baseline="0" dirty="0">
                <a:latin typeface="NimbusRomNo9L-Regu"/>
              </a:rPr>
              <a:t>O</a:t>
            </a:r>
            <a:r>
              <a:rPr lang="en-US" sz="1800" b="0" i="0" u="none" strike="noStrike" baseline="0" dirty="0">
                <a:latin typeface="NimbusRomNo9L-Regu"/>
              </a:rPr>
              <a:t>BERT</a:t>
            </a:r>
            <a:r>
              <a:rPr lang="en-US" sz="1400" b="0" i="0" u="none" strike="noStrike" baseline="0" dirty="0">
                <a:latin typeface="NimbusRomNo9L-Regu"/>
              </a:rPr>
              <a:t>A </a:t>
            </a:r>
            <a:r>
              <a:rPr lang="en-US" sz="1800" b="0" i="0" u="none" strike="noStrike" baseline="0" dirty="0">
                <a:latin typeface="NimbusRomNo9L-Regu"/>
              </a:rPr>
              <a:t>model</a:t>
            </a:r>
          </a:p>
          <a:p>
            <a:pPr algn="l"/>
            <a:endParaRPr lang="en-US" sz="1800" b="0" i="0" u="none" strike="noStrike" baseline="0" dirty="0">
              <a:latin typeface="NimbusRomNo9L-Regu"/>
            </a:endParaRPr>
          </a:p>
          <a:p>
            <a:pPr algn="l"/>
            <a:r>
              <a:rPr lang="en-US" sz="1800" b="0" i="0" u="none" strike="noStrike" baseline="0" dirty="0">
                <a:latin typeface="NimbusRomNo9L-Regu"/>
              </a:rPr>
              <a:t>Followed by fine-tuning the model in two ways:</a:t>
            </a:r>
          </a:p>
          <a:p>
            <a:pPr marL="285750" indent="-285750" algn="l">
              <a:buFont typeface="Arial" panose="020B0604020202020204" pitchFamily="34" charset="0"/>
              <a:buChar char="•"/>
            </a:pPr>
            <a:r>
              <a:rPr lang="en-US" sz="1800" b="0" i="0" u="none" strike="noStrike" baseline="0" dirty="0">
                <a:latin typeface="NimbusRomNo9L-Regu"/>
              </a:rPr>
              <a:t>giving it examples of the specialized vocabulary used in the desired domain</a:t>
            </a:r>
          </a:p>
          <a:p>
            <a:pPr marL="285750" indent="-285750" algn="l">
              <a:buFont typeface="Arial" panose="020B0604020202020204" pitchFamily="34" charset="0"/>
              <a:buChar char="•"/>
            </a:pPr>
            <a:r>
              <a:rPr lang="en-US" sz="1800" b="0" i="0" u="none" strike="noStrike" baseline="0" dirty="0">
                <a:latin typeface="NimbusRomNo9L-Regu"/>
              </a:rPr>
              <a:t>training the model on the task it is to perform</a:t>
            </a:r>
            <a:endParaRPr lang="en-US" dirty="0">
              <a:latin typeface="NimbusRomNo9L-Regu"/>
            </a:endParaRPr>
          </a:p>
          <a:p>
            <a:pPr algn="l"/>
            <a:endParaRPr lang="en-US" sz="1800" b="0" i="0" u="none" strike="noStrike" baseline="0" dirty="0">
              <a:latin typeface="NimbusRomNo9L-Regu"/>
            </a:endParaRPr>
          </a:p>
          <a:p>
            <a:pPr algn="l"/>
            <a:r>
              <a:rPr lang="en-US" sz="1800" b="0" i="0" u="none" strike="noStrike" baseline="0" dirty="0">
                <a:latin typeface="NimbusRomNo9L-Medi"/>
              </a:rPr>
              <a:t>Multitask learning </a:t>
            </a:r>
            <a:r>
              <a:rPr lang="en-US" sz="1800" b="0" i="0" u="none" strike="noStrike" baseline="0" dirty="0">
                <a:latin typeface="NimbusRomNo9L-Regu"/>
              </a:rPr>
              <a:t>is a form of transfer learning in which we simultaneously train a </a:t>
            </a:r>
            <a:r>
              <a:rPr lang="en-MY" sz="1800" b="0" i="0" u="none" strike="noStrike" baseline="0" dirty="0">
                <a:latin typeface="NimbusRomNo9L-Regu"/>
              </a:rPr>
              <a:t>model on multiple objectives</a:t>
            </a:r>
            <a:endParaRPr lang="en-US" sz="1800" b="0" i="0" u="none" strike="noStrike" baseline="0" dirty="0">
              <a:solidFill>
                <a:srgbClr val="9A009A"/>
              </a:solidFill>
              <a:latin typeface="CMSSBX10"/>
            </a:endParaRPr>
          </a:p>
        </p:txBody>
      </p:sp>
    </p:spTree>
    <p:extLst>
      <p:ext uri="{BB962C8B-B14F-4D97-AF65-F5344CB8AC3E}">
        <p14:creationId xmlns:p14="http://schemas.microsoft.com/office/powerpoint/2010/main" val="1321616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lang="en-MY" spc="20" smtClean="0"/>
              <a:t>34</a:t>
            </a:fld>
            <a:endParaRPr lang="en-MY"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Applications</a:t>
            </a:r>
          </a:p>
        </p:txBody>
      </p:sp>
      <p:sp>
        <p:nvSpPr>
          <p:cNvPr id="8" name="TextBox 7">
            <a:extLst>
              <a:ext uri="{FF2B5EF4-FFF2-40B4-BE49-F238E27FC236}">
                <a16:creationId xmlns:a16="http://schemas.microsoft.com/office/drawing/2014/main" id="{B1CA0BD6-A33B-4457-B383-2BC653FC0244}"/>
              </a:ext>
            </a:extLst>
          </p:cNvPr>
          <p:cNvSpPr txBox="1"/>
          <p:nvPr/>
        </p:nvSpPr>
        <p:spPr>
          <a:xfrm>
            <a:off x="999589" y="1335141"/>
            <a:ext cx="8059221" cy="5632311"/>
          </a:xfrm>
          <a:prstGeom prst="rect">
            <a:avLst/>
          </a:prstGeom>
          <a:noFill/>
        </p:spPr>
        <p:txBody>
          <a:bodyPr wrap="square">
            <a:spAutoFit/>
          </a:bodyPr>
          <a:lstStyle/>
          <a:p>
            <a:pPr algn="l"/>
            <a:r>
              <a:rPr lang="en-MY" sz="1800" b="0" i="0" u="none" strike="noStrike" baseline="0" dirty="0">
                <a:solidFill>
                  <a:srgbClr val="9A009A"/>
                </a:solidFill>
                <a:latin typeface="CMSSBX10"/>
              </a:rPr>
              <a:t>Vision</a:t>
            </a:r>
            <a:endParaRPr lang="en-US"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success of the </a:t>
            </a:r>
            <a:r>
              <a:rPr lang="en-US" sz="1800" b="0" i="0" u="none" strike="noStrike" baseline="0" dirty="0" err="1">
                <a:latin typeface="NimbusRomNo9L-Regu"/>
              </a:rPr>
              <a:t>AlexNet</a:t>
            </a:r>
            <a:r>
              <a:rPr lang="en-US" sz="1800" b="0" i="0" u="none" strike="noStrike" baseline="0" dirty="0">
                <a:latin typeface="NimbusRomNo9L-Regu"/>
              </a:rPr>
              <a:t> deep learning system in the 2012 ImageNet competition that propelled deep learning into the limelight</a:t>
            </a:r>
          </a:p>
          <a:p>
            <a:pPr marL="285750" indent="-285750" algn="l">
              <a:buFont typeface="Arial" panose="020B0604020202020204" pitchFamily="34" charset="0"/>
              <a:buChar char="•"/>
            </a:pPr>
            <a:r>
              <a:rPr lang="en-US" sz="1800" b="0" i="0" u="none" strike="noStrike" baseline="0" dirty="0">
                <a:latin typeface="NimbusRomNo9L-Regu"/>
              </a:rPr>
              <a:t>supervised learning task with 1,200,000 images in 1,000 </a:t>
            </a:r>
            <a:r>
              <a:rPr lang="en-MY" sz="1800" b="0" i="0" u="none" strike="noStrike" baseline="0" dirty="0">
                <a:latin typeface="NimbusRomNo9L-Regu"/>
              </a:rPr>
              <a:t>different categories</a:t>
            </a: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top-5 error rate has been reduced to less than 2%— below error rate of trained human (5%)</a:t>
            </a:r>
          </a:p>
          <a:p>
            <a:pPr marL="285750" indent="-285750" algn="l">
              <a:buFont typeface="Arial" panose="020B0604020202020204" pitchFamily="34" charset="0"/>
              <a:buChar char="•"/>
            </a:pPr>
            <a:endParaRPr lang="en-US" dirty="0">
              <a:solidFill>
                <a:srgbClr val="9A009A"/>
              </a:solidFill>
              <a:latin typeface="NimbusRomNo9L-Regu"/>
            </a:endParaRPr>
          </a:p>
          <a:p>
            <a:pPr algn="l"/>
            <a:r>
              <a:rPr lang="en-MY" sz="1800" b="0" i="0" u="none" strike="noStrike" baseline="0" dirty="0">
                <a:solidFill>
                  <a:srgbClr val="9A009A"/>
                </a:solidFill>
                <a:latin typeface="CMSSBX10"/>
              </a:rPr>
              <a:t>Natural language processing</a:t>
            </a:r>
          </a:p>
          <a:p>
            <a:pPr marL="285750" indent="-285750" algn="l">
              <a:buFont typeface="Arial" panose="020B0604020202020204" pitchFamily="34" charset="0"/>
              <a:buChar char="•"/>
            </a:pPr>
            <a:r>
              <a:rPr lang="en-US" sz="1800" b="0" i="0" u="none" strike="noStrike" baseline="0" dirty="0">
                <a:latin typeface="NimbusRomNo9L-Regu"/>
              </a:rPr>
              <a:t>machine translation and speech recognition</a:t>
            </a:r>
          </a:p>
          <a:p>
            <a:pPr marL="285750" indent="-285750" algn="l">
              <a:buFont typeface="Arial" panose="020B0604020202020204" pitchFamily="34" charset="0"/>
              <a:buChar char="•"/>
            </a:pPr>
            <a:r>
              <a:rPr lang="en-US" sz="1800" b="0" i="0" u="none" strike="noStrike" baseline="0" dirty="0">
                <a:latin typeface="NimbusRomNo9L-Regu"/>
              </a:rPr>
              <a:t>end-to-end learning, the automatic generation of internal representations for the meanings of words, and the interchangeability of learned </a:t>
            </a:r>
            <a:r>
              <a:rPr lang="en-MY" sz="1800" b="0" i="0" u="none" strike="noStrike" baseline="0" dirty="0">
                <a:latin typeface="NimbusRomNo9L-Regu"/>
              </a:rPr>
              <a:t>encoders and decoders</a:t>
            </a:r>
          </a:p>
          <a:p>
            <a:pPr marL="285750" indent="-285750" algn="l">
              <a:buFont typeface="Arial" panose="020B0604020202020204" pitchFamily="34" charset="0"/>
              <a:buChar char="•"/>
            </a:pPr>
            <a:r>
              <a:rPr lang="en-US" sz="1800" b="0" i="0" u="none" strike="noStrike" baseline="0" dirty="0">
                <a:latin typeface="NimbusRomNo9L-Regu"/>
              </a:rPr>
              <a:t>end-to-end learning outperforms classical pipelines</a:t>
            </a:r>
          </a:p>
          <a:p>
            <a:pPr marL="285750" indent="-285750" algn="l">
              <a:buFont typeface="Arial" panose="020B0604020202020204" pitchFamily="34" charset="0"/>
              <a:buChar char="•"/>
            </a:pPr>
            <a:r>
              <a:rPr lang="en-MY" sz="1800" b="0" i="0" u="none" strike="noStrike" baseline="0" dirty="0">
                <a:latin typeface="NimbusRomNo9L-Regu"/>
              </a:rPr>
              <a:t>re-representing individual </a:t>
            </a:r>
            <a:r>
              <a:rPr lang="en-US" sz="1800" b="0" i="0" u="none" strike="noStrike" baseline="0" dirty="0">
                <a:latin typeface="NimbusRomNo9L-Regu"/>
              </a:rPr>
              <a:t>words as vectors in a high-dimensional space—so-called </a:t>
            </a:r>
            <a:r>
              <a:rPr lang="en-US" sz="1800" b="0" i="0" u="none" strike="noStrike" baseline="0" dirty="0">
                <a:latin typeface="NimbusRomNo9L-Medi"/>
              </a:rPr>
              <a:t>word embeddings</a:t>
            </a:r>
          </a:p>
          <a:p>
            <a:pPr marL="285750" indent="-285750" algn="l">
              <a:buFont typeface="Arial" panose="020B0604020202020204" pitchFamily="34" charset="0"/>
              <a:buChar char="•"/>
            </a:pPr>
            <a:endParaRPr lang="en-US" dirty="0">
              <a:solidFill>
                <a:srgbClr val="9A009A"/>
              </a:solidFill>
              <a:latin typeface="NimbusRomNo9L-Medi"/>
            </a:endParaRPr>
          </a:p>
          <a:p>
            <a:pPr algn="l"/>
            <a:r>
              <a:rPr lang="en-MY" sz="1800" b="0" i="0" u="none" strike="noStrike" baseline="0" dirty="0">
                <a:solidFill>
                  <a:srgbClr val="9A009A"/>
                </a:solidFill>
                <a:latin typeface="CMSSBX10"/>
              </a:rPr>
              <a:t>Reinforcement learning</a:t>
            </a:r>
          </a:p>
          <a:p>
            <a:pPr marL="285750" indent="-285750" algn="l">
              <a:buFont typeface="Arial" panose="020B0604020202020204" pitchFamily="34" charset="0"/>
              <a:buChar char="•"/>
            </a:pPr>
            <a:r>
              <a:rPr lang="en-US" sz="1800" b="0" i="0" u="none" strike="noStrike" baseline="0" dirty="0">
                <a:latin typeface="NimbusRomNo9L-Regu"/>
              </a:rPr>
              <a:t>decision-making agent learns from a sequence of reward signals that provide some indication of the quality of its behavior</a:t>
            </a:r>
          </a:p>
          <a:p>
            <a:pPr marL="285750" indent="-285750" algn="l">
              <a:buFont typeface="Arial" panose="020B0604020202020204" pitchFamily="34" charset="0"/>
              <a:buChar char="•"/>
            </a:pPr>
            <a:r>
              <a:rPr lang="en-MY" sz="1800" b="0" i="0" u="none" strike="noStrike" baseline="0" dirty="0">
                <a:latin typeface="NimbusRomNo9L-Regu"/>
              </a:rPr>
              <a:t>optimize the sum of future rewards</a:t>
            </a:r>
          </a:p>
          <a:p>
            <a:pPr marL="285750" indent="-285750" algn="l">
              <a:buFont typeface="Arial" panose="020B0604020202020204" pitchFamily="34" charset="0"/>
              <a:buChar char="•"/>
            </a:pPr>
            <a:r>
              <a:rPr lang="en-US" sz="1800" b="0" i="0" u="none" strike="noStrike" baseline="0" dirty="0">
                <a:latin typeface="NimbusRomNo9L-Regu"/>
              </a:rPr>
              <a:t>learn a value function, a Q-function, a policy, and so on</a:t>
            </a:r>
            <a:endParaRPr lang="en-MY" dirty="0">
              <a:solidFill>
                <a:srgbClr val="9A009A"/>
              </a:solidFill>
              <a:latin typeface="NimbusRomNo9L-Regu"/>
            </a:endParaRPr>
          </a:p>
        </p:txBody>
      </p:sp>
    </p:spTree>
    <p:extLst>
      <p:ext uri="{BB962C8B-B14F-4D97-AF65-F5344CB8AC3E}">
        <p14:creationId xmlns:p14="http://schemas.microsoft.com/office/powerpoint/2010/main" val="247051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35</a:t>
            </a:fld>
            <a:endParaRPr spc="20" dirty="0"/>
          </a:p>
        </p:txBody>
      </p:sp>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90" dirty="0"/>
              <a:t>Summary</a:t>
            </a:r>
          </a:p>
        </p:txBody>
      </p:sp>
      <p:sp>
        <p:nvSpPr>
          <p:cNvPr id="3" name="object 3"/>
          <p:cNvSpPr txBox="1"/>
          <p:nvPr/>
        </p:nvSpPr>
        <p:spPr>
          <a:xfrm>
            <a:off x="1130293" y="1393664"/>
            <a:ext cx="7503159" cy="291746"/>
          </a:xfrm>
          <a:prstGeom prst="rect">
            <a:avLst/>
          </a:prstGeom>
        </p:spPr>
        <p:txBody>
          <a:bodyPr vert="horz" wrap="square" lIns="0" tIns="14604" rIns="0" bIns="0" rtlCol="0">
            <a:spAutoFit/>
          </a:bodyPr>
          <a:lstStyle/>
          <a:p>
            <a:pPr algn="l"/>
            <a:r>
              <a:rPr lang="en-US" sz="1800" b="1" i="0" u="none" strike="noStrike" baseline="0" dirty="0">
                <a:latin typeface="Times New Roman" panose="02020603050405020304" pitchFamily="18" charset="0"/>
              </a:rPr>
              <a:t> </a:t>
            </a:r>
            <a:endParaRPr lang="en-US" sz="1800" b="0" i="0" u="none" strike="noStrike" baseline="0" dirty="0">
              <a:latin typeface="Times New Roman" panose="02020603050405020304" pitchFamily="18" charset="0"/>
            </a:endParaRPr>
          </a:p>
        </p:txBody>
      </p:sp>
      <p:sp>
        <p:nvSpPr>
          <p:cNvPr id="6" name="TextBox 5">
            <a:extLst>
              <a:ext uri="{FF2B5EF4-FFF2-40B4-BE49-F238E27FC236}">
                <a16:creationId xmlns:a16="http://schemas.microsoft.com/office/drawing/2014/main" id="{81646624-1AAF-4537-8CD0-878A2C98BB40}"/>
              </a:ext>
            </a:extLst>
          </p:cNvPr>
          <p:cNvSpPr txBox="1"/>
          <p:nvPr/>
        </p:nvSpPr>
        <p:spPr>
          <a:xfrm>
            <a:off x="1192081" y="1671414"/>
            <a:ext cx="7503159" cy="3416320"/>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NimbusRomNo9L-Medi"/>
              </a:rPr>
              <a:t>Neural networks </a:t>
            </a:r>
            <a:r>
              <a:rPr lang="en-US" sz="1800" b="0" i="0" u="none" strike="noStrike" baseline="0" dirty="0">
                <a:latin typeface="NimbusRomNo9L-Regu"/>
              </a:rPr>
              <a:t>represent complex nonlinear functions with a network of parameterized </a:t>
            </a:r>
            <a:r>
              <a:rPr lang="en-MY" sz="1800" b="0" i="0" u="none" strike="noStrike" baseline="0" dirty="0">
                <a:latin typeface="NimbusRomNo9L-Regu"/>
              </a:rPr>
              <a:t>linear-threshold </a:t>
            </a:r>
            <a:r>
              <a:rPr lang="en-MY" sz="1800" b="0" i="0" u="none" strike="noStrike" baseline="0">
                <a:latin typeface="NimbusRomNo9L-Regu"/>
              </a:rPr>
              <a:t>units.</a:t>
            </a:r>
          </a:p>
          <a:p>
            <a:pPr marL="285750" indent="-285750" algn="l">
              <a:buFont typeface="Arial" panose="020B0604020202020204" pitchFamily="34" charset="0"/>
              <a:buChar char="•"/>
            </a:pPr>
            <a:endParaRPr lang="en-MY"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a:t>
            </a:r>
            <a:r>
              <a:rPr lang="en-US" sz="1800" b="0" i="0" u="none" strike="noStrike" baseline="0" dirty="0">
                <a:latin typeface="NimbusRomNo9L-Medi"/>
              </a:rPr>
              <a:t>back-propagation </a:t>
            </a:r>
            <a:r>
              <a:rPr lang="en-US" sz="1800" b="0" i="0" u="none" strike="noStrike" baseline="0" dirty="0">
                <a:latin typeface="NimbusRomNo9L-Regu"/>
              </a:rPr>
              <a:t>algorithm implements a gradient descent in parameter space to </a:t>
            </a:r>
            <a:r>
              <a:rPr lang="en-MY" sz="1800" b="0" i="0" u="none" strike="noStrike" baseline="0" dirty="0">
                <a:latin typeface="NimbusRomNo9L-Regu"/>
              </a:rPr>
              <a:t>minimize the loss function.</a:t>
            </a:r>
          </a:p>
          <a:p>
            <a:pPr marL="285750" indent="-285750" algn="l">
              <a:buFont typeface="Arial" panose="020B0604020202020204" pitchFamily="34" charset="0"/>
              <a:buChar char="•"/>
            </a:pPr>
            <a:endParaRPr lang="en-MY"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Convolutional networks are particularly well suited for image processing and other tasks where the data have a grid topology.</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Recurrent networks are effective for sequence-processing tasks including language modeling </a:t>
            </a:r>
            <a:r>
              <a:rPr lang="en-MY" sz="1800" b="0" i="0" u="none" strike="noStrike" baseline="0" dirty="0">
                <a:latin typeface="NimbusRomNo9L-Regu"/>
              </a:rPr>
              <a:t>and machine translation.</a:t>
            </a:r>
          </a:p>
          <a:p>
            <a:pPr marL="285750" indent="-285750" algn="l">
              <a:buFont typeface="Arial" panose="020B0604020202020204" pitchFamily="34" charset="0"/>
              <a:buChar char="•"/>
            </a:pPr>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70" dirty="0"/>
              <a:t>Simple Feedforward Networks</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404101" cy="5166670"/>
              </a:xfrm>
              <a:prstGeom prst="rect">
                <a:avLst/>
              </a:prstGeom>
            </p:spPr>
            <p:txBody>
              <a:bodyPr vert="horz" wrap="square" lIns="0" tIns="14604" rIns="0" bIns="0" rtlCol="0">
                <a:spAutoFit/>
              </a:bodyPr>
              <a:lstStyle/>
              <a:p>
                <a:r>
                  <a:rPr lang="en-MY" dirty="0">
                    <a:latin typeface="NimbusRomNo9L-Regu"/>
                  </a:rPr>
                  <a:t>D</a:t>
                </a:r>
                <a:r>
                  <a:rPr lang="en-MY" sz="1800" b="0" i="0" u="none" strike="noStrike" baseline="0" dirty="0">
                    <a:latin typeface="NimbusRomNo9L-Regu"/>
                  </a:rPr>
                  <a:t>ifferent activation functions:</a:t>
                </a:r>
              </a:p>
              <a:p>
                <a:pPr marL="285750" indent="-285750">
                  <a:buFont typeface="Arial" panose="020B0604020202020204" pitchFamily="34" charset="0"/>
                  <a:buChar char="•"/>
                </a:pPr>
                <a:r>
                  <a:rPr lang="en-US" sz="1800" b="0" i="0" u="none" strike="noStrike" baseline="0" dirty="0">
                    <a:latin typeface="NimbusRomNo9L-Regu"/>
                  </a:rPr>
                  <a:t>The logistic or </a:t>
                </a:r>
                <a:r>
                  <a:rPr lang="en-US" sz="1800" b="0" i="0" u="none" strike="noStrike" baseline="0" dirty="0">
                    <a:latin typeface="NimbusRomNo9L-Medi"/>
                  </a:rPr>
                  <a:t>sigmoid </a:t>
                </a:r>
                <a:r>
                  <a:rPr lang="en-US" sz="1800" b="0" i="0" u="none" strike="noStrike" baseline="0" dirty="0">
                    <a:latin typeface="NimbusRomNo9L-Regu"/>
                  </a:rPr>
                  <a:t>function</a:t>
                </a:r>
              </a:p>
              <a:p>
                <a:pPr algn="ctr"/>
                <a14:m>
                  <m:oMath xmlns:m="http://schemas.openxmlformats.org/officeDocument/2006/math">
                    <m:r>
                      <a:rPr lang="el-GR" sz="1800" b="0" i="1" u="none" strike="noStrike" baseline="0" smtClean="0">
                        <a:latin typeface="Cambria Math" panose="02040503050406030204" pitchFamily="18" charset="0"/>
                        <a:ea typeface="Cambria Math" panose="02040503050406030204" pitchFamily="18" charset="0"/>
                      </a:rPr>
                      <m:t>𝜎</m:t>
                    </m:r>
                  </m:oMath>
                </a14:m>
                <a:r>
                  <a:rPr lang="el-GR" sz="1800" b="0" i="0" u="none" strike="noStrike" baseline="0" dirty="0">
                    <a:latin typeface="Tahoma" panose="020B0604030504040204" pitchFamily="34" charset="0"/>
                  </a:rPr>
                  <a:t>(</a:t>
                </a:r>
                <a:r>
                  <a:rPr lang="el-GR" sz="1800" b="0" i="1" u="none" strike="noStrike" baseline="0" dirty="0">
                    <a:latin typeface="Cambria" panose="02040503050406030204" pitchFamily="18" charset="0"/>
                  </a:rPr>
                  <a:t>x</a:t>
                </a:r>
                <a:r>
                  <a:rPr lang="el-GR" sz="1800" b="0" i="0" u="none" strike="noStrike" baseline="0" dirty="0">
                    <a:latin typeface="Tahoma" panose="020B0604030504040204" pitchFamily="34" charset="0"/>
                  </a:rPr>
                  <a:t>) = </a:t>
                </a:r>
                <a:r>
                  <a:rPr lang="el-GR" sz="1800" b="0" i="0" u="none" strike="noStrike" baseline="0" dirty="0">
                    <a:latin typeface="Book Antiqua" panose="02040602050305030304" pitchFamily="18" charset="0"/>
                  </a:rPr>
                  <a:t>1</a:t>
                </a:r>
                <a:r>
                  <a:rPr lang="el-GR" sz="1800" b="0" i="1" u="none" strike="noStrike" baseline="0" dirty="0">
                    <a:latin typeface="Garamond" panose="02020404030301010803" pitchFamily="18" charset="0"/>
                  </a:rPr>
                  <a:t>/</a:t>
                </a:r>
                <a:r>
                  <a:rPr lang="el-GR" sz="1800" b="0" i="0" u="none" strike="noStrike" baseline="0" dirty="0">
                    <a:latin typeface="Tahoma" panose="020B0604030504040204" pitchFamily="34" charset="0"/>
                  </a:rPr>
                  <a:t>(</a:t>
                </a:r>
                <a:r>
                  <a:rPr lang="el-GR" sz="1800" b="0" i="0" u="none" strike="noStrike" baseline="0" dirty="0">
                    <a:latin typeface="Book Antiqua" panose="02040602050305030304" pitchFamily="18" charset="0"/>
                  </a:rPr>
                  <a:t>1 </a:t>
                </a:r>
                <a:r>
                  <a:rPr lang="el-GR" sz="1800" b="0" i="0" u="none" strike="noStrike" baseline="0" dirty="0">
                    <a:latin typeface="Tahoma" panose="020B0604030504040204" pitchFamily="34" charset="0"/>
                  </a:rPr>
                  <a:t>+ </a:t>
                </a:r>
                <a:r>
                  <a:rPr lang="el-GR" sz="1800" b="0" i="1" u="none" strike="noStrike" baseline="0" dirty="0">
                    <a:latin typeface="Cambria" panose="02040503050406030204" pitchFamily="18" charset="0"/>
                  </a:rPr>
                  <a:t>e</a:t>
                </a:r>
                <a:r>
                  <a:rPr lang="el-GR" sz="1800" b="0" i="1" u="none" strike="noStrike" baseline="30000" dirty="0">
                    <a:latin typeface="Arial" panose="020B0604020202020204" pitchFamily="34" charset="0"/>
                  </a:rPr>
                  <a:t>−</a:t>
                </a:r>
                <a:r>
                  <a:rPr lang="el-GR" sz="1800" b="0" i="1" u="none" strike="noStrike" baseline="30000" dirty="0">
                    <a:latin typeface="Cambria" panose="02040503050406030204" pitchFamily="18" charset="0"/>
                  </a:rPr>
                  <a:t>x</a:t>
                </a:r>
                <a:r>
                  <a:rPr lang="el-GR" sz="1800" b="0" i="0" u="none" strike="noStrike" baseline="0" dirty="0">
                    <a:latin typeface="Tahoma" panose="020B0604030504040204" pitchFamily="34" charset="0"/>
                  </a:rPr>
                  <a:t>)</a:t>
                </a:r>
                <a:endParaRPr lang="en-US" sz="1800" b="0" i="0" u="none" strike="noStrike" baseline="0" dirty="0">
                  <a:latin typeface="Tahoma" panose="020B0604030504040204" pitchFamily="34" charset="0"/>
                </a:endParaRPr>
              </a:p>
              <a:p>
                <a:pPr algn="ctr"/>
                <a:endParaRPr lang="el-GR" sz="1800" b="0" i="0" u="none" strike="noStrike" baseline="0" dirty="0">
                  <a:latin typeface="Tahoma" panose="020B0604030504040204" pitchFamily="34" charset="0"/>
                </a:endParaRPr>
              </a:p>
              <a:p>
                <a:pPr marL="285750" indent="-285750">
                  <a:buFont typeface="Arial" panose="020B0604020202020204" pitchFamily="34" charset="0"/>
                  <a:buChar char="•"/>
                </a:pPr>
                <a:r>
                  <a:rPr lang="en-MY" sz="1800" b="0" i="0" u="none" strike="noStrike" baseline="0" dirty="0">
                    <a:latin typeface="NimbusRomNo9L-Regu"/>
                  </a:rPr>
                  <a:t>The Rectified Linear Unit, (</a:t>
                </a:r>
                <a:r>
                  <a:rPr lang="en-MY" sz="1800" b="0" i="0" u="none" strike="noStrike" baseline="0" dirty="0" err="1">
                    <a:latin typeface="NimbusRomNo9L-Medi"/>
                  </a:rPr>
                  <a:t>ReLU</a:t>
                </a:r>
                <a:r>
                  <a:rPr lang="en-MY" sz="1800" b="0" i="0" u="none" strike="noStrike" baseline="0" dirty="0">
                    <a:latin typeface="NimbusRomNo9L-Medi"/>
                  </a:rPr>
                  <a:t>) </a:t>
                </a:r>
                <a:r>
                  <a:rPr lang="en-MY" sz="1800" b="0" i="0" u="none" strike="noStrike" baseline="0" dirty="0">
                    <a:latin typeface="NimbusRomNo9L-Regu"/>
                  </a:rPr>
                  <a:t>function</a:t>
                </a:r>
              </a:p>
              <a:p>
                <a:pPr algn="ctr"/>
                <a:r>
                  <a:rPr lang="en-MY" sz="1800" b="0" u="none" strike="noStrike" baseline="0" dirty="0" err="1">
                    <a:latin typeface="Times New Roman" panose="02020603050405020304" pitchFamily="18" charset="0"/>
                  </a:rPr>
                  <a:t>ReLU</a:t>
                </a:r>
                <a:r>
                  <a:rPr lang="en-MY" sz="1800" b="0" u="none" strike="noStrike" baseline="0" dirty="0">
                    <a:latin typeface="Tahoma" panose="020B0604030504040204" pitchFamily="34" charset="0"/>
                  </a:rPr>
                  <a:t>(</a:t>
                </a:r>
                <a:r>
                  <a:rPr lang="en-MY" sz="1800" b="0" i="1" u="none" strike="noStrike" baseline="0" dirty="0">
                    <a:latin typeface="Cambria" panose="02040503050406030204" pitchFamily="18" charset="0"/>
                  </a:rPr>
                  <a:t>x</a:t>
                </a:r>
                <a:r>
                  <a:rPr lang="en-MY" sz="1800" b="0" u="none" strike="noStrike" baseline="0" dirty="0">
                    <a:latin typeface="Tahoma" panose="020B0604030504040204" pitchFamily="34" charset="0"/>
                  </a:rPr>
                  <a:t>)</a:t>
                </a:r>
                <a:r>
                  <a:rPr lang="en-MY" sz="1800" b="0" i="0" u="none" strike="noStrike" baseline="0" dirty="0">
                    <a:latin typeface="Tahoma" panose="020B0604030504040204" pitchFamily="34" charset="0"/>
                  </a:rPr>
                  <a:t> = </a:t>
                </a:r>
                <a:r>
                  <a:rPr lang="en-MY" sz="1800" b="0" i="0" u="none" strike="noStrike" baseline="0" dirty="0">
                    <a:latin typeface="Times New Roman" panose="02020603050405020304" pitchFamily="18" charset="0"/>
                  </a:rPr>
                  <a:t>max</a:t>
                </a:r>
                <a:r>
                  <a:rPr lang="en-MY" sz="1800" b="0" i="0" u="none" strike="noStrike" baseline="0" dirty="0">
                    <a:latin typeface="Tahoma" panose="020B0604030504040204" pitchFamily="34" charset="0"/>
                  </a:rPr>
                  <a:t>(</a:t>
                </a:r>
                <a:r>
                  <a:rPr lang="en-MY" sz="1800" b="0" i="0" u="none" strike="noStrike" baseline="0" dirty="0">
                    <a:latin typeface="Times New Roman" panose="02020603050405020304" pitchFamily="18" charset="0"/>
                  </a:rPr>
                  <a:t>0</a:t>
                </a:r>
                <a:r>
                  <a:rPr lang="en-MY" sz="1800" b="0" i="1" u="none" strike="noStrike" baseline="0" dirty="0">
                    <a:latin typeface="Arial" panose="020B0604020202020204" pitchFamily="34" charset="0"/>
                  </a:rPr>
                  <a:t>, </a:t>
                </a:r>
                <a:r>
                  <a:rPr lang="en-MY" sz="1800" b="0" i="1" u="none" strike="noStrike" baseline="0" dirty="0">
                    <a:latin typeface="Cambria" panose="02040503050406030204" pitchFamily="18" charset="0"/>
                  </a:rPr>
                  <a:t>x</a:t>
                </a:r>
                <a:r>
                  <a:rPr lang="en-MY" sz="1800" b="0" u="none" strike="noStrike" baseline="0" dirty="0">
                    <a:latin typeface="Tahoma" panose="020B0604030504040204" pitchFamily="34" charset="0"/>
                  </a:rPr>
                  <a:t>)</a:t>
                </a:r>
              </a:p>
              <a:p>
                <a:pPr algn="ctr"/>
                <a:endParaRPr lang="en-MY" sz="1800" b="0" u="none" strike="noStrike" baseline="0" dirty="0">
                  <a:latin typeface="Tahoma" panose="020B0604030504040204" pitchFamily="34" charset="0"/>
                </a:endParaRPr>
              </a:p>
              <a:p>
                <a:pPr marL="285750" indent="-285750">
                  <a:buFont typeface="Arial" panose="020B0604020202020204" pitchFamily="34" charset="0"/>
                  <a:buChar char="•"/>
                </a:pPr>
                <a:r>
                  <a:rPr lang="en-US" sz="1800" b="0" i="0" u="none" strike="noStrike" baseline="0" dirty="0">
                    <a:latin typeface="NimbusRomNo9L-Regu"/>
                  </a:rPr>
                  <a:t>The </a:t>
                </a:r>
                <a:r>
                  <a:rPr lang="en-US" sz="1800" b="0" i="0" u="none" strike="noStrike" baseline="0" dirty="0" err="1">
                    <a:latin typeface="NimbusRomNo9L-Medi"/>
                  </a:rPr>
                  <a:t>softplus</a:t>
                </a:r>
                <a:r>
                  <a:rPr lang="en-US" sz="1800" b="0" i="0" u="none" strike="noStrike" baseline="0" dirty="0">
                    <a:latin typeface="NimbusRomNo9L-Medi"/>
                  </a:rPr>
                  <a:t> </a:t>
                </a:r>
                <a:r>
                  <a:rPr lang="en-US" sz="1800" b="0" i="0" u="none" strike="noStrike" baseline="0" dirty="0">
                    <a:latin typeface="NimbusRomNo9L-Regu"/>
                  </a:rPr>
                  <a:t>function, a smooth version of the </a:t>
                </a:r>
                <a:r>
                  <a:rPr lang="en-US" sz="1800" b="0" i="0" u="none" strike="noStrike" baseline="0" dirty="0" err="1">
                    <a:latin typeface="NimbusRomNo9L-Regu"/>
                  </a:rPr>
                  <a:t>ReLU</a:t>
                </a:r>
                <a:r>
                  <a:rPr lang="en-US" sz="1800" b="0" i="0" u="none" strike="noStrike" baseline="0" dirty="0">
                    <a:latin typeface="NimbusRomNo9L-Regu"/>
                  </a:rPr>
                  <a:t> function:</a:t>
                </a:r>
              </a:p>
              <a:p>
                <a:pPr marL="742950" lvl="1" indent="-285750">
                  <a:buFont typeface="Arial" panose="020B0604020202020204" pitchFamily="34" charset="0"/>
                  <a:buChar char="•"/>
                </a:pPr>
                <a:r>
                  <a:rPr lang="en-US" sz="1600" b="0" i="0" u="none" strike="noStrike" baseline="0" dirty="0">
                    <a:latin typeface="NimbusRomNo9L-Regu"/>
                  </a:rPr>
                  <a:t>The derivative of the </a:t>
                </a:r>
                <a:r>
                  <a:rPr lang="en-US" sz="1600" b="0" i="0" u="none" strike="noStrike" baseline="0" dirty="0" err="1">
                    <a:latin typeface="NimbusRomNo9L-Regu"/>
                  </a:rPr>
                  <a:t>softplus</a:t>
                </a:r>
                <a:r>
                  <a:rPr lang="en-US" sz="1600" b="0" i="0" u="none" strike="noStrike" baseline="0" dirty="0">
                    <a:latin typeface="NimbusRomNo9L-Regu"/>
                  </a:rPr>
                  <a:t> function is the sigmoid function.</a:t>
                </a:r>
                <a:endParaRPr lang="en-MY" sz="1600" b="0" u="none" strike="noStrike" baseline="0" dirty="0">
                  <a:latin typeface="Tahoma" panose="020B0604030504040204" pitchFamily="34" charset="0"/>
                </a:endParaRPr>
              </a:p>
              <a:p>
                <a:pPr algn="ctr"/>
                <a:r>
                  <a:rPr lang="fr-FR" sz="1800" b="0" i="0" u="none" strike="noStrike" baseline="0" dirty="0" err="1">
                    <a:latin typeface="Times New Roman" panose="02020603050405020304" pitchFamily="18" charset="0"/>
                  </a:rPr>
                  <a:t>softplus</a:t>
                </a:r>
                <a:r>
                  <a:rPr lang="fr-FR" sz="1800" b="0" i="0" u="none" strike="noStrike" baseline="0" dirty="0">
                    <a:latin typeface="Tahoma" panose="020B0604030504040204" pitchFamily="34" charset="0"/>
                  </a:rPr>
                  <a:t>(</a:t>
                </a:r>
                <a:r>
                  <a:rPr lang="fr-FR" sz="1800" b="0" i="1" u="none" strike="noStrike" baseline="0" dirty="0">
                    <a:latin typeface="Cambria" panose="02040503050406030204" pitchFamily="18" charset="0"/>
                  </a:rPr>
                  <a:t>x</a:t>
                </a:r>
                <a:r>
                  <a:rPr lang="fr-FR" sz="1800" b="0" i="0" u="none" strike="noStrike" baseline="0" dirty="0">
                    <a:latin typeface="Tahoma" panose="020B0604030504040204" pitchFamily="34" charset="0"/>
                  </a:rPr>
                  <a:t>) = </a:t>
                </a:r>
                <a:r>
                  <a:rPr lang="fr-FR" sz="1800" b="0" i="0" u="none" strike="noStrike" baseline="0" dirty="0">
                    <a:latin typeface="Times New Roman" panose="02020603050405020304" pitchFamily="18" charset="0"/>
                  </a:rPr>
                  <a:t>log</a:t>
                </a:r>
                <a:r>
                  <a:rPr lang="fr-FR" sz="1800" b="0" i="0" u="none" strike="noStrike" baseline="0" dirty="0">
                    <a:latin typeface="Tahoma" panose="020B0604030504040204" pitchFamily="34" charset="0"/>
                  </a:rPr>
                  <a:t>(</a:t>
                </a:r>
                <a:r>
                  <a:rPr lang="fr-FR" sz="1800" b="0" i="0" u="none" strike="noStrike" baseline="0" dirty="0">
                    <a:latin typeface="Times New Roman" panose="02020603050405020304" pitchFamily="18" charset="0"/>
                  </a:rPr>
                  <a:t>1 </a:t>
                </a:r>
                <a:r>
                  <a:rPr lang="fr-FR" sz="1800" b="0" i="0" u="none" strike="noStrike" baseline="0" dirty="0">
                    <a:latin typeface="Tahoma" panose="020B0604030504040204" pitchFamily="34" charset="0"/>
                  </a:rPr>
                  <a:t>+ </a:t>
                </a:r>
                <a:r>
                  <a:rPr lang="fr-FR" sz="1800" b="0" i="1" u="none" strike="noStrike" baseline="0" dirty="0">
                    <a:latin typeface="Cambria" panose="02040503050406030204" pitchFamily="18" charset="0"/>
                  </a:rPr>
                  <a:t>e</a:t>
                </a:r>
                <a:r>
                  <a:rPr lang="fr-FR" sz="1800" b="0" i="1" u="none" strike="noStrike" baseline="30000" dirty="0">
                    <a:latin typeface="Cambria" panose="02040503050406030204" pitchFamily="18" charset="0"/>
                  </a:rPr>
                  <a:t>x</a:t>
                </a:r>
                <a:r>
                  <a:rPr lang="fr-FR" sz="1800" b="0" i="0" u="none" strike="noStrike" baseline="0" dirty="0">
                    <a:latin typeface="Tahoma" panose="020B0604030504040204" pitchFamily="34" charset="0"/>
                  </a:rPr>
                  <a:t>)</a:t>
                </a:r>
              </a:p>
              <a:p>
                <a:pPr algn="ctr"/>
                <a:endParaRPr lang="fr-FR" dirty="0">
                  <a:latin typeface="Tahoma" panose="020B0604030504040204" pitchFamily="34" charset="0"/>
                </a:endParaRPr>
              </a:p>
              <a:p>
                <a:pPr marL="285750" indent="-285750">
                  <a:buFont typeface="Arial" panose="020B0604020202020204" pitchFamily="34" charset="0"/>
                  <a:buChar char="•"/>
                </a:pPr>
                <a:r>
                  <a:rPr lang="en-MY" sz="1800" b="0" i="0" u="none" strike="noStrike" baseline="0" dirty="0">
                    <a:latin typeface="NimbusRomNo9L-Regu"/>
                  </a:rPr>
                  <a:t>The </a:t>
                </a:r>
                <a:r>
                  <a:rPr lang="en-MY" sz="1800" b="0" i="0" u="none" strike="noStrike" baseline="0" dirty="0">
                    <a:latin typeface="NimbusRomNo9L-Medi"/>
                  </a:rPr>
                  <a:t>tanh </a:t>
                </a:r>
                <a:r>
                  <a:rPr lang="en-MY" sz="1800" b="0" i="0" u="none" strike="noStrike" baseline="0" dirty="0">
                    <a:latin typeface="NimbusRomNo9L-Regu"/>
                  </a:rPr>
                  <a:t>function:</a:t>
                </a:r>
                <a:endParaRPr lang="en-MY" sz="1800" b="0" i="0" u="none" strike="noStrike" baseline="0" dirty="0">
                  <a:latin typeface="Times New Roman" panose="02020603050405020304" pitchFamily="18" charset="0"/>
                </a:endParaRPr>
              </a:p>
              <a:p>
                <a:pPr algn="ctr"/>
                <a:r>
                  <a:rPr lang="en-MY" sz="1800" b="0" i="0" u="none" strike="noStrike" baseline="0" dirty="0">
                    <a:latin typeface="Times New Roman" panose="02020603050405020304" pitchFamily="18" charset="0"/>
                  </a:rPr>
                  <a:t>tanh</a:t>
                </a:r>
                <a:r>
                  <a:rPr lang="en-MY" sz="1800" b="0" i="0" u="none" strike="noStrike" baseline="0" dirty="0">
                    <a:latin typeface="Tahoma" panose="020B0604030504040204" pitchFamily="34" charset="0"/>
                  </a:rPr>
                  <a:t>(</a:t>
                </a:r>
                <a:r>
                  <a:rPr lang="en-MY" sz="1800" b="0" i="1" u="none" strike="noStrike" baseline="0" dirty="0">
                    <a:latin typeface="Cambria" panose="02040503050406030204" pitchFamily="18" charset="0"/>
                  </a:rPr>
                  <a:t>x</a:t>
                </a:r>
                <a:r>
                  <a:rPr lang="en-MY" sz="1800" b="0" i="0" u="none" strike="noStrike" baseline="0" dirty="0">
                    <a:latin typeface="Tahoma" panose="020B0604030504040204" pitchFamily="34" charset="0"/>
                  </a:rPr>
                  <a:t>) =</a:t>
                </a:r>
                <a14:m>
                  <m:oMath xmlns:m="http://schemas.openxmlformats.org/officeDocument/2006/math">
                    <m:f>
                      <m:fPr>
                        <m:ctrlPr>
                          <a:rPr lang="en-MY" sz="1800" b="0" i="1" u="none" strike="noStrike" baseline="0" smtClean="0">
                            <a:latin typeface="Cambria Math" panose="02040503050406030204" pitchFamily="18" charset="0"/>
                          </a:rPr>
                        </m:ctrlPr>
                      </m:fPr>
                      <m:num>
                        <m:r>
                          <m:rPr>
                            <m:nor/>
                          </m:rPr>
                          <a:rPr lang="en-MY" i="1" dirty="0">
                            <a:latin typeface="Cambria" panose="02040503050406030204" pitchFamily="18" charset="0"/>
                          </a:rPr>
                          <m:t>e</m:t>
                        </m:r>
                        <m:r>
                          <m:rPr>
                            <m:nor/>
                          </m:rPr>
                          <a:rPr lang="en-MY" baseline="30000" dirty="0">
                            <a:latin typeface="Times New Roman" panose="02020603050405020304" pitchFamily="18" charset="0"/>
                          </a:rPr>
                          <m:t>2</m:t>
                        </m:r>
                        <m:r>
                          <m:rPr>
                            <m:nor/>
                          </m:rPr>
                          <a:rPr lang="en-MY" i="1" baseline="30000" dirty="0">
                            <a:latin typeface="Cambria" panose="02040503050406030204" pitchFamily="18" charset="0"/>
                          </a:rPr>
                          <m:t>x</m:t>
                        </m:r>
                        <m:r>
                          <m:rPr>
                            <m:nor/>
                          </m:rPr>
                          <a:rPr lang="en-MY" i="1" dirty="0">
                            <a:latin typeface="Arial" panose="020B0604020202020204" pitchFamily="34" charset="0"/>
                          </a:rPr>
                          <m:t>−</m:t>
                        </m:r>
                        <m:r>
                          <m:rPr>
                            <m:nor/>
                          </m:rPr>
                          <a:rPr lang="en-MY" dirty="0">
                            <a:latin typeface="Times New Roman" panose="02020603050405020304" pitchFamily="18" charset="0"/>
                          </a:rPr>
                          <m:t>1 </m:t>
                        </m:r>
                      </m:num>
                      <m:den>
                        <m:r>
                          <m:rPr>
                            <m:nor/>
                          </m:rPr>
                          <a:rPr lang="en-MY" i="1" dirty="0">
                            <a:latin typeface="Cambria" panose="02040503050406030204" pitchFamily="18" charset="0"/>
                          </a:rPr>
                          <m:t>e</m:t>
                        </m:r>
                        <m:r>
                          <m:rPr>
                            <m:nor/>
                          </m:rPr>
                          <a:rPr lang="en-MY" baseline="30000" dirty="0">
                            <a:latin typeface="Times New Roman" panose="02020603050405020304" pitchFamily="18" charset="0"/>
                          </a:rPr>
                          <m:t>2</m:t>
                        </m:r>
                        <m:r>
                          <m:rPr>
                            <m:nor/>
                          </m:rPr>
                          <a:rPr lang="en-MY" i="1" baseline="30000" dirty="0">
                            <a:latin typeface="Cambria" panose="02040503050406030204" pitchFamily="18" charset="0"/>
                          </a:rPr>
                          <m:t>x</m:t>
                        </m:r>
                        <m:r>
                          <m:rPr>
                            <m:nor/>
                          </m:rPr>
                          <a:rPr lang="en-US" b="0" i="1" dirty="0" smtClean="0">
                            <a:latin typeface="Arial" panose="020B0604020202020204" pitchFamily="34" charset="0"/>
                          </a:rPr>
                          <m:t>+</m:t>
                        </m:r>
                        <m:r>
                          <m:rPr>
                            <m:nor/>
                          </m:rPr>
                          <a:rPr lang="en-MY" dirty="0">
                            <a:latin typeface="Times New Roman" panose="02020603050405020304" pitchFamily="18" charset="0"/>
                          </a:rPr>
                          <m:t>1 </m:t>
                        </m:r>
                      </m:den>
                    </m:f>
                  </m:oMath>
                </a14:m>
                <a:endParaRPr lang="en-MY" sz="1800" b="0" i="0" u="none" strike="noStrike" baseline="0" dirty="0">
                  <a:latin typeface="Tahoma" panose="020B0604030504040204" pitchFamily="34" charset="0"/>
                </a:endParaRPr>
              </a:p>
              <a:p>
                <a:pPr algn="ctr"/>
                <a:endParaRPr lang="en-MY" sz="1600" b="0" i="0" u="none" strike="noStrike" baseline="0" dirty="0">
                  <a:latin typeface="Tahoma" panose="020B0604030504040204" pitchFamily="34" charset="0"/>
                </a:endParaRPr>
              </a:p>
              <a:p>
                <a:r>
                  <a:rPr lang="en-US" sz="1600" b="0" i="0" u="none" strike="noStrike" baseline="0" dirty="0">
                    <a:latin typeface="Times New Roman" panose="02020603050405020304" pitchFamily="18" charset="0"/>
                  </a:rPr>
                  <a:t>Note that the range of tanh is </a:t>
                </a:r>
                <a:r>
                  <a:rPr lang="en-US" sz="1600" b="0" i="0" u="none" strike="noStrike" baseline="0" dirty="0">
                    <a:latin typeface="Tahoma" panose="020B0604030504040204" pitchFamily="34" charset="0"/>
                  </a:rPr>
                  <a:t>(</a:t>
                </a:r>
                <a:r>
                  <a:rPr lang="en-US" sz="1600" b="0" i="1" u="none" strike="noStrike" baseline="0" dirty="0">
                    <a:latin typeface="Arial" panose="020B0604020202020204" pitchFamily="34" charset="0"/>
                  </a:rPr>
                  <a:t>−</a:t>
                </a:r>
                <a:r>
                  <a:rPr lang="en-US" sz="1600" b="0" i="0" u="none" strike="noStrike" baseline="0" dirty="0">
                    <a:latin typeface="Times New Roman" panose="02020603050405020304" pitchFamily="18" charset="0"/>
                  </a:rPr>
                  <a:t>1</a:t>
                </a:r>
                <a:r>
                  <a:rPr lang="en-US" sz="1600" b="0" i="1" u="none" strike="noStrike" baseline="0" dirty="0">
                    <a:latin typeface="Arial" panose="020B0604020202020204" pitchFamily="34" charset="0"/>
                  </a:rPr>
                  <a:t>, </a:t>
                </a:r>
                <a:r>
                  <a:rPr lang="en-US" sz="1600" b="0" i="0" u="none" strike="noStrike" baseline="0" dirty="0">
                    <a:latin typeface="Tahoma" panose="020B0604030504040204" pitchFamily="34" charset="0"/>
                  </a:rPr>
                  <a:t>+</a:t>
                </a:r>
                <a:r>
                  <a:rPr lang="en-US" sz="1600" b="0" i="0" u="none" strike="noStrike" baseline="0" dirty="0">
                    <a:latin typeface="Times New Roman" panose="02020603050405020304" pitchFamily="18" charset="0"/>
                  </a:rPr>
                  <a:t>1</a:t>
                </a:r>
                <a:r>
                  <a:rPr lang="en-US" sz="1600" b="0" i="0" u="none" strike="noStrike" baseline="0" dirty="0">
                    <a:latin typeface="Tahoma" panose="020B0604030504040204" pitchFamily="34" charset="0"/>
                  </a:rPr>
                  <a:t>)</a:t>
                </a:r>
                <a:r>
                  <a:rPr lang="en-US" sz="1600" b="0" i="0" u="none" strike="noStrike" baseline="0" dirty="0">
                    <a:latin typeface="Times New Roman" panose="02020603050405020304" pitchFamily="18" charset="0"/>
                  </a:rPr>
                  <a:t>. Tanh is a scaled and shifted version of the </a:t>
                </a:r>
                <a:r>
                  <a:rPr lang="en-MY" sz="1600" b="0" i="0" u="none" strike="noStrike" baseline="0" dirty="0">
                    <a:latin typeface="Times New Roman" panose="02020603050405020304" pitchFamily="18" charset="0"/>
                  </a:rPr>
                  <a:t>sigmoid, as tanh</a:t>
                </a:r>
                <a:r>
                  <a:rPr lang="en-MY" sz="1600" b="0" i="0" u="none" strike="noStrike" baseline="0" dirty="0">
                    <a:latin typeface="Tahoma" panose="020B0604030504040204" pitchFamily="34" charset="0"/>
                  </a:rPr>
                  <a:t>(</a:t>
                </a:r>
                <a:r>
                  <a:rPr lang="en-MY" sz="1600" b="0" i="1" u="none" strike="noStrike" baseline="0" dirty="0">
                    <a:latin typeface="Cambria" panose="02040503050406030204" pitchFamily="18" charset="0"/>
                  </a:rPr>
                  <a:t>x</a:t>
                </a:r>
                <a:r>
                  <a:rPr lang="en-MY" sz="1600" b="0" i="0" u="none" strike="noStrike" baseline="0" dirty="0">
                    <a:latin typeface="Tahoma" panose="020B0604030504040204" pitchFamily="34" charset="0"/>
                  </a:rPr>
                  <a:t>) = </a:t>
                </a:r>
                <a:r>
                  <a:rPr lang="en-MY" sz="1600" b="0" i="0" u="none" strike="noStrike" baseline="0" dirty="0">
                    <a:latin typeface="Times New Roman" panose="02020603050405020304" pitchFamily="18" charset="0"/>
                  </a:rPr>
                  <a:t>2</a:t>
                </a:r>
                <a14:m>
                  <m:oMath xmlns:m="http://schemas.openxmlformats.org/officeDocument/2006/math">
                    <m:r>
                      <a:rPr lang="el-GR" sz="1600" b="0" i="1" u="none" strike="noStrike" baseline="0" smtClean="0">
                        <a:latin typeface="Cambria Math" panose="02040503050406030204" pitchFamily="18" charset="0"/>
                        <a:ea typeface="Cambria Math" panose="02040503050406030204" pitchFamily="18" charset="0"/>
                      </a:rPr>
                      <m:t>𝜎</m:t>
                    </m:r>
                  </m:oMath>
                </a14:m>
                <a:r>
                  <a:rPr lang="el-GR" sz="1600" b="0" i="0" u="none" strike="noStrike" baseline="0" dirty="0">
                    <a:latin typeface="Tahoma" panose="020B0604030504040204" pitchFamily="34" charset="0"/>
                  </a:rPr>
                  <a:t>(</a:t>
                </a:r>
                <a:r>
                  <a:rPr lang="el-GR" sz="1600" b="0" i="0" u="none" strike="noStrike" baseline="0" dirty="0">
                    <a:latin typeface="Times New Roman" panose="02020603050405020304" pitchFamily="18" charset="0"/>
                  </a:rPr>
                  <a:t>2</a:t>
                </a:r>
                <a:r>
                  <a:rPr lang="en-MY" sz="1600" b="0" i="1" u="none" strike="noStrike" baseline="0" dirty="0">
                    <a:latin typeface="Cambria" panose="02040503050406030204" pitchFamily="18" charset="0"/>
                  </a:rPr>
                  <a:t>x</a:t>
                </a:r>
                <a:r>
                  <a:rPr lang="en-MY" sz="1600" b="0" i="0" u="none" strike="noStrike" baseline="0" dirty="0">
                    <a:latin typeface="Tahoma" panose="020B0604030504040204" pitchFamily="34" charset="0"/>
                  </a:rPr>
                  <a:t>) </a:t>
                </a:r>
                <a:r>
                  <a:rPr lang="en-MY" sz="1600" b="0" i="1" u="none" strike="noStrike" baseline="0" dirty="0">
                    <a:latin typeface="Arial" panose="020B0604020202020204" pitchFamily="34" charset="0"/>
                  </a:rPr>
                  <a:t>− </a:t>
                </a:r>
                <a:r>
                  <a:rPr lang="en-MY" sz="1600" b="0" i="0" u="none" strike="noStrike" baseline="0" dirty="0">
                    <a:latin typeface="Times New Roman" panose="02020603050405020304" pitchFamily="18" charset="0"/>
                  </a:rPr>
                  <a:t>1.</a:t>
                </a:r>
              </a:p>
              <a:p>
                <a:pPr marL="285750" indent="-285750">
                  <a:buFont typeface="Arial" panose="020B0604020202020204" pitchFamily="34" charset="0"/>
                  <a:buChar char="•"/>
                </a:pPr>
                <a:endParaRPr lang="en-MY" dirty="0">
                  <a:latin typeface="NimbusRomNo9L-Regu"/>
                </a:endParaRPr>
              </a:p>
              <a:p>
                <a:endParaRPr lang="en-MY" sz="1800" b="1" i="0" u="none" strike="noStrike" baseline="0" dirty="0">
                  <a:latin typeface="Times New Roman" panose="0202060305040502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404101" cy="5166670"/>
              </a:xfrm>
              <a:prstGeom prst="rect">
                <a:avLst/>
              </a:prstGeom>
              <a:blipFill>
                <a:blip r:embed="rId2"/>
                <a:stretch>
                  <a:fillRect l="-1893" t="-1179"/>
                </a:stretch>
              </a:blipFill>
            </p:spPr>
            <p:txBody>
              <a:bodyPr/>
              <a:lstStyle/>
              <a:p>
                <a:r>
                  <a:rPr lang="en-MY">
                    <a:noFill/>
                  </a:rPr>
                  <a:t> </a:t>
                </a:r>
              </a:p>
            </p:txBody>
          </p:sp>
        </mc:Fallback>
      </mc:AlternateContent>
    </p:spTree>
    <p:extLst>
      <p:ext uri="{BB962C8B-B14F-4D97-AF65-F5344CB8AC3E}">
        <p14:creationId xmlns:p14="http://schemas.microsoft.com/office/powerpoint/2010/main" val="12442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70" dirty="0"/>
              <a:t>Simple Feedforward Networks</a:t>
            </a:r>
            <a:endParaRPr spc="70" dirty="0"/>
          </a:p>
        </p:txBody>
      </p:sp>
      <p:pic>
        <p:nvPicPr>
          <p:cNvPr id="6" name="Picture 5">
            <a:extLst>
              <a:ext uri="{FF2B5EF4-FFF2-40B4-BE49-F238E27FC236}">
                <a16:creationId xmlns:a16="http://schemas.microsoft.com/office/drawing/2014/main" id="{09C16EBB-3336-4726-92AD-1F6E6995AA2B}"/>
              </a:ext>
            </a:extLst>
          </p:cNvPr>
          <p:cNvPicPr>
            <a:picLocks noChangeAspect="1"/>
          </p:cNvPicPr>
          <p:nvPr/>
        </p:nvPicPr>
        <p:blipFill>
          <a:blip r:embed="rId2"/>
          <a:stretch>
            <a:fillRect/>
          </a:stretch>
        </p:blipFill>
        <p:spPr>
          <a:xfrm>
            <a:off x="1676400" y="1447800"/>
            <a:ext cx="6935201" cy="4158935"/>
          </a:xfrm>
          <a:prstGeom prst="rect">
            <a:avLst/>
          </a:prstGeom>
        </p:spPr>
      </p:pic>
      <p:sp>
        <p:nvSpPr>
          <p:cNvPr id="8" name="TextBox 7">
            <a:extLst>
              <a:ext uri="{FF2B5EF4-FFF2-40B4-BE49-F238E27FC236}">
                <a16:creationId xmlns:a16="http://schemas.microsoft.com/office/drawing/2014/main" id="{3A7463DE-9ED8-4B26-802A-E18F28EC926F}"/>
              </a:ext>
            </a:extLst>
          </p:cNvPr>
          <p:cNvSpPr txBox="1"/>
          <p:nvPr/>
        </p:nvSpPr>
        <p:spPr>
          <a:xfrm>
            <a:off x="1371600" y="5950355"/>
            <a:ext cx="7315200" cy="923330"/>
          </a:xfrm>
          <a:prstGeom prst="rect">
            <a:avLst/>
          </a:prstGeom>
          <a:noFill/>
        </p:spPr>
        <p:txBody>
          <a:bodyPr wrap="square">
            <a:spAutoFit/>
          </a:bodyPr>
          <a:lstStyle/>
          <a:p>
            <a:pPr algn="l"/>
            <a:r>
              <a:rPr lang="en-US" sz="1800" b="0" i="0" u="none" strike="noStrike" baseline="0" dirty="0">
                <a:latin typeface="NimbusRomNo9L-Regu"/>
              </a:rPr>
              <a:t>(a) A neural network with two inputs, one hidden layer of two units, and one</a:t>
            </a:r>
          </a:p>
          <a:p>
            <a:pPr algn="l"/>
            <a:r>
              <a:rPr lang="en-US" sz="1800" b="0" i="0" u="none" strike="noStrike" baseline="0" dirty="0">
                <a:latin typeface="NimbusRomNo9L-Regu"/>
              </a:rPr>
              <a:t>output unit. Not shown are the dummy inputs and their associated weights. (b) The network in (a) unpacked into its full computation graph</a:t>
            </a:r>
            <a:endParaRPr lang="en-MY" dirty="0"/>
          </a:p>
        </p:txBody>
      </p:sp>
    </p:spTree>
    <p:extLst>
      <p:ext uri="{BB962C8B-B14F-4D97-AF65-F5344CB8AC3E}">
        <p14:creationId xmlns:p14="http://schemas.microsoft.com/office/powerpoint/2010/main" val="124955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MY" spc="70" dirty="0"/>
              <a:t>Simple Feedforward Networks</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404101" cy="2507737"/>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Gradients and learning </a:t>
                </a:r>
              </a:p>
              <a:p>
                <a:pPr marL="285750" indent="-285750">
                  <a:buFont typeface="Arial" panose="020B0604020202020204" pitchFamily="34" charset="0"/>
                  <a:buChar char="•"/>
                </a:pPr>
                <a:r>
                  <a:rPr lang="en-MY" sz="1800" b="0" i="0" u="none" strike="noStrike" baseline="0" dirty="0">
                    <a:latin typeface="NimbusRomNo9L-Regu"/>
                  </a:rPr>
                  <a:t>Using squared loss function, </a:t>
                </a:r>
                <a:r>
                  <a:rPr lang="en-MY" sz="1800" b="0" i="1" u="none" strike="noStrike" baseline="0" dirty="0">
                    <a:latin typeface="Book Antiqua" panose="02040602050305030304" pitchFamily="18" charset="0"/>
                  </a:rPr>
                  <a:t>L</a:t>
                </a:r>
                <a:r>
                  <a:rPr lang="en-MY" sz="1800" b="0" i="0" u="none" strike="noStrike" baseline="-25000" dirty="0">
                    <a:latin typeface="Calibri" panose="020F0502020204030204" pitchFamily="34" charset="0"/>
                  </a:rPr>
                  <a:t>2</a:t>
                </a:r>
                <a:endParaRPr lang="en-MY" sz="1800" b="0" i="0" u="none" strike="noStrike" baseline="0" dirty="0">
                  <a:latin typeface="Calibri" panose="020F0502020204030204" pitchFamily="34" charset="0"/>
                </a:endParaRPr>
              </a:p>
              <a:p>
                <a:pPr marL="285750" indent="-285750">
                  <a:buFont typeface="Arial" panose="020B0604020202020204" pitchFamily="34" charset="0"/>
                  <a:buChar char="•"/>
                </a:pPr>
                <a:r>
                  <a:rPr lang="en-MY" sz="1800" b="0" u="none" strike="noStrike" baseline="0" dirty="0">
                    <a:latin typeface="Times New Roman" panose="02020603050405020304" pitchFamily="18" charset="0"/>
                  </a:rPr>
                  <a:t>Prediction</a:t>
                </a:r>
                <a:r>
                  <a:rPr lang="en-MY" sz="1800" b="0" i="1" u="none" strike="noStrike" baseline="0" dirty="0">
                    <a:latin typeface="Times New Roman" panose="02020603050405020304" pitchFamily="18" charset="0"/>
                  </a:rPr>
                  <a:t>, </a:t>
                </a:r>
                <a14:m>
                  <m:oMath xmlns:m="http://schemas.openxmlformats.org/officeDocument/2006/math">
                    <m:acc>
                      <m:accPr>
                        <m:chr m:val="̂"/>
                        <m:ctrlPr>
                          <a:rPr lang="en-MY"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𝑦</m:t>
                        </m:r>
                      </m:e>
                    </m:acc>
                  </m:oMath>
                </a14:m>
                <a:r>
                  <a:rPr lang="en-MY" sz="1800" b="0" i="1" u="none" strike="noStrike" baseline="0" dirty="0">
                    <a:latin typeface="Times New Roman" panose="02020603050405020304" pitchFamily="18" charset="0"/>
                  </a:rPr>
                  <a:t> </a:t>
                </a:r>
                <a:r>
                  <a:rPr lang="en-MY" sz="1800" b="0" i="1" u="none" strike="noStrike" baseline="0" dirty="0">
                    <a:latin typeface="Tahoma" panose="020B0604030504040204" pitchFamily="34" charset="0"/>
                  </a:rPr>
                  <a:t>= </a:t>
                </a:r>
                <a:r>
                  <a:rPr lang="en-MY" sz="1800" b="0" i="1" u="none" strike="noStrike" baseline="0" dirty="0" err="1">
                    <a:latin typeface="Book Antiqua" panose="02040602050305030304" pitchFamily="18" charset="0"/>
                  </a:rPr>
                  <a:t>h</a:t>
                </a:r>
                <a:r>
                  <a:rPr lang="en-MY" sz="1800" b="1" i="0" u="none" strike="noStrike" baseline="-25000" dirty="0" err="1">
                    <a:latin typeface="Times New Roman" panose="02020603050405020304" pitchFamily="18" charset="0"/>
                  </a:rPr>
                  <a:t>w</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x</a:t>
                </a:r>
                <a:r>
                  <a:rPr lang="en-MY" sz="1800" b="0" i="0" u="none" strike="noStrike" baseline="0" dirty="0">
                    <a:latin typeface="Tahoma" panose="020B0604030504040204" pitchFamily="34" charset="0"/>
                  </a:rPr>
                  <a:t>)</a:t>
                </a:r>
              </a:p>
              <a:p>
                <a:pPr marL="285750" indent="-285750">
                  <a:buFont typeface="Arial" panose="020B0604020202020204" pitchFamily="34" charset="0"/>
                  <a:buChar char="•"/>
                </a:pPr>
                <a:endParaRPr lang="en-MY" sz="1800" b="1"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0" i="1" u="none" strike="noStrike" baseline="0" dirty="0">
                    <a:latin typeface="Times New Roman" panose="02020603050405020304" pitchFamily="18" charset="0"/>
                  </a:rPr>
                  <a:t>Loss</a:t>
                </a:r>
                <a:r>
                  <a:rPr lang="en-MY" sz="1800" b="0" i="0" u="none" strike="noStrike" baseline="0" dirty="0">
                    <a:latin typeface="Tahoma" panose="020B0604030504040204" pitchFamily="34" charset="0"/>
                  </a:rPr>
                  <a:t>(</a:t>
                </a:r>
                <a:r>
                  <a:rPr lang="en-MY" sz="1800" b="0" i="1" u="none" strike="noStrike" baseline="0" dirty="0" err="1">
                    <a:latin typeface="Times New Roman" panose="02020603050405020304" pitchFamily="18" charset="0"/>
                  </a:rPr>
                  <a:t>h</a:t>
                </a:r>
                <a:r>
                  <a:rPr lang="en-MY" sz="1800" b="1" i="0" u="none" strike="noStrike" baseline="-25000" dirty="0" err="1">
                    <a:latin typeface="Times New Roman" panose="02020603050405020304" pitchFamily="18" charset="0"/>
                  </a:rPr>
                  <a:t>w</a:t>
                </a:r>
                <a:r>
                  <a:rPr lang="en-MY" sz="1800" b="0" i="0" u="none" strike="noStrike" baseline="0" dirty="0">
                    <a:latin typeface="Tahoma" panose="020B0604030504040204" pitchFamily="34" charset="0"/>
                  </a:rPr>
                  <a:t>) = </a:t>
                </a:r>
                <a:r>
                  <a:rPr lang="en-MY" sz="1800" b="0" i="1" u="none" strike="noStrike" baseline="0" dirty="0">
                    <a:latin typeface="Times New Roman" panose="02020603050405020304" pitchFamily="18" charset="0"/>
                  </a:rPr>
                  <a:t>L</a:t>
                </a:r>
                <a:r>
                  <a:rPr lang="en-MY" sz="1800" b="0" i="0" u="none" strike="noStrike" baseline="-25000" dirty="0">
                    <a:latin typeface="Gill Sans MT" panose="020B0502020104020203" pitchFamily="34" charset="0"/>
                  </a:rPr>
                  <a:t>2</a:t>
                </a:r>
                <a:r>
                  <a:rPr lang="en-MY" sz="1800" b="0" i="0" u="none" strike="noStrike" baseline="0" dirty="0">
                    <a:latin typeface="Tahoma" panose="020B0604030504040204" pitchFamily="34" charset="0"/>
                  </a:rPr>
                  <a:t>( </a:t>
                </a:r>
                <a:r>
                  <a:rPr lang="en-MY" sz="1800" b="0" i="1" u="none" strike="noStrike" baseline="0" dirty="0">
                    <a:latin typeface="Times New Roman" panose="02020603050405020304" pitchFamily="18" charset="0"/>
                  </a:rPr>
                  <a:t>y</a:t>
                </a:r>
                <a:r>
                  <a:rPr lang="en-MY" sz="1800" b="0" i="1" u="none" strike="noStrike" baseline="0" dirty="0">
                    <a:latin typeface="Arial" panose="020B0604020202020204" pitchFamily="34" charset="0"/>
                  </a:rPr>
                  <a:t>, </a:t>
                </a:r>
                <a:r>
                  <a:rPr lang="en-MY" sz="1800" b="0" i="1" u="none" strike="noStrike" baseline="0" dirty="0" err="1">
                    <a:latin typeface="Times New Roman" panose="02020603050405020304" pitchFamily="18" charset="0"/>
                  </a:rPr>
                  <a:t>h</a:t>
                </a:r>
                <a:r>
                  <a:rPr lang="en-MY" sz="1800" b="1" i="0" u="none" strike="noStrike" baseline="-25000" dirty="0" err="1">
                    <a:latin typeface="Times New Roman" panose="02020603050405020304" pitchFamily="18" charset="0"/>
                  </a:rPr>
                  <a:t>w</a:t>
                </a:r>
                <a:r>
                  <a:rPr lang="en-MY" sz="1800" b="0" i="0" u="none" strike="noStrike" baseline="0" dirty="0">
                    <a:latin typeface="Tahoma" panose="020B0604030504040204" pitchFamily="34" charset="0"/>
                  </a:rPr>
                  <a:t>(</a:t>
                </a:r>
                <a:r>
                  <a:rPr lang="en-MY" sz="1800" b="1" i="0" u="none" strike="noStrike" baseline="0" dirty="0">
                    <a:latin typeface="Times New Roman" panose="02020603050405020304" pitchFamily="18" charset="0"/>
                  </a:rPr>
                  <a:t>x</a:t>
                </a:r>
                <a:r>
                  <a:rPr lang="en-MY" sz="1800" b="0" i="0" u="none" strike="noStrike" baseline="0" dirty="0">
                    <a:latin typeface="Tahoma" panose="020B0604030504040204" pitchFamily="34" charset="0"/>
                  </a:rPr>
                  <a:t>)) = </a:t>
                </a:r>
                <a14:m>
                  <m:oMath xmlns:m="http://schemas.openxmlformats.org/officeDocument/2006/math">
                    <m:d>
                      <m:dPr>
                        <m:begChr m:val="‖"/>
                        <m:endChr m:val="‖"/>
                        <m:ctrlPr>
                          <a:rPr lang="en-MY" sz="1800" b="0" i="1" u="none" strike="noStrike" baseline="0" smtClean="0">
                            <a:latin typeface="Cambria Math" panose="02040503050406030204" pitchFamily="18" charset="0"/>
                          </a:rPr>
                        </m:ctrlPr>
                      </m:dPr>
                      <m:e>
                        <m:r>
                          <m:rPr>
                            <m:nor/>
                          </m:rPr>
                          <a:rPr lang="en-MY" i="1" dirty="0">
                            <a:latin typeface="Times New Roman" panose="02020603050405020304" pitchFamily="18" charset="0"/>
                          </a:rPr>
                          <m:t>y</m:t>
                        </m:r>
                        <m:r>
                          <m:rPr>
                            <m:nor/>
                          </m:rPr>
                          <a:rPr lang="en-MY" i="1"/>
                          <m:t>−</m:t>
                        </m:r>
                        <m:r>
                          <m:rPr>
                            <m:nor/>
                          </m:rPr>
                          <a:rPr lang="en-MY" i="1"/>
                          <m:t>h</m:t>
                        </m:r>
                        <m:r>
                          <m:rPr>
                            <m:nor/>
                          </m:rPr>
                          <a:rPr lang="en-MY" b="1" baseline="-25000"/>
                          <m:t>w</m:t>
                        </m:r>
                        <m:r>
                          <m:rPr>
                            <m:nor/>
                          </m:rPr>
                          <a:rPr lang="en-MY"/>
                          <m:t>(</m:t>
                        </m:r>
                        <m:r>
                          <m:rPr>
                            <m:nor/>
                          </m:rPr>
                          <a:rPr lang="en-MY" b="1"/>
                          <m:t>x</m:t>
                        </m:r>
                        <m:r>
                          <m:rPr>
                            <m:nor/>
                          </m:rPr>
                          <a:rPr lang="en-MY"/>
                          <m:t>) </m:t>
                        </m:r>
                      </m:e>
                    </m:d>
                  </m:oMath>
                </a14:m>
                <a:r>
                  <a:rPr lang="en-MY" sz="1800" b="0" i="0" u="none" strike="noStrike" baseline="40000" dirty="0">
                    <a:latin typeface="Tahoma" panose="020B0604030504040204" pitchFamily="34" charset="0"/>
                  </a:rPr>
                  <a:t>2  </a:t>
                </a:r>
                <a:r>
                  <a:rPr lang="en-MY" sz="1800" b="0" i="1" u="none" strike="noStrike" baseline="0" dirty="0">
                    <a:latin typeface="Tahoma" panose="020B0604030504040204" pitchFamily="34" charset="0"/>
                  </a:rPr>
                  <a:t>= </a:t>
                </a:r>
                <a:r>
                  <a:rPr lang="en-MY" sz="1800" b="0" i="0" u="none" strike="noStrike" baseline="0" dirty="0">
                    <a:latin typeface="Tahoma" panose="020B0604030504040204" pitchFamily="34" charset="0"/>
                  </a:rPr>
                  <a:t>( </a:t>
                </a:r>
                <a:r>
                  <a:rPr lang="en-MY" i="1" dirty="0">
                    <a:latin typeface="Times New Roman" panose="02020603050405020304" pitchFamily="18" charset="0"/>
                  </a:rPr>
                  <a:t>y </a:t>
                </a:r>
                <a:r>
                  <a:rPr lang="en-MY" sz="1800" b="0" i="1" u="none" strike="noStrike" baseline="0" dirty="0">
                    <a:latin typeface="Arial" panose="020B0604020202020204" pitchFamily="34" charset="0"/>
                  </a:rPr>
                  <a:t>−</a:t>
                </a:r>
                <a14:m>
                  <m:oMath xmlns:m="http://schemas.openxmlformats.org/officeDocument/2006/math">
                    <m:acc>
                      <m:accPr>
                        <m:chr m:val="̂"/>
                        <m:ctrlPr>
                          <a:rPr lang="en-MY"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𝑦</m:t>
                        </m:r>
                      </m:e>
                    </m:acc>
                  </m:oMath>
                </a14:m>
                <a:r>
                  <a:rPr lang="en-MY" sz="1800" b="0" i="0" u="none" strike="noStrike" baseline="0" dirty="0">
                    <a:latin typeface="Tahoma" panose="020B0604030504040204" pitchFamily="34" charset="0"/>
                  </a:rPr>
                  <a:t>)</a:t>
                </a:r>
                <a:r>
                  <a:rPr lang="en-MY" baseline="40000" dirty="0">
                    <a:latin typeface="Tahoma" panose="020B0604030504040204" pitchFamily="34" charset="0"/>
                  </a:rPr>
                  <a:t> 2</a:t>
                </a:r>
                <a:endParaRPr lang="en-MY" sz="1800" b="0" i="0" u="none" strike="noStrike" baseline="0" dirty="0">
                  <a:latin typeface="Tahoma" panose="020B0604030504040204" pitchFamily="34" charset="0"/>
                </a:endParaRPr>
              </a:p>
              <a:p>
                <a:endParaRPr lang="en-MY" sz="1800" b="1" i="0" u="none" strike="noStrike" baseline="0" dirty="0">
                  <a:latin typeface="Times New Roman" panose="02020603050405020304" pitchFamily="18" charset="0"/>
                </a:endParaRPr>
              </a:p>
              <a:p>
                <a:pPr algn="l"/>
                <a:r>
                  <a:rPr lang="en-MY" sz="1800" b="1" i="0" u="none" strike="noStrike" baseline="0" dirty="0">
                    <a:latin typeface="NimbusRomNo9L-Medi"/>
                  </a:rPr>
                  <a:t>back-propagation</a:t>
                </a:r>
                <a:r>
                  <a:rPr lang="en-MY" sz="1800" b="0" i="0" u="none" strike="noStrike" baseline="0" dirty="0">
                    <a:latin typeface="NimbusRomNo9L-Medi"/>
                  </a:rPr>
                  <a:t>: </a:t>
                </a:r>
                <a:r>
                  <a:rPr lang="en-US" sz="1800" b="0" i="0" u="none" strike="noStrike" baseline="0" dirty="0">
                    <a:latin typeface="NimbusRomNo9L-Regu"/>
                  </a:rPr>
                  <a:t>the way that the error at the output is passed back</a:t>
                </a:r>
              </a:p>
              <a:p>
                <a:pPr algn="l"/>
                <a:r>
                  <a:rPr lang="en-MY" sz="1800" b="0" i="0" u="none" strike="noStrike" baseline="0" dirty="0">
                    <a:latin typeface="NimbusRomNo9L-Regu"/>
                  </a:rPr>
                  <a:t>through the network</a:t>
                </a:r>
                <a:endParaRPr lang="en-MY" b="1" dirty="0">
                  <a:latin typeface="Times New Roman" panose="02020603050405020304" pitchFamily="18" charset="0"/>
                </a:endParaRPr>
              </a:p>
              <a:p>
                <a:endParaRPr lang="en-MY" sz="1800" b="1" i="0" u="none" strike="noStrike" baseline="0" dirty="0">
                  <a:latin typeface="Times New Roman" panose="0202060305040502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404101" cy="2507737"/>
              </a:xfrm>
              <a:prstGeom prst="rect">
                <a:avLst/>
              </a:prstGeom>
              <a:blipFill>
                <a:blip r:embed="rId2"/>
                <a:stretch>
                  <a:fillRect l="-1893" t="-2427"/>
                </a:stretch>
              </a:blipFill>
            </p:spPr>
            <p:txBody>
              <a:bodyPr/>
              <a:lstStyle/>
              <a:p>
                <a:r>
                  <a:rPr lang="en-MY">
                    <a:noFill/>
                  </a:rPr>
                  <a:t> </a:t>
                </a:r>
              </a:p>
            </p:txBody>
          </p:sp>
        </mc:Fallback>
      </mc:AlternateContent>
    </p:spTree>
    <p:extLst>
      <p:ext uri="{BB962C8B-B14F-4D97-AF65-F5344CB8AC3E}">
        <p14:creationId xmlns:p14="http://schemas.microsoft.com/office/powerpoint/2010/main" val="4226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7</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Computation Graphs for Deep Learning</a:t>
            </a:r>
            <a:endParaRPr spc="70" dirty="0"/>
          </a:p>
        </p:txBody>
      </p:sp>
      <p:sp>
        <p:nvSpPr>
          <p:cNvPr id="3" name="object 3"/>
          <p:cNvSpPr txBox="1"/>
          <p:nvPr/>
        </p:nvSpPr>
        <p:spPr>
          <a:xfrm>
            <a:off x="1130298" y="1379949"/>
            <a:ext cx="7404101" cy="4692950"/>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Input encoding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Input and output nodes of a computational graph are the ones that connect directly to the input data </a:t>
            </a:r>
            <a:r>
              <a:rPr lang="en-US" sz="1800" b="1" i="0" u="none" strike="noStrike" baseline="0" dirty="0">
                <a:latin typeface="Times New Roman" panose="02020603050405020304" pitchFamily="18" charset="0"/>
              </a:rPr>
              <a:t>x </a:t>
            </a:r>
            <a:r>
              <a:rPr lang="en-US" sz="1800" b="0" i="0" u="none" strike="noStrike" baseline="0" dirty="0">
                <a:latin typeface="Times New Roman" panose="02020603050405020304" pitchFamily="18" charset="0"/>
              </a:rPr>
              <a:t>and the output data </a:t>
            </a:r>
            <a:r>
              <a:rPr lang="en-US" sz="1800" b="1" i="0" u="none" strike="noStrike" baseline="0" dirty="0">
                <a:latin typeface="Times New Roman" panose="02020603050405020304" pitchFamily="18" charset="0"/>
              </a:rPr>
              <a:t>y</a:t>
            </a:r>
            <a:r>
              <a:rPr lang="en-US" sz="1800" b="0" i="0" u="none" strike="noStrike" baseline="0" dirty="0">
                <a:latin typeface="Times New Roman" panose="02020603050405020304" pitchFamily="18" charset="0"/>
              </a:rPr>
              <a:t>.</a:t>
            </a:r>
          </a:p>
          <a:p>
            <a:pPr marL="285750"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r>
              <a:rPr lang="en-MY" sz="1800" b="0" i="0" u="none" strike="noStrike" baseline="0" dirty="0">
                <a:latin typeface="NimbusRomNo9L-ReguItal"/>
              </a:rPr>
              <a:t>False </a:t>
            </a:r>
            <a:r>
              <a:rPr lang="en-MY" sz="1800" b="0" i="0" u="none" strike="noStrike" baseline="0" dirty="0">
                <a:latin typeface="NimbusRomNo9L-Regu"/>
              </a:rPr>
              <a:t>is mapped to </a:t>
            </a:r>
            <a:r>
              <a:rPr lang="en-US" sz="1800" b="0" i="0" u="none" strike="noStrike" baseline="0" dirty="0">
                <a:latin typeface="NimbusRomNo9L-Regu"/>
              </a:rPr>
              <a:t>an input of 0 and </a:t>
            </a:r>
            <a:r>
              <a:rPr lang="en-US" sz="1800" b="0" i="0" u="none" strike="noStrike" baseline="0" dirty="0">
                <a:latin typeface="NimbusRomNo9L-ReguItal"/>
              </a:rPr>
              <a:t>true </a:t>
            </a:r>
            <a:r>
              <a:rPr lang="en-US" sz="1800" b="0" i="0" u="none" strike="noStrike" baseline="0" dirty="0">
                <a:latin typeface="NimbusRomNo9L-Regu"/>
              </a:rPr>
              <a:t>is mapped to 1, or (-1 and +1)</a:t>
            </a: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r>
              <a:rPr lang="en-MY" sz="1800" b="0" i="0" u="none" strike="noStrike" baseline="0" dirty="0">
                <a:latin typeface="NimbusRomNo9L-Regu"/>
              </a:rPr>
              <a:t>Numeric attributes used as is</a:t>
            </a:r>
          </a:p>
          <a:p>
            <a:pPr marL="285750" indent="-285750">
              <a:buFont typeface="Arial" panose="020B0604020202020204" pitchFamily="34" charset="0"/>
              <a:buChar char="•"/>
            </a:pPr>
            <a:endParaRPr lang="en-MY" dirty="0">
              <a:solidFill>
                <a:srgbClr val="9A009A"/>
              </a:solidFill>
              <a:latin typeface="CMSSBX10"/>
            </a:endParaRPr>
          </a:p>
          <a:p>
            <a:pPr marL="285750" indent="-285750">
              <a:buFont typeface="Arial" panose="020B0604020202020204" pitchFamily="34" charset="0"/>
              <a:buChar char="•"/>
            </a:pPr>
            <a:r>
              <a:rPr lang="en-US" sz="1800" b="0" i="0" u="none" strike="noStrike" baseline="0" dirty="0">
                <a:latin typeface="NimbusRomNo9L-Regu"/>
              </a:rPr>
              <a:t>Categorical attributes with more than two values are usually encoded with one-hot encoding.</a:t>
            </a:r>
            <a:endParaRPr lang="en-US" dirty="0">
              <a:latin typeface="NimbusRomNo9L-Regu"/>
            </a:endParaRPr>
          </a:p>
          <a:p>
            <a:pPr marL="742950" lvl="1" indent="-285750">
              <a:buFont typeface="Arial" panose="020B0604020202020204" pitchFamily="34" charset="0"/>
              <a:buChar char="•"/>
            </a:pPr>
            <a:r>
              <a:rPr lang="en-US" b="0" i="0" u="none" strike="noStrike" baseline="0" dirty="0">
                <a:latin typeface="Times New Roman" panose="02020603050405020304" pitchFamily="18" charset="0"/>
              </a:rPr>
              <a:t>An attribute with </a:t>
            </a:r>
            <a:r>
              <a:rPr lang="en-US" b="0" i="1" u="none" strike="noStrike" baseline="0" dirty="0">
                <a:latin typeface="Book Antiqua" panose="02040602050305030304" pitchFamily="18" charset="0"/>
              </a:rPr>
              <a:t>d </a:t>
            </a:r>
            <a:r>
              <a:rPr lang="en-US" b="0" i="0" u="none" strike="noStrike" baseline="0" dirty="0">
                <a:latin typeface="Times New Roman" panose="02020603050405020304" pitchFamily="18" charset="0"/>
              </a:rPr>
              <a:t>possible values is represented by </a:t>
            </a:r>
            <a:r>
              <a:rPr lang="en-US" b="0" i="1" u="none" strike="noStrike" baseline="0" dirty="0">
                <a:latin typeface="Book Antiqua" panose="02040602050305030304" pitchFamily="18" charset="0"/>
              </a:rPr>
              <a:t>d </a:t>
            </a:r>
            <a:r>
              <a:rPr lang="en-US" b="0" i="0" u="none" strike="noStrike" baseline="0" dirty="0">
                <a:latin typeface="Times New Roman" panose="02020603050405020304" pitchFamily="18" charset="0"/>
              </a:rPr>
              <a:t>separate input bits.</a:t>
            </a:r>
          </a:p>
          <a:p>
            <a:pPr marL="742950" lvl="1" indent="-285750">
              <a:buFont typeface="Arial" panose="020B0604020202020204" pitchFamily="34" charset="0"/>
              <a:buChar char="•"/>
            </a:pPr>
            <a:r>
              <a:rPr lang="en-US" b="0" i="0" u="none" strike="noStrike" baseline="0" dirty="0">
                <a:latin typeface="NimbusRomNo9L-Regu"/>
              </a:rPr>
              <a:t>corresponding input bit is set to 1</a:t>
            </a:r>
            <a:r>
              <a:rPr lang="en-US" dirty="0">
                <a:latin typeface="Times New Roman" panose="02020603050405020304" pitchFamily="18" charset="0"/>
              </a:rPr>
              <a:t> and other 0.</a:t>
            </a:r>
            <a:endParaRPr lang="en-US"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0" dirty="0">
              <a:latin typeface="NimbusRomNo9L-Regu"/>
            </a:endParaRPr>
          </a:p>
          <a:p>
            <a:pPr marL="285750" indent="-285750">
              <a:buFont typeface="Arial" panose="020B0604020202020204" pitchFamily="34" charset="0"/>
              <a:buChar char="•"/>
            </a:pPr>
            <a:endParaRPr lang="en-MY" sz="1600" b="0" i="0" u="none" strike="noStrike" baseline="0" dirty="0">
              <a:latin typeface="Tahoma" panose="020B0604030504040204" pitchFamily="34" charset="0"/>
            </a:endParaRPr>
          </a:p>
          <a:p>
            <a:pPr marL="285750" indent="-285750">
              <a:buFont typeface="Arial" panose="020B0604020202020204" pitchFamily="34" charset="0"/>
              <a:buChar char="•"/>
            </a:pPr>
            <a:endParaRPr lang="en-MY" dirty="0">
              <a:latin typeface="NimbusRomNo9L-Regu"/>
            </a:endParaRPr>
          </a:p>
          <a:p>
            <a:pPr marL="285750" indent="-285750">
              <a:buFont typeface="Arial" panose="020B0604020202020204" pitchFamily="34" charset="0"/>
              <a:buChar char="•"/>
            </a:pPr>
            <a:endParaRPr lang="en-MY" sz="1800"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47327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8</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Computation Graphs for Deep Learning</a:t>
            </a:r>
            <a:endParaRPr spc="70" dirty="0"/>
          </a:p>
        </p:txBody>
      </p:sp>
      <mc:AlternateContent xmlns:mc="http://schemas.openxmlformats.org/markup-compatibility/2006" xmlns:a14="http://schemas.microsoft.com/office/drawing/2010/main">
        <mc:Choice Requires="a14">
          <p:sp>
            <p:nvSpPr>
              <p:cNvPr id="3" name="object 3"/>
              <p:cNvSpPr txBox="1"/>
              <p:nvPr/>
            </p:nvSpPr>
            <p:spPr>
              <a:xfrm>
                <a:off x="1130298" y="1379949"/>
                <a:ext cx="7937502" cy="5554725"/>
              </a:xfrm>
              <a:prstGeom prst="rect">
                <a:avLst/>
              </a:prstGeom>
            </p:spPr>
            <p:txBody>
              <a:bodyPr vert="horz" wrap="square" lIns="0" tIns="14604" rIns="0" bIns="0" rtlCol="0">
                <a:spAutoFit/>
              </a:bodyPr>
              <a:lstStyle/>
              <a:p>
                <a:r>
                  <a:rPr lang="en-US" sz="1800" b="0" i="0" u="none" strike="noStrike" baseline="0" dirty="0">
                    <a:solidFill>
                      <a:srgbClr val="9A009A"/>
                    </a:solidFill>
                    <a:latin typeface="CMSSBX10"/>
                  </a:rPr>
                  <a:t>Output layers and loss functions </a:t>
                </a:r>
              </a:p>
              <a:p>
                <a:endParaRPr lang="en-US" sz="1800" b="0" i="0" u="none" strike="noStrike" baseline="0" dirty="0">
                  <a:solidFill>
                    <a:srgbClr val="9A009A"/>
                  </a:solidFill>
                  <a:latin typeface="CMSSBX10"/>
                </a:endParaRPr>
              </a:p>
              <a:p>
                <a:r>
                  <a:rPr lang="en-US" dirty="0">
                    <a:latin typeface="CMSSBX10"/>
                  </a:rPr>
                  <a:t>Most deep learning applications:</a:t>
                </a:r>
                <a:endParaRPr lang="en-US" sz="1800" b="0" i="0" u="none" strike="noStrike" baseline="0" dirty="0">
                  <a:latin typeface="CMSSBX1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Common to interpret the output values </a:t>
                </a:r>
                <a14:m>
                  <m:oMath xmlns:m="http://schemas.openxmlformats.org/officeDocument/2006/math">
                    <m:acc>
                      <m:accPr>
                        <m:chr m:val="̂"/>
                        <m:ctrlPr>
                          <a:rPr lang="en-US" sz="1800" b="0" i="1" u="none" strike="noStrike" baseline="0" smtClean="0">
                            <a:latin typeface="Cambria Math" panose="02040503050406030204" pitchFamily="18" charset="0"/>
                          </a:rPr>
                        </m:ctrlPr>
                      </m:accPr>
                      <m:e>
                        <m:r>
                          <m:rPr>
                            <m:nor/>
                          </m:rPr>
                          <a:rPr lang="en-US" sz="1800" b="1" i="0" u="none" strike="noStrike" baseline="0" smtClean="0">
                            <a:latin typeface="Cambria Math" panose="02040503050406030204" pitchFamily="18" charset="0"/>
                          </a:rPr>
                          <m:t>y</m:t>
                        </m:r>
                      </m:e>
                    </m:acc>
                  </m:oMath>
                </a14:m>
                <a:r>
                  <a:rPr lang="en-US" sz="1800" b="0" i="0" u="none" strike="noStrike" baseline="0" dirty="0">
                    <a:latin typeface="Times New Roman" panose="02020603050405020304" pitchFamily="18" charset="0"/>
                  </a:rPr>
                  <a:t> as </a:t>
                </a:r>
                <a:r>
                  <a:rPr lang="en-MY" sz="1800" b="0" i="0" u="none" strike="noStrike" baseline="0" dirty="0">
                    <a:latin typeface="Times New Roman" panose="02020603050405020304" pitchFamily="18" charset="0"/>
                  </a:rPr>
                  <a:t>probabilities</a:t>
                </a:r>
              </a:p>
              <a:p>
                <a:pPr marL="285750" indent="-285750">
                  <a:buFont typeface="Arial" panose="020B0604020202020204" pitchFamily="34" charset="0"/>
                  <a:buChar char="•"/>
                </a:pPr>
                <a:r>
                  <a:rPr lang="en-US" sz="1800" b="0" i="0" u="none" strike="noStrike" baseline="0" dirty="0">
                    <a:latin typeface="NimbusRomNo9L-Medi"/>
                  </a:rPr>
                  <a:t>negative log likelihood </a:t>
                </a:r>
                <a:r>
                  <a:rPr lang="en-US" sz="1800" b="0" i="0" u="none" strike="noStrike" baseline="0" dirty="0">
                    <a:latin typeface="NimbusRomNo9L-Regu"/>
                  </a:rPr>
                  <a:t>as the loss function</a:t>
                </a:r>
                <a:endParaRPr lang="en-US" sz="1800" b="0" i="0" u="none" strike="noStrike" baseline="0" dirty="0">
                  <a:latin typeface="Times New Roman" panose="02020603050405020304" pitchFamily="18" charset="0"/>
                </a:endParaRPr>
              </a:p>
              <a:p>
                <a:pPr marL="285750" indent="-285750">
                  <a:buFont typeface="Arial" panose="020B0604020202020204" pitchFamily="34" charset="0"/>
                  <a:buChar char="•"/>
                </a:pPr>
                <a:endParaRPr lang="en-MY" dirty="0">
                  <a:latin typeface="NimbusRomNo9L-Regu"/>
                </a:endParaRPr>
              </a:p>
              <a:p>
                <a:r>
                  <a:rPr lang="en-MY" sz="1800" b="0" i="0" u="none" strike="noStrike" baseline="0" dirty="0">
                    <a:latin typeface="NimbusRomNo9L-Regu"/>
                  </a:rPr>
                  <a:t>Minimizing the </a:t>
                </a:r>
                <a:r>
                  <a:rPr lang="en-MY" sz="1800" b="0" i="0" u="none" strike="noStrike" baseline="0" dirty="0">
                    <a:latin typeface="NimbusRomNo9L-Medi"/>
                  </a:rPr>
                  <a:t>cross-entropy loss.</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rPr>
                  <a:t>Cross-entropy: </a:t>
                </a:r>
                <a:r>
                  <a:rPr lang="en-US" sz="1800" b="0" i="1" u="none" strike="noStrike" baseline="0" dirty="0">
                    <a:latin typeface="Times New Roman" panose="02020603050405020304" pitchFamily="18" charset="0"/>
                  </a:rPr>
                  <a:t>H</a:t>
                </a:r>
                <a:r>
                  <a:rPr lang="en-US" sz="1800" b="0" i="0" u="none" strike="noStrike" baseline="0" dirty="0">
                    <a:latin typeface="Tahoma" panose="020B0604030504040204" pitchFamily="34" charset="0"/>
                  </a:rPr>
                  <a:t>(</a:t>
                </a:r>
                <a:r>
                  <a:rPr lang="en-US" sz="1800" b="0" i="1" u="none" strike="noStrike" baseline="0" dirty="0">
                    <a:latin typeface="Times New Roman" panose="02020603050405020304" pitchFamily="18" charset="0"/>
                  </a:rPr>
                  <a:t>P</a:t>
                </a:r>
                <a:r>
                  <a:rPr lang="en-US" sz="1800" b="0" i="1" u="none" strike="noStrike" baseline="0" dirty="0">
                    <a:latin typeface="Arial" panose="020B0604020202020204" pitchFamily="34" charset="0"/>
                  </a:rPr>
                  <a:t>, </a:t>
                </a:r>
                <a:r>
                  <a:rPr lang="en-US" sz="1800" b="0" i="1" u="none" strike="noStrike" baseline="0" dirty="0">
                    <a:latin typeface="Times New Roman" panose="02020603050405020304" pitchFamily="18" charset="0"/>
                  </a:rPr>
                  <a:t>Q</a:t>
                </a:r>
                <a:r>
                  <a:rPr lang="en-US" sz="1800" b="0" i="0" u="none" strike="noStrike" baseline="0" dirty="0">
                    <a:latin typeface="Tahoma" panose="020B0604030504040204" pitchFamily="34" charset="0"/>
                  </a:rPr>
                  <a:t>)</a:t>
                </a:r>
                <a:r>
                  <a:rPr lang="en-US" sz="1800" b="0" i="0" u="none" strike="noStrike" baseline="0" dirty="0">
                    <a:latin typeface="Times New Roman" panose="02020603050405020304" pitchFamily="18" charset="0"/>
                  </a:rPr>
                  <a:t>, measure of dissimilarity between two distributions </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Q</a:t>
                </a:r>
                <a:r>
                  <a:rPr lang="en-US" sz="1800" b="0" i="0" u="none" strike="noStrike" baseline="0" dirty="0">
                    <a:latin typeface="Times New Roman" panose="02020603050405020304" pitchFamily="18" charset="0"/>
                  </a:rPr>
                  <a:t>.</a:t>
                </a:r>
                <a:r>
                  <a:rPr lang="en-US" sz="1800" b="0" i="0" u="none" strike="noStrike" baseline="30000" dirty="0">
                    <a:latin typeface="Times New Roman" panose="02020603050405020304" pitchFamily="18" charset="0"/>
                  </a:rPr>
                  <a:t>2</a:t>
                </a:r>
              </a:p>
              <a:p>
                <a:pPr marL="285750" indent="-285750">
                  <a:buFont typeface="Arial" panose="020B0604020202020204" pitchFamily="34" charset="0"/>
                  <a:buChar char="•"/>
                </a:pPr>
                <a:endParaRPr lang="en-US" baseline="30000" dirty="0">
                  <a:latin typeface="Times New Roman" panose="02020603050405020304" pitchFamily="18" charset="0"/>
                </a:endParaRPr>
              </a:p>
              <a:p>
                <a:pPr marL="285750" indent="-285750">
                  <a:buFont typeface="Arial" panose="020B0604020202020204" pitchFamily="34" charset="0"/>
                  <a:buChar char="•"/>
                </a:pPr>
                <a:endParaRPr lang="en-US" sz="1800" b="0" i="0" u="none" strike="noStrike" baseline="30000" dirty="0">
                  <a:latin typeface="Times New Roman" panose="02020603050405020304" pitchFamily="18" charset="0"/>
                </a:endParaRPr>
              </a:p>
              <a:p>
                <a:pPr marL="285750" indent="-285750">
                  <a:buFont typeface="Arial" panose="020B0604020202020204" pitchFamily="34" charset="0"/>
                  <a:buChar char="•"/>
                </a:pPr>
                <a:endParaRPr lang="en-US" baseline="30000" dirty="0">
                  <a:latin typeface="Times New Roman" panose="02020603050405020304" pitchFamily="18" charset="0"/>
                </a:endParaRPr>
              </a:p>
              <a:p>
                <a:pPr marL="285750" indent="-285750">
                  <a:buFont typeface="Arial" panose="020B0604020202020204" pitchFamily="34" charset="0"/>
                  <a:buChar char="•"/>
                </a:pPr>
                <a:r>
                  <a:rPr lang="en-MY" sz="1800" b="0" i="0" u="none" strike="noStrike" baseline="0" dirty="0" err="1">
                    <a:latin typeface="NimbusRomNo9L-Medi"/>
                  </a:rPr>
                  <a:t>softmax</a:t>
                </a:r>
                <a:r>
                  <a:rPr lang="en-MY" sz="1800" b="0" i="0" u="none" strike="noStrike" baseline="0" dirty="0">
                    <a:latin typeface="NimbusRomNo9L-Medi"/>
                  </a:rPr>
                  <a:t> </a:t>
                </a:r>
                <a:r>
                  <a:rPr lang="en-MY" sz="1800" b="0" i="0" u="none" strike="noStrike" baseline="0" dirty="0">
                    <a:latin typeface="NimbusRomNo9L-Regu"/>
                  </a:rPr>
                  <a:t>layer</a:t>
                </a:r>
                <a:endParaRPr lang="en-US" baseline="30000" dirty="0">
                  <a:latin typeface="Times New Roman" panose="02020603050405020304" pitchFamily="18" charset="0"/>
                </a:endParaRPr>
              </a:p>
              <a:p>
                <a:pPr marL="742950" lvl="1" indent="-285750">
                  <a:buFont typeface="Arial" panose="020B0604020202020204" pitchFamily="34" charset="0"/>
                  <a:buChar char="•"/>
                </a:pPr>
                <a:r>
                  <a:rPr lang="en-US" sz="1800" b="0" i="0" u="none" strike="noStrike" baseline="0" dirty="0">
                    <a:latin typeface="Times New Roman" panose="02020603050405020304" pitchFamily="18" charset="0"/>
                  </a:rPr>
                  <a:t>outputs a vector of </a:t>
                </a:r>
                <a:r>
                  <a:rPr lang="en-US" sz="1800" b="0" i="1" u="none" strike="noStrike" baseline="0" dirty="0">
                    <a:latin typeface="Book Antiqua" panose="02040602050305030304" pitchFamily="18" charset="0"/>
                  </a:rPr>
                  <a:t>d </a:t>
                </a:r>
                <a:r>
                  <a:rPr lang="en-US" sz="1800" b="0" i="0" u="none" strike="noStrike" baseline="0" dirty="0">
                    <a:latin typeface="Times New Roman" panose="02020603050405020304" pitchFamily="18" charset="0"/>
                  </a:rPr>
                  <a:t>values given a vector </a:t>
                </a:r>
                <a:r>
                  <a:rPr lang="en-US" sz="1800" b="0" i="1" u="none" strike="noStrike" baseline="0" dirty="0">
                    <a:latin typeface="Times New Roman" panose="02020603050405020304" pitchFamily="18" charset="0"/>
                  </a:rPr>
                  <a:t>of </a:t>
                </a:r>
                <a:r>
                  <a:rPr lang="en-US" sz="1800" b="0" i="0" u="none" strike="noStrike" baseline="0" dirty="0">
                    <a:latin typeface="Times New Roman" panose="02020603050405020304" pitchFamily="18" charset="0"/>
                  </a:rPr>
                  <a:t>input values </a:t>
                </a:r>
                <a:r>
                  <a:rPr lang="en-US" sz="1800" b="1" i="0" u="none" strike="noStrike" baseline="0" dirty="0">
                    <a:latin typeface="Times New Roman" panose="02020603050405020304" pitchFamily="18" charset="0"/>
                  </a:rPr>
                  <a:t>in </a:t>
                </a:r>
                <a:r>
                  <a:rPr lang="en-US" sz="1800" b="0" i="0" u="none" strike="noStrike" baseline="0" dirty="0">
                    <a:latin typeface="Lucida Sans Unicode" panose="020B0602030504020204" pitchFamily="34" charset="0"/>
                  </a:rPr>
                  <a:t>= </a:t>
                </a:r>
                <a14:m>
                  <m:oMath xmlns:m="http://schemas.openxmlformats.org/officeDocument/2006/math">
                    <m:d>
                      <m:dPr>
                        <m:begChr m:val="⟨"/>
                        <m:endChr m:val="⟩"/>
                        <m:ctrlPr>
                          <a:rPr lang="en-US" sz="1800" b="0" i="1" u="none" strike="noStrike" baseline="0" dirty="0" smtClean="0">
                            <a:latin typeface="Cambria Math" panose="02040503050406030204" pitchFamily="18" charset="0"/>
                          </a:rPr>
                        </m:ctrlPr>
                      </m:dPr>
                      <m:e>
                        <m:r>
                          <m:rPr>
                            <m:nor/>
                          </m:rPr>
                          <a:rPr lang="en-US" i="1" dirty="0">
                            <a:latin typeface="Times New Roman" panose="02020603050405020304" pitchFamily="18" charset="0"/>
                          </a:rPr>
                          <m:t>in</m:t>
                        </m:r>
                        <m:r>
                          <m:rPr>
                            <m:nor/>
                          </m:rPr>
                          <a:rPr lang="en-US" baseline="-25000" dirty="0">
                            <a:latin typeface="Times New Roman" panose="02020603050405020304" pitchFamily="18" charset="0"/>
                          </a:rPr>
                          <m:t>1</m:t>
                        </m:r>
                        <m:r>
                          <m:rPr>
                            <m:nor/>
                          </m:rPr>
                          <a:rPr lang="en-US" i="1" dirty="0">
                            <a:latin typeface="Arial" panose="020B0604020202020204" pitchFamily="34" charset="0"/>
                          </a:rPr>
                          <m:t>, . . . , </m:t>
                        </m:r>
                        <m:r>
                          <m:rPr>
                            <m:nor/>
                          </m:rPr>
                          <a:rPr lang="en-US" i="1" dirty="0">
                            <a:latin typeface="Times New Roman" panose="02020603050405020304" pitchFamily="18" charset="0"/>
                          </a:rPr>
                          <m:t>in</m:t>
                        </m:r>
                        <m:r>
                          <m:rPr>
                            <m:nor/>
                          </m:rPr>
                          <a:rPr lang="en-US" i="1" baseline="-25000" dirty="0">
                            <a:latin typeface="Times New Roman" panose="02020603050405020304" pitchFamily="18" charset="0"/>
                          </a:rPr>
                          <m:t>d</m:t>
                        </m:r>
                      </m:e>
                    </m:d>
                  </m:oMath>
                </a14:m>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endParaRPr>
              </a:p>
              <a:p>
                <a:pPr marL="742950" lvl="1" indent="-285750">
                  <a:buFont typeface="Arial" panose="020B0604020202020204" pitchFamily="34" charset="0"/>
                  <a:buChar char="•"/>
                </a:pP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endParaRPr>
              </a:p>
              <a:p>
                <a:pPr marL="742950" lvl="1" indent="-285750">
                  <a:buFont typeface="Arial" panose="020B0604020202020204" pitchFamily="34" charset="0"/>
                  <a:buChar char="•"/>
                </a:pPr>
                <a:r>
                  <a:rPr lang="en-US" sz="1800" b="0" i="0" u="none" strike="noStrike" baseline="0" dirty="0">
                    <a:latin typeface="NimbusRomNo9L-Regu"/>
                  </a:rPr>
                  <a:t>outputs a vector of nonnegative numbers that sum to 1.</a:t>
                </a:r>
                <a:endParaRPr lang="en-US" sz="1800" b="0" i="0" u="none" strike="noStrike" baseline="0" dirty="0">
                  <a:latin typeface="Times New Roman" panose="02020603050405020304" pitchFamily="18" charset="0"/>
                </a:endParaRPr>
              </a:p>
              <a:p>
                <a:pPr marL="742950" lvl="1" indent="-285750">
                  <a:buFont typeface="Arial" panose="020B0604020202020204" pitchFamily="34" charset="0"/>
                  <a:buChar char="•"/>
                </a:pPr>
                <a:endParaRPr lang="en-US" b="0" i="0" u="none" strike="noStrike" baseline="0" dirty="0">
                  <a:latin typeface="Times New Roman" panose="02020603050405020304" pitchFamily="18" charset="0"/>
                </a:endParaRPr>
              </a:p>
              <a:p>
                <a:pPr marL="285750" indent="-285750" algn="l">
                  <a:buFont typeface="Arial" panose="020B0604020202020204" pitchFamily="34" charset="0"/>
                  <a:buChar char="•"/>
                </a:pPr>
                <a:r>
                  <a:rPr lang="en-MY" sz="1800" b="1" i="0" u="none" strike="noStrike" baseline="0" dirty="0">
                    <a:latin typeface="Times New Roman" panose="02020603050405020304" pitchFamily="18" charset="0"/>
                  </a:rPr>
                  <a:t>Other output layer: </a:t>
                </a:r>
                <a:r>
                  <a:rPr lang="en-MY" sz="1800" b="0" i="0" u="none" strike="noStrike" baseline="0" dirty="0">
                    <a:latin typeface="NimbusRomNo9L-Medi"/>
                  </a:rPr>
                  <a:t>mixture density </a:t>
                </a:r>
                <a:r>
                  <a:rPr lang="en-MY" sz="1800" b="0" i="0" u="none" strike="noStrike" baseline="0" dirty="0">
                    <a:latin typeface="NimbusRomNo9L-Regu"/>
                  </a:rPr>
                  <a:t>layer represents </a:t>
                </a:r>
                <a:r>
                  <a:rPr lang="en-US" sz="1800" b="0" i="0" u="none" strike="noStrike" baseline="0" dirty="0">
                    <a:latin typeface="NimbusRomNo9L-Regu"/>
                  </a:rPr>
                  <a:t>the outputs using a mixture of Gaussian distributions</a:t>
                </a:r>
                <a:endParaRPr lang="en-MY" sz="1800" b="1" i="0" u="none" strike="noStrike" baseline="0" dirty="0">
                  <a:latin typeface="Times New Roman" panose="02020603050405020304" pitchFamily="18" charset="0"/>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30298" y="1379949"/>
                <a:ext cx="7937502" cy="5554725"/>
              </a:xfrm>
              <a:prstGeom prst="rect">
                <a:avLst/>
              </a:prstGeom>
              <a:blipFill>
                <a:blip r:embed="rId2"/>
                <a:stretch>
                  <a:fillRect l="-1765" t="-1096" r="-1612" b="-1535"/>
                </a:stretch>
              </a:blipFill>
            </p:spPr>
            <p:txBody>
              <a:bodyPr/>
              <a:lstStyle/>
              <a:p>
                <a:r>
                  <a:rPr lang="en-MY">
                    <a:noFill/>
                  </a:rPr>
                  <a:t> </a:t>
                </a:r>
              </a:p>
            </p:txBody>
          </p:sp>
        </mc:Fallback>
      </mc:AlternateContent>
      <p:pic>
        <p:nvPicPr>
          <p:cNvPr id="6" name="Picture 5">
            <a:extLst>
              <a:ext uri="{FF2B5EF4-FFF2-40B4-BE49-F238E27FC236}">
                <a16:creationId xmlns:a16="http://schemas.microsoft.com/office/drawing/2014/main" id="{CED2D602-674F-4692-8A3E-DCFC156B139D}"/>
              </a:ext>
            </a:extLst>
          </p:cNvPr>
          <p:cNvPicPr>
            <a:picLocks noChangeAspect="1"/>
          </p:cNvPicPr>
          <p:nvPr/>
        </p:nvPicPr>
        <p:blipFill>
          <a:blip r:embed="rId3"/>
          <a:stretch>
            <a:fillRect/>
          </a:stretch>
        </p:blipFill>
        <p:spPr>
          <a:xfrm>
            <a:off x="2247900" y="3844677"/>
            <a:ext cx="5562600" cy="640015"/>
          </a:xfrm>
          <a:prstGeom prst="rect">
            <a:avLst/>
          </a:prstGeom>
        </p:spPr>
      </p:pic>
      <p:pic>
        <p:nvPicPr>
          <p:cNvPr id="8" name="Picture 7">
            <a:extLst>
              <a:ext uri="{FF2B5EF4-FFF2-40B4-BE49-F238E27FC236}">
                <a16:creationId xmlns:a16="http://schemas.microsoft.com/office/drawing/2014/main" id="{454403C8-B0A3-4A0D-98A9-B8EF2420F549}"/>
              </a:ext>
            </a:extLst>
          </p:cNvPr>
          <p:cNvPicPr>
            <a:picLocks noChangeAspect="1"/>
          </p:cNvPicPr>
          <p:nvPr/>
        </p:nvPicPr>
        <p:blipFill>
          <a:blip r:embed="rId4"/>
          <a:stretch>
            <a:fillRect/>
          </a:stretch>
        </p:blipFill>
        <p:spPr>
          <a:xfrm>
            <a:off x="3352800" y="4986619"/>
            <a:ext cx="2906715" cy="723063"/>
          </a:xfrm>
          <a:prstGeom prst="rect">
            <a:avLst/>
          </a:prstGeom>
        </p:spPr>
      </p:pic>
    </p:spTree>
    <p:extLst>
      <p:ext uri="{BB962C8B-B14F-4D97-AF65-F5344CB8AC3E}">
        <p14:creationId xmlns:p14="http://schemas.microsoft.com/office/powerpoint/2010/main" val="307288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9</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US" spc="70" dirty="0"/>
              <a:t>Computation Graphs for Deep Learning</a:t>
            </a:r>
            <a:endParaRPr spc="70" dirty="0"/>
          </a:p>
        </p:txBody>
      </p:sp>
      <p:sp>
        <p:nvSpPr>
          <p:cNvPr id="3" name="object 3"/>
          <p:cNvSpPr txBox="1"/>
          <p:nvPr/>
        </p:nvSpPr>
        <p:spPr>
          <a:xfrm>
            <a:off x="1130298" y="1379949"/>
            <a:ext cx="7937502" cy="4169730"/>
          </a:xfrm>
          <a:prstGeom prst="rect">
            <a:avLst/>
          </a:prstGeom>
        </p:spPr>
        <p:txBody>
          <a:bodyPr vert="horz" wrap="square" lIns="0" tIns="14604" rIns="0" bIns="0" rtlCol="0">
            <a:spAutoFit/>
          </a:bodyPr>
          <a:lstStyle/>
          <a:p>
            <a:r>
              <a:rPr lang="en-MY" sz="1800" b="0" i="0" u="none" strike="noStrike" baseline="0" dirty="0">
                <a:solidFill>
                  <a:srgbClr val="9A009A"/>
                </a:solidFill>
                <a:latin typeface="CMSSBX10"/>
              </a:rPr>
              <a:t>Hidden layers</a:t>
            </a:r>
          </a:p>
          <a:p>
            <a:endParaRPr lang="en-MY" dirty="0">
              <a:solidFill>
                <a:srgbClr val="9A009A"/>
              </a:solidFill>
              <a:latin typeface="CMSSBX10"/>
            </a:endParaRPr>
          </a:p>
          <a:p>
            <a:r>
              <a:rPr lang="en-US" sz="1800" b="0" i="0" u="none" strike="noStrike" baseline="0" dirty="0">
                <a:latin typeface="Times New Roman" panose="02020603050405020304" pitchFamily="18" charset="0"/>
              </a:rPr>
              <a:t>Intermediate computations before producing the output </a:t>
            </a:r>
            <a:r>
              <a:rPr lang="en-US" sz="1800" b="0" i="1" u="none" strike="noStrike" baseline="0" dirty="0">
                <a:latin typeface="Calibri" panose="020F0502020204030204" pitchFamily="34" charset="0"/>
              </a:rPr>
              <a:t>y</a:t>
            </a:r>
            <a:r>
              <a:rPr lang="en-US" sz="1800" b="0" i="0" u="none" strike="noStrike" baseline="0" dirty="0">
                <a:latin typeface="Times New Roman" panose="02020603050405020304" pitchFamily="18" charset="0"/>
              </a:rPr>
              <a:t>.</a:t>
            </a:r>
          </a:p>
          <a:p>
            <a:endParaRPr lang="en-MY" sz="1800" b="0" i="0" u="none" strike="noStrike" baseline="0" dirty="0">
              <a:solidFill>
                <a:srgbClr val="9A009A"/>
              </a:solidFill>
              <a:latin typeface="CMSSBX10"/>
            </a:endParaRPr>
          </a:p>
          <a:p>
            <a:r>
              <a:rPr lang="en-US" sz="1800" b="0" u="none" strike="noStrike" baseline="0" dirty="0">
                <a:latin typeface="Times New Roman" panose="02020603050405020304" pitchFamily="18" charset="0"/>
              </a:rPr>
              <a:t>Different representation </a:t>
            </a:r>
            <a:r>
              <a:rPr lang="en-US" sz="1800" b="0" i="0" u="none" strike="noStrike" baseline="0" dirty="0">
                <a:latin typeface="Times New Roman" panose="02020603050405020304" pitchFamily="18" charset="0"/>
              </a:rPr>
              <a:t>for the input </a:t>
            </a:r>
            <a:r>
              <a:rPr lang="en-US" sz="1800" b="1" i="0" u="none" strike="noStrike" baseline="0" dirty="0">
                <a:latin typeface="Palatino Linotype" panose="02040502050505030304" pitchFamily="18" charset="0"/>
              </a:rPr>
              <a:t>x</a:t>
            </a:r>
            <a:r>
              <a:rPr lang="en-US" sz="1800" b="0" i="0" u="none" strike="noStrike" baseline="0" dirty="0">
                <a:latin typeface="Times New Roman" panose="02020603050405020304" pitchFamily="18" charset="0"/>
              </a:rPr>
              <a:t>.</a:t>
            </a:r>
          </a:p>
          <a:p>
            <a:endParaRPr lang="en-MY" dirty="0">
              <a:solidFill>
                <a:srgbClr val="9A009A"/>
              </a:solidFill>
              <a:latin typeface="CMSSBX10"/>
            </a:endParaRPr>
          </a:p>
          <a:p>
            <a:pPr algn="l"/>
            <a:r>
              <a:rPr lang="en-MY" sz="1800" b="0" i="0" u="none" strike="noStrike" baseline="0" dirty="0">
                <a:latin typeface="NimbusRomNo9L-Regu"/>
              </a:rPr>
              <a:t>Each </a:t>
            </a:r>
            <a:r>
              <a:rPr lang="en-US" sz="1800" b="0" i="0" u="none" strike="noStrike" baseline="0" dirty="0">
                <a:latin typeface="NimbusRomNo9L-Regu"/>
              </a:rPr>
              <a:t>layer transforms the representation produced by the preceding layer to produce a new representation</a:t>
            </a:r>
          </a:p>
          <a:p>
            <a:pPr algn="l"/>
            <a:endParaRPr lang="en-US" dirty="0">
              <a:solidFill>
                <a:srgbClr val="9A009A"/>
              </a:solidFill>
              <a:latin typeface="NimbusRomNo9L-Regu"/>
            </a:endParaRPr>
          </a:p>
          <a:p>
            <a:pPr algn="l"/>
            <a:r>
              <a:rPr lang="en-US" sz="1800" b="0" i="0" u="none" strike="noStrike" baseline="0" dirty="0">
                <a:latin typeface="NimbusRomNo9L-Regu"/>
              </a:rPr>
              <a:t>In the process of forming all these internal transformations, deep networks often discover meaningful intermediate representations of the data</a:t>
            </a:r>
            <a:endParaRPr lang="en-US" sz="1800" b="0" i="0" u="none" strike="noStrike" baseline="0" dirty="0">
              <a:solidFill>
                <a:srgbClr val="9A009A"/>
              </a:solidFill>
              <a:latin typeface="NimbusRomNo9L-Regu"/>
            </a:endParaRPr>
          </a:p>
          <a:p>
            <a:pPr algn="l"/>
            <a:endParaRPr lang="en-MY" sz="1800" b="0" i="0" u="none" strike="noStrike" baseline="0" dirty="0">
              <a:solidFill>
                <a:srgbClr val="9A009A"/>
              </a:solidFill>
              <a:latin typeface="CMSSBX10"/>
            </a:endParaRPr>
          </a:p>
          <a:p>
            <a:r>
              <a:rPr lang="en-US" sz="1800" b="0" i="0" u="none" strike="noStrike" baseline="0" dirty="0">
                <a:latin typeface="NimbusRomNo9L-Regu"/>
              </a:rPr>
              <a:t>The hidden layers of neural networks are typically less diverse than the output layers.</a:t>
            </a:r>
          </a:p>
          <a:p>
            <a:endParaRPr lang="en-US" dirty="0">
              <a:solidFill>
                <a:srgbClr val="9A009A"/>
              </a:solidFill>
              <a:latin typeface="NimbusRomNo9L-Regu"/>
            </a:endParaRPr>
          </a:p>
          <a:p>
            <a:endParaRPr lang="en-US" sz="1800" b="0" i="0" u="none" strike="noStrike" baseline="0" dirty="0">
              <a:solidFill>
                <a:srgbClr val="9A009A"/>
              </a:solidFill>
              <a:latin typeface="CMSSBX10"/>
            </a:endParaRPr>
          </a:p>
        </p:txBody>
      </p:sp>
    </p:spTree>
    <p:extLst>
      <p:ext uri="{BB962C8B-B14F-4D97-AF65-F5344CB8AC3E}">
        <p14:creationId xmlns:p14="http://schemas.microsoft.com/office/powerpoint/2010/main" val="63502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6955</TotalTime>
  <Words>3255</Words>
  <Application>Microsoft Office PowerPoint</Application>
  <PresentationFormat>Custom</PresentationFormat>
  <Paragraphs>482</Paragraphs>
  <Slides>35</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35</vt:i4>
      </vt:variant>
    </vt:vector>
  </HeadingPairs>
  <TitlesOfParts>
    <vt:vector size="56" baseType="lpstr">
      <vt:lpstr>Arial</vt:lpstr>
      <vt:lpstr>Book Antiqua</vt:lpstr>
      <vt:lpstr>Bookman Old Style</vt:lpstr>
      <vt:lpstr>Calibri</vt:lpstr>
      <vt:lpstr>Cambria</vt:lpstr>
      <vt:lpstr>Cambria Math</vt:lpstr>
      <vt:lpstr>Century</vt:lpstr>
      <vt:lpstr>CMSSBX10</vt:lpstr>
      <vt:lpstr>Garamond</vt:lpstr>
      <vt:lpstr>Georgia</vt:lpstr>
      <vt:lpstr>Gill Sans MT</vt:lpstr>
      <vt:lpstr>Lucida Sans Unicode</vt:lpstr>
      <vt:lpstr>NimbusRomNo9L-Medi</vt:lpstr>
      <vt:lpstr>NimbusRomNo9L-Regu</vt:lpstr>
      <vt:lpstr>NimbusRomNo9L-ReguItal</vt:lpstr>
      <vt:lpstr>Palatino Linotype</vt:lpstr>
      <vt:lpstr>Tahoma</vt:lpstr>
      <vt:lpstr>Times New Roman</vt:lpstr>
      <vt:lpstr>Trebuchet MS</vt:lpstr>
      <vt:lpstr>Verdana</vt:lpstr>
      <vt:lpstr>Office Theme</vt:lpstr>
      <vt:lpstr>PowerPoint Presentation</vt:lpstr>
      <vt:lpstr>Outline</vt:lpstr>
      <vt:lpstr>Simple Feedforward Networks</vt:lpstr>
      <vt:lpstr>Simple Feedforward Networks</vt:lpstr>
      <vt:lpstr>Simple Feedforward Networks</vt:lpstr>
      <vt:lpstr>Simple Feedforward Networks</vt:lpstr>
      <vt:lpstr>Computation Graphs for Deep Learning</vt:lpstr>
      <vt:lpstr>Computation Graphs for Deep Learning</vt:lpstr>
      <vt:lpstr>Computation Graphs for Deep Learning</vt:lpstr>
      <vt:lpstr>Convolutional Networks</vt:lpstr>
      <vt:lpstr>Convolutional Networks</vt:lpstr>
      <vt:lpstr>Convolutional Networks</vt:lpstr>
      <vt:lpstr>Convolutional Networks</vt:lpstr>
      <vt:lpstr>Convolutional Networks</vt:lpstr>
      <vt:lpstr>Convolutional Networks</vt:lpstr>
      <vt:lpstr>Learning Algorithms</vt:lpstr>
      <vt:lpstr>Learning Algorithms</vt:lpstr>
      <vt:lpstr>Learning Algorithms</vt:lpstr>
      <vt:lpstr>Generalization</vt:lpstr>
      <vt:lpstr>Generalization</vt:lpstr>
      <vt:lpstr>Generalization</vt:lpstr>
      <vt:lpstr>Generalization</vt:lpstr>
      <vt:lpstr>Generalization</vt:lpstr>
      <vt:lpstr>Recurrent Neural Networks</vt:lpstr>
      <vt:lpstr>Recurrent Neural Networks</vt:lpstr>
      <vt:lpstr>Recurrent Neural Networks</vt:lpstr>
      <vt:lpstr>Recurrent Neural Networks</vt:lpstr>
      <vt:lpstr>Unsupervised Learning and Transfer Learning</vt:lpstr>
      <vt:lpstr>Unsupervised Learning and Transfer Learning</vt:lpstr>
      <vt:lpstr>Unsupervised Learning and Transfer Learning</vt:lpstr>
      <vt:lpstr>Unsupervised Learning and Transfer Learning</vt:lpstr>
      <vt:lpstr>Unsupervised Learning and Transfer Learning</vt:lpstr>
      <vt:lpstr>Unsupervised Learning and Transfer Learning</vt:lpstr>
      <vt:lpstr>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51</cp:revision>
  <dcterms:created xsi:type="dcterms:W3CDTF">2021-09-01T06:26:14Z</dcterms:created>
  <dcterms:modified xsi:type="dcterms:W3CDTF">2022-02-23T03:50:13Z</dcterms:modified>
</cp:coreProperties>
</file>