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7" r:id="rId4"/>
    <p:sldId id="339" r:id="rId5"/>
    <p:sldId id="338" r:id="rId6"/>
    <p:sldId id="340" r:id="rId7"/>
    <p:sldId id="341" r:id="rId8"/>
    <p:sldId id="343" r:id="rId9"/>
    <p:sldId id="342" r:id="rId10"/>
    <p:sldId id="344" r:id="rId11"/>
    <p:sldId id="349" r:id="rId12"/>
    <p:sldId id="345" r:id="rId13"/>
    <p:sldId id="346" r:id="rId14"/>
    <p:sldId id="347" r:id="rId15"/>
    <p:sldId id="348" r:id="rId16"/>
    <p:sldId id="350" r:id="rId17"/>
    <p:sldId id="352" r:id="rId18"/>
    <p:sldId id="353" r:id="rId19"/>
    <p:sldId id="351" r:id="rId20"/>
    <p:sldId id="356" r:id="rId21"/>
    <p:sldId id="354" r:id="rId22"/>
    <p:sldId id="355" r:id="rId23"/>
    <p:sldId id="268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4" autoAdjust="0"/>
    <p:restoredTop sz="94660"/>
  </p:normalViewPr>
  <p:slideViewPr>
    <p:cSldViewPr>
      <p:cViewPr varScale="1">
        <p:scale>
          <a:sx n="101" d="100"/>
          <a:sy n="101" d="100"/>
        </p:scale>
        <p:origin x="194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315200" y="7217305"/>
            <a:ext cx="656336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A14DE-CAC7-45F2-8377-965CB8834D2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2D361-B615-4FDD-AF25-37B6C2B09BF8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1038" y="3721744"/>
            <a:ext cx="593013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z="2450" b="0" spc="175" dirty="0">
                <a:latin typeface="Bookman Old Style"/>
                <a:cs typeface="Bookman Old Style"/>
              </a:rPr>
              <a:t>Reinforcement Learning</a:t>
            </a:r>
            <a:endParaRPr lang="en-MY"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468" y="2895600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23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569836F9-AB0E-4F56-AA2E-3E59C102E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B13F67-1D66-461F-A7F2-250CC7CF9EC6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C068D-5F06-453C-A62E-19EC00C419E3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D53C0-EC96-47F4-B101-713FB4EA8A3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F6065C-CF55-452D-B5F3-5156AC4C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7AC018B-48B3-421A-993C-77123EF7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47851"/>
              </p:ext>
            </p:extLst>
          </p:nvPr>
        </p:nvGraphicFramePr>
        <p:xfrm>
          <a:off x="1511494" y="1691640"/>
          <a:ext cx="670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343449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73100626"/>
                    </a:ext>
                  </a:extLst>
                </a:gridCol>
              </a:tblGrid>
              <a:tr h="83425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Times New Roman" panose="02020603050405020304" pitchFamily="18" charset="0"/>
                        </a:rPr>
                        <a:t>TD adjusts a state to agree with its </a:t>
                      </a:r>
                      <a:r>
                        <a:rPr lang="en-US" sz="1800" b="0" i="1" u="none" strike="noStrike" baseline="0" dirty="0">
                          <a:latin typeface="Times New Roman" panose="02020603050405020304" pitchFamily="18" charset="0"/>
                        </a:rPr>
                        <a:t>observed </a:t>
                      </a:r>
                      <a:r>
                        <a:rPr lang="en-US" sz="1800" b="0" i="0" u="none" strike="noStrike" baseline="0" dirty="0">
                          <a:latin typeface="Times New Roman" panose="02020603050405020304" pitchFamily="18" charset="0"/>
                        </a:rPr>
                        <a:t>successor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</a:rPr>
                        <a:t>ADP adjusts the state to agree with all of the successors that might occur, weighted by their probabilities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0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TD makes a single adjustment per observed transition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ADP makes 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many as it needs to restore consistency between the utility estimates </a:t>
                      </a:r>
                      <a:r>
                        <a:rPr lang="en-US" sz="1800" b="0" i="1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the transition </a:t>
                      </a:r>
                      <a:r>
                        <a:rPr lang="en-MY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lang="en-MY" sz="1800" b="0" i="1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MY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8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each 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observed transition, the TD agent can generate a large number of imaginary transitions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generate more efficient versions of ADP by directly approximating</a:t>
                      </a:r>
                    </a:p>
                    <a:p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algorithms for value iteration or policy iteration.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9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D2721-23A7-4E47-A8FA-63ED90B5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80" y="1518920"/>
            <a:ext cx="7651549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44BE5-CA9E-45FD-8C9E-BBD4CA23A4E1}"/>
              </a:ext>
            </a:extLst>
          </p:cNvPr>
          <p:cNvSpPr txBox="1"/>
          <p:nvPr/>
        </p:nvSpPr>
        <p:spPr>
          <a:xfrm>
            <a:off x="1611984" y="4876800"/>
            <a:ext cx="7289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22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of the exploratory ADP agent using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8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</a:p>
          <a:p>
            <a:pPr marL="342900" marR="4220" indent="-342900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Utility estimates for selected states over time. </a:t>
            </a:r>
          </a:p>
          <a:p>
            <a:pPr marL="342900" marR="4220" indent="-342900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RMS error in utility values and the associated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policy loss.</a:t>
            </a:r>
          </a:p>
        </p:txBody>
      </p:sp>
    </p:spTree>
    <p:extLst>
      <p:ext uri="{BB962C8B-B14F-4D97-AF65-F5344CB8AC3E}">
        <p14:creationId xmlns:p14="http://schemas.microsoft.com/office/powerpoint/2010/main" val="63481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Active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Passive agent has a fixed policy that determines its behavior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US" b="1" dirty="0">
              <a:latin typeface="CMSSBX10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Active learning agent gets to decide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US" dirty="0">
              <a:latin typeface="CMSSBX10"/>
            </a:endParaRPr>
          </a:p>
          <a:p>
            <a:pPr marR="39030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Exploration</a:t>
            </a:r>
            <a:endParaRPr lang="en-US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ADP sticks to policy, never learning the utilities of the other states and never finding the optimal route. 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Also termed as a greedy agent: greedily takes the action that it believes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BX10"/>
              </a:rPr>
              <a:t>Sometimes this approach pays off and sometimes it does not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Overlook that actions do more than provide </a:t>
            </a:r>
            <a:r>
              <a:rPr lang="en-US" sz="1800" b="0" i="0" u="none" strike="noStrike" baseline="0" dirty="0">
                <a:latin typeface="NimbusRomNo9L-ReguItal"/>
              </a:rPr>
              <a:t>rewards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Actions provide </a:t>
            </a:r>
            <a:r>
              <a:rPr lang="en-US" sz="1800" b="0" i="0" u="none" strike="noStrike" baseline="0" dirty="0">
                <a:latin typeface="NimbusRomNo9L-ReguItal"/>
              </a:rPr>
              <a:t>information </a:t>
            </a:r>
            <a:r>
              <a:rPr lang="en-US" sz="1800" b="0" i="0" u="none" strike="noStrike" baseline="0" dirty="0">
                <a:latin typeface="NimbusRomNo9L-Regu"/>
              </a:rPr>
              <a:t>in the form of percepts in the resulting states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Not greedy in immediate next move but </a:t>
            </a:r>
            <a:r>
              <a:rPr lang="en-US" b="1" i="0" u="none" strike="noStrike" baseline="0" dirty="0">
                <a:latin typeface="NimbusRomNo9L-Regu"/>
              </a:rPr>
              <a:t>Greedy in Limit of infinite exploration (GLIE)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GLIE scheme must try each action in each state an unbounded number of times 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to avoid having a finite probability that an optimal action is </a:t>
            </a:r>
            <a:r>
              <a:rPr lang="en-MY" b="0" i="0" u="none" strike="noStrike" baseline="0" dirty="0">
                <a:solidFill>
                  <a:srgbClr val="000000"/>
                </a:solidFill>
                <a:latin typeface="NimbusRomNo9L-Regu"/>
              </a:rPr>
              <a:t>missed.</a:t>
            </a:r>
            <a:endParaRPr lang="en-US" b="1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93790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Active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9030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Safe Exploration</a:t>
            </a:r>
            <a:endParaRPr lang="en-US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Many actions are </a:t>
            </a:r>
            <a:r>
              <a:rPr lang="en-MY" sz="1800" b="1" i="0" u="none" strike="noStrike" baseline="0" dirty="0">
                <a:latin typeface="NimbusRomNo9L-Medi"/>
              </a:rPr>
              <a:t>irreversible</a:t>
            </a:r>
            <a:r>
              <a:rPr lang="en-MY" sz="1800" b="0" i="0" u="none" strike="noStrike" baseline="0" dirty="0">
                <a:latin typeface="NimbusRomNo9L-Medi"/>
              </a:rPr>
              <a:t> 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no subsequent sequence of actions can restore </a:t>
            </a:r>
            <a:r>
              <a:rPr lang="en-US" sz="1800" b="0" i="0" u="none" strike="noStrike" baseline="0" dirty="0">
                <a:latin typeface="NimbusRomNo9L-Regu"/>
              </a:rPr>
              <a:t>the state to what it was before the irreversible action was taken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Worst case: agent enters </a:t>
            </a:r>
            <a:r>
              <a:rPr lang="en-US" b="1" dirty="0">
                <a:latin typeface="NimbusRomNo9L-Regu"/>
              </a:rPr>
              <a:t>absorbing state </a:t>
            </a:r>
            <a:r>
              <a:rPr lang="en-US" dirty="0">
                <a:latin typeface="NimbusRomNo9L-Regu"/>
              </a:rPr>
              <a:t>(no actions have any effect/rewards)</a:t>
            </a:r>
          </a:p>
          <a:p>
            <a:pPr marL="742950" marR="39030" lvl="1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choose a policy that works reasonably well for the whole range of models that have a reasonable chance of being the true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 even if the policy happens to be suboptimal for the maximum-likelihood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NimbusRomNo9L-Regu"/>
              </a:rPr>
              <a:t>Thre</a:t>
            </a:r>
            <a:r>
              <a:rPr lang="en-US" b="1" dirty="0">
                <a:latin typeface="NimbusRomNo9L-Regu"/>
              </a:rPr>
              <a:t>e mathematical approaches:</a:t>
            </a:r>
          </a:p>
          <a:p>
            <a:pPr marL="857250" lvl="1" indent="-400050">
              <a:buAutoNum type="romanLcParenR"/>
            </a:pPr>
            <a:r>
              <a:rPr lang="en-US" dirty="0">
                <a:latin typeface="NimbusRomNo9L-Regu"/>
              </a:rPr>
              <a:t>Bayesian reinforcement learning</a:t>
            </a:r>
          </a:p>
          <a:p>
            <a:pPr marL="857250" lvl="1" indent="-400050">
              <a:buAutoNum type="romanLcParenR"/>
            </a:pPr>
            <a:r>
              <a:rPr lang="en-MY" sz="1800" b="0" i="0" u="none" strike="noStrike" baseline="0" dirty="0">
                <a:latin typeface="NimbusRomNo9L-Medi"/>
              </a:rPr>
              <a:t>Exploration POMDP</a:t>
            </a:r>
            <a:endParaRPr lang="en-US" sz="1800" b="0" dirty="0">
              <a:latin typeface="NimbusRomNo9L-Regu"/>
            </a:endParaRPr>
          </a:p>
          <a:p>
            <a:pPr marL="857250" lvl="1" indent="-400050">
              <a:buAutoNum type="romanLcParenR"/>
            </a:pPr>
            <a:r>
              <a:rPr lang="en-US" dirty="0">
                <a:latin typeface="NimbusRomNo9L-Regu"/>
              </a:rPr>
              <a:t>Ro</a:t>
            </a:r>
            <a:r>
              <a:rPr lang="en-US" i="0" u="none" strike="noStrike" baseline="0" dirty="0">
                <a:latin typeface="NimbusRomNo9L-Regu"/>
              </a:rPr>
              <a:t>bust control theory</a:t>
            </a:r>
          </a:p>
        </p:txBody>
      </p:sp>
    </p:spTree>
    <p:extLst>
      <p:ext uri="{BB962C8B-B14F-4D97-AF65-F5344CB8AC3E}">
        <p14:creationId xmlns:p14="http://schemas.microsoft.com/office/powerpoint/2010/main" val="176911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Active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solidFill>
                  <a:srgbClr val="9E005D"/>
                </a:solidFill>
                <a:latin typeface="Arial" panose="020B0604020202020204" pitchFamily="34" charset="0"/>
              </a:rPr>
              <a:t>Temporal-difference Q-learning</a:t>
            </a:r>
          </a:p>
          <a:p>
            <a:endParaRPr lang="en-MY" sz="1800" b="1" i="0" u="none" strike="noStrike" baseline="0" dirty="0">
              <a:solidFill>
                <a:srgbClr val="9E005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Q-learning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method avoids the need for a model by learning an action-utility function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instead of a utility function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U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derive a model-free TD update for the Q-values</a:t>
            </a:r>
            <a:endParaRPr lang="en-US" dirty="0">
              <a:solidFill>
                <a:srgbClr val="9E005D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u="none" strike="noStrike" baseline="0" dirty="0">
              <a:solidFill>
                <a:srgbClr val="9E005D"/>
              </a:solidFill>
              <a:latin typeface="NimbusRomNo9L-Regu"/>
            </a:endParaRPr>
          </a:p>
          <a:p>
            <a:endParaRPr lang="en-US" sz="1800" b="1" i="0" u="none" strike="noStrike" baseline="0" dirty="0">
              <a:solidFill>
                <a:srgbClr val="9E005D"/>
              </a:solidFill>
              <a:latin typeface="NimbusRomNo9L-Regu"/>
            </a:endParaRPr>
          </a:p>
          <a:p>
            <a:endParaRPr lang="en-US" b="1" dirty="0">
              <a:solidFill>
                <a:srgbClr val="9E005D"/>
              </a:solidFill>
              <a:latin typeface="NimbusRomNo9L-Regu"/>
            </a:endParaRPr>
          </a:p>
          <a:p>
            <a:endParaRPr lang="en-US" sz="1800" b="1" i="0" u="none" strike="noStrike" baseline="0" dirty="0">
              <a:solidFill>
                <a:srgbClr val="9E005D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No transition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SARSA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(for state, action, reward, state, action).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updates with the Q-value of the action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1" u="none" strike="noStrike" baseline="30000" dirty="0">
                <a:latin typeface="Arial" panose="020B0604020202020204" pitchFamily="34" charset="0"/>
              </a:rPr>
              <a:t>/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is actually 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85C3-531E-4F6E-BFFA-282E896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31" y="3501467"/>
            <a:ext cx="7891099" cy="769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5F108-C0F0-4DFF-902A-00A17BEE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1" y="5882654"/>
            <a:ext cx="6682157" cy="4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3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Active Reinforcement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88405-89A6-4283-BD78-1BE6B3D6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26" y="1752600"/>
            <a:ext cx="7349348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BE7E7-B421-40C3-B4A2-733575E05BA4}"/>
              </a:ext>
            </a:extLst>
          </p:cNvPr>
          <p:cNvSpPr txBox="1"/>
          <p:nvPr/>
        </p:nvSpPr>
        <p:spPr>
          <a:xfrm>
            <a:off x="1550105" y="5105400"/>
            <a:ext cx="6810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exploratory Q-learning agent. It is an active learner that learns the value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each action in each situation. It uses the same exploration function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the ex- t, but avoids having to learn the transition model.</a:t>
            </a:r>
          </a:p>
        </p:txBody>
      </p:sp>
    </p:spTree>
    <p:extLst>
      <p:ext uri="{BB962C8B-B14F-4D97-AF65-F5344CB8AC3E}">
        <p14:creationId xmlns:p14="http://schemas.microsoft.com/office/powerpoint/2010/main" val="123826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Generalization in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695D7-C04C-4BC8-9606-02D096B76CF1}"/>
                  </a:ext>
                </a:extLst>
              </p:cNvPr>
              <p:cNvSpPr txBox="1"/>
              <p:nvPr/>
            </p:nvSpPr>
            <p:spPr>
              <a:xfrm>
                <a:off x="1104996" y="1374379"/>
                <a:ext cx="8059221" cy="5909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1800" b="0" i="0" u="none" strike="noStrike" baseline="0" dirty="0">
                    <a:solidFill>
                      <a:srgbClr val="9A009A"/>
                    </a:solidFill>
                    <a:latin typeface="CMSSBX10"/>
                  </a:rPr>
                  <a:t>Approximating direct utility estimation</a:t>
                </a:r>
                <a:endParaRPr lang="en-MY" b="1" dirty="0">
                  <a:solidFill>
                    <a:srgbClr val="9E005D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i="0" u="none" strike="noStrike" baseline="0" dirty="0">
                    <a:latin typeface="Times New Roman" panose="02020603050405020304" pitchFamily="18" charset="0"/>
                  </a:rPr>
                  <a:t>g</a:t>
                </a:r>
                <a:r>
                  <a:rPr lang="en-US" sz="1800" b="0" i="0" u="none" strike="noStrike" baseline="0" dirty="0">
                    <a:latin typeface="NimbusRomNo9L-Regu"/>
                  </a:rPr>
                  <a:t>enerates trajectories in the state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extracts, the sum of rewards received from that state onward until termination.</a:t>
                </a:r>
                <a:endParaRPr lang="en-MY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State &amp; sum constitute training example for a </a:t>
                </a:r>
                <a:r>
                  <a:rPr lang="en-US" sz="1800" b="0" i="0" u="none" strike="noStrike" baseline="0" dirty="0">
                    <a:latin typeface="NimbusRomNo9L-Medi"/>
                  </a:rPr>
                  <a:t>supervised </a:t>
                </a:r>
                <a:r>
                  <a:rPr lang="en-MY" sz="1800" b="0" i="0" u="none" strike="noStrike" baseline="0" dirty="0">
                    <a:latin typeface="NimbusRomNo9L-Medi"/>
                  </a:rPr>
                  <a:t>learning </a:t>
                </a:r>
                <a:r>
                  <a:rPr lang="en-MY" sz="1800" b="0" i="0" u="none" strike="noStrike" baseline="0" dirty="0">
                    <a:latin typeface="NimbusRomNo9L-Regu"/>
                  </a:rPr>
                  <a:t>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dirty="0">
                    <a:latin typeface="NimbusRomNo9L-Regu"/>
                  </a:rPr>
                  <a:t>Utilities for the 4 x 3 world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For reinforcement learning, it makes more sense to use an </a:t>
                </a:r>
                <a:r>
                  <a:rPr lang="en-US" sz="1800" b="0" i="0" u="none" strike="noStrike" baseline="0" dirty="0">
                    <a:latin typeface="NimbusRomNo9L-ReguItal"/>
                  </a:rPr>
                  <a:t>online </a:t>
                </a:r>
                <a:r>
                  <a:rPr lang="en-US" sz="1800" b="0" i="0" u="none" strike="noStrike" baseline="0" dirty="0">
                    <a:latin typeface="NimbusRomNo9L-Regu"/>
                  </a:rPr>
                  <a:t>learning algorithm that updates the parameters after each trial</a:t>
                </a:r>
                <a:endParaRPr lang="en-US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i="0" u="none" strike="noStrike" baseline="0" dirty="0" err="1">
                    <a:latin typeface="NimbusRomNo9L-Medi"/>
                  </a:rPr>
                  <a:t>Widrow</a:t>
                </a:r>
                <a:r>
                  <a:rPr lang="en-US" sz="1800" b="1" i="0" u="none" strike="noStrike" baseline="0" dirty="0">
                    <a:latin typeface="NimbusRomNo9L-Medi"/>
                  </a:rPr>
                  <a:t>–Hoff rule</a:t>
                </a:r>
                <a:r>
                  <a:rPr lang="en-US" sz="1800" b="0" i="0" u="none" strike="noStrike" baseline="0" dirty="0">
                    <a:latin typeface="NimbusRomNo9L-Regu"/>
                  </a:rPr>
                  <a:t>, or the </a:t>
                </a:r>
                <a:r>
                  <a:rPr lang="en-US" sz="1800" b="0" i="0" u="none" strike="noStrike" baseline="0" dirty="0">
                    <a:latin typeface="NimbusRomNo9L-Medi"/>
                  </a:rPr>
                  <a:t>delta rule</a:t>
                </a:r>
                <a:r>
                  <a:rPr lang="en-US" sz="1800" b="0" i="0" u="none" strike="noStrike" baseline="0" dirty="0">
                    <a:latin typeface="NimbusRomNo9L-Regu"/>
                  </a:rPr>
                  <a:t>, for online least-squares: move the parameter in the direction of decreasing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u 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j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s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):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observed total reward from state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s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onward in the </a:t>
                </a:r>
                <a:r>
                  <a:rPr lang="en-US" sz="1800" b="0" i="1" u="none" strike="noStrike" baseline="0" dirty="0" err="1">
                    <a:latin typeface="Times New Roman" panose="02020603050405020304" pitchFamily="18" charset="0"/>
                  </a:rPr>
                  <a:t>j</a:t>
                </a:r>
                <a:r>
                  <a:rPr lang="en-US" sz="1800" b="0" i="0" u="none" strike="noStrike" baseline="0" dirty="0" err="1">
                    <a:latin typeface="Times New Roman" panose="02020603050405020304" pitchFamily="18" charset="0"/>
                  </a:rPr>
                  <a:t>th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 trial,  the error is defined as (half) the squared difference of the predicted total and the actual total: </a:t>
                </a:r>
                <a:r>
                  <a:rPr lang="en-US" sz="1800" b="0" i="1" u="none" strike="noStrike" baseline="0" dirty="0" err="1">
                    <a:latin typeface="Times New Roman" panose="02020603050405020304" pitchFamily="18" charset="0"/>
                  </a:rPr>
                  <a:t>E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j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s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)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1800" b="0" i="1" u="none" strike="noStrike" baseline="-25000" dirty="0">
                    <a:latin typeface="Arial" panose="020B0604020202020204" pitchFamily="34" charset="0"/>
                  </a:rPr>
                  <a:t>θ </a:t>
                </a:r>
                <a:r>
                  <a:rPr lang="en-US" sz="1800" b="0" i="0" u="none" strike="noStrike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dirty="0">
                    <a:latin typeface="Times New Roman" panose="02020603050405020304" pitchFamily="18" charset="0"/>
                  </a:rPr>
                  <a:t>s</a:t>
                </a:r>
                <a:r>
                  <a:rPr lang="en-US" sz="1800" b="0" i="0" u="none" strike="noStrike" dirty="0">
                    <a:latin typeface="Tahoma" panose="020B0604030504040204" pitchFamily="34" charset="0"/>
                  </a:rPr>
                  <a:t>) </a:t>
                </a:r>
                <a:r>
                  <a:rPr lang="en-US" sz="1800" b="0" i="1" u="none" strike="noStrike" baseline="30000" dirty="0">
                    <a:latin typeface="Arial" panose="020B0604020202020204" pitchFamily="34" charset="0"/>
                  </a:rPr>
                  <a:t>−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</a:rPr>
                  <a:t>u</a:t>
                </a:r>
                <a:r>
                  <a:rPr lang="en-US" i="1" baseline="-25000" dirty="0">
                    <a:latin typeface="Times New Roman" panose="02020603050405020304" pitchFamily="18" charset="0"/>
                  </a:rPr>
                  <a:t> j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s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))</a:t>
                </a:r>
                <a:r>
                  <a:rPr lang="en-US" sz="1800" b="0" i="0" u="none" strike="noStrike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sz="1800" b="0" i="1" u="none" strike="noStrike" baseline="0" dirty="0">
                    <a:latin typeface="Garamond" panose="02020404030301010803" pitchFamily="18" charset="0"/>
                  </a:rPr>
                  <a:t>/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2. The rate of change of the error with respect to each parameter </a:t>
                </a:r>
                <a:r>
                  <a:rPr lang="en-US" sz="1800" b="0" i="1" u="none" strike="noStrike" baseline="0" dirty="0" err="1">
                    <a:latin typeface="Garamond" panose="02020404030301010803" pitchFamily="18" charset="0"/>
                  </a:rPr>
                  <a:t>θ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i</a:t>
                </a:r>
                <a:endParaRPr lang="en-US" sz="1800" b="0" i="1" u="none" strike="noStrike" baseline="-25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MY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0" u="none" strike="noStrike" baseline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695D7-C04C-4BC8-9606-02D096B7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6" y="1374379"/>
                <a:ext cx="8059221" cy="5909310"/>
              </a:xfrm>
              <a:prstGeom prst="rect">
                <a:avLst/>
              </a:prstGeom>
              <a:blipFill>
                <a:blip r:embed="rId2"/>
                <a:stretch>
                  <a:fillRect l="-605" t="-5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442FEDE-19BD-4659-BFE8-FAAD0981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81" y="2833430"/>
            <a:ext cx="34480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7F6AF-8C6E-4FB0-A4B5-0B87F62D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81" y="4724400"/>
            <a:ext cx="5253038" cy="6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Generalization in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Approximating direct utility estimation</a:t>
            </a:r>
            <a:endParaRPr lang="en-MY" b="1" dirty="0">
              <a:solidFill>
                <a:srgbClr val="9E005D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catastrophic forgetting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learned </a:t>
            </a:r>
            <a:r>
              <a:rPr lang="en-MY" sz="1800" b="0" i="0" u="none" strike="noStrike" baseline="0" dirty="0">
                <a:latin typeface="NimbusRomNo9L-ReguItal"/>
              </a:rPr>
              <a:t>too well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MY" sz="1800" dirty="0">
                <a:latin typeface="NimbusRomNo9L-Medi"/>
              </a:rPr>
              <a:t>forgotten the earlier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quadratic features get zero weight</a:t>
            </a:r>
            <a:endParaRPr lang="en-MY" b="0" i="0" u="none" strike="noStrike" baseline="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experience replay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Retain trajectories from entire learning process and replay trajectories to ensure value function is accurate</a:t>
            </a:r>
            <a:endParaRPr lang="en-MY" dirty="0">
              <a:latin typeface="NimbusRomNo9L-Regu"/>
            </a:endParaRPr>
          </a:p>
          <a:p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Deep reinforcement learning (Deep RL)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beyond linear function approximators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No good linear function close to approximating utility function/Q-function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Not able invent necessary features (new domains)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Require </a:t>
            </a:r>
            <a:r>
              <a:rPr lang="en-MY" sz="1800" b="0" i="0" u="none" strike="noStrike" baseline="0" dirty="0">
                <a:latin typeface="NimbusRomNo9L-Regu"/>
              </a:rPr>
              <a:t>more complex, nonlinear function approximators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However Deep RL is </a:t>
            </a:r>
            <a:r>
              <a:rPr lang="en-US" sz="1800" b="0" i="0" u="none" strike="noStrike" baseline="0" dirty="0">
                <a:latin typeface="NimbusRomNo9L-Regu"/>
              </a:rPr>
              <a:t>difficult to get good performance and the trained system may behave very unpredictably if the environment differs even a little from the training data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1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Generalization in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Reward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credit assignment</a:t>
            </a:r>
            <a:r>
              <a:rPr lang="en-MY" dirty="0">
                <a:latin typeface="CMSSBX10"/>
              </a:rPr>
              <a:t> problem: work out what agent did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Reward shaping is supplying the agent with additional rewards, called </a:t>
            </a:r>
            <a:r>
              <a:rPr lang="en-US" sz="1800" b="0" i="0" u="none" strike="noStrike" baseline="0" dirty="0" err="1">
                <a:latin typeface="NimbusRomNo9L-Medi"/>
              </a:rPr>
              <a:t>pseudorewards</a:t>
            </a:r>
            <a:endParaRPr lang="en-US" sz="1800" b="0" i="0" u="none" strike="noStrike" baseline="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CMSSBX10"/>
            </a:endParaRPr>
          </a:p>
          <a:p>
            <a:endParaRPr lang="en-MY" dirty="0">
              <a:solidFill>
                <a:srgbClr val="9A009A"/>
              </a:solidFill>
              <a:latin typeface="CMSSBX10"/>
            </a:endParaRPr>
          </a:p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Hierarchical reinforcement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hierarchical reinforcement </a:t>
            </a:r>
            <a:r>
              <a:rPr lang="en-US" sz="1800" b="0" i="0" u="none" strike="noStrike" baseline="0" dirty="0">
                <a:latin typeface="NimbusRomNo9L-Medi"/>
              </a:rPr>
              <a:t>learning </a:t>
            </a:r>
            <a:r>
              <a:rPr lang="en-US" sz="1800" b="0" i="0" u="none" strike="noStrike" baseline="0" dirty="0">
                <a:latin typeface="NimbusRomNo9L-Regu"/>
              </a:rPr>
              <a:t>(HRL) much in common with the </a:t>
            </a:r>
            <a:r>
              <a:rPr lang="en-US" sz="1800" b="0" i="0" u="none" strike="noStrike" baseline="0" dirty="0">
                <a:latin typeface="NimbusRomNo9L-Medi"/>
              </a:rPr>
              <a:t>HTN planning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begins with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partial program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that outlines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 hierarchical structure for the agent’s behavior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extends any ordinary programming language by adding primitives for unspecified choices that must be filled in by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based on the concept of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joint state space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in which each state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composed of a physical state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a machine state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choice state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σ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=(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one in which the program counter for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m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at a choice point in the agent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7E369-242B-4E89-B720-3F2E5FDE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52044"/>
            <a:ext cx="4038600" cy="4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Policy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idea is to keep twiddling the policy as long as its performance improves, then stop.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interested primarily in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parameterized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representations of </a:t>
            </a:r>
            <a:r>
              <a:rPr lang="en-US" sz="1800" b="0" i="1" u="none" strike="noStrike" baseline="0" dirty="0">
                <a:latin typeface="Bookman Old Style" panose="02050604050505020204" pitchFamily="18" charset="0"/>
              </a:rPr>
              <a:t>π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have far fewer parameters than there are states in the state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Problem: policy is a </a:t>
            </a:r>
            <a:r>
              <a:rPr lang="en-US" sz="1800" b="0" i="0" u="none" strike="noStrike" baseline="0" dirty="0">
                <a:latin typeface="NimbusRomNo9L-ReguItal"/>
              </a:rPr>
              <a:t>discontinuous </a:t>
            </a:r>
            <a:r>
              <a:rPr lang="en-US" sz="1800" b="0" i="0" u="none" strike="noStrike" baseline="0" dirty="0">
                <a:latin typeface="NimbusRomNo9L-Regu"/>
              </a:rPr>
              <a:t>function of the parameters when the actions are 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stochastic policy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representation </a:t>
            </a:r>
            <a:r>
              <a:rPr lang="en-US" sz="1800" b="0" i="1" u="none" strike="noStrike" baseline="0" dirty="0">
                <a:latin typeface="Georgia" panose="02040502050405020303" pitchFamily="18" charset="0"/>
              </a:rPr>
              <a:t>π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Georgia" panose="02040502050405020303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which specifies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probability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selecting action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</a:rPr>
              <a:t> such as </a:t>
            </a:r>
            <a:r>
              <a:rPr lang="en-US" dirty="0" err="1">
                <a:latin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none" strike="noStrike" baseline="0" dirty="0">
                <a:latin typeface="Times New Roman" panose="02020603050405020304" pitchFamily="18" charset="0"/>
              </a:rPr>
              <a:t>policy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gradient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vector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∇</a:t>
            </a:r>
            <a:r>
              <a:rPr lang="en-US" sz="1800" b="0" i="1" u="none" strike="noStrike" baseline="-25000" dirty="0" err="1">
                <a:latin typeface="Arial" panose="020B0604020202020204" pitchFamily="34" charset="0"/>
              </a:rPr>
              <a:t>θ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ρ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θ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provided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ρ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θ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differentiable.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AD9C3-3241-482E-B110-630C8216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15" y="4333401"/>
            <a:ext cx="3053569" cy="914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E282D6-58E4-408D-9FB6-206BBEF4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699367"/>
            <a:ext cx="3608119" cy="8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79949"/>
            <a:ext cx="6121400" cy="42697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Learning from Rewards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0" dirty="0">
                <a:latin typeface="Calibri"/>
                <a:cs typeface="Calibri"/>
              </a:rPr>
              <a:t>Passive Reinforcement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Active Reinforcement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Generalization in Reinforcement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Policy Search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Apprenticeship and Inverse Reinforcement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Applications of Reinforcement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000" spc="70" dirty="0"/>
              <a:t>Apprenticeship and Inverse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68755" y="1371600"/>
            <a:ext cx="80592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general field of apprenticeship learning studies the process of learning how to behave well given observations of expert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Imitation learning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applying supervised learning to the observed state–action pairs to learn a policy </a:t>
            </a:r>
            <a:r>
              <a:rPr lang="en-US" sz="1800" b="0" i="1" u="none" strike="noStrike" baseline="0" dirty="0">
                <a:latin typeface="Bookman Old Style" panose="02050604050505020204" pitchFamily="18" charset="0"/>
              </a:rPr>
              <a:t>π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r>
              <a:rPr lang="en-MY" sz="1800" b="1" i="0" u="none" strike="noStrike" baseline="0" dirty="0">
                <a:latin typeface="NimbusRomNo9L-Medi"/>
              </a:rPr>
              <a:t>Inverse reinforcement learning </a:t>
            </a:r>
            <a:r>
              <a:rPr lang="en-MY" sz="1800" b="1" i="0" u="none" strike="noStrike" baseline="0" dirty="0">
                <a:latin typeface="NimbusRomNo9L-Regu"/>
              </a:rPr>
              <a:t>(IRL): </a:t>
            </a:r>
            <a:r>
              <a:rPr lang="en-US" sz="1800" b="0" i="0" u="none" strike="noStrike" baseline="0" dirty="0">
                <a:latin typeface="NimbusRomNo9L-Regu"/>
              </a:rPr>
              <a:t>learning rewards by observing a policy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Understand why: </a:t>
            </a:r>
            <a:r>
              <a:rPr lang="en-MY" sz="1800" b="0" i="0" u="none" strike="noStrike" baseline="0" dirty="0">
                <a:latin typeface="NimbusRomNo9L-Regu"/>
              </a:rPr>
              <a:t>observe the </a:t>
            </a:r>
            <a:r>
              <a:rPr lang="en-US" sz="1800" b="0" i="0" u="none" strike="noStrike" baseline="0" dirty="0">
                <a:latin typeface="NimbusRomNo9L-Regu"/>
              </a:rPr>
              <a:t>expert’s actions (and resulting states) and try to work out what reward function the expert is </a:t>
            </a:r>
            <a:r>
              <a:rPr lang="en-MY" sz="1800" b="0" i="0" u="none" strike="noStrike" baseline="0" dirty="0">
                <a:latin typeface="NimbusRomNo9L-Regu"/>
              </a:rPr>
              <a:t>maximizing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derive an optimal policy with respect to that reward function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feature matching</a:t>
            </a:r>
            <a:r>
              <a:rPr lang="en-MY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assumes that the reward function can be written as a weighted linear combination of features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CCA08-F075-4A48-8CA3-0A9A9361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4718888"/>
            <a:ext cx="3438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Applications of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95D7-C04C-4BC8-9606-02D096B76CF1}"/>
              </a:ext>
            </a:extLst>
          </p:cNvPr>
          <p:cNvSpPr txBox="1"/>
          <p:nvPr/>
        </p:nvSpPr>
        <p:spPr>
          <a:xfrm>
            <a:off x="1104996" y="1374379"/>
            <a:ext cx="80592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Applications in game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deep Q-network (DQN) </a:t>
            </a:r>
            <a:r>
              <a:rPr lang="en-US" sz="1800" b="0" i="0" u="none" strike="noStrike" baseline="0" dirty="0">
                <a:latin typeface="NimbusRomNo9L-Regu"/>
              </a:rPr>
              <a:t>system, the first modern deep RL system by DeepMind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DQN was trained separately on each of 49 different Atari video games</a:t>
            </a: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learned to drive simulated race cars, shoot alien spaceships, and bounce balls with paddles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DeepMind’s ALPHAGO</a:t>
            </a:r>
            <a:r>
              <a:rPr lang="en-US" dirty="0">
                <a:latin typeface="NimbusRomNo9L-Regu"/>
              </a:rPr>
              <a:t> beat the best human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Application to robot control</a:t>
            </a: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cart–pole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balancing problem, also known as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inverted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Medi"/>
              </a:rPr>
              <a:t>pendu</a:t>
            </a:r>
            <a:r>
              <a:rPr lang="en-MY" sz="1800" b="0" i="0" u="none" strike="noStrike" baseline="0" dirty="0" err="1">
                <a:solidFill>
                  <a:srgbClr val="000000"/>
                </a:solidFill>
                <a:latin typeface="NimbusRomNo9L-Medi"/>
              </a:rPr>
              <a:t>lum</a:t>
            </a:r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radio-controlled helicopter flight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used policy search over large </a:t>
            </a:r>
            <a:r>
              <a:rPr lang="en-MY" b="0" i="0" u="none" strike="noStrike" baseline="0" dirty="0">
                <a:latin typeface="NimbusRomNo9L-Regu"/>
              </a:rPr>
              <a:t>MDPs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often combined with imitation learning and inverse RL given observations of a human expert pilot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3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Applications of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69B6B-EA94-4C2B-8973-E694AC04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8" y="1676400"/>
            <a:ext cx="7096125" cy="2655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D534A-2DB1-49CE-B617-9FB5E26D02E5}"/>
              </a:ext>
            </a:extLst>
          </p:cNvPr>
          <p:cNvSpPr txBox="1"/>
          <p:nvPr/>
        </p:nvSpPr>
        <p:spPr>
          <a:xfrm>
            <a:off x="838201" y="4633079"/>
            <a:ext cx="8305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Setup for the problem of balancing a long pole on top of a moving cart. The cart can be jerked left or right by a controller that observes the cart’s position </a:t>
            </a:r>
            <a:r>
              <a:rPr lang="en-US" sz="14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and velocity </a:t>
            </a:r>
            <a:r>
              <a:rPr lang="en-US" sz="14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˙, as well as the pole’s angle </a:t>
            </a:r>
            <a:r>
              <a:rPr lang="en-US" sz="1400" b="0" i="1" u="none" strike="noStrike" baseline="0" dirty="0">
                <a:latin typeface="Bookman Old Style" panose="02050604050505020204" pitchFamily="18" charset="0"/>
              </a:rPr>
              <a:t>θ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and rate of change of angle </a:t>
            </a:r>
            <a:r>
              <a:rPr lang="en-US" sz="1400" b="0" i="1" u="none" strike="noStrike" baseline="0" dirty="0">
                <a:latin typeface="Bookman Old Style" panose="02050604050505020204" pitchFamily="18" charset="0"/>
              </a:rPr>
              <a:t>θ</a:t>
            </a:r>
            <a:r>
              <a:rPr lang="en-US" sz="1400" b="0" i="0" u="none" strike="noStrike" baseline="30000" dirty="0">
                <a:latin typeface="Times New Roman" panose="02020603050405020304" pitchFamily="18" charset="0"/>
              </a:rPr>
              <a:t>˙. </a:t>
            </a:r>
          </a:p>
          <a:p>
            <a:pPr marL="342900" indent="-342900">
              <a:buAutoNum type="alphaLcParenBoth"/>
            </a:pPr>
            <a:r>
              <a:rPr lang="en-US" sz="1400" b="0" i="0" u="none" strike="noStrike" dirty="0">
                <a:latin typeface="Times New Roman" panose="02020603050405020304" pitchFamily="18" charset="0"/>
              </a:rPr>
              <a:t>Six superimposed time-lapse images of a single autonomous helicopter performing a very difficult “nose-in circle” maneuver. The helicopter is under the control of a policy developed by the P</a:t>
            </a:r>
            <a:r>
              <a:rPr lang="en-US" sz="1100" b="0" i="0" u="none" strike="noStrike" dirty="0">
                <a:latin typeface="Times New Roman" panose="02020603050405020304" pitchFamily="18" charset="0"/>
              </a:rPr>
              <a:t>EGASUS </a:t>
            </a:r>
            <a:r>
              <a:rPr lang="en-US" sz="1400" b="0" i="0" u="none" strike="noStrike" dirty="0">
                <a:latin typeface="Times New Roman" panose="02020603050405020304" pitchFamily="18" charset="0"/>
              </a:rPr>
              <a:t>policy-search algorithm (Ng </a:t>
            </a:r>
            <a:r>
              <a:rPr lang="en-US" sz="1400" b="0" i="1" u="none" strike="noStrike" dirty="0">
                <a:latin typeface="Times New Roman" panose="02020603050405020304" pitchFamily="18" charset="0"/>
              </a:rPr>
              <a:t>et al.</a:t>
            </a:r>
            <a:r>
              <a:rPr lang="en-US" sz="1400" b="0" i="0" u="none" strike="noStrike" dirty="0">
                <a:latin typeface="Times New Roman" panose="02020603050405020304" pitchFamily="18" charset="0"/>
              </a:rPr>
              <a:t>, 2003). A simulator model was developed by observing the effects of various control manipulations on the real helicopter; then the algorithm was run on the simulator model overnight. A variety of controllers were developed for different maneuvers. In all cases, performance far exceeded that of an expert human pilot using remote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control. (Image courtesy of Andrew Ng.)</a:t>
            </a:r>
          </a:p>
        </p:txBody>
      </p:sp>
    </p:spTree>
    <p:extLst>
      <p:ext uri="{BB962C8B-B14F-4D97-AF65-F5344CB8AC3E}">
        <p14:creationId xmlns:p14="http://schemas.microsoft.com/office/powerpoint/2010/main" val="15631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3664"/>
            <a:ext cx="7503159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46624-1AAF-4537-8CD0-878A2C98BB40}"/>
              </a:ext>
            </a:extLst>
          </p:cNvPr>
          <p:cNvSpPr txBox="1"/>
          <p:nvPr/>
        </p:nvSpPr>
        <p:spPr>
          <a:xfrm>
            <a:off x="1192081" y="1671414"/>
            <a:ext cx="75031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model-based reinforcement learning has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transition model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30000" dirty="0" err="1">
                <a:latin typeface="Times New Roman" panose="02020603050405020304" pitchFamily="18" charset="0"/>
              </a:rPr>
              <a:t>t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| 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the environment and learns a utility function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U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model-free reinforcement learning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agent may learn an action-utility function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latin typeface="Georgia" panose="02040502050405020303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or a policy </a:t>
            </a:r>
            <a:r>
              <a:rPr lang="en-US" sz="1800" b="0" i="1" u="none" strike="noStrike" baseline="0" dirty="0">
                <a:latin typeface="Georgia" panose="02040502050405020303" pitchFamily="18" charset="0"/>
              </a:rPr>
              <a:t>π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Utility learning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Direct utility 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Adaptive dynamic programming </a:t>
            </a:r>
            <a:r>
              <a:rPr lang="en-MY" sz="1800" b="0" i="0" u="none" strike="noStrike" baseline="0" dirty="0">
                <a:latin typeface="NimbusRomNo9L-Regu"/>
              </a:rPr>
              <a:t>(ADP)</a:t>
            </a:r>
            <a:endParaRPr lang="en-MY" dirty="0">
              <a:latin typeface="NimbusRomNo9L-Med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Temporal-difference </a:t>
            </a:r>
            <a:r>
              <a:rPr lang="en-MY" sz="1800" b="0" i="0" u="none" strike="noStrike" baseline="0" dirty="0">
                <a:latin typeface="NimbusRomNo9L-Regu"/>
              </a:rPr>
              <a:t>(TD)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Reward shaping </a:t>
            </a:r>
            <a:r>
              <a:rPr lang="en-US" sz="1800" b="0" i="0" u="none" strike="noStrike" baseline="0" dirty="0">
                <a:latin typeface="NimbusRomNo9L-Regu"/>
              </a:rPr>
              <a:t>and </a:t>
            </a:r>
            <a:r>
              <a:rPr lang="en-US" sz="1800" b="0" i="0" u="none" strike="noStrike" baseline="0" dirty="0">
                <a:latin typeface="NimbusRomNo9L-Medi"/>
              </a:rPr>
              <a:t>hierarchical reinforcement learning </a:t>
            </a:r>
            <a:r>
              <a:rPr lang="en-US" sz="1800" b="0" i="0" u="none" strike="noStrike" baseline="0" dirty="0">
                <a:latin typeface="NimbusRomNo9L-Regu"/>
              </a:rPr>
              <a:t>are helpful for learning </a:t>
            </a:r>
            <a:r>
              <a:rPr lang="en-MY" sz="1800" b="0" i="0" u="none" strike="noStrike" baseline="0" dirty="0">
                <a:latin typeface="NimbusRomNo9L-Regu"/>
              </a:rPr>
              <a:t>complex </a:t>
            </a:r>
            <a:r>
              <a:rPr lang="en-US" sz="1800" b="0" i="0" u="none" strike="noStrike" baseline="0" dirty="0">
                <a:latin typeface="NimbusRomNo9L-Regu"/>
              </a:rPr>
              <a:t>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Policy-search </a:t>
            </a:r>
            <a:r>
              <a:rPr lang="en-US" sz="1800" b="0" i="0" u="none" strike="noStrike" baseline="0" dirty="0">
                <a:latin typeface="NimbusRomNo9L-Regu"/>
              </a:rPr>
              <a:t>methods operate directly on a representation of the policy, attempting to improve it based on observed performance</a:t>
            </a: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Apprenticeship learning </a:t>
            </a:r>
            <a:r>
              <a:rPr lang="en-US" sz="1800" b="0" i="0" u="none" strike="noStrike" baseline="0" dirty="0">
                <a:latin typeface="NimbusRomNo9L-Regu"/>
              </a:rPr>
              <a:t>through observation of expert behavior can be an effective solution when a correct reward function is hard to specify.</a:t>
            </a:r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Agent interacts with the world </a:t>
            </a:r>
            <a:r>
              <a:rPr lang="en-MY" sz="1800" b="0" i="0" u="none" strike="noStrike" baseline="0" dirty="0">
                <a:latin typeface="NimbusRomNo9L-Regu"/>
              </a:rPr>
              <a:t>and periodically receives </a:t>
            </a:r>
            <a:r>
              <a:rPr lang="en-MY" sz="1800" b="0" i="0" u="none" strike="noStrike" baseline="0" dirty="0">
                <a:latin typeface="NimbusRomNo9L-Medi"/>
              </a:rPr>
              <a:t>rewards (reinforcements)</a:t>
            </a:r>
          </a:p>
          <a:p>
            <a:pPr algn="l"/>
            <a:endParaRPr lang="en-MY" dirty="0">
              <a:solidFill>
                <a:srgbClr val="9A009A"/>
              </a:solidFill>
              <a:latin typeface="NimbusRomNo9L-Medi"/>
            </a:endParaRP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Varieties of approaches:</a:t>
            </a:r>
          </a:p>
          <a:p>
            <a:pPr algn="l"/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Model-based reinforcement learning: </a:t>
            </a:r>
            <a:r>
              <a:rPr lang="en-MY" sz="1800" i="0" u="none" strike="noStrike" baseline="0" dirty="0">
                <a:latin typeface="NimbusRomNo9L-Medi"/>
              </a:rPr>
              <a:t>uses a transition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Medi"/>
              </a:rPr>
              <a:t>Model may be initially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i="0" u="none" strike="noStrike" baseline="0" dirty="0">
                <a:latin typeface="NimbusRomNo9L-Medi"/>
              </a:rPr>
              <a:t>Learns from observing effects of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>
                <a:latin typeface="NimbusRomNo9L-Medi"/>
              </a:rPr>
              <a:t>Uselul</a:t>
            </a:r>
            <a:r>
              <a:rPr lang="en-MY" dirty="0">
                <a:latin typeface="NimbusRomNo9L-Medi"/>
              </a:rPr>
              <a:t> for state 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i="0" u="none" strike="noStrike" baseline="0" dirty="0">
                <a:latin typeface="NimbusRomNo9L-Medi"/>
              </a:rPr>
              <a:t>Learn a utility function </a:t>
            </a:r>
            <a:r>
              <a:rPr lang="en-MY" sz="1800" i="1" u="none" strike="noStrike" baseline="0" dirty="0">
                <a:latin typeface="Times New Roman" panose="02020603050405020304" pitchFamily="18" charset="0"/>
              </a:rPr>
              <a:t>U </a:t>
            </a:r>
            <a:r>
              <a:rPr lang="en-MY" sz="180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MY" sz="1800" i="0" u="none" strike="noStrike" baseline="0" dirty="0">
                <a:latin typeface="Calibri" panose="020F0502020204030204" pitchFamily="34" charset="0"/>
              </a:rPr>
              <a:t>,</a:t>
            </a:r>
            <a:endParaRPr lang="en-MY" b="1" i="0" u="none" strike="noStrike" baseline="0" dirty="0">
              <a:latin typeface="NimbusRomNo9L-Medi"/>
            </a:endParaRPr>
          </a:p>
          <a:p>
            <a:pPr algn="l"/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Model-free reinforcement learning: </a:t>
            </a:r>
            <a:r>
              <a:rPr lang="en-MY" sz="1800" i="0" u="none" strike="noStrike" baseline="0" dirty="0">
                <a:latin typeface="NimbusRomNo9L-Medi"/>
              </a:rPr>
              <a:t>neither knows nor learns transition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Action-utility learning: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most common form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Q-learning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where the agent learns</a:t>
            </a:r>
            <a:r>
              <a:rPr lang="en-US" baseline="30000" dirty="0">
                <a:solidFill>
                  <a:srgbClr val="007DAC"/>
                </a:solidFill>
                <a:latin typeface="Tahoma" panose="020B0604030504040204" pitchFamily="34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Q-function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or quality-function,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denoting the sum of rewards from state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d if action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taken.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Policy search: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learns a policy </a:t>
            </a:r>
            <a:r>
              <a:rPr lang="en-US" sz="1800" b="0" i="1" u="none" strike="noStrike" baseline="0" dirty="0">
                <a:latin typeface="Bookman Old Style" panose="02050604050505020204" pitchFamily="18" charset="0"/>
              </a:rPr>
              <a:t>π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Book Antiqua" panose="02040602050305030304" pitchFamily="18" charset="0"/>
              </a:rPr>
              <a:t>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maps directly from states to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4705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Passive Reinforcement Learning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marR="39030"/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B3C68-6642-4467-B997-0357C894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75" y="1973513"/>
            <a:ext cx="7772400" cy="3204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1A2F40-19B4-4B8F-B935-20285B954D16}"/>
              </a:ext>
            </a:extLst>
          </p:cNvPr>
          <p:cNvSpPr txBox="1"/>
          <p:nvPr/>
        </p:nvSpPr>
        <p:spPr>
          <a:xfrm>
            <a:off x="1221288" y="5178093"/>
            <a:ext cx="792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pPr marL="342900" marR="1190" indent="-342900" algn="just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optimal policies for the stochastic environment with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1" u="none" strike="noStrike" baseline="30000" dirty="0" err="1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04 for transitions between nonterminal states. There are two policies because in state (3,1) both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Left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optimal.</a:t>
            </a:r>
          </a:p>
          <a:p>
            <a:pPr marL="342900" marR="1190" indent="-342900" algn="just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utilities of the states in the 4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×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world, given policy</a:t>
            </a:r>
          </a:p>
        </p:txBody>
      </p:sp>
    </p:spTree>
    <p:extLst>
      <p:ext uri="{BB962C8B-B14F-4D97-AF65-F5344CB8AC3E}">
        <p14:creationId xmlns:p14="http://schemas.microsoft.com/office/powerpoint/2010/main" val="427270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Passive Reinforcement Learning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marR="39030"/>
            <a:r>
              <a:rPr lang="en-MY" b="1" dirty="0">
                <a:solidFill>
                  <a:srgbClr val="9A009A"/>
                </a:solidFill>
                <a:latin typeface="CMSSBX10"/>
              </a:rPr>
              <a:t>Passive learning agent: </a:t>
            </a:r>
            <a:r>
              <a:rPr lang="en-MY" dirty="0">
                <a:latin typeface="CMSSBX10"/>
              </a:rPr>
              <a:t>agent that learns the utility function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 </a:t>
            </a:r>
            <a:r>
              <a:rPr lang="el-GR" sz="1800" b="0" i="1" u="none" strike="noStrike" baseline="30000" dirty="0">
                <a:latin typeface="Bookman Old Style" panose="02050604050505020204" pitchFamily="18" charset="0"/>
              </a:rPr>
              <a:t>π</a:t>
            </a:r>
            <a:r>
              <a:rPr lang="el-GR" sz="1800" b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b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total discounted reward if policy </a:t>
            </a:r>
            <a:r>
              <a:rPr lang="el-GR" sz="18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beginning in state</a:t>
            </a:r>
            <a:r>
              <a:rPr lang="en-MY" dirty="0">
                <a:latin typeface="Tahoma" panose="020B0604030504040204" pitchFamily="34" charset="0"/>
              </a:rPr>
              <a:t>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does not know the transition model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s‘| s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executes a 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of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trials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environment using its policy </a:t>
            </a:r>
            <a:r>
              <a:rPr lang="en-US" sz="1800" b="0" i="1" u="none" strike="noStrike" baseline="0" dirty="0">
                <a:latin typeface="Bookman Old Style" panose="02050604050505020204" pitchFamily="18" charset="0"/>
              </a:rPr>
              <a:t>π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starts in state (1,1) and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experiences a sequence of state transitions until it reaches one of the terminal states, (4,2) or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(4,3).</a:t>
            </a: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NimbusRomNo9L-Regu"/>
              </a:rPr>
              <a:t>Expected utility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marR="39030" indent="-285750">
              <a:buFont typeface="Arial" panose="020B0604020202020204" pitchFamily="34" charset="0"/>
              <a:buChar char="•"/>
            </a:pP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A97E9-5FEC-4044-9ED1-A6C8CE7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62400"/>
            <a:ext cx="6327645" cy="138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D48B4-1A29-468D-BC0D-1B0007D9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867400"/>
            <a:ext cx="4038600" cy="8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9030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Direct utility estimation</a:t>
            </a:r>
          </a:p>
          <a:p>
            <a:pPr marR="39030"/>
            <a:r>
              <a:rPr lang="en-US" sz="1800" b="0" i="0" u="none" strike="noStrike" baseline="0" dirty="0">
                <a:latin typeface="NimbusRomNo9L-Regu"/>
              </a:rPr>
              <a:t>utility of a state is defined as the expected total reward from that state onward (reward-to-go)</a:t>
            </a:r>
          </a:p>
          <a:p>
            <a:pPr marR="39030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at the end of each sequence, the algorithm calculates the observed reward-to-go for each state and updates the </a:t>
            </a:r>
            <a:r>
              <a:rPr lang="en-MY" sz="1800" b="0" i="0" u="none" strike="noStrike" baseline="0" dirty="0">
                <a:latin typeface="NimbusRomNo9L-Regu"/>
              </a:rPr>
              <a:t>estimated utility</a:t>
            </a: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R="39030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reduced reinforcement learning to a standard supervised learning problem in which each example is a 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reward-to-go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pair.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NimbusRomNo9L-ReguItal"/>
              </a:rPr>
              <a:t>The utility of a state is determined by the reward and the expected utility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of the successor states</a:t>
            </a:r>
          </a:p>
          <a:p>
            <a:pPr marR="39030"/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2E82C-9A12-4EC7-A428-2BD869C6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028460"/>
            <a:ext cx="6610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9030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Adaptive dynamic programming (ADP)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agent takes advantage of the constraints among the utilities of states by learning the transition model that connects them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Solving the corresponding Markov decision process using dynamic programming</a:t>
            </a: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F61FA-4F0F-4247-9F2D-4F303910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8" y="3140078"/>
            <a:ext cx="7138521" cy="363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72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F9591-8B73-4911-9E13-71572C94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89" y="1447800"/>
            <a:ext cx="7391400" cy="3088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69166-AD14-4F34-AB76-9AFF9BBDC5A5}"/>
              </a:ext>
            </a:extLst>
          </p:cNvPr>
          <p:cNvSpPr txBox="1"/>
          <p:nvPr/>
        </p:nvSpPr>
        <p:spPr>
          <a:xfrm>
            <a:off x="1371600" y="4387182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pPr marR="10990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passive ADP learning curves for the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world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342900" marR="10990" indent="-342900" algn="just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utility estimates for a selected subset of states, as a function of the number of trials. Notice that it takes 14 and 23 trials respectively before the rarely visited states (2,1) and (3,2) “discover” that they connect to the +1 exit state at (4,3). </a:t>
            </a:r>
          </a:p>
          <a:p>
            <a:pPr marL="342900" marR="10990" indent="-342900" algn="just">
              <a:buAutoNum type="alphaL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root-mean-square error in the estimate for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U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averaged over 50 runs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of 100 trials each.</a:t>
            </a:r>
          </a:p>
        </p:txBody>
      </p:sp>
    </p:spTree>
    <p:extLst>
      <p:ext uri="{BB962C8B-B14F-4D97-AF65-F5344CB8AC3E}">
        <p14:creationId xmlns:p14="http://schemas.microsoft.com/office/powerpoint/2010/main" val="2926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Learning from 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1104996" y="1374379"/>
            <a:ext cx="80592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9030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Temporal-difference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use the observed </a:t>
            </a:r>
            <a:r>
              <a:rPr lang="en-US" sz="1800" b="0" i="0" u="none" strike="noStrike" baseline="0" dirty="0">
                <a:latin typeface="NimbusRomNo9L-Regu"/>
              </a:rPr>
              <a:t>transitions to adjust the utilities of the observed states so that they agree with the constraint </a:t>
            </a:r>
            <a:r>
              <a:rPr lang="en-MY" sz="1800" b="0" i="0" u="none" strike="noStrike" baseline="0" dirty="0">
                <a:latin typeface="NimbusRomNo9L-Regu"/>
              </a:rPr>
              <a:t>equations.</a:t>
            </a:r>
          </a:p>
          <a:p>
            <a:pPr algn="l"/>
            <a:endParaRPr lang="en-MY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b="1" dirty="0">
                <a:latin typeface="NimbusRomNo9L-Regu"/>
              </a:rPr>
              <a:t>Temporal-difference (TD) equation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447F9-6667-489C-A789-12D10A86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56491"/>
            <a:ext cx="5472113" cy="474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CD606E-B57A-4508-9E0C-C96E394EACF3}"/>
              </a:ext>
            </a:extLst>
          </p:cNvPr>
          <p:cNvSpPr txBox="1"/>
          <p:nvPr/>
        </p:nvSpPr>
        <p:spPr>
          <a:xfrm>
            <a:off x="1131432" y="3429000"/>
            <a:ext cx="7631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Arial" panose="020B0604020202020204" pitchFamily="34" charset="0"/>
              </a:rPr>
              <a:t>α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learning rate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parameter.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uses the difference in utilities between successive states (and thus successive times)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adjusting the utility estimates toward the ideal equilibrium that holds locally when the utility estimates are correct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Ital"/>
              </a:rPr>
              <a:t>does not need a transition model to perform its updates.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7AC018B-48B3-421A-993C-77123EF7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7017"/>
              </p:ext>
            </p:extLst>
          </p:nvPr>
        </p:nvGraphicFramePr>
        <p:xfrm>
          <a:off x="1516856" y="5410200"/>
          <a:ext cx="67056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343449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73100626"/>
                    </a:ext>
                  </a:extLst>
                </a:gridCol>
              </a:tblGrid>
              <a:tr h="83425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Times New Roman" panose="02020603050405020304" pitchFamily="18" charset="0"/>
                        </a:rPr>
                        <a:t>TD adjusts a state to agree with its </a:t>
                      </a:r>
                      <a:r>
                        <a:rPr lang="en-US" sz="1800" b="0" i="1" u="none" strike="noStrike" baseline="0" dirty="0">
                          <a:latin typeface="Times New Roman" panose="02020603050405020304" pitchFamily="18" charset="0"/>
                        </a:rPr>
                        <a:t>observed </a:t>
                      </a:r>
                      <a:r>
                        <a:rPr lang="en-US" sz="1800" b="0" i="0" u="none" strike="noStrike" baseline="0" dirty="0">
                          <a:latin typeface="Times New Roman" panose="02020603050405020304" pitchFamily="18" charset="0"/>
                        </a:rPr>
                        <a:t>successor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</a:rPr>
                        <a:t>ADP adjusts the state to agree with all of the successors that might occur, weighted by their probabilities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0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TD makes a single adjustment per observed transition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8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3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7914</TotalTime>
  <Words>2139</Words>
  <Application>Microsoft Office PowerPoint</Application>
  <PresentationFormat>Custom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3" baseType="lpstr">
      <vt:lpstr>Arial</vt:lpstr>
      <vt:lpstr>Book Antiqua</vt:lpstr>
      <vt:lpstr>Bookman Old Style</vt:lpstr>
      <vt:lpstr>Calibri</vt:lpstr>
      <vt:lpstr>Cambria</vt:lpstr>
      <vt:lpstr>Cambria Math</vt:lpstr>
      <vt:lpstr>Century</vt:lpstr>
      <vt:lpstr>CMSS8</vt:lpstr>
      <vt:lpstr>CMSSBX10</vt:lpstr>
      <vt:lpstr>Garamond</vt:lpstr>
      <vt:lpstr>Georgia</vt:lpstr>
      <vt:lpstr>Lucida Sans Unicode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Verdana</vt:lpstr>
      <vt:lpstr>Office Theme</vt:lpstr>
      <vt:lpstr>PowerPoint Presentation</vt:lpstr>
      <vt:lpstr>Outline</vt:lpstr>
      <vt:lpstr>Learning from Rewards</vt:lpstr>
      <vt:lpstr>Learning from Rewards</vt:lpstr>
      <vt:lpstr>Learning from Rewards</vt:lpstr>
      <vt:lpstr>Learning from Rewards</vt:lpstr>
      <vt:lpstr>Learning from Rewards</vt:lpstr>
      <vt:lpstr>Learning from Rewards</vt:lpstr>
      <vt:lpstr>Learning from Rewards</vt:lpstr>
      <vt:lpstr>Learning from Rewards</vt:lpstr>
      <vt:lpstr>Learning from Rewards</vt:lpstr>
      <vt:lpstr>Active Reinforcement Learning</vt:lpstr>
      <vt:lpstr>Active Reinforcement Learning</vt:lpstr>
      <vt:lpstr>Active Reinforcement Learning</vt:lpstr>
      <vt:lpstr>Active Reinforcement Learning</vt:lpstr>
      <vt:lpstr>Generalization in Reinforcement Learning</vt:lpstr>
      <vt:lpstr>Generalization in Reinforcement Learning</vt:lpstr>
      <vt:lpstr>Generalization in Reinforcement Learning</vt:lpstr>
      <vt:lpstr>Policy Search</vt:lpstr>
      <vt:lpstr>Apprenticeship and Inverse Reinforcement Learning</vt:lpstr>
      <vt:lpstr>Applications of Reinforcement Learning</vt:lpstr>
      <vt:lpstr>Applications of Reinforcement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58</cp:revision>
  <dcterms:created xsi:type="dcterms:W3CDTF">2021-09-01T06:26:14Z</dcterms:created>
  <dcterms:modified xsi:type="dcterms:W3CDTF">2022-02-23T03:51:28Z</dcterms:modified>
</cp:coreProperties>
</file>