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337" r:id="rId4"/>
    <p:sldId id="338" r:id="rId5"/>
    <p:sldId id="339" r:id="rId6"/>
    <p:sldId id="340" r:id="rId7"/>
    <p:sldId id="341" r:id="rId8"/>
    <p:sldId id="342" r:id="rId9"/>
    <p:sldId id="343" r:id="rId10"/>
    <p:sldId id="344" r:id="rId11"/>
    <p:sldId id="345" r:id="rId12"/>
    <p:sldId id="346" r:id="rId13"/>
    <p:sldId id="347" r:id="rId14"/>
    <p:sldId id="348" r:id="rId15"/>
    <p:sldId id="349" r:id="rId16"/>
    <p:sldId id="350" r:id="rId17"/>
    <p:sldId id="351" r:id="rId18"/>
    <p:sldId id="352" r:id="rId19"/>
    <p:sldId id="353" r:id="rId20"/>
    <p:sldId id="356" r:id="rId21"/>
    <p:sldId id="354" r:id="rId22"/>
    <p:sldId id="355" r:id="rId23"/>
    <p:sldId id="357" r:id="rId24"/>
    <p:sldId id="358" r:id="rId25"/>
    <p:sldId id="359" r:id="rId26"/>
    <p:sldId id="360" r:id="rId27"/>
    <p:sldId id="361" r:id="rId28"/>
    <p:sldId id="362" r:id="rId29"/>
    <p:sldId id="363" r:id="rId30"/>
    <p:sldId id="364" r:id="rId31"/>
    <p:sldId id="365" r:id="rId32"/>
    <p:sldId id="366" r:id="rId33"/>
    <p:sldId id="367" r:id="rId34"/>
    <p:sldId id="368" r:id="rId35"/>
    <p:sldId id="268" r:id="rId36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32" autoAdjust="0"/>
    <p:restoredTop sz="96357" autoAdjust="0"/>
  </p:normalViewPr>
  <p:slideViewPr>
    <p:cSldViewPr>
      <p:cViewPr varScale="1">
        <p:scale>
          <a:sx n="97" d="100"/>
          <a:sy n="97" d="100"/>
        </p:scale>
        <p:origin x="1644" y="9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918461" y="2470821"/>
            <a:ext cx="6221476" cy="4032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20" dirty="0"/>
              <a:t> 9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‹#›</a:t>
            </a:fld>
            <a:endParaRPr spc="2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chemeClr val="tx1"/>
                </a:solidFill>
                <a:latin typeface="Bookman Old Style"/>
                <a:cs typeface="Bookman Old Styl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5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7305675" y="7217305"/>
            <a:ext cx="665861" cy="230832"/>
          </a:xfrm>
        </p:spPr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pPr marL="12700">
              <a:lnSpc>
                <a:spcPts val="885"/>
              </a:lnSpc>
            </a:pPr>
            <a:r>
              <a:rPr lang="en-MY" spc="15" dirty="0"/>
              <a:t>Chapter</a:t>
            </a:r>
            <a:r>
              <a:rPr lang="en-MY" spc="20" dirty="0"/>
              <a:t> 17</a:t>
            </a:r>
            <a:endParaRPr spc="2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‹#›</a:t>
            </a:fld>
            <a:endParaRPr spc="2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chemeClr val="tx1"/>
                </a:solidFill>
                <a:latin typeface="Bookman Old Style"/>
                <a:cs typeface="Bookman Old Styl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>
          <a:xfrm>
            <a:off x="7315200" y="7217305"/>
            <a:ext cx="656336" cy="230832"/>
          </a:xfrm>
        </p:spPr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pPr marL="12700">
              <a:lnSpc>
                <a:spcPts val="885"/>
              </a:lnSpc>
            </a:pPr>
            <a:r>
              <a:rPr lang="en-MY" spc="15" dirty="0"/>
              <a:t>Chapter</a:t>
            </a:r>
            <a:r>
              <a:rPr lang="en-MY" spc="20" dirty="0"/>
              <a:t> 17</a:t>
            </a:r>
            <a:endParaRPr spc="20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2/23/2022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‹#›</a:t>
            </a:fld>
            <a:endParaRPr spc="2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chemeClr val="tx1"/>
                </a:solidFill>
                <a:latin typeface="Bookman Old Style"/>
                <a:cs typeface="Bookman Old Styl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20" dirty="0"/>
              <a:t> 9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2/23/2022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‹#›</a:t>
            </a:fld>
            <a:endParaRPr spc="2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20" dirty="0"/>
              <a:t> 9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2/23/2022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‹#›</a:t>
            </a:fld>
            <a:endParaRPr spc="2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5025" y="1010818"/>
            <a:ext cx="8988348" cy="381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0" i="0">
                <a:solidFill>
                  <a:schemeClr val="tx1"/>
                </a:solidFill>
                <a:latin typeface="Bookman Old Style"/>
                <a:cs typeface="Bookman Old Styl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96550" y="1608802"/>
            <a:ext cx="5655310" cy="36474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5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7474966" y="7217305"/>
            <a:ext cx="496570" cy="127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20" dirty="0"/>
              <a:t> 9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134856" y="7217305"/>
            <a:ext cx="195579" cy="127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‹#›</a:t>
            </a:fld>
            <a:endParaRPr spc="2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68BACFC-650C-465F-8AA8-4430A95852C5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04800" y="7079192"/>
            <a:ext cx="914400" cy="2762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87FD1D1-B782-4360-AC85-3FD39B767261}"/>
              </a:ext>
            </a:extLst>
          </p:cNvPr>
          <p:cNvSpPr txBox="1"/>
          <p:nvPr userDrawn="1"/>
        </p:nvSpPr>
        <p:spPr>
          <a:xfrm>
            <a:off x="3749356" y="7144250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spc="20" dirty="0"/>
              <a:t>© 2022 Pearson Education Ltd.</a:t>
            </a:r>
          </a:p>
          <a:p>
            <a:endParaRPr lang="en-US" sz="1000" dirty="0">
              <a:latin typeface="Palatino Linotype" panose="0204050205050503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1038" y="3765872"/>
            <a:ext cx="5930139" cy="393056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25"/>
              </a:spcBef>
            </a:pPr>
            <a:r>
              <a:rPr lang="en-MY" sz="2450" b="0" spc="175" dirty="0">
                <a:latin typeface="Bookman Old Style"/>
                <a:cs typeface="Bookman Old Style"/>
              </a:rPr>
              <a:t>Natural Language Processing</a:t>
            </a:r>
            <a:endParaRPr lang="en-MY" sz="2450" dirty="0">
              <a:latin typeface="Bookman Old Style"/>
              <a:cs typeface="Bookman Old Styl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756993" y="2819400"/>
            <a:ext cx="2097279" cy="330218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4"/>
              </a:spcBef>
            </a:pPr>
            <a:r>
              <a:rPr sz="2050" spc="155" dirty="0">
                <a:latin typeface="Century"/>
                <a:cs typeface="Century"/>
              </a:rPr>
              <a:t>Chapter</a:t>
            </a:r>
            <a:r>
              <a:rPr sz="2050" spc="165" dirty="0">
                <a:latin typeface="Century"/>
                <a:cs typeface="Century"/>
              </a:rPr>
              <a:t> </a:t>
            </a:r>
            <a:r>
              <a:rPr lang="en-US" sz="2050" dirty="0">
                <a:latin typeface="Century"/>
                <a:cs typeface="Century"/>
              </a:rPr>
              <a:t>24</a:t>
            </a:r>
            <a:endParaRPr sz="2050" dirty="0">
              <a:latin typeface="Century"/>
              <a:cs typeface="Century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1</a:t>
            </a:fld>
            <a:endParaRPr spc="20" dirty="0"/>
          </a:p>
        </p:txBody>
      </p:sp>
      <p:pic>
        <p:nvPicPr>
          <p:cNvPr id="6" name="Picture 5" descr="A picture containing qr code&#10;&#10;Description automatically generated">
            <a:extLst>
              <a:ext uri="{FF2B5EF4-FFF2-40B4-BE49-F238E27FC236}">
                <a16:creationId xmlns:a16="http://schemas.microsoft.com/office/drawing/2014/main" id="{A7FB60DA-3B90-4A61-84F5-92878A8CBC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81200"/>
            <a:ext cx="3373838" cy="42672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41605C95-967D-4DFE-962A-6DE10B4CD26C}"/>
              </a:ext>
            </a:extLst>
          </p:cNvPr>
          <p:cNvSpPr txBox="1">
            <a:spLocks/>
          </p:cNvSpPr>
          <p:nvPr/>
        </p:nvSpPr>
        <p:spPr>
          <a:xfrm>
            <a:off x="457200" y="533400"/>
            <a:ext cx="8988348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0" i="0">
                <a:solidFill>
                  <a:schemeClr val="tx1"/>
                </a:solidFill>
                <a:latin typeface="Century"/>
                <a:ea typeface="+mj-ea"/>
                <a:cs typeface="Century"/>
              </a:defRPr>
            </a:lvl1pPr>
          </a:lstStyle>
          <a:p>
            <a:r>
              <a:rPr lang="en-US" sz="3600" b="1" kern="0" dirty="0">
                <a:solidFill>
                  <a:srgbClr val="007FA3"/>
                </a:solidFill>
                <a:latin typeface="+mj-lt"/>
                <a:cs typeface="Times New Roman"/>
                <a:sym typeface="Times New Roman"/>
              </a:rPr>
              <a:t>Artificial Intelligence: A Modern Approach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AB6C51-EE73-4334-9439-D3462BABE5CA}"/>
              </a:ext>
            </a:extLst>
          </p:cNvPr>
          <p:cNvSpPr txBox="1"/>
          <p:nvPr/>
        </p:nvSpPr>
        <p:spPr>
          <a:xfrm>
            <a:off x="422787" y="1225359"/>
            <a:ext cx="50660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FA3"/>
                </a:solidFill>
                <a:latin typeface="+mj-lt"/>
                <a:ea typeface="+mj-ea"/>
                <a:cs typeface="Times New Roman"/>
              </a:rPr>
              <a:t>Fourth Edition, Global Edition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0CBE12-3E7F-4CD0-B37C-A230B50AD08C}"/>
              </a:ext>
            </a:extLst>
          </p:cNvPr>
          <p:cNvSpPr txBox="1"/>
          <p:nvPr/>
        </p:nvSpPr>
        <p:spPr>
          <a:xfrm>
            <a:off x="3749356" y="7144250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spc="20" dirty="0"/>
              <a:t>© 2022 Pearson Education Ltd.</a:t>
            </a:r>
          </a:p>
          <a:p>
            <a:endParaRPr lang="en-US" sz="1000" dirty="0">
              <a:latin typeface="Palatino Linotype" panose="0204050205050503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3C86456-6037-4AD4-9C7C-539BF31BFA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7079192"/>
            <a:ext cx="914400" cy="27622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lang="en-MY" spc="20" smtClean="0"/>
              <a:t>10</a:t>
            </a:fld>
            <a:endParaRPr lang="en-MY" spc="2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333425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lang="en-US" spc="70" dirty="0"/>
              <a:t>Language Models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2762EAC-B9F3-4E56-8808-FAFC711C97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6062" y="1333500"/>
            <a:ext cx="6046275" cy="51054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17032B7-D26D-49C5-88EC-F25953694CA9}"/>
              </a:ext>
            </a:extLst>
          </p:cNvPr>
          <p:cNvSpPr txBox="1"/>
          <p:nvPr/>
        </p:nvSpPr>
        <p:spPr>
          <a:xfrm>
            <a:off x="1532246" y="6640247"/>
            <a:ext cx="73914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Part-of-speech tags (with an example word for each tag) for the Penn Treebank corpus (Marcus </a:t>
            </a:r>
            <a:r>
              <a:rPr lang="en-US" sz="1400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et al.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, 1993). Here “3rd-sing” is an abbreviation for “third person singular </a:t>
            </a:r>
            <a:r>
              <a:rPr lang="en-MY" sz="1400" b="0" i="0" u="none" strike="noStrike" baseline="0" dirty="0">
                <a:latin typeface="Times New Roman" panose="02020603050405020304" pitchFamily="18" charset="0"/>
              </a:rPr>
              <a:t>present tense.”</a:t>
            </a:r>
          </a:p>
        </p:txBody>
      </p:sp>
    </p:spTree>
    <p:extLst>
      <p:ext uri="{BB962C8B-B14F-4D97-AF65-F5344CB8AC3E}">
        <p14:creationId xmlns:p14="http://schemas.microsoft.com/office/powerpoint/2010/main" val="23103752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lang="en-MY" spc="20" smtClean="0"/>
              <a:t>11</a:t>
            </a:fld>
            <a:endParaRPr lang="en-MY" spc="2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333425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lang="en-US" spc="70" dirty="0"/>
              <a:t>Grammar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CA0BD6-A33B-4457-B383-2BC653FC0244}"/>
              </a:ext>
            </a:extLst>
          </p:cNvPr>
          <p:cNvSpPr txBox="1"/>
          <p:nvPr/>
        </p:nvSpPr>
        <p:spPr>
          <a:xfrm>
            <a:off x="999589" y="1295400"/>
            <a:ext cx="8059221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NimbusRomNo9L-Regu"/>
              </a:rPr>
              <a:t>A </a:t>
            </a:r>
            <a:r>
              <a:rPr lang="en-US" sz="1800" b="1" i="0" u="none" strike="noStrike" baseline="0" dirty="0">
                <a:latin typeface="NimbusRomNo9L-Medi"/>
              </a:rPr>
              <a:t>grammar</a:t>
            </a:r>
            <a:r>
              <a:rPr lang="en-US" sz="1800" b="0" i="0" u="none" strike="noStrike" baseline="0" dirty="0">
                <a:latin typeface="NimbusRomNo9L-Medi"/>
              </a:rPr>
              <a:t> </a:t>
            </a:r>
            <a:r>
              <a:rPr lang="en-US" sz="1800" b="0" i="0" u="none" strike="noStrike" baseline="0" dirty="0">
                <a:latin typeface="NimbusRomNo9L-Regu"/>
              </a:rPr>
              <a:t>is a set of rules that defines the tree structure of allowable phrases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b="0" i="0" u="none" strike="noStrike" baseline="0" dirty="0">
              <a:latin typeface="NimbusRomNo9L-Regu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NimbusRomNo9L-Regu"/>
              </a:rPr>
              <a:t>A </a:t>
            </a:r>
            <a:r>
              <a:rPr lang="en-US" sz="1800" b="1" i="0" u="none" strike="noStrike" baseline="0" dirty="0">
                <a:latin typeface="NimbusRomNo9L-Medi"/>
              </a:rPr>
              <a:t>language</a:t>
            </a:r>
            <a:r>
              <a:rPr lang="en-US" sz="1800" b="0" i="0" u="none" strike="noStrike" baseline="0" dirty="0">
                <a:latin typeface="NimbusRomNo9L-Medi"/>
              </a:rPr>
              <a:t> </a:t>
            </a:r>
            <a:r>
              <a:rPr lang="en-US" sz="1800" b="0" i="0" u="none" strike="noStrike" baseline="0" dirty="0">
                <a:latin typeface="NimbusRomNo9L-Regu"/>
              </a:rPr>
              <a:t>is the set of sentences that follow those rules.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>
              <a:latin typeface="NimbusRomNo9L-Regu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1" i="0" u="none" strike="noStrike" baseline="0" dirty="0">
                <a:latin typeface="NimbusRomNo9L-Medi"/>
              </a:rPr>
              <a:t>Syntactic categories </a:t>
            </a:r>
            <a:r>
              <a:rPr lang="en-US" sz="1800" b="0" i="0" u="none" strike="noStrike" baseline="0" dirty="0">
                <a:latin typeface="NimbusRomNo9L-Regu"/>
              </a:rPr>
              <a:t>such as </a:t>
            </a:r>
            <a:r>
              <a:rPr lang="en-US" sz="1800" b="0" i="0" u="none" strike="noStrike" baseline="0" dirty="0">
                <a:latin typeface="NimbusRomNo9L-ReguItal"/>
              </a:rPr>
              <a:t>noun phrase </a:t>
            </a:r>
            <a:r>
              <a:rPr lang="en-US" sz="1800" b="0" i="0" u="none" strike="noStrike" baseline="0" dirty="0">
                <a:latin typeface="NimbusRomNo9L-Regu"/>
              </a:rPr>
              <a:t>or </a:t>
            </a:r>
            <a:r>
              <a:rPr lang="en-US" sz="1800" b="0" i="0" u="none" strike="noStrike" baseline="0" dirty="0">
                <a:latin typeface="NimbusRomNo9L-ReguItal"/>
              </a:rPr>
              <a:t>verb phrase </a:t>
            </a:r>
            <a:r>
              <a:rPr lang="en-US" sz="1800" b="0" i="0" u="none" strike="noStrike" baseline="0" dirty="0">
                <a:latin typeface="NimbusRomNo9L-Regu"/>
              </a:rPr>
              <a:t>help to constrain the probable words at each point within a sentence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>
              <a:latin typeface="NimbusRomNo9L-Regu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MY" sz="1800" b="0" i="0" u="none" strike="noStrike" baseline="0" dirty="0">
                <a:latin typeface="NimbusRomNo9L-Regu"/>
              </a:rPr>
              <a:t>The </a:t>
            </a:r>
            <a:r>
              <a:rPr lang="en-MY" sz="1800" b="1" i="0" u="none" strike="noStrike" baseline="0" dirty="0">
                <a:latin typeface="NimbusRomNo9L-Medi"/>
              </a:rPr>
              <a:t>phrase structure </a:t>
            </a:r>
            <a:r>
              <a:rPr lang="en-US" sz="1800" b="0" i="0" u="none" strike="noStrike" baseline="0" dirty="0">
                <a:latin typeface="NimbusRomNo9L-Regu"/>
              </a:rPr>
              <a:t>provides a framework for the meaning or </a:t>
            </a:r>
            <a:r>
              <a:rPr lang="en-US" sz="1800" b="0" i="0" u="none" strike="noStrike" baseline="0" dirty="0">
                <a:latin typeface="NimbusRomNo9L-Medi"/>
              </a:rPr>
              <a:t>semantics </a:t>
            </a:r>
            <a:r>
              <a:rPr lang="en-US" sz="1800" b="0" i="0" u="none" strike="noStrike" baseline="0" dirty="0">
                <a:latin typeface="NimbusRomNo9L-Regu"/>
              </a:rPr>
              <a:t>of the sentence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>
              <a:latin typeface="NimbusRomNo9L-Regu"/>
            </a:endParaRPr>
          </a:p>
          <a:p>
            <a:pPr algn="l"/>
            <a:r>
              <a:rPr lang="en-MY" sz="1800" b="1" i="0" u="none" strike="noStrike" baseline="0" dirty="0">
                <a:latin typeface="NimbusRomNo9L-Medi"/>
              </a:rPr>
              <a:t>Probabilistic context-free</a:t>
            </a:r>
            <a:r>
              <a:rPr lang="en-MY" b="1" dirty="0">
                <a:latin typeface="NimbusRomNo9L-Medi"/>
              </a:rPr>
              <a:t> </a:t>
            </a:r>
            <a:r>
              <a:rPr lang="en-MY" sz="1800" b="1" i="0" u="none" strike="noStrike" baseline="0" dirty="0">
                <a:latin typeface="NimbusRomNo9L-Medi"/>
              </a:rPr>
              <a:t>grammar</a:t>
            </a:r>
            <a:r>
              <a:rPr lang="en-MY" b="1" dirty="0">
                <a:latin typeface="NimbusRomNo9L-Regu"/>
              </a:rPr>
              <a:t> (</a:t>
            </a:r>
            <a:r>
              <a:rPr lang="en-MY" sz="1800" b="1" i="0" u="none" strike="noStrike" baseline="0" dirty="0">
                <a:latin typeface="NimbusRomNo9L-Regu"/>
              </a:rPr>
              <a:t>PCFG)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NimbusRomNo9L-Regu"/>
              </a:rPr>
              <a:t>A probabilistic grammar assigns a probability to each string</a:t>
            </a:r>
            <a:endParaRPr lang="en-MY" b="1" dirty="0">
              <a:latin typeface="NimbusRomNo9L-Regu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NimbusRomNo9L-Regu"/>
              </a:rPr>
              <a:t>“context-free” means that any rule can be used in any context</a:t>
            </a:r>
            <a:endParaRPr lang="en-MY" sz="1800" b="1" i="0" u="none" strike="noStrike" baseline="0" dirty="0">
              <a:latin typeface="NimbusRomNo9L-Regu"/>
            </a:endParaRPr>
          </a:p>
          <a:p>
            <a:pPr algn="l"/>
            <a:endParaRPr lang="en-MY" b="1" dirty="0">
              <a:latin typeface="NimbusRomNo9L-Regu"/>
            </a:endParaRPr>
          </a:p>
          <a:p>
            <a:pPr algn="l"/>
            <a:r>
              <a:rPr lang="en-US" sz="1800" b="0" i="0" u="none" strike="noStrike" baseline="0" dirty="0">
                <a:latin typeface="NimbusRomNo9L-Regu"/>
              </a:rPr>
              <a:t>PCFG grammar </a:t>
            </a:r>
            <a:r>
              <a:rPr lang="en-MY" b="1" dirty="0">
                <a:latin typeface="NimbusRomNo9L-Regu"/>
              </a:rPr>
              <a:t>applied to Wumpus World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NimbusRomNo9L-Regu"/>
              </a:rPr>
              <a:t>will define a for a tiny fragment of English that is suitable for communication between agents exploring the Wumpus world </a:t>
            </a:r>
            <a:r>
              <a:rPr lang="en-MY" sz="1800" b="0" i="0" u="none" strike="noStrike" baseline="0" dirty="0">
                <a:latin typeface="Times New Roman" panose="02020603050405020304" pitchFamily="18" charset="0"/>
              </a:rPr>
              <a:t>language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b="1" dirty="0">
                <a:latin typeface="NimbusRomNo9L-Regu"/>
              </a:rPr>
              <a:t>Grammar rule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113622-E45B-4F17-97F6-FC0C82B191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599" y="6210300"/>
            <a:ext cx="27432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5562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lang="en-MY" spc="20" smtClean="0"/>
              <a:t>12</a:t>
            </a:fld>
            <a:endParaRPr lang="en-MY" spc="2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333425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lang="en-US" spc="70" dirty="0"/>
              <a:t>Grammar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278EFC-2D5B-4C67-91AF-E8D207D7D9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1347104"/>
            <a:ext cx="5915025" cy="5589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6396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lang="en-MY" spc="20" smtClean="0"/>
              <a:t>13</a:t>
            </a:fld>
            <a:endParaRPr lang="en-MY" spc="2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333425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lang="en-US" spc="70" dirty="0"/>
              <a:t>Grammar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C75CAA-2C24-4839-A661-6489DF63BE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4462" y="1676400"/>
            <a:ext cx="7229475" cy="347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8612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lang="en-MY" spc="20" smtClean="0"/>
              <a:t>14</a:t>
            </a:fld>
            <a:endParaRPr lang="en-MY" spc="2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333425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lang="en-US" spc="70" dirty="0"/>
              <a:t>Parsing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CA0BD6-A33B-4457-B383-2BC653FC0244}"/>
              </a:ext>
            </a:extLst>
          </p:cNvPr>
          <p:cNvSpPr txBox="1"/>
          <p:nvPr/>
        </p:nvSpPr>
        <p:spPr>
          <a:xfrm>
            <a:off x="999589" y="1295400"/>
            <a:ext cx="8059221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1" i="0" u="none" strike="noStrike" baseline="0" dirty="0">
                <a:latin typeface="NimbusRomNo9L-Medi"/>
              </a:rPr>
              <a:t>Parsing</a:t>
            </a:r>
            <a:r>
              <a:rPr lang="en-US" sz="1800" b="0" i="0" u="none" strike="noStrike" baseline="0" dirty="0">
                <a:latin typeface="NimbusRomNo9L-Medi"/>
              </a:rPr>
              <a:t> </a:t>
            </a:r>
            <a:r>
              <a:rPr lang="en-US" sz="1800" b="0" i="0" u="none" strike="noStrike" baseline="0" dirty="0">
                <a:latin typeface="NimbusRomNo9L-Regu"/>
              </a:rPr>
              <a:t>is the process of analyzing a string of words to uncover its phrase structure, according to the rules of a grammar.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b="0" i="0" u="none" strike="noStrike" baseline="0" dirty="0">
              <a:latin typeface="NimbusRomNo9L-Regu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NimbusRomNo9L-Medi"/>
              </a:rPr>
              <a:t>Search </a:t>
            </a:r>
            <a:r>
              <a:rPr lang="en-US" sz="1800" b="0" i="0" u="none" strike="noStrike" baseline="0" dirty="0">
                <a:latin typeface="NimbusRomNo9L-Regu"/>
              </a:rPr>
              <a:t>for a valid parse tree whose leaves are the words of the string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>
              <a:latin typeface="NimbusRomNo9L-Regu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can start with the </a:t>
            </a:r>
            <a:r>
              <a:rPr lang="en-US" sz="1800" b="0" i="1" u="none" strike="noStrike" baseline="0" dirty="0">
                <a:latin typeface="Times New Roman" panose="02020603050405020304" pitchFamily="18" charset="0"/>
              </a:rPr>
              <a:t>S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symbol and search top down, or we can start with the words and search bottom up.</a:t>
            </a:r>
          </a:p>
          <a:p>
            <a:pPr algn="l"/>
            <a:endParaRPr lang="en-US" dirty="0">
              <a:latin typeface="NimbusRomNo9L-Regu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MY" sz="1800" b="0" i="0" u="none" strike="noStrike" baseline="0" dirty="0">
                <a:latin typeface="NimbusRomNo9L-Regu"/>
              </a:rPr>
              <a:t>Inefficiency: If the algorithm </a:t>
            </a:r>
            <a:r>
              <a:rPr lang="en-US" sz="1800" b="0" i="0" u="none" strike="noStrike" baseline="0" dirty="0">
                <a:latin typeface="NimbusRomNo9L-Regu"/>
              </a:rPr>
              <a:t>guesses wrong, it will have to backtrack all the way to the first word and reanalyze the whole sentence under the other interpretation.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>
              <a:latin typeface="NimbusRomNo9L-Regu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NimbusRomNo9L-Medi"/>
              </a:rPr>
              <a:t>dynamic programming</a:t>
            </a:r>
            <a:r>
              <a:rPr lang="en-US" sz="1800" b="0" i="0" u="none" strike="noStrike" baseline="0" dirty="0">
                <a:latin typeface="NimbusRomNo9L-Regu"/>
              </a:rPr>
              <a:t>: every time we analyze a substring, store the results so we won’t have to reanalyze it later.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>
              <a:latin typeface="NimbusRomNo9L-Regu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dirty="0">
                <a:latin typeface="NimbusRomNo9L-Regu"/>
              </a:rPr>
              <a:t>Chart parser: </a:t>
            </a:r>
            <a:r>
              <a:rPr lang="en-MY" sz="1800" b="0" i="0" u="none" strike="noStrike" baseline="0" dirty="0">
                <a:latin typeface="NimbusRomNo9L-Regu"/>
              </a:rPr>
              <a:t>records </a:t>
            </a:r>
            <a:r>
              <a:rPr lang="en-US" sz="1800" b="0" i="0" u="none" strike="noStrike" baseline="0" dirty="0">
                <a:latin typeface="NimbusRomNo9L-Regu"/>
              </a:rPr>
              <a:t>result in a data structure known as a </a:t>
            </a:r>
            <a:r>
              <a:rPr lang="en-US" sz="1800" b="0" i="0" u="none" strike="noStrike" baseline="0" dirty="0">
                <a:latin typeface="NimbusRomNo9L-Medi"/>
              </a:rPr>
              <a:t>chart</a:t>
            </a:r>
            <a:endParaRPr lang="en-MY" b="1" dirty="0">
              <a:latin typeface="NimbusRomNo9L-Regu"/>
            </a:endParaRPr>
          </a:p>
        </p:txBody>
      </p:sp>
    </p:spTree>
    <p:extLst>
      <p:ext uri="{BB962C8B-B14F-4D97-AF65-F5344CB8AC3E}">
        <p14:creationId xmlns:p14="http://schemas.microsoft.com/office/powerpoint/2010/main" val="2757490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lang="en-MY" spc="20" smtClean="0"/>
              <a:t>15</a:t>
            </a:fld>
            <a:endParaRPr lang="en-MY" spc="2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333425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lang="en-US" spc="70" dirty="0"/>
              <a:t>Parsing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A8D9CF-02AD-4DDB-980A-FECE879080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0541" y="1545282"/>
            <a:ext cx="7530448" cy="2819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61CB4BE-F47C-4FC0-9384-DA3D604188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8533" y="4648200"/>
            <a:ext cx="7620000" cy="1768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1894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lang="en-MY" spc="20" smtClean="0"/>
              <a:t>16</a:t>
            </a:fld>
            <a:endParaRPr lang="en-MY" spc="2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333425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lang="en-US" spc="70" dirty="0"/>
              <a:t>Parsing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A8D9CF-02AD-4DDB-980A-FECE879080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0541" y="1545282"/>
            <a:ext cx="7530448" cy="2819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61CB4BE-F47C-4FC0-9384-DA3D604188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8533" y="4648200"/>
            <a:ext cx="7620000" cy="1768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7971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lang="en-MY" spc="20" smtClean="0"/>
              <a:t>17</a:t>
            </a:fld>
            <a:endParaRPr lang="en-MY" spc="2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333425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lang="en-US" spc="70" dirty="0"/>
              <a:t>Parsing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797255-AF83-4403-AEFD-169670E950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347" y="1981200"/>
            <a:ext cx="5235705" cy="475752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58B961A-3E0B-4A62-A4B2-FE8DB5DEA169}"/>
              </a:ext>
            </a:extLst>
          </p:cNvPr>
          <p:cNvSpPr txBox="1"/>
          <p:nvPr/>
        </p:nvSpPr>
        <p:spPr>
          <a:xfrm>
            <a:off x="1295400" y="1372010"/>
            <a:ext cx="5029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sz="1800" b="0" i="0" u="none" strike="noStrike" baseline="0" dirty="0">
                <a:latin typeface="NimbusRomNo9L-Regu"/>
              </a:rPr>
              <a:t>The CYK algorithm for parsing.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5281260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lang="en-MY" spc="20" smtClean="0"/>
              <a:t>18</a:t>
            </a:fld>
            <a:endParaRPr lang="en-MY" spc="2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333425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lang="en-US" spc="70" dirty="0"/>
              <a:t>Parsing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8B961A-3E0B-4A62-A4B2-FE8DB5DEA169}"/>
              </a:ext>
            </a:extLst>
          </p:cNvPr>
          <p:cNvSpPr txBox="1"/>
          <p:nvPr/>
        </p:nvSpPr>
        <p:spPr>
          <a:xfrm>
            <a:off x="1295400" y="1372010"/>
            <a:ext cx="7239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u="none" strike="noStrike" baseline="0" dirty="0">
                <a:latin typeface="NimbusRomNo9L-Regu"/>
              </a:rPr>
              <a:t>Using</a:t>
            </a:r>
            <a:r>
              <a:rPr lang="en-US" sz="1800" b="0" i="1" u="none" strike="noStrike" baseline="0" dirty="0">
                <a:latin typeface="NimbusRomNo9L-Regu"/>
              </a:rPr>
              <a:t> A</a:t>
            </a:r>
            <a:r>
              <a:rPr lang="en-US" sz="1800" b="0" i="0" u="none" strike="noStrike" baseline="0" dirty="0">
                <a:latin typeface="NimbusRomNo9L-Regu"/>
              </a:rPr>
              <a:t>* search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NimbusRomNo9L-Regu"/>
              </a:rPr>
              <a:t>don’t have to search entire state space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sz="1800" b="0" i="0" u="none" strike="noStrike" baseline="0" dirty="0">
                <a:latin typeface="NimbusRomNo9L-Regu"/>
              </a:rPr>
              <a:t>guaranteed </a:t>
            </a:r>
            <a:r>
              <a:rPr lang="en-US" sz="1800" b="0" i="0" u="none" strike="noStrike" baseline="0" dirty="0">
                <a:latin typeface="NimbusRomNo9L-Regu"/>
              </a:rPr>
              <a:t>that the first parse found will be the most probable (assuming an admissible heuristic).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NimbusRomNo9L-Regu"/>
              </a:rPr>
              <a:t>faster than CYK, but (depending on the details of the grammar) still </a:t>
            </a:r>
            <a:r>
              <a:rPr lang="en-MY" sz="1800" b="0" i="0" u="none" strike="noStrike" baseline="0" dirty="0">
                <a:latin typeface="NimbusRomNo9L-Regu"/>
              </a:rPr>
              <a:t>slower than </a:t>
            </a:r>
            <a:r>
              <a:rPr lang="en-MY" sz="1800" b="0" i="0" u="none" strike="noStrike" baseline="0" dirty="0">
                <a:latin typeface="NimbusRomNo9L-ReguItal"/>
              </a:rPr>
              <a:t>O</a:t>
            </a:r>
            <a:r>
              <a:rPr lang="en-MY" sz="1800" b="0" i="0" u="none" strike="noStrike" baseline="0" dirty="0">
                <a:latin typeface="CMR10"/>
              </a:rPr>
              <a:t>(</a:t>
            </a:r>
            <a:r>
              <a:rPr lang="en-MY" sz="1800" b="0" i="0" u="none" strike="noStrike" baseline="0" dirty="0">
                <a:latin typeface="NimbusRomNo9L-ReguItal"/>
              </a:rPr>
              <a:t>n</a:t>
            </a:r>
            <a:r>
              <a:rPr lang="en-MY" sz="1800" b="0" i="0" u="none" strike="noStrike" baseline="0" dirty="0">
                <a:latin typeface="CMR10"/>
              </a:rPr>
              <a:t>)</a:t>
            </a:r>
            <a:r>
              <a:rPr lang="en-MY" sz="1800" b="0" i="0" u="none" strike="noStrike" baseline="0" dirty="0">
                <a:latin typeface="NimbusRomNo9L-Regu"/>
              </a:rPr>
              <a:t>.</a:t>
            </a:r>
            <a:endParaRPr lang="en-US" dirty="0">
              <a:latin typeface="NimbusRomNo9L-Regu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NimbusRomNo9L-Regu"/>
              </a:rPr>
              <a:t>Parse tree for the sentence “Every </a:t>
            </a:r>
            <a:r>
              <a:rPr lang="en-US" sz="1800" b="0" i="0" u="none" strike="noStrike" baseline="0" dirty="0" err="1">
                <a:latin typeface="NimbusRomNo9L-Regu"/>
              </a:rPr>
              <a:t>wumpus</a:t>
            </a:r>
            <a:r>
              <a:rPr lang="en-US" sz="1800" b="0" i="0" u="none" strike="noStrike" baseline="0" dirty="0">
                <a:latin typeface="NimbusRomNo9L-Regu"/>
              </a:rPr>
              <a:t> smells” and probabilities:</a:t>
            </a:r>
            <a:endParaRPr lang="en-MY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E98D4C-BE1C-41BF-9528-A2F36E8C1F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3800" y="3672020"/>
            <a:ext cx="2781300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1155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lang="en-MY" spc="20" smtClean="0"/>
              <a:t>19</a:t>
            </a:fld>
            <a:endParaRPr lang="en-MY" spc="2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333425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lang="en-US" spc="70" dirty="0"/>
              <a:t>Parsing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8B961A-3E0B-4A62-A4B2-FE8DB5DEA169}"/>
              </a:ext>
            </a:extLst>
          </p:cNvPr>
          <p:cNvSpPr txBox="1"/>
          <p:nvPr/>
        </p:nvSpPr>
        <p:spPr>
          <a:xfrm>
            <a:off x="1295400" y="1372010"/>
            <a:ext cx="72390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u="none" strike="noStrike" baseline="0" dirty="0">
                <a:latin typeface="NimbusRomNo9L-Regu"/>
              </a:rPr>
              <a:t>Using</a:t>
            </a:r>
            <a:r>
              <a:rPr lang="en-US" sz="1800" b="0" i="1" u="none" strike="noStrike" baseline="0" dirty="0">
                <a:latin typeface="NimbusRomNo9L-Regu"/>
              </a:rPr>
              <a:t> </a:t>
            </a:r>
            <a:r>
              <a:rPr lang="en-MY" sz="1800" b="0" i="0" u="none" strike="noStrike" baseline="0" dirty="0">
                <a:latin typeface="NimbusRomNo9L-Medi"/>
              </a:rPr>
              <a:t>beam search</a:t>
            </a:r>
            <a:endParaRPr lang="en-US" sz="1800" b="0" i="0" u="none" strike="noStrike" baseline="0" dirty="0">
              <a:latin typeface="NimbusRomNo9L-Regu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consider only the </a:t>
            </a:r>
            <a:r>
              <a:rPr lang="en-US" sz="1800" b="0" i="1" u="none" strike="noStrike" baseline="0" dirty="0">
                <a:latin typeface="Times New Roman" panose="02020603050405020304" pitchFamily="18" charset="0"/>
              </a:rPr>
              <a:t>b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most probable alternative parses</a:t>
            </a:r>
          </a:p>
          <a:p>
            <a:endParaRPr lang="en-US" sz="1800" b="0" i="0" u="none" strike="noStrike" baseline="0" dirty="0">
              <a:latin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NimbusRomNo9L-Regu"/>
              </a:rPr>
              <a:t>Not </a:t>
            </a:r>
            <a:r>
              <a:rPr lang="en-US" sz="1800" b="0" i="0" u="none" strike="noStrike" baseline="0" dirty="0">
                <a:latin typeface="NimbusRomNo9L-Regu"/>
              </a:rPr>
              <a:t>guaranteed to find the parse with highest probability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NimbusRomNo9L-Regu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NimbusRomNo9L-Regu"/>
              </a:rPr>
              <a:t>However parser can operate in </a:t>
            </a:r>
            <a:r>
              <a:rPr lang="en-US" sz="1800" b="0" i="0" u="none" strike="noStrike" baseline="0" dirty="0">
                <a:latin typeface="NimbusRomNo9L-ReguItal"/>
              </a:rPr>
              <a:t>O</a:t>
            </a:r>
            <a:r>
              <a:rPr lang="en-US" sz="1800" b="0" i="0" u="none" strike="noStrike" baseline="0" dirty="0">
                <a:latin typeface="CMR10"/>
              </a:rPr>
              <a:t>(</a:t>
            </a:r>
            <a:r>
              <a:rPr lang="en-US" sz="1800" b="0" i="0" u="none" strike="noStrike" baseline="0" dirty="0">
                <a:latin typeface="NimbusRomNo9L-ReguItal"/>
              </a:rPr>
              <a:t>n</a:t>
            </a:r>
            <a:r>
              <a:rPr lang="en-US" sz="1800" b="0" i="0" u="none" strike="noStrike" baseline="0" dirty="0">
                <a:latin typeface="CMR10"/>
              </a:rPr>
              <a:t>) </a:t>
            </a:r>
            <a:r>
              <a:rPr lang="en-US" sz="1800" b="0" i="0" u="none" strike="noStrike" baseline="0" dirty="0">
                <a:latin typeface="NimbusRomNo9L-Regu"/>
              </a:rPr>
              <a:t>time and still finds the best parse most of the time</a:t>
            </a:r>
          </a:p>
          <a:p>
            <a:endParaRPr lang="en-US" sz="1800" b="0" i="0" u="none" strike="noStrike" baseline="0" dirty="0">
              <a:latin typeface="NimbusRomNo9L-Regu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u="none" strike="noStrike" baseline="0" dirty="0">
                <a:latin typeface="Times New Roman" panose="02020603050405020304" pitchFamily="18" charset="0"/>
              </a:rPr>
              <a:t>beam</a:t>
            </a:r>
            <a:r>
              <a:rPr lang="en-US" sz="1800" b="0" i="1" u="none" strike="noStrike" baseline="0" dirty="0"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search parser with </a:t>
            </a:r>
            <a:r>
              <a:rPr lang="en-US" sz="1800" b="0" i="1" u="none" strike="noStrike" baseline="0" dirty="0">
                <a:latin typeface="Times New Roman" panose="02020603050405020304" pitchFamily="18" charset="0"/>
              </a:rPr>
              <a:t>b </a:t>
            </a:r>
            <a:r>
              <a:rPr lang="en-US" sz="1800" b="0" i="0" u="none" strike="noStrike" baseline="0" dirty="0">
                <a:latin typeface="Lucida Sans Unicode" panose="020B0602030504020204" pitchFamily="34" charset="0"/>
              </a:rPr>
              <a:t>=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1 is called a </a:t>
            </a:r>
            <a:r>
              <a:rPr lang="en-US" sz="1800" b="1" i="0" u="none" strike="noStrike" baseline="0" dirty="0">
                <a:latin typeface="Times New Roman" panose="02020603050405020304" pitchFamily="18" charset="0"/>
              </a:rPr>
              <a:t>deterministic parser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.</a:t>
            </a:r>
          </a:p>
          <a:p>
            <a:endParaRPr lang="en-US" sz="1800" b="0" i="0" u="none" strike="noStrike" baseline="0" dirty="0">
              <a:latin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NimbusRomNo9L-Regu"/>
              </a:rPr>
              <a:t>Example: </a:t>
            </a:r>
            <a:r>
              <a:rPr lang="en-MY" sz="1800" b="0" i="0" u="none" strike="noStrike" baseline="0" dirty="0">
                <a:latin typeface="NimbusRomNo9L-Medi"/>
              </a:rPr>
              <a:t>shift-reduce parsing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NimbusRomNo9L-Regu"/>
              </a:rPr>
              <a:t>go through the sentence word by word</a:t>
            </a:r>
            <a:endParaRPr lang="en-MY" dirty="0">
              <a:latin typeface="NimbusRomNo9L-Medi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NimbusRomNo9L-Regu"/>
              </a:rPr>
              <a:t>choosing at each point whether to shift the word onto a stack of constituents,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NimbusRomNo9L-Regu"/>
              </a:rPr>
              <a:t>or to reduce the top constituent(s) on the stack according to a grammar rule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887109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spc="20" dirty="0"/>
              <a:t>2</a:t>
            </a:fld>
            <a:endParaRPr spc="2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35814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spc="70" dirty="0"/>
              <a:t>Outline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30299" y="1379949"/>
            <a:ext cx="6121400" cy="394146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0" indent="-368935">
              <a:lnSpc>
                <a:spcPct val="100000"/>
              </a:lnSpc>
              <a:spcBef>
                <a:spcPts val="114"/>
              </a:spcBef>
              <a:buFont typeface="Cambria"/>
              <a:buChar char="♦"/>
              <a:tabLst>
                <a:tab pos="381000" algn="l"/>
                <a:tab pos="381635" algn="l"/>
              </a:tabLst>
            </a:pPr>
            <a:r>
              <a:rPr lang="en-US" sz="2050" spc="-50" dirty="0">
                <a:latin typeface="Calibri"/>
                <a:cs typeface="Calibri"/>
              </a:rPr>
              <a:t>Language Models</a:t>
            </a:r>
          </a:p>
          <a:p>
            <a:pPr marL="381000" indent="-368935">
              <a:lnSpc>
                <a:spcPct val="100000"/>
              </a:lnSpc>
              <a:spcBef>
                <a:spcPts val="114"/>
              </a:spcBef>
              <a:buFont typeface="Cambria"/>
              <a:buChar char="♦"/>
              <a:tabLst>
                <a:tab pos="381000" algn="l"/>
                <a:tab pos="381635" algn="l"/>
              </a:tabLst>
            </a:pPr>
            <a:endParaRPr lang="en-US" sz="2050" spc="-50" dirty="0">
              <a:latin typeface="Calibri"/>
              <a:cs typeface="Calibri"/>
            </a:endParaRPr>
          </a:p>
          <a:p>
            <a:pPr marL="381000" indent="-368935">
              <a:lnSpc>
                <a:spcPct val="100000"/>
              </a:lnSpc>
              <a:spcBef>
                <a:spcPts val="114"/>
              </a:spcBef>
              <a:buFont typeface="Cambria"/>
              <a:buChar char="♦"/>
              <a:tabLst>
                <a:tab pos="381000" algn="l"/>
                <a:tab pos="381635" algn="l"/>
              </a:tabLst>
            </a:pPr>
            <a:r>
              <a:rPr lang="en-US" sz="2050" spc="-60" dirty="0">
                <a:latin typeface="Calibri"/>
                <a:cs typeface="Calibri"/>
              </a:rPr>
              <a:t>Grammar</a:t>
            </a:r>
          </a:p>
          <a:p>
            <a:pPr marL="381000" indent="-368935">
              <a:lnSpc>
                <a:spcPct val="100000"/>
              </a:lnSpc>
              <a:spcBef>
                <a:spcPts val="114"/>
              </a:spcBef>
              <a:buFont typeface="Cambria"/>
              <a:buChar char="♦"/>
              <a:tabLst>
                <a:tab pos="381000" algn="l"/>
                <a:tab pos="381635" algn="l"/>
              </a:tabLst>
            </a:pPr>
            <a:endParaRPr lang="en-US" sz="2050" spc="-50" dirty="0">
              <a:latin typeface="Calibri"/>
              <a:cs typeface="Calibri"/>
            </a:endParaRPr>
          </a:p>
          <a:p>
            <a:pPr marL="381000" indent="-368935">
              <a:lnSpc>
                <a:spcPct val="100000"/>
              </a:lnSpc>
              <a:spcBef>
                <a:spcPts val="114"/>
              </a:spcBef>
              <a:buFont typeface="Cambria"/>
              <a:buChar char="♦"/>
              <a:tabLst>
                <a:tab pos="381000" algn="l"/>
                <a:tab pos="381635" algn="l"/>
              </a:tabLst>
            </a:pPr>
            <a:r>
              <a:rPr lang="en-US" sz="2050" spc="-50" dirty="0">
                <a:latin typeface="Calibri"/>
                <a:cs typeface="Calibri"/>
              </a:rPr>
              <a:t>Parsing</a:t>
            </a:r>
          </a:p>
          <a:p>
            <a:pPr marL="381000" indent="-368935">
              <a:lnSpc>
                <a:spcPct val="100000"/>
              </a:lnSpc>
              <a:spcBef>
                <a:spcPts val="114"/>
              </a:spcBef>
              <a:buFont typeface="Cambria"/>
              <a:buChar char="♦"/>
              <a:tabLst>
                <a:tab pos="381000" algn="l"/>
                <a:tab pos="381635" algn="l"/>
              </a:tabLst>
            </a:pPr>
            <a:endParaRPr lang="en-US" sz="2050" spc="-50" dirty="0">
              <a:latin typeface="Calibri"/>
              <a:cs typeface="Calibri"/>
            </a:endParaRPr>
          </a:p>
          <a:p>
            <a:pPr marL="381000" indent="-368935">
              <a:lnSpc>
                <a:spcPct val="100000"/>
              </a:lnSpc>
              <a:spcBef>
                <a:spcPts val="114"/>
              </a:spcBef>
              <a:buFont typeface="Cambria"/>
              <a:buChar char="♦"/>
              <a:tabLst>
                <a:tab pos="381000" algn="l"/>
                <a:tab pos="381635" algn="l"/>
              </a:tabLst>
            </a:pPr>
            <a:r>
              <a:rPr lang="en-US" sz="2050" spc="-50" dirty="0">
                <a:latin typeface="Calibri"/>
                <a:cs typeface="Calibri"/>
              </a:rPr>
              <a:t>Augmented Grammars</a:t>
            </a:r>
          </a:p>
          <a:p>
            <a:pPr marL="381000" indent="-368935">
              <a:lnSpc>
                <a:spcPct val="100000"/>
              </a:lnSpc>
              <a:spcBef>
                <a:spcPts val="114"/>
              </a:spcBef>
              <a:buFont typeface="Cambria"/>
              <a:buChar char="♦"/>
              <a:tabLst>
                <a:tab pos="381000" algn="l"/>
                <a:tab pos="381635" algn="l"/>
              </a:tabLst>
            </a:pPr>
            <a:endParaRPr lang="en-US" sz="2050" spc="-50" dirty="0">
              <a:latin typeface="Calibri"/>
              <a:cs typeface="Calibri"/>
            </a:endParaRPr>
          </a:p>
          <a:p>
            <a:pPr marL="381000" indent="-368935">
              <a:lnSpc>
                <a:spcPct val="100000"/>
              </a:lnSpc>
              <a:spcBef>
                <a:spcPts val="114"/>
              </a:spcBef>
              <a:buFont typeface="Cambria"/>
              <a:buChar char="♦"/>
              <a:tabLst>
                <a:tab pos="381000" algn="l"/>
                <a:tab pos="381635" algn="l"/>
              </a:tabLst>
            </a:pPr>
            <a:r>
              <a:rPr lang="en-US" sz="2050" dirty="0">
                <a:latin typeface="Calibri"/>
                <a:cs typeface="Calibri"/>
              </a:rPr>
              <a:t>Complications of Real Natural Language</a:t>
            </a:r>
          </a:p>
          <a:p>
            <a:pPr marL="381000" indent="-368935">
              <a:lnSpc>
                <a:spcPct val="100000"/>
              </a:lnSpc>
              <a:spcBef>
                <a:spcPts val="114"/>
              </a:spcBef>
              <a:buFont typeface="Cambria"/>
              <a:buChar char="♦"/>
              <a:tabLst>
                <a:tab pos="381000" algn="l"/>
                <a:tab pos="381635" algn="l"/>
              </a:tabLst>
            </a:pPr>
            <a:endParaRPr lang="en-US" sz="2050" dirty="0">
              <a:latin typeface="Calibri"/>
              <a:cs typeface="Calibri"/>
            </a:endParaRPr>
          </a:p>
          <a:p>
            <a:pPr marL="381000" indent="-368935">
              <a:lnSpc>
                <a:spcPct val="100000"/>
              </a:lnSpc>
              <a:spcBef>
                <a:spcPts val="114"/>
              </a:spcBef>
              <a:buFont typeface="Cambria"/>
              <a:buChar char="♦"/>
              <a:tabLst>
                <a:tab pos="381000" algn="l"/>
                <a:tab pos="381635" algn="l"/>
              </a:tabLst>
            </a:pPr>
            <a:r>
              <a:rPr lang="en-US" sz="2050" dirty="0">
                <a:latin typeface="Calibri"/>
                <a:cs typeface="Calibri"/>
              </a:rPr>
              <a:t>Natural Language Tasks</a:t>
            </a:r>
          </a:p>
          <a:p>
            <a:pPr marL="12065">
              <a:lnSpc>
                <a:spcPct val="100000"/>
              </a:lnSpc>
              <a:spcBef>
                <a:spcPts val="114"/>
              </a:spcBef>
              <a:tabLst>
                <a:tab pos="381000" algn="l"/>
                <a:tab pos="381635" algn="l"/>
              </a:tabLst>
            </a:pPr>
            <a:endParaRPr lang="en-US" sz="205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lang="en-MY" spc="20" smtClean="0"/>
              <a:t>20</a:t>
            </a:fld>
            <a:endParaRPr lang="en-MY" spc="2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333425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lang="en-US" spc="70" dirty="0"/>
              <a:t>Parsing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9D8B6C-B5C8-4E52-8097-95F04C52C5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1524000"/>
            <a:ext cx="4503989" cy="435094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ADB95F2-60B0-4825-AAED-F614AED31F0F}"/>
              </a:ext>
            </a:extLst>
          </p:cNvPr>
          <p:cNvSpPr txBox="1"/>
          <p:nvPr/>
        </p:nvSpPr>
        <p:spPr>
          <a:xfrm>
            <a:off x="1782476" y="6172200"/>
            <a:ext cx="673023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12180" algn="just"/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A dependency-style parse (top) and the corresponding phrase structure parse (bottom) for the sentence </a:t>
            </a:r>
            <a:r>
              <a:rPr lang="en-US" sz="1800" b="0" i="1" u="none" strike="noStrike" baseline="0" dirty="0">
                <a:latin typeface="Times New Roman" panose="02020603050405020304" pitchFamily="18" charset="0"/>
              </a:rPr>
              <a:t>I detect the smelly </a:t>
            </a:r>
            <a:r>
              <a:rPr lang="en-US" sz="1800" b="0" i="1" u="none" strike="noStrike" baseline="0" dirty="0" err="1">
                <a:latin typeface="Times New Roman" panose="02020603050405020304" pitchFamily="18" charset="0"/>
              </a:rPr>
              <a:t>wumpus</a:t>
            </a:r>
            <a:r>
              <a:rPr lang="en-US" sz="1800" b="0" i="1" u="none" strike="noStrike" baseline="0" dirty="0">
                <a:latin typeface="Times New Roman" panose="02020603050405020304" pitchFamily="18" charset="0"/>
              </a:rPr>
              <a:t> near me.</a:t>
            </a:r>
          </a:p>
        </p:txBody>
      </p:sp>
    </p:spTree>
    <p:extLst>
      <p:ext uri="{BB962C8B-B14F-4D97-AF65-F5344CB8AC3E}">
        <p14:creationId xmlns:p14="http://schemas.microsoft.com/office/powerpoint/2010/main" val="31487797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lang="en-MY" spc="20" smtClean="0"/>
              <a:t>21</a:t>
            </a:fld>
            <a:endParaRPr lang="en-MY" spc="2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333425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lang="en-US" spc="70" dirty="0"/>
              <a:t>Parsing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F24DCE-ADF4-4120-BAAD-B23A977A88CB}"/>
              </a:ext>
            </a:extLst>
          </p:cNvPr>
          <p:cNvSpPr txBox="1"/>
          <p:nvPr/>
        </p:nvSpPr>
        <p:spPr>
          <a:xfrm>
            <a:off x="1168755" y="1277942"/>
            <a:ext cx="7671789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sz="1800" b="0" i="0" u="none" strike="noStrike" baseline="0" dirty="0">
                <a:solidFill>
                  <a:srgbClr val="9A009A"/>
                </a:solidFill>
                <a:latin typeface="CMSSBX10"/>
              </a:rPr>
              <a:t>Dependency parsing</a:t>
            </a:r>
          </a:p>
          <a:p>
            <a:endParaRPr lang="en-MY" sz="1800" b="0" i="0" u="none" strike="noStrike" baseline="0" dirty="0">
              <a:solidFill>
                <a:srgbClr val="9A009A"/>
              </a:solidFill>
              <a:latin typeface="CMSSBX10"/>
            </a:endParaRPr>
          </a:p>
          <a:p>
            <a:pPr algn="l"/>
            <a:r>
              <a:rPr lang="en-US" sz="1800" b="1" i="0" u="none" strike="noStrike" baseline="0" dirty="0">
                <a:solidFill>
                  <a:srgbClr val="000000"/>
                </a:solidFill>
                <a:latin typeface="NimbusRomNo9L-Medi"/>
              </a:rPr>
              <a:t>dependency grammar</a:t>
            </a:r>
            <a:r>
              <a:rPr lang="en-US" dirty="0">
                <a:solidFill>
                  <a:srgbClr val="000000"/>
                </a:solidFill>
                <a:latin typeface="NimbusRomNo9L-Regu"/>
              </a:rPr>
              <a:t>: </a:t>
            </a:r>
          </a:p>
          <a:p>
            <a:pPr algn="l"/>
            <a:endParaRPr lang="en-US" dirty="0">
              <a:solidFill>
                <a:srgbClr val="000000"/>
              </a:solidFill>
              <a:latin typeface="NimbusRomNo9L-Regu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NimbusRomNo9L-Regu"/>
              </a:rPr>
              <a:t>assumes that syntactic structure is formed by binary relations between lexical items, without a need for syntactic constituents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b="0" i="0" u="none" strike="noStrike" baseline="0" dirty="0">
              <a:solidFill>
                <a:srgbClr val="000000"/>
              </a:solidFill>
              <a:latin typeface="NimbusRomNo9L-Regu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NimbusRomNo9L-Regu"/>
              </a:rPr>
              <a:t>phrase structure tree is annotated with the head of each phrase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NimbusRomNo9L-Regu"/>
              </a:rPr>
              <a:t>recover dependency tree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NimbusRomNo9L-Regu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NimbusRomNo9L-Regu"/>
              </a:rPr>
              <a:t>Convert dependency tree to phrase structure with arbitrary categories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NimbusRomNo9L-Regu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MY" dirty="0">
              <a:latin typeface="CMSSBX10"/>
            </a:endParaRPr>
          </a:p>
        </p:txBody>
      </p:sp>
    </p:spTree>
    <p:extLst>
      <p:ext uri="{BB962C8B-B14F-4D97-AF65-F5344CB8AC3E}">
        <p14:creationId xmlns:p14="http://schemas.microsoft.com/office/powerpoint/2010/main" val="32205552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lang="en-MY" spc="20" smtClean="0"/>
              <a:t>22</a:t>
            </a:fld>
            <a:endParaRPr lang="en-MY" spc="2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333425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lang="en-US" spc="70" dirty="0"/>
              <a:t>Parsing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F24DCE-ADF4-4120-BAAD-B23A977A88CB}"/>
              </a:ext>
            </a:extLst>
          </p:cNvPr>
          <p:cNvSpPr txBox="1"/>
          <p:nvPr/>
        </p:nvSpPr>
        <p:spPr>
          <a:xfrm>
            <a:off x="1168755" y="1277942"/>
            <a:ext cx="7671789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baseline="0" dirty="0">
                <a:solidFill>
                  <a:srgbClr val="9A009A"/>
                </a:solidFill>
                <a:latin typeface="CMSSBX10"/>
              </a:rPr>
              <a:t>Learning a parser from examples</a:t>
            </a:r>
          </a:p>
          <a:p>
            <a:endParaRPr lang="en-US" dirty="0">
              <a:latin typeface="NimbusRomNo9L-Regu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NimbusRomNo9L-Regu"/>
              </a:rPr>
              <a:t>Given treebank, create a PCFG just by counting the number of times each node-type appears in a tree (with the usual caveats about smoothing low counts)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>
              <a:latin typeface="NimbusRomNo9L-Regu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NimbusRomNo9L-Regu"/>
              </a:rPr>
              <a:t>Annotated tree for </a:t>
            </a:r>
          </a:p>
          <a:p>
            <a:r>
              <a:rPr lang="en-US" dirty="0">
                <a:latin typeface="NimbusRomNo9L-Regu"/>
              </a:rPr>
              <a:t>“Here eyes were glazed as if she didn’t hear or even see him”</a:t>
            </a:r>
          </a:p>
          <a:p>
            <a:endParaRPr lang="en-MY" dirty="0">
              <a:latin typeface="CMSSBX1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>
              <a:latin typeface="NimbusRomNo9L-Regu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886F734-A7C7-4DF2-9A57-4F5CC10984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3862873"/>
            <a:ext cx="5046515" cy="2646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8243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lang="en-MY" spc="20" smtClean="0"/>
              <a:t>23</a:t>
            </a:fld>
            <a:endParaRPr lang="en-MY" spc="2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333425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lang="en-US" spc="70" dirty="0"/>
              <a:t>Parsing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F24DCE-ADF4-4120-BAAD-B23A977A88CB}"/>
              </a:ext>
            </a:extLst>
          </p:cNvPr>
          <p:cNvSpPr txBox="1"/>
          <p:nvPr/>
        </p:nvSpPr>
        <p:spPr>
          <a:xfrm>
            <a:off x="1168755" y="1277942"/>
            <a:ext cx="7671789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baseline="0" dirty="0">
                <a:solidFill>
                  <a:srgbClr val="9A009A"/>
                </a:solidFill>
                <a:latin typeface="CMSSBX10"/>
              </a:rPr>
              <a:t>Learning a parser from examples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NimbusRomNo9L-Regu"/>
              </a:rPr>
              <a:t>If there are 1000 </a:t>
            </a:r>
            <a:r>
              <a:rPr lang="en-US" sz="1800" b="0" i="1" u="none" strike="noStrike" baseline="0" dirty="0">
                <a:latin typeface="NimbusRomNo9L-ReguItal"/>
              </a:rPr>
              <a:t>S</a:t>
            </a:r>
            <a:r>
              <a:rPr lang="en-US" sz="1800" b="0" i="0" u="none" strike="noStrike" baseline="0" dirty="0">
                <a:latin typeface="NimbusRomNo9L-ReguItal"/>
              </a:rPr>
              <a:t> </a:t>
            </a:r>
            <a:r>
              <a:rPr lang="en-US" sz="1800" b="0" i="0" u="none" strike="noStrike" baseline="0" dirty="0">
                <a:latin typeface="NimbusRomNo9L-Regu"/>
              </a:rPr>
              <a:t>nodes of which 600 are of this form, then we create the rule:</a:t>
            </a:r>
          </a:p>
          <a:p>
            <a:pPr algn="ctr"/>
            <a:r>
              <a:rPr lang="en-MY" sz="1800" b="0" i="1" u="none" strike="noStrike" baseline="0" dirty="0">
                <a:latin typeface="Times New Roman" panose="02020603050405020304" pitchFamily="18" charset="0"/>
              </a:rPr>
              <a:t>S </a:t>
            </a:r>
            <a:r>
              <a:rPr lang="en-MY" sz="1800" b="0" i="1" u="none" strike="noStrike" baseline="0" dirty="0">
                <a:latin typeface="Arial" panose="020B0604020202020204" pitchFamily="34" charset="0"/>
              </a:rPr>
              <a:t>→ </a:t>
            </a:r>
            <a:r>
              <a:rPr lang="en-MY" sz="1800" b="0" i="1" u="none" strike="noStrike" baseline="0" dirty="0">
                <a:latin typeface="Times New Roman" panose="02020603050405020304" pitchFamily="18" charset="0"/>
              </a:rPr>
              <a:t>NP VP </a:t>
            </a:r>
            <a:r>
              <a:rPr lang="en-MY" sz="1800" b="0" i="0" u="none" strike="noStrike" baseline="0" dirty="0">
                <a:latin typeface="Arial" panose="020B0604020202020204" pitchFamily="34" charset="0"/>
              </a:rPr>
              <a:t>[</a:t>
            </a:r>
            <a:r>
              <a:rPr lang="en-MY" sz="1800" b="0" i="0" u="none" strike="noStrike" baseline="0" dirty="0">
                <a:latin typeface="Book Antiqua" panose="02040602050305030304" pitchFamily="18" charset="0"/>
              </a:rPr>
              <a:t>0</a:t>
            </a:r>
            <a:r>
              <a:rPr lang="en-MY" sz="1800" b="0" i="1" u="none" strike="noStrike" baseline="0" dirty="0">
                <a:latin typeface="Arial" panose="020B0604020202020204" pitchFamily="34" charset="0"/>
              </a:rPr>
              <a:t>.</a:t>
            </a:r>
            <a:r>
              <a:rPr lang="en-MY" sz="1800" b="0" i="0" u="none" strike="noStrike" baseline="0" dirty="0">
                <a:latin typeface="Book Antiqua" panose="02040602050305030304" pitchFamily="18" charset="0"/>
              </a:rPr>
              <a:t>6</a:t>
            </a:r>
            <a:r>
              <a:rPr lang="en-MY" sz="1800" b="0" i="0" u="none" strike="noStrike" baseline="0" dirty="0">
                <a:latin typeface="Arial" panose="020B0604020202020204" pitchFamily="34" charset="0"/>
              </a:rPr>
              <a:t>] </a:t>
            </a:r>
          </a:p>
          <a:p>
            <a:pPr algn="ctr"/>
            <a:endParaRPr lang="en-MY" dirty="0">
              <a:latin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MY" sz="1800" b="0" i="0" u="none" strike="noStrike" baseline="0" dirty="0">
                <a:latin typeface="NimbusRomNo9L-Regu"/>
              </a:rPr>
              <a:t>Penn Treebank has over 10,000 different node types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MY" dirty="0">
              <a:latin typeface="NimbusRomNo9L-Regu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sz="1800" b="0" i="0" u="none" strike="noStrike" baseline="0" dirty="0">
                <a:latin typeface="NimbusRomNo9L-Regu"/>
              </a:rPr>
              <a:t>“the </a:t>
            </a:r>
            <a:r>
              <a:rPr lang="en-US" sz="1800" b="0" i="0" u="none" strike="noStrike" baseline="0" dirty="0">
                <a:latin typeface="NimbusRomNo9L-Regu"/>
              </a:rPr>
              <a:t>good and the bad” is parsed as a single noun phrase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NimbusRomNo9L-Regu"/>
            </a:endParaRPr>
          </a:p>
          <a:p>
            <a:endParaRPr lang="en-US" i="1" dirty="0">
              <a:latin typeface="NimbusRomNo9L-Regu"/>
            </a:endParaRPr>
          </a:p>
          <a:p>
            <a:r>
              <a:rPr lang="en-US" dirty="0">
                <a:latin typeface="NimbusRomNo9L-Regu"/>
              </a:rPr>
              <a:t>Other approaches: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sz="1800" b="1" i="0" u="none" strike="noStrike" baseline="0" dirty="0">
                <a:latin typeface="NimbusRomNo9L-Medi"/>
              </a:rPr>
              <a:t>unsupervised parsing</a:t>
            </a:r>
            <a:r>
              <a:rPr lang="en-US" sz="1800" b="0" i="1" u="none" strike="noStrike" baseline="0" dirty="0">
                <a:latin typeface="NimbusRomNo9L-Regu"/>
              </a:rPr>
              <a:t>: </a:t>
            </a:r>
            <a:r>
              <a:rPr lang="en-US" sz="1800" b="0" u="none" strike="noStrike" baseline="0" dirty="0">
                <a:latin typeface="NimbusRomNo9L-Regu"/>
              </a:rPr>
              <a:t>learn</a:t>
            </a:r>
            <a:r>
              <a:rPr lang="en-US" sz="1800" b="0" i="1" u="none" strike="noStrike" baseline="0" dirty="0">
                <a:latin typeface="NimbusRomNo9L-Regu"/>
              </a:rPr>
              <a:t> </a:t>
            </a:r>
            <a:r>
              <a:rPr lang="en-US" sz="1800" b="0" i="0" u="none" strike="noStrike" baseline="0" dirty="0">
                <a:latin typeface="NimbusRomNo9L-Regu"/>
              </a:rPr>
              <a:t>new grammar (or improve an existing grammar) using a corpus of sentences without trees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1" i="0" u="none" strike="noStrike" baseline="0" dirty="0">
                <a:solidFill>
                  <a:srgbClr val="000000"/>
                </a:solidFill>
                <a:latin typeface="NimbusRomNo9L-Medi"/>
              </a:rPr>
              <a:t>curriculum learning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NimbusRomNo9L-Regu"/>
              </a:rPr>
              <a:t>: start with the easy part of the curriculum—short unambiguous 2-word sentences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1" i="0" u="none" strike="noStrike" baseline="0" dirty="0" err="1">
                <a:solidFill>
                  <a:srgbClr val="000000"/>
                </a:solidFill>
                <a:latin typeface="NimbusRomNo9L-Medi"/>
              </a:rPr>
              <a:t>semisupervised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NimbusRomNo9L-Medi"/>
              </a:rPr>
              <a:t> parsing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NimbusRomNo9L-Medi"/>
              </a:rPr>
              <a:t>: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NimbusRomNo9L-Regu"/>
              </a:rPr>
              <a:t>start with a small number of trees as data to build an initial grammar, then add a large number of unparsed sentences to improve </a:t>
            </a:r>
            <a:r>
              <a:rPr lang="en-MY" sz="1800" b="0" i="0" u="none" strike="noStrike" baseline="0" dirty="0">
                <a:solidFill>
                  <a:srgbClr val="000000"/>
                </a:solidFill>
                <a:latin typeface="NimbusRomNo9L-Regu"/>
              </a:rPr>
              <a:t>the grammar.</a:t>
            </a:r>
            <a:endParaRPr lang="en-MY" i="1" dirty="0"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2A7C12-E2DA-4B8B-AC0A-7983651298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3700" y="3886200"/>
            <a:ext cx="4191000" cy="33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4736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lang="en-MY" spc="20" smtClean="0"/>
              <a:t>24</a:t>
            </a:fld>
            <a:endParaRPr lang="en-MY" spc="2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333425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lang="en-US" spc="70" dirty="0"/>
              <a:t>Augmented Grammars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F24DCE-ADF4-4120-BAAD-B23A977A88CB}"/>
              </a:ext>
            </a:extLst>
          </p:cNvPr>
          <p:cNvSpPr txBox="1"/>
          <p:nvPr/>
        </p:nvSpPr>
        <p:spPr>
          <a:xfrm>
            <a:off x="1168755" y="1277942"/>
            <a:ext cx="7671789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1" u="none" strike="noStrike" baseline="0" dirty="0">
                <a:latin typeface="NimbusRomNo9L-Regu"/>
              </a:rPr>
              <a:t>Pronoun</a:t>
            </a:r>
            <a:r>
              <a:rPr lang="en-US" sz="1800" b="0" i="0" u="none" strike="noStrike" baseline="0" dirty="0">
                <a:latin typeface="NimbusRomNo9L-Regu"/>
              </a:rPr>
              <a:t> category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NimbusRomNo9L-Regu"/>
              </a:rPr>
              <a:t>“I” : can be subject of a sentence, singular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NimbusRomNo9L-Regu"/>
              </a:rPr>
              <a:t>“me” : cannot be subject of a sentence, plural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1" u="none" strike="noStrike" baseline="0" dirty="0">
                <a:latin typeface="Times New Roman" panose="02020603050405020304" pitchFamily="18" charset="0"/>
              </a:rPr>
              <a:t>Pronoun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that has been augmented with features like “subjective case, first person singular” is called a </a:t>
            </a:r>
            <a:r>
              <a:rPr lang="en-US" sz="1800" b="1" i="0" u="none" strike="noStrike" baseline="0" dirty="0">
                <a:latin typeface="Times New Roman" panose="02020603050405020304" pitchFamily="18" charset="0"/>
              </a:rPr>
              <a:t>subcategory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i="0" u="none" strike="noStrike" baseline="0" dirty="0">
                <a:latin typeface="Times New Roman" panose="02020603050405020304" pitchFamily="18" charset="0"/>
              </a:rPr>
              <a:t>Lexicalized PCFG: </a:t>
            </a:r>
            <a:r>
              <a:rPr lang="en-US" sz="1800" b="0" i="0" u="none" strike="noStrike" baseline="0" dirty="0">
                <a:latin typeface="NimbusRomNo9L-Regu"/>
              </a:rPr>
              <a:t>a type of augmented grammar that allows us to assign probabilities based on properties of the words in a phrase other than just the syntactic categories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b="0" i="0" u="none" strike="noStrike" baseline="0" dirty="0">
              <a:latin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b="0" i="0" u="none" strike="noStrike" baseline="0" dirty="0">
              <a:latin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b="0" i="0" u="none" strike="noStrike" baseline="0" dirty="0">
              <a:latin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b="0" i="0" u="none" strike="noStrike" baseline="0" dirty="0">
              <a:latin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b="0" i="0" u="none" strike="noStrike" baseline="0" dirty="0">
              <a:latin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The notation </a:t>
            </a:r>
            <a:r>
              <a:rPr lang="en-US" sz="1800" b="0" i="1" u="none" strike="noStrike" baseline="0" dirty="0">
                <a:latin typeface="Times New Roman" panose="02020603050405020304" pitchFamily="18" charset="0"/>
              </a:rPr>
              <a:t>VP</a:t>
            </a:r>
            <a:r>
              <a:rPr lang="en-US" sz="1800" b="0" i="0" u="none" strike="noStrike" baseline="0" dirty="0">
                <a:latin typeface="Tahoma" panose="020B0604030504040204" pitchFamily="34" charset="0"/>
              </a:rPr>
              <a:t>(</a:t>
            </a:r>
            <a:r>
              <a:rPr lang="en-US" sz="1800" b="0" i="1" u="none" strike="noStrike" baseline="0" dirty="0">
                <a:latin typeface="Times New Roman" panose="02020603050405020304" pitchFamily="18" charset="0"/>
              </a:rPr>
              <a:t>v</a:t>
            </a:r>
            <a:r>
              <a:rPr lang="en-US" sz="1800" b="0" i="0" u="none" strike="noStrike" baseline="0" dirty="0">
                <a:latin typeface="Tahoma" panose="020B0604030504040204" pitchFamily="34" charset="0"/>
              </a:rPr>
              <a:t>)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denotes a phrase with category </a:t>
            </a:r>
            <a:r>
              <a:rPr lang="en-US" sz="1800" b="0" i="1" u="none" strike="noStrike" baseline="0" dirty="0">
                <a:latin typeface="Times New Roman" panose="02020603050405020304" pitchFamily="18" charset="0"/>
              </a:rPr>
              <a:t>VP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whose head word is </a:t>
            </a:r>
            <a:r>
              <a:rPr lang="en-US" sz="1800" b="0" i="1" u="none" strike="noStrike" baseline="0" dirty="0">
                <a:latin typeface="Times New Roman" panose="02020603050405020304" pitchFamily="18" charset="0"/>
              </a:rPr>
              <a:t>v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Here </a:t>
            </a:r>
            <a:r>
              <a:rPr lang="en-US" sz="1800" b="0" i="1" u="none" strike="noStrike" baseline="0" dirty="0">
                <a:latin typeface="Times New Roman" panose="02020603050405020304" pitchFamily="18" charset="0"/>
              </a:rPr>
              <a:t>P</a:t>
            </a:r>
            <a:r>
              <a:rPr lang="en-US" sz="1800" b="0" i="0" u="none" strike="noStrike" baseline="-25000" dirty="0">
                <a:latin typeface="Times New Roman" panose="02020603050405020304" pitchFamily="18" charset="0"/>
              </a:rPr>
              <a:t>1</a:t>
            </a:r>
            <a:r>
              <a:rPr lang="en-US" sz="1800" b="0" i="0" u="none" strike="noStrike" baseline="0" dirty="0">
                <a:latin typeface="Tahoma" panose="020B0604030504040204" pitchFamily="34" charset="0"/>
              </a:rPr>
              <a:t>(</a:t>
            </a:r>
            <a:r>
              <a:rPr lang="en-US" sz="1800" b="0" i="1" u="none" strike="noStrike" baseline="0" dirty="0">
                <a:latin typeface="Times New Roman" panose="02020603050405020304" pitchFamily="18" charset="0"/>
              </a:rPr>
              <a:t>v</a:t>
            </a:r>
            <a:r>
              <a:rPr lang="en-US" sz="1800" b="0" i="1" u="none" strike="noStrike" baseline="0" dirty="0">
                <a:latin typeface="Arial" panose="020B0604020202020204" pitchFamily="34" charset="0"/>
              </a:rPr>
              <a:t>, </a:t>
            </a:r>
            <a:r>
              <a:rPr lang="en-US" sz="1800" b="0" i="1" u="none" strike="noStrike" baseline="0" dirty="0">
                <a:latin typeface="Times New Roman" panose="02020603050405020304" pitchFamily="18" charset="0"/>
              </a:rPr>
              <a:t>n</a:t>
            </a:r>
            <a:r>
              <a:rPr lang="en-US" sz="1800" b="0" i="0" u="none" strike="noStrike" baseline="0" dirty="0">
                <a:latin typeface="Tahoma" panose="020B0604030504040204" pitchFamily="34" charset="0"/>
              </a:rPr>
              <a:t>)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means the probability of a </a:t>
            </a:r>
            <a:r>
              <a:rPr lang="en-US" sz="1800" b="0" i="1" u="none" strike="noStrike" baseline="0" dirty="0">
                <a:latin typeface="Times New Roman" panose="02020603050405020304" pitchFamily="18" charset="0"/>
              </a:rPr>
              <a:t>VP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headed by </a:t>
            </a:r>
            <a:r>
              <a:rPr lang="en-US" sz="1800" b="0" i="1" u="none" strike="noStrike" baseline="0" dirty="0">
                <a:latin typeface="Times New Roman" panose="02020603050405020304" pitchFamily="18" charset="0"/>
              </a:rPr>
              <a:t>v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joining with an </a:t>
            </a:r>
            <a:r>
              <a:rPr lang="en-US" sz="1800" b="0" i="1" u="none" strike="noStrike" baseline="0" dirty="0">
                <a:latin typeface="Times New Roman" panose="02020603050405020304" pitchFamily="18" charset="0"/>
              </a:rPr>
              <a:t>NP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headed by </a:t>
            </a:r>
            <a:r>
              <a:rPr lang="en-US" sz="1800" b="0" i="1" u="none" strike="noStrike" baseline="0" dirty="0">
                <a:latin typeface="Times New Roman" panose="02020603050405020304" pitchFamily="18" charset="0"/>
              </a:rPr>
              <a:t>n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to </a:t>
            </a:r>
            <a:r>
              <a:rPr lang="en-MY" sz="1800" b="0" i="0" u="none" strike="noStrike" baseline="0" dirty="0">
                <a:latin typeface="Times New Roman" panose="02020603050405020304" pitchFamily="18" charset="0"/>
              </a:rPr>
              <a:t>form a </a:t>
            </a:r>
            <a:r>
              <a:rPr lang="en-MY" sz="1800" b="0" i="1" u="none" strike="noStrike" baseline="0" dirty="0">
                <a:latin typeface="Times New Roman" panose="02020603050405020304" pitchFamily="18" charset="0"/>
              </a:rPr>
              <a:t>VP</a:t>
            </a:r>
            <a:r>
              <a:rPr lang="en-MY" sz="1800" b="0" i="0" u="none" strike="noStrike" baseline="0" dirty="0">
                <a:latin typeface="Times New Roman" panose="02020603050405020304" pitchFamily="18" charset="0"/>
              </a:rPr>
              <a:t>.</a:t>
            </a:r>
          </a:p>
          <a:p>
            <a:endParaRPr lang="en-MY" dirty="0">
              <a:latin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A18EE18-3E8B-481D-9904-8ACEF9985C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4038600"/>
            <a:ext cx="4533900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6722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lang="en-MY" spc="20" smtClean="0"/>
              <a:t>25</a:t>
            </a:fld>
            <a:endParaRPr lang="en-MY" spc="2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333425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lang="en-US" spc="70" dirty="0"/>
              <a:t>Augmented Grammars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F24DCE-ADF4-4120-BAAD-B23A977A88CB}"/>
              </a:ext>
            </a:extLst>
          </p:cNvPr>
          <p:cNvSpPr txBox="1"/>
          <p:nvPr/>
        </p:nvSpPr>
        <p:spPr>
          <a:xfrm>
            <a:off x="1168755" y="1277942"/>
            <a:ext cx="7671789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encode facts completely in the probability entries, for example: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1" u="none" strike="noStrike" baseline="0" dirty="0">
                <a:latin typeface="Times New Roman" panose="02020603050405020304" pitchFamily="18" charset="0"/>
              </a:rPr>
              <a:t>P</a:t>
            </a:r>
            <a:r>
              <a:rPr lang="en-US" sz="1800" b="0" i="0" u="none" strike="noStrike" baseline="-25000" dirty="0">
                <a:latin typeface="Times New Roman" panose="02020603050405020304" pitchFamily="18" charset="0"/>
              </a:rPr>
              <a:t>1</a:t>
            </a:r>
            <a:r>
              <a:rPr lang="en-US" sz="1800" b="0" i="0" u="none" strike="noStrike" baseline="0" dirty="0">
                <a:latin typeface="Tahoma" panose="020B0604030504040204" pitchFamily="34" charset="0"/>
              </a:rPr>
              <a:t>(</a:t>
            </a:r>
            <a:r>
              <a:rPr lang="en-US" sz="1800" b="0" i="1" u="none" strike="noStrike" baseline="0" dirty="0">
                <a:latin typeface="Times New Roman" panose="02020603050405020304" pitchFamily="18" charset="0"/>
              </a:rPr>
              <a:t>v</a:t>
            </a:r>
            <a:r>
              <a:rPr lang="en-US" sz="1800" b="0" i="1" u="none" strike="noStrike" baseline="0" dirty="0">
                <a:latin typeface="Arial" panose="020B0604020202020204" pitchFamily="34" charset="0"/>
              </a:rPr>
              <a:t>, </a:t>
            </a:r>
            <a:r>
              <a:rPr lang="en-US" sz="1800" b="0" i="1" u="none" strike="noStrike" baseline="0" dirty="0">
                <a:latin typeface="Times New Roman" panose="02020603050405020304" pitchFamily="18" charset="0"/>
              </a:rPr>
              <a:t>she</a:t>
            </a:r>
            <a:r>
              <a:rPr lang="en-US" sz="1800" b="0" i="0" u="none" strike="noStrike" baseline="0" dirty="0">
                <a:latin typeface="Tahoma" panose="020B0604030504040204" pitchFamily="34" charset="0"/>
              </a:rPr>
              <a:t>) </a:t>
            </a:r>
            <a:r>
              <a:rPr lang="en-US" dirty="0">
                <a:latin typeface="Times New Roman" panose="02020603050405020304" pitchFamily="18" charset="0"/>
              </a:rPr>
              <a:t>made a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 very small number, for all verbs </a:t>
            </a:r>
            <a:r>
              <a:rPr lang="en-US" sz="1800" b="0" i="1" u="none" strike="noStrike" baseline="0" dirty="0">
                <a:latin typeface="Times New Roman" panose="02020603050405020304" pitchFamily="18" charset="0"/>
              </a:rPr>
              <a:t>v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.</a:t>
            </a:r>
          </a:p>
          <a:p>
            <a:endParaRPr lang="en-MY" dirty="0">
              <a:latin typeface="Arial" panose="020B0604020202020204" pitchFamily="34" charset="0"/>
            </a:endParaRPr>
          </a:p>
          <a:p>
            <a:r>
              <a:rPr lang="en-MY" sz="1800" b="0" i="1" u="none" strike="noStrike" baseline="0" dirty="0">
                <a:latin typeface="Times New Roman" panose="02020603050405020304" pitchFamily="18" charset="0"/>
              </a:rPr>
              <a:t>S</a:t>
            </a:r>
            <a:r>
              <a:rPr lang="en-MY" sz="1800" b="0" i="0" u="none" strike="noStrike" baseline="0" dirty="0">
                <a:latin typeface="Arial" panose="020B0604020202020204" pitchFamily="34" charset="0"/>
              </a:rPr>
              <a:t>(</a:t>
            </a:r>
            <a:r>
              <a:rPr lang="en-MY" sz="1800" b="0" i="1" u="none" strike="noStrike" baseline="0" dirty="0">
                <a:latin typeface="Times New Roman" panose="02020603050405020304" pitchFamily="18" charset="0"/>
              </a:rPr>
              <a:t>v</a:t>
            </a:r>
            <a:r>
              <a:rPr lang="en-MY" sz="1800" b="0" i="0" u="none" strike="noStrike" baseline="0" dirty="0">
                <a:latin typeface="Arial" panose="020B0604020202020204" pitchFamily="34" charset="0"/>
              </a:rPr>
              <a:t>) </a:t>
            </a:r>
            <a:r>
              <a:rPr lang="en-MY" sz="1800" b="0" i="1" u="none" strike="noStrike" baseline="0" dirty="0">
                <a:latin typeface="Arial" panose="020B0604020202020204" pitchFamily="34" charset="0"/>
              </a:rPr>
              <a:t>→ </a:t>
            </a:r>
            <a:r>
              <a:rPr lang="en-MY" sz="1800" b="0" i="1" u="none" strike="noStrike" baseline="0" dirty="0">
                <a:latin typeface="Times New Roman" panose="02020603050405020304" pitchFamily="18" charset="0"/>
              </a:rPr>
              <a:t>NP</a:t>
            </a:r>
            <a:r>
              <a:rPr lang="en-MY" sz="1800" b="0" i="0" u="none" strike="noStrike" baseline="0" dirty="0">
                <a:latin typeface="Arial" panose="020B0604020202020204" pitchFamily="34" charset="0"/>
              </a:rPr>
              <a:t>(</a:t>
            </a:r>
            <a:r>
              <a:rPr lang="en-MY" sz="1800" b="0" i="1" u="none" strike="noStrike" baseline="0" dirty="0" err="1">
                <a:latin typeface="Times New Roman" panose="02020603050405020304" pitchFamily="18" charset="0"/>
              </a:rPr>
              <a:t>Sbj</a:t>
            </a:r>
            <a:r>
              <a:rPr lang="en-MY" sz="1800" b="0" i="1" u="none" strike="noStrike" baseline="0" dirty="0">
                <a:latin typeface="Arial" panose="020B0604020202020204" pitchFamily="34" charset="0"/>
              </a:rPr>
              <a:t>, </a:t>
            </a:r>
            <a:r>
              <a:rPr lang="en-MY" sz="1800" b="0" i="1" u="none" strike="noStrike" baseline="0" dirty="0" err="1">
                <a:latin typeface="Times New Roman" panose="02020603050405020304" pitchFamily="18" charset="0"/>
              </a:rPr>
              <a:t>pn</a:t>
            </a:r>
            <a:r>
              <a:rPr lang="en-MY" sz="1800" b="0" i="1" u="none" strike="noStrike" baseline="0" dirty="0">
                <a:latin typeface="Arial" panose="020B0604020202020204" pitchFamily="34" charset="0"/>
              </a:rPr>
              <a:t>, </a:t>
            </a:r>
            <a:r>
              <a:rPr lang="en-MY" sz="1800" b="0" i="1" u="none" strike="noStrike" baseline="0" dirty="0">
                <a:latin typeface="Times New Roman" panose="02020603050405020304" pitchFamily="18" charset="0"/>
              </a:rPr>
              <a:t>n</a:t>
            </a:r>
            <a:r>
              <a:rPr lang="en-MY" sz="1800" b="0" i="0" u="none" strike="noStrike" baseline="0" dirty="0">
                <a:latin typeface="Arial" panose="020B0604020202020204" pitchFamily="34" charset="0"/>
              </a:rPr>
              <a:t>) </a:t>
            </a:r>
            <a:r>
              <a:rPr lang="en-MY" sz="1800" b="0" i="1" u="none" strike="noStrike" baseline="0" dirty="0">
                <a:latin typeface="Times New Roman" panose="02020603050405020304" pitchFamily="18" charset="0"/>
              </a:rPr>
              <a:t>VP</a:t>
            </a:r>
            <a:r>
              <a:rPr lang="en-MY" sz="1800" b="0" i="0" u="none" strike="noStrike" baseline="0" dirty="0">
                <a:latin typeface="Arial" panose="020B0604020202020204" pitchFamily="34" charset="0"/>
              </a:rPr>
              <a:t>(</a:t>
            </a:r>
            <a:r>
              <a:rPr lang="en-MY" sz="1800" b="0" i="1" u="none" strike="noStrike" baseline="0" dirty="0" err="1">
                <a:latin typeface="Times New Roman" panose="02020603050405020304" pitchFamily="18" charset="0"/>
              </a:rPr>
              <a:t>pn</a:t>
            </a:r>
            <a:r>
              <a:rPr lang="en-MY" sz="1800" b="0" i="1" u="none" strike="noStrike" baseline="0" dirty="0">
                <a:latin typeface="Arial" panose="020B0604020202020204" pitchFamily="34" charset="0"/>
              </a:rPr>
              <a:t>, </a:t>
            </a:r>
            <a:r>
              <a:rPr lang="en-MY" sz="1800" b="0" i="1" u="none" strike="noStrike" baseline="0" dirty="0">
                <a:latin typeface="Times New Roman" panose="02020603050405020304" pitchFamily="18" charset="0"/>
              </a:rPr>
              <a:t>v</a:t>
            </a:r>
            <a:r>
              <a:rPr lang="en-MY" sz="1800" b="0" i="0" u="none" strike="noStrike" baseline="0" dirty="0">
                <a:latin typeface="Arial" panose="020B0604020202020204" pitchFamily="34" charset="0"/>
              </a:rPr>
              <a:t>) [</a:t>
            </a:r>
            <a:r>
              <a:rPr lang="en-MY" sz="1800" b="0" i="1" u="none" strike="noStrike" baseline="0" dirty="0">
                <a:latin typeface="Times New Roman" panose="02020603050405020304" pitchFamily="18" charset="0"/>
              </a:rPr>
              <a:t>P</a:t>
            </a:r>
            <a:r>
              <a:rPr lang="en-MY" sz="1800" b="0" i="0" u="none" strike="noStrike" baseline="-25000" dirty="0">
                <a:latin typeface="Book Antiqua" panose="02040602050305030304" pitchFamily="18" charset="0"/>
              </a:rPr>
              <a:t>5</a:t>
            </a:r>
            <a:r>
              <a:rPr lang="en-MY" sz="1800" b="0" i="0" u="none" strike="noStrike" baseline="0" dirty="0">
                <a:latin typeface="Arial" panose="020B0604020202020204" pitchFamily="34" charset="0"/>
              </a:rPr>
              <a:t>(</a:t>
            </a:r>
            <a:r>
              <a:rPr lang="en-MY" sz="1800" b="0" i="1" u="none" strike="noStrike" baseline="0" dirty="0">
                <a:latin typeface="Times New Roman" panose="02020603050405020304" pitchFamily="18" charset="0"/>
              </a:rPr>
              <a:t>n</a:t>
            </a:r>
            <a:r>
              <a:rPr lang="en-MY" sz="1800" b="0" i="1" u="none" strike="noStrike" baseline="0" dirty="0">
                <a:latin typeface="Arial" panose="020B0604020202020204" pitchFamily="34" charset="0"/>
              </a:rPr>
              <a:t>, </a:t>
            </a:r>
            <a:r>
              <a:rPr lang="en-MY" sz="1800" b="0" i="1" u="none" strike="noStrike" baseline="0" dirty="0">
                <a:latin typeface="Times New Roman" panose="02020603050405020304" pitchFamily="18" charset="0"/>
              </a:rPr>
              <a:t>v</a:t>
            </a:r>
            <a:r>
              <a:rPr lang="en-MY" sz="1800" b="0" i="0" u="none" strike="noStrike" baseline="0" dirty="0">
                <a:latin typeface="Arial" panose="020B0604020202020204" pitchFamily="34" charset="0"/>
              </a:rPr>
              <a:t>)]</a:t>
            </a:r>
          </a:p>
          <a:p>
            <a:endParaRPr lang="en-MY" sz="1800" b="0" i="0" u="none" strike="noStrike" baseline="0" dirty="0">
              <a:latin typeface="Arial" panose="020B0604020202020204" pitchFamily="34" charset="0"/>
            </a:endParaRPr>
          </a:p>
          <a:p>
            <a:r>
              <a:rPr lang="en-US" sz="1800" b="0" i="1" u="none" strike="noStrike" baseline="0" dirty="0">
                <a:latin typeface="Times New Roman" panose="02020603050405020304" pitchFamily="18" charset="0"/>
              </a:rPr>
              <a:t>NP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is followed by a </a:t>
            </a:r>
            <a:r>
              <a:rPr lang="en-US" sz="1800" b="0" i="1" u="none" strike="noStrike" baseline="0" dirty="0">
                <a:latin typeface="Times New Roman" panose="02020603050405020304" pitchFamily="18" charset="0"/>
              </a:rPr>
              <a:t>VP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they can form an </a:t>
            </a:r>
            <a:r>
              <a:rPr lang="en-US" sz="1800" b="0" i="1" u="none" strike="noStrike" baseline="0" dirty="0">
                <a:latin typeface="Times New Roman" panose="02020603050405020304" pitchFamily="18" charset="0"/>
              </a:rPr>
              <a:t>S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, but only if the </a:t>
            </a:r>
            <a:r>
              <a:rPr lang="en-US" sz="1800" b="0" i="1" u="none" strike="noStrike" baseline="0" dirty="0">
                <a:latin typeface="Times New Roman" panose="02020603050405020304" pitchFamily="18" charset="0"/>
              </a:rPr>
              <a:t>NP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has the subjective (</a:t>
            </a:r>
            <a:r>
              <a:rPr lang="en-US" sz="1800" b="0" i="1" u="none" strike="noStrike" baseline="0" dirty="0" err="1">
                <a:latin typeface="Times New Roman" panose="02020603050405020304" pitchFamily="18" charset="0"/>
              </a:rPr>
              <a:t>Sbj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) case and the person and number (</a:t>
            </a:r>
            <a:r>
              <a:rPr lang="en-US" sz="1800" b="0" i="1" u="none" strike="noStrike" baseline="0" dirty="0" err="1">
                <a:latin typeface="Times New Roman" panose="02020603050405020304" pitchFamily="18" charset="0"/>
              </a:rPr>
              <a:t>pn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) of the </a:t>
            </a:r>
            <a:r>
              <a:rPr lang="en-US" sz="1800" b="0" i="1" u="none" strike="noStrike" baseline="0" dirty="0">
                <a:latin typeface="Times New Roman" panose="02020603050405020304" pitchFamily="18" charset="0"/>
              </a:rPr>
              <a:t>NP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and </a:t>
            </a:r>
            <a:r>
              <a:rPr lang="en-US" sz="1800" b="0" i="1" u="none" strike="noStrike" baseline="0" dirty="0">
                <a:latin typeface="Times New Roman" panose="02020603050405020304" pitchFamily="18" charset="0"/>
              </a:rPr>
              <a:t>VP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are identical.</a:t>
            </a:r>
          </a:p>
          <a:p>
            <a:endParaRPr lang="en-MY" dirty="0">
              <a:latin typeface="Arial" panose="020B0604020202020204" pitchFamily="34" charset="0"/>
            </a:endParaRPr>
          </a:p>
          <a:p>
            <a:endParaRPr lang="en-MY" dirty="0">
              <a:latin typeface="Arial" panose="020B0604020202020204" pitchFamily="34" charset="0"/>
            </a:endParaRPr>
          </a:p>
          <a:p>
            <a:endParaRPr lang="en-MY" dirty="0">
              <a:latin typeface="Arial" panose="020B0604020202020204" pitchFamily="34" charset="0"/>
            </a:endParaRPr>
          </a:p>
          <a:p>
            <a:endParaRPr lang="en-MY" dirty="0">
              <a:latin typeface="Arial" panose="020B0604020202020204" pitchFamily="34" charset="0"/>
            </a:endParaRPr>
          </a:p>
          <a:p>
            <a:endParaRPr lang="en-MY" dirty="0">
              <a:latin typeface="Arial" panose="020B0604020202020204" pitchFamily="34" charset="0"/>
            </a:endParaRPr>
          </a:p>
          <a:p>
            <a:endParaRPr lang="en-MY" dirty="0">
              <a:latin typeface="Arial" panose="020B0604020202020204" pitchFamily="34" charset="0"/>
            </a:endParaRPr>
          </a:p>
          <a:p>
            <a:endParaRPr lang="en-MY" dirty="0">
              <a:latin typeface="Arial" panose="020B0604020202020204" pitchFamily="34" charset="0"/>
            </a:endParaRPr>
          </a:p>
          <a:p>
            <a:endParaRPr lang="en-MY" dirty="0">
              <a:latin typeface="Arial" panose="020B0604020202020204" pitchFamily="34" charset="0"/>
            </a:endParaRPr>
          </a:p>
          <a:p>
            <a:endParaRPr lang="en-MY" dirty="0">
              <a:latin typeface="Arial" panose="020B0604020202020204" pitchFamily="34" charset="0"/>
            </a:endParaRPr>
          </a:p>
          <a:p>
            <a:endParaRPr lang="en-MY" dirty="0">
              <a:latin typeface="Arial" panose="020B0604020202020204" pitchFamily="34" charset="0"/>
            </a:endParaRPr>
          </a:p>
          <a:p>
            <a:endParaRPr lang="en-MY" dirty="0">
              <a:latin typeface="Arial" panose="020B0604020202020204" pitchFamily="34" charset="0"/>
            </a:endParaRPr>
          </a:p>
          <a:p>
            <a:pPr algn="l"/>
            <a:r>
              <a:rPr lang="en-US" sz="1800" b="0" i="0" u="none" strike="noStrike" baseline="0" dirty="0">
                <a:latin typeface="NimbusRomNo9L-Regu"/>
              </a:rPr>
              <a:t>Part of an augmented grammar that handles case agreement, subject–verb agreement,</a:t>
            </a:r>
            <a:r>
              <a:rPr lang="en-MY" sz="1800" b="0" i="0" u="none" strike="noStrike" baseline="0" dirty="0">
                <a:latin typeface="NimbusRomNo9L-Regu"/>
              </a:rPr>
              <a:t>and head words.</a:t>
            </a:r>
            <a:endParaRPr lang="en-MY" dirty="0"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98E9C3-86E6-4658-BB7B-CA1A9E73FA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3550244"/>
            <a:ext cx="5848350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975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lang="en-MY" spc="20" smtClean="0"/>
              <a:t>26</a:t>
            </a:fld>
            <a:endParaRPr lang="en-MY" spc="2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333425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lang="en-US" spc="70" dirty="0"/>
              <a:t>Augmented Grammars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5B123F5-B89B-4DE5-8058-EC9EAAD70D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8501" y="1447800"/>
            <a:ext cx="5561398" cy="36576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6CC6027-F5B6-47D0-A5C1-19AF9241C23D}"/>
              </a:ext>
            </a:extLst>
          </p:cNvPr>
          <p:cNvSpPr txBox="1"/>
          <p:nvPr/>
        </p:nvSpPr>
        <p:spPr>
          <a:xfrm>
            <a:off x="1447800" y="5664414"/>
            <a:ext cx="71628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Grammar for arithmetic expressions, augmented with semantics. Each variable </a:t>
            </a:r>
            <a:r>
              <a:rPr lang="en-US" sz="1800" b="0" i="1" u="none" strike="noStrike" baseline="0" dirty="0">
                <a:latin typeface="Cambria" panose="02040503050406030204" pitchFamily="18" charset="0"/>
              </a:rPr>
              <a:t>x</a:t>
            </a:r>
            <a:r>
              <a:rPr lang="en-US" sz="1800" b="0" i="1" u="none" strike="noStrike" baseline="-25000" dirty="0">
                <a:latin typeface="Cambria" panose="02040503050406030204" pitchFamily="18" charset="0"/>
              </a:rPr>
              <a:t>i</a:t>
            </a:r>
            <a:r>
              <a:rPr lang="en-US" sz="1800" b="0" i="1" u="none" strike="noStrike" baseline="0" dirty="0">
                <a:latin typeface="Cambria" panose="02040503050406030204" pitchFamily="18" charset="0"/>
              </a:rPr>
              <a:t>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represents the semantics of a constituent.</a:t>
            </a:r>
          </a:p>
        </p:txBody>
      </p:sp>
    </p:spTree>
    <p:extLst>
      <p:ext uri="{BB962C8B-B14F-4D97-AF65-F5344CB8AC3E}">
        <p14:creationId xmlns:p14="http://schemas.microsoft.com/office/powerpoint/2010/main" val="40447128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lang="en-MY" spc="20" smtClean="0"/>
              <a:t>27</a:t>
            </a:fld>
            <a:endParaRPr lang="en-MY" spc="2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333425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lang="en-US" spc="70" dirty="0"/>
              <a:t>Augmented Grammars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8C9301-54B7-4C2A-AC75-58D661E8A4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3170" y="1676400"/>
            <a:ext cx="6507265" cy="40386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877023A-1750-469B-ADEF-E0F35AA5C539}"/>
              </a:ext>
            </a:extLst>
          </p:cNvPr>
          <p:cNvSpPr txBox="1"/>
          <p:nvPr/>
        </p:nvSpPr>
        <p:spPr>
          <a:xfrm>
            <a:off x="1447800" y="5936081"/>
            <a:ext cx="66870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Parse tree with semantic interpretations for the string “3 </a:t>
            </a:r>
            <a:r>
              <a:rPr lang="en-US" sz="1800" b="0" i="0" u="none" strike="noStrike" baseline="0" dirty="0">
                <a:latin typeface="Tahoma" panose="020B0604030504040204" pitchFamily="34" charset="0"/>
              </a:rPr>
              <a:t>+ (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4 </a:t>
            </a:r>
            <a:r>
              <a:rPr lang="en-US" sz="1800" b="0" i="1" u="none" strike="noStrike" baseline="0" dirty="0">
                <a:latin typeface="Verdana" panose="020B0604030504040204" pitchFamily="34" charset="0"/>
              </a:rPr>
              <a:t>÷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2</a:t>
            </a:r>
            <a:r>
              <a:rPr lang="en-US" sz="1800" b="0" i="0" u="none" strike="noStrike" baseline="0" dirty="0">
                <a:latin typeface="Tahoma" panose="020B0604030504040204" pitchFamily="34" charset="0"/>
              </a:rPr>
              <a:t>)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”.</a:t>
            </a:r>
          </a:p>
        </p:txBody>
      </p:sp>
    </p:spTree>
    <p:extLst>
      <p:ext uri="{BB962C8B-B14F-4D97-AF65-F5344CB8AC3E}">
        <p14:creationId xmlns:p14="http://schemas.microsoft.com/office/powerpoint/2010/main" val="6645474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lang="en-MY" spc="20" smtClean="0"/>
              <a:t>28</a:t>
            </a:fld>
            <a:endParaRPr lang="en-MY" spc="2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333425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lang="en-US" spc="70" dirty="0"/>
              <a:t>Augmented Grammars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1C1E86-0282-4210-8D4F-66865A4869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2133600"/>
            <a:ext cx="7219950" cy="26765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B8EBC37-C108-42AB-B07D-98E61D58CE1B}"/>
              </a:ext>
            </a:extLst>
          </p:cNvPr>
          <p:cNvSpPr txBox="1"/>
          <p:nvPr/>
        </p:nvSpPr>
        <p:spPr>
          <a:xfrm>
            <a:off x="1295400" y="5211407"/>
            <a:ext cx="721994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AutoNum type="alphaLcParenBoth"/>
            </a:pPr>
            <a:r>
              <a:rPr lang="en-US" sz="1800" b="0" i="0" u="none" strike="noStrike" baseline="0" dirty="0">
                <a:latin typeface="NimbusRomNo9L-Regu"/>
              </a:rPr>
              <a:t>A grammar that can derive a parse tree and semantic interpretation for “Ali loves Bo” (and three other sentences). Each category is augmented with a single argument representing the semantics. </a:t>
            </a:r>
            <a:endParaRPr lang="en-US" dirty="0">
              <a:latin typeface="NimbusRomNo9L-Regu"/>
            </a:endParaRPr>
          </a:p>
          <a:p>
            <a:pPr marL="342900" indent="-342900" algn="l">
              <a:buAutoNum type="alphaLcParenBoth"/>
            </a:pPr>
            <a:r>
              <a:rPr lang="en-US" sz="1800" b="0" i="0" u="none" strike="noStrike" baseline="0" dirty="0">
                <a:latin typeface="NimbusRomNo9L-Regu"/>
              </a:rPr>
              <a:t>A parse tree with semantic interpretations for the string “Ali </a:t>
            </a:r>
            <a:r>
              <a:rPr lang="en-MY" sz="1800" b="0" i="0" u="none" strike="noStrike" baseline="0" dirty="0">
                <a:latin typeface="NimbusRomNo9L-Regu"/>
              </a:rPr>
              <a:t>loves Bo.”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3212818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lang="en-MY" spc="20" smtClean="0"/>
              <a:t>29</a:t>
            </a:fld>
            <a:endParaRPr lang="en-MY" spc="2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333425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lang="en-US" spc="70" dirty="0"/>
              <a:t>Augmented Grammars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8D12E0-59C8-49E6-B72C-84292681EED5}"/>
              </a:ext>
            </a:extLst>
          </p:cNvPr>
          <p:cNvSpPr txBox="1"/>
          <p:nvPr/>
        </p:nvSpPr>
        <p:spPr>
          <a:xfrm>
            <a:off x="1295399" y="1752600"/>
            <a:ext cx="7722234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sz="1800" b="0" i="0" u="none" strike="noStrike" baseline="0" dirty="0">
                <a:solidFill>
                  <a:srgbClr val="9A009A"/>
                </a:solidFill>
                <a:latin typeface="CMSSBX10"/>
              </a:rPr>
              <a:t>Learning semantic grammars</a:t>
            </a:r>
          </a:p>
          <a:p>
            <a:endParaRPr lang="en-MY" dirty="0">
              <a:solidFill>
                <a:srgbClr val="9A009A"/>
              </a:solidFill>
              <a:latin typeface="CMSSBX10"/>
            </a:endParaRPr>
          </a:p>
          <a:p>
            <a:r>
              <a:rPr lang="en-US" sz="1800" b="1" i="0" u="none" strike="noStrike" baseline="0" dirty="0">
                <a:latin typeface="Times New Roman" panose="02020603050405020304" pitchFamily="18" charset="0"/>
              </a:rPr>
              <a:t>Sentence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: What states border Texas?</a:t>
            </a:r>
          </a:p>
          <a:p>
            <a:r>
              <a:rPr lang="en-US" sz="1800" b="1" i="0" u="none" strike="noStrike" baseline="0" dirty="0">
                <a:latin typeface="Times New Roman" panose="02020603050405020304" pitchFamily="18" charset="0"/>
              </a:rPr>
              <a:t>Logical Form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: </a:t>
            </a:r>
            <a:r>
              <a:rPr lang="en-US" sz="1800" b="0" i="1" u="none" strike="noStrike" baseline="0" dirty="0" err="1">
                <a:latin typeface="Georgia" panose="02040502050405020303" pitchFamily="18" charset="0"/>
              </a:rPr>
              <a:t>λ</a:t>
            </a:r>
            <a:r>
              <a:rPr lang="en-US" sz="1800" b="0" i="1" u="none" strike="noStrike" baseline="0" dirty="0" err="1">
                <a:latin typeface="Times New Roman" panose="02020603050405020304" pitchFamily="18" charset="0"/>
              </a:rPr>
              <a:t>x</a:t>
            </a:r>
            <a:r>
              <a:rPr lang="en-US" sz="1800" b="0" i="1" u="none" strike="noStrike" baseline="0" dirty="0" err="1">
                <a:latin typeface="Georgia" panose="02040502050405020303" pitchFamily="18" charset="0"/>
              </a:rPr>
              <a:t>.</a:t>
            </a:r>
            <a:r>
              <a:rPr lang="en-US" sz="1800" b="0" i="1" u="none" strike="noStrike" baseline="0" dirty="0" err="1">
                <a:latin typeface="Times New Roman" panose="02020603050405020304" pitchFamily="18" charset="0"/>
              </a:rPr>
              <a:t>state</a:t>
            </a:r>
            <a:r>
              <a:rPr lang="en-US" sz="1800" b="0" i="0" u="none" strike="noStrike" baseline="0" dirty="0">
                <a:latin typeface="Tahoma" panose="020B0604030504040204" pitchFamily="34" charset="0"/>
              </a:rPr>
              <a:t>(</a:t>
            </a:r>
            <a:r>
              <a:rPr lang="en-US" sz="1800" b="0" i="1" u="none" strike="noStrike" baseline="0" dirty="0">
                <a:latin typeface="Times New Roman" panose="02020603050405020304" pitchFamily="18" charset="0"/>
              </a:rPr>
              <a:t>x</a:t>
            </a:r>
            <a:r>
              <a:rPr lang="en-US" sz="1800" b="0" i="0" u="none" strike="noStrike" baseline="0" dirty="0">
                <a:latin typeface="Tahoma" panose="020B0604030504040204" pitchFamily="34" charset="0"/>
              </a:rPr>
              <a:t>) </a:t>
            </a:r>
            <a:r>
              <a:rPr lang="en-US" sz="1800" b="0" i="1" u="none" strike="noStrike" baseline="0" dirty="0">
                <a:latin typeface="Palatino Linotype" panose="02040502050505030304" pitchFamily="18" charset="0"/>
              </a:rPr>
              <a:t>∧</a:t>
            </a:r>
            <a:r>
              <a:rPr lang="en-US" sz="1800" b="0" i="1" u="none" strike="noStrike" baseline="0" dirty="0" err="1">
                <a:latin typeface="Georgia" panose="02040502050405020303" pitchFamily="18" charset="0"/>
              </a:rPr>
              <a:t>λ</a:t>
            </a:r>
            <a:r>
              <a:rPr lang="en-US" sz="1800" b="0" i="1" u="none" strike="noStrike" baseline="0" dirty="0" err="1">
                <a:latin typeface="Times New Roman" panose="02020603050405020304" pitchFamily="18" charset="0"/>
              </a:rPr>
              <a:t>x</a:t>
            </a:r>
            <a:r>
              <a:rPr lang="en-US" sz="1800" b="0" i="1" u="none" strike="noStrike" baseline="0" dirty="0" err="1">
                <a:latin typeface="Georgia" panose="02040502050405020303" pitchFamily="18" charset="0"/>
              </a:rPr>
              <a:t>.</a:t>
            </a:r>
            <a:r>
              <a:rPr lang="en-US" sz="1800" b="0" i="1" u="none" strike="noStrike" baseline="0" dirty="0" err="1">
                <a:latin typeface="Times New Roman" panose="02020603050405020304" pitchFamily="18" charset="0"/>
              </a:rPr>
              <a:t>borders</a:t>
            </a:r>
            <a:r>
              <a:rPr lang="en-US" sz="1800" b="0" i="0" u="none" strike="noStrike" baseline="0" dirty="0">
                <a:latin typeface="Tahoma" panose="020B0604030504040204" pitchFamily="34" charset="0"/>
              </a:rPr>
              <a:t>(</a:t>
            </a:r>
            <a:r>
              <a:rPr lang="en-US" sz="1800" b="0" i="1" u="none" strike="noStrike" baseline="0" dirty="0">
                <a:latin typeface="Times New Roman" panose="02020603050405020304" pitchFamily="18" charset="0"/>
              </a:rPr>
              <a:t>x</a:t>
            </a:r>
            <a:r>
              <a:rPr lang="en-US" sz="1800" b="0" i="1" u="none" strike="noStrike" baseline="0" dirty="0">
                <a:latin typeface="Georgia" panose="02040502050405020303" pitchFamily="18" charset="0"/>
              </a:rPr>
              <a:t>, </a:t>
            </a:r>
            <a:r>
              <a:rPr lang="en-US" sz="1800" b="0" i="1" u="none" strike="noStrike" baseline="0" dirty="0">
                <a:latin typeface="Times New Roman" panose="02020603050405020304" pitchFamily="18" charset="0"/>
              </a:rPr>
              <a:t>Texas</a:t>
            </a:r>
            <a:r>
              <a:rPr lang="en-US" sz="1800" b="0" i="0" u="none" strike="noStrike" baseline="0" dirty="0">
                <a:latin typeface="Tahoma" panose="020B0604030504040204" pitchFamily="34" charset="0"/>
              </a:rPr>
              <a:t>)</a:t>
            </a:r>
          </a:p>
          <a:p>
            <a:endParaRPr lang="en-MY" dirty="0"/>
          </a:p>
          <a:p>
            <a:pPr algn="l"/>
            <a:r>
              <a:rPr lang="en-US" sz="1800" b="0" i="0" u="none" strike="noStrike" baseline="0" dirty="0">
                <a:latin typeface="NimbusRomNo9L-Regu"/>
              </a:rPr>
              <a:t>large collection of pairs like this and a little bit of hand-coded knowledge for each new domain, the system generates plausible lexical entries</a:t>
            </a:r>
          </a:p>
          <a:p>
            <a:pPr algn="l"/>
            <a:endParaRPr lang="en-MY" dirty="0"/>
          </a:p>
          <a:p>
            <a:pPr algn="l"/>
            <a:r>
              <a:rPr lang="en-MY" sz="1800" b="0" i="0" u="none" strike="noStrike" baseline="0" dirty="0">
                <a:latin typeface="NimbusRomNo9L-Regu"/>
              </a:rPr>
              <a:t>much easier to gather </a:t>
            </a:r>
            <a:r>
              <a:rPr lang="en-US" sz="1800" b="0" i="0" u="none" strike="noStrike" baseline="0" dirty="0">
                <a:latin typeface="NimbusRomNo9L-Regu"/>
              </a:rPr>
              <a:t>examples of question/answer pairs:</a:t>
            </a:r>
          </a:p>
          <a:p>
            <a:pPr algn="l"/>
            <a:endParaRPr lang="en-US" dirty="0">
              <a:latin typeface="NimbusRomNo9L-Regu"/>
            </a:endParaRPr>
          </a:p>
          <a:p>
            <a:pPr algn="l"/>
            <a:r>
              <a:rPr lang="en-US" sz="1800" b="1" i="0" u="none" strike="noStrike" baseline="0" dirty="0">
                <a:latin typeface="NimbusRomNo9L-Medi"/>
              </a:rPr>
              <a:t>Question</a:t>
            </a:r>
            <a:r>
              <a:rPr lang="en-US" sz="1800" b="0" i="0" u="none" strike="noStrike" baseline="0" dirty="0">
                <a:latin typeface="NimbusRomNo9L-Regu"/>
              </a:rPr>
              <a:t>: What states border Texas?</a:t>
            </a:r>
          </a:p>
          <a:p>
            <a:pPr algn="l"/>
            <a:r>
              <a:rPr lang="en-MY" sz="1800" b="1" i="0" u="none" strike="noStrike" baseline="0" dirty="0">
                <a:latin typeface="NimbusRomNo9L-Medi"/>
              </a:rPr>
              <a:t>Answer</a:t>
            </a:r>
            <a:r>
              <a:rPr lang="en-MY" sz="1800" b="0" i="0" u="none" strike="noStrike" baseline="0" dirty="0">
                <a:latin typeface="NimbusRomNo9L-Regu"/>
              </a:rPr>
              <a:t>: Louisiana, Arkansas, Oklahoma, New Mexico.</a:t>
            </a:r>
          </a:p>
          <a:p>
            <a:pPr algn="l"/>
            <a:r>
              <a:rPr lang="en-US" sz="1800" b="1" i="0" u="none" strike="noStrike" baseline="0" dirty="0">
                <a:latin typeface="NimbusRomNo9L-Medi"/>
              </a:rPr>
              <a:t>Question</a:t>
            </a:r>
            <a:r>
              <a:rPr lang="en-US" sz="1800" b="0" i="0" u="none" strike="noStrike" baseline="0" dirty="0">
                <a:latin typeface="NimbusRomNo9L-Regu"/>
              </a:rPr>
              <a:t>: How many times would Rhode Island fit into California?</a:t>
            </a:r>
          </a:p>
          <a:p>
            <a:pPr algn="l"/>
            <a:r>
              <a:rPr lang="en-MY" sz="1800" b="1" i="0" u="none" strike="noStrike" baseline="0" dirty="0">
                <a:latin typeface="NimbusRomNo9L-Medi"/>
              </a:rPr>
              <a:t>Answer</a:t>
            </a:r>
            <a:r>
              <a:rPr lang="en-MY" sz="1800" b="0" i="0" u="none" strike="noStrike" baseline="0" dirty="0">
                <a:latin typeface="NimbusRomNo9L-Regu"/>
              </a:rPr>
              <a:t>: 135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698187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lang="en-MY" spc="20" smtClean="0"/>
              <a:t>3</a:t>
            </a:fld>
            <a:endParaRPr lang="en-MY" spc="2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333425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lang="en-US" spc="70" dirty="0"/>
              <a:t>Language Models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CA0BD6-A33B-4457-B383-2BC653FC0244}"/>
              </a:ext>
            </a:extLst>
          </p:cNvPr>
          <p:cNvSpPr txBox="1"/>
          <p:nvPr/>
        </p:nvSpPr>
        <p:spPr>
          <a:xfrm>
            <a:off x="999589" y="1335141"/>
            <a:ext cx="8059221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/>
            <a:r>
              <a:rPr lang="en-MY" sz="1800" b="0" i="0" u="none" strike="noStrike" baseline="0" dirty="0">
                <a:solidFill>
                  <a:srgbClr val="9A009A"/>
                </a:solidFill>
                <a:latin typeface="CMSSBX10"/>
              </a:rPr>
              <a:t>Language Models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NimbusRomNo9L-Regu"/>
              </a:rPr>
              <a:t>Language judgments vary from person to person and time to time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MY" sz="1800" b="0" i="0" u="none" strike="noStrike" baseline="0" dirty="0">
                <a:latin typeface="NimbusRomNo9L-Regu"/>
              </a:rPr>
              <a:t>Natural language is </a:t>
            </a:r>
            <a:r>
              <a:rPr lang="en-MY" sz="1800" b="0" i="0" u="none" strike="noStrike" baseline="0" dirty="0">
                <a:latin typeface="NimbusRomNo9L-Medi"/>
              </a:rPr>
              <a:t>ambiguous</a:t>
            </a:r>
            <a:r>
              <a:rPr lang="en-US" dirty="0">
                <a:latin typeface="NimbusRomNo9L-Regu"/>
              </a:rPr>
              <a:t> and vague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NimbusRomNo9L-Regu"/>
              </a:rPr>
              <a:t>The mapping from symbols to objects is not formally defined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9A009A"/>
              </a:solidFill>
              <a:latin typeface="NimbusRomNo9L-Regu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800" b="1" i="0" u="none" strike="noStrike" baseline="0" dirty="0">
                <a:latin typeface="NimbusRomNo9L-Medi"/>
              </a:rPr>
              <a:t>Language model</a:t>
            </a:r>
            <a:r>
              <a:rPr lang="en-US" sz="1800" b="0" i="0" u="none" strike="noStrike" baseline="0" dirty="0">
                <a:latin typeface="NimbusRomNo9L-Medi"/>
              </a:rPr>
              <a:t>:</a:t>
            </a:r>
            <a:r>
              <a:rPr lang="en-US" sz="1800" b="0" i="0" u="none" strike="noStrike" baseline="0" dirty="0">
                <a:latin typeface="NimbusRomNo9L-Regu"/>
              </a:rPr>
              <a:t> a probability distribution describing the likelihood of any string</a:t>
            </a:r>
            <a:endParaRPr lang="en-MY" dirty="0">
              <a:solidFill>
                <a:srgbClr val="9A009A"/>
              </a:solidFill>
              <a:latin typeface="CMSSBX10"/>
            </a:endParaRPr>
          </a:p>
          <a:p>
            <a:pPr marL="0" lvl="1"/>
            <a:endParaRPr lang="en-MY" sz="1800" b="0" i="0" u="none" strike="noStrike" baseline="0" dirty="0">
              <a:solidFill>
                <a:srgbClr val="9A009A"/>
              </a:solidFill>
              <a:latin typeface="CMSSBX10"/>
            </a:endParaRPr>
          </a:p>
          <a:p>
            <a:pPr marL="0" lvl="1"/>
            <a:r>
              <a:rPr lang="en-MY" sz="1800" b="0" i="0" u="none" strike="noStrike" baseline="0" dirty="0">
                <a:solidFill>
                  <a:srgbClr val="9A009A"/>
                </a:solidFill>
                <a:latin typeface="CMSSBX10"/>
              </a:rPr>
              <a:t>The bag-of-words model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NimbusRomNo9L-Regu"/>
              </a:rPr>
              <a:t>The application of naive Bayes to strings of words</a:t>
            </a:r>
            <a:endParaRPr lang="en-MY" dirty="0">
              <a:solidFill>
                <a:srgbClr val="9A009A"/>
              </a:solidFill>
              <a:latin typeface="CMSSBX10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NimbusRomNo9L-Regu"/>
              </a:rPr>
              <a:t>generative model that describes a process for generating a sentence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dirty="0">
              <a:latin typeface="NimbusRomNo9L-Regu"/>
            </a:endParaRPr>
          </a:p>
          <a:p>
            <a:pPr marL="0" lvl="1"/>
            <a:r>
              <a:rPr lang="en-US" sz="1800" b="0" i="1" u="none" strike="noStrike" baseline="0" dirty="0">
                <a:latin typeface="Times New Roman" panose="02020603050405020304" pitchFamily="18" charset="0"/>
              </a:rPr>
              <a:t>Given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a sentence consisting of the words </a:t>
            </a:r>
            <a:r>
              <a:rPr lang="en-US" sz="1800" b="0" i="1" u="none" strike="noStrike" baseline="0" dirty="0">
                <a:latin typeface="Times New Roman" panose="02020603050405020304" pitchFamily="18" charset="0"/>
              </a:rPr>
              <a:t>w</a:t>
            </a:r>
            <a:r>
              <a:rPr lang="en-US" sz="1800" b="0" i="0" u="none" strike="noStrike" baseline="-25000" dirty="0">
                <a:latin typeface="Times New Roman" panose="02020603050405020304" pitchFamily="18" charset="0"/>
              </a:rPr>
              <a:t>1</a:t>
            </a:r>
            <a:r>
              <a:rPr lang="en-US" sz="1800" b="0" i="1" u="none" strike="noStrike" baseline="0" dirty="0">
                <a:latin typeface="Arial" panose="020B0604020202020204" pitchFamily="34" charset="0"/>
              </a:rPr>
              <a:t>, </a:t>
            </a:r>
            <a:r>
              <a:rPr lang="en-US" sz="1800" b="0" i="1" u="none" strike="noStrike" baseline="0" dirty="0">
                <a:latin typeface="Times New Roman" panose="02020603050405020304" pitchFamily="18" charset="0"/>
              </a:rPr>
              <a:t>w</a:t>
            </a:r>
            <a:r>
              <a:rPr lang="en-US" sz="1800" b="0" i="0" u="none" strike="noStrike" baseline="-25000" dirty="0">
                <a:latin typeface="Times New Roman" panose="02020603050405020304" pitchFamily="18" charset="0"/>
              </a:rPr>
              <a:t>2</a:t>
            </a:r>
            <a:r>
              <a:rPr lang="en-US" sz="1800" b="0" i="1" u="none" strike="noStrike" baseline="0" dirty="0">
                <a:latin typeface="Arial" panose="020B0604020202020204" pitchFamily="34" charset="0"/>
              </a:rPr>
              <a:t>, . . . </a:t>
            </a:r>
            <a:r>
              <a:rPr lang="en-US" sz="1800" b="0" i="1" u="none" strike="noStrike" baseline="0" dirty="0" err="1">
                <a:latin typeface="Times New Roman" panose="02020603050405020304" pitchFamily="18" charset="0"/>
              </a:rPr>
              <a:t>w</a:t>
            </a:r>
            <a:r>
              <a:rPr lang="en-US" sz="1800" b="0" i="1" u="none" strike="noStrike" baseline="-25000" dirty="0" err="1">
                <a:latin typeface="Times New Roman" panose="02020603050405020304" pitchFamily="18" charset="0"/>
              </a:rPr>
              <a:t>N</a:t>
            </a:r>
            <a:endParaRPr lang="en-US" sz="1800" b="0" i="1" u="none" strike="noStrike" baseline="-25000" dirty="0">
              <a:latin typeface="Times New Roman" panose="02020603050405020304" pitchFamily="18" charset="0"/>
            </a:endParaRPr>
          </a:p>
          <a:p>
            <a:pPr marL="0" lvl="1"/>
            <a:endParaRPr lang="en-US" sz="1800" b="0" i="0" u="none" strike="noStrike" baseline="0" dirty="0">
              <a:latin typeface="NimbusRomNo9L-Regu"/>
            </a:endParaRPr>
          </a:p>
          <a:p>
            <a:pPr marL="0" lvl="1"/>
            <a:endParaRPr lang="en-US" dirty="0">
              <a:latin typeface="NimbusRomNo9L-Regu"/>
            </a:endParaRPr>
          </a:p>
          <a:p>
            <a:pPr marL="0" lvl="1"/>
            <a:endParaRPr lang="en-US" sz="1800" b="0" i="0" u="none" strike="noStrike" baseline="0" dirty="0">
              <a:latin typeface="NimbusRomNo9L-Regu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NimbusRomNo9L-Regu"/>
              </a:rPr>
              <a:t>Each category has a bag full of words</a:t>
            </a:r>
            <a:endParaRPr lang="en-MY" sz="1800" b="0" i="0" u="none" strike="noStrike" baseline="0" dirty="0">
              <a:latin typeface="CMSSBX10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NimbusRomNo9L-Regu"/>
              </a:rPr>
              <a:t>To generate text, first select one of the bags and discard the others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NimbusRomNo9L-Regu"/>
              </a:rPr>
              <a:t>into that bag and pull out a word at random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NimbusRomNo9L-Regu"/>
              </a:rPr>
              <a:t>t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NimbusRomNo9L-Regu"/>
              </a:rPr>
              <a:t>he process of dividing a text into a sequence of words is called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NimbusRomNo9L-Medi"/>
              </a:rPr>
              <a:t>tokenization</a:t>
            </a:r>
            <a:endParaRPr lang="en-MY" b="1" dirty="0">
              <a:solidFill>
                <a:srgbClr val="9A009A"/>
              </a:solidFill>
              <a:latin typeface="NimbusRomNo9L-Regu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672983-AF45-4046-982E-1DDA63276A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4800600"/>
            <a:ext cx="4648200" cy="618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5143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lang="en-MY" spc="20" smtClean="0"/>
              <a:t>30</a:t>
            </a:fld>
            <a:endParaRPr lang="en-MY" spc="2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333425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lang="en-US" spc="70" dirty="0"/>
              <a:t>Complications of Real Natural Language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8D12E0-59C8-49E6-B72C-84292681EED5}"/>
              </a:ext>
            </a:extLst>
          </p:cNvPr>
          <p:cNvSpPr txBox="1"/>
          <p:nvPr/>
        </p:nvSpPr>
        <p:spPr>
          <a:xfrm>
            <a:off x="1295399" y="1752600"/>
            <a:ext cx="7722234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sz="1800" b="1" i="0" u="none" strike="noStrike" baseline="0" dirty="0">
                <a:latin typeface="NimbusRomNo9L-Medi"/>
              </a:rPr>
              <a:t>Quantification</a:t>
            </a:r>
            <a:r>
              <a:rPr lang="en-MY" sz="1800" b="0" i="0" u="none" strike="noStrike" baseline="0" dirty="0">
                <a:latin typeface="NimbusRomNo9L-Regu"/>
              </a:rPr>
              <a:t>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NimbusRomNo9L-Regu"/>
              </a:rPr>
              <a:t>Standard approach: define not an actual logical semantic sentence, but rather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NimbusRomNo9L-Regu"/>
              </a:rPr>
              <a:t>a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NimbusRomNo9L-Medi"/>
              </a:rPr>
              <a:t>quasi-logical form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NimbusRomNo9L-Regu"/>
              </a:rPr>
              <a:t>that is then turned into a logical sentence</a:t>
            </a:r>
            <a:r>
              <a:rPr lang="en-US" dirty="0">
                <a:solidFill>
                  <a:srgbClr val="00A6A6"/>
                </a:solidFill>
                <a:latin typeface="CMSS8"/>
              </a:rPr>
              <a:t>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NimbusRomNo9L-Regu"/>
              </a:rPr>
              <a:t>by algorithms outside of the parsing process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MY" sz="1800" b="0" i="0" u="none" strike="noStrike" baseline="0" dirty="0">
                <a:latin typeface="NimbusRomNo9L-Regu"/>
              </a:rPr>
              <a:t>have preference rules for </a:t>
            </a:r>
            <a:r>
              <a:rPr lang="en-US" sz="1800" b="0" i="0" u="none" strike="noStrike" baseline="0" dirty="0">
                <a:latin typeface="NimbusRomNo9L-Regu"/>
              </a:rPr>
              <a:t>choosing one quantifier scope over another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9A009A"/>
              </a:solidFill>
              <a:latin typeface="NimbusRomNo9L-Regu"/>
            </a:endParaRPr>
          </a:p>
          <a:p>
            <a:pPr algn="l"/>
            <a:r>
              <a:rPr lang="en-MY" sz="1800" b="1" i="0" u="none" strike="noStrike" baseline="0" dirty="0">
                <a:latin typeface="NimbusRomNo9L-Medi"/>
              </a:rPr>
              <a:t>Pragmatics</a:t>
            </a:r>
            <a:r>
              <a:rPr lang="en-MY" sz="1800" b="0" i="0" u="none" strike="noStrike" baseline="0" dirty="0">
                <a:latin typeface="NimbusRomNo9L-Regu"/>
              </a:rPr>
              <a:t>:</a:t>
            </a:r>
            <a:endParaRPr lang="en-US" sz="1800" b="0" i="0" u="none" strike="noStrike" baseline="0" dirty="0">
              <a:solidFill>
                <a:srgbClr val="9A009A"/>
              </a:solidFill>
              <a:latin typeface="NimbusRomNo9L-Regu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MY" sz="1800" b="0" i="0" u="none" strike="noStrike" baseline="0" dirty="0">
                <a:latin typeface="NimbusRomNo9L-Regu"/>
              </a:rPr>
              <a:t>resolving the meaning of </a:t>
            </a:r>
            <a:r>
              <a:rPr lang="en-US" sz="1800" b="0" i="0" u="none" strike="noStrike" baseline="0" dirty="0" err="1">
                <a:latin typeface="NimbusRomNo9L-Medi"/>
              </a:rPr>
              <a:t>indexicals</a:t>
            </a:r>
            <a:r>
              <a:rPr lang="en-US" sz="1800" b="0" i="0" u="none" strike="noStrike" baseline="0" dirty="0">
                <a:latin typeface="NimbusRomNo9L-Regu"/>
              </a:rPr>
              <a:t>, which are phrases that refer directly to the current situation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NimbusRomNo9L-Regu"/>
              </a:rPr>
              <a:t>Example sentence: “I am in Boston today,” both “I” and “today” are </a:t>
            </a:r>
            <a:r>
              <a:rPr lang="en-US" sz="1800" b="0" i="0" u="none" strike="noStrike" baseline="0" dirty="0" err="1">
                <a:latin typeface="NimbusRomNo9L-Regu"/>
              </a:rPr>
              <a:t>indexicals</a:t>
            </a:r>
            <a:r>
              <a:rPr lang="en-US" sz="1800" b="0" i="0" u="none" strike="noStrike" baseline="0" dirty="0">
                <a:latin typeface="NimbusRomNo9L-Regu"/>
              </a:rPr>
              <a:t>. The word “I” would be represented by </a:t>
            </a:r>
            <a:r>
              <a:rPr lang="en-US" sz="1800" b="0" i="0" u="none" strike="noStrike" baseline="0" dirty="0">
                <a:latin typeface="NimbusRomNo9L-ReguItal"/>
              </a:rPr>
              <a:t>Speaker</a:t>
            </a:r>
            <a:r>
              <a:rPr lang="en-US" sz="1800" b="0" i="0" u="none" strike="noStrike" baseline="0" dirty="0">
                <a:latin typeface="NimbusRomNo9L-Regu"/>
              </a:rPr>
              <a:t>, a fluent that refers to different objects at different times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MY" sz="1800" b="0" i="0" u="none" strike="noStrike" baseline="0" dirty="0">
                <a:latin typeface="NimbusRomNo9L-Regu"/>
              </a:rPr>
              <a:t>interpreting the </a:t>
            </a:r>
            <a:r>
              <a:rPr lang="en-MY" sz="1800" b="1" i="0" u="none" strike="noStrike" baseline="0" dirty="0">
                <a:latin typeface="NimbusRomNo9L-Regu"/>
              </a:rPr>
              <a:t>speaker’s intent</a:t>
            </a:r>
            <a:endParaRPr lang="en-US" b="1" dirty="0">
              <a:latin typeface="NimbusRomNo9L-Regu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MY" sz="1800" b="0" i="0" u="none" strike="noStrike" baseline="0" dirty="0">
                <a:latin typeface="NimbusRomNo9L-Regu"/>
              </a:rPr>
              <a:t>The speaker’s utterance </a:t>
            </a:r>
            <a:r>
              <a:rPr lang="en-US" sz="1800" b="0" i="0" u="none" strike="noStrike" baseline="0" dirty="0">
                <a:latin typeface="NimbusRomNo9L-Regu"/>
              </a:rPr>
              <a:t>is considered a </a:t>
            </a:r>
            <a:r>
              <a:rPr lang="en-US" sz="1800" b="0" i="0" u="none" strike="noStrike" baseline="0" dirty="0">
                <a:latin typeface="NimbusRomNo9L-Medi"/>
              </a:rPr>
              <a:t>speech act</a:t>
            </a:r>
            <a:r>
              <a:rPr lang="en-US" sz="1800" b="0" i="0" u="none" strike="noStrike" baseline="0" dirty="0">
                <a:latin typeface="NimbusRomNo9L-Regu"/>
              </a:rPr>
              <a:t>, and it is up to the hearer to decipher what type of action it is (question, a statement, a promise, a warning, a command, etc.)</a:t>
            </a:r>
            <a:endParaRPr lang="en-MY" dirty="0">
              <a:solidFill>
                <a:srgbClr val="9A009A"/>
              </a:solidFill>
              <a:latin typeface="CMSSBX10"/>
            </a:endParaRPr>
          </a:p>
        </p:txBody>
      </p:sp>
    </p:spTree>
    <p:extLst>
      <p:ext uri="{BB962C8B-B14F-4D97-AF65-F5344CB8AC3E}">
        <p14:creationId xmlns:p14="http://schemas.microsoft.com/office/powerpoint/2010/main" val="15382564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lang="en-MY" spc="20" smtClean="0"/>
              <a:t>31</a:t>
            </a:fld>
            <a:endParaRPr lang="en-MY" spc="2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333425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lang="en-US" spc="70" dirty="0"/>
              <a:t>Complications of Real Natural Language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8D12E0-59C8-49E6-B72C-84292681EED5}"/>
              </a:ext>
            </a:extLst>
          </p:cNvPr>
          <p:cNvSpPr txBox="1"/>
          <p:nvPr/>
        </p:nvSpPr>
        <p:spPr>
          <a:xfrm>
            <a:off x="1295399" y="1752600"/>
            <a:ext cx="7722234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sz="1800" b="1" i="0" u="none" strike="noStrike" baseline="0" dirty="0">
                <a:latin typeface="NimbusRomNo9L-Medi"/>
              </a:rPr>
              <a:t>Long-distance dependencies</a:t>
            </a:r>
            <a:r>
              <a:rPr lang="en-MY" sz="1800" b="1" i="0" u="none" strike="noStrike" baseline="0" dirty="0">
                <a:latin typeface="NimbusRomNo9L-Regu"/>
              </a:rPr>
              <a:t>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NimbusRomNo9L-Regu"/>
              </a:rPr>
              <a:t>Standard approach: define not an actual logical semantic sentence, but rather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NimbusRomNo9L-Regu"/>
              </a:rPr>
              <a:t>a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NimbusRomNo9L-Medi"/>
              </a:rPr>
              <a:t>quasi-logical form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NimbusRomNo9L-Regu"/>
              </a:rPr>
              <a:t>that is then turned into a logical sentence</a:t>
            </a:r>
            <a:r>
              <a:rPr lang="en-US" dirty="0">
                <a:solidFill>
                  <a:srgbClr val="00A6A6"/>
                </a:solidFill>
                <a:latin typeface="CMSS8"/>
              </a:rPr>
              <a:t>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NimbusRomNo9L-Regu"/>
              </a:rPr>
              <a:t>by algorithms outside of the parsing process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MY" sz="1800" b="0" i="0" u="none" strike="noStrike" baseline="0" dirty="0">
                <a:latin typeface="NimbusRomNo9L-Regu"/>
              </a:rPr>
              <a:t>have preference rules for </a:t>
            </a:r>
            <a:r>
              <a:rPr lang="en-US" sz="1800" b="0" i="0" u="none" strike="noStrike" baseline="0" dirty="0">
                <a:latin typeface="NimbusRomNo9L-Regu"/>
              </a:rPr>
              <a:t>choosing one quantifier scope over another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9A009A"/>
              </a:solidFill>
              <a:latin typeface="NimbusRomNo9L-Regu"/>
            </a:endParaRPr>
          </a:p>
          <a:p>
            <a:pPr algn="l"/>
            <a:r>
              <a:rPr lang="en-MY" sz="1800" b="1" i="0" u="none" strike="noStrike" baseline="0" dirty="0">
                <a:latin typeface="NimbusRomNo9L-Medi"/>
              </a:rPr>
              <a:t>Time and tense</a:t>
            </a:r>
            <a:r>
              <a:rPr lang="en-MY" sz="1800" b="1" i="0" u="none" strike="noStrike" baseline="0" dirty="0">
                <a:latin typeface="NimbusRomNo9L-Regu"/>
              </a:rPr>
              <a:t>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NimbusRomNo9L-Regu"/>
              </a:rPr>
              <a:t>English uses verb tenses (past, present, and future) to indicate the relative time of an event.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NimbusRomNo9L-Regu"/>
              </a:rPr>
              <a:t>One good choice to represent the time of events is the event calculus notation</a:t>
            </a:r>
            <a:endParaRPr lang="en-MY" dirty="0">
              <a:solidFill>
                <a:srgbClr val="9A009A"/>
              </a:solidFill>
              <a:latin typeface="CMSSBX1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C23BE5-4F90-42FB-99EC-9101E4A4F8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1187" y="5636251"/>
            <a:ext cx="5195013" cy="65867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63B24BB-BCB9-4F66-99E9-CF2E29DC17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6975" y="4893475"/>
            <a:ext cx="5124450" cy="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9389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lang="en-MY" spc="20" smtClean="0"/>
              <a:t>32</a:t>
            </a:fld>
            <a:endParaRPr lang="en-MY" spc="2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333425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lang="en-US" spc="70" dirty="0"/>
              <a:t>Complications of Real Natural Language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8D12E0-59C8-49E6-B72C-84292681EED5}"/>
              </a:ext>
            </a:extLst>
          </p:cNvPr>
          <p:cNvSpPr txBox="1"/>
          <p:nvPr/>
        </p:nvSpPr>
        <p:spPr>
          <a:xfrm>
            <a:off x="1295399" y="1752600"/>
            <a:ext cx="7722234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1" i="0" u="none" strike="noStrike" baseline="0" dirty="0">
                <a:latin typeface="NimbusRomNo9L-Medi"/>
              </a:rPr>
              <a:t>Ambiguity</a:t>
            </a:r>
            <a:r>
              <a:rPr lang="en-US" sz="1800" b="1" i="0" u="none" strike="noStrike" baseline="0" dirty="0">
                <a:latin typeface="NimbusRomNo9L-Regu"/>
              </a:rPr>
              <a:t>: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NimbusRomNo9L-Regu"/>
              </a:rPr>
              <a:t>tend to think of ambiguity as a failure in communication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NimbusRomNo9L-Regu"/>
              </a:rPr>
              <a:t>when a listener is consciously aware of an ambiguity in an utterance, it means that the utterance is unclear or </a:t>
            </a:r>
            <a:r>
              <a:rPr lang="en-MY" sz="1800" b="0" i="0" u="none" strike="noStrike" baseline="0" dirty="0">
                <a:latin typeface="NimbusRomNo9L-Regu"/>
              </a:rPr>
              <a:t>confusing.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1" i="0" u="none" strike="noStrike" baseline="0" dirty="0">
                <a:latin typeface="Times New Roman" panose="02020603050405020304" pitchFamily="18" charset="0"/>
              </a:rPr>
              <a:t>Lexical ambiguity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is when a word has more than one meaning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i="0" u="none" strike="noStrike" baseline="0" dirty="0">
                <a:latin typeface="Times New Roman" panose="02020603050405020304" pitchFamily="18" charset="0"/>
              </a:rPr>
              <a:t>“back” can be an adverb (go back),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i="0" u="none" strike="noStrike" baseline="0" dirty="0">
                <a:latin typeface="Times New Roman" panose="02020603050405020304" pitchFamily="18" charset="0"/>
              </a:rPr>
              <a:t>an adjective (back door),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i="0" u="none" strike="noStrike" baseline="0" dirty="0">
                <a:latin typeface="Times New Roman" panose="02020603050405020304" pitchFamily="18" charset="0"/>
              </a:rPr>
              <a:t>a noun (the back of the room),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i="0" u="none" strike="noStrike" baseline="0" dirty="0">
                <a:latin typeface="Times New Roman" panose="02020603050405020304" pitchFamily="18" charset="0"/>
              </a:rPr>
              <a:t> a verb (back a candidate), </a:t>
            </a:r>
            <a:r>
              <a:rPr lang="en-MY" b="0" i="0" u="none" strike="noStrike" baseline="0" dirty="0">
                <a:latin typeface="Times New Roman" panose="02020603050405020304" pitchFamily="18" charset="0"/>
              </a:rPr>
              <a:t>or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MY" b="0" i="0" u="none" strike="noStrike" baseline="0" dirty="0">
                <a:latin typeface="Times New Roman" panose="02020603050405020304" pitchFamily="18" charset="0"/>
              </a:rPr>
              <a:t>a proper noun (a river in Nunavut, Canada).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MY" b="0" i="0" u="none" strike="noStrike" baseline="0" dirty="0">
              <a:latin typeface="Times New Roman" panose="02020603050405020304" pitchFamily="18" charset="0"/>
            </a:endParaRPr>
          </a:p>
          <a:p>
            <a:pPr algn="l"/>
            <a:r>
              <a:rPr lang="en-MY" sz="1800" b="1" i="0" u="none" strike="noStrike" baseline="0" dirty="0">
                <a:latin typeface="NimbusRomNo9L-Medi"/>
              </a:rPr>
              <a:t>Syntactic ambiguity</a:t>
            </a:r>
          </a:p>
          <a:p>
            <a:pPr algn="l"/>
            <a:r>
              <a:rPr lang="en-US" sz="1800" b="0" i="0" u="none" strike="noStrike" baseline="0" dirty="0">
                <a:latin typeface="NimbusRomNo9L-Regu"/>
              </a:rPr>
              <a:t>refers to a phrase that has multiple parses: “I smelled a </a:t>
            </a:r>
            <a:r>
              <a:rPr lang="en-US" sz="1800" b="0" i="0" u="none" strike="noStrike" baseline="0" dirty="0" err="1">
                <a:latin typeface="NimbusRomNo9L-Regu"/>
              </a:rPr>
              <a:t>wumpus</a:t>
            </a:r>
            <a:r>
              <a:rPr lang="en-US" sz="1800" b="0" i="0" u="none" strike="noStrike" baseline="0" dirty="0">
                <a:latin typeface="NimbusRomNo9L-Regu"/>
              </a:rPr>
              <a:t> in 2,2” has two parses: one where the prepositional phrase “in 2,2” modifies the noun and one where it modifies the verb.</a:t>
            </a:r>
            <a:endParaRPr lang="en-US" dirty="0">
              <a:solidFill>
                <a:srgbClr val="9A009A"/>
              </a:solidFill>
              <a:latin typeface="NimbusRomNo9L-Regu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MY" sz="1800" b="0" i="0" u="none" strike="noStrike" baseline="0" dirty="0">
                <a:latin typeface="NimbusRomNo9L-Medi"/>
              </a:rPr>
              <a:t>Leads to </a:t>
            </a:r>
            <a:r>
              <a:rPr lang="en-MY" sz="1800" b="1" i="0" u="none" strike="noStrike" baseline="0" dirty="0">
                <a:latin typeface="NimbusRomNo9L-Medi"/>
              </a:rPr>
              <a:t>semantic ambiguity</a:t>
            </a:r>
            <a:r>
              <a:rPr lang="en-MY" sz="1800" b="1" i="0" u="none" strike="noStrike" baseline="0" dirty="0">
                <a:latin typeface="NimbusRomNo9L-Regu"/>
              </a:rPr>
              <a:t>,</a:t>
            </a:r>
            <a:endParaRPr lang="en-MY" b="1" dirty="0">
              <a:solidFill>
                <a:srgbClr val="9A009A"/>
              </a:solidFill>
              <a:latin typeface="CMSSBX10"/>
            </a:endParaRPr>
          </a:p>
        </p:txBody>
      </p:sp>
    </p:spTree>
    <p:extLst>
      <p:ext uri="{BB962C8B-B14F-4D97-AF65-F5344CB8AC3E}">
        <p14:creationId xmlns:p14="http://schemas.microsoft.com/office/powerpoint/2010/main" val="20293176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lang="en-MY" spc="20" smtClean="0"/>
              <a:t>33</a:t>
            </a:fld>
            <a:endParaRPr lang="en-MY" spc="2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333425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lang="en-US" spc="70" dirty="0"/>
              <a:t>Complications of Real Natural Language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8D12E0-59C8-49E6-B72C-84292681EED5}"/>
              </a:ext>
            </a:extLst>
          </p:cNvPr>
          <p:cNvSpPr txBox="1"/>
          <p:nvPr/>
        </p:nvSpPr>
        <p:spPr>
          <a:xfrm>
            <a:off x="1168755" y="1447800"/>
            <a:ext cx="7722234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1" i="0" u="none" strike="noStrike" baseline="0" dirty="0">
                <a:solidFill>
                  <a:srgbClr val="000000"/>
                </a:solidFill>
                <a:latin typeface="NimbusRomNo9L-Medi"/>
              </a:rPr>
              <a:t>Disambiguation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NimbusRomNo9L-Medi"/>
              </a:rPr>
              <a:t>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NimbusRomNo9L-Regu"/>
              </a:rPr>
              <a:t>is the process of recovering the most probable intended meaning of an </a:t>
            </a:r>
            <a:r>
              <a:rPr lang="en-MY" sz="1800" b="0" i="0" u="none" strike="noStrike" baseline="0" dirty="0">
                <a:solidFill>
                  <a:srgbClr val="000000"/>
                </a:solidFill>
                <a:latin typeface="NimbusRomNo9L-Regu"/>
              </a:rPr>
              <a:t>utterance.</a:t>
            </a:r>
          </a:p>
          <a:p>
            <a:pPr algn="l"/>
            <a:endParaRPr lang="en-MY" dirty="0">
              <a:solidFill>
                <a:srgbClr val="000000"/>
              </a:solidFill>
              <a:latin typeface="NimbusRomNo9L-Regu"/>
            </a:endParaRPr>
          </a:p>
          <a:p>
            <a:pPr algn="l"/>
            <a:r>
              <a:rPr lang="en-US" sz="1800" b="0" i="0" u="none" strike="noStrike" baseline="0" dirty="0">
                <a:latin typeface="NimbusRomNo9L-Regu"/>
              </a:rPr>
              <a:t>disambiguation requires combination of four models:</a:t>
            </a:r>
            <a:endParaRPr lang="en-MY" sz="1800" b="0" i="0" u="none" strike="noStrike" baseline="0" dirty="0">
              <a:solidFill>
                <a:srgbClr val="000000"/>
              </a:solidFill>
              <a:latin typeface="NimbusRomNo9L-Regu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1" i="0" u="none" strike="noStrike" baseline="0" dirty="0">
                <a:latin typeface="NimbusRomNo9L-Regu"/>
              </a:rPr>
              <a:t>The </a:t>
            </a:r>
            <a:r>
              <a:rPr lang="en-US" sz="1800" b="1" i="0" u="none" strike="noStrike" baseline="0" dirty="0">
                <a:latin typeface="NimbusRomNo9L-Medi"/>
              </a:rPr>
              <a:t>world model</a:t>
            </a:r>
            <a:r>
              <a:rPr lang="en-US" sz="1800" b="1" i="0" u="none" strike="noStrike" baseline="0" dirty="0">
                <a:latin typeface="NimbusRomNo9L-Regu"/>
              </a:rPr>
              <a:t>: </a:t>
            </a:r>
            <a:r>
              <a:rPr lang="en-US" sz="1800" b="0" i="0" u="none" strike="noStrike" baseline="0" dirty="0">
                <a:latin typeface="NimbusRomNo9L-Regu"/>
              </a:rPr>
              <a:t>the likelihood that a proposition occurs in the world.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1" i="0" u="none" strike="noStrike" baseline="0" dirty="0">
                <a:latin typeface="NimbusRomNo9L-Regu"/>
              </a:rPr>
              <a:t>The </a:t>
            </a:r>
            <a:r>
              <a:rPr lang="en-US" sz="1800" b="1" i="0" u="none" strike="noStrike" baseline="0" dirty="0">
                <a:latin typeface="NimbusRomNo9L-Medi"/>
              </a:rPr>
              <a:t>mental model</a:t>
            </a:r>
            <a:r>
              <a:rPr lang="en-US" sz="1800" b="1" i="0" u="none" strike="noStrike" baseline="0" dirty="0">
                <a:latin typeface="NimbusRomNo9L-Regu"/>
              </a:rPr>
              <a:t>: </a:t>
            </a:r>
            <a:r>
              <a:rPr lang="en-US" sz="1800" b="0" i="0" u="none" strike="noStrike" baseline="0" dirty="0">
                <a:latin typeface="NimbusRomNo9L-Regu"/>
              </a:rPr>
              <a:t>the likelihood that the speaker forms the intention of communicating a certain fact to the hearer.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1" i="0" u="none" strike="noStrike" baseline="0" dirty="0">
                <a:latin typeface="NimbusRomNo9L-Regu"/>
              </a:rPr>
              <a:t>The </a:t>
            </a:r>
            <a:r>
              <a:rPr lang="en-US" sz="1800" b="1" i="0" u="none" strike="noStrike" baseline="0" dirty="0">
                <a:latin typeface="NimbusRomNo9L-Medi"/>
              </a:rPr>
              <a:t>language model</a:t>
            </a:r>
            <a:r>
              <a:rPr lang="en-US" sz="1800" b="1" i="0" u="none" strike="noStrike" baseline="0" dirty="0">
                <a:latin typeface="NimbusRomNo9L-Regu"/>
              </a:rPr>
              <a:t>: </a:t>
            </a:r>
            <a:r>
              <a:rPr lang="en-US" sz="1800" b="0" i="0" u="none" strike="noStrike" baseline="0" dirty="0">
                <a:latin typeface="NimbusRomNo9L-Regu"/>
              </a:rPr>
              <a:t>the likelihood that a certain string of words will be chosen, given that the speaker has the intention of communicating a certain fact.</a:t>
            </a:r>
            <a:endParaRPr lang="en-MY" dirty="0">
              <a:solidFill>
                <a:srgbClr val="000000"/>
              </a:solidFill>
              <a:latin typeface="NimbusRomNo9L-Regu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1" i="0" u="none" strike="noStrike" baseline="0" dirty="0">
                <a:latin typeface="NimbusRomNo9L-Regu"/>
              </a:rPr>
              <a:t>The </a:t>
            </a:r>
            <a:r>
              <a:rPr lang="en-US" sz="1800" b="1" i="0" u="none" strike="noStrike" baseline="0" dirty="0">
                <a:latin typeface="NimbusRomNo9L-Medi"/>
              </a:rPr>
              <a:t>acoustic model</a:t>
            </a:r>
            <a:r>
              <a:rPr lang="en-US" sz="1800" b="1" i="0" u="none" strike="noStrike" baseline="0" dirty="0">
                <a:latin typeface="NimbusRomNo9L-Regu"/>
              </a:rPr>
              <a:t>: </a:t>
            </a:r>
            <a:r>
              <a:rPr lang="en-US" sz="1800" b="0" i="0" u="none" strike="noStrike" baseline="0" dirty="0">
                <a:latin typeface="NimbusRomNo9L-Regu"/>
              </a:rPr>
              <a:t>for spoken communication, the likelihood that a particular sequence of sounds will be generated, given that the speaker has chosen a given string </a:t>
            </a:r>
            <a:r>
              <a:rPr lang="en-MY" sz="1800" b="0" i="0" u="none" strike="noStrike" baseline="0" dirty="0">
                <a:latin typeface="NimbusRomNo9L-Regu"/>
              </a:rPr>
              <a:t>of words.</a:t>
            </a:r>
            <a:endParaRPr lang="en-MY" sz="1800" b="0" i="0" u="none" strike="noStrike" baseline="0" dirty="0">
              <a:solidFill>
                <a:srgbClr val="000000"/>
              </a:solidFill>
              <a:latin typeface="NimbusRomNo9L-Regu"/>
            </a:endParaRPr>
          </a:p>
        </p:txBody>
      </p:sp>
    </p:spTree>
    <p:extLst>
      <p:ext uri="{BB962C8B-B14F-4D97-AF65-F5344CB8AC3E}">
        <p14:creationId xmlns:p14="http://schemas.microsoft.com/office/powerpoint/2010/main" val="22855705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lang="en-MY" spc="20" smtClean="0"/>
              <a:t>34</a:t>
            </a:fld>
            <a:endParaRPr lang="en-MY" spc="2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333425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lang="en-US" spc="70" dirty="0"/>
              <a:t>Natural Language Tasks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8D12E0-59C8-49E6-B72C-84292681EED5}"/>
              </a:ext>
            </a:extLst>
          </p:cNvPr>
          <p:cNvSpPr txBox="1"/>
          <p:nvPr/>
        </p:nvSpPr>
        <p:spPr>
          <a:xfrm>
            <a:off x="1168755" y="1447800"/>
            <a:ext cx="7722234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1" i="0" u="none" strike="noStrike" baseline="0" dirty="0">
                <a:latin typeface="NimbusRomNo9L-Medi"/>
              </a:rPr>
              <a:t>Speech recognition </a:t>
            </a:r>
            <a:r>
              <a:rPr lang="en-US" sz="1800" b="0" i="0" u="none" strike="noStrike" baseline="0" dirty="0">
                <a:latin typeface="NimbusRomNo9L-Regu"/>
              </a:rPr>
              <a:t>is the task of transforming spoken sound into text.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NimbusRomNo9L-Regu"/>
              </a:rPr>
              <a:t>We can then perform further tasks on the resulting text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NimbusRomNo9L-Regu"/>
              </a:rPr>
              <a:t>Current systems have a word error rate of about 3% to 5%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NimbusRomNo9L-Regu"/>
              </a:rPr>
              <a:t>The challenge: to respond appropriately even when there are errors on individual words.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NimbusRomNo9L-Regu"/>
            </a:endParaRPr>
          </a:p>
          <a:p>
            <a:pPr algn="l"/>
            <a:r>
              <a:rPr lang="en-US" sz="1800" b="1" i="0" u="none" strike="noStrike" baseline="0" dirty="0">
                <a:latin typeface="NimbusRomNo9L-Medi"/>
              </a:rPr>
              <a:t>Text-to-speech</a:t>
            </a:r>
            <a:r>
              <a:rPr lang="en-US" sz="1800" b="0" i="0" u="none" strike="noStrike" baseline="0" dirty="0">
                <a:latin typeface="NimbusRomNo9L-Medi"/>
              </a:rPr>
              <a:t> </a:t>
            </a:r>
            <a:r>
              <a:rPr lang="en-US" sz="1800" b="0" i="0" u="none" strike="noStrike" baseline="0" dirty="0">
                <a:latin typeface="NimbusRomNo9L-Regu"/>
              </a:rPr>
              <a:t>synthesis is the inverse process—going from text to sound</a:t>
            </a:r>
          </a:p>
          <a:p>
            <a:pPr algn="l"/>
            <a:endParaRPr lang="en-US" dirty="0">
              <a:latin typeface="NimbusRomNo9L-Regu"/>
            </a:endParaRPr>
          </a:p>
          <a:p>
            <a:pPr algn="l"/>
            <a:r>
              <a:rPr lang="en-US" sz="1800" b="1" i="0" u="none" strike="noStrike" baseline="0" dirty="0">
                <a:latin typeface="NimbusRomNo9L-Medi"/>
              </a:rPr>
              <a:t>Machine translation </a:t>
            </a:r>
            <a:r>
              <a:rPr lang="en-US" sz="1800" b="0" i="0" u="none" strike="noStrike" baseline="0" dirty="0">
                <a:latin typeface="NimbusRomNo9L-Regu"/>
              </a:rPr>
              <a:t>transforms text in one language to another.</a:t>
            </a:r>
          </a:p>
          <a:p>
            <a:pPr algn="l"/>
            <a:endParaRPr lang="en-US" dirty="0">
              <a:solidFill>
                <a:srgbClr val="000000"/>
              </a:solidFill>
              <a:latin typeface="NimbusRomNo9L-Regu"/>
            </a:endParaRPr>
          </a:p>
          <a:p>
            <a:pPr algn="l"/>
            <a:r>
              <a:rPr lang="en-US" sz="1800" b="1" i="0" u="none" strike="noStrike" baseline="0" dirty="0">
                <a:solidFill>
                  <a:srgbClr val="000000"/>
                </a:solidFill>
                <a:latin typeface="NimbusRomNo9L-Medi"/>
              </a:rPr>
              <a:t>Information extraction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NimbusRomNo9L-Regu"/>
              </a:rPr>
              <a:t>is the process of acquiring knowledge by skimming a text and looking for occurrences of particular classes of objects and for relationships among them.</a:t>
            </a:r>
          </a:p>
          <a:p>
            <a:pPr algn="l"/>
            <a:endParaRPr lang="en-US" dirty="0">
              <a:solidFill>
                <a:srgbClr val="000000"/>
              </a:solidFill>
              <a:latin typeface="NimbusRomNo9L-Regu"/>
            </a:endParaRPr>
          </a:p>
          <a:p>
            <a:pPr algn="l"/>
            <a:r>
              <a:rPr lang="en-US" sz="1800" b="1" i="0" u="none" strike="noStrike" baseline="0" dirty="0">
                <a:solidFill>
                  <a:srgbClr val="000000"/>
                </a:solidFill>
                <a:latin typeface="NimbusRomNo9L-Medi"/>
              </a:rPr>
              <a:t>Information retrieval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NimbusRomNo9L-Regu"/>
              </a:rPr>
              <a:t>is the task of finding documents that are relevant and important</a:t>
            </a:r>
            <a:r>
              <a:rPr lang="en-US" dirty="0">
                <a:solidFill>
                  <a:srgbClr val="00A6A6"/>
                </a:solidFill>
                <a:latin typeface="CMSS8"/>
              </a:rPr>
              <a:t> </a:t>
            </a:r>
            <a:r>
              <a:rPr lang="en-MY" sz="1800" b="0" i="0" u="none" strike="noStrike" baseline="0" dirty="0">
                <a:solidFill>
                  <a:srgbClr val="000000"/>
                </a:solidFill>
                <a:latin typeface="NimbusRomNo9L-Regu"/>
              </a:rPr>
              <a:t>for a given query</a:t>
            </a:r>
          </a:p>
          <a:p>
            <a:pPr algn="l"/>
            <a:endParaRPr lang="en-MY" dirty="0">
              <a:solidFill>
                <a:srgbClr val="000000"/>
              </a:solidFill>
              <a:latin typeface="NimbusRomNo9L-Regu"/>
            </a:endParaRPr>
          </a:p>
          <a:p>
            <a:pPr algn="l"/>
            <a:r>
              <a:rPr lang="en-US" sz="1800" b="1" i="0" u="none" strike="noStrike" baseline="0" dirty="0">
                <a:latin typeface="NimbusRomNo9L-Medi"/>
              </a:rPr>
              <a:t>Question Answering </a:t>
            </a:r>
            <a:r>
              <a:rPr lang="en-US" sz="1800" b="0" i="0" u="none" strike="noStrike" baseline="0" dirty="0">
                <a:latin typeface="NimbusRomNo9L-Regu"/>
              </a:rPr>
              <a:t>is a different task, in which the query really is a question</a:t>
            </a:r>
            <a:endParaRPr lang="en-MY" sz="1800" b="0" i="0" u="none" strike="noStrike" baseline="0" dirty="0">
              <a:solidFill>
                <a:srgbClr val="000000"/>
              </a:solidFill>
              <a:latin typeface="NimbusRomNo9L-Regu"/>
            </a:endParaRPr>
          </a:p>
        </p:txBody>
      </p:sp>
    </p:spTree>
    <p:extLst>
      <p:ext uri="{BB962C8B-B14F-4D97-AF65-F5344CB8AC3E}">
        <p14:creationId xmlns:p14="http://schemas.microsoft.com/office/powerpoint/2010/main" val="4284504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spc="20" dirty="0"/>
              <a:t>35</a:t>
            </a:fld>
            <a:endParaRPr spc="2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37973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10"/>
              </a:lnSpc>
            </a:pPr>
            <a:r>
              <a:rPr spc="90" dirty="0"/>
              <a:t>Summary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30293" y="1393664"/>
            <a:ext cx="7503159" cy="291746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algn="l"/>
            <a:r>
              <a:rPr lang="en-US" sz="1800" b="1" i="0" u="none" strike="noStrike" baseline="0" dirty="0">
                <a:latin typeface="Times New Roman" panose="02020603050405020304" pitchFamily="18" charset="0"/>
              </a:rPr>
              <a:t> </a:t>
            </a:r>
            <a:endParaRPr lang="en-US" sz="1800" b="0" i="0" u="none" strike="noStrike" baseline="0" dirty="0">
              <a:latin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646624-1AAF-4537-8CD0-878A2C98BB40}"/>
              </a:ext>
            </a:extLst>
          </p:cNvPr>
          <p:cNvSpPr txBox="1"/>
          <p:nvPr/>
        </p:nvSpPr>
        <p:spPr>
          <a:xfrm>
            <a:off x="1156730" y="1685410"/>
            <a:ext cx="7503159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NimbusRomNo9L-Regu"/>
              </a:rPr>
              <a:t>Probabilistic language models based on </a:t>
            </a:r>
            <a:r>
              <a:rPr lang="en-US" sz="1800" b="0" i="0" u="none" strike="noStrike" baseline="0" dirty="0">
                <a:latin typeface="NimbusRomNo9L-ReguItal"/>
              </a:rPr>
              <a:t>n</a:t>
            </a:r>
            <a:r>
              <a:rPr lang="en-US" sz="1800" b="0" i="0" u="none" strike="noStrike" baseline="0" dirty="0">
                <a:latin typeface="NimbusRomNo9L-Regu"/>
              </a:rPr>
              <a:t>-grams recover a surprising amount of information </a:t>
            </a:r>
            <a:r>
              <a:rPr lang="en-MY" sz="1800" b="0" i="0" u="none" strike="noStrike" baseline="0" dirty="0">
                <a:latin typeface="NimbusRomNo9L-Regu"/>
              </a:rPr>
              <a:t>about a language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MY" dirty="0">
              <a:latin typeface="NimbusRomNo9L-Regu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NimbusRomNo9L-Regu"/>
              </a:rPr>
              <a:t>Word embeddings can give a richer representation of words and their similarities.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>
              <a:latin typeface="NimbusRomNo9L-Regu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NimbusRomNo9L-Regu"/>
              </a:rPr>
              <a:t>To capture the hierarchical structure of language, </a:t>
            </a:r>
            <a:r>
              <a:rPr lang="en-US" sz="1800" b="0" i="0" u="none" strike="noStrike" baseline="0" dirty="0">
                <a:latin typeface="NimbusRomNo9L-Medi"/>
              </a:rPr>
              <a:t>phrase structure </a:t>
            </a:r>
            <a:r>
              <a:rPr lang="en-US" sz="1800" b="0" i="0" u="none" strike="noStrike" baseline="0" dirty="0">
                <a:latin typeface="NimbusRomNo9L-Regu"/>
              </a:rPr>
              <a:t>grammars (and in particular, </a:t>
            </a:r>
            <a:r>
              <a:rPr lang="en-US" sz="1800" b="0" i="0" u="none" strike="noStrike" baseline="0" dirty="0">
                <a:latin typeface="NimbusRomNo9L-Medi"/>
              </a:rPr>
              <a:t>context-free </a:t>
            </a:r>
            <a:r>
              <a:rPr lang="en-US" sz="1800" b="0" i="0" u="none" strike="noStrike" baseline="0" dirty="0">
                <a:latin typeface="NimbusRomNo9L-Regu"/>
              </a:rPr>
              <a:t>grammars) are useful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>
              <a:latin typeface="NimbusRomNo9L-Regu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Sentences in a context-free language can be parsed in </a:t>
            </a:r>
            <a:r>
              <a:rPr lang="en-US" sz="1800" b="0" i="1" u="none" strike="noStrike" baseline="0" dirty="0">
                <a:latin typeface="Times New Roman" panose="02020603050405020304" pitchFamily="18" charset="0"/>
              </a:rPr>
              <a:t>O</a:t>
            </a:r>
            <a:r>
              <a:rPr lang="en-US" sz="1800" b="0" i="0" u="none" strike="noStrike" baseline="0" dirty="0">
                <a:latin typeface="Tahoma" panose="020B0604030504040204" pitchFamily="34" charset="0"/>
              </a:rPr>
              <a:t>(</a:t>
            </a:r>
            <a:r>
              <a:rPr lang="en-US" sz="1800" b="0" i="1" u="none" strike="noStrike" baseline="0" dirty="0">
                <a:latin typeface="Times New Roman" panose="02020603050405020304" pitchFamily="18" charset="0"/>
              </a:rPr>
              <a:t>n</a:t>
            </a:r>
            <a:r>
              <a:rPr lang="en-US" sz="1800" b="0" i="0" u="none" strike="noStrike" baseline="30000" dirty="0">
                <a:latin typeface="Times New Roman" panose="02020603050405020304" pitchFamily="18" charset="0"/>
              </a:rPr>
              <a:t>3</a:t>
            </a:r>
            <a:r>
              <a:rPr lang="en-US" sz="1800" b="0" i="0" u="none" strike="noStrike" baseline="0" dirty="0">
                <a:latin typeface="Tahoma" panose="020B0604030504040204" pitchFamily="34" charset="0"/>
              </a:rPr>
              <a:t>)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time by a </a:t>
            </a:r>
            <a:r>
              <a:rPr lang="en-US" sz="1800" b="1" i="0" u="none" strike="noStrike" baseline="0" dirty="0">
                <a:latin typeface="Times New Roman" panose="02020603050405020304" pitchFamily="18" charset="0"/>
              </a:rPr>
              <a:t>chart parser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such as the </a:t>
            </a:r>
            <a:r>
              <a:rPr lang="en-US" sz="1800" b="1" i="0" u="none" strike="noStrike" baseline="0" dirty="0">
                <a:latin typeface="Times New Roman" panose="02020603050405020304" pitchFamily="18" charset="0"/>
              </a:rPr>
              <a:t>CYK algorithm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, which requires grammar rules to be in </a:t>
            </a:r>
            <a:r>
              <a:rPr lang="en-US" sz="1800" b="1" i="0" u="none" strike="noStrike" baseline="0" dirty="0">
                <a:latin typeface="Times New Roman" panose="02020603050405020304" pitchFamily="18" charset="0"/>
              </a:rPr>
              <a:t>Chomsky Normal </a:t>
            </a:r>
            <a:r>
              <a:rPr lang="en-MY" sz="1800" b="1" i="0" u="none" strike="noStrike" baseline="0" dirty="0">
                <a:latin typeface="Times New Roman" panose="02020603050405020304" pitchFamily="18" charset="0"/>
              </a:rPr>
              <a:t>Form</a:t>
            </a:r>
            <a:r>
              <a:rPr lang="en-MY" sz="1800" b="0" i="0" u="none" strike="noStrike" baseline="0" dirty="0">
                <a:latin typeface="Times New Roman" panose="02020603050405020304" pitchFamily="18" charset="0"/>
              </a:rPr>
              <a:t>.</a:t>
            </a:r>
            <a:endParaRPr lang="en-MY" sz="1800" b="0" i="0" u="none" strike="noStrike" baseline="0" dirty="0">
              <a:latin typeface="NimbusRomNo9L-Regu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MY" dirty="0">
              <a:latin typeface="NimbusRomNo9L-Regu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NimbusRomNo9L-Regu"/>
              </a:rPr>
              <a:t>A </a:t>
            </a:r>
            <a:r>
              <a:rPr lang="en-US" sz="1800" b="0" i="0" u="none" strike="noStrike" baseline="0" dirty="0">
                <a:latin typeface="NimbusRomNo9L-Medi"/>
              </a:rPr>
              <a:t>treebank </a:t>
            </a:r>
            <a:r>
              <a:rPr lang="en-US" sz="1800" b="0" i="0" u="none" strike="noStrike" baseline="0" dirty="0">
                <a:latin typeface="NimbusRomNo9L-Regu"/>
              </a:rPr>
              <a:t>can be a resource for learning a PCFG grammar with parameters.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>
              <a:latin typeface="NimbusRomNo9L-Regu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NimbusRomNo9L-Medi"/>
              </a:rPr>
              <a:t>Semantic interpretation </a:t>
            </a:r>
            <a:r>
              <a:rPr lang="en-US" sz="1800" b="0" i="0" u="none" strike="noStrike" baseline="0" dirty="0">
                <a:latin typeface="NimbusRomNo9L-Regu"/>
              </a:rPr>
              <a:t>can also be handled by an augmented grammar.</a:t>
            </a:r>
            <a:endParaRPr lang="en-MY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lang="en-MY" spc="20" smtClean="0"/>
              <a:t>4</a:t>
            </a:fld>
            <a:endParaRPr lang="en-MY" spc="2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333425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lang="en-US" spc="70" dirty="0"/>
              <a:t>Language Models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CA0BD6-A33B-4457-B383-2BC653FC0244}"/>
              </a:ext>
            </a:extLst>
          </p:cNvPr>
          <p:cNvSpPr txBox="1"/>
          <p:nvPr/>
        </p:nvSpPr>
        <p:spPr>
          <a:xfrm>
            <a:off x="999589" y="1335141"/>
            <a:ext cx="8059221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/>
            <a:r>
              <a:rPr lang="en-MY" sz="1800" b="0" i="0" u="none" strike="noStrike" baseline="0" dirty="0">
                <a:solidFill>
                  <a:srgbClr val="9A009A"/>
                </a:solidFill>
                <a:latin typeface="CMSSBX10"/>
              </a:rPr>
              <a:t>N-gram word models</a:t>
            </a:r>
          </a:p>
          <a:p>
            <a:pPr algn="l"/>
            <a:r>
              <a:rPr lang="en-US" sz="1800" b="0" i="0" u="none" strike="noStrike" baseline="0" dirty="0">
                <a:latin typeface="NimbusRomNo9L-Regu"/>
              </a:rPr>
              <a:t>making a word dependent on </a:t>
            </a:r>
            <a:r>
              <a:rPr lang="en-US" sz="1800" b="0" i="0" u="none" strike="noStrike" baseline="0" dirty="0">
                <a:latin typeface="NimbusRomNo9L-ReguItal"/>
              </a:rPr>
              <a:t>all </a:t>
            </a:r>
            <a:r>
              <a:rPr lang="en-US" sz="1800" b="0" i="0" u="none" strike="noStrike" baseline="0" dirty="0">
                <a:latin typeface="NimbusRomNo9L-Regu"/>
              </a:rPr>
              <a:t>previous </a:t>
            </a:r>
            <a:r>
              <a:rPr lang="en-MY" sz="1800" b="0" i="0" u="none" strike="noStrike" baseline="0" dirty="0">
                <a:latin typeface="NimbusRomNo9L-Regu"/>
              </a:rPr>
              <a:t>words in a sentence</a:t>
            </a:r>
          </a:p>
          <a:p>
            <a:pPr algn="l"/>
            <a:endParaRPr lang="en-MY" dirty="0">
              <a:latin typeface="NimbusRomNo9L-Regu"/>
            </a:endParaRPr>
          </a:p>
          <a:p>
            <a:pPr algn="l"/>
            <a:endParaRPr lang="en-MY" sz="1800" b="0" i="0" u="none" strike="noStrike" baseline="0" dirty="0">
              <a:latin typeface="NimbusRomNo9L-Regu"/>
            </a:endParaRPr>
          </a:p>
          <a:p>
            <a:pPr algn="l"/>
            <a:endParaRPr lang="en-MY" dirty="0">
              <a:latin typeface="NimbusRomNo9L-Regu"/>
            </a:endParaRPr>
          </a:p>
          <a:p>
            <a:pPr algn="l"/>
            <a:endParaRPr lang="en-MY" dirty="0">
              <a:latin typeface="NimbusRomNo9L-Regu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NimbusRomNo9L-Regu"/>
              </a:rPr>
              <a:t>captures all possible interactions between words, but it is not practical</a:t>
            </a:r>
            <a:endParaRPr lang="en-MY" sz="1800" b="0" i="0" u="none" strike="noStrike" baseline="0" dirty="0">
              <a:latin typeface="NimbusRomNo9L-Regu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i="0" u="none" strike="noStrike" baseline="0" dirty="0">
                <a:latin typeface="Times New Roman" panose="02020603050405020304" pitchFamily="18" charset="0"/>
              </a:rPr>
              <a:t>a vocabulary of 100,000 words and a sentence length of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40, this model would have 10</a:t>
            </a:r>
            <a:r>
              <a:rPr lang="en-US" sz="1800" b="0" i="0" u="none" strike="noStrike" baseline="30000" dirty="0">
                <a:latin typeface="Times New Roman" panose="02020603050405020304" pitchFamily="18" charset="0"/>
              </a:rPr>
              <a:t>200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 parameters to estimate.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</a:rPr>
              <a:t>Compromise with a Markov chain model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MY" sz="1800" b="0" i="0" u="none" strike="noStrike" baseline="0" dirty="0">
                <a:latin typeface="NimbusRomNo9L-Medi"/>
              </a:rPr>
              <a:t>n-gram model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: </a:t>
            </a:r>
            <a:r>
              <a:rPr lang="en-MY" sz="1800" b="0" i="0" u="none" strike="noStrike" baseline="0" dirty="0">
                <a:latin typeface="NimbusRomNo9L-Regu"/>
              </a:rPr>
              <a:t>a sequence of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baseline="0" dirty="0">
                <a:latin typeface="NimbusRomNo9L-Regu"/>
              </a:rPr>
              <a:t>written symbols of length </a:t>
            </a:r>
            <a:r>
              <a:rPr lang="en-US" sz="1800" b="0" i="0" u="none" strike="noStrike" baseline="0" dirty="0">
                <a:latin typeface="NimbusRomNo9L-ReguItal"/>
              </a:rPr>
              <a:t>n </a:t>
            </a:r>
            <a:r>
              <a:rPr lang="en-US" sz="1800" b="0" i="0" u="none" strike="noStrike" baseline="0" dirty="0">
                <a:latin typeface="NimbusRomNo9L-Regu"/>
              </a:rPr>
              <a:t>is called an </a:t>
            </a:r>
            <a:r>
              <a:rPr lang="en-US" sz="1800" b="0" i="0" u="none" strike="noStrike" baseline="0" dirty="0">
                <a:latin typeface="NimbusRomNo9L-ReguItal"/>
              </a:rPr>
              <a:t>n</a:t>
            </a:r>
            <a:r>
              <a:rPr lang="en-US" sz="1800" b="0" i="0" u="none" strike="noStrike" baseline="0" dirty="0">
                <a:latin typeface="NimbusRomNo9L-Regu"/>
              </a:rPr>
              <a:t>-gram, with special cases “unigram” for 1-gram, </a:t>
            </a:r>
            <a:r>
              <a:rPr lang="en-MY" sz="1800" b="0" i="0" u="none" strike="noStrike" baseline="0" dirty="0">
                <a:latin typeface="NimbusRomNo9L-Regu"/>
              </a:rPr>
              <a:t>“bigram” for 2-gram, and “trigram” for 3-gram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In an </a:t>
            </a:r>
            <a:r>
              <a:rPr lang="en-US" sz="1800" b="0" i="1" u="none" strike="noStrike" baseline="0" dirty="0">
                <a:latin typeface="Times New Roman" panose="02020603050405020304" pitchFamily="18" charset="0"/>
              </a:rPr>
              <a:t>n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-gram model, the probability of each word is dependent only on the </a:t>
            </a:r>
            <a:r>
              <a:rPr lang="en-US" sz="1800" b="0" i="1" u="none" strike="noStrike" baseline="0" dirty="0">
                <a:latin typeface="Times New Roman" panose="02020603050405020304" pitchFamily="18" charset="0"/>
              </a:rPr>
              <a:t>n</a:t>
            </a:r>
            <a:r>
              <a:rPr lang="en-US" sz="1800" b="0" i="1" u="none" strike="noStrike" baseline="0" dirty="0">
                <a:latin typeface="Arial" panose="020B0604020202020204" pitchFamily="34" charset="0"/>
              </a:rPr>
              <a:t>−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1 previous words;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800" b="0" i="0" u="none" strike="noStrike" baseline="0" dirty="0">
              <a:latin typeface="Times New Roman" panose="02020603050405020304" pitchFamily="18" charset="0"/>
            </a:endParaRPr>
          </a:p>
          <a:p>
            <a:pPr algn="l"/>
            <a:endParaRPr lang="en-MY" sz="1800" b="0" i="0" u="none" strike="noStrike" baseline="0" dirty="0">
              <a:latin typeface="NimbusRomNo9L-Regu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5F4440B-8D55-4FA9-AEAC-B5DE9D1533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8505" y="2068525"/>
            <a:ext cx="3481389" cy="78586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436F7E8-CC1F-4F01-A600-443D7200D5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8424" y="5655442"/>
            <a:ext cx="4781550" cy="9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186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lang="en-MY" spc="20" smtClean="0"/>
              <a:t>5</a:t>
            </a:fld>
            <a:endParaRPr lang="en-MY" spc="2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333425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lang="en-US" spc="70" dirty="0"/>
              <a:t>Language Models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CA0BD6-A33B-4457-B383-2BC653FC0244}"/>
              </a:ext>
            </a:extLst>
          </p:cNvPr>
          <p:cNvSpPr txBox="1"/>
          <p:nvPr/>
        </p:nvSpPr>
        <p:spPr>
          <a:xfrm>
            <a:off x="999589" y="1335141"/>
            <a:ext cx="8059221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/>
            <a:r>
              <a:rPr lang="en-MY" sz="1800" b="0" i="0" u="none" strike="noStrike" baseline="0" dirty="0">
                <a:solidFill>
                  <a:srgbClr val="9A009A"/>
                </a:solidFill>
                <a:latin typeface="CMSSBX10"/>
              </a:rPr>
              <a:t>Other n-gram models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MY" sz="1800" b="0" i="0" u="none" strike="noStrike" baseline="0" dirty="0">
                <a:latin typeface="NimbusRomNo9L-Medi"/>
              </a:rPr>
              <a:t>character-level model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en-US" b="0" i="0" u="none" strike="noStrike" baseline="0" dirty="0">
                <a:latin typeface="Times New Roman" panose="02020603050405020304" pitchFamily="18" charset="0"/>
              </a:rPr>
              <a:t>Probability of each character is determined by the </a:t>
            </a:r>
            <a:r>
              <a:rPr lang="en-US" b="0" i="1" u="none" strike="noStrike" baseline="0" dirty="0">
                <a:latin typeface="Times New Roman" panose="02020603050405020304" pitchFamily="18" charset="0"/>
              </a:rPr>
              <a:t>n </a:t>
            </a:r>
            <a:r>
              <a:rPr lang="en-US" b="0" i="1" u="none" strike="noStrike" baseline="0" dirty="0">
                <a:latin typeface="Arial" panose="020B0604020202020204" pitchFamily="34" charset="0"/>
              </a:rPr>
              <a:t>− </a:t>
            </a:r>
            <a:r>
              <a:rPr lang="en-US" b="0" i="0" u="none" strike="noStrike" baseline="0" dirty="0">
                <a:latin typeface="Times New Roman" panose="02020603050405020304" pitchFamily="18" charset="0"/>
              </a:rPr>
              <a:t>1 previous characters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endParaRPr lang="en-US" b="0" i="0" u="none" strike="noStrike" baseline="0" dirty="0">
              <a:latin typeface="Times New Roman" panose="02020603050405020304" pitchFamily="18" charset="0"/>
            </a:endParaRP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NimbusRomNo9L-Regu"/>
              </a:rPr>
              <a:t>for dealing with unknown words</a:t>
            </a:r>
            <a:r>
              <a:rPr lang="en-US" b="0" i="0" u="none" strike="noStrike" baseline="0" dirty="0">
                <a:latin typeface="Times New Roman" panose="02020603050405020304" pitchFamily="18" charset="0"/>
              </a:rPr>
              <a:t>.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endParaRPr lang="en-US" b="0" i="0" u="none" strike="noStrike" baseline="0" dirty="0">
              <a:latin typeface="Times New Roman" panose="02020603050405020304" pitchFamily="18" charset="0"/>
            </a:endParaRP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NimbusRomNo9L-Regu"/>
              </a:rPr>
              <a:t>for languages that tend to run words together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endParaRPr lang="en-US" sz="1800" dirty="0">
              <a:latin typeface="Times New Roman" panose="02020603050405020304" pitchFamily="18" charset="0"/>
            </a:endParaRP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NimbusRomNo9L-Regu"/>
              </a:rPr>
              <a:t>well suited for the task of </a:t>
            </a:r>
            <a:r>
              <a:rPr lang="en-US" sz="1800" b="0" i="0" u="none" strike="noStrike" baseline="0" dirty="0">
                <a:latin typeface="NimbusRomNo9L-Medi"/>
              </a:rPr>
              <a:t>language identification</a:t>
            </a:r>
            <a:endParaRPr lang="en-US" b="0" i="0" u="none" strike="noStrike" baseline="0" dirty="0">
              <a:latin typeface="Times New Roman" panose="02020603050405020304" pitchFamily="18" charset="0"/>
            </a:endParaRPr>
          </a:p>
          <a:p>
            <a:pPr marL="0" lvl="1"/>
            <a:endParaRPr lang="en-MY" dirty="0">
              <a:latin typeface="NimbusRomNo9L-Regu"/>
            </a:endParaRPr>
          </a:p>
          <a:p>
            <a:pPr marL="0" lvl="1"/>
            <a:endParaRPr lang="en-MY" dirty="0">
              <a:latin typeface="NimbusRomNo9L-Regu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MY" sz="1800" b="0" i="0" u="none" strike="noStrike" baseline="0" dirty="0">
                <a:latin typeface="NimbusRomNo9L-Medi"/>
              </a:rPr>
              <a:t>skip-gram </a:t>
            </a:r>
            <a:r>
              <a:rPr lang="en-MY" sz="1800" b="0" i="0" u="none" strike="noStrike" baseline="0" dirty="0">
                <a:latin typeface="NimbusRomNo9L-Regu"/>
              </a:rPr>
              <a:t>model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MY" sz="1800" b="0" i="0" u="none" strike="noStrike" baseline="0" dirty="0">
              <a:latin typeface="NimbusRomNo9L-Regu"/>
            </a:endParaRP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en-US" b="0" i="0" u="none" strike="noStrike" baseline="0" dirty="0">
                <a:latin typeface="NimbusRomNo9L-Regu"/>
              </a:rPr>
              <a:t>count words that are near each</a:t>
            </a:r>
            <a:r>
              <a:rPr lang="en-MY" dirty="0">
                <a:latin typeface="NimbusRomNo9L-Regu"/>
              </a:rPr>
              <a:t> but skip a word or more between them</a:t>
            </a:r>
            <a:endParaRPr lang="en-US" b="0" i="0" u="none" strike="noStrike" baseline="0" dirty="0">
              <a:latin typeface="Times New Roman" panose="02020603050405020304" pitchFamily="18" charset="0"/>
            </a:endParaRPr>
          </a:p>
          <a:p>
            <a:pPr algn="l"/>
            <a:endParaRPr lang="en-MY" sz="1800" b="0" i="0" u="none" strike="noStrike" baseline="0" dirty="0">
              <a:solidFill>
                <a:srgbClr val="9A009A"/>
              </a:solidFill>
              <a:latin typeface="CMSSBX10"/>
            </a:endParaRPr>
          </a:p>
        </p:txBody>
      </p:sp>
    </p:spTree>
    <p:extLst>
      <p:ext uri="{BB962C8B-B14F-4D97-AF65-F5344CB8AC3E}">
        <p14:creationId xmlns:p14="http://schemas.microsoft.com/office/powerpoint/2010/main" val="3845935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lang="en-MY" spc="20" smtClean="0"/>
              <a:t>6</a:t>
            </a:fld>
            <a:endParaRPr lang="en-MY" spc="2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333425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lang="en-US" spc="70" dirty="0"/>
              <a:t>Language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1CA0BD6-A33B-4457-B383-2BC653FC0244}"/>
                  </a:ext>
                </a:extLst>
              </p:cNvPr>
              <p:cNvSpPr txBox="1"/>
              <p:nvPr/>
            </p:nvSpPr>
            <p:spPr>
              <a:xfrm>
                <a:off x="999589" y="1335141"/>
                <a:ext cx="8059221" cy="59708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/>
                <a:r>
                  <a:rPr lang="en-MY" sz="1600" b="0" i="0" u="none" strike="noStrike" baseline="0" dirty="0">
                    <a:solidFill>
                      <a:srgbClr val="9A009A"/>
                    </a:solidFill>
                    <a:latin typeface="CMSSBX10"/>
                  </a:rPr>
                  <a:t>Smoothing n-gram models</a:t>
                </a:r>
              </a:p>
              <a:p>
                <a:pPr algn="l"/>
                <a:r>
                  <a:rPr lang="en-US" sz="1600" b="0" i="0" u="none" strike="noStrike" baseline="0" dirty="0">
                    <a:solidFill>
                      <a:srgbClr val="000000"/>
                    </a:solidFill>
                    <a:latin typeface="NimbusRomNo9L-Regu"/>
                  </a:rPr>
                  <a:t>chance that we will be asked to evaluate a text containing an unknown or </a:t>
                </a:r>
                <a:r>
                  <a:rPr lang="en-US" sz="1600" b="0" i="0" u="none" strike="noStrike" baseline="0" dirty="0">
                    <a:solidFill>
                      <a:srgbClr val="000000"/>
                    </a:solidFill>
                    <a:latin typeface="NimbusRomNo9L-Medi"/>
                  </a:rPr>
                  <a:t>out-of-vocabulary </a:t>
                </a:r>
                <a:r>
                  <a:rPr lang="en-US" sz="1600" b="0" i="0" u="none" strike="noStrike" baseline="0" dirty="0">
                    <a:solidFill>
                      <a:srgbClr val="000000"/>
                    </a:solidFill>
                    <a:latin typeface="NimbusRomNo9L-Regu"/>
                  </a:rPr>
                  <a:t>word: one that never appeared in the training corpus</a:t>
                </a:r>
              </a:p>
              <a:p>
                <a:pPr algn="l"/>
                <a:endParaRPr lang="en-US" sz="1600" dirty="0">
                  <a:solidFill>
                    <a:srgbClr val="000000"/>
                  </a:solidFill>
                  <a:latin typeface="NimbusRomNo9L-Regu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b="0" i="0" u="none" strike="noStrike" baseline="0" dirty="0">
                    <a:latin typeface="Times New Roman" panose="02020603050405020304" pitchFamily="18" charset="0"/>
                  </a:rPr>
                  <a:t>One approach to handle: modify the training corpus by replacing infrequent words with a special symbol, traditionally </a:t>
                </a:r>
                <a:r>
                  <a:rPr lang="en-US" sz="1600" b="0" i="0" u="none" strike="noStrike" baseline="0" dirty="0">
                    <a:latin typeface="Cambria" panose="02040503050406030204" pitchFamily="18" charset="0"/>
                  </a:rPr>
                  <a:t>&lt;UNK&gt;</a:t>
                </a:r>
                <a:r>
                  <a:rPr lang="en-US" sz="1600" b="0" i="0" u="none" strike="noStrike" baseline="0" dirty="0">
                    <a:latin typeface="Times New Roman" panose="02020603050405020304" pitchFamily="18" charset="0"/>
                  </a:rPr>
                  <a:t>.</a:t>
                </a:r>
              </a:p>
              <a:p>
                <a:pPr algn="l"/>
                <a:endParaRPr lang="en-MY" sz="1600" b="0" i="0" u="none" strike="noStrike" baseline="0" dirty="0">
                  <a:latin typeface="NimbusRomNo9L-Regu"/>
                </a:endParaRPr>
              </a:p>
              <a:p>
                <a:pPr algn="l"/>
                <a:r>
                  <a:rPr lang="en-MY" sz="1600" b="0" i="0" u="none" strike="noStrike" baseline="0" dirty="0">
                    <a:latin typeface="NimbusRomNo9L-Regu"/>
                  </a:rPr>
                  <a:t>The </a:t>
                </a:r>
                <a:r>
                  <a:rPr lang="en-MY" sz="1600" b="1" i="0" u="none" strike="noStrike" baseline="0" dirty="0">
                    <a:latin typeface="NimbusRomNo9L-Regu"/>
                  </a:rPr>
                  <a:t>problem</a:t>
                </a:r>
                <a:r>
                  <a:rPr lang="en-MY" sz="1600" b="0" i="0" u="none" strike="noStrike" baseline="0" dirty="0">
                    <a:latin typeface="NimbusRomNo9L-Regu"/>
                  </a:rPr>
                  <a:t> </a:t>
                </a:r>
                <a:r>
                  <a:rPr lang="en-US" sz="1600" b="0" i="0" u="none" strike="noStrike" baseline="0" dirty="0">
                    <a:latin typeface="NimbusRomNo9L-Regu"/>
                  </a:rPr>
                  <a:t>is that some low-probability </a:t>
                </a:r>
                <a:r>
                  <a:rPr lang="en-US" sz="1600" b="0" i="0" u="none" strike="noStrike" baseline="0" dirty="0">
                    <a:latin typeface="NimbusRomNo9L-ReguItal"/>
                  </a:rPr>
                  <a:t>n</a:t>
                </a:r>
                <a:r>
                  <a:rPr lang="en-US" sz="1600" b="0" i="0" u="none" strike="noStrike" baseline="0" dirty="0">
                    <a:latin typeface="NimbusRomNo9L-Regu"/>
                  </a:rPr>
                  <a:t>-grams appear in the training corpus, while other equally low-probability </a:t>
                </a:r>
                <a:r>
                  <a:rPr lang="en-US" sz="1600" b="0" i="0" u="none" strike="noStrike" baseline="0" dirty="0">
                    <a:latin typeface="NimbusRomNo9L-ReguItal"/>
                  </a:rPr>
                  <a:t>n</a:t>
                </a:r>
                <a:r>
                  <a:rPr lang="en-US" sz="1600" b="0" i="0" u="none" strike="noStrike" baseline="0" dirty="0">
                    <a:latin typeface="NimbusRomNo9L-Regu"/>
                  </a:rPr>
                  <a:t>-grams happen to not appear at all.</a:t>
                </a:r>
              </a:p>
              <a:p>
                <a:pPr algn="l"/>
                <a:endParaRPr lang="en-US" sz="1600" dirty="0">
                  <a:latin typeface="NimbusRomNo9L-Regu"/>
                </a:endParaRPr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:r>
                  <a:rPr lang="en-US" sz="1600" b="0" i="0" u="none" strike="noStrike" baseline="0" dirty="0">
                    <a:latin typeface="NimbusRomNo9L-Regu"/>
                  </a:rPr>
                  <a:t>apply </a:t>
                </a:r>
                <a:r>
                  <a:rPr lang="en-US" sz="1600" b="1" i="0" u="none" strike="noStrike" baseline="0" dirty="0">
                    <a:latin typeface="NimbusRomNo9L-Medi"/>
                  </a:rPr>
                  <a:t>smoothing</a:t>
                </a:r>
                <a:r>
                  <a:rPr lang="en-US" sz="1600" b="0" i="0" u="none" strike="noStrike" baseline="0" dirty="0">
                    <a:latin typeface="NimbusRomNo9L-Medi"/>
                  </a:rPr>
                  <a:t> </a:t>
                </a:r>
                <a:r>
                  <a:rPr lang="en-US" sz="1600" b="0" i="0" u="none" strike="noStrike" baseline="0" dirty="0">
                    <a:latin typeface="NimbusRomNo9L-Regu"/>
                  </a:rPr>
                  <a:t>to all the similar </a:t>
                </a:r>
                <a:r>
                  <a:rPr lang="en-US" sz="1600" b="0" i="0" u="none" strike="noStrike" baseline="0" dirty="0">
                    <a:latin typeface="NimbusRomNo9L-ReguItal"/>
                  </a:rPr>
                  <a:t>n</a:t>
                </a:r>
                <a:r>
                  <a:rPr lang="en-US" sz="1600" b="0" i="0" u="none" strike="noStrike" baseline="0" dirty="0">
                    <a:latin typeface="NimbusRomNo9L-Regu"/>
                  </a:rPr>
                  <a:t>-grams—reserving some probability mass of the model for </a:t>
                </a:r>
                <a:r>
                  <a:rPr lang="en-US" sz="1600" b="1" i="0" u="none" strike="noStrike" baseline="0" dirty="0">
                    <a:latin typeface="NimbusRomNo9L-Regu"/>
                  </a:rPr>
                  <a:t>never seen</a:t>
                </a:r>
                <a:r>
                  <a:rPr lang="en-US" sz="1600" b="1" dirty="0">
                    <a:latin typeface="NimbusRomNo9L-Regu"/>
                  </a:rPr>
                  <a:t> </a:t>
                </a:r>
                <a:r>
                  <a:rPr lang="en-US" sz="1600" b="1" i="0" u="none" strike="noStrike" baseline="0" dirty="0">
                    <a:latin typeface="NimbusRomNo9L-ReguItal"/>
                  </a:rPr>
                  <a:t>n</a:t>
                </a:r>
                <a:r>
                  <a:rPr lang="en-US" sz="1600" b="1" i="0" u="none" strike="noStrike" baseline="0" dirty="0">
                    <a:latin typeface="NimbusRomNo9L-Regu"/>
                  </a:rPr>
                  <a:t>-grams</a:t>
                </a:r>
                <a:r>
                  <a:rPr lang="en-US" sz="1600" b="0" i="0" u="none" strike="noStrike" baseline="0" dirty="0">
                    <a:latin typeface="NimbusRomNo9L-Regu"/>
                  </a:rPr>
                  <a:t>, to reduce the variance of the model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1600" b="0" i="0" u="none" strike="noStrike" baseline="0" dirty="0">
                    <a:latin typeface="NimbusRomNo9L-Regu"/>
                  </a:rPr>
                  <a:t>estimate the probability of rare events </a:t>
                </a:r>
                <a:r>
                  <a:rPr lang="en-MY" sz="1600" b="0" i="0" u="none" strike="noStrike" baseline="0" dirty="0">
                    <a:latin typeface="NimbusRomNo9L-Regu"/>
                  </a:rPr>
                  <a:t>by Pierre-Simon Laplace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MY" sz="1600" dirty="0">
                    <a:latin typeface="NimbusRomNo9L-Regu"/>
                  </a:rPr>
                  <a:t>Another option is backoff model,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en-MY" sz="1600" b="0" i="0" u="none" strike="noStrike" baseline="0" dirty="0">
                    <a:latin typeface="NimbusRomNo9L-Regu"/>
                  </a:rPr>
                  <a:t>Start by estimating </a:t>
                </a:r>
                <a:r>
                  <a:rPr lang="en-MY" sz="1600" b="0" i="1" u="none" strike="noStrike" baseline="0" dirty="0">
                    <a:latin typeface="Times New Roman" panose="02020603050405020304" pitchFamily="18" charset="0"/>
                  </a:rPr>
                  <a:t>n</a:t>
                </a:r>
                <a:r>
                  <a:rPr lang="en-MY" sz="1600" b="0" i="0" u="none" strike="noStrike" baseline="0" dirty="0">
                    <a:latin typeface="Times New Roman" panose="02020603050405020304" pitchFamily="18" charset="0"/>
                  </a:rPr>
                  <a:t>-gram</a:t>
                </a:r>
                <a:r>
                  <a:rPr lang="en-MY" sz="1600" b="0" i="0" u="none" strike="noStrike" baseline="0" dirty="0">
                    <a:latin typeface="NimbusRomNo9L-Regu"/>
                  </a:rPr>
                  <a:t> counts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en-MY" sz="1600" dirty="0">
                    <a:latin typeface="NimbusRomNo9L-Regu"/>
                  </a:rPr>
                  <a:t>If low or zero count of sequence back off to </a:t>
                </a:r>
                <a:r>
                  <a:rPr lang="en-MY" sz="1600" b="0" u="none" strike="noStrike" baseline="0" dirty="0">
                    <a:latin typeface="Tahoma" panose="020B0604030504040204" pitchFamily="34" charset="0"/>
                  </a:rPr>
                  <a:t>(</a:t>
                </a:r>
                <a:r>
                  <a:rPr lang="en-MY" sz="1600" b="0" i="1" u="none" strike="noStrike" baseline="0" dirty="0">
                    <a:latin typeface="Times New Roman" panose="02020603050405020304" pitchFamily="18" charset="0"/>
                  </a:rPr>
                  <a:t>n </a:t>
                </a:r>
                <a:r>
                  <a:rPr lang="en-MY" sz="1600" b="0" i="1" u="none" strike="noStrike" baseline="0" dirty="0">
                    <a:latin typeface="Arial" panose="020B0604020202020204" pitchFamily="34" charset="0"/>
                  </a:rPr>
                  <a:t>− </a:t>
                </a:r>
                <a:r>
                  <a:rPr lang="en-MY" sz="1600" b="0" i="0" u="none" strike="noStrike" baseline="0" dirty="0">
                    <a:latin typeface="Times New Roman" panose="02020603050405020304" pitchFamily="18" charset="0"/>
                  </a:rPr>
                  <a:t>1</a:t>
                </a:r>
                <a:r>
                  <a:rPr lang="en-MY" sz="1600" b="0" i="0" u="none" strike="noStrike" baseline="0" dirty="0">
                    <a:latin typeface="Tahoma" panose="020B0604030504040204" pitchFamily="34" charset="0"/>
                  </a:rPr>
                  <a:t>)</a:t>
                </a:r>
                <a:r>
                  <a:rPr lang="en-MY" sz="1600" b="0" i="0" u="none" strike="noStrike" baseline="0" dirty="0">
                    <a:latin typeface="Times New Roman" panose="02020603050405020304" pitchFamily="18" charset="0"/>
                  </a:rPr>
                  <a:t>-grams.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endParaRPr lang="en-MY" sz="1600" b="0" i="0" u="none" strike="noStrike" baseline="0" dirty="0">
                  <a:latin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b="1" i="0" u="none" strike="noStrike" baseline="0" dirty="0">
                    <a:latin typeface="NimbusRomNo9L-Medi"/>
                  </a:rPr>
                  <a:t>Linear interpolation smoothing </a:t>
                </a:r>
                <a:r>
                  <a:rPr lang="en-US" sz="1600" b="0" i="0" u="none" strike="noStrike" baseline="0" dirty="0">
                    <a:latin typeface="NimbusRomNo9L-Regu"/>
                  </a:rPr>
                  <a:t>is a backoff model that combines trigram, bigram, unigram models by linear interpolation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600" dirty="0">
                  <a:latin typeface="NimbusRomNo9L-Regu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600" dirty="0">
                  <a:latin typeface="NimbusRomNo9L-Regu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600" dirty="0">
                  <a:latin typeface="NimbusRomNo9L-Regu"/>
                </a:endParaRPr>
              </a:p>
              <a:p>
                <a:r>
                  <a:rPr lang="en-MY" sz="1800" b="0" i="0" u="none" strike="noStrike" baseline="0" dirty="0">
                    <a:latin typeface="Times New Roman" panose="02020603050405020304" pitchFamily="18" charset="0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MY" sz="1800" b="0" i="1" u="none" strike="noStrike" baseline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1800" b="0" i="1" u="none" strike="noStrike" baseline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1800" b="0" i="1" u="none" strike="noStrike" baseline="0" dirty="0">
                    <a:latin typeface="Bookman Old Style" panose="02050604050505020204" pitchFamily="18" charset="0"/>
                  </a:rPr>
                  <a:t>+</a:t>
                </a:r>
                <a:r>
                  <a:rPr lang="en-MY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MY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800" b="0" i="1" u="none" strike="noStrike" baseline="0" dirty="0">
                    <a:latin typeface="Bookman Old Style" panose="02050604050505020204" pitchFamily="18" charset="0"/>
                  </a:rPr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MY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800" b="0" i="1" u="none" strike="noStrike" baseline="0" dirty="0">
                    <a:latin typeface="Bookman Old Style" panose="02050604050505020204" pitchFamily="18" charset="0"/>
                  </a:rPr>
                  <a:t>= </a:t>
                </a:r>
                <a:r>
                  <a:rPr lang="en-US" sz="1800" b="0" u="none" strike="noStrike" baseline="0" dirty="0">
                    <a:latin typeface="Bookman Old Style" panose="02050604050505020204" pitchFamily="18" charset="0"/>
                  </a:rPr>
                  <a:t>1</a:t>
                </a:r>
                <a:endParaRPr lang="el-GR" sz="1800" b="0" i="1" u="none" strike="noStrike" baseline="0" dirty="0">
                  <a:latin typeface="Bookman Old Style" panose="02050604050505020204" pitchFamily="18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1CA0BD6-A33B-4457-B383-2BC653FC02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9589" y="1335141"/>
                <a:ext cx="8059221" cy="5970865"/>
              </a:xfrm>
              <a:prstGeom prst="rect">
                <a:avLst/>
              </a:prstGeom>
              <a:blipFill>
                <a:blip r:embed="rId2"/>
                <a:stretch>
                  <a:fillRect l="-681" t="-306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7F531ACB-62C3-47A9-9AF7-051A7D6768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0" y="6105678"/>
            <a:ext cx="7239000" cy="480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871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lang="en-MY" spc="20" smtClean="0"/>
              <a:t>7</a:t>
            </a:fld>
            <a:endParaRPr lang="en-MY" spc="2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333425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lang="en-US" spc="70" dirty="0"/>
              <a:t>Language Models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CA0BD6-A33B-4457-B383-2BC653FC0244}"/>
              </a:ext>
            </a:extLst>
          </p:cNvPr>
          <p:cNvSpPr txBox="1"/>
          <p:nvPr/>
        </p:nvSpPr>
        <p:spPr>
          <a:xfrm>
            <a:off x="932379" y="1295400"/>
            <a:ext cx="8059221" cy="39395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MY" sz="1800" b="0" i="0" u="none" strike="noStrike" baseline="0" dirty="0">
                <a:solidFill>
                  <a:srgbClr val="9A009A"/>
                </a:solidFill>
                <a:latin typeface="CMSSBX10"/>
              </a:rPr>
              <a:t>Word representations </a:t>
            </a:r>
          </a:p>
          <a:p>
            <a:pPr algn="l"/>
            <a:endParaRPr lang="en-MY" sz="1800" b="0" i="0" u="none" strike="noStrike" baseline="0" dirty="0">
              <a:solidFill>
                <a:srgbClr val="9A009A"/>
              </a:solidFill>
              <a:latin typeface="CMSSBX10"/>
            </a:endParaRPr>
          </a:p>
          <a:p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The </a:t>
            </a:r>
            <a:r>
              <a:rPr lang="en-US" sz="1800" b="0" i="1" u="none" strike="noStrike" baseline="0" dirty="0">
                <a:latin typeface="Times New Roman" panose="02020603050405020304" pitchFamily="18" charset="0"/>
              </a:rPr>
              <a:t>n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-gram model misses this generalization because it is an </a:t>
            </a:r>
            <a:r>
              <a:rPr lang="en-US" sz="1800" b="0" i="1" u="none" strike="noStrike" baseline="0" dirty="0">
                <a:latin typeface="Times New Roman" panose="02020603050405020304" pitchFamily="18" charset="0"/>
              </a:rPr>
              <a:t>atomic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model</a:t>
            </a:r>
          </a:p>
          <a:p>
            <a:endParaRPr lang="en-US" sz="1800" b="0" i="0" u="none" strike="noStrike" baseline="0" dirty="0">
              <a:latin typeface="Times New Roman" panose="020206030504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MY" sz="1800" b="0" i="0" u="none" strike="noStrike" baseline="0" dirty="0">
                <a:latin typeface="NimbusRomNo9L-Regu"/>
              </a:rPr>
              <a:t>each word is </a:t>
            </a:r>
            <a:r>
              <a:rPr lang="en-US" sz="1800" b="0" i="0" u="none" strike="noStrike" baseline="0" dirty="0">
                <a:latin typeface="NimbusRomNo9L-Regu"/>
              </a:rPr>
              <a:t>an atom, distinct from every other word, with no internal structure</a:t>
            </a:r>
            <a:endParaRPr lang="en-US" sz="1800" b="0" i="0" u="none" strike="noStrike" baseline="0" dirty="0">
              <a:latin typeface="Times New Roman" panose="02020603050405020304" pitchFamily="18" charset="0"/>
            </a:endParaRPr>
          </a:p>
          <a:p>
            <a:endParaRPr lang="en-US" sz="1600" dirty="0">
              <a:latin typeface="NimbusRomNo9L-Regu"/>
            </a:endParaRPr>
          </a:p>
          <a:p>
            <a:r>
              <a:rPr lang="en-MY" sz="1800" b="1" i="0" u="none" strike="noStrike" baseline="0" dirty="0">
                <a:latin typeface="NimbusRomNo9L-Medi"/>
              </a:rPr>
              <a:t>Dictionary</a:t>
            </a:r>
            <a:r>
              <a:rPr lang="en-MY" dirty="0">
                <a:latin typeface="NimbusRomNo9L-Regu"/>
              </a:rPr>
              <a:t>: structured word model. </a:t>
            </a:r>
          </a:p>
          <a:p>
            <a:endParaRPr lang="en-MY" dirty="0">
              <a:latin typeface="NimbusRomNo9L-Regu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b="1" dirty="0">
                <a:latin typeface="NimbusRomNo9L-Regu"/>
              </a:rPr>
              <a:t>Wordnet</a:t>
            </a:r>
            <a:r>
              <a:rPr lang="en-MY" dirty="0">
                <a:latin typeface="NimbusRomNo9L-Regu"/>
              </a:rPr>
              <a:t> 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i="0" u="none" strike="noStrike" baseline="0" dirty="0">
                <a:latin typeface="NimbusRomNo9L-Regu"/>
              </a:rPr>
              <a:t>open-source, hand-curated dictionary in machine readable format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b="0" i="0" u="none" strike="noStrike" baseline="0" dirty="0">
              <a:latin typeface="NimbusRomNo9L-Regu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NimbusRomNo9L-Regu"/>
              </a:rPr>
              <a:t>help separate the nouns from the verbs,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800" b="0" i="0" u="none" strike="noStrike" baseline="0" dirty="0">
              <a:latin typeface="NimbusRomNo9L-Regu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NimbusRomNo9L-Regu"/>
              </a:rPr>
              <a:t>get the basic categories</a:t>
            </a:r>
            <a:endParaRPr lang="en-US" sz="1600" dirty="0">
              <a:latin typeface="NimbusRomNo9L-Regu"/>
            </a:endParaRPr>
          </a:p>
        </p:txBody>
      </p:sp>
    </p:spTree>
    <p:extLst>
      <p:ext uri="{BB962C8B-B14F-4D97-AF65-F5344CB8AC3E}">
        <p14:creationId xmlns:p14="http://schemas.microsoft.com/office/powerpoint/2010/main" val="29489284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lang="en-MY" spc="20" smtClean="0"/>
              <a:t>8</a:t>
            </a:fld>
            <a:endParaRPr lang="en-MY" spc="2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333425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lang="en-US" spc="70" dirty="0"/>
              <a:t>Language Models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CA0BD6-A33B-4457-B383-2BC653FC0244}"/>
              </a:ext>
            </a:extLst>
          </p:cNvPr>
          <p:cNvSpPr txBox="1"/>
          <p:nvPr/>
        </p:nvSpPr>
        <p:spPr>
          <a:xfrm>
            <a:off x="999589" y="1295400"/>
            <a:ext cx="8059221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MY" sz="1800" b="0" i="0" u="none" strike="noStrike" baseline="0" dirty="0">
                <a:solidFill>
                  <a:srgbClr val="9A009A"/>
                </a:solidFill>
                <a:latin typeface="CMSSBX10"/>
              </a:rPr>
              <a:t>Part-of-speech (POS) tagging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sz="1800" b="0" i="0" u="none" strike="noStrike" baseline="0" dirty="0">
                <a:latin typeface="NimbusRomNo9L-Regu"/>
              </a:rPr>
              <a:t>way to categorize words (lexical category/tag)</a:t>
            </a:r>
            <a:endParaRPr lang="en-MY" dirty="0">
              <a:latin typeface="NimbusRomNo9L-Regu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MY" sz="1800" b="0" i="0" u="none" strike="noStrike" baseline="0" dirty="0">
                <a:latin typeface="NimbusRomNo9L-Regu"/>
              </a:rPr>
              <a:t>POS allows language models </a:t>
            </a:r>
            <a:r>
              <a:rPr lang="en-US" sz="1800" b="0" i="0" u="none" strike="noStrike" baseline="0" dirty="0">
                <a:latin typeface="NimbusRomNo9L-Regu"/>
              </a:rPr>
              <a:t>to capture generalizations such as “adjectives generally come before nouns in English”</a:t>
            </a:r>
            <a:endParaRPr lang="en-US" dirty="0">
              <a:solidFill>
                <a:srgbClr val="000000"/>
              </a:solidFill>
              <a:latin typeface="NimbusRomNo9L-Regu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NimbusRomNo9L-Regu"/>
              </a:rPr>
              <a:t>useful first step in many other</a:t>
            </a:r>
            <a:r>
              <a:rPr lang="en-MY" dirty="0">
                <a:solidFill>
                  <a:srgbClr val="00A6A6"/>
                </a:solidFill>
                <a:latin typeface="CMSS8"/>
              </a:rPr>
              <a:t>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NimbusRomNo9L-Regu"/>
              </a:rPr>
              <a:t>NLP tasks, such as question answering or translation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MY" sz="1800" b="0" i="0" u="none" strike="noStrike" baseline="0" dirty="0">
                <a:latin typeface="NimbusRomNo9L-Medi"/>
              </a:rPr>
              <a:t>Hidden Markov model (HMM)</a:t>
            </a:r>
            <a:r>
              <a:rPr lang="en-MY" dirty="0">
                <a:latin typeface="NimbusRomNo9L-Regu"/>
              </a:rPr>
              <a:t> is a common model for POS tagging</a:t>
            </a:r>
            <a:endParaRPr lang="en-MY" sz="1800" b="0" i="0" u="none" strike="noStrike" baseline="0" dirty="0">
              <a:latin typeface="NimbusRomNo9L-Regu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NimbusRomNo9L-Regu"/>
              </a:rPr>
              <a:t>HMM is a generative model that says that the way to produce language is to start in one state, such as IN, the state for prepositions.  Two choices: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NimbusRomNo9L-Regu"/>
              </a:rPr>
              <a:t>What word should be emitted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i="0" u="none" strike="noStrike" baseline="0" dirty="0">
                <a:latin typeface="NimbusRomNo9L-Regu"/>
              </a:rPr>
              <a:t>What state should come next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NimbusRomNo9L-Regu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NimbusRomNo9L-Regu"/>
              </a:rPr>
              <a:t>A weakness of HMM models is that everything we know about language has to be expressed in terms of the transition and sensor models.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>
              <a:latin typeface="NimbusRomNo9L-Regu"/>
            </a:endParaRPr>
          </a:p>
          <a:p>
            <a:pPr algn="l"/>
            <a:r>
              <a:rPr lang="en-MY" sz="1800" b="0" i="0" u="none" strike="noStrike" baseline="0" dirty="0">
                <a:latin typeface="NimbusRomNo9L-Medi"/>
              </a:rPr>
              <a:t>logistic regression</a:t>
            </a:r>
            <a:endParaRPr lang="en-US" sz="1800" b="0" i="0" u="none" strike="noStrike" baseline="0" dirty="0">
              <a:latin typeface="NimbusRomNo9L-Regu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NimbusRomNo9L-Regu"/>
              </a:rPr>
              <a:t>weights in the logistic regression model correspond to how predictive each feature is for each category;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NimbusRomNo9L-Regu"/>
              </a:rPr>
              <a:t>the weight values are learned by gradient descent</a:t>
            </a:r>
            <a:endParaRPr lang="en-MY" b="0" i="0" u="none" strike="noStrike" baseline="0" dirty="0">
              <a:latin typeface="NimbusRomNo9L-Regu"/>
            </a:endParaRPr>
          </a:p>
        </p:txBody>
      </p:sp>
    </p:spTree>
    <p:extLst>
      <p:ext uri="{BB962C8B-B14F-4D97-AF65-F5344CB8AC3E}">
        <p14:creationId xmlns:p14="http://schemas.microsoft.com/office/powerpoint/2010/main" val="38644488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lang="en-MY" spc="20" smtClean="0"/>
              <a:t>9</a:t>
            </a:fld>
            <a:endParaRPr lang="en-MY" spc="2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333425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lang="en-US" spc="70" dirty="0"/>
              <a:t>Language Models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CA0BD6-A33B-4457-B383-2BC653FC0244}"/>
              </a:ext>
            </a:extLst>
          </p:cNvPr>
          <p:cNvSpPr txBox="1"/>
          <p:nvPr/>
        </p:nvSpPr>
        <p:spPr>
          <a:xfrm>
            <a:off x="999589" y="1295400"/>
            <a:ext cx="805922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MY" sz="1800" b="0" i="0" u="none" strike="noStrike" baseline="0" dirty="0">
                <a:latin typeface="NimbusRomNo9L-Regu"/>
              </a:rPr>
              <a:t>A set of POS tagging features might include:</a:t>
            </a:r>
          </a:p>
          <a:p>
            <a:pPr algn="l"/>
            <a:r>
              <a:rPr lang="en-US" sz="1800" b="0" i="0" u="none" strike="noStrike" baseline="0" dirty="0">
                <a:latin typeface="NimbusRomNo9L-Regu"/>
              </a:rPr>
              <a:t>verb (VBP), </a:t>
            </a:r>
            <a:r>
              <a:rPr lang="en-MY" sz="1800" b="0" i="0" u="none" strike="noStrike" baseline="0" dirty="0">
                <a:latin typeface="NimbusRomNo9L-Regu"/>
              </a:rPr>
              <a:t>past tense verb (VBD), noun (NN), present tense verb (VBP)</a:t>
            </a:r>
            <a:endParaRPr lang="en-MY" b="0" i="0" u="none" strike="noStrike" baseline="0" dirty="0">
              <a:latin typeface="NimbusRomNo9L-Regu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6F756D-6E35-4E76-A6E9-840B9E581D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614" y="2293176"/>
            <a:ext cx="7953375" cy="29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1728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9139</TotalTime>
  <Words>2676</Words>
  <Application>Microsoft Office PowerPoint</Application>
  <PresentationFormat>Custom</PresentationFormat>
  <Paragraphs>367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55" baseType="lpstr">
      <vt:lpstr>Arial</vt:lpstr>
      <vt:lpstr>Book Antiqua</vt:lpstr>
      <vt:lpstr>Bookman Old Style</vt:lpstr>
      <vt:lpstr>Calibri</vt:lpstr>
      <vt:lpstr>Cambria</vt:lpstr>
      <vt:lpstr>Cambria Math</vt:lpstr>
      <vt:lpstr>Century</vt:lpstr>
      <vt:lpstr>CMR10</vt:lpstr>
      <vt:lpstr>CMSS8</vt:lpstr>
      <vt:lpstr>CMSSBX10</vt:lpstr>
      <vt:lpstr>Georgia</vt:lpstr>
      <vt:lpstr>Lucida Sans Unicode</vt:lpstr>
      <vt:lpstr>NimbusRomNo9L-Medi</vt:lpstr>
      <vt:lpstr>NimbusRomNo9L-Regu</vt:lpstr>
      <vt:lpstr>NimbusRomNo9L-ReguItal</vt:lpstr>
      <vt:lpstr>Palatino Linotype</vt:lpstr>
      <vt:lpstr>Tahoma</vt:lpstr>
      <vt:lpstr>Times New Roman</vt:lpstr>
      <vt:lpstr>Verdana</vt:lpstr>
      <vt:lpstr>Office Theme</vt:lpstr>
      <vt:lpstr>PowerPoint Presentation</vt:lpstr>
      <vt:lpstr>Outline</vt:lpstr>
      <vt:lpstr>Language Models</vt:lpstr>
      <vt:lpstr>Language Models</vt:lpstr>
      <vt:lpstr>Language Models</vt:lpstr>
      <vt:lpstr>Language Models</vt:lpstr>
      <vt:lpstr>Language Models</vt:lpstr>
      <vt:lpstr>Language Models</vt:lpstr>
      <vt:lpstr>Language Models</vt:lpstr>
      <vt:lpstr>Language Models</vt:lpstr>
      <vt:lpstr>Grammar</vt:lpstr>
      <vt:lpstr>Grammar</vt:lpstr>
      <vt:lpstr>Grammar</vt:lpstr>
      <vt:lpstr>Parsing</vt:lpstr>
      <vt:lpstr>Parsing</vt:lpstr>
      <vt:lpstr>Parsing</vt:lpstr>
      <vt:lpstr>Parsing</vt:lpstr>
      <vt:lpstr>Parsing</vt:lpstr>
      <vt:lpstr>Parsing</vt:lpstr>
      <vt:lpstr>Parsing</vt:lpstr>
      <vt:lpstr>Parsing</vt:lpstr>
      <vt:lpstr>Parsing</vt:lpstr>
      <vt:lpstr>Parsing</vt:lpstr>
      <vt:lpstr>Augmented Grammars</vt:lpstr>
      <vt:lpstr>Augmented Grammars</vt:lpstr>
      <vt:lpstr>Augmented Grammars</vt:lpstr>
      <vt:lpstr>Augmented Grammars</vt:lpstr>
      <vt:lpstr>Augmented Grammars</vt:lpstr>
      <vt:lpstr>Augmented Grammars</vt:lpstr>
      <vt:lpstr>Complications of Real Natural Language</vt:lpstr>
      <vt:lpstr>Complications of Real Natural Language</vt:lpstr>
      <vt:lpstr>Complications of Real Natural Language</vt:lpstr>
      <vt:lpstr>Complications of Real Natural Language</vt:lpstr>
      <vt:lpstr>Natural Language Tasks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Kumar, Aman</cp:lastModifiedBy>
  <cp:revision>72</cp:revision>
  <dcterms:created xsi:type="dcterms:W3CDTF">2021-09-01T06:26:14Z</dcterms:created>
  <dcterms:modified xsi:type="dcterms:W3CDTF">2022-02-23T03:52:37Z</dcterms:modified>
</cp:coreProperties>
</file>