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37" r:id="rId4"/>
    <p:sldId id="341" r:id="rId5"/>
    <p:sldId id="340" r:id="rId6"/>
    <p:sldId id="338" r:id="rId7"/>
    <p:sldId id="339" r:id="rId8"/>
    <p:sldId id="342" r:id="rId9"/>
    <p:sldId id="345" r:id="rId10"/>
    <p:sldId id="346" r:id="rId11"/>
    <p:sldId id="343" r:id="rId12"/>
    <p:sldId id="344" r:id="rId13"/>
    <p:sldId id="347" r:id="rId14"/>
    <p:sldId id="348" r:id="rId15"/>
    <p:sldId id="349" r:id="rId16"/>
    <p:sldId id="356" r:id="rId17"/>
    <p:sldId id="350" r:id="rId18"/>
    <p:sldId id="351" r:id="rId19"/>
    <p:sldId id="352" r:id="rId20"/>
    <p:sldId id="354" r:id="rId21"/>
    <p:sldId id="355" r:id="rId22"/>
    <p:sldId id="353" r:id="rId23"/>
    <p:sldId id="357" r:id="rId24"/>
    <p:sldId id="358" r:id="rId25"/>
    <p:sldId id="359" r:id="rId26"/>
    <p:sldId id="360" r:id="rId27"/>
    <p:sldId id="361" r:id="rId28"/>
    <p:sldId id="268" r:id="rId2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>
      <p:cViewPr varScale="1">
        <p:scale>
          <a:sx n="101" d="100"/>
          <a:sy n="101" d="100"/>
        </p:scale>
        <p:origin x="154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05675" y="7217305"/>
            <a:ext cx="665861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315200" y="7217305"/>
            <a:ext cx="656336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0" y="1608802"/>
            <a:ext cx="565531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38B07-D3E8-435D-B1CC-DF96C03384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8D73A-F4AB-41AB-9FA9-995952ACF65D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6368" y="3723346"/>
            <a:ext cx="5930139" cy="7829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450" b="0" spc="175" dirty="0">
                <a:latin typeface="Bookman Old Style"/>
                <a:cs typeface="Bookman Old Style"/>
              </a:rPr>
              <a:t>Deep Learning For Natural</a:t>
            </a: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450" b="0" spc="175" dirty="0">
                <a:latin typeface="Bookman Old Style"/>
                <a:cs typeface="Bookman Old Style"/>
              </a:rPr>
              <a:t>Language Processing</a:t>
            </a:r>
            <a:endParaRPr lang="en-MY" sz="245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7577" y="2855057"/>
            <a:ext cx="2097279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lang="en-US" sz="2050" spc="165" dirty="0">
                <a:latin typeface="Century"/>
                <a:cs typeface="Century"/>
              </a:rPr>
              <a:t>2</a:t>
            </a:r>
            <a:r>
              <a:rPr lang="en-US" sz="2050" dirty="0">
                <a:latin typeface="Century"/>
                <a:cs typeface="Century"/>
              </a:rPr>
              <a:t>5</a:t>
            </a:r>
            <a:endParaRPr sz="2050" dirty="0">
              <a:latin typeface="Century"/>
              <a:cs typeface="Century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66895F-74CC-46EB-B656-16B4819D7AA4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DF174-463C-445F-BDE8-9343C6D5F8D7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pic>
        <p:nvPicPr>
          <p:cNvPr id="8" name="Picture 7" descr="A picture containing qr code&#10;&#10;Description automatically generated">
            <a:extLst>
              <a:ext uri="{FF2B5EF4-FFF2-40B4-BE49-F238E27FC236}">
                <a16:creationId xmlns:a16="http://schemas.microsoft.com/office/drawing/2014/main" id="{CB5EF549-5D90-48DD-B829-297241A76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2E601A-3EF5-431E-8452-65852E04100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C3066-C4F9-4477-93F8-24A2115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10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Recurrent Neural Networks for NLP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7B0D6-A79B-41B7-BD8C-83BA16B3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56" y="1600200"/>
            <a:ext cx="8002386" cy="4101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AB5E2-9FD6-4139-9080-295DDF7C04F3}"/>
              </a:ext>
            </a:extLst>
          </p:cNvPr>
          <p:cNvSpPr txBox="1"/>
          <p:nvPr/>
        </p:nvSpPr>
        <p:spPr>
          <a:xfrm>
            <a:off x="2286000" y="5703630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A bidirectional RNN network for POS tagging.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993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11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Recurrent Neural Networks for NLP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LSTMs for NLP tasks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long short-term memory (LSTM), </a:t>
            </a:r>
            <a:r>
              <a:rPr lang="en-US" sz="1800" b="0" i="0" u="none" strike="noStrike" baseline="0" dirty="0">
                <a:latin typeface="NimbusRomNo9L-Regu"/>
              </a:rPr>
              <a:t>form of RNN with gating units 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don’t suffer from the problem of imperfectly reproducing a message from one time step to the next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choose to </a:t>
            </a:r>
            <a:r>
              <a:rPr lang="en-MY" sz="1800" b="0" i="0" u="none" strike="noStrike" baseline="0" dirty="0">
                <a:latin typeface="NimbusRomNo9L-ReguItal"/>
              </a:rPr>
              <a:t>remember </a:t>
            </a:r>
            <a:r>
              <a:rPr lang="en-MY" sz="1800" b="0" i="0" u="none" strike="noStrike" baseline="0" dirty="0">
                <a:latin typeface="NimbusRomNo9L-Regu"/>
              </a:rPr>
              <a:t>some </a:t>
            </a:r>
            <a:r>
              <a:rPr lang="en-US" sz="1800" b="0" i="0" u="none" strike="noStrike" baseline="0" dirty="0">
                <a:latin typeface="NimbusRomNo9L-Regu"/>
              </a:rPr>
              <a:t>parts of the input, copying it over to the next timestep, and to forget other parts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can learn to create a latent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`</a:t>
            </a:r>
            <a:r>
              <a:rPr lang="en-MY" b="0" i="0" u="none" strike="noStrike" baseline="0" dirty="0">
                <a:latin typeface="NimbusRomNo9L-Regu"/>
              </a:rPr>
              <a:t>copy </a:t>
            </a:r>
            <a:r>
              <a:rPr lang="en-US" sz="1800" b="0" i="0" u="none" strike="noStrike" baseline="0" dirty="0">
                <a:latin typeface="NimbusRomNo9L-Regu"/>
              </a:rPr>
              <a:t>feature forward without alteration until it is needed to make a choice</a:t>
            </a:r>
            <a:endParaRPr lang="en-US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30447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12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Sequence-to-Sequence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Machine translation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(MT)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goal: to translate a sentence from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source language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to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target language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Medi"/>
              </a:rPr>
              <a:t>eg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: Spanish to English)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NimbusRomNo9L-Medi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NimbusRomNo9L-Medi"/>
              </a:rPr>
              <a:t>Sequence-to-sequence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Use two RNNs, one for the source and one for the target.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Run the source RNN over the source sentence and then use the final hidden state from the source RNN as the initial hidden state for the target RNN.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Target  word is implicitly conditioned on both the entire source sentence and the previous target words.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imbusRomNo9L-Regu"/>
              </a:rPr>
              <a:t>Used for translation, automatically generating text caption, summarization of image, rewriting long text to shorter ones.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Major weaknesses: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Nearby context bias</a:t>
            </a:r>
            <a:endParaRPr lang="en-US" sz="1800" dirty="0">
              <a:solidFill>
                <a:srgbClr val="000000"/>
              </a:solidFill>
              <a:latin typeface="NimbusRomNo9L-Med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Fixed context size limit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Slower sequential processing</a:t>
            </a:r>
            <a:endParaRPr lang="en-US" b="0" i="0" u="none" strike="noStrike" baseline="0" dirty="0">
              <a:solidFill>
                <a:srgbClr val="000000"/>
              </a:solidFill>
              <a:latin typeface="NimbusRomNo9L-Med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NimbusRomNo9L-Med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1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7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13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Recurrent Neural Networks for NLP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2EEB2-C0EF-485D-B970-2E62D1B0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752600"/>
            <a:ext cx="8001000" cy="1766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5D9DEC-155C-4DBE-945B-2AA800A36091}"/>
              </a:ext>
            </a:extLst>
          </p:cNvPr>
          <p:cNvSpPr txBox="1"/>
          <p:nvPr/>
        </p:nvSpPr>
        <p:spPr>
          <a:xfrm>
            <a:off x="1028700" y="3962400"/>
            <a:ext cx="765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Basic sequence-to-sequence model. Each block represents one LSTM timestep.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(For simplicity, the embedding and output layers are not shown.)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6532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14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Sequence-to-Sequence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Attention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when the target RNN is generating the target one word at a time, it is likely that only a small part of the source is actually relevant to each target word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target RNN must pay attention to different parts of the source for every </a:t>
            </a:r>
            <a:r>
              <a:rPr lang="en-MY" sz="1800" b="0" i="0" u="none" strike="noStrike" baseline="0" dirty="0">
                <a:latin typeface="NimbusRomNo9L-Regu"/>
              </a:rPr>
              <a:t>word.</a:t>
            </a:r>
            <a:endParaRPr lang="en-US" dirty="0">
              <a:solidFill>
                <a:srgbClr val="000000"/>
              </a:solidFill>
              <a:latin typeface="NimbusRomNo9L-Medi"/>
            </a:endParaRPr>
          </a:p>
          <a:p>
            <a:pPr algn="ctr"/>
            <a:r>
              <a:rPr lang="it-IT" sz="1800" b="1" i="1" u="none" strike="noStrike" baseline="0" dirty="0">
                <a:latin typeface="Times New Roman" panose="02020603050405020304" pitchFamily="18" charset="0"/>
              </a:rPr>
              <a:t>h</a:t>
            </a:r>
            <a:r>
              <a:rPr lang="it-IT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it-IT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>
                <a:latin typeface="Lucida Sans Unicode" panose="020B0602030504020204" pitchFamily="34" charset="0"/>
              </a:rPr>
              <a:t>= </a:t>
            </a:r>
            <a:r>
              <a:rPr lang="it-IT" sz="1800" b="0" i="1" u="none" strike="noStrike" baseline="0" dirty="0">
                <a:latin typeface="Times New Roman" panose="02020603050405020304" pitchFamily="18" charset="0"/>
              </a:rPr>
              <a:t>RNN</a:t>
            </a:r>
            <a:r>
              <a:rPr lang="it-IT" sz="1800" b="0" i="0" u="none" strike="noStrike" baseline="0" dirty="0">
                <a:latin typeface="Lucida Sans Unicode" panose="020B0602030504020204" pitchFamily="34" charset="0"/>
              </a:rPr>
              <a:t>(</a:t>
            </a:r>
            <a:r>
              <a:rPr lang="it-IT" sz="1800" b="1" i="0" u="none" strike="noStrike" baseline="0" dirty="0">
                <a:latin typeface="Times New Roman" panose="02020603050405020304" pitchFamily="18" charset="0"/>
              </a:rPr>
              <a:t>h</a:t>
            </a:r>
            <a:r>
              <a:rPr lang="it-IT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it-IT" sz="1800" b="0" i="1" u="none" strike="noStrike" baseline="-25000" dirty="0">
                <a:latin typeface="Arial" panose="020B0604020202020204" pitchFamily="34" charset="0"/>
              </a:rPr>
              <a:t>−</a:t>
            </a:r>
            <a:r>
              <a:rPr lang="it-IT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it-IT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it-IT" sz="1800" b="0" i="0" u="none" strike="noStrike" baseline="0" dirty="0">
                <a:latin typeface="Lucida Sans Unicode" panose="020B0602030504020204" pitchFamily="34" charset="0"/>
              </a:rPr>
              <a:t>[</a:t>
            </a:r>
            <a:r>
              <a:rPr lang="it-IT" sz="1800" b="1" i="0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it-IT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; </a:t>
            </a:r>
            <a:r>
              <a:rPr lang="it-IT" sz="1800" b="1" i="0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it-IT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it-IT" sz="1800" b="0" i="0" u="none" strike="noStrike" baseline="0" dirty="0">
                <a:latin typeface="Lucida Sans Unicode" panose="020B0602030504020204" pitchFamily="34" charset="0"/>
              </a:rPr>
              <a:t>])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NimbusRomNo9L-Med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1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01BF4-771D-41B7-A33C-B63235B0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94" y="3352800"/>
            <a:ext cx="2438400" cy="2013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0953EF-FEC8-49B2-87D1-37A2A6302060}"/>
              </a:ext>
            </a:extLst>
          </p:cNvPr>
          <p:cNvSpPr txBox="1"/>
          <p:nvPr/>
        </p:nvSpPr>
        <p:spPr>
          <a:xfrm>
            <a:off x="1168755" y="5219346"/>
            <a:ext cx="77222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70" algn="just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h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-25000" dirty="0">
                <a:latin typeface="Arial" panose="020B0604020202020204" pitchFamily="34" charset="0"/>
              </a:rPr>
              <a:t>−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is the target RNN vector, predicting at timestep,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and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j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the output of the source RNN vector for the source word (or timestep)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Both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h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-25000" dirty="0">
                <a:latin typeface="Arial" panose="020B0604020202020204" pitchFamily="34" charset="0"/>
              </a:rPr>
              <a:t>−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and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j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are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d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-dimensional vectors, where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the hidden size. The value of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r</a:t>
            </a:r>
            <a:r>
              <a:rPr lang="en-US" sz="18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j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therefore the raw “attention score” between the current target state and the source word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These scores are then normalized into a probability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j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using 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softmax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over all source words. </a:t>
            </a:r>
            <a:r>
              <a:rPr lang="en-US" sz="1800" b="1" i="0" u="none" strike="noStrike" baseline="0" dirty="0">
                <a:latin typeface="Palatino Linotype" panose="02040502050505030304" pitchFamily="18" charset="0"/>
              </a:rPr>
              <a:t>c</a:t>
            </a:r>
            <a:r>
              <a:rPr lang="en-US" sz="1800" b="0" i="1" u="none" strike="noStrike" baseline="-25000" dirty="0">
                <a:latin typeface="Book Antiqua" panose="02040602050305030304" pitchFamily="18" charset="0"/>
              </a:rPr>
              <a:t>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the weighted average of the source RNN vectors, </a:t>
            </a:r>
            <a:endParaRPr lang="en-US" sz="1800" b="0" i="1" u="none" strike="noStrike" baseline="-25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3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15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Sequence-to-Sequence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Decoding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our goal is to generate </a:t>
            </a:r>
            <a:r>
              <a:rPr lang="en-MY" sz="1800" b="0" i="0" u="none" strike="noStrike" baseline="0" dirty="0">
                <a:latin typeface="NimbusRomNo9L-Regu"/>
              </a:rPr>
              <a:t>the corresponding target sentence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generate the target one </a:t>
            </a:r>
            <a:r>
              <a:rPr lang="en-US" sz="1800" b="0" i="0" u="none" strike="noStrike" baseline="0" dirty="0">
                <a:latin typeface="NimbusRomNo9L-Regu"/>
              </a:rPr>
              <a:t>word at a time, and then feed back in the word that we generated at the next timestep.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algn="l"/>
            <a:r>
              <a:rPr lang="en-MY" sz="1800" b="1" i="0" u="none" strike="noStrike" baseline="0" dirty="0">
                <a:latin typeface="NimbusRomNo9L-Medi"/>
              </a:rPr>
              <a:t>Greedy decoding</a:t>
            </a:r>
            <a:endParaRPr lang="en-US" sz="1800" b="1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select the highest probability word at each timestep and then feed this word as input to the next timestep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may not achieve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maximizing the probability of the entire target sequence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better approach is to search for an optimal decoding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algn="l"/>
            <a:r>
              <a:rPr lang="en-MY" sz="1800" b="1" i="0" u="none" strike="noStrike" baseline="0" dirty="0">
                <a:latin typeface="NimbusRomNo9L-Medi"/>
              </a:rPr>
              <a:t>Beam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Medi"/>
              </a:rPr>
              <a:t>For MT decoding,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keeps the top </a:t>
            </a:r>
            <a:r>
              <a:rPr lang="en-US" sz="1800" b="0" i="1" u="none" strike="noStrike" baseline="0" dirty="0">
                <a:latin typeface="Book Antiqua" panose="02040602050305030304" pitchFamily="18" charset="0"/>
              </a:rPr>
              <a:t>k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hypotheses at each stage, extending each by one word using the top </a:t>
            </a:r>
            <a:r>
              <a:rPr lang="en-US" sz="1800" b="0" i="1" u="none" strike="noStrike" baseline="0" dirty="0">
                <a:latin typeface="Book Antiqua" panose="02040602050305030304" pitchFamily="18" charset="0"/>
              </a:rPr>
              <a:t>k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choices of words,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chooses the best </a:t>
            </a:r>
            <a:r>
              <a:rPr lang="en-US" sz="1800" b="0" i="1" u="none" strike="noStrike" baseline="0" dirty="0">
                <a:latin typeface="Book Antiqua" panose="02040602050305030304" pitchFamily="18" charset="0"/>
              </a:rPr>
              <a:t>k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the resulting </a:t>
            </a:r>
            <a:r>
              <a:rPr lang="en-US" sz="1800" b="0" i="1" u="none" strike="noStrike" baseline="0" dirty="0">
                <a:latin typeface="Book Antiqua" panose="02040602050305030304" pitchFamily="18" charset="0"/>
              </a:rPr>
              <a:t>k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new hypotheses.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all hypotheses in the beam generate the</a:t>
            </a:r>
            <a:r>
              <a:rPr lang="en-US" sz="1800" b="0" i="0" u="none" strike="noStrike" baseline="0" dirty="0">
                <a:latin typeface="NimbusRomNo9L-Regu"/>
              </a:rPr>
              <a:t> algorithm outputs the highest scoring hypothesis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state-of-the-art</a:t>
            </a:r>
            <a:r>
              <a:rPr lang="en-MY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neural MT models use a beam size of 4 to 8, (older &gt;100)</a:t>
            </a:r>
          </a:p>
          <a:p>
            <a:pPr algn="l"/>
            <a:endParaRPr lang="en-US" b="1" i="1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7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16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Sequence-to-Sequence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2596B-C7D3-417C-B0A8-61D37EC6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00200"/>
            <a:ext cx="8610600" cy="20504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EA09C8-8FE0-41D7-8DD5-49E28F8901CE}"/>
              </a:ext>
            </a:extLst>
          </p:cNvPr>
          <p:cNvSpPr txBox="1"/>
          <p:nvPr/>
        </p:nvSpPr>
        <p:spPr>
          <a:xfrm>
            <a:off x="1104900" y="4419600"/>
            <a:ext cx="784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840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Beam search with beam size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The score of each word is the log- probability generated by the target RNN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softmax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the score of each hypothesis is the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sum of the word scores. At timestep 3, the highest scoring hypothesis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La entrada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can only generate low-probability continuations, so it “falls off the beam.”</a:t>
            </a:r>
          </a:p>
        </p:txBody>
      </p:sp>
    </p:spTree>
    <p:extLst>
      <p:ext uri="{BB962C8B-B14F-4D97-AF65-F5344CB8AC3E}">
        <p14:creationId xmlns:p14="http://schemas.microsoft.com/office/powerpoint/2010/main" val="407840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17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The Transformer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Self-attention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Previously attention was applied from the target RNN to </a:t>
            </a:r>
            <a:r>
              <a:rPr lang="en-MY" sz="1800" b="0" i="0" u="none" strike="noStrike" baseline="0" dirty="0">
                <a:latin typeface="NimbusRomNo9L-Regu"/>
              </a:rPr>
              <a:t>the source RNN</a:t>
            </a: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Self-attention each sequence of hidden states attends to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Medi"/>
              </a:rPr>
              <a:t>Source to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Medi"/>
              </a:rPr>
              <a:t>Target to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Able to capture long-distance (and nearby) context within each sequence</a:t>
            </a:r>
            <a:endParaRPr lang="en-US" dirty="0">
              <a:latin typeface="NimbusRomNo9L-Regu"/>
            </a:endParaRPr>
          </a:p>
          <a:p>
            <a:pPr algn="l"/>
            <a:r>
              <a:rPr lang="en-US" sz="1800" b="1" i="0" u="none" strike="noStrike" baseline="0" dirty="0">
                <a:latin typeface="NimbusRomNo9L-Medi"/>
              </a:rPr>
              <a:t> 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projecting the input into three different representations using three different weight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Times New Roman" panose="02020603050405020304" pitchFamily="18" charset="0"/>
              </a:rPr>
              <a:t>query vector q</a:t>
            </a:r>
            <a:r>
              <a:rPr lang="en-MY" sz="1800" b="0" i="1" u="none" strike="noStrike" baseline="-25000" dirty="0">
                <a:latin typeface="Book Antiqua" panose="02040602050305030304" pitchFamily="18" charset="0"/>
              </a:rPr>
              <a:t>i</a:t>
            </a:r>
            <a:r>
              <a:rPr lang="en-MY" sz="1800" b="0" i="1" u="none" strike="noStrike" baseline="0" dirty="0">
                <a:latin typeface="Book Antiqua" panose="02040602050305030304" pitchFamily="18" charset="0"/>
              </a:rPr>
              <a:t> </a:t>
            </a:r>
            <a:r>
              <a:rPr lang="en-MY" sz="1800" b="0" i="0" u="none" strike="noStrike" baseline="0" dirty="0">
                <a:latin typeface="Lucida Sans Unicode" panose="020B0602030504020204" pitchFamily="34" charset="0"/>
              </a:rPr>
              <a:t>=</a:t>
            </a:r>
            <a:r>
              <a:rPr lang="en-MY" sz="1800" b="1" i="1" u="none" strike="noStrike" baseline="0" dirty="0">
                <a:latin typeface="Palatino Linotype" panose="02040502050505030304" pitchFamily="18" charset="0"/>
              </a:rPr>
              <a:t> </a:t>
            </a:r>
            <a:r>
              <a:rPr lang="en-MY" sz="1800" b="1" i="1" u="none" strike="noStrike" baseline="0" dirty="0" err="1">
                <a:latin typeface="Palatino Linotype" panose="02040502050505030304" pitchFamily="18" charset="0"/>
              </a:rPr>
              <a:t>W</a:t>
            </a:r>
            <a:r>
              <a:rPr lang="en-MY" sz="1800" b="0" i="1" u="none" strike="noStrike" baseline="-25000" dirty="0" err="1">
                <a:latin typeface="Times New Roman" panose="02020603050405020304" pitchFamily="18" charset="0"/>
              </a:rPr>
              <a:t>q</a:t>
            </a:r>
            <a:r>
              <a:rPr lang="en-MY" sz="1800" b="1" i="0" u="none" strike="noStrike" baseline="0" dirty="0" err="1">
                <a:latin typeface="Palatino Linotype" panose="02040502050505030304" pitchFamily="18" charset="0"/>
              </a:rPr>
              <a:t>x</a:t>
            </a:r>
            <a:r>
              <a:rPr lang="en-MY" sz="18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NimbusRomNo9L-Regu"/>
              </a:rPr>
              <a:t> the one being </a:t>
            </a:r>
            <a:r>
              <a:rPr lang="en-US" sz="1800" b="0" i="0" u="none" strike="noStrike" baseline="0" dirty="0">
                <a:latin typeface="NimbusRomNo9L-ReguItal"/>
              </a:rPr>
              <a:t>attended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1" u="none" strike="noStrike" baseline="0" dirty="0">
                <a:latin typeface="Times New Roman" panose="02020603050405020304" pitchFamily="18" charset="0"/>
              </a:rPr>
              <a:t>key</a:t>
            </a:r>
            <a:r>
              <a:rPr lang="en-MY" sz="1800" b="1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MY" sz="1800" b="1" i="0" u="none" strike="noStrike" baseline="0" dirty="0">
                <a:latin typeface="Times New Roman" panose="02020603050405020304" pitchFamily="18" charset="0"/>
              </a:rPr>
              <a:t>vector k</a:t>
            </a:r>
            <a:r>
              <a:rPr lang="en-MY" sz="1800" b="0" i="1" u="none" strike="noStrike" baseline="-25000" dirty="0">
                <a:latin typeface="Book Antiqua" panose="02040602050305030304" pitchFamily="18" charset="0"/>
              </a:rPr>
              <a:t>i</a:t>
            </a:r>
            <a:r>
              <a:rPr lang="en-MY" sz="1800" b="0" i="1" u="none" strike="noStrike" baseline="0" dirty="0">
                <a:latin typeface="Book Antiqua" panose="02040602050305030304" pitchFamily="18" charset="0"/>
              </a:rPr>
              <a:t> </a:t>
            </a:r>
            <a:r>
              <a:rPr lang="en-MY" sz="1800" b="0" i="0" u="none" strike="noStrike" baseline="0" dirty="0">
                <a:latin typeface="Lucida Sans Unicode" panose="020B0602030504020204" pitchFamily="34" charset="0"/>
              </a:rPr>
              <a:t>= </a:t>
            </a:r>
            <a:r>
              <a:rPr lang="en-MY" sz="1800" b="1" i="0" u="none" strike="noStrike" baseline="0" dirty="0" err="1">
                <a:latin typeface="Times New Roman" panose="02020603050405020304" pitchFamily="18" charset="0"/>
              </a:rPr>
              <a:t>W</a:t>
            </a:r>
            <a:r>
              <a:rPr lang="en-MY" sz="1800" b="0" i="1" u="none" strike="noStrike" baseline="-25000" dirty="0" err="1">
                <a:latin typeface="Book Antiqua" panose="02040602050305030304" pitchFamily="18" charset="0"/>
              </a:rPr>
              <a:t>k</a:t>
            </a:r>
            <a:r>
              <a:rPr lang="en-MY" sz="1800" b="1" i="0" u="none" strike="noStrike" baseline="0" dirty="0" err="1">
                <a:latin typeface="Times New Roman" panose="02020603050405020304" pitchFamily="18" charset="0"/>
              </a:rPr>
              <a:t>x</a:t>
            </a:r>
            <a:r>
              <a:rPr lang="en-MY" sz="1800" b="0" i="1" u="none" strike="noStrike" baseline="-25000" dirty="0" err="1">
                <a:latin typeface="Book Antiqua" panose="02040602050305030304" pitchFamily="18" charset="0"/>
              </a:rPr>
              <a:t>i</a:t>
            </a:r>
            <a:r>
              <a:rPr lang="en-MY" sz="1800" b="0" i="1" u="none" strike="noStrike" baseline="-25000" dirty="0">
                <a:latin typeface="Book Antiqua" panose="02040602050305030304" pitchFamily="18" charset="0"/>
              </a:rPr>
              <a:t>  </a:t>
            </a:r>
            <a:r>
              <a:rPr lang="en-MY" dirty="0">
                <a:latin typeface="NimbusRomNo9L-Regu"/>
              </a:rPr>
              <a:t>the</a:t>
            </a:r>
            <a:r>
              <a:rPr lang="en-MY" sz="1800" b="0" i="0" u="none" strike="noStrike" baseline="0" dirty="0">
                <a:latin typeface="NimbusRomNo9L-Regu"/>
              </a:rPr>
              <a:t> </a:t>
            </a:r>
            <a:r>
              <a:rPr lang="en-MY" dirty="0">
                <a:latin typeface="NimbusRomNo9L-Regu"/>
              </a:rPr>
              <a:t>o</a:t>
            </a:r>
            <a:r>
              <a:rPr lang="en-MY" sz="1800" b="0" i="0" u="none" strike="noStrike" baseline="0" dirty="0">
                <a:latin typeface="NimbusRomNo9L-Regu"/>
              </a:rPr>
              <a:t>ne being </a:t>
            </a:r>
            <a:r>
              <a:rPr lang="en-MY" sz="1800" b="0" i="0" u="none" strike="noStrike" baseline="0" dirty="0">
                <a:latin typeface="NimbusRomNo9L-ReguItal"/>
              </a:rPr>
              <a:t>attended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1" i="1" u="none" strike="noStrike" baseline="0" dirty="0">
                <a:latin typeface="Times New Roman" panose="02020603050405020304" pitchFamily="18" charset="0"/>
              </a:rPr>
              <a:t>value </a:t>
            </a:r>
            <a:r>
              <a:rPr lang="en-MY" sz="1800" b="1" i="0" u="none" strike="noStrike" baseline="0" dirty="0">
                <a:latin typeface="Times New Roman" panose="02020603050405020304" pitchFamily="18" charset="0"/>
              </a:rPr>
              <a:t>vector v</a:t>
            </a:r>
            <a:r>
              <a:rPr lang="en-MY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MY" sz="1800" b="0" i="0" u="none" strike="noStrike" baseline="0" dirty="0">
                <a:latin typeface="Lucida Sans Unicode" panose="020B0602030504020204" pitchFamily="34" charset="0"/>
              </a:rPr>
              <a:t>= </a:t>
            </a:r>
            <a:r>
              <a:rPr lang="en-MY" sz="1800" b="1" i="0" u="none" strike="noStrike" baseline="0" dirty="0" err="1">
                <a:latin typeface="Times New Roman" panose="02020603050405020304" pitchFamily="18" charset="0"/>
              </a:rPr>
              <a:t>W</a:t>
            </a:r>
            <a:r>
              <a:rPr lang="en-MY" sz="1800" b="0" i="1" u="none" strike="noStrike" baseline="-25000" dirty="0" err="1">
                <a:latin typeface="Times New Roman" panose="02020603050405020304" pitchFamily="18" charset="0"/>
              </a:rPr>
              <a:t>v</a:t>
            </a:r>
            <a:r>
              <a:rPr lang="en-MY" sz="1800" b="1" i="0" u="none" strike="noStrike" baseline="0" dirty="0" err="1">
                <a:latin typeface="Times New Roman" panose="02020603050405020304" pitchFamily="18" charset="0"/>
              </a:rPr>
              <a:t>x</a:t>
            </a:r>
            <a:r>
              <a:rPr lang="en-MY" sz="18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MY" sz="1800" b="0" i="1" u="none" strike="noStrike" baseline="-2500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the context that is being generated</a:t>
            </a:r>
            <a:endParaRPr lang="en-MY" sz="1800" b="0" i="1" u="none" strike="noStrike" baseline="-250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1" u="none" strike="noStrike" baseline="-25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1" u="none" strike="noStrike" baseline="-25000" dirty="0">
              <a:latin typeface="Times New Roman" panose="02020603050405020304" pitchFamily="18" charset="0"/>
            </a:endParaRPr>
          </a:p>
          <a:p>
            <a:pPr algn="r"/>
            <a:r>
              <a:rPr lang="en-MY" sz="1800" b="0" i="0" u="none" strike="noStrike" baseline="0" dirty="0">
                <a:latin typeface="Calibri" panose="020F0502020204030204" pitchFamily="34" charset="0"/>
              </a:rPr>
              <a:t>,</a:t>
            </a:r>
          </a:p>
          <a:p>
            <a:pPr algn="l"/>
            <a:endParaRPr lang="en-US" b="1" i="1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2E77A-ED37-479B-ADE4-F5ECB243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105400"/>
            <a:ext cx="2196594" cy="14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78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18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The Transformer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CA0BD6-A33B-4457-B383-2BC653FC0244}"/>
                  </a:ext>
                </a:extLst>
              </p:cNvPr>
              <p:cNvSpPr txBox="1"/>
              <p:nvPr/>
            </p:nvSpPr>
            <p:spPr>
              <a:xfrm>
                <a:off x="999589" y="1335141"/>
                <a:ext cx="7611011" cy="4276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MY" sz="1800" b="0" i="0" u="none" strike="noStrike" baseline="0" dirty="0">
                    <a:solidFill>
                      <a:srgbClr val="9A009A"/>
                    </a:solidFill>
                    <a:latin typeface="CMSSBX10"/>
                  </a:rPr>
                  <a:t>Self-attention</a:t>
                </a:r>
              </a:p>
              <a:p>
                <a:pPr marL="285750" marR="980" indent="-285750" algn="just">
                  <a:buFont typeface="Arial" panose="020B0604020202020204" pitchFamily="34" charset="0"/>
                  <a:buChar char="•"/>
                </a:pPr>
                <a:r>
                  <a:rPr lang="en-MY" sz="1800" b="0" i="0" u="none" strike="noStrike" baseline="0" dirty="0">
                    <a:latin typeface="Times New Roman" panose="02020603050405020304" pitchFamily="18" charset="0"/>
                  </a:rPr>
                  <a:t>self-attention </a:t>
                </a:r>
                <a:r>
                  <a:rPr lang="en-MY" sz="1800" b="0" i="0" u="none" strike="noStrike" baseline="0" dirty="0" err="1">
                    <a:latin typeface="Times New Roman" panose="02020603050405020304" pitchFamily="18" charset="0"/>
                  </a:rPr>
                  <a:t>mecha</a:t>
                </a:r>
                <a:r>
                  <a:rPr lang="en-US" sz="1800" b="0" i="0" u="none" strike="noStrike" baseline="0" dirty="0" err="1">
                    <a:latin typeface="Times New Roman" panose="02020603050405020304" pitchFamily="18" charset="0"/>
                  </a:rPr>
                  <a:t>nism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 is 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asymmetric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, as </a:t>
                </a:r>
                <a:r>
                  <a:rPr lang="en-US" sz="1800" b="0" i="1" u="none" strike="noStrike" baseline="0" dirty="0" err="1">
                    <a:latin typeface="Times New Roman" panose="02020603050405020304" pitchFamily="18" charset="0"/>
                  </a:rPr>
                  <a:t>r</a:t>
                </a:r>
                <a:r>
                  <a:rPr lang="en-US" sz="1800" b="0" i="1" u="none" strike="noStrike" baseline="-25000" dirty="0" err="1">
                    <a:latin typeface="Times New Roman" panose="02020603050405020304" pitchFamily="18" charset="0"/>
                  </a:rPr>
                  <a:t>i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b="0" i="1" u="none" strike="noStrike" baseline="-25000" dirty="0">
                    <a:latin typeface="Times New Roman" panose="02020603050405020304" pitchFamily="18" charset="0"/>
                  </a:rPr>
                  <a:t>j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is different from 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r </a:t>
                </a:r>
                <a:r>
                  <a:rPr lang="en-US" sz="1800" b="0" i="1" u="none" strike="noStrike" baseline="-25000" dirty="0">
                    <a:latin typeface="Times New Roman" panose="02020603050405020304" pitchFamily="18" charset="0"/>
                  </a:rPr>
                  <a:t>ji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MY" sz="1800" b="0" i="0" u="none" strike="noStrike" baseline="0" dirty="0">
                    <a:latin typeface="NimbusRomNo9L-Regu"/>
                  </a:rPr>
                  <a:t>the scale factor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MY" sz="1800" b="0" i="0" u="none" strike="noStrike" baseline="0" dirty="0">
                    <a:latin typeface="NimbusRomNo9L-ReguItal"/>
                  </a:rPr>
                  <a:t> </a:t>
                </a:r>
                <a:r>
                  <a:rPr lang="en-MY" sz="1800" b="0" i="0" u="none" strike="noStrike" baseline="0" dirty="0">
                    <a:latin typeface="NimbusRomNo9L-Regu"/>
                  </a:rPr>
                  <a:t>was added to improve numerical stability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NimbusRomNo9L-Regu"/>
                  </a:rPr>
                  <a:t>encoding for all words in a sentence can be calculated </a:t>
                </a:r>
                <a:r>
                  <a:rPr lang="en-MY" sz="1800" b="0" i="0" u="none" strike="noStrike" baseline="0" dirty="0">
                    <a:latin typeface="NimbusRomNo9L-Regu"/>
                  </a:rPr>
                  <a:t>simultaneously</a:t>
                </a:r>
                <a:endParaRPr lang="en-US" sz="1800" b="0" i="0" u="none" strike="noStrike" baseline="0" dirty="0">
                  <a:latin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NimbusRomNo9L-Regu"/>
                  </a:rPr>
                  <a:t>sometimes important information gets lost, because it is essentially averaged out over the </a:t>
                </a:r>
                <a:r>
                  <a:rPr lang="en-MY" sz="1800" b="0" i="0" u="none" strike="noStrike" baseline="0" dirty="0">
                    <a:solidFill>
                      <a:srgbClr val="000000"/>
                    </a:solidFill>
                    <a:latin typeface="NimbusRomNo9L-Regu"/>
                  </a:rPr>
                  <a:t>whole sentence.</a:t>
                </a:r>
              </a:p>
              <a:p>
                <a:pPr algn="l"/>
                <a:endParaRPr lang="en-MY" sz="1800" b="1" i="0" u="none" strike="noStrike" baseline="0" dirty="0">
                  <a:latin typeface="NimbusRomNo9L-Medi"/>
                </a:endParaRPr>
              </a:p>
              <a:p>
                <a:pPr algn="l"/>
                <a:r>
                  <a:rPr lang="en-MY" sz="1800" b="1" i="0" u="none" strike="noStrike" baseline="0" dirty="0">
                    <a:latin typeface="NimbusRomNo9L-Medi"/>
                  </a:rPr>
                  <a:t>multiheaded attention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sentence up into 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m 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equal pieces and apply the attention model to each of the 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m 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pieces.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NimbusRomNo9L-Regu"/>
                  </a:rPr>
                  <a:t>Each piece has its own set of weights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i="0" u="none" strike="noStrike" baseline="0" dirty="0">
                    <a:latin typeface="NimbusRomNo9L-Regu"/>
                  </a:rPr>
                  <a:t>concatenating</a:t>
                </a:r>
                <a:r>
                  <a:rPr lang="en-US" sz="1800" b="0" i="0" u="none" strike="noStrike" baseline="0" dirty="0">
                    <a:latin typeface="NimbusRomNo9L-Regu"/>
                  </a:rPr>
                  <a:t> rather than summing, we make it easier for an important </a:t>
                </a:r>
                <a:r>
                  <a:rPr lang="en-US" sz="1800" b="0" i="0" u="none" strike="noStrike" baseline="0" dirty="0" err="1">
                    <a:latin typeface="NimbusRomNo9L-Regu"/>
                  </a:rPr>
                  <a:t>subpiece</a:t>
                </a:r>
                <a:r>
                  <a:rPr lang="en-US" sz="1800" b="0" i="0" u="none" strike="noStrike" baseline="0" dirty="0">
                    <a:latin typeface="NimbusRomNo9L-Regu"/>
                  </a:rPr>
                  <a:t> to stand out</a:t>
                </a:r>
                <a:endParaRPr lang="en-MY" sz="1800" b="1" i="1" u="none" strike="noStrike" baseline="-25000" dirty="0">
                  <a:latin typeface="Times New Roman" panose="02020603050405020304" pitchFamily="18" charset="0"/>
                </a:endParaRPr>
              </a:p>
              <a:p>
                <a:pPr algn="r"/>
                <a:r>
                  <a:rPr lang="en-MY" sz="1800" b="0" i="0" u="none" strike="noStrike" baseline="0" dirty="0">
                    <a:latin typeface="Calibri" panose="020F0502020204030204" pitchFamily="34" charset="0"/>
                  </a:rPr>
                  <a:t>,</a:t>
                </a:r>
              </a:p>
              <a:p>
                <a:pPr algn="l"/>
                <a:endParaRPr lang="en-US" b="1" i="1" u="none" strike="noStrike" baseline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CA0BD6-A33B-4457-B383-2BC653FC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" y="1335141"/>
                <a:ext cx="7611011" cy="4276171"/>
              </a:xfrm>
              <a:prstGeom prst="rect">
                <a:avLst/>
              </a:prstGeom>
              <a:blipFill>
                <a:blip r:embed="rId2"/>
                <a:stretch>
                  <a:fillRect l="-721" t="-713" r="-56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0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19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The Transformer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From self-attention to transformer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Each transformer layer consists of several sub-layers</a:t>
            </a:r>
          </a:p>
          <a:p>
            <a:pPr algn="l"/>
            <a:r>
              <a:rPr lang="en-MY" b="1" dirty="0">
                <a:latin typeface="NimbusRomNo9L-Regu"/>
              </a:rPr>
              <a:t>Transformer encoder:</a:t>
            </a:r>
            <a:endParaRPr lang="en-MY" sz="1800" b="1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self-attention is applied first.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output of the attention module is fed through feedforward layers, where the same feedforward weight matrices are applied independently at each position </a:t>
            </a:r>
            <a:r>
              <a:rPr lang="en-MY" sz="1800" b="0" i="0" u="none" strike="noStrike" baseline="0" dirty="0">
                <a:latin typeface="NimbusRomNo9L-Regu"/>
              </a:rPr>
              <a:t>nonlinear activation function, </a:t>
            </a:r>
            <a:r>
              <a:rPr lang="en-US" sz="1800" b="0" i="0" u="none" strike="noStrike" baseline="0" dirty="0">
                <a:latin typeface="NimbusRomNo9L-Regu"/>
              </a:rPr>
              <a:t>typically </a:t>
            </a:r>
            <a:r>
              <a:rPr lang="en-US" sz="1800" b="0" i="0" u="none" strike="noStrike" baseline="0" dirty="0" err="1">
                <a:latin typeface="NimbusRomNo9L-Regu"/>
              </a:rPr>
              <a:t>ReLU</a:t>
            </a:r>
            <a:r>
              <a:rPr lang="en-US" sz="1800" b="0" i="0" u="none" strike="noStrike" baseline="0" dirty="0">
                <a:latin typeface="NimbusRomNo9L-Regu"/>
              </a:rPr>
              <a:t>, is applied after the first feedforward layer.</a:t>
            </a:r>
            <a:r>
              <a:rPr lang="en-US" dirty="0">
                <a:latin typeface="NimbusRomNo9L-Regu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two residual connections are added into the transformer 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Usually have six or more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Transformer does not explicitly capture the order of words. </a:t>
            </a:r>
            <a:r>
              <a:rPr lang="en-US" dirty="0">
                <a:latin typeface="NimbusRomNo9L-Regu"/>
              </a:rPr>
              <a:t>Self attention is agnostic to word order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Positional embeddings helps to capture ordering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our input sequence has a maximum length of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then we learn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new embedding </a:t>
            </a:r>
            <a:r>
              <a:rPr lang="en-US" sz="1800" b="0" i="0" u="none" strike="noStrike" baseline="0" dirty="0">
                <a:latin typeface="NimbusRomNo9L-Regu"/>
              </a:rPr>
              <a:t>vectors—one for each word position</a:t>
            </a: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Transformer decoder is nearly identical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Decoder uses </a:t>
            </a:r>
            <a:r>
              <a:rPr lang="en-MY" sz="1800" b="0" i="0" u="none" strike="noStrike" baseline="0" dirty="0">
                <a:latin typeface="NimbusRomNo9L-Regu"/>
              </a:rPr>
              <a:t>version </a:t>
            </a:r>
            <a:r>
              <a:rPr lang="en-US" sz="1800" b="0" i="0" u="none" strike="noStrike" baseline="0" dirty="0">
                <a:latin typeface="NimbusRomNo9L-Regu"/>
              </a:rPr>
              <a:t>of self-attention where each word can only attend to the words before it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1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7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9" y="1379949"/>
            <a:ext cx="6121400" cy="36131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50" dirty="0">
                <a:latin typeface="Calibri"/>
                <a:cs typeface="Calibri"/>
              </a:rPr>
              <a:t>Word Embeddings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60" dirty="0">
                <a:latin typeface="Calibri"/>
                <a:cs typeface="Calibri"/>
              </a:rPr>
              <a:t>Recurrent Neural Networks for NLP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50" dirty="0">
                <a:latin typeface="Calibri"/>
                <a:cs typeface="Calibri"/>
              </a:rPr>
              <a:t>Sequence-to-Sequence Models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50" dirty="0">
                <a:latin typeface="Calibri"/>
                <a:cs typeface="Calibri"/>
              </a:rPr>
              <a:t>The Transformer Architecture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Calibri"/>
                <a:cs typeface="Calibri"/>
              </a:rPr>
              <a:t>Pretraining and Transfer Learning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Calibri"/>
                <a:cs typeface="Calibri"/>
              </a:rPr>
              <a:t>State of the art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20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The Transformer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7D914-58C5-4B6F-9757-CEC604D9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4972712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A39F7D-D28C-4B86-8259-20E6BF31B517}"/>
              </a:ext>
            </a:extLst>
          </p:cNvPr>
          <p:cNvSpPr txBox="1"/>
          <p:nvPr/>
        </p:nvSpPr>
        <p:spPr>
          <a:xfrm>
            <a:off x="1828799" y="5758504"/>
            <a:ext cx="6501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A single-layer transformer consists of self-attention, a feedforward network, </a:t>
            </a:r>
            <a:r>
              <a:rPr lang="en-MY" sz="1800" b="0" i="0" u="none" strike="noStrike" baseline="0" dirty="0">
                <a:latin typeface="NimbusRomNo9L-Regu"/>
              </a:rPr>
              <a:t>and residual connections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945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21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The Transformer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B6671-BF8D-4CE7-AA52-8A89EA42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00200"/>
            <a:ext cx="5867400" cy="4113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C7F6E-7107-43CD-BA7D-BDA504FC1026}"/>
              </a:ext>
            </a:extLst>
          </p:cNvPr>
          <p:cNvSpPr txBox="1"/>
          <p:nvPr/>
        </p:nvSpPr>
        <p:spPr>
          <a:xfrm>
            <a:off x="2590800" y="5996867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Using the transformer architecture for POS tagging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482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22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Pretraining and Transfer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Pretrained word embeddings</a:t>
            </a:r>
          </a:p>
          <a:p>
            <a:pPr algn="l"/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algn="l"/>
            <a:r>
              <a:rPr lang="en-US" sz="1800" b="1" i="0" u="none" strike="noStrike" baseline="0" dirty="0" err="1">
                <a:latin typeface="NimbusRomNo9L-Regu"/>
              </a:rPr>
              <a:t>GloVe</a:t>
            </a:r>
            <a:r>
              <a:rPr lang="en-US" sz="1800" b="1" i="0" u="none" strike="noStrike" baseline="0" dirty="0">
                <a:latin typeface="NimbusRomNo9L-Regu"/>
              </a:rPr>
              <a:t> (Global </a:t>
            </a:r>
            <a:r>
              <a:rPr lang="en-MY" sz="1800" b="1" i="0" u="none" strike="noStrike" baseline="0" dirty="0">
                <a:latin typeface="NimbusRomNo9L-Regu"/>
              </a:rPr>
              <a:t>Vectors) model</a:t>
            </a:r>
            <a:endParaRPr lang="en-MY" sz="1800" b="1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specific model for word embeddings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relationship between two words can best be captured by comparing them both to other words </a:t>
            </a:r>
            <a:endParaRPr lang="en-MY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starts by gathering counts of how many times each word appears within a window of another word, similar to the skip-gram model</a:t>
            </a: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choose window size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(perhaps 5 words) and let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j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be the number of times that words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j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co-occur within a window, and let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be the number of times word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co-occurs with any other word.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Let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j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Lucida Sans Unicode" panose="020B0602030504020204" pitchFamily="34" charset="0"/>
              </a:rPr>
              <a:t>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j</a:t>
            </a:r>
            <a:r>
              <a:rPr lang="en-US" sz="1800" b="0" i="1" u="none" strike="noStrike" baseline="0" dirty="0">
                <a:latin typeface="Garamond" panose="02020404030301010803" pitchFamily="18" charset="0"/>
              </a:rPr>
              <a:t>/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be the probability that word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j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appears in the context of word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As before, let </a:t>
            </a:r>
            <a:r>
              <a:rPr lang="en-US" sz="1800" b="1" i="0" u="none" strike="noStrike" baseline="0" dirty="0" err="1">
                <a:latin typeface="Arial" panose="020B0604020202020204" pitchFamily="34" charset="0"/>
              </a:rPr>
              <a:t>E</a:t>
            </a:r>
            <a:r>
              <a:rPr lang="en-US" sz="18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be the word embedding for word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ctr"/>
            <a:r>
              <a:rPr lang="nn-NO" sz="1800" b="1" i="1" u="none" strike="noStrike" baseline="0" dirty="0">
                <a:latin typeface="Arial" panose="020B0604020202020204" pitchFamily="34" charset="0"/>
              </a:rPr>
              <a:t>E</a:t>
            </a:r>
            <a:r>
              <a:rPr lang="nn-NO" sz="1800" b="0" i="1" u="none" strike="noStrike" baseline="-25000" dirty="0">
                <a:latin typeface="Book Antiqua" panose="02040602050305030304" pitchFamily="18" charset="0"/>
              </a:rPr>
              <a:t>i</a:t>
            </a:r>
            <a:r>
              <a:rPr lang="nn-NO" sz="1800" b="0" i="1" u="none" strike="noStrike" baseline="0" dirty="0">
                <a:latin typeface="Book Antiqua" panose="02040602050305030304" pitchFamily="18" charset="0"/>
              </a:rPr>
              <a:t> </a:t>
            </a:r>
            <a:r>
              <a:rPr lang="nn-NO" sz="1800" b="0" i="1" u="none" strike="noStrike" baseline="0" dirty="0">
                <a:latin typeface="Arial Narrow" panose="020B0606020202030204" pitchFamily="34" charset="0"/>
              </a:rPr>
              <a:t>· </a:t>
            </a:r>
            <a:r>
              <a:rPr lang="nn-NO" sz="1800" b="1" i="0" u="none" strike="noStrike" baseline="0" dirty="0">
                <a:latin typeface="Arial" panose="020B0604020202020204" pitchFamily="34" charset="0"/>
              </a:rPr>
              <a:t>E</a:t>
            </a:r>
            <a:r>
              <a:rPr lang="nn-NO" sz="1800" b="0" i="1" u="none" strike="noStrike" baseline="30000" dirty="0">
                <a:latin typeface="Arial Narrow" panose="020B0606020202030204" pitchFamily="34" charset="0"/>
              </a:rPr>
              <a:t>1</a:t>
            </a:r>
            <a:r>
              <a:rPr lang="nn-NO" sz="1800" b="0" i="1" u="none" strike="noStrike" baseline="-25000" dirty="0">
                <a:latin typeface="Book Antiqua" panose="02040602050305030304" pitchFamily="18" charset="0"/>
              </a:rPr>
              <a:t>k</a:t>
            </a:r>
            <a:r>
              <a:rPr lang="nn-NO" sz="1800" b="0" i="1" u="none" strike="noStrike" baseline="0" dirty="0">
                <a:latin typeface="Book Antiqua" panose="02040602050305030304" pitchFamily="18" charset="0"/>
              </a:rPr>
              <a:t> </a:t>
            </a:r>
            <a:r>
              <a:rPr lang="nn-NO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nn-NO" sz="1800" b="0" i="0" u="none" strike="noStrike" baseline="0" dirty="0">
                <a:latin typeface="Times New Roman" panose="02020603050405020304" pitchFamily="18" charset="0"/>
              </a:rPr>
              <a:t>log</a:t>
            </a:r>
            <a:r>
              <a:rPr lang="nn-NO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nn-NO" sz="1800" b="0" i="1" u="none" strike="noStrike" baseline="0" dirty="0">
                <a:latin typeface="Book Antiqua" panose="02040602050305030304" pitchFamily="18" charset="0"/>
              </a:rPr>
              <a:t>P</a:t>
            </a:r>
            <a:r>
              <a:rPr lang="nn-NO" sz="1800" b="0" i="1" u="none" strike="noStrike" baseline="-25000" dirty="0">
                <a:latin typeface="Book Antiqua" panose="02040602050305030304" pitchFamily="18" charset="0"/>
              </a:rPr>
              <a:t>i</a:t>
            </a:r>
            <a:r>
              <a:rPr lang="nn-NO" sz="1800" b="0" i="1" u="none" strike="noStrike" baseline="0" dirty="0">
                <a:latin typeface="Book Antiqua" panose="02040602050305030304" pitchFamily="18" charset="0"/>
              </a:rPr>
              <a:t> </a:t>
            </a:r>
            <a:r>
              <a:rPr lang="nn-NO" sz="1800" b="0" i="1" u="none" strike="noStrike" baseline="-25000" dirty="0">
                <a:latin typeface="Book Antiqua" panose="02040602050305030304" pitchFamily="18" charset="0"/>
              </a:rPr>
              <a:t>j</a:t>
            </a:r>
            <a:r>
              <a:rPr lang="nn-NO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nn-NO" sz="1800" b="0" i="1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1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86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23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Pretraining and Transfer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Pretrained contextual representations</a:t>
            </a:r>
          </a:p>
          <a:p>
            <a:pPr algn="l"/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B2A13-6493-41FF-916C-F17234F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9" y="1981472"/>
            <a:ext cx="7746548" cy="3692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013F88-2EFE-4312-AEFB-EEDCD4D57678}"/>
              </a:ext>
            </a:extLst>
          </p:cNvPr>
          <p:cNvSpPr txBox="1"/>
          <p:nvPr/>
        </p:nvSpPr>
        <p:spPr>
          <a:xfrm>
            <a:off x="1600199" y="5997530"/>
            <a:ext cx="715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Training contextual representations using a left-to-right language model.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4093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24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Pretraining and Transfer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Masked language models</a:t>
            </a: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r>
              <a:rPr lang="en-MY" sz="1800" b="0" i="0" u="none" strike="noStrike" baseline="0" dirty="0">
                <a:latin typeface="NimbusRomNo9L-Regu"/>
              </a:rPr>
              <a:t>Predictions are made from l</a:t>
            </a:r>
            <a:r>
              <a:rPr lang="en-US" sz="1800" b="0" i="0" u="none" strike="noStrike" baseline="0" dirty="0">
                <a:latin typeface="NimbusRomNo9L-Regu"/>
              </a:rPr>
              <a:t>eft to right but sometimes context from later in a sentence</a:t>
            </a:r>
          </a:p>
          <a:p>
            <a:pPr algn="l"/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Masked language model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(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MLM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)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are trained by masking (hiding) individual words in the input and asking the model to predict the masked words.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For this task, one can use a deep bidirectional RNN or transformer on top of the masked sentence.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final hidden vectors that correspond to the masked tokens are then used to predict the words that were masked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During training a single sentence can be used multiple times with different words masked out.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requires no labeled data</a:t>
            </a:r>
            <a:r>
              <a:rPr lang="en-US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the sentence provides its own label for the masked 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algn="just"/>
            <a:r>
              <a:rPr lang="en-US" sz="1800" b="0" i="0" u="none" strike="noStrike" baseline="0" dirty="0">
                <a:latin typeface="NimbusRomNo9L-Regu"/>
              </a:rPr>
              <a:t>If this model is trained on a large corpus of text, it generates pretrained representations that perform well across a wide variety of NLP tasks (machine translation, question answering, summarization, grammaticality judgments, and others)</a:t>
            </a: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269367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25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Pretraining and Transfer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85A4F-8687-4949-A826-6C927FF7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9" y="1385398"/>
            <a:ext cx="7624968" cy="4476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06A350-357F-4793-B7CA-5388C7163F4A}"/>
              </a:ext>
            </a:extLst>
          </p:cNvPr>
          <p:cNvSpPr txBox="1"/>
          <p:nvPr/>
        </p:nvSpPr>
        <p:spPr>
          <a:xfrm>
            <a:off x="1559556" y="6050342"/>
            <a:ext cx="7203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Masked language modeling: pretrain a bidirectional model—for example, a multilayer RNN—by masking input words and predicting only those masked words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8584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26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State of the 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Since 2018, new NLP projects typically start with a pretrained transformer model</a:t>
            </a:r>
          </a:p>
          <a:p>
            <a:pPr algn="l"/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Although these transformer models were trained to predict the next word in a text, they do a surprisingly good job at other language tasks</a:t>
            </a:r>
          </a:p>
          <a:p>
            <a:pPr algn="l"/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 ROBERTA model with some fine-</a:t>
            </a:r>
            <a:r>
              <a:rPr lang="en-US" sz="1800" b="0" i="0" u="none" strike="noStrike" baseline="0" dirty="0" err="1">
                <a:latin typeface="NimbusRomNo9L-Regu"/>
              </a:rPr>
              <a:t>tuningachieves</a:t>
            </a:r>
            <a:r>
              <a:rPr lang="en-US" sz="1800" b="0" i="0" u="none" strike="noStrike" baseline="0" dirty="0">
                <a:latin typeface="NimbusRomNo9L-Regu"/>
              </a:rPr>
              <a:t> state-of-the-art results in question answering and reading comprehension tests</a:t>
            </a:r>
          </a:p>
          <a:p>
            <a:pPr algn="l"/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GPT-2, a transformer-like language model with 1.5 billion parameters trained on 40GB of Internet text, achieves good results on such diverse tasks as translation between French and English, finding referents of long-distance dependencies, and general-knowledge question answering, all without fine-tuning for the particular task. </a:t>
            </a:r>
            <a:endParaRPr lang="en-US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MY" sz="1800" b="0" i="0" u="none" strike="noStrike" baseline="0" dirty="0">
                <a:latin typeface="NimbusRomNo9L-Regu"/>
              </a:rPr>
              <a:t>ARISTO achieved a score </a:t>
            </a:r>
            <a:r>
              <a:rPr lang="en-US" sz="1800" b="0" i="0" u="none" strike="noStrike" baseline="0" dirty="0">
                <a:latin typeface="NimbusRomNo9L-Regu"/>
              </a:rPr>
              <a:t>of 91.6% on an 8th grade multiple-choice science exam. </a:t>
            </a:r>
            <a:r>
              <a:rPr lang="en-MY" sz="1800" b="0" i="0" u="none" strike="noStrike" baseline="0" dirty="0">
                <a:latin typeface="NimbusRomNo9L-Regu"/>
              </a:rPr>
              <a:t>ARISTO consists </a:t>
            </a:r>
            <a:r>
              <a:rPr lang="en-US" sz="1800" b="0" i="0" u="none" strike="noStrike" baseline="0" dirty="0">
                <a:latin typeface="NimbusRomNo9L-Regu"/>
              </a:rPr>
              <a:t>of an ensemble of solvers: some use information retrieval (similar to a web search engine), some do textual entailment and qualitative reasoning, and some use large transformer language </a:t>
            </a:r>
            <a:r>
              <a:rPr lang="en-MY" sz="1800" b="0" i="0" u="none" strike="noStrike" baseline="0" dirty="0">
                <a:latin typeface="NimbusRomNo9L-Regu"/>
              </a:rPr>
              <a:t>models.</a:t>
            </a: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5168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27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State of the 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latin typeface="NimbusRomNo9L-Regu"/>
              </a:rPr>
              <a:t>emergence of </a:t>
            </a:r>
            <a:r>
              <a:rPr lang="en-US" sz="1800" b="0" i="0" u="none" strike="noStrike" baseline="0" dirty="0">
                <a:latin typeface="NimbusRomNo9L-Regu"/>
              </a:rPr>
              <a:t>hybrid approaches that combine the best concepts (grammatical and semantic modeling)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SLING, parses directly into a semantic frame representation, mitigating the problem of errors building up in a traditional pipeline system.</a:t>
            </a:r>
            <a:endParaRPr lang="en-US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There is certainly room for improvement: not only do NLP systems still lag human performance on many tasks, but they do so after processing thousands of times more text than any human could read in a lifetime. 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This suggests that there is plenty of scope for new insights from linguists, psychologists, and NLP researchers</a:t>
            </a:r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33753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93664"/>
            <a:ext cx="7503159" cy="2917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46624-1AAF-4537-8CD0-878A2C98BB40}"/>
              </a:ext>
            </a:extLst>
          </p:cNvPr>
          <p:cNvSpPr txBox="1"/>
          <p:nvPr/>
        </p:nvSpPr>
        <p:spPr>
          <a:xfrm>
            <a:off x="1156730" y="1685410"/>
            <a:ext cx="75031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Continuous representations of words with word embeddings are more robust than discrete atomic representations, and can be pretrained using unlabeled text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Recurrent neural networks can effectively model local and long-distance context by retaining relevant information in their hidden-state vectors.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Sequence-to-sequence models can be used for machine translation and text generation </a:t>
            </a:r>
            <a:r>
              <a:rPr lang="en-MY" sz="1800" b="0" i="0" u="none" strike="noStrike" baseline="0" dirty="0">
                <a:latin typeface="NimbusRomNo9L-Regu"/>
              </a:rPr>
              <a:t>problems.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Transformer models use self-attention and can model long-distance context as well as local context. They can make effective use of hardware matrix multiplication.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Transfer learning that includes pretrained contextual word embeddings allows models to be developed from very large unlabeled corpora and applied to a range of tasks</a:t>
            </a:r>
            <a:endParaRPr lang="en-M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3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Word Embeddings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Desire a representation of words that does not require manual feature engineering, but allows for generalization between related words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word embedding</a:t>
            </a:r>
            <a:r>
              <a:rPr lang="en-US" sz="1800" b="0" i="0" u="none" strike="noStrike" baseline="0" dirty="0">
                <a:latin typeface="NimbusRomNo9L-Regu"/>
              </a:rPr>
              <a:t>: a low-dimensional vector </a:t>
            </a:r>
            <a:r>
              <a:rPr lang="en-MY" sz="1800" b="0" i="0" u="none" strike="noStrike" baseline="0" dirty="0">
                <a:latin typeface="NimbusRomNo9L-Regu"/>
              </a:rPr>
              <a:t>representing a 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Ital"/>
              </a:rPr>
              <a:t>learned automatically </a:t>
            </a:r>
            <a:r>
              <a:rPr lang="en-US" sz="1800" b="0" i="0" u="none" strike="noStrike" baseline="0" dirty="0">
                <a:latin typeface="NimbusRomNo9L-Regu"/>
              </a:rPr>
              <a:t>from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sz="180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have additional properties beyond mere proximity for similar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have proven to be a good representation for downstream language tasks (such as question answering or translation or summarization)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possible to use generic </a:t>
            </a:r>
            <a:r>
              <a:rPr lang="en-US" sz="1800" b="0" i="0" u="none" strike="noStrike" baseline="0" dirty="0">
                <a:latin typeface="NimbusRomNo9L-Medi"/>
              </a:rPr>
              <a:t>pretrained </a:t>
            </a:r>
            <a:r>
              <a:rPr lang="en-US" sz="1800" b="0" i="0" u="none" strike="noStrike" baseline="0" dirty="0">
                <a:latin typeface="NimbusRomNo9L-Regu"/>
              </a:rPr>
              <a:t>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vector dictionaries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include WORD2VEC,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GloVe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(Global Vectors), and FASTTEXT, which has embeddings for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157 languages.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b="1" dirty="0">
              <a:solidFill>
                <a:srgbClr val="9A009A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47051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4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Word Embeddings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761101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Given a corpus of sentences with POS tags, we learn the parameters for the word embeddings and the POS tagger simultaneously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A009A"/>
                </a:solidFill>
                <a:latin typeface="NimbusRomNo9L-Regu"/>
              </a:rPr>
              <a:t>Process steps:</a:t>
            </a:r>
            <a:endParaRPr lang="en-MY" b="1" dirty="0">
              <a:solidFill>
                <a:srgbClr val="9A009A"/>
              </a:solidFill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Choose the width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w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(an odd number of words, typical=5) for the prediction window to be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Create a vocabulary of all of the unique word tokens that occur more than, say, 5 times in the training data. Denote the total number of words in the vocabulary as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v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Sort this vocabulary in any arbitrary order (perhaps alphabetically).</a:t>
            </a:r>
            <a:endParaRPr lang="en-US" sz="18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Choose a value </a:t>
            </a:r>
            <a:r>
              <a:rPr lang="en-US" sz="1800" b="0" i="1" u="none" strike="noStrike" baseline="0" dirty="0">
                <a:latin typeface="Book Antiqua" panose="02040602050305030304" pitchFamily="18" charset="0"/>
              </a:rPr>
              <a:t>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 the size of each word embedding vector.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Create a new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-by-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weight matrix called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E</a:t>
            </a:r>
            <a:r>
              <a:rPr lang="en-US" dirty="0">
                <a:latin typeface="Times New Roman" panose="02020603050405020304" pitchFamily="18" charset="0"/>
              </a:rPr>
              <a:t> which is randomly initialized or from pretrained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Set up a neural network that outputs a part of speech label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encode a sequence of w words into an input vector, simply look up the embedding for each word and concatenate the embedding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Train the weights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the other weight matrices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W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W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and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W</a:t>
            </a:r>
            <a:r>
              <a:rPr lang="en-US" sz="1800" b="0" i="1" u="none" strike="noStrike" baseline="-25000" dirty="0" err="1">
                <a:latin typeface="Times New Roman" panose="02020603050405020304" pitchFamily="18" charset="0"/>
              </a:rPr>
              <a:t>out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using gradient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descent.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b="1" dirty="0">
              <a:solidFill>
                <a:srgbClr val="9A009A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5436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5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Word Embeddings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078AD-452E-416C-B307-9DAC253E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96" y="1295400"/>
            <a:ext cx="5248007" cy="4371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C6B597-4B5A-4882-9C3F-C975F07ACDD1}"/>
              </a:ext>
            </a:extLst>
          </p:cNvPr>
          <p:cNvSpPr txBox="1"/>
          <p:nvPr/>
        </p:nvSpPr>
        <p:spPr>
          <a:xfrm>
            <a:off x="1371600" y="6012242"/>
            <a:ext cx="79752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Word embedding vectors computed by the </a:t>
            </a:r>
            <a:r>
              <a:rPr lang="en-US" sz="1800" b="0" i="0" u="none" strike="noStrike" baseline="0" dirty="0" err="1">
                <a:latin typeface="NimbusRomNo9L-Regu"/>
              </a:rPr>
              <a:t>GloVe</a:t>
            </a:r>
            <a:r>
              <a:rPr lang="en-US" sz="1800" b="0" i="0" u="none" strike="noStrike" baseline="0" dirty="0">
                <a:latin typeface="NimbusRomNo9L-Regu"/>
              </a:rPr>
              <a:t> algorithm trained on 6 billion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words of text. 100-dimensional word vectors are projected down onto two  dimensions in this visualization. Similar words appear near each other.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956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6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Word Embeddings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13F7D-184E-4F41-BE75-0FA5B18F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00" y="1295400"/>
            <a:ext cx="7722234" cy="4370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2FDF40-A5DD-4600-879C-566B5C6F3B66}"/>
              </a:ext>
            </a:extLst>
          </p:cNvPr>
          <p:cNvSpPr txBox="1"/>
          <p:nvPr/>
        </p:nvSpPr>
        <p:spPr>
          <a:xfrm>
            <a:off x="1168755" y="5829024"/>
            <a:ext cx="792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310" algn="just"/>
            <a:r>
              <a:rPr lang="en-US" sz="1600" dirty="0">
                <a:latin typeface="Times New Roman" panose="02020603050405020304" pitchFamily="18" charset="0"/>
              </a:rPr>
              <a:t>A w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ord embedding model can sometimes answer the question “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is to 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B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as 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C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is to [what]?” with vector arithmetic: given the word embedding vectors for the words 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, and 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, compute the vector 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D 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C 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+ (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B A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and look up the word that is closest to 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D</a:t>
            </a:r>
            <a:endParaRPr lang="en-US" sz="16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4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7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Word Embeddings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95596-6DC8-45CC-9D39-ED2298F8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5400"/>
            <a:ext cx="6975148" cy="4097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F2F01D-193F-4D4D-A919-24851D87B85C}"/>
              </a:ext>
            </a:extLst>
          </p:cNvPr>
          <p:cNvSpPr txBox="1"/>
          <p:nvPr/>
        </p:nvSpPr>
        <p:spPr>
          <a:xfrm>
            <a:off x="1458641" y="5555669"/>
            <a:ext cx="72281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NimbusRomNo9L-Regu"/>
              </a:rPr>
              <a:t>Feedforward part-of-speech tagging model. This model takes a 5-word window as input and predicts the tag of the word in the middle—here, </a:t>
            </a:r>
            <a:r>
              <a:rPr lang="en-US" sz="1600" b="0" i="0" u="none" strike="noStrike" baseline="0" dirty="0">
                <a:latin typeface="NimbusRomNo9L-ReguItal"/>
              </a:rPr>
              <a:t>cut</a:t>
            </a:r>
            <a:r>
              <a:rPr lang="en-US" sz="1600" b="0" i="0" u="none" strike="noStrike" baseline="0" dirty="0">
                <a:latin typeface="NimbusRomNo9L-Regu"/>
              </a:rPr>
              <a:t>. The model is able to account for word position because each of the 5 input embeddings is multiplied by a different part of the first hidden layer. The parameter values for the word embeddings and for the three layers are all learned simultaneously during training.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61204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8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Recurrent Neural Networks for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CA0BD6-A33B-4457-B383-2BC653FC0244}"/>
                  </a:ext>
                </a:extLst>
              </p:cNvPr>
              <p:cNvSpPr txBox="1"/>
              <p:nvPr/>
            </p:nvSpPr>
            <p:spPr>
              <a:xfrm>
                <a:off x="999589" y="1335141"/>
                <a:ext cx="7611011" cy="5931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NimbusRomNo9L-Regu"/>
                  </a:rPr>
                  <a:t>feedforward network has the problems of </a:t>
                </a:r>
                <a:r>
                  <a:rPr lang="en-US" sz="1800" b="0" i="0" u="none" strike="noStrike" baseline="0" dirty="0">
                    <a:latin typeface="NimbusRomNo9L-Medi"/>
                  </a:rPr>
                  <a:t>asymmetry and </a:t>
                </a:r>
                <a:r>
                  <a:rPr lang="en-US" dirty="0">
                    <a:latin typeface="NimbusRomNo9L-Medi"/>
                  </a:rPr>
                  <a:t>of too many parameters </a:t>
                </a:r>
                <a:endParaRPr lang="en-US" sz="1800" b="0" i="0" u="none" strike="noStrike" baseline="0" dirty="0">
                  <a:latin typeface="NimbusRomNo9L-Medi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>
                  <a:latin typeface="NimbusRomNo9L-Medi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imbusRomNo9L-Medi"/>
                  </a:rPr>
                  <a:t>RNN helps solve these problems</a:t>
                </a:r>
                <a:endParaRPr lang="en-US" dirty="0">
                  <a:latin typeface="NimbusRomNo9L-Regu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b="0" i="0" u="none" strike="noStrike" baseline="0" dirty="0">
                  <a:latin typeface="NimbusRomNo9L-Regu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In an RNN language model each input word is encoded as a word embedding vector, </a:t>
                </a:r>
                <a:r>
                  <a:rPr lang="en-US" sz="1800" b="1" i="0" u="none" strike="noStrike" baseline="0" dirty="0">
                    <a:latin typeface="Times New Roman" panose="02020603050405020304" pitchFamily="18" charset="0"/>
                  </a:rPr>
                  <a:t>x</a:t>
                </a:r>
                <a:r>
                  <a:rPr lang="en-US" sz="1800" b="0" i="1" u="none" strike="noStrike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. There is a hidden layer </a:t>
                </a:r>
                <a:r>
                  <a:rPr lang="en-US" sz="1800" b="1" i="0" u="none" strike="noStrike" baseline="0" dirty="0" err="1">
                    <a:latin typeface="Times New Roman" panose="02020603050405020304" pitchFamily="18" charset="0"/>
                  </a:rPr>
                  <a:t>z</a:t>
                </a:r>
                <a:r>
                  <a:rPr lang="en-US" sz="1800" b="0" i="1" u="none" strike="noStrike" baseline="-25000" dirty="0" err="1">
                    <a:latin typeface="Times New Roman" panose="02020603050405020304" pitchFamily="18" charset="0"/>
                  </a:rPr>
                  <a:t>t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which gets passed as input from one time step to the next.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the output </a:t>
                </a:r>
                <a:r>
                  <a:rPr lang="en-US" sz="1800" b="1" i="0" u="none" strike="noStrike" baseline="0" dirty="0" err="1">
                    <a:latin typeface="Gill Sans MT" panose="020B0502020104020203" pitchFamily="34" charset="0"/>
                  </a:rPr>
                  <a:t>y</a:t>
                </a:r>
                <a:r>
                  <a:rPr lang="en-US" sz="1800" b="0" i="1" u="none" strike="noStrike" baseline="-25000" dirty="0" err="1">
                    <a:latin typeface="Times New Roman" panose="02020603050405020304" pitchFamily="18" charset="0"/>
                  </a:rPr>
                  <a:t>t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will be a </a:t>
                </a:r>
                <a:r>
                  <a:rPr lang="en-US" sz="1800" b="0" i="0" u="none" strike="noStrike" baseline="0" dirty="0" err="1">
                    <a:latin typeface="Times New Roman" panose="02020603050405020304" pitchFamily="18" charset="0"/>
                  </a:rPr>
                  <a:t>softmax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 probability distribution over the possible values of the next </a:t>
                </a:r>
                <a:r>
                  <a:rPr lang="en-MY" sz="1800" b="0" i="0" u="none" strike="noStrike" baseline="0" dirty="0">
                    <a:latin typeface="Times New Roman" panose="02020603050405020304" pitchFamily="18" charset="0"/>
                  </a:rPr>
                  <a:t>word in the sentence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1800" b="0" i="0" u="none" strike="noStrike" baseline="0" dirty="0">
                    <a:latin typeface="Times New Roman" panose="02020603050405020304" pitchFamily="18" charset="0"/>
                  </a:rPr>
                  <a:t>The number of param</a:t>
                </a:r>
                <a:r>
                  <a:rPr lang="en-US" sz="1800" b="0" i="0" u="none" strike="noStrike" baseline="0" dirty="0" err="1">
                    <a:latin typeface="Times New Roman" panose="02020603050405020304" pitchFamily="18" charset="0"/>
                  </a:rPr>
                  <a:t>eters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 in the weight matrixes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</a:rPr>
                  <a:t>stay 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1800" b="0" i="0" u="none" strike="noStrike" baseline="0" dirty="0">
                    <a:latin typeface="NimbusRomNo9L-Regu"/>
                  </a:rPr>
                  <a:t>Weights are the </a:t>
                </a:r>
                <a:r>
                  <a:rPr lang="en-US" sz="1800" b="0" i="0" u="none" strike="noStrike" baseline="0" dirty="0">
                    <a:latin typeface="NimbusRomNo9L-Regu"/>
                  </a:rPr>
                  <a:t>same for every word position (solve asymmetry)</a:t>
                </a:r>
                <a:r>
                  <a:rPr lang="en-US" dirty="0">
                    <a:latin typeface="NimbusRomNo9L-Regu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i="0" u="none" strike="noStrike" baseline="0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NimbusRomNo9L-Regu"/>
                  </a:rPr>
                  <a:t>Training an RNN to do classification like this is done the same way as with the language model.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NimbusRomNo9L-Regu"/>
                  </a:rPr>
                  <a:t>require labels—part of speech tags </a:t>
                </a:r>
                <a:r>
                  <a:rPr lang="en-MY" b="0" i="0" u="none" strike="noStrike" baseline="0" dirty="0">
                    <a:latin typeface="NimbusRomNo9L-Regu"/>
                  </a:rPr>
                  <a:t>or reference indications.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MY" dirty="0">
                  <a:latin typeface="NimbusRomNo9L-Regu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NimbusRomNo9L-Regu"/>
                  </a:rPr>
                  <a:t>To capture the context on the right, we can use </a:t>
                </a:r>
                <a:r>
                  <a:rPr lang="en-US" sz="1800" b="1" i="0" u="none" strike="noStrike" baseline="0" dirty="0">
                    <a:latin typeface="NimbusRomNo9L-Regu"/>
                  </a:rPr>
                  <a:t>a </a:t>
                </a:r>
                <a:r>
                  <a:rPr lang="en-US" sz="1800" b="1" i="0" u="none" strike="noStrike" baseline="0" dirty="0">
                    <a:latin typeface="NimbusRomNo9L-Medi"/>
                  </a:rPr>
                  <a:t>bidirectional RNN</a:t>
                </a:r>
                <a:r>
                  <a:rPr lang="en-US" sz="1800" b="0" i="0" u="none" strike="noStrike" baseline="0" dirty="0">
                    <a:latin typeface="NimbusRomNo9L-Regu"/>
                  </a:rPr>
                  <a:t>, which concatenates a separate right-to-left model onto the left-to-right model.</a:t>
                </a:r>
                <a:endParaRPr lang="en-US" b="0" i="1" u="none" strike="noStrike" baseline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CA0BD6-A33B-4457-B383-2BC653FC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" y="1335141"/>
                <a:ext cx="7611011" cy="5931239"/>
              </a:xfrm>
              <a:prstGeom prst="rect">
                <a:avLst/>
              </a:prstGeom>
              <a:blipFill>
                <a:blip r:embed="rId2"/>
                <a:stretch>
                  <a:fillRect l="-560" t="-514" r="-560" b="-71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80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9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Recurrent Neural Networks for NLP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635F2-E929-4F3C-870C-067B87B8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2" y="1676400"/>
            <a:ext cx="8406635" cy="3032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5ADED-DBC0-4512-A697-9BEDBBDA35AD}"/>
              </a:ext>
            </a:extLst>
          </p:cNvPr>
          <p:cNvSpPr txBox="1"/>
          <p:nvPr/>
        </p:nvSpPr>
        <p:spPr>
          <a:xfrm>
            <a:off x="1168755" y="5105400"/>
            <a:ext cx="7722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Schematic diagram of an RNN where the hidden layer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has recurrent connections; the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∆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symbol indicates a delay.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MY" sz="1800" b="0" i="0" u="none" strike="noStrike" baseline="0" dirty="0">
                <a:latin typeface="NimbusRomNo9L-Regu"/>
              </a:rPr>
              <a:t>The same network </a:t>
            </a:r>
            <a:r>
              <a:rPr lang="en-US" sz="1800" b="0" i="0" u="none" strike="noStrike" baseline="0" dirty="0">
                <a:latin typeface="NimbusRomNo9L-Regu"/>
              </a:rPr>
              <a:t>unrolled over three timesteps to create a feedforward network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2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9424</TotalTime>
  <Words>2441</Words>
  <Application>Microsoft Office PowerPoint</Application>
  <PresentationFormat>Custom</PresentationFormat>
  <Paragraphs>254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Arial</vt:lpstr>
      <vt:lpstr>Arial Narrow</vt:lpstr>
      <vt:lpstr>Book Antiqua</vt:lpstr>
      <vt:lpstr>Bookman Old Style</vt:lpstr>
      <vt:lpstr>Calibri</vt:lpstr>
      <vt:lpstr>Cambria</vt:lpstr>
      <vt:lpstr>Cambria Math</vt:lpstr>
      <vt:lpstr>Century</vt:lpstr>
      <vt:lpstr>CMSSBX10</vt:lpstr>
      <vt:lpstr>Garamond</vt:lpstr>
      <vt:lpstr>Gill Sans MT</vt:lpstr>
      <vt:lpstr>Lucida Sans Unicode</vt:lpstr>
      <vt:lpstr>NimbusRomNo9L-Medi</vt:lpstr>
      <vt:lpstr>NimbusRomNo9L-Regu</vt:lpstr>
      <vt:lpstr>NimbusRomNo9L-ReguItal</vt:lpstr>
      <vt:lpstr>Palatino Linotype</vt:lpstr>
      <vt:lpstr>Tahoma</vt:lpstr>
      <vt:lpstr>Times New Roman</vt:lpstr>
      <vt:lpstr>Office Theme</vt:lpstr>
      <vt:lpstr>PowerPoint Presentation</vt:lpstr>
      <vt:lpstr>Outline</vt:lpstr>
      <vt:lpstr>Word Embeddings</vt:lpstr>
      <vt:lpstr>Word Embeddings</vt:lpstr>
      <vt:lpstr>Word Embeddings</vt:lpstr>
      <vt:lpstr>Word Embeddings</vt:lpstr>
      <vt:lpstr>Word Embeddings</vt:lpstr>
      <vt:lpstr>Recurrent Neural Networks for NLP</vt:lpstr>
      <vt:lpstr>Recurrent Neural Networks for NLP</vt:lpstr>
      <vt:lpstr>Recurrent Neural Networks for NLP</vt:lpstr>
      <vt:lpstr>Recurrent Neural Networks for NLP</vt:lpstr>
      <vt:lpstr>Sequence-to-Sequence Models</vt:lpstr>
      <vt:lpstr>Recurrent Neural Networks for NLP</vt:lpstr>
      <vt:lpstr>Sequence-to-Sequence Models</vt:lpstr>
      <vt:lpstr>Sequence-to-Sequence Models</vt:lpstr>
      <vt:lpstr>Sequence-to-Sequence Models</vt:lpstr>
      <vt:lpstr>The Transformer Architecture</vt:lpstr>
      <vt:lpstr>The Transformer Architecture</vt:lpstr>
      <vt:lpstr>The Transformer Architecture</vt:lpstr>
      <vt:lpstr>The Transformer Architecture</vt:lpstr>
      <vt:lpstr>The Transformer Architecture</vt:lpstr>
      <vt:lpstr>Pretraining and Transfer Learning</vt:lpstr>
      <vt:lpstr>Pretraining and Transfer Learning</vt:lpstr>
      <vt:lpstr>Pretraining and Transfer Learning</vt:lpstr>
      <vt:lpstr>Pretraining and Transfer Learning</vt:lpstr>
      <vt:lpstr>State of the art</vt:lpstr>
      <vt:lpstr>State of the art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79</cp:revision>
  <dcterms:created xsi:type="dcterms:W3CDTF">2021-09-01T06:26:14Z</dcterms:created>
  <dcterms:modified xsi:type="dcterms:W3CDTF">2022-02-23T03:55:09Z</dcterms:modified>
</cp:coreProperties>
</file>