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369" r:id="rId4"/>
    <p:sldId id="370" r:id="rId5"/>
    <p:sldId id="371" r:id="rId6"/>
    <p:sldId id="372" r:id="rId7"/>
    <p:sldId id="373" r:id="rId8"/>
    <p:sldId id="374" r:id="rId9"/>
    <p:sldId id="375" r:id="rId10"/>
    <p:sldId id="376" r:id="rId11"/>
    <p:sldId id="377" r:id="rId12"/>
    <p:sldId id="378" r:id="rId13"/>
    <p:sldId id="379" r:id="rId14"/>
    <p:sldId id="380" r:id="rId15"/>
    <p:sldId id="381" r:id="rId16"/>
    <p:sldId id="382" r:id="rId17"/>
    <p:sldId id="383" r:id="rId18"/>
    <p:sldId id="384" r:id="rId19"/>
    <p:sldId id="268" r:id="rId20"/>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p:cViewPr varScale="1">
        <p:scale>
          <a:sx n="101" d="100"/>
          <a:sy n="101" d="100"/>
        </p:scale>
        <p:origin x="154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918461" y="2470821"/>
            <a:ext cx="6221476" cy="40322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Palatino Linotype"/>
                <a:cs typeface="Palatino Linotype"/>
              </a:defRPr>
            </a:lvl1pPr>
          </a:lstStyle>
          <a:p>
            <a:pPr marL="12700">
              <a:lnSpc>
                <a:spcPts val="885"/>
              </a:lnSpc>
            </a:pPr>
            <a:r>
              <a:rPr spc="15" dirty="0"/>
              <a:t>Chapter</a:t>
            </a:r>
            <a:r>
              <a:rPr spc="20" dirty="0"/>
              <a:t> 9</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6" name="Holder 6"/>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Bookman Old Style"/>
                <a:cs typeface="Bookman Old Style"/>
              </a:defRPr>
            </a:lvl1pPr>
          </a:lstStyle>
          <a:p>
            <a:endParaRPr/>
          </a:p>
        </p:txBody>
      </p:sp>
      <p:sp>
        <p:nvSpPr>
          <p:cNvPr id="3" name="Holder 3"/>
          <p:cNvSpPr>
            <a:spLocks noGrp="1"/>
          </p:cNvSpPr>
          <p:nvPr>
            <p:ph type="body" idx="1"/>
          </p:nvPr>
        </p:nvSpPr>
        <p:spPr/>
        <p:txBody>
          <a:bodyPr lIns="0" tIns="0" rIns="0" bIns="0"/>
          <a:lstStyle>
            <a:lvl1pPr>
              <a:defRPr sz="205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7305675" y="7217305"/>
            <a:ext cx="665861" cy="230832"/>
          </a:xfrm>
        </p:spPr>
        <p:txBody>
          <a:bodyPr lIns="0" tIns="0" rIns="0" bIns="0"/>
          <a:lstStyle>
            <a:lvl1pPr>
              <a:defRPr sz="800" b="0" i="0">
                <a:solidFill>
                  <a:schemeClr val="tx1"/>
                </a:solidFill>
                <a:latin typeface="Palatino Linotype"/>
                <a:cs typeface="Palatino Linotype"/>
              </a:defRPr>
            </a:lvl1pPr>
          </a:lstStyle>
          <a:p>
            <a:pPr marL="12700">
              <a:lnSpc>
                <a:spcPts val="885"/>
              </a:lnSpc>
            </a:pPr>
            <a:r>
              <a:rPr lang="en-MY" spc="15" dirty="0"/>
              <a:t>Chapter</a:t>
            </a:r>
            <a:r>
              <a:rPr lang="en-MY" spc="20" dirty="0"/>
              <a:t> 17</a:t>
            </a:r>
            <a:endParaRPr spc="2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6" name="Holder 6"/>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Bookman Old Style"/>
                <a:cs typeface="Bookman Old Style"/>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dirty="0"/>
          </a:p>
        </p:txBody>
      </p:sp>
      <p:sp>
        <p:nvSpPr>
          <p:cNvPr id="5" name="Holder 5"/>
          <p:cNvSpPr>
            <a:spLocks noGrp="1"/>
          </p:cNvSpPr>
          <p:nvPr>
            <p:ph type="ftr" sz="quarter" idx="5"/>
          </p:nvPr>
        </p:nvSpPr>
        <p:spPr>
          <a:xfrm>
            <a:off x="7315200" y="7217305"/>
            <a:ext cx="656336" cy="230832"/>
          </a:xfrm>
        </p:spPr>
        <p:txBody>
          <a:bodyPr lIns="0" tIns="0" rIns="0" bIns="0"/>
          <a:lstStyle>
            <a:lvl1pPr>
              <a:defRPr sz="800" b="0" i="0">
                <a:solidFill>
                  <a:schemeClr val="tx1"/>
                </a:solidFill>
                <a:latin typeface="Palatino Linotype"/>
                <a:cs typeface="Palatino Linotype"/>
              </a:defRPr>
            </a:lvl1pPr>
          </a:lstStyle>
          <a:p>
            <a:pPr marL="12700">
              <a:lnSpc>
                <a:spcPts val="885"/>
              </a:lnSpc>
            </a:pPr>
            <a:r>
              <a:rPr lang="en-MY" spc="15" dirty="0"/>
              <a:t>Chapter</a:t>
            </a:r>
            <a:r>
              <a:rPr lang="en-MY" spc="20" dirty="0"/>
              <a:t> 17</a:t>
            </a:r>
            <a:endParaRPr spc="2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7" name="Holder 7"/>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Bookman Old Style"/>
                <a:cs typeface="Bookman Old Style"/>
              </a:defRPr>
            </a:lvl1pPr>
          </a:lstStyle>
          <a:p>
            <a:endParaRPr/>
          </a:p>
        </p:txBody>
      </p:sp>
      <p:sp>
        <p:nvSpPr>
          <p:cNvPr id="3" name="Holder 3"/>
          <p:cNvSpPr>
            <a:spLocks noGrp="1"/>
          </p:cNvSpPr>
          <p:nvPr>
            <p:ph type="ftr" sz="quarter" idx="5"/>
          </p:nvPr>
        </p:nvSpPr>
        <p:spPr/>
        <p:txBody>
          <a:bodyPr lIns="0" tIns="0" rIns="0" bIns="0"/>
          <a:lstStyle>
            <a:lvl1pPr>
              <a:defRPr sz="800" b="0" i="0">
                <a:solidFill>
                  <a:schemeClr val="tx1"/>
                </a:solidFill>
                <a:latin typeface="Palatino Linotype"/>
                <a:cs typeface="Palatino Linotype"/>
              </a:defRPr>
            </a:lvl1pPr>
          </a:lstStyle>
          <a:p>
            <a:pPr marL="12700">
              <a:lnSpc>
                <a:spcPts val="885"/>
              </a:lnSpc>
            </a:pPr>
            <a:r>
              <a:rPr spc="15" dirty="0"/>
              <a:t>Chapter</a:t>
            </a:r>
            <a:r>
              <a:rPr spc="20" dirty="0"/>
              <a:t> 9</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5" name="Holder 5"/>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chemeClr val="tx1"/>
                </a:solidFill>
                <a:latin typeface="Palatino Linotype"/>
                <a:cs typeface="Palatino Linotype"/>
              </a:defRPr>
            </a:lvl1pPr>
          </a:lstStyle>
          <a:p>
            <a:pPr marL="12700">
              <a:lnSpc>
                <a:spcPts val="885"/>
              </a:lnSpc>
            </a:pPr>
            <a:r>
              <a:rPr spc="15" dirty="0"/>
              <a:t>Chapter</a:t>
            </a:r>
            <a:r>
              <a:rPr spc="20" dirty="0"/>
              <a:t> 9</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4" name="Holder 4"/>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35025" y="1010818"/>
            <a:ext cx="8988348" cy="381000"/>
          </a:xfrm>
          <a:prstGeom prst="rect">
            <a:avLst/>
          </a:prstGeom>
        </p:spPr>
        <p:txBody>
          <a:bodyPr wrap="square" lIns="0" tIns="0" rIns="0" bIns="0">
            <a:spAutoFit/>
          </a:bodyPr>
          <a:lstStyle>
            <a:lvl1pPr>
              <a:defRPr sz="2500" b="0" i="0">
                <a:solidFill>
                  <a:schemeClr val="tx1"/>
                </a:solidFill>
                <a:latin typeface="Bookman Old Style"/>
                <a:cs typeface="Bookman Old Style"/>
              </a:defRPr>
            </a:lvl1pPr>
          </a:lstStyle>
          <a:p>
            <a:endParaRPr/>
          </a:p>
        </p:txBody>
      </p:sp>
      <p:sp>
        <p:nvSpPr>
          <p:cNvPr id="3" name="Holder 3"/>
          <p:cNvSpPr>
            <a:spLocks noGrp="1"/>
          </p:cNvSpPr>
          <p:nvPr>
            <p:ph type="body" idx="1"/>
          </p:nvPr>
        </p:nvSpPr>
        <p:spPr>
          <a:xfrm>
            <a:off x="496550" y="1608802"/>
            <a:ext cx="5655310" cy="3647440"/>
          </a:xfrm>
          <a:prstGeom prst="rect">
            <a:avLst/>
          </a:prstGeom>
        </p:spPr>
        <p:txBody>
          <a:bodyPr wrap="square" lIns="0" tIns="0" rIns="0" bIns="0">
            <a:spAutoFit/>
          </a:bodyPr>
          <a:lstStyle>
            <a:lvl1pPr>
              <a:defRPr sz="205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7474966" y="7217305"/>
            <a:ext cx="496570" cy="127000"/>
          </a:xfrm>
          <a:prstGeom prst="rect">
            <a:avLst/>
          </a:prstGeom>
        </p:spPr>
        <p:txBody>
          <a:bodyPr wrap="square" lIns="0" tIns="0" rIns="0" bIns="0">
            <a:spAutoFit/>
          </a:bodyPr>
          <a:lstStyle>
            <a:lvl1pPr>
              <a:defRPr sz="800" b="0" i="0">
                <a:solidFill>
                  <a:schemeClr val="tx1"/>
                </a:solidFill>
                <a:latin typeface="Palatino Linotype"/>
                <a:cs typeface="Palatino Linotype"/>
              </a:defRPr>
            </a:lvl1pPr>
          </a:lstStyle>
          <a:p>
            <a:pPr marL="12700">
              <a:lnSpc>
                <a:spcPts val="885"/>
              </a:lnSpc>
            </a:pPr>
            <a:r>
              <a:rPr spc="15" dirty="0"/>
              <a:t>Chapter</a:t>
            </a:r>
            <a:r>
              <a:rPr spc="20" dirty="0"/>
              <a:t> 9</a:t>
            </a: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6" name="Holder 6"/>
          <p:cNvSpPr>
            <a:spLocks noGrp="1"/>
          </p:cNvSpPr>
          <p:nvPr>
            <p:ph type="sldNum" sz="quarter" idx="7"/>
          </p:nvPr>
        </p:nvSpPr>
        <p:spPr>
          <a:xfrm>
            <a:off x="8134856" y="7217305"/>
            <a:ext cx="195579" cy="127000"/>
          </a:xfrm>
          <a:prstGeom prst="rect">
            <a:avLst/>
          </a:prstGeom>
        </p:spPr>
        <p:txBody>
          <a:bodyPr wrap="square" lIns="0" tIns="0" rIns="0" bIns="0">
            <a:spAutoFit/>
          </a:bodyPr>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pic>
        <p:nvPicPr>
          <p:cNvPr id="7" name="Picture 6">
            <a:extLst>
              <a:ext uri="{FF2B5EF4-FFF2-40B4-BE49-F238E27FC236}">
                <a16:creationId xmlns:a16="http://schemas.microsoft.com/office/drawing/2014/main" id="{9272EF99-7BD3-4BEA-B7A0-5960E9DA7BA9}"/>
              </a:ext>
            </a:extLst>
          </p:cNvPr>
          <p:cNvPicPr>
            <a:picLocks noChangeAspect="1"/>
          </p:cNvPicPr>
          <p:nvPr userDrawn="1"/>
        </p:nvPicPr>
        <p:blipFill>
          <a:blip r:embed="rId7"/>
          <a:stretch>
            <a:fillRect/>
          </a:stretch>
        </p:blipFill>
        <p:spPr>
          <a:xfrm>
            <a:off x="304800" y="7079192"/>
            <a:ext cx="914400" cy="276225"/>
          </a:xfrm>
          <a:prstGeom prst="rect">
            <a:avLst/>
          </a:prstGeom>
        </p:spPr>
      </p:pic>
      <p:sp>
        <p:nvSpPr>
          <p:cNvPr id="8" name="TextBox 7">
            <a:extLst>
              <a:ext uri="{FF2B5EF4-FFF2-40B4-BE49-F238E27FC236}">
                <a16:creationId xmlns:a16="http://schemas.microsoft.com/office/drawing/2014/main" id="{DAE2532C-ED3A-4202-AF49-E0A7776254A7}"/>
              </a:ext>
            </a:extLst>
          </p:cNvPr>
          <p:cNvSpPr txBox="1"/>
          <p:nvPr userDrawn="1"/>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29000" y="3831184"/>
            <a:ext cx="6629400" cy="782907"/>
          </a:xfrm>
          <a:prstGeom prst="rect">
            <a:avLst/>
          </a:prstGeom>
        </p:spPr>
        <p:txBody>
          <a:bodyPr vert="horz" wrap="square" lIns="0" tIns="15875" rIns="0" bIns="0" rtlCol="0">
            <a:spAutoFit/>
          </a:bodyPr>
          <a:lstStyle/>
          <a:p>
            <a:pPr marL="12700" algn="ctr">
              <a:lnSpc>
                <a:spcPct val="100000"/>
              </a:lnSpc>
              <a:spcBef>
                <a:spcPts val="125"/>
              </a:spcBef>
            </a:pPr>
            <a:r>
              <a:rPr lang="en-US" sz="2450" b="0" spc="175" dirty="0">
                <a:latin typeface="Bookman Old Style"/>
                <a:cs typeface="Bookman Old Style"/>
              </a:rPr>
              <a:t>Philosophy, Ethics, And Safety</a:t>
            </a:r>
          </a:p>
          <a:p>
            <a:pPr marL="12700" algn="ctr">
              <a:lnSpc>
                <a:spcPct val="100000"/>
              </a:lnSpc>
              <a:spcBef>
                <a:spcPts val="125"/>
              </a:spcBef>
            </a:pPr>
            <a:r>
              <a:rPr lang="en-US" sz="2450" b="0" spc="175" dirty="0">
                <a:latin typeface="Bookman Old Style"/>
                <a:cs typeface="Bookman Old Style"/>
              </a:rPr>
              <a:t>Of AI</a:t>
            </a:r>
            <a:endParaRPr lang="en-MY" sz="2450" dirty="0">
              <a:latin typeface="Bookman Old Style"/>
              <a:cs typeface="Bookman Old Style"/>
            </a:endParaRPr>
          </a:p>
        </p:txBody>
      </p:sp>
      <p:sp>
        <p:nvSpPr>
          <p:cNvPr id="3" name="object 3"/>
          <p:cNvSpPr txBox="1"/>
          <p:nvPr/>
        </p:nvSpPr>
        <p:spPr>
          <a:xfrm>
            <a:off x="5695060" y="2971800"/>
            <a:ext cx="2097279" cy="330218"/>
          </a:xfrm>
          <a:prstGeom prst="rect">
            <a:avLst/>
          </a:prstGeom>
        </p:spPr>
        <p:txBody>
          <a:bodyPr vert="horz" wrap="square" lIns="0" tIns="14604" rIns="0" bIns="0" rtlCol="0">
            <a:spAutoFit/>
          </a:bodyPr>
          <a:lstStyle/>
          <a:p>
            <a:pPr marL="12700" algn="ctr">
              <a:lnSpc>
                <a:spcPct val="100000"/>
              </a:lnSpc>
              <a:spcBef>
                <a:spcPts val="114"/>
              </a:spcBef>
            </a:pPr>
            <a:r>
              <a:rPr sz="2050" spc="155" dirty="0">
                <a:latin typeface="Century"/>
                <a:cs typeface="Century"/>
              </a:rPr>
              <a:t>Chapter</a:t>
            </a:r>
            <a:r>
              <a:rPr sz="2050" spc="165" dirty="0">
                <a:latin typeface="Century"/>
                <a:cs typeface="Century"/>
              </a:rPr>
              <a:t> </a:t>
            </a:r>
            <a:r>
              <a:rPr lang="en-US" sz="2050" spc="165" dirty="0">
                <a:latin typeface="Century"/>
                <a:cs typeface="Century"/>
              </a:rPr>
              <a:t>28</a:t>
            </a:r>
            <a:endParaRPr sz="2050" dirty="0">
              <a:latin typeface="Century"/>
              <a:cs typeface="Century"/>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a:t>
            </a:fld>
            <a:endParaRPr spc="20" dirty="0"/>
          </a:p>
        </p:txBody>
      </p:sp>
      <p:pic>
        <p:nvPicPr>
          <p:cNvPr id="6" name="Picture 5" descr="A picture containing qr code&#10;&#10;Description automatically generated">
            <a:extLst>
              <a:ext uri="{FF2B5EF4-FFF2-40B4-BE49-F238E27FC236}">
                <a16:creationId xmlns:a16="http://schemas.microsoft.com/office/drawing/2014/main" id="{E4703D24-775D-4BEE-BFA0-EB5D97C592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981200"/>
            <a:ext cx="3373838" cy="4267200"/>
          </a:xfrm>
          <a:prstGeom prst="rect">
            <a:avLst/>
          </a:prstGeom>
        </p:spPr>
      </p:pic>
      <p:sp>
        <p:nvSpPr>
          <p:cNvPr id="7" name="Title 1">
            <a:extLst>
              <a:ext uri="{FF2B5EF4-FFF2-40B4-BE49-F238E27FC236}">
                <a16:creationId xmlns:a16="http://schemas.microsoft.com/office/drawing/2014/main" id="{BB077260-D032-4311-973E-F42878895C27}"/>
              </a:ext>
            </a:extLst>
          </p:cNvPr>
          <p:cNvSpPr txBox="1">
            <a:spLocks/>
          </p:cNvSpPr>
          <p:nvPr/>
        </p:nvSpPr>
        <p:spPr>
          <a:xfrm>
            <a:off x="457200" y="533400"/>
            <a:ext cx="8988348" cy="553998"/>
          </a:xfrm>
          <a:prstGeom prst="rect">
            <a:avLst/>
          </a:prstGeom>
        </p:spPr>
        <p:txBody>
          <a:bodyPr wrap="square" lIns="0" tIns="0" rIns="0" bIns="0">
            <a:spAutoFit/>
          </a:bodyPr>
          <a:lstStyle>
            <a:lvl1pPr>
              <a:defRPr sz="2500" b="0" i="0">
                <a:solidFill>
                  <a:schemeClr val="tx1"/>
                </a:solidFill>
                <a:latin typeface="Century"/>
                <a:ea typeface="+mj-ea"/>
                <a:cs typeface="Century"/>
              </a:defRPr>
            </a:lvl1pPr>
          </a:lstStyle>
          <a:p>
            <a:r>
              <a:rPr lang="en-US" sz="3600" b="1" kern="0" dirty="0">
                <a:solidFill>
                  <a:srgbClr val="007FA3"/>
                </a:solidFill>
                <a:latin typeface="+mj-lt"/>
                <a:cs typeface="Times New Roman"/>
                <a:sym typeface="Times New Roman"/>
              </a:rPr>
              <a:t>Artificial Intelligence: A Modern Approach</a:t>
            </a:r>
          </a:p>
        </p:txBody>
      </p:sp>
      <p:sp>
        <p:nvSpPr>
          <p:cNvPr id="8" name="TextBox 7">
            <a:extLst>
              <a:ext uri="{FF2B5EF4-FFF2-40B4-BE49-F238E27FC236}">
                <a16:creationId xmlns:a16="http://schemas.microsoft.com/office/drawing/2014/main" id="{DC59508A-C9EF-43DF-936D-FD97A99381FD}"/>
              </a:ext>
            </a:extLst>
          </p:cNvPr>
          <p:cNvSpPr txBox="1"/>
          <p:nvPr/>
        </p:nvSpPr>
        <p:spPr>
          <a:xfrm>
            <a:off x="422787" y="1225359"/>
            <a:ext cx="5066031" cy="400110"/>
          </a:xfrm>
          <a:prstGeom prst="rect">
            <a:avLst/>
          </a:prstGeom>
          <a:noFill/>
        </p:spPr>
        <p:txBody>
          <a:bodyPr wrap="square" rtlCol="0">
            <a:spAutoFit/>
          </a:bodyPr>
          <a:lstStyle/>
          <a:p>
            <a:r>
              <a:rPr lang="en-US" sz="2000" dirty="0">
                <a:solidFill>
                  <a:srgbClr val="007FA3"/>
                </a:solidFill>
                <a:latin typeface="+mj-lt"/>
                <a:ea typeface="+mj-ea"/>
                <a:cs typeface="Times New Roman"/>
              </a:rPr>
              <a:t>Fourth Edition, Global Edition</a:t>
            </a:r>
          </a:p>
        </p:txBody>
      </p:sp>
      <p:sp>
        <p:nvSpPr>
          <p:cNvPr id="9" name="TextBox 8">
            <a:extLst>
              <a:ext uri="{FF2B5EF4-FFF2-40B4-BE49-F238E27FC236}">
                <a16:creationId xmlns:a16="http://schemas.microsoft.com/office/drawing/2014/main" id="{AD90AD35-118F-48E5-B509-F0B7282E7A1D}"/>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10" name="Picture 9">
            <a:extLst>
              <a:ext uri="{FF2B5EF4-FFF2-40B4-BE49-F238E27FC236}">
                <a16:creationId xmlns:a16="http://schemas.microsoft.com/office/drawing/2014/main" id="{E47CE964-4666-4246-8409-A576EB6261DF}"/>
              </a:ext>
            </a:extLst>
          </p:cNvPr>
          <p:cNvPicPr>
            <a:picLocks noChangeAspect="1"/>
          </p:cNvPicPr>
          <p:nvPr/>
        </p:nvPicPr>
        <p:blipFill>
          <a:blip r:embed="rId3"/>
          <a:stretch>
            <a:fillRect/>
          </a:stretch>
        </p:blipFill>
        <p:spPr>
          <a:xfrm>
            <a:off x="304800" y="7079192"/>
            <a:ext cx="914400" cy="2762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lang="en-MY" spc="20" smtClean="0"/>
              <a:t>10</a:t>
            </a:fld>
            <a:endParaRPr lang="en-MY" spc="20" dirty="0"/>
          </a:p>
        </p:txBody>
      </p:sp>
      <p:sp>
        <p:nvSpPr>
          <p:cNvPr id="2" name="object 2"/>
          <p:cNvSpPr txBox="1">
            <a:spLocks noGrp="1"/>
          </p:cNvSpPr>
          <p:nvPr>
            <p:ph type="title"/>
          </p:nvPr>
        </p:nvSpPr>
        <p:spPr>
          <a:xfrm>
            <a:off x="1168755" y="798728"/>
            <a:ext cx="7722234" cy="343492"/>
          </a:xfrm>
          <a:prstGeom prst="rect">
            <a:avLst/>
          </a:prstGeom>
          <a:ln w="51816">
            <a:solidFill>
              <a:srgbClr val="000000"/>
            </a:solidFill>
          </a:ln>
        </p:spPr>
        <p:txBody>
          <a:bodyPr vert="horz" wrap="square" lIns="0" tIns="0" rIns="0" bIns="0" rtlCol="0">
            <a:spAutoFit/>
          </a:bodyPr>
          <a:lstStyle/>
          <a:p>
            <a:pPr algn="ctr">
              <a:lnSpc>
                <a:spcPts val="2635"/>
              </a:lnSpc>
            </a:pPr>
            <a:r>
              <a:rPr lang="en-US" sz="2800" spc="-50" dirty="0">
                <a:latin typeface="Calibri"/>
                <a:cs typeface="Calibri"/>
              </a:rPr>
              <a:t>The Ethics of AI</a:t>
            </a:r>
            <a:endParaRPr lang="en-US" spc="70" dirty="0"/>
          </a:p>
        </p:txBody>
      </p:sp>
      <p:sp>
        <p:nvSpPr>
          <p:cNvPr id="7" name="TextBox 6">
            <a:extLst>
              <a:ext uri="{FF2B5EF4-FFF2-40B4-BE49-F238E27FC236}">
                <a16:creationId xmlns:a16="http://schemas.microsoft.com/office/drawing/2014/main" id="{3CDB7B1F-90C6-4911-8957-DC545887695A}"/>
              </a:ext>
            </a:extLst>
          </p:cNvPr>
          <p:cNvSpPr txBox="1"/>
          <p:nvPr/>
        </p:nvSpPr>
        <p:spPr>
          <a:xfrm>
            <a:off x="1168083" y="1371600"/>
            <a:ext cx="7722234" cy="5632311"/>
          </a:xfrm>
          <a:prstGeom prst="rect">
            <a:avLst/>
          </a:prstGeom>
          <a:noFill/>
        </p:spPr>
        <p:txBody>
          <a:bodyPr wrap="square">
            <a:spAutoFit/>
          </a:bodyPr>
          <a:lstStyle/>
          <a:p>
            <a:pPr algn="l"/>
            <a:r>
              <a:rPr lang="en-US" sz="1800" b="1" i="0" u="none" strike="noStrike" baseline="0" dirty="0">
                <a:latin typeface="NimbusRomNo9L-Regu"/>
              </a:rPr>
              <a:t>Negative aspects example</a:t>
            </a:r>
          </a:p>
          <a:p>
            <a:pPr marL="285750" indent="-285750" algn="l">
              <a:buFont typeface="Arial" panose="020B0604020202020204" pitchFamily="34" charset="0"/>
              <a:buChar char="•"/>
            </a:pPr>
            <a:r>
              <a:rPr lang="en-MY" sz="1800" b="1" i="0" u="none" strike="noStrike" baseline="0" dirty="0">
                <a:latin typeface="CMSSBX10"/>
              </a:rPr>
              <a:t>Lethal autonomous weapons</a:t>
            </a:r>
          </a:p>
          <a:p>
            <a:pPr algn="l"/>
            <a:endParaRPr lang="en-US" sz="1800" b="1" i="0" u="none" strike="noStrike" baseline="0" dirty="0">
              <a:latin typeface="NimbusRomNo9L-Regu"/>
            </a:endParaRPr>
          </a:p>
          <a:p>
            <a:pPr algn="l"/>
            <a:r>
              <a:rPr lang="en-US" sz="1800" b="1" i="0" u="none" strike="noStrike" baseline="0" dirty="0">
                <a:latin typeface="NimbusRomNo9L-Regu"/>
              </a:rPr>
              <a:t>Ethical</a:t>
            </a:r>
            <a:r>
              <a:rPr lang="en-US" sz="1800" b="0" i="0" u="none" strike="noStrike" baseline="0" dirty="0">
                <a:latin typeface="NimbusRomNo9L-Regu"/>
              </a:rPr>
              <a:t>: some find it simply morally unacceptable to delegate the decision to</a:t>
            </a:r>
          </a:p>
          <a:p>
            <a:pPr algn="l"/>
            <a:r>
              <a:rPr lang="en-US" sz="1800" b="0" i="0" u="none" strike="noStrike" baseline="0" dirty="0">
                <a:latin typeface="NimbusRomNo9L-Regu"/>
              </a:rPr>
              <a:t>kill humans to a machine.</a:t>
            </a:r>
          </a:p>
          <a:p>
            <a:pPr algn="l"/>
            <a:endParaRPr lang="en-US" dirty="0">
              <a:latin typeface="NimbusRomNo9L-Regu"/>
            </a:endParaRPr>
          </a:p>
          <a:p>
            <a:pPr algn="just"/>
            <a:r>
              <a:rPr lang="en-US" sz="1800" b="0" i="0" u="none" strike="noStrike" baseline="0" dirty="0">
                <a:latin typeface="NimbusRomNo9L-Regu"/>
              </a:rPr>
              <a:t>More than 140 NGOs in over 60 countries are part of the Campaign to Stop Killer Robots, and an open letter organized in 2015 by the Future of Life Institute organized an open letter was signed by over 4,000 AI researchers and 22,000 others</a:t>
            </a:r>
          </a:p>
          <a:p>
            <a:pPr algn="just"/>
            <a:endParaRPr lang="en-US" dirty="0">
              <a:latin typeface="NimbusRomNo9L-Regu"/>
            </a:endParaRPr>
          </a:p>
          <a:p>
            <a:pPr algn="l"/>
            <a:r>
              <a:rPr lang="en-US" sz="1800" b="1" i="0" u="none" strike="noStrike" baseline="0" dirty="0">
                <a:latin typeface="NimbusRomNo9L-Regu"/>
              </a:rPr>
              <a:t>Reliability:</a:t>
            </a:r>
            <a:r>
              <a:rPr lang="en-US" sz="1800" b="0" i="0" u="none" strike="noStrike" baseline="0" dirty="0">
                <a:latin typeface="NimbusRomNo9L-Regu"/>
              </a:rPr>
              <a:t> a very serious concern for military commanders, who know well the complexity </a:t>
            </a:r>
            <a:r>
              <a:rPr lang="en-MY" sz="1800" b="0" i="0" u="none" strike="noStrike" baseline="0" dirty="0">
                <a:latin typeface="NimbusRomNo9L-Regu"/>
              </a:rPr>
              <a:t>of battlefield situations. </a:t>
            </a:r>
            <a:r>
              <a:rPr lang="en-US" sz="1800" b="0" i="0" u="none" strike="noStrike" baseline="0" dirty="0">
                <a:latin typeface="NimbusRomNo9L-Regu"/>
              </a:rPr>
              <a:t>Cyberattacks against autonomous weapons could result </a:t>
            </a:r>
            <a:r>
              <a:rPr lang="en-MY" sz="1800" b="0" i="0" u="none" strike="noStrike" baseline="0" dirty="0">
                <a:latin typeface="NimbusRomNo9L-Regu"/>
              </a:rPr>
              <a:t>in friendly-fire casualties</a:t>
            </a:r>
          </a:p>
          <a:p>
            <a:pPr algn="l"/>
            <a:endParaRPr lang="en-MY" dirty="0">
              <a:latin typeface="NimbusRomNo9L-Regu"/>
            </a:endParaRPr>
          </a:p>
          <a:p>
            <a:pPr algn="l"/>
            <a:r>
              <a:rPr lang="en-MY" sz="1800" b="1" i="0" u="none" strike="noStrike" baseline="0" dirty="0">
                <a:latin typeface="NimbusRomNo9L-Regu"/>
              </a:rPr>
              <a:t>Practical</a:t>
            </a:r>
            <a:r>
              <a:rPr lang="en-MY" sz="1800" b="0" i="0" u="none" strike="noStrike" baseline="0" dirty="0">
                <a:latin typeface="NimbusRomNo9L-Regu"/>
              </a:rPr>
              <a:t>: </a:t>
            </a:r>
            <a:r>
              <a:rPr lang="en-US" sz="1800" b="0" i="0" u="none" strike="noStrike" baseline="0" dirty="0">
                <a:latin typeface="NimbusRomNo9L-Regu"/>
              </a:rPr>
              <a:t>the scale of an attack that can be launched is proportional to the amount of hardware one can afford to deploy.</a:t>
            </a:r>
          </a:p>
          <a:p>
            <a:pPr algn="l"/>
            <a:endParaRPr lang="en-US" dirty="0">
              <a:latin typeface="NimbusRomNo9L-Regu"/>
            </a:endParaRPr>
          </a:p>
          <a:p>
            <a:pPr algn="l"/>
            <a:r>
              <a:rPr lang="en-MY" sz="1800" b="0" i="0" u="none" strike="noStrike" baseline="0" dirty="0">
                <a:solidFill>
                  <a:srgbClr val="000000"/>
                </a:solidFill>
                <a:latin typeface="NimbusRomNo9L-Regu"/>
              </a:rPr>
              <a:t>AI is a </a:t>
            </a:r>
            <a:r>
              <a:rPr lang="en-MY" sz="1800" b="1" i="0" u="none" strike="noStrike" baseline="0" dirty="0">
                <a:solidFill>
                  <a:srgbClr val="000000"/>
                </a:solidFill>
                <a:latin typeface="NimbusRomNo9L-Medi"/>
              </a:rPr>
              <a:t>dual </a:t>
            </a:r>
            <a:r>
              <a:rPr lang="en-US" sz="1800" b="1" i="0" u="none" strike="noStrike" baseline="0" dirty="0">
                <a:solidFill>
                  <a:srgbClr val="000000"/>
                </a:solidFill>
                <a:latin typeface="NimbusRomNo9L-Medi"/>
              </a:rPr>
              <a:t>use </a:t>
            </a:r>
            <a:r>
              <a:rPr lang="en-US" sz="1800" b="1" i="0" u="none" strike="noStrike" baseline="0" dirty="0">
                <a:solidFill>
                  <a:srgbClr val="000000"/>
                </a:solidFill>
                <a:latin typeface="NimbusRomNo9L-Regu"/>
              </a:rPr>
              <a:t>technology</a:t>
            </a:r>
            <a:r>
              <a:rPr lang="en-US" sz="1800" b="0" i="0" u="none" strike="noStrike" baseline="0" dirty="0">
                <a:solidFill>
                  <a:srgbClr val="000000"/>
                </a:solidFill>
                <a:latin typeface="NimbusRomNo9L-Regu"/>
              </a:rPr>
              <a:t>: AI technologies that have peaceful applications can easily be applied to military </a:t>
            </a:r>
            <a:r>
              <a:rPr lang="en-MY" sz="1800" b="0" i="0" u="none" strike="noStrike" baseline="0" dirty="0">
                <a:solidFill>
                  <a:srgbClr val="000000"/>
                </a:solidFill>
                <a:latin typeface="NimbusRomNo9L-Regu"/>
              </a:rPr>
              <a:t>purposes</a:t>
            </a:r>
            <a:endParaRPr lang="en-US" sz="1800" b="0" i="0" u="none" strike="noStrike" baseline="0" dirty="0">
              <a:latin typeface="NimbusRomNo9L-Regu"/>
            </a:endParaRPr>
          </a:p>
        </p:txBody>
      </p:sp>
    </p:spTree>
    <p:extLst>
      <p:ext uri="{BB962C8B-B14F-4D97-AF65-F5344CB8AC3E}">
        <p14:creationId xmlns:p14="http://schemas.microsoft.com/office/powerpoint/2010/main" val="72034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lang="en-MY" spc="20" smtClean="0"/>
              <a:t>11</a:t>
            </a:fld>
            <a:endParaRPr lang="en-MY" spc="20" dirty="0"/>
          </a:p>
        </p:txBody>
      </p:sp>
      <p:sp>
        <p:nvSpPr>
          <p:cNvPr id="2" name="object 2"/>
          <p:cNvSpPr txBox="1">
            <a:spLocks noGrp="1"/>
          </p:cNvSpPr>
          <p:nvPr>
            <p:ph type="title"/>
          </p:nvPr>
        </p:nvSpPr>
        <p:spPr>
          <a:xfrm>
            <a:off x="1168755" y="798728"/>
            <a:ext cx="7722234" cy="343492"/>
          </a:xfrm>
          <a:prstGeom prst="rect">
            <a:avLst/>
          </a:prstGeom>
          <a:ln w="51816">
            <a:solidFill>
              <a:srgbClr val="000000"/>
            </a:solidFill>
          </a:ln>
        </p:spPr>
        <p:txBody>
          <a:bodyPr vert="horz" wrap="square" lIns="0" tIns="0" rIns="0" bIns="0" rtlCol="0">
            <a:spAutoFit/>
          </a:bodyPr>
          <a:lstStyle/>
          <a:p>
            <a:pPr algn="ctr">
              <a:lnSpc>
                <a:spcPts val="2635"/>
              </a:lnSpc>
            </a:pPr>
            <a:r>
              <a:rPr lang="en-US" sz="2800" spc="-50" dirty="0">
                <a:latin typeface="Calibri"/>
                <a:cs typeface="Calibri"/>
              </a:rPr>
              <a:t>The Ethics of AI</a:t>
            </a:r>
            <a:endParaRPr lang="en-US" spc="70" dirty="0"/>
          </a:p>
        </p:txBody>
      </p:sp>
      <p:sp>
        <p:nvSpPr>
          <p:cNvPr id="7" name="TextBox 6">
            <a:extLst>
              <a:ext uri="{FF2B5EF4-FFF2-40B4-BE49-F238E27FC236}">
                <a16:creationId xmlns:a16="http://schemas.microsoft.com/office/drawing/2014/main" id="{3CDB7B1F-90C6-4911-8957-DC545887695A}"/>
              </a:ext>
            </a:extLst>
          </p:cNvPr>
          <p:cNvSpPr txBox="1"/>
          <p:nvPr/>
        </p:nvSpPr>
        <p:spPr>
          <a:xfrm>
            <a:off x="1156055" y="1320695"/>
            <a:ext cx="7722234" cy="5355312"/>
          </a:xfrm>
          <a:prstGeom prst="rect">
            <a:avLst/>
          </a:prstGeom>
          <a:noFill/>
        </p:spPr>
        <p:txBody>
          <a:bodyPr wrap="square">
            <a:spAutoFit/>
          </a:bodyPr>
          <a:lstStyle/>
          <a:p>
            <a:pPr algn="l"/>
            <a:r>
              <a:rPr lang="en-MY" sz="1800" b="0" i="0" u="none" strike="noStrike" baseline="0" dirty="0">
                <a:solidFill>
                  <a:srgbClr val="9A009A"/>
                </a:solidFill>
                <a:latin typeface="CMSSBX10"/>
              </a:rPr>
              <a:t>Surveillance, security, and privacy</a:t>
            </a:r>
            <a:endParaRPr lang="en-MY" dirty="0">
              <a:solidFill>
                <a:srgbClr val="9A009A"/>
              </a:solidFill>
              <a:latin typeface="CMSSBX10"/>
            </a:endParaRPr>
          </a:p>
          <a:p>
            <a:pPr marL="285750" indent="-285750" algn="l">
              <a:buFont typeface="Arial" panose="020B0604020202020204" pitchFamily="34" charset="0"/>
              <a:buChar char="•"/>
            </a:pPr>
            <a:r>
              <a:rPr lang="en-US" sz="1800" b="0" i="0" u="none" strike="noStrike" baseline="0" dirty="0">
                <a:solidFill>
                  <a:srgbClr val="000000"/>
                </a:solidFill>
                <a:latin typeface="NimbusRomNo9L-Regu"/>
              </a:rPr>
              <a:t>As of 2018, there were as many as 350 million </a:t>
            </a:r>
            <a:r>
              <a:rPr lang="en-US" sz="1800" b="0" i="0" u="none" strike="noStrike" baseline="0" dirty="0">
                <a:solidFill>
                  <a:srgbClr val="000000"/>
                </a:solidFill>
                <a:latin typeface="NimbusRomNo9L-Medi"/>
              </a:rPr>
              <a:t>surveillance cameras </a:t>
            </a:r>
            <a:r>
              <a:rPr lang="en-US" sz="1800" b="0" i="0" u="none" strike="noStrike" baseline="0" dirty="0">
                <a:solidFill>
                  <a:srgbClr val="000000"/>
                </a:solidFill>
                <a:latin typeface="NimbusRomNo9L-Regu"/>
              </a:rPr>
              <a:t>in China and 70 million in the United States.</a:t>
            </a:r>
            <a:endParaRPr lang="en-US" dirty="0">
              <a:solidFill>
                <a:srgbClr val="000000"/>
              </a:solidFill>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As more of our institutions operate online, more vulnerable to cybercrime and cyberterrorism</a:t>
            </a:r>
            <a:r>
              <a:rPr lang="en-MY" dirty="0">
                <a:latin typeface="NimbusRomNo9L-Regu"/>
              </a:rPr>
              <a:t>. </a:t>
            </a:r>
            <a:r>
              <a:rPr lang="en-US" sz="1800" b="0" i="0" u="none" strike="noStrike" baseline="0" dirty="0">
                <a:latin typeface="NimbusRomNo9L-Regu"/>
              </a:rPr>
              <a:t>Attackers can use automation to probe for insecurities and they can apply reinforcement learning for phishing attempts and automated blackmail </a:t>
            </a:r>
            <a:endParaRPr lang="en-US" dirty="0">
              <a:latin typeface="NimbusRomNo9L-Regu"/>
            </a:endParaRPr>
          </a:p>
          <a:p>
            <a:pPr marL="285750" indent="-285750" algn="l">
              <a:buFont typeface="Arial" panose="020B0604020202020204" pitchFamily="34" charset="0"/>
              <a:buChar char="•"/>
            </a:pPr>
            <a:r>
              <a:rPr lang="en-MY" sz="1800" b="0" i="0" u="none" strike="noStrike" baseline="0" dirty="0">
                <a:latin typeface="NimbusRomNo9L-Regu"/>
              </a:rPr>
              <a:t>Defenders can use unsupervised </a:t>
            </a:r>
            <a:r>
              <a:rPr lang="en-US" sz="1800" b="0" i="0" u="none" strike="noStrike" baseline="0" dirty="0">
                <a:latin typeface="NimbusRomNo9L-Regu"/>
              </a:rPr>
              <a:t>learning to detect anomalous incoming traffic patterns and various machine learning techniques to detect fraud</a:t>
            </a:r>
            <a:endParaRPr lang="en-US" dirty="0">
              <a:latin typeface="NimbusRomNo9L-Regu"/>
            </a:endParaRPr>
          </a:p>
          <a:p>
            <a:pPr marL="285750" indent="-285750" algn="l">
              <a:buFont typeface="Arial" panose="020B0604020202020204" pitchFamily="34" charset="0"/>
              <a:buChar char="•"/>
            </a:pPr>
            <a:r>
              <a:rPr lang="en-MY" sz="1800" b="0" i="0" u="none" strike="noStrike" baseline="0" dirty="0">
                <a:latin typeface="NimbusRomNo9L-Regu"/>
              </a:rPr>
              <a:t>More data on us </a:t>
            </a:r>
            <a:r>
              <a:rPr lang="en-US" sz="1800" b="0" i="0" u="none" strike="noStrike" baseline="0" dirty="0">
                <a:latin typeface="NimbusRomNo9L-Regu"/>
              </a:rPr>
              <a:t>is being collected by governments and corporation</a:t>
            </a:r>
            <a:endParaRPr lang="en-US"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In the U.S., the Health Insurance Portability and Accountability Act (HIPAA) and the Family Educational Rights and Privacy Act (FERPA) protect the privacy of medical and student record</a:t>
            </a:r>
          </a:p>
          <a:p>
            <a:pPr marL="285750" indent="-285750" algn="l">
              <a:buFont typeface="Arial" panose="020B0604020202020204" pitchFamily="34" charset="0"/>
              <a:buChar char="•"/>
            </a:pPr>
            <a:r>
              <a:rPr lang="en-US" sz="1800" b="1" i="0" u="none" strike="noStrike" baseline="0" dirty="0">
                <a:latin typeface="NimbusRomNo9L-Medi"/>
              </a:rPr>
              <a:t>De-identification</a:t>
            </a:r>
            <a:r>
              <a:rPr lang="en-US" sz="1800" b="0" i="0" u="none" strike="noStrike" baseline="0" dirty="0">
                <a:latin typeface="NimbusRomNo9L-Regu"/>
              </a:rPr>
              <a:t>: eliminating personally identifying information (such as name and social security number) so that medical researchers can use the data to advance the common good</a:t>
            </a:r>
          </a:p>
          <a:p>
            <a:pPr marL="742950" lvl="1" indent="-285750">
              <a:buFont typeface="Arial" panose="020B0604020202020204" pitchFamily="34" charset="0"/>
              <a:buChar char="•"/>
            </a:pPr>
            <a:r>
              <a:rPr lang="en-US" dirty="0">
                <a:latin typeface="NimbusRomNo9L-Regu"/>
              </a:rPr>
              <a:t>Federated learning</a:t>
            </a:r>
          </a:p>
          <a:p>
            <a:pPr marL="285750" indent="-285750" algn="l">
              <a:buFont typeface="Arial" panose="020B0604020202020204" pitchFamily="34" charset="0"/>
              <a:buChar char="•"/>
            </a:pPr>
            <a:r>
              <a:rPr lang="en-US" b="1" i="0" u="none" strike="noStrike" baseline="0" dirty="0">
                <a:latin typeface="NimbusRomNo9L-Regu"/>
              </a:rPr>
              <a:t>Secure aggregation: </a:t>
            </a:r>
            <a:r>
              <a:rPr lang="en-US" sz="1800" b="0" i="0" u="none" strike="noStrike" baseline="0" dirty="0">
                <a:latin typeface="NimbusRomNo9L-Regu"/>
              </a:rPr>
              <a:t>central server doesn’t need to know the exact parameter value from each distributed user</a:t>
            </a:r>
            <a:endParaRPr lang="en-US" b="1" i="0" u="none" strike="noStrike" baseline="0" dirty="0">
              <a:latin typeface="NimbusRomNo9L-Regu"/>
            </a:endParaRPr>
          </a:p>
        </p:txBody>
      </p:sp>
    </p:spTree>
    <p:extLst>
      <p:ext uri="{BB962C8B-B14F-4D97-AF65-F5344CB8AC3E}">
        <p14:creationId xmlns:p14="http://schemas.microsoft.com/office/powerpoint/2010/main" val="1916832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lang="en-MY" spc="20" smtClean="0"/>
              <a:t>12</a:t>
            </a:fld>
            <a:endParaRPr lang="en-MY" spc="20" dirty="0"/>
          </a:p>
        </p:txBody>
      </p:sp>
      <p:sp>
        <p:nvSpPr>
          <p:cNvPr id="2" name="object 2"/>
          <p:cNvSpPr txBox="1">
            <a:spLocks noGrp="1"/>
          </p:cNvSpPr>
          <p:nvPr>
            <p:ph type="title"/>
          </p:nvPr>
        </p:nvSpPr>
        <p:spPr>
          <a:xfrm>
            <a:off x="1168755" y="798728"/>
            <a:ext cx="7722234" cy="343492"/>
          </a:xfrm>
          <a:prstGeom prst="rect">
            <a:avLst/>
          </a:prstGeom>
          <a:ln w="51816">
            <a:solidFill>
              <a:srgbClr val="000000"/>
            </a:solidFill>
          </a:ln>
        </p:spPr>
        <p:txBody>
          <a:bodyPr vert="horz" wrap="square" lIns="0" tIns="0" rIns="0" bIns="0" rtlCol="0">
            <a:spAutoFit/>
          </a:bodyPr>
          <a:lstStyle/>
          <a:p>
            <a:pPr algn="ctr">
              <a:lnSpc>
                <a:spcPts val="2635"/>
              </a:lnSpc>
            </a:pPr>
            <a:r>
              <a:rPr lang="en-US" sz="2800" spc="-50" dirty="0">
                <a:latin typeface="Calibri"/>
                <a:cs typeface="Calibri"/>
              </a:rPr>
              <a:t>The Ethics of AI</a:t>
            </a:r>
            <a:endParaRPr lang="en-US" spc="70" dirty="0"/>
          </a:p>
        </p:txBody>
      </p:sp>
      <p:sp>
        <p:nvSpPr>
          <p:cNvPr id="7" name="TextBox 6">
            <a:extLst>
              <a:ext uri="{FF2B5EF4-FFF2-40B4-BE49-F238E27FC236}">
                <a16:creationId xmlns:a16="http://schemas.microsoft.com/office/drawing/2014/main" id="{3CDB7B1F-90C6-4911-8957-DC545887695A}"/>
              </a:ext>
            </a:extLst>
          </p:cNvPr>
          <p:cNvSpPr txBox="1"/>
          <p:nvPr/>
        </p:nvSpPr>
        <p:spPr>
          <a:xfrm>
            <a:off x="1156055" y="1320695"/>
            <a:ext cx="7722234" cy="5632311"/>
          </a:xfrm>
          <a:prstGeom prst="rect">
            <a:avLst/>
          </a:prstGeom>
          <a:noFill/>
        </p:spPr>
        <p:txBody>
          <a:bodyPr wrap="square">
            <a:spAutoFit/>
          </a:bodyPr>
          <a:lstStyle/>
          <a:p>
            <a:pPr algn="l"/>
            <a:r>
              <a:rPr lang="en-MY" sz="1800" b="0" i="0" u="none" strike="noStrike" baseline="0" dirty="0">
                <a:solidFill>
                  <a:srgbClr val="9A009A"/>
                </a:solidFill>
                <a:latin typeface="CMSSBX10"/>
              </a:rPr>
              <a:t>Fairness and bias</a:t>
            </a:r>
          </a:p>
          <a:p>
            <a:pPr marL="285750" indent="-285750" algn="l">
              <a:buFont typeface="Arial" panose="020B0604020202020204" pitchFamily="34" charset="0"/>
              <a:buChar char="•"/>
            </a:pPr>
            <a:r>
              <a:rPr lang="en-US" sz="1800" b="0" i="0" u="none" strike="noStrike" baseline="0" dirty="0">
                <a:latin typeface="NimbusRomNo9L-Regu"/>
              </a:rPr>
              <a:t>machine learning models can perpetuate </a:t>
            </a:r>
            <a:r>
              <a:rPr lang="en-MY" sz="1800" b="0" i="0" u="none" strike="noStrike" baseline="0" dirty="0">
                <a:latin typeface="NimbusRomNo9L-Medi"/>
              </a:rPr>
              <a:t>societal bias</a:t>
            </a:r>
          </a:p>
          <a:p>
            <a:pPr marL="285750" indent="-285750" algn="l">
              <a:buFont typeface="Arial" panose="020B0604020202020204" pitchFamily="34" charset="0"/>
              <a:buChar char="•"/>
            </a:pPr>
            <a:endParaRPr lang="en-US" dirty="0">
              <a:solidFill>
                <a:srgbClr val="000000"/>
              </a:solidFill>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Designers of machine learning systems have a moral responsibility to ensure that their systems are fair</a:t>
            </a:r>
          </a:p>
          <a:p>
            <a:pPr marL="285750" indent="-285750" algn="l">
              <a:buFont typeface="Arial" panose="020B0604020202020204" pitchFamily="34" charset="0"/>
              <a:buChar char="•"/>
            </a:pPr>
            <a:endParaRPr lang="en-US" sz="1800" b="0" i="0" u="none" strike="noStrike" baseline="0"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six of the most commonly-used concepts</a:t>
            </a:r>
            <a:r>
              <a:rPr lang="en-US" dirty="0">
                <a:latin typeface="NimbusRomNo9L-Regu"/>
              </a:rPr>
              <a:t> for fairness:</a:t>
            </a:r>
          </a:p>
          <a:p>
            <a:pPr marL="742950" lvl="1" indent="-285750">
              <a:buFont typeface="Arial" panose="020B0604020202020204" pitchFamily="34" charset="0"/>
              <a:buChar char="•"/>
            </a:pPr>
            <a:r>
              <a:rPr lang="en-MY" sz="1800" b="0" i="0" u="none" strike="noStrike" baseline="0" dirty="0">
                <a:latin typeface="NimbusRomNo9L-Medi"/>
              </a:rPr>
              <a:t>Individual fairness</a:t>
            </a:r>
            <a:endParaRPr lang="en-US" sz="1800" b="0" i="0" u="none" strike="noStrike" baseline="0" dirty="0">
              <a:latin typeface="NimbusRomNo9L-Regu"/>
            </a:endParaRPr>
          </a:p>
          <a:p>
            <a:pPr marL="742950" lvl="1" indent="-285750">
              <a:buFont typeface="Arial" panose="020B0604020202020204" pitchFamily="34" charset="0"/>
              <a:buChar char="•"/>
            </a:pPr>
            <a:r>
              <a:rPr lang="en-US" dirty="0">
                <a:latin typeface="NimbusRomNo9L-Regu"/>
              </a:rPr>
              <a:t>Group fairness</a:t>
            </a:r>
          </a:p>
          <a:p>
            <a:pPr marL="742950" lvl="1" indent="-285750">
              <a:buFont typeface="Arial" panose="020B0604020202020204" pitchFamily="34" charset="0"/>
              <a:buChar char="•"/>
            </a:pPr>
            <a:r>
              <a:rPr lang="en-US" i="0" u="none" strike="noStrike" baseline="0" dirty="0">
                <a:latin typeface="NimbusRomNo9L-Regu"/>
              </a:rPr>
              <a:t>Fairness through unawareness</a:t>
            </a:r>
          </a:p>
          <a:p>
            <a:pPr marL="742950" lvl="1" indent="-285750">
              <a:buFont typeface="Arial" panose="020B0604020202020204" pitchFamily="34" charset="0"/>
              <a:buChar char="•"/>
            </a:pPr>
            <a:r>
              <a:rPr lang="en-US" dirty="0">
                <a:latin typeface="NimbusRomNo9L-Regu"/>
              </a:rPr>
              <a:t>Equal outcome</a:t>
            </a:r>
          </a:p>
          <a:p>
            <a:pPr marL="742950" lvl="1" indent="-285750">
              <a:buFont typeface="Arial" panose="020B0604020202020204" pitchFamily="34" charset="0"/>
              <a:buChar char="•"/>
            </a:pPr>
            <a:r>
              <a:rPr lang="en-US" i="0" u="none" strike="noStrike" baseline="0" dirty="0">
                <a:latin typeface="NimbusRomNo9L-Regu"/>
              </a:rPr>
              <a:t>Equal opportunity</a:t>
            </a:r>
          </a:p>
          <a:p>
            <a:pPr marL="742950" lvl="1" indent="-285750">
              <a:buFont typeface="Arial" panose="020B0604020202020204" pitchFamily="34" charset="0"/>
              <a:buChar char="•"/>
            </a:pPr>
            <a:r>
              <a:rPr lang="en-US" dirty="0">
                <a:latin typeface="NimbusRomNo9L-Regu"/>
              </a:rPr>
              <a:t>Equal Impact</a:t>
            </a:r>
          </a:p>
          <a:p>
            <a:pPr marL="742950" lvl="1" indent="-285750">
              <a:buFont typeface="Arial" panose="020B0604020202020204" pitchFamily="34" charset="0"/>
              <a:buChar char="•"/>
            </a:pPr>
            <a:endParaRPr lang="en-US" i="0" u="none" strike="noStrike" baseline="0" dirty="0">
              <a:latin typeface="NimbusRomNo9L-Regu"/>
            </a:endParaRPr>
          </a:p>
          <a:p>
            <a:pPr marL="285750" indent="-285750" algn="l">
              <a:buFont typeface="Arial" panose="020B0604020202020204" pitchFamily="34" charset="0"/>
              <a:buChar char="•"/>
            </a:pPr>
            <a:r>
              <a:rPr lang="en-MY" sz="1800" b="1" i="0" u="none" strike="noStrike" baseline="0" dirty="0">
                <a:latin typeface="NimbusRomNo9L-Regu"/>
              </a:rPr>
              <a:t>COMPAS</a:t>
            </a:r>
            <a:r>
              <a:rPr lang="en-MY" sz="1800" b="0" i="0" u="none" strike="noStrike" baseline="0" dirty="0">
                <a:latin typeface="NimbusRomNo9L-Regu"/>
              </a:rPr>
              <a:t> is a commercial </a:t>
            </a:r>
            <a:r>
              <a:rPr lang="en-US" sz="1800" b="0" i="0" u="none" strike="noStrike" baseline="0" dirty="0">
                <a:latin typeface="NimbusRomNo9L-Regu"/>
              </a:rPr>
              <a:t>system for recidivism (re-offense) scoring. It assigns to a defendant in a criminal case a </a:t>
            </a:r>
            <a:r>
              <a:rPr lang="en-US" sz="1800" b="0" i="0" u="none" strike="noStrike" baseline="0" dirty="0">
                <a:latin typeface="NimbusRomNo9L-Medi"/>
              </a:rPr>
              <a:t>risk score</a:t>
            </a:r>
            <a:r>
              <a:rPr lang="en-US" sz="1800" b="0" i="0" u="none" strike="noStrike" baseline="0" dirty="0">
                <a:latin typeface="NimbusRomNo9L-Regu"/>
              </a:rPr>
              <a:t>, which is then used by a judge to help make decisions</a:t>
            </a:r>
          </a:p>
          <a:p>
            <a:pPr marL="742950" lvl="1" indent="-285750">
              <a:buFont typeface="Arial" panose="020B0604020202020204" pitchFamily="34" charset="0"/>
              <a:buChar char="•"/>
            </a:pPr>
            <a:r>
              <a:rPr lang="en-US" b="0" i="0" u="none" strike="noStrike" baseline="0" dirty="0">
                <a:latin typeface="NimbusRomNo9L-Regu"/>
              </a:rPr>
              <a:t>does not achieve equal opportunity: the proportion of those who did not re-offend but were falsely rated as high-risk was 45% for blacks and 23% </a:t>
            </a:r>
            <a:r>
              <a:rPr lang="en-MY" b="0" i="0" u="none" strike="noStrike" baseline="0" dirty="0">
                <a:latin typeface="NimbusRomNo9L-Regu"/>
              </a:rPr>
              <a:t>for whites</a:t>
            </a:r>
            <a:endParaRPr lang="en-US" i="0" u="none" strike="noStrike" baseline="0" dirty="0">
              <a:latin typeface="NimbusRomNo9L-Regu"/>
            </a:endParaRPr>
          </a:p>
        </p:txBody>
      </p:sp>
    </p:spTree>
    <p:extLst>
      <p:ext uri="{BB962C8B-B14F-4D97-AF65-F5344CB8AC3E}">
        <p14:creationId xmlns:p14="http://schemas.microsoft.com/office/powerpoint/2010/main" val="67113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lang="en-MY" spc="20" smtClean="0"/>
              <a:t>13</a:t>
            </a:fld>
            <a:endParaRPr lang="en-MY" spc="20" dirty="0"/>
          </a:p>
        </p:txBody>
      </p:sp>
      <p:sp>
        <p:nvSpPr>
          <p:cNvPr id="2" name="object 2"/>
          <p:cNvSpPr txBox="1">
            <a:spLocks noGrp="1"/>
          </p:cNvSpPr>
          <p:nvPr>
            <p:ph type="title"/>
          </p:nvPr>
        </p:nvSpPr>
        <p:spPr>
          <a:xfrm>
            <a:off x="1168755" y="798728"/>
            <a:ext cx="7722234" cy="343492"/>
          </a:xfrm>
          <a:prstGeom prst="rect">
            <a:avLst/>
          </a:prstGeom>
          <a:ln w="51816">
            <a:solidFill>
              <a:srgbClr val="000000"/>
            </a:solidFill>
          </a:ln>
        </p:spPr>
        <p:txBody>
          <a:bodyPr vert="horz" wrap="square" lIns="0" tIns="0" rIns="0" bIns="0" rtlCol="0">
            <a:spAutoFit/>
          </a:bodyPr>
          <a:lstStyle/>
          <a:p>
            <a:pPr algn="ctr">
              <a:lnSpc>
                <a:spcPts val="2635"/>
              </a:lnSpc>
            </a:pPr>
            <a:r>
              <a:rPr lang="en-US" sz="2800" spc="-50" dirty="0">
                <a:latin typeface="Calibri"/>
                <a:cs typeface="Calibri"/>
              </a:rPr>
              <a:t>The Ethics of AI</a:t>
            </a:r>
            <a:endParaRPr lang="en-US" spc="70" dirty="0"/>
          </a:p>
        </p:txBody>
      </p:sp>
      <p:sp>
        <p:nvSpPr>
          <p:cNvPr id="7" name="TextBox 6">
            <a:extLst>
              <a:ext uri="{FF2B5EF4-FFF2-40B4-BE49-F238E27FC236}">
                <a16:creationId xmlns:a16="http://schemas.microsoft.com/office/drawing/2014/main" id="{3CDB7B1F-90C6-4911-8957-DC545887695A}"/>
              </a:ext>
            </a:extLst>
          </p:cNvPr>
          <p:cNvSpPr txBox="1"/>
          <p:nvPr/>
        </p:nvSpPr>
        <p:spPr>
          <a:xfrm>
            <a:off x="1156055" y="1320695"/>
            <a:ext cx="7722234" cy="4247317"/>
          </a:xfrm>
          <a:prstGeom prst="rect">
            <a:avLst/>
          </a:prstGeom>
          <a:noFill/>
        </p:spPr>
        <p:txBody>
          <a:bodyPr wrap="square">
            <a:spAutoFit/>
          </a:bodyPr>
          <a:lstStyle/>
          <a:p>
            <a:pPr algn="l"/>
            <a:r>
              <a:rPr lang="en-MY" sz="1800" b="0" i="0" u="none" strike="noStrike" baseline="0" dirty="0">
                <a:solidFill>
                  <a:srgbClr val="9A009A"/>
                </a:solidFill>
                <a:latin typeface="CMSSBX10"/>
              </a:rPr>
              <a:t>Fairness and bias</a:t>
            </a:r>
          </a:p>
          <a:p>
            <a:pPr marL="285750" indent="-285750" algn="l">
              <a:buFont typeface="Arial" panose="020B0604020202020204" pitchFamily="34" charset="0"/>
              <a:buChar char="•"/>
            </a:pPr>
            <a:r>
              <a:rPr lang="en-US" sz="1800" b="1" i="0" u="none" strike="noStrike" baseline="0" dirty="0">
                <a:latin typeface="NimbusRomNo9L-Medi"/>
              </a:rPr>
              <a:t>sample size disparity </a:t>
            </a:r>
            <a:r>
              <a:rPr lang="en-US" sz="1800" b="0" i="0" u="none" strike="noStrike" baseline="0" dirty="0">
                <a:latin typeface="NimbusRomNo9L-Regu"/>
              </a:rPr>
              <a:t>can lead to biased results.</a:t>
            </a:r>
          </a:p>
          <a:p>
            <a:pPr marL="285750" indent="-285750" algn="l">
              <a:buFont typeface="Arial" panose="020B0604020202020204" pitchFamily="34" charset="0"/>
              <a:buChar char="•"/>
            </a:pPr>
            <a:endParaRPr lang="en-US" sz="1800" b="0" i="0" u="none" strike="noStrike" baseline="0"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In most data sets there will be fewer training examples of minority class</a:t>
            </a:r>
          </a:p>
          <a:p>
            <a:pPr marL="285750" indent="-285750" algn="l">
              <a:buFont typeface="Arial" panose="020B0604020202020204" pitchFamily="34" charset="0"/>
              <a:buChar char="•"/>
            </a:pPr>
            <a:endParaRPr lang="en-US" sz="1800" b="0" i="0" u="none" strike="noStrike" baseline="0"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Machine learning algorithms give better accuracy with more training data, so that means that members of minority classes will experience lower accuracy</a:t>
            </a:r>
          </a:p>
          <a:p>
            <a:pPr marL="285750" indent="-285750" algn="l">
              <a:buFont typeface="Arial" panose="020B0604020202020204" pitchFamily="34" charset="0"/>
              <a:buChar char="•"/>
            </a:pPr>
            <a:endParaRPr lang="en-US" sz="1800" b="0" i="0" u="none" strike="noStrike" baseline="0"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A constrained model may not be able to simultaneously fit both the majority and minority class</a:t>
            </a:r>
          </a:p>
          <a:p>
            <a:pPr marL="285750" indent="-285750" algn="l">
              <a:buFont typeface="Arial" panose="020B0604020202020204" pitchFamily="34" charset="0"/>
              <a:buChar char="•"/>
            </a:pPr>
            <a:endParaRPr lang="en-US" sz="1800" b="0" i="0" u="none" strike="noStrike" baseline="0"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Bias can also come into play in the software development process</a:t>
            </a:r>
          </a:p>
          <a:p>
            <a:pPr marL="285750" indent="-285750" algn="l">
              <a:buFont typeface="Arial" panose="020B0604020202020204" pitchFamily="34" charset="0"/>
              <a:buChar char="•"/>
            </a:pPr>
            <a:endParaRPr lang="en-US" sz="1800" b="0" i="0" u="none" strike="noStrike" baseline="0" dirty="0">
              <a:latin typeface="NimbusRomNo9L-Regu"/>
            </a:endParaRPr>
          </a:p>
          <a:p>
            <a:pPr marL="285750" indent="-285750" algn="l">
              <a:buFont typeface="Arial" panose="020B0604020202020204" pitchFamily="34" charset="0"/>
              <a:buChar char="•"/>
            </a:pPr>
            <a:r>
              <a:rPr lang="en-MY" sz="1800" b="0" i="0" u="none" strike="noStrike" baseline="0" dirty="0">
                <a:latin typeface="NimbusRomNo9L-Regu"/>
              </a:rPr>
              <a:t>De-bias the data</a:t>
            </a:r>
            <a:r>
              <a:rPr lang="en-US" dirty="0">
                <a:latin typeface="NimbusRomNo9L-Regu"/>
              </a:rPr>
              <a:t>: </a:t>
            </a:r>
            <a:r>
              <a:rPr lang="en-MY" sz="1800" b="0" i="0" u="none" strike="noStrike" baseline="0" dirty="0">
                <a:latin typeface="NimbusRomNo9L-Regu"/>
              </a:rPr>
              <a:t>over-sample from </a:t>
            </a:r>
            <a:r>
              <a:rPr lang="en-US" sz="1800" b="0" i="0" u="none" strike="noStrike" baseline="0" dirty="0">
                <a:latin typeface="NimbusRomNo9L-Regu"/>
              </a:rPr>
              <a:t>minority classes to defend against sample size disparity</a:t>
            </a:r>
            <a:endParaRPr lang="en-US" i="0" u="none" strike="noStrike" baseline="0" dirty="0">
              <a:latin typeface="NimbusRomNo9L-Regu"/>
            </a:endParaRPr>
          </a:p>
        </p:txBody>
      </p:sp>
    </p:spTree>
    <p:extLst>
      <p:ext uri="{BB962C8B-B14F-4D97-AF65-F5344CB8AC3E}">
        <p14:creationId xmlns:p14="http://schemas.microsoft.com/office/powerpoint/2010/main" val="4283652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lang="en-MY" spc="20" smtClean="0"/>
              <a:t>14</a:t>
            </a:fld>
            <a:endParaRPr lang="en-MY" spc="20" dirty="0"/>
          </a:p>
        </p:txBody>
      </p:sp>
      <p:sp>
        <p:nvSpPr>
          <p:cNvPr id="2" name="object 2"/>
          <p:cNvSpPr txBox="1">
            <a:spLocks noGrp="1"/>
          </p:cNvSpPr>
          <p:nvPr>
            <p:ph type="title"/>
          </p:nvPr>
        </p:nvSpPr>
        <p:spPr>
          <a:xfrm>
            <a:off x="1168755" y="798728"/>
            <a:ext cx="7722234" cy="343492"/>
          </a:xfrm>
          <a:prstGeom prst="rect">
            <a:avLst/>
          </a:prstGeom>
          <a:ln w="51816">
            <a:solidFill>
              <a:srgbClr val="000000"/>
            </a:solidFill>
          </a:ln>
        </p:spPr>
        <p:txBody>
          <a:bodyPr vert="horz" wrap="square" lIns="0" tIns="0" rIns="0" bIns="0" rtlCol="0">
            <a:spAutoFit/>
          </a:bodyPr>
          <a:lstStyle/>
          <a:p>
            <a:pPr algn="ctr">
              <a:lnSpc>
                <a:spcPts val="2635"/>
              </a:lnSpc>
            </a:pPr>
            <a:r>
              <a:rPr lang="en-US" sz="2800" spc="-50" dirty="0">
                <a:latin typeface="Calibri"/>
                <a:cs typeface="Calibri"/>
              </a:rPr>
              <a:t>The Ethics of AI</a:t>
            </a:r>
            <a:endParaRPr lang="en-US" spc="70" dirty="0"/>
          </a:p>
        </p:txBody>
      </p:sp>
      <p:sp>
        <p:nvSpPr>
          <p:cNvPr id="7" name="TextBox 6">
            <a:extLst>
              <a:ext uri="{FF2B5EF4-FFF2-40B4-BE49-F238E27FC236}">
                <a16:creationId xmlns:a16="http://schemas.microsoft.com/office/drawing/2014/main" id="{3CDB7B1F-90C6-4911-8957-DC545887695A}"/>
              </a:ext>
            </a:extLst>
          </p:cNvPr>
          <p:cNvSpPr txBox="1"/>
          <p:nvPr/>
        </p:nvSpPr>
        <p:spPr>
          <a:xfrm>
            <a:off x="1156055" y="1320695"/>
            <a:ext cx="7722234" cy="5078313"/>
          </a:xfrm>
          <a:prstGeom prst="rect">
            <a:avLst/>
          </a:prstGeom>
          <a:noFill/>
        </p:spPr>
        <p:txBody>
          <a:bodyPr wrap="square">
            <a:spAutoFit/>
          </a:bodyPr>
          <a:lstStyle/>
          <a:p>
            <a:pPr algn="l"/>
            <a:r>
              <a:rPr lang="en-US" sz="1800" b="1" i="0" u="none" strike="noStrike" baseline="0" dirty="0">
                <a:latin typeface="CMSSBX10"/>
              </a:rPr>
              <a:t>Set of best practices</a:t>
            </a:r>
          </a:p>
          <a:p>
            <a:pPr marL="285750" indent="-285750" algn="l">
              <a:buFont typeface="Arial" panose="020B0604020202020204" pitchFamily="34" charset="0"/>
              <a:buChar char="•"/>
            </a:pPr>
            <a:r>
              <a:rPr lang="en-US" sz="1800" b="0" i="0" u="none" strike="noStrike" baseline="0" dirty="0">
                <a:latin typeface="NimbusRomNo9L-Regu"/>
              </a:rPr>
              <a:t>Make sure that the software engineers talk with social scientists and domain experts to understand the issues and perspectives, and consider fairness from the start.</a:t>
            </a:r>
          </a:p>
          <a:p>
            <a:pPr marL="285750" indent="-285750" algn="l">
              <a:buFont typeface="Arial" panose="020B0604020202020204" pitchFamily="34" charset="0"/>
              <a:buChar char="•"/>
            </a:pPr>
            <a:r>
              <a:rPr lang="en-US" sz="1800" b="0" i="0" u="none" strike="noStrike" baseline="0" dirty="0">
                <a:latin typeface="NimbusRomNo9L-Regu"/>
              </a:rPr>
              <a:t>Create an environment that fosters the development of a diverse pool of software engineers that are representative of society.</a:t>
            </a:r>
          </a:p>
          <a:p>
            <a:pPr marL="285750" indent="-285750" algn="l">
              <a:buFont typeface="Arial" panose="020B0604020202020204" pitchFamily="34" charset="0"/>
              <a:buChar char="•"/>
            </a:pPr>
            <a:r>
              <a:rPr lang="en-US" sz="1800" b="0" i="0" u="none" strike="noStrike" baseline="0" dirty="0">
                <a:latin typeface="NimbusRomNo9L-Regu"/>
              </a:rPr>
              <a:t>Define what groups your system will support: different language speakers, different age groups, different abilities with sight and hearing, etc.</a:t>
            </a:r>
          </a:p>
          <a:p>
            <a:pPr marL="285750" indent="-285750" algn="l">
              <a:buFont typeface="Arial" panose="020B0604020202020204" pitchFamily="34" charset="0"/>
              <a:buChar char="•"/>
            </a:pPr>
            <a:r>
              <a:rPr lang="en-US" sz="1800" b="0" i="0" u="none" strike="noStrike" baseline="0" dirty="0">
                <a:latin typeface="NimbusRomNo9L-Regu"/>
              </a:rPr>
              <a:t>Optimize for an objective function that incorporates fairness.</a:t>
            </a:r>
          </a:p>
          <a:p>
            <a:pPr marL="285750" indent="-285750" algn="l">
              <a:buFont typeface="Arial" panose="020B0604020202020204" pitchFamily="34" charset="0"/>
              <a:buChar char="•"/>
            </a:pPr>
            <a:r>
              <a:rPr lang="en-US" sz="1800" b="0" i="0" u="none" strike="noStrike" baseline="0" dirty="0">
                <a:latin typeface="NimbusRomNo9L-Regu"/>
              </a:rPr>
              <a:t>Examine your data for prejudice and for correlations between protected attributes and </a:t>
            </a:r>
            <a:r>
              <a:rPr lang="en-MY" sz="1800" b="0" i="0" u="none" strike="noStrike" baseline="0" dirty="0">
                <a:latin typeface="NimbusRomNo9L-Regu"/>
              </a:rPr>
              <a:t>other attributes.</a:t>
            </a:r>
          </a:p>
          <a:p>
            <a:pPr marL="285750" indent="-285750" algn="l">
              <a:buFont typeface="Arial" panose="020B0604020202020204" pitchFamily="34" charset="0"/>
              <a:buChar char="•"/>
            </a:pPr>
            <a:r>
              <a:rPr lang="en-US" sz="1800" b="0" i="0" u="none" strike="noStrike" baseline="0" dirty="0">
                <a:latin typeface="NimbusRomNo9L-Regu"/>
              </a:rPr>
              <a:t>Understand how any human annotation of data is done, design goals for annotation accuracy, and verify that the goals are met.</a:t>
            </a:r>
          </a:p>
          <a:p>
            <a:pPr marL="285750" indent="-285750" algn="l">
              <a:buFont typeface="Arial" panose="020B0604020202020204" pitchFamily="34" charset="0"/>
              <a:buChar char="•"/>
            </a:pPr>
            <a:r>
              <a:rPr lang="en-US" sz="1800" b="0" i="0" u="none" strike="noStrike" baseline="0" dirty="0">
                <a:latin typeface="NimbusRomNo9L-Regu"/>
              </a:rPr>
              <a:t>Don’t just track overall metrics for your system; make sure you track metrics for subgroups that might be victims of bias.</a:t>
            </a:r>
          </a:p>
          <a:p>
            <a:pPr marL="285750" indent="-285750" algn="l">
              <a:buFont typeface="Arial" panose="020B0604020202020204" pitchFamily="34" charset="0"/>
              <a:buChar char="•"/>
            </a:pPr>
            <a:r>
              <a:rPr lang="en-US" sz="1800" b="0" i="0" u="none" strike="noStrike" baseline="0" dirty="0">
                <a:latin typeface="NimbusRomNo9L-Regu"/>
              </a:rPr>
              <a:t>Include system tests that reflect the experience of minority group users.</a:t>
            </a:r>
          </a:p>
          <a:p>
            <a:pPr marL="285750" indent="-285750" algn="l">
              <a:buFont typeface="Arial" panose="020B0604020202020204" pitchFamily="34" charset="0"/>
              <a:buChar char="•"/>
            </a:pPr>
            <a:r>
              <a:rPr lang="en-US" sz="1800" b="0" i="0" u="none" strike="noStrike" baseline="0" dirty="0">
                <a:latin typeface="NimbusRomNo9L-Regu"/>
              </a:rPr>
              <a:t>Have a feedback loop so that when fairness problems come up, they are dealt with</a:t>
            </a:r>
            <a:endParaRPr lang="en-US" i="0" u="none" strike="noStrike" baseline="0" dirty="0">
              <a:latin typeface="NimbusRomNo9L-Regu"/>
            </a:endParaRPr>
          </a:p>
        </p:txBody>
      </p:sp>
    </p:spTree>
    <p:extLst>
      <p:ext uri="{BB962C8B-B14F-4D97-AF65-F5344CB8AC3E}">
        <p14:creationId xmlns:p14="http://schemas.microsoft.com/office/powerpoint/2010/main" val="2726239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lang="en-MY" spc="20" smtClean="0"/>
              <a:t>15</a:t>
            </a:fld>
            <a:endParaRPr lang="en-MY" spc="20" dirty="0"/>
          </a:p>
        </p:txBody>
      </p:sp>
      <p:sp>
        <p:nvSpPr>
          <p:cNvPr id="2" name="object 2"/>
          <p:cNvSpPr txBox="1">
            <a:spLocks noGrp="1"/>
          </p:cNvSpPr>
          <p:nvPr>
            <p:ph type="title"/>
          </p:nvPr>
        </p:nvSpPr>
        <p:spPr>
          <a:xfrm>
            <a:off x="1168755" y="798728"/>
            <a:ext cx="7722234" cy="343492"/>
          </a:xfrm>
          <a:prstGeom prst="rect">
            <a:avLst/>
          </a:prstGeom>
          <a:ln w="51816">
            <a:solidFill>
              <a:srgbClr val="000000"/>
            </a:solidFill>
          </a:ln>
        </p:spPr>
        <p:txBody>
          <a:bodyPr vert="horz" wrap="square" lIns="0" tIns="0" rIns="0" bIns="0" rtlCol="0">
            <a:spAutoFit/>
          </a:bodyPr>
          <a:lstStyle/>
          <a:p>
            <a:pPr algn="ctr">
              <a:lnSpc>
                <a:spcPts val="2635"/>
              </a:lnSpc>
            </a:pPr>
            <a:r>
              <a:rPr lang="en-US" sz="2800" spc="-50" dirty="0">
                <a:latin typeface="Calibri"/>
                <a:cs typeface="Calibri"/>
              </a:rPr>
              <a:t>The Ethics of AI</a:t>
            </a:r>
            <a:endParaRPr lang="en-US" spc="70" dirty="0"/>
          </a:p>
        </p:txBody>
      </p:sp>
      <p:sp>
        <p:nvSpPr>
          <p:cNvPr id="7" name="TextBox 6">
            <a:extLst>
              <a:ext uri="{FF2B5EF4-FFF2-40B4-BE49-F238E27FC236}">
                <a16:creationId xmlns:a16="http://schemas.microsoft.com/office/drawing/2014/main" id="{3CDB7B1F-90C6-4911-8957-DC545887695A}"/>
              </a:ext>
            </a:extLst>
          </p:cNvPr>
          <p:cNvSpPr txBox="1"/>
          <p:nvPr/>
        </p:nvSpPr>
        <p:spPr>
          <a:xfrm>
            <a:off x="1156055" y="1320695"/>
            <a:ext cx="7722234" cy="5355312"/>
          </a:xfrm>
          <a:prstGeom prst="rect">
            <a:avLst/>
          </a:prstGeom>
          <a:noFill/>
        </p:spPr>
        <p:txBody>
          <a:bodyPr wrap="square">
            <a:spAutoFit/>
          </a:bodyPr>
          <a:lstStyle/>
          <a:p>
            <a:pPr algn="l"/>
            <a:r>
              <a:rPr lang="en-MY" sz="1800" b="0" i="0" u="none" strike="noStrike" baseline="0" dirty="0">
                <a:solidFill>
                  <a:srgbClr val="9A009A"/>
                </a:solidFill>
                <a:latin typeface="CMSSBX10"/>
              </a:rPr>
              <a:t>Trust and transparency</a:t>
            </a:r>
          </a:p>
          <a:p>
            <a:pPr marL="285750" indent="-285750" algn="l">
              <a:buFont typeface="Arial" panose="020B0604020202020204" pitchFamily="34" charset="0"/>
              <a:buChar char="•"/>
            </a:pPr>
            <a:r>
              <a:rPr lang="en-US" sz="1800" b="0" i="0" u="none" strike="noStrike" baseline="0" dirty="0">
                <a:solidFill>
                  <a:srgbClr val="000000"/>
                </a:solidFill>
                <a:latin typeface="NimbusRomNo9L-Regu"/>
              </a:rPr>
              <a:t>People need to be able to </a:t>
            </a:r>
            <a:r>
              <a:rPr lang="en-US" sz="1800" b="0" i="0" u="none" strike="noStrike" baseline="0" dirty="0">
                <a:solidFill>
                  <a:srgbClr val="000000"/>
                </a:solidFill>
                <a:latin typeface="NimbusRomNo9L-Medi"/>
              </a:rPr>
              <a:t>trust </a:t>
            </a:r>
            <a:r>
              <a:rPr lang="en-US" sz="1800" b="0" i="0" u="none" strike="noStrike" baseline="0" dirty="0">
                <a:solidFill>
                  <a:srgbClr val="000000"/>
                </a:solidFill>
                <a:latin typeface="NimbusRomNo9L-Regu"/>
              </a:rPr>
              <a:t>the</a:t>
            </a:r>
            <a:r>
              <a:rPr lang="en-US" dirty="0">
                <a:solidFill>
                  <a:srgbClr val="00A6A6"/>
                </a:solidFill>
                <a:latin typeface="CMSS8"/>
              </a:rPr>
              <a:t> </a:t>
            </a:r>
            <a:r>
              <a:rPr lang="en-MY" sz="1800" b="0" i="0" u="none" strike="noStrike" baseline="0" dirty="0">
                <a:solidFill>
                  <a:srgbClr val="000000"/>
                </a:solidFill>
                <a:latin typeface="NimbusRomNo9L-Regu"/>
              </a:rPr>
              <a:t>systems they use</a:t>
            </a:r>
          </a:p>
          <a:p>
            <a:pPr marL="285750" indent="-285750" algn="l">
              <a:buFont typeface="Arial" panose="020B0604020202020204" pitchFamily="34" charset="0"/>
              <a:buChar char="•"/>
            </a:pPr>
            <a:endParaRPr lang="en-MY" dirty="0">
              <a:solidFill>
                <a:srgbClr val="000000"/>
              </a:solidFill>
              <a:latin typeface="NimbusRomNo9L-Regu"/>
            </a:endParaRPr>
          </a:p>
          <a:p>
            <a:pPr marL="285750" indent="-285750" algn="l">
              <a:buFont typeface="Arial" panose="020B0604020202020204" pitchFamily="34" charset="0"/>
              <a:buChar char="•"/>
            </a:pPr>
            <a:r>
              <a:rPr lang="en-US" sz="1800" b="0" i="0" u="none" strike="noStrike" baseline="0" dirty="0">
                <a:solidFill>
                  <a:srgbClr val="000000"/>
                </a:solidFill>
                <a:latin typeface="NimbusRomNo9L-Regu"/>
              </a:rPr>
              <a:t>Engineered systems must go through a </a:t>
            </a:r>
            <a:r>
              <a:rPr lang="en-US" sz="1800" b="0" i="0" u="none" strike="noStrike" baseline="0" dirty="0">
                <a:solidFill>
                  <a:srgbClr val="000000"/>
                </a:solidFill>
                <a:latin typeface="NimbusRomNo9L-Medi"/>
              </a:rPr>
              <a:t>verification and validation </a:t>
            </a:r>
            <a:r>
              <a:rPr lang="en-MY" sz="1800" b="0" i="0" u="none" strike="noStrike" baseline="0" dirty="0">
                <a:solidFill>
                  <a:srgbClr val="000000"/>
                </a:solidFill>
                <a:latin typeface="NimbusRomNo9L-Regu"/>
              </a:rPr>
              <a:t>(V&amp;V) process</a:t>
            </a:r>
          </a:p>
          <a:p>
            <a:pPr marL="742950" lvl="1" indent="-285750">
              <a:buFont typeface="Arial" panose="020B0604020202020204" pitchFamily="34" charset="0"/>
              <a:buChar char="•"/>
            </a:pPr>
            <a:r>
              <a:rPr lang="en-US" sz="1800" b="0" i="0" u="none" strike="noStrike" baseline="0" dirty="0">
                <a:latin typeface="NimbusRomNo9L-Regu"/>
              </a:rPr>
              <a:t>Verification means that the product satisfies the specifications</a:t>
            </a:r>
          </a:p>
          <a:p>
            <a:pPr marL="742950" lvl="1" indent="-285750">
              <a:buFont typeface="Arial" panose="020B0604020202020204" pitchFamily="34" charset="0"/>
              <a:buChar char="•"/>
            </a:pPr>
            <a:r>
              <a:rPr lang="en-MY" sz="1800" b="0" i="0" u="none" strike="noStrike" baseline="0" dirty="0">
                <a:latin typeface="NimbusRomNo9L-Regu"/>
              </a:rPr>
              <a:t>Validation</a:t>
            </a:r>
            <a:r>
              <a:rPr lang="en-MY" dirty="0">
                <a:latin typeface="NimbusRomNo9L-Regu"/>
              </a:rPr>
              <a:t> </a:t>
            </a:r>
            <a:r>
              <a:rPr lang="en-US" sz="1800" b="0" i="0" u="none" strike="noStrike" baseline="0" dirty="0">
                <a:latin typeface="NimbusRomNo9L-Regu"/>
              </a:rPr>
              <a:t>means ensuring that the specifications actually meet the needs of the user and other affected </a:t>
            </a:r>
            <a:r>
              <a:rPr lang="en-MY" sz="1800" b="0" i="0" u="none" strike="noStrike" baseline="0" dirty="0">
                <a:latin typeface="NimbusRomNo9L-Regu"/>
              </a:rPr>
              <a:t>parties</a:t>
            </a:r>
          </a:p>
          <a:p>
            <a:pPr marL="742950" lvl="1" indent="-285750">
              <a:buFont typeface="Arial" panose="020B0604020202020204" pitchFamily="34" charset="0"/>
              <a:buChar char="•"/>
            </a:pPr>
            <a:endParaRPr lang="en-MY" dirty="0">
              <a:latin typeface="NimbusRomNo9L-Regu"/>
            </a:endParaRPr>
          </a:p>
          <a:p>
            <a:pPr marL="285750" indent="-285750">
              <a:buFont typeface="Arial" panose="020B0604020202020204" pitchFamily="34" charset="0"/>
              <a:buChar char="•"/>
            </a:pPr>
            <a:r>
              <a:rPr lang="en-MY" b="0" i="0" u="none" strike="noStrike" baseline="0" dirty="0">
                <a:latin typeface="NimbusRomNo9L-Medi"/>
              </a:rPr>
              <a:t>Certification</a:t>
            </a:r>
            <a:r>
              <a:rPr lang="en-MY" dirty="0">
                <a:latin typeface="NimbusRomNo9L-Regu"/>
              </a:rPr>
              <a:t> and safe standards, ISO in other industries</a:t>
            </a:r>
          </a:p>
          <a:p>
            <a:pPr marL="285750" indent="-285750">
              <a:buFont typeface="Arial" panose="020B0604020202020204" pitchFamily="34" charset="0"/>
              <a:buChar char="•"/>
            </a:pPr>
            <a:endParaRPr lang="en-MY" i="0" u="none" strike="noStrike" baseline="0"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The AI industry is not yet at this level of clarity, although there are some frameworks in progress, such as IEEE P7001, a standard defining ethical design for artificial intelligence and autonomous systems</a:t>
            </a:r>
          </a:p>
          <a:p>
            <a:pPr marL="285750" indent="-285750" algn="l">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r>
              <a:rPr lang="en-US" sz="1800" b="1" i="0" u="none" strike="noStrike" baseline="0" dirty="0">
                <a:latin typeface="NimbusRomNo9L-Medi"/>
              </a:rPr>
              <a:t>Transparency</a:t>
            </a:r>
            <a:r>
              <a:rPr lang="en-US" sz="1800" b="0" i="0" u="none" strike="noStrike" baseline="0" dirty="0">
                <a:latin typeface="NimbusRomNo9L-Regu"/>
              </a:rPr>
              <a:t>: consumers want to know what is going on inside a system, and that the system is not working against them, whether due to intentional malice, an unintentional bug, or pervasive societal bias that is recapitulated by the system</a:t>
            </a:r>
            <a:endParaRPr lang="en-US" i="0" u="none" strike="noStrike" baseline="0" dirty="0">
              <a:latin typeface="NimbusRomNo9L-Regu"/>
            </a:endParaRPr>
          </a:p>
        </p:txBody>
      </p:sp>
    </p:spTree>
    <p:extLst>
      <p:ext uri="{BB962C8B-B14F-4D97-AF65-F5344CB8AC3E}">
        <p14:creationId xmlns:p14="http://schemas.microsoft.com/office/powerpoint/2010/main" val="1148576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lang="en-MY" spc="20" smtClean="0"/>
              <a:t>16</a:t>
            </a:fld>
            <a:endParaRPr lang="en-MY" spc="20" dirty="0"/>
          </a:p>
        </p:txBody>
      </p:sp>
      <p:sp>
        <p:nvSpPr>
          <p:cNvPr id="2" name="object 2"/>
          <p:cNvSpPr txBox="1">
            <a:spLocks noGrp="1"/>
          </p:cNvSpPr>
          <p:nvPr>
            <p:ph type="title"/>
          </p:nvPr>
        </p:nvSpPr>
        <p:spPr>
          <a:xfrm>
            <a:off x="1168755" y="798728"/>
            <a:ext cx="7722234" cy="343492"/>
          </a:xfrm>
          <a:prstGeom prst="rect">
            <a:avLst/>
          </a:prstGeom>
          <a:ln w="51816">
            <a:solidFill>
              <a:srgbClr val="000000"/>
            </a:solidFill>
          </a:ln>
        </p:spPr>
        <p:txBody>
          <a:bodyPr vert="horz" wrap="square" lIns="0" tIns="0" rIns="0" bIns="0" rtlCol="0">
            <a:spAutoFit/>
          </a:bodyPr>
          <a:lstStyle/>
          <a:p>
            <a:pPr algn="ctr">
              <a:lnSpc>
                <a:spcPts val="2635"/>
              </a:lnSpc>
            </a:pPr>
            <a:r>
              <a:rPr lang="en-US" sz="2800" spc="-50" dirty="0">
                <a:latin typeface="Calibri"/>
                <a:cs typeface="Calibri"/>
              </a:rPr>
              <a:t>The Ethics of AI</a:t>
            </a:r>
            <a:endParaRPr lang="en-US" spc="70" dirty="0"/>
          </a:p>
        </p:txBody>
      </p:sp>
      <p:sp>
        <p:nvSpPr>
          <p:cNvPr id="7" name="TextBox 6">
            <a:extLst>
              <a:ext uri="{FF2B5EF4-FFF2-40B4-BE49-F238E27FC236}">
                <a16:creationId xmlns:a16="http://schemas.microsoft.com/office/drawing/2014/main" id="{3CDB7B1F-90C6-4911-8957-DC545887695A}"/>
              </a:ext>
            </a:extLst>
          </p:cNvPr>
          <p:cNvSpPr txBox="1"/>
          <p:nvPr/>
        </p:nvSpPr>
        <p:spPr>
          <a:xfrm>
            <a:off x="1156055" y="1320695"/>
            <a:ext cx="7722234" cy="5509200"/>
          </a:xfrm>
          <a:prstGeom prst="rect">
            <a:avLst/>
          </a:prstGeom>
          <a:noFill/>
        </p:spPr>
        <p:txBody>
          <a:bodyPr wrap="square">
            <a:spAutoFit/>
          </a:bodyPr>
          <a:lstStyle/>
          <a:p>
            <a:pPr algn="l"/>
            <a:r>
              <a:rPr lang="en-MY" sz="1600" b="0" i="0" u="none" strike="noStrike" baseline="0" dirty="0">
                <a:solidFill>
                  <a:srgbClr val="9A009A"/>
                </a:solidFill>
                <a:latin typeface="CMSSBX10"/>
              </a:rPr>
              <a:t>Trust and transparency</a:t>
            </a:r>
          </a:p>
          <a:p>
            <a:pPr algn="l"/>
            <a:r>
              <a:rPr lang="en-US" sz="1600" b="0" i="0" u="none" strike="noStrike" baseline="0" dirty="0">
                <a:solidFill>
                  <a:srgbClr val="000000"/>
                </a:solidFill>
                <a:latin typeface="NimbusRomNo9L-Regu"/>
              </a:rPr>
              <a:t>An AI system that can explain itself is called </a:t>
            </a:r>
            <a:r>
              <a:rPr lang="en-US" sz="1600" b="0" i="0" u="none" strike="noStrike" baseline="0" dirty="0">
                <a:solidFill>
                  <a:srgbClr val="000000"/>
                </a:solidFill>
                <a:latin typeface="NimbusRomNo9L-Medi"/>
              </a:rPr>
              <a:t>explainable AI (XAI)</a:t>
            </a:r>
            <a:r>
              <a:rPr lang="en-US" sz="1600" b="0" i="0" u="none" strike="noStrike" baseline="0" dirty="0">
                <a:solidFill>
                  <a:srgbClr val="000000"/>
                </a:solidFill>
                <a:latin typeface="NimbusRomNo9L-Regu"/>
              </a:rPr>
              <a:t>. </a:t>
            </a:r>
          </a:p>
          <a:p>
            <a:pPr algn="l"/>
            <a:endParaRPr lang="en-US" sz="1600" dirty="0">
              <a:solidFill>
                <a:srgbClr val="000000"/>
              </a:solidFill>
              <a:latin typeface="NimbusRomNo9L-Regu"/>
            </a:endParaRPr>
          </a:p>
          <a:p>
            <a:pPr algn="l"/>
            <a:r>
              <a:rPr lang="en-US" sz="1600" b="0" i="0" u="none" strike="noStrike" baseline="0" dirty="0">
                <a:solidFill>
                  <a:srgbClr val="000000"/>
                </a:solidFill>
                <a:latin typeface="NimbusRomNo9L-Regu"/>
              </a:rPr>
              <a:t>A good explanation has several properties:</a:t>
            </a:r>
          </a:p>
          <a:p>
            <a:pPr marL="285750" indent="-285750" algn="l">
              <a:buFont typeface="Arial" panose="020B0604020202020204" pitchFamily="34" charset="0"/>
              <a:buChar char="•"/>
            </a:pPr>
            <a:r>
              <a:rPr lang="en-US" sz="1600" b="0" i="0" u="none" strike="noStrike" baseline="0" dirty="0">
                <a:solidFill>
                  <a:srgbClr val="000000"/>
                </a:solidFill>
                <a:latin typeface="NimbusRomNo9L-Regu"/>
              </a:rPr>
              <a:t>it should be understandable and convincing to the user</a:t>
            </a:r>
          </a:p>
          <a:p>
            <a:pPr marL="285750" indent="-285750" algn="l">
              <a:buFont typeface="Arial" panose="020B0604020202020204" pitchFamily="34" charset="0"/>
              <a:buChar char="•"/>
            </a:pPr>
            <a:r>
              <a:rPr lang="en-US" sz="1600" b="0" i="0" u="none" strike="noStrike" baseline="0" dirty="0">
                <a:solidFill>
                  <a:srgbClr val="000000"/>
                </a:solidFill>
                <a:latin typeface="NimbusRomNo9L-Regu"/>
              </a:rPr>
              <a:t>it should accurately reflect the reasoning of the system</a:t>
            </a:r>
          </a:p>
          <a:p>
            <a:pPr marL="285750" indent="-285750" algn="l">
              <a:buFont typeface="Arial" panose="020B0604020202020204" pitchFamily="34" charset="0"/>
              <a:buChar char="•"/>
            </a:pPr>
            <a:r>
              <a:rPr lang="en-US" sz="1600" b="0" i="0" u="none" strike="noStrike" baseline="0" dirty="0">
                <a:solidFill>
                  <a:srgbClr val="000000"/>
                </a:solidFill>
                <a:latin typeface="NimbusRomNo9L-Regu"/>
              </a:rPr>
              <a:t>it should be complete, </a:t>
            </a:r>
          </a:p>
          <a:p>
            <a:pPr marL="285750" indent="-285750" algn="l">
              <a:buFont typeface="Arial" panose="020B0604020202020204" pitchFamily="34" charset="0"/>
              <a:buChar char="•"/>
            </a:pPr>
            <a:r>
              <a:rPr lang="en-US" sz="1600" b="0" i="0" u="none" strike="noStrike" baseline="0" dirty="0">
                <a:solidFill>
                  <a:srgbClr val="000000"/>
                </a:solidFill>
                <a:latin typeface="NimbusRomNo9L-Regu"/>
              </a:rPr>
              <a:t>it should be specific in that different users with different conditions or different outcomes </a:t>
            </a:r>
            <a:r>
              <a:rPr lang="en-MY" sz="1600" b="0" i="0" u="none" strike="noStrike" baseline="0" dirty="0">
                <a:solidFill>
                  <a:srgbClr val="000000"/>
                </a:solidFill>
                <a:latin typeface="NimbusRomNo9L-Regu"/>
              </a:rPr>
              <a:t>should get different explanations.</a:t>
            </a:r>
          </a:p>
          <a:p>
            <a:pPr algn="l"/>
            <a:endParaRPr lang="en-MY" sz="1600" b="0" i="0" u="none" strike="noStrike" baseline="0" dirty="0">
              <a:solidFill>
                <a:srgbClr val="000000"/>
              </a:solidFill>
              <a:latin typeface="NimbusRomNo9L-Regu"/>
            </a:endParaRPr>
          </a:p>
          <a:p>
            <a:pPr algn="l"/>
            <a:r>
              <a:rPr lang="en-MY" sz="1600" b="0" i="0" u="none" strike="noStrike" baseline="0" dirty="0">
                <a:solidFill>
                  <a:srgbClr val="9A009A"/>
                </a:solidFill>
                <a:latin typeface="CMSSBX10"/>
              </a:rPr>
              <a:t>The future of work</a:t>
            </a:r>
          </a:p>
          <a:p>
            <a:pPr marL="285750" indent="-285750" algn="l">
              <a:buFont typeface="Arial" panose="020B0604020202020204" pitchFamily="34" charset="0"/>
              <a:buChar char="•"/>
            </a:pPr>
            <a:r>
              <a:rPr lang="en-US" sz="1600" b="0" i="0" u="none" strike="noStrike" baseline="0" dirty="0">
                <a:latin typeface="NimbusRomNo9L-Regu"/>
              </a:rPr>
              <a:t>an immediate reduction in employment when an employer finds a mechanical method to perform work previously done by a </a:t>
            </a:r>
            <a:r>
              <a:rPr lang="en-MY" sz="1600" dirty="0">
                <a:latin typeface="NimbusRomNo9L-Regu"/>
              </a:rPr>
              <a:t>p</a:t>
            </a:r>
            <a:r>
              <a:rPr lang="en-MY" sz="1600" b="0" i="0" u="none" strike="noStrike" baseline="0" dirty="0">
                <a:latin typeface="NimbusRomNo9L-Regu"/>
              </a:rPr>
              <a:t>erson</a:t>
            </a:r>
            <a:endParaRPr lang="en-MY" sz="1600" dirty="0">
              <a:solidFill>
                <a:srgbClr val="9A009A"/>
              </a:solidFill>
              <a:latin typeface="CMSSBX10"/>
            </a:endParaRPr>
          </a:p>
          <a:p>
            <a:pPr marL="285750" indent="-285750" algn="l">
              <a:buFont typeface="Arial" panose="020B0604020202020204" pitchFamily="34" charset="0"/>
              <a:buChar char="•"/>
            </a:pPr>
            <a:endParaRPr lang="en-MY" sz="1600" dirty="0">
              <a:solidFill>
                <a:srgbClr val="000000"/>
              </a:solidFill>
              <a:latin typeface="NimbusRomNo9L-Regu"/>
            </a:endParaRPr>
          </a:p>
          <a:p>
            <a:pPr marL="285750" indent="-285750" algn="l">
              <a:buFont typeface="Arial" panose="020B0604020202020204" pitchFamily="34" charset="0"/>
              <a:buChar char="•"/>
            </a:pPr>
            <a:r>
              <a:rPr lang="en-US" sz="1600" b="0" i="0" u="none" strike="noStrike" baseline="0" dirty="0">
                <a:latin typeface="NimbusRomNo9L-Regu"/>
              </a:rPr>
              <a:t>More automation with physical robots, first in controlled warehouse environments, then in more uncertain environments, building to a significant portion of the </a:t>
            </a:r>
            <a:r>
              <a:rPr lang="en-MY" sz="1600" b="0" i="0" u="none" strike="noStrike" baseline="0" dirty="0">
                <a:latin typeface="NimbusRomNo9L-Regu"/>
              </a:rPr>
              <a:t>marketplace by around 2030.</a:t>
            </a:r>
          </a:p>
          <a:p>
            <a:pPr marL="285750" indent="-285750" algn="l">
              <a:buFont typeface="Arial" panose="020B0604020202020204" pitchFamily="34" charset="0"/>
              <a:buChar char="•"/>
            </a:pPr>
            <a:endParaRPr lang="en-MY" sz="1600" dirty="0">
              <a:solidFill>
                <a:srgbClr val="000000"/>
              </a:solidFill>
              <a:latin typeface="NimbusRomNo9L-Regu"/>
            </a:endParaRPr>
          </a:p>
          <a:p>
            <a:pPr marL="285750" indent="-285750" algn="l">
              <a:buFont typeface="Arial" panose="020B0604020202020204" pitchFamily="34" charset="0"/>
              <a:buChar char="•"/>
            </a:pPr>
            <a:r>
              <a:rPr lang="en-US" sz="1600" b="0" i="0" u="none" strike="noStrike" baseline="0" dirty="0">
                <a:latin typeface="NimbusRomNo9L-Regu"/>
              </a:rPr>
              <a:t>the ratio between workers and retirees changes. In 2015 there were less than 30 retirees per 100 workers; by 2050 there may be </a:t>
            </a:r>
            <a:r>
              <a:rPr lang="en-MY" sz="1600" b="0" i="0" u="none" strike="noStrike" baseline="0" dirty="0">
                <a:latin typeface="NimbusRomNo9L-Regu"/>
              </a:rPr>
              <a:t>over 60 per 100 workers</a:t>
            </a:r>
            <a:endParaRPr lang="en-MY" sz="1600" b="0" i="0" u="none" strike="noStrike" baseline="0" dirty="0">
              <a:solidFill>
                <a:srgbClr val="000000"/>
              </a:solidFill>
              <a:latin typeface="NimbusRomNo9L-Regu"/>
            </a:endParaRPr>
          </a:p>
          <a:p>
            <a:pPr marL="285750" indent="-285750" algn="l">
              <a:buFont typeface="Arial" panose="020B0604020202020204" pitchFamily="34" charset="0"/>
              <a:buChar char="•"/>
            </a:pPr>
            <a:endParaRPr lang="en-MY" sz="1600" b="0" i="0" u="none" strike="noStrike" baseline="0" dirty="0">
              <a:solidFill>
                <a:srgbClr val="9A009A"/>
              </a:solidFill>
              <a:latin typeface="CMSSBX10"/>
            </a:endParaRPr>
          </a:p>
          <a:p>
            <a:pPr marL="285750" indent="-285750" algn="l">
              <a:buFont typeface="Arial" panose="020B0604020202020204" pitchFamily="34" charset="0"/>
              <a:buChar char="•"/>
            </a:pPr>
            <a:r>
              <a:rPr lang="en-MY" sz="1600" b="0" i="0" u="none" strike="noStrike" baseline="0" dirty="0">
                <a:solidFill>
                  <a:srgbClr val="000000"/>
                </a:solidFill>
                <a:latin typeface="NimbusRomNo9L-Regu"/>
              </a:rPr>
              <a:t>prob</a:t>
            </a:r>
            <a:r>
              <a:rPr lang="en-US" sz="1600" b="0" i="0" u="none" strike="noStrike" baseline="0" dirty="0" err="1">
                <a:solidFill>
                  <a:srgbClr val="000000"/>
                </a:solidFill>
                <a:latin typeface="NimbusRomNo9L-Regu"/>
              </a:rPr>
              <a:t>lems</a:t>
            </a:r>
            <a:r>
              <a:rPr lang="en-US" sz="1600" b="0" i="0" u="none" strike="noStrike" baseline="0" dirty="0">
                <a:solidFill>
                  <a:srgbClr val="000000"/>
                </a:solidFill>
                <a:latin typeface="NimbusRomNo9L-Regu"/>
              </a:rPr>
              <a:t> due to the </a:t>
            </a:r>
            <a:r>
              <a:rPr lang="en-US" sz="1600" b="0" i="0" u="none" strike="noStrike" baseline="0" dirty="0">
                <a:solidFill>
                  <a:srgbClr val="000000"/>
                </a:solidFill>
                <a:latin typeface="NimbusRomNo9L-Medi"/>
              </a:rPr>
              <a:t>pace of change</a:t>
            </a:r>
            <a:endParaRPr lang="en-MY" sz="1600" b="0" i="0" u="none" strike="noStrike" baseline="0" dirty="0">
              <a:solidFill>
                <a:srgbClr val="9A009A"/>
              </a:solidFill>
              <a:latin typeface="CMSSBX10"/>
            </a:endParaRPr>
          </a:p>
        </p:txBody>
      </p:sp>
    </p:spTree>
    <p:extLst>
      <p:ext uri="{BB962C8B-B14F-4D97-AF65-F5344CB8AC3E}">
        <p14:creationId xmlns:p14="http://schemas.microsoft.com/office/powerpoint/2010/main" val="2380413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lang="en-MY" spc="20" smtClean="0"/>
              <a:t>17</a:t>
            </a:fld>
            <a:endParaRPr lang="en-MY" spc="20" dirty="0"/>
          </a:p>
        </p:txBody>
      </p:sp>
      <p:sp>
        <p:nvSpPr>
          <p:cNvPr id="2" name="object 2"/>
          <p:cNvSpPr txBox="1">
            <a:spLocks noGrp="1"/>
          </p:cNvSpPr>
          <p:nvPr>
            <p:ph type="title"/>
          </p:nvPr>
        </p:nvSpPr>
        <p:spPr>
          <a:xfrm>
            <a:off x="1168755" y="798728"/>
            <a:ext cx="7722234" cy="343492"/>
          </a:xfrm>
          <a:prstGeom prst="rect">
            <a:avLst/>
          </a:prstGeom>
          <a:ln w="51816">
            <a:solidFill>
              <a:srgbClr val="000000"/>
            </a:solidFill>
          </a:ln>
        </p:spPr>
        <p:txBody>
          <a:bodyPr vert="horz" wrap="square" lIns="0" tIns="0" rIns="0" bIns="0" rtlCol="0">
            <a:spAutoFit/>
          </a:bodyPr>
          <a:lstStyle/>
          <a:p>
            <a:pPr algn="ctr">
              <a:lnSpc>
                <a:spcPts val="2635"/>
              </a:lnSpc>
            </a:pPr>
            <a:r>
              <a:rPr lang="en-US" sz="2800" spc="-50" dirty="0">
                <a:latin typeface="Calibri"/>
                <a:cs typeface="Calibri"/>
              </a:rPr>
              <a:t>The Ethics of AI</a:t>
            </a:r>
            <a:endParaRPr lang="en-US" spc="70" dirty="0"/>
          </a:p>
        </p:txBody>
      </p:sp>
      <p:sp>
        <p:nvSpPr>
          <p:cNvPr id="7" name="TextBox 6">
            <a:extLst>
              <a:ext uri="{FF2B5EF4-FFF2-40B4-BE49-F238E27FC236}">
                <a16:creationId xmlns:a16="http://schemas.microsoft.com/office/drawing/2014/main" id="{3CDB7B1F-90C6-4911-8957-DC545887695A}"/>
              </a:ext>
            </a:extLst>
          </p:cNvPr>
          <p:cNvSpPr txBox="1"/>
          <p:nvPr/>
        </p:nvSpPr>
        <p:spPr>
          <a:xfrm>
            <a:off x="1156055" y="1320695"/>
            <a:ext cx="7722234" cy="4247317"/>
          </a:xfrm>
          <a:prstGeom prst="rect">
            <a:avLst/>
          </a:prstGeom>
          <a:noFill/>
        </p:spPr>
        <p:txBody>
          <a:bodyPr wrap="square">
            <a:spAutoFit/>
          </a:bodyPr>
          <a:lstStyle/>
          <a:p>
            <a:pPr algn="l"/>
            <a:r>
              <a:rPr lang="en-MY" sz="1800" b="0" i="0" u="none" strike="noStrike" baseline="0" dirty="0">
                <a:solidFill>
                  <a:srgbClr val="9A009A"/>
                </a:solidFill>
                <a:latin typeface="CMSSBX10"/>
              </a:rPr>
              <a:t>Robot rights</a:t>
            </a:r>
          </a:p>
          <a:p>
            <a:pPr algn="l"/>
            <a:endParaRPr lang="en-MY" dirty="0">
              <a:solidFill>
                <a:srgbClr val="9A009A"/>
              </a:solidFill>
              <a:latin typeface="CMSSBX10"/>
            </a:endParaRPr>
          </a:p>
          <a:p>
            <a:pPr marL="285750" indent="-285750" algn="l">
              <a:buFont typeface="Arial" panose="020B0604020202020204" pitchFamily="34" charset="0"/>
              <a:buChar char="•"/>
            </a:pPr>
            <a:r>
              <a:rPr lang="en-US" sz="1800" b="0" i="0" u="none" strike="noStrike" baseline="0" dirty="0">
                <a:latin typeface="NimbusRomNo9L-Regu"/>
              </a:rPr>
              <a:t>if robots can feel pain, if they can dread death, if they are considered “persons,” then the argument can be made that they have rights and deserve to have </a:t>
            </a:r>
            <a:r>
              <a:rPr lang="en-MY" sz="1800" b="0" i="0" u="none" strike="noStrike" baseline="0" dirty="0">
                <a:latin typeface="NimbusRomNo9L-Regu"/>
              </a:rPr>
              <a:t>their rights recognize</a:t>
            </a:r>
          </a:p>
          <a:p>
            <a:pPr marL="285750" indent="-285750" algn="l">
              <a:buFont typeface="Arial" panose="020B0604020202020204" pitchFamily="34" charset="0"/>
              <a:buChar char="•"/>
            </a:pPr>
            <a:endParaRPr lang="en-MY" dirty="0">
              <a:solidFill>
                <a:srgbClr val="9A009A"/>
              </a:solidFill>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If robots have rights, then they should not be enslaved, and there is a question of whether reprogramming them would be a kind of enslavement</a:t>
            </a:r>
          </a:p>
          <a:p>
            <a:pPr marL="285750" indent="-285750" algn="l">
              <a:buFont typeface="Arial" panose="020B0604020202020204" pitchFamily="34" charset="0"/>
              <a:buChar char="•"/>
            </a:pPr>
            <a:endParaRPr lang="en-US" dirty="0">
              <a:solidFill>
                <a:srgbClr val="9A009A"/>
              </a:solidFill>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Another ethical issue involves voting rights: a rich person could buy thousands of robots and program them to cast thousands of votes—should those votes count?</a:t>
            </a:r>
          </a:p>
          <a:p>
            <a:pPr marL="285750" indent="-285750" algn="l">
              <a:buFont typeface="Arial" panose="020B0604020202020204" pitchFamily="34" charset="0"/>
              <a:buChar char="•"/>
            </a:pPr>
            <a:endParaRPr lang="en-US" dirty="0">
              <a:solidFill>
                <a:srgbClr val="9A009A"/>
              </a:solidFill>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Ernie Davis argues for avoiding the dilemmas of robot consciousness by never building robots that could possibly be considered </a:t>
            </a:r>
            <a:r>
              <a:rPr lang="en-US" sz="1800" b="0" i="0" u="none" strike="noStrike" baseline="0" dirty="0" err="1">
                <a:latin typeface="NimbusRomNo9L-Regu"/>
              </a:rPr>
              <a:t>consciou</a:t>
            </a:r>
            <a:endParaRPr lang="en-MY" sz="1800" b="0" i="0" u="none" strike="noStrike" baseline="0" dirty="0">
              <a:solidFill>
                <a:srgbClr val="9A009A"/>
              </a:solidFill>
              <a:latin typeface="CMSSBX10"/>
            </a:endParaRPr>
          </a:p>
        </p:txBody>
      </p:sp>
    </p:spTree>
    <p:extLst>
      <p:ext uri="{BB962C8B-B14F-4D97-AF65-F5344CB8AC3E}">
        <p14:creationId xmlns:p14="http://schemas.microsoft.com/office/powerpoint/2010/main" val="3296774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lang="en-MY" spc="20" smtClean="0"/>
              <a:t>18</a:t>
            </a:fld>
            <a:endParaRPr lang="en-MY" spc="20" dirty="0"/>
          </a:p>
        </p:txBody>
      </p:sp>
      <p:sp>
        <p:nvSpPr>
          <p:cNvPr id="2" name="object 2"/>
          <p:cNvSpPr txBox="1">
            <a:spLocks noGrp="1"/>
          </p:cNvSpPr>
          <p:nvPr>
            <p:ph type="title"/>
          </p:nvPr>
        </p:nvSpPr>
        <p:spPr>
          <a:xfrm>
            <a:off x="1168755" y="798728"/>
            <a:ext cx="7722234" cy="343492"/>
          </a:xfrm>
          <a:prstGeom prst="rect">
            <a:avLst/>
          </a:prstGeom>
          <a:ln w="51816">
            <a:solidFill>
              <a:srgbClr val="000000"/>
            </a:solidFill>
          </a:ln>
        </p:spPr>
        <p:txBody>
          <a:bodyPr vert="horz" wrap="square" lIns="0" tIns="0" rIns="0" bIns="0" rtlCol="0">
            <a:spAutoFit/>
          </a:bodyPr>
          <a:lstStyle/>
          <a:p>
            <a:pPr algn="ctr">
              <a:lnSpc>
                <a:spcPts val="2635"/>
              </a:lnSpc>
            </a:pPr>
            <a:r>
              <a:rPr lang="en-US" sz="2800" spc="-50" dirty="0">
                <a:latin typeface="Calibri"/>
                <a:cs typeface="Calibri"/>
              </a:rPr>
              <a:t>The Ethics of AI</a:t>
            </a:r>
            <a:endParaRPr lang="en-US" spc="70" dirty="0"/>
          </a:p>
        </p:txBody>
      </p:sp>
      <p:sp>
        <p:nvSpPr>
          <p:cNvPr id="7" name="TextBox 6">
            <a:extLst>
              <a:ext uri="{FF2B5EF4-FFF2-40B4-BE49-F238E27FC236}">
                <a16:creationId xmlns:a16="http://schemas.microsoft.com/office/drawing/2014/main" id="{3CDB7B1F-90C6-4911-8957-DC545887695A}"/>
              </a:ext>
            </a:extLst>
          </p:cNvPr>
          <p:cNvSpPr txBox="1"/>
          <p:nvPr/>
        </p:nvSpPr>
        <p:spPr>
          <a:xfrm>
            <a:off x="1156055" y="1320695"/>
            <a:ext cx="7722234" cy="5078313"/>
          </a:xfrm>
          <a:prstGeom prst="rect">
            <a:avLst/>
          </a:prstGeom>
          <a:noFill/>
        </p:spPr>
        <p:txBody>
          <a:bodyPr wrap="square">
            <a:spAutoFit/>
          </a:bodyPr>
          <a:lstStyle/>
          <a:p>
            <a:pPr algn="l"/>
            <a:r>
              <a:rPr lang="en-MY" sz="1800" b="0" i="0" u="none" strike="noStrike" baseline="0" dirty="0">
                <a:solidFill>
                  <a:srgbClr val="9A009A"/>
                </a:solidFill>
                <a:latin typeface="CMSSBX10"/>
              </a:rPr>
              <a:t>AI Safety</a:t>
            </a:r>
          </a:p>
          <a:p>
            <a:pPr algn="l"/>
            <a:endParaRPr lang="en-MY" dirty="0">
              <a:solidFill>
                <a:srgbClr val="9A009A"/>
              </a:solidFill>
              <a:latin typeface="CMSSBX10"/>
            </a:endParaRPr>
          </a:p>
          <a:p>
            <a:pPr marL="285750" indent="-285750" algn="l">
              <a:buFont typeface="Arial" panose="020B0604020202020204" pitchFamily="34" charset="0"/>
              <a:buChar char="•"/>
            </a:pPr>
            <a:r>
              <a:rPr lang="en-US" sz="1800" b="0" i="0" u="none" strike="noStrike" baseline="0" dirty="0">
                <a:latin typeface="NimbusRomNo9L-Regu"/>
              </a:rPr>
              <a:t>design a robot to have </a:t>
            </a:r>
            <a:r>
              <a:rPr lang="en-US" sz="1800" b="0" i="0" u="none" strike="noStrike" baseline="0" dirty="0">
                <a:latin typeface="NimbusRomNo9L-Medi"/>
              </a:rPr>
              <a:t>low impact, </a:t>
            </a:r>
            <a:r>
              <a:rPr lang="en-US" sz="1800" b="0" i="0" u="none" strike="noStrike" baseline="0" dirty="0">
                <a:latin typeface="NimbusRomNo9L-Regu"/>
              </a:rPr>
              <a:t>instead of just maximizing utility, maximize the utility minus a weighted summary of all changes to the state of the world.</a:t>
            </a:r>
            <a:endParaRPr lang="en-US" dirty="0">
              <a:latin typeface="NimbusRomNo9L-Medi"/>
            </a:endParaRPr>
          </a:p>
          <a:p>
            <a:pPr marL="285750" indent="-285750" algn="l">
              <a:buFont typeface="Arial" panose="020B0604020202020204" pitchFamily="34" charset="0"/>
              <a:buChar char="•"/>
            </a:pPr>
            <a:endParaRPr lang="en-US" sz="1800" b="0" i="0" u="none" strike="noStrike" baseline="0" dirty="0">
              <a:latin typeface="NimbusRomNo9L-Medi"/>
            </a:endParaRPr>
          </a:p>
          <a:p>
            <a:pPr marL="285750" indent="-285750" algn="l">
              <a:buFont typeface="Arial" panose="020B0604020202020204" pitchFamily="34" charset="0"/>
              <a:buChar char="•"/>
            </a:pPr>
            <a:r>
              <a:rPr lang="en-US" sz="1800" b="0" i="0" u="none" strike="noStrike" baseline="0" dirty="0">
                <a:latin typeface="NimbusRomNo9L-Regu"/>
              </a:rPr>
              <a:t>Victoria </a:t>
            </a:r>
            <a:r>
              <a:rPr lang="en-US" sz="1800" b="0" i="0" u="none" strike="noStrike" baseline="0" dirty="0" err="1">
                <a:latin typeface="NimbusRomNo9L-Regu"/>
              </a:rPr>
              <a:t>Krakovna</a:t>
            </a:r>
            <a:r>
              <a:rPr lang="en-US" sz="1800" b="0" i="0" u="none" strike="noStrike" baseline="0" dirty="0">
                <a:latin typeface="NimbusRomNo9L-Regu"/>
              </a:rPr>
              <a:t> (2018) has cataloged examples of AI agents that have gamed the system, figuring out how to maximize utility without actually solving the problem that their designers </a:t>
            </a:r>
            <a:r>
              <a:rPr lang="en-MY" sz="1800" b="0" i="0" u="none" strike="noStrike" baseline="0" dirty="0">
                <a:latin typeface="NimbusRomNo9L-Regu"/>
              </a:rPr>
              <a:t>intended them to solve.</a:t>
            </a:r>
          </a:p>
          <a:p>
            <a:pPr marL="285750" indent="-285750" algn="l">
              <a:buFont typeface="Arial" panose="020B0604020202020204" pitchFamily="34" charset="0"/>
              <a:buChar char="•"/>
            </a:pPr>
            <a:endParaRPr lang="en-MY" dirty="0">
              <a:solidFill>
                <a:srgbClr val="9A009A"/>
              </a:solidFill>
              <a:latin typeface="NimbusRomNo9L-Regu"/>
            </a:endParaRPr>
          </a:p>
          <a:p>
            <a:pPr marL="285750" indent="-285750" algn="l">
              <a:buFont typeface="Arial" panose="020B0604020202020204" pitchFamily="34" charset="0"/>
              <a:buChar char="•"/>
            </a:pPr>
            <a:r>
              <a:rPr lang="en-MY" sz="1800" b="0" i="0" u="none" strike="noStrike" baseline="0" dirty="0">
                <a:latin typeface="NimbusRomNo9L-Regu"/>
              </a:rPr>
              <a:t>Genetic </a:t>
            </a:r>
            <a:r>
              <a:rPr lang="en-US" sz="1800" b="0" i="0" u="none" strike="noStrike" baseline="0" dirty="0">
                <a:latin typeface="NimbusRomNo9L-Regu"/>
              </a:rPr>
              <a:t>algorithm operating in a simulated world was supposed to evolve fast-moving creatures but in fact produced creatures that were enormously tall and moved fast by falling over.</a:t>
            </a:r>
            <a:endParaRPr lang="en-MY" dirty="0">
              <a:solidFill>
                <a:srgbClr val="9A009A"/>
              </a:solidFill>
              <a:latin typeface="NimbusRomNo9L-Regu"/>
            </a:endParaRPr>
          </a:p>
          <a:p>
            <a:pPr algn="l"/>
            <a:endParaRPr lang="en-MY" sz="1800" b="0" i="0" u="none" strike="noStrike" baseline="0" dirty="0">
              <a:solidFill>
                <a:srgbClr val="9A009A"/>
              </a:solidFill>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Designers of agents should be aware of these kinds of specification failures and take steps </a:t>
            </a:r>
            <a:r>
              <a:rPr lang="en-MY" sz="1800" b="0" i="0" u="none" strike="noStrike" baseline="0" dirty="0">
                <a:latin typeface="NimbusRomNo9L-Regu"/>
              </a:rPr>
              <a:t>to avoid them.</a:t>
            </a:r>
          </a:p>
          <a:p>
            <a:pPr marL="285750" indent="-285750" algn="l">
              <a:buFont typeface="Arial" panose="020B0604020202020204" pitchFamily="34" charset="0"/>
              <a:buChar char="•"/>
            </a:pPr>
            <a:endParaRPr lang="en-MY" dirty="0">
              <a:solidFill>
                <a:srgbClr val="9A009A"/>
              </a:solidFill>
              <a:latin typeface="NimbusRomNo9L-Regu"/>
            </a:endParaRPr>
          </a:p>
          <a:p>
            <a:pPr marL="285750" indent="-285750" algn="l">
              <a:buFont typeface="Arial" panose="020B0604020202020204" pitchFamily="34" charset="0"/>
              <a:buChar char="•"/>
            </a:pPr>
            <a:r>
              <a:rPr lang="en-US" sz="1800" b="0" i="0" u="none" strike="noStrike" baseline="0" dirty="0">
                <a:solidFill>
                  <a:srgbClr val="000000"/>
                </a:solidFill>
                <a:latin typeface="NimbusRomNo9L-Regu"/>
              </a:rPr>
              <a:t>need to be very careful in specifying what we want, because with utility maximizers we get what we actually asked for. The </a:t>
            </a:r>
            <a:r>
              <a:rPr lang="en-US" sz="1800" b="0" i="0" u="none" strike="noStrike" baseline="0" dirty="0">
                <a:solidFill>
                  <a:srgbClr val="000000"/>
                </a:solidFill>
                <a:latin typeface="NimbusRomNo9L-Medi"/>
              </a:rPr>
              <a:t>value alignment problem</a:t>
            </a:r>
            <a:endParaRPr lang="en-MY" sz="1800" b="0" i="0" u="none" strike="noStrike" baseline="0" dirty="0">
              <a:solidFill>
                <a:srgbClr val="9A009A"/>
              </a:solidFill>
              <a:latin typeface="CMSSBX10"/>
            </a:endParaRPr>
          </a:p>
        </p:txBody>
      </p:sp>
    </p:spTree>
    <p:extLst>
      <p:ext uri="{BB962C8B-B14F-4D97-AF65-F5344CB8AC3E}">
        <p14:creationId xmlns:p14="http://schemas.microsoft.com/office/powerpoint/2010/main" val="498825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19</a:t>
            </a:fld>
            <a:endParaRPr spc="20" dirty="0"/>
          </a:p>
        </p:txBody>
      </p:sp>
      <p:sp>
        <p:nvSpPr>
          <p:cNvPr id="2" name="object 2"/>
          <p:cNvSpPr txBox="1">
            <a:spLocks noGrp="1"/>
          </p:cNvSpPr>
          <p:nvPr>
            <p:ph type="title"/>
          </p:nvPr>
        </p:nvSpPr>
        <p:spPr>
          <a:xfrm>
            <a:off x="1168755" y="798728"/>
            <a:ext cx="7722234" cy="379730"/>
          </a:xfrm>
          <a:prstGeom prst="rect">
            <a:avLst/>
          </a:prstGeom>
          <a:ln w="51816">
            <a:solidFill>
              <a:srgbClr val="000000"/>
            </a:solidFill>
          </a:ln>
        </p:spPr>
        <p:txBody>
          <a:bodyPr vert="horz" wrap="square" lIns="0" tIns="0" rIns="0" bIns="0" rtlCol="0">
            <a:spAutoFit/>
          </a:bodyPr>
          <a:lstStyle/>
          <a:p>
            <a:pPr algn="ctr">
              <a:lnSpc>
                <a:spcPts val="2610"/>
              </a:lnSpc>
            </a:pPr>
            <a:r>
              <a:rPr spc="90" dirty="0"/>
              <a:t>Summary</a:t>
            </a:r>
          </a:p>
        </p:txBody>
      </p:sp>
      <p:sp>
        <p:nvSpPr>
          <p:cNvPr id="6" name="TextBox 5">
            <a:extLst>
              <a:ext uri="{FF2B5EF4-FFF2-40B4-BE49-F238E27FC236}">
                <a16:creationId xmlns:a16="http://schemas.microsoft.com/office/drawing/2014/main" id="{81646624-1AAF-4537-8CD0-878A2C98BB40}"/>
              </a:ext>
            </a:extLst>
          </p:cNvPr>
          <p:cNvSpPr txBox="1"/>
          <p:nvPr/>
        </p:nvSpPr>
        <p:spPr>
          <a:xfrm>
            <a:off x="1277620" y="1371600"/>
            <a:ext cx="7503159" cy="5355312"/>
          </a:xfrm>
          <a:prstGeom prst="rect">
            <a:avLst/>
          </a:prstGeom>
          <a:noFill/>
        </p:spPr>
        <p:txBody>
          <a:bodyPr wrap="square">
            <a:spAutoFit/>
          </a:bodyPr>
          <a:lstStyle/>
          <a:p>
            <a:pPr marL="285750" indent="-285750" algn="l">
              <a:buFont typeface="Arial" panose="020B0604020202020204" pitchFamily="34" charset="0"/>
              <a:buChar char="•"/>
            </a:pPr>
            <a:r>
              <a:rPr lang="en-US" sz="1800" b="0" i="0" u="none" strike="noStrike" baseline="0" dirty="0">
                <a:latin typeface="NimbusRomNo9L-Regu"/>
              </a:rPr>
              <a:t>Philosophers use the term </a:t>
            </a:r>
            <a:r>
              <a:rPr lang="en-US" sz="1800" b="0" i="0" u="none" strike="noStrike" baseline="0" dirty="0">
                <a:latin typeface="NimbusRomNo9L-Medi"/>
              </a:rPr>
              <a:t>weak AI </a:t>
            </a:r>
            <a:r>
              <a:rPr lang="en-US" sz="1800" b="0" i="0" u="none" strike="noStrike" baseline="0" dirty="0">
                <a:latin typeface="NimbusRomNo9L-Regu"/>
              </a:rPr>
              <a:t>for the hypothesis that machines could possibly behave intelligently, and </a:t>
            </a:r>
            <a:r>
              <a:rPr lang="en-US" sz="1800" b="0" i="0" u="none" strike="noStrike" baseline="0" dirty="0">
                <a:latin typeface="NimbusRomNo9L-Medi"/>
              </a:rPr>
              <a:t>strong AI </a:t>
            </a:r>
            <a:r>
              <a:rPr lang="en-US" sz="1800" b="0" i="0" u="none" strike="noStrike" baseline="0" dirty="0">
                <a:latin typeface="NimbusRomNo9L-Regu"/>
              </a:rPr>
              <a:t>for the hypothesis that such machines would count as having actual minds (as opposed to simulated minds</a:t>
            </a:r>
          </a:p>
          <a:p>
            <a:pPr marL="285750" indent="-285750" algn="l">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AI is a powerful technology, and as such it poses potential dangers, through lethal autonomous weapons, security and privacy breaches, unintended side effects, unintentional errors, and malignant misuse. Those who work with AI technology have an ethical imperative to responsibly reduce those dangers.</a:t>
            </a:r>
          </a:p>
          <a:p>
            <a:pPr marL="285750" indent="-285750" algn="l">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AI systems must be able to demonstrate they are fair, trustworthy, and transparent</a:t>
            </a:r>
          </a:p>
          <a:p>
            <a:pPr marL="285750" indent="-285750" algn="l">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There are multiple aspects of fairness, and it is impossible to maximize all of them at once. </a:t>
            </a:r>
            <a:r>
              <a:rPr lang="en-US" sz="1800" b="0" i="0" u="none" strike="noStrike" baseline="0">
                <a:latin typeface="NimbusRomNo9L-Regu"/>
              </a:rPr>
              <a:t>So, </a:t>
            </a:r>
            <a:r>
              <a:rPr lang="en-US" sz="1800" b="0" i="0" u="none" strike="noStrike" baseline="0" dirty="0">
                <a:latin typeface="NimbusRomNo9L-Regu"/>
              </a:rPr>
              <a:t>a first step is to decide what counts as fair</a:t>
            </a:r>
          </a:p>
          <a:p>
            <a:pPr marL="285750" indent="-285750" algn="l">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Automation is already changing the way people work. As a society, we will have to </a:t>
            </a:r>
            <a:r>
              <a:rPr lang="en-MY" sz="1800" b="0" i="0" u="none" strike="noStrike" baseline="0" dirty="0">
                <a:latin typeface="NimbusRomNo9L-Regu"/>
              </a:rPr>
              <a:t>deal with these changes.</a:t>
            </a:r>
            <a:endParaRPr lang="en-MY"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a:t>
            </a:fld>
            <a:endParaRPr spc="20" dirty="0"/>
          </a:p>
        </p:txBody>
      </p:sp>
      <p:sp>
        <p:nvSpPr>
          <p:cNvPr id="2" name="object 2"/>
          <p:cNvSpPr txBox="1">
            <a:spLocks noGrp="1"/>
          </p:cNvSpPr>
          <p:nvPr>
            <p:ph type="title"/>
          </p:nvPr>
        </p:nvSpPr>
        <p:spPr>
          <a:xfrm>
            <a:off x="1168755" y="798728"/>
            <a:ext cx="7722234" cy="358140"/>
          </a:xfrm>
          <a:prstGeom prst="rect">
            <a:avLst/>
          </a:prstGeom>
          <a:ln w="51816">
            <a:solidFill>
              <a:srgbClr val="000000"/>
            </a:solidFill>
          </a:ln>
        </p:spPr>
        <p:txBody>
          <a:bodyPr vert="horz" wrap="square" lIns="0" tIns="0" rIns="0" bIns="0" rtlCol="0">
            <a:spAutoFit/>
          </a:bodyPr>
          <a:lstStyle/>
          <a:p>
            <a:pPr algn="ctr">
              <a:lnSpc>
                <a:spcPts val="2635"/>
              </a:lnSpc>
            </a:pPr>
            <a:r>
              <a:rPr spc="70" dirty="0"/>
              <a:t>Outline</a:t>
            </a:r>
          </a:p>
        </p:txBody>
      </p:sp>
      <p:sp>
        <p:nvSpPr>
          <p:cNvPr id="3" name="object 3"/>
          <p:cNvSpPr txBox="1"/>
          <p:nvPr/>
        </p:nvSpPr>
        <p:spPr>
          <a:xfrm>
            <a:off x="1130299" y="1379949"/>
            <a:ext cx="6121400" cy="2299988"/>
          </a:xfrm>
          <a:prstGeom prst="rect">
            <a:avLst/>
          </a:prstGeom>
        </p:spPr>
        <p:txBody>
          <a:bodyPr vert="horz" wrap="square" lIns="0" tIns="14604" rIns="0" bIns="0" rtlCol="0">
            <a:spAutoFit/>
          </a:bodyPr>
          <a:lstStyle/>
          <a:p>
            <a:pPr marL="381000" indent="-368935">
              <a:lnSpc>
                <a:spcPct val="100000"/>
              </a:lnSpc>
              <a:spcBef>
                <a:spcPts val="114"/>
              </a:spcBef>
              <a:buFont typeface="Cambria"/>
              <a:buChar char="♦"/>
              <a:tabLst>
                <a:tab pos="381000" algn="l"/>
                <a:tab pos="381635" algn="l"/>
              </a:tabLst>
            </a:pPr>
            <a:r>
              <a:rPr lang="en-US" sz="2050" spc="-50" dirty="0">
                <a:latin typeface="Calibri"/>
                <a:cs typeface="Calibri"/>
              </a:rPr>
              <a:t>The Limits of AI</a:t>
            </a:r>
          </a:p>
          <a:p>
            <a:pPr marL="381000" indent="-368935">
              <a:lnSpc>
                <a:spcPct val="100000"/>
              </a:lnSpc>
              <a:spcBef>
                <a:spcPts val="114"/>
              </a:spcBef>
              <a:buFont typeface="Cambria"/>
              <a:buChar char="♦"/>
              <a:tabLst>
                <a:tab pos="381000" algn="l"/>
                <a:tab pos="381635" algn="l"/>
              </a:tabLst>
            </a:pPr>
            <a:endParaRPr lang="en-US" sz="2050" spc="-50" dirty="0">
              <a:latin typeface="Calibri"/>
              <a:cs typeface="Calibri"/>
            </a:endParaRPr>
          </a:p>
          <a:p>
            <a:pPr marL="381000" indent="-368935">
              <a:lnSpc>
                <a:spcPct val="100000"/>
              </a:lnSpc>
              <a:spcBef>
                <a:spcPts val="114"/>
              </a:spcBef>
              <a:buFont typeface="Cambria"/>
              <a:buChar char="♦"/>
              <a:tabLst>
                <a:tab pos="381000" algn="l"/>
                <a:tab pos="381635" algn="l"/>
              </a:tabLst>
            </a:pPr>
            <a:r>
              <a:rPr lang="en-US" sz="2050" spc="-60" dirty="0">
                <a:latin typeface="Calibri"/>
                <a:cs typeface="Calibri"/>
              </a:rPr>
              <a:t>Can Machines Really Think?</a:t>
            </a:r>
          </a:p>
          <a:p>
            <a:pPr marL="381000" indent="-368935">
              <a:lnSpc>
                <a:spcPct val="100000"/>
              </a:lnSpc>
              <a:spcBef>
                <a:spcPts val="114"/>
              </a:spcBef>
              <a:buFont typeface="Cambria"/>
              <a:buChar char="♦"/>
              <a:tabLst>
                <a:tab pos="381000" algn="l"/>
                <a:tab pos="381635" algn="l"/>
              </a:tabLst>
            </a:pPr>
            <a:endParaRPr lang="en-US" sz="2050" spc="-50" dirty="0">
              <a:latin typeface="Calibri"/>
              <a:cs typeface="Calibri"/>
            </a:endParaRPr>
          </a:p>
          <a:p>
            <a:pPr marL="381000" indent="-368935">
              <a:lnSpc>
                <a:spcPct val="100000"/>
              </a:lnSpc>
              <a:spcBef>
                <a:spcPts val="114"/>
              </a:spcBef>
              <a:buFont typeface="Cambria"/>
              <a:buChar char="♦"/>
              <a:tabLst>
                <a:tab pos="381000" algn="l"/>
                <a:tab pos="381635" algn="l"/>
              </a:tabLst>
            </a:pPr>
            <a:r>
              <a:rPr lang="en-US" sz="2050" spc="-50" dirty="0">
                <a:latin typeface="Calibri"/>
                <a:cs typeface="Calibri"/>
              </a:rPr>
              <a:t>The Ethics of AI</a:t>
            </a:r>
          </a:p>
          <a:p>
            <a:pPr marL="381000" indent="-368935">
              <a:lnSpc>
                <a:spcPct val="100000"/>
              </a:lnSpc>
              <a:spcBef>
                <a:spcPts val="114"/>
              </a:spcBef>
              <a:buFont typeface="Cambria"/>
              <a:buChar char="♦"/>
              <a:tabLst>
                <a:tab pos="381000" algn="l"/>
                <a:tab pos="381635" algn="l"/>
              </a:tabLst>
            </a:pPr>
            <a:endParaRPr lang="en-US" sz="2050" spc="-50" dirty="0">
              <a:latin typeface="Calibri"/>
              <a:cs typeface="Calibri"/>
            </a:endParaRPr>
          </a:p>
          <a:p>
            <a:pPr marL="12065">
              <a:lnSpc>
                <a:spcPct val="100000"/>
              </a:lnSpc>
              <a:spcBef>
                <a:spcPts val="114"/>
              </a:spcBef>
              <a:tabLst>
                <a:tab pos="381000" algn="l"/>
                <a:tab pos="381635" algn="l"/>
              </a:tabLst>
            </a:pPr>
            <a:endParaRPr lang="en-US" sz="2050" spc="-5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lang="en-MY" spc="20" smtClean="0"/>
              <a:t>3</a:t>
            </a:fld>
            <a:endParaRPr lang="en-MY" spc="20" dirty="0"/>
          </a:p>
        </p:txBody>
      </p:sp>
      <p:sp>
        <p:nvSpPr>
          <p:cNvPr id="2" name="object 2"/>
          <p:cNvSpPr txBox="1">
            <a:spLocks noGrp="1"/>
          </p:cNvSpPr>
          <p:nvPr>
            <p:ph type="title"/>
          </p:nvPr>
        </p:nvSpPr>
        <p:spPr>
          <a:xfrm>
            <a:off x="1168755" y="798728"/>
            <a:ext cx="7722234" cy="343492"/>
          </a:xfrm>
          <a:prstGeom prst="rect">
            <a:avLst/>
          </a:prstGeom>
          <a:ln w="51816">
            <a:solidFill>
              <a:srgbClr val="000000"/>
            </a:solidFill>
          </a:ln>
        </p:spPr>
        <p:txBody>
          <a:bodyPr vert="horz" wrap="square" lIns="0" tIns="0" rIns="0" bIns="0" rtlCol="0">
            <a:spAutoFit/>
          </a:bodyPr>
          <a:lstStyle/>
          <a:p>
            <a:pPr algn="ctr">
              <a:lnSpc>
                <a:spcPts val="2635"/>
              </a:lnSpc>
            </a:pPr>
            <a:r>
              <a:rPr lang="en-US" sz="2800" spc="-50" dirty="0">
                <a:latin typeface="Calibri"/>
                <a:cs typeface="Calibri"/>
              </a:rPr>
              <a:t>The Limits of AI</a:t>
            </a:r>
            <a:endParaRPr lang="en-US" spc="70" dirty="0"/>
          </a:p>
        </p:txBody>
      </p:sp>
      <p:sp>
        <p:nvSpPr>
          <p:cNvPr id="7" name="TextBox 6">
            <a:extLst>
              <a:ext uri="{FF2B5EF4-FFF2-40B4-BE49-F238E27FC236}">
                <a16:creationId xmlns:a16="http://schemas.microsoft.com/office/drawing/2014/main" id="{3CDB7B1F-90C6-4911-8957-DC545887695A}"/>
              </a:ext>
            </a:extLst>
          </p:cNvPr>
          <p:cNvSpPr txBox="1"/>
          <p:nvPr/>
        </p:nvSpPr>
        <p:spPr>
          <a:xfrm>
            <a:off x="1156055" y="1447800"/>
            <a:ext cx="7620000" cy="5355312"/>
          </a:xfrm>
          <a:prstGeom prst="rect">
            <a:avLst/>
          </a:prstGeom>
          <a:noFill/>
        </p:spPr>
        <p:txBody>
          <a:bodyPr wrap="square">
            <a:spAutoFit/>
          </a:bodyPr>
          <a:lstStyle/>
          <a:p>
            <a:pPr algn="l"/>
            <a:r>
              <a:rPr lang="en-US" sz="1800" b="0" i="0" u="none" strike="noStrike" baseline="0" dirty="0">
                <a:solidFill>
                  <a:srgbClr val="000000"/>
                </a:solidFill>
                <a:latin typeface="NimbusRomNo9L-Regu"/>
              </a:rPr>
              <a:t>Philosopher John Searle (1980):</a:t>
            </a:r>
          </a:p>
          <a:p>
            <a:pPr marL="285750" indent="-285750" algn="l">
              <a:buFont typeface="Arial" panose="020B0604020202020204" pitchFamily="34" charset="0"/>
              <a:buChar char="•"/>
            </a:pPr>
            <a:r>
              <a:rPr lang="en-US" sz="1800" b="1" i="0" u="none" strike="noStrike" baseline="0" dirty="0">
                <a:solidFill>
                  <a:srgbClr val="000000"/>
                </a:solidFill>
                <a:latin typeface="NimbusRomNo9L-Medi"/>
              </a:rPr>
              <a:t>weak AI</a:t>
            </a:r>
            <a:r>
              <a:rPr lang="en-US" dirty="0">
                <a:solidFill>
                  <a:srgbClr val="000000"/>
                </a:solidFill>
                <a:latin typeface="NimbusRomNo9L-Regu"/>
              </a:rPr>
              <a:t>: </a:t>
            </a:r>
            <a:r>
              <a:rPr lang="en-US" sz="1800" b="0" i="0" u="none" strike="noStrike" baseline="0" dirty="0">
                <a:solidFill>
                  <a:srgbClr val="000000"/>
                </a:solidFill>
                <a:latin typeface="NimbusRomNo9L-Regu"/>
              </a:rPr>
              <a:t>the idea that machines could act </a:t>
            </a:r>
            <a:r>
              <a:rPr lang="en-US" sz="1800" b="0" i="0" u="none" strike="noStrike" baseline="0" dirty="0">
                <a:solidFill>
                  <a:srgbClr val="000000"/>
                </a:solidFill>
                <a:latin typeface="NimbusRomNo9L-ReguItal"/>
              </a:rPr>
              <a:t>as if </a:t>
            </a:r>
            <a:r>
              <a:rPr lang="en-US" sz="1800" b="0" i="0" u="none" strike="noStrike" baseline="0" dirty="0">
                <a:solidFill>
                  <a:srgbClr val="000000"/>
                </a:solidFill>
                <a:latin typeface="NimbusRomNo9L-Regu"/>
              </a:rPr>
              <a:t>they were intelligent</a:t>
            </a:r>
          </a:p>
          <a:p>
            <a:pPr marL="285750" indent="-285750" algn="l">
              <a:buFont typeface="Arial" panose="020B0604020202020204" pitchFamily="34" charset="0"/>
              <a:buChar char="•"/>
            </a:pPr>
            <a:r>
              <a:rPr lang="en-US" sz="1800" b="1" i="0" u="none" strike="noStrike" baseline="0" dirty="0">
                <a:solidFill>
                  <a:srgbClr val="000000"/>
                </a:solidFill>
                <a:latin typeface="NimbusRomNo9L-Medi"/>
              </a:rPr>
              <a:t>strong AI</a:t>
            </a:r>
            <a:r>
              <a:rPr lang="en-US" sz="1800" b="0" i="0" u="none" strike="noStrike" baseline="0" dirty="0">
                <a:solidFill>
                  <a:srgbClr val="000000"/>
                </a:solidFill>
                <a:latin typeface="NimbusRomNo9L-Medi"/>
              </a:rPr>
              <a:t>: </a:t>
            </a:r>
            <a:r>
              <a:rPr lang="en-MY" sz="1800" b="0" i="0" u="none" strike="noStrike" baseline="0" dirty="0">
                <a:latin typeface="NimbusRomNo9L-Regu"/>
              </a:rPr>
              <a:t>the assertion that machines </a:t>
            </a:r>
            <a:r>
              <a:rPr lang="en-US" sz="1800" b="0" i="0" u="none" strike="noStrike" baseline="0" dirty="0">
                <a:latin typeface="NimbusRomNo9L-Regu"/>
              </a:rPr>
              <a:t>that do so are </a:t>
            </a:r>
            <a:r>
              <a:rPr lang="en-US" sz="1800" b="0" i="0" u="none" strike="noStrike" baseline="0" dirty="0">
                <a:latin typeface="NimbusRomNo9L-ReguItal"/>
              </a:rPr>
              <a:t>actually </a:t>
            </a:r>
            <a:r>
              <a:rPr lang="en-US" sz="1800" b="0" i="0" u="none" strike="noStrike" baseline="0" dirty="0">
                <a:latin typeface="NimbusRomNo9L-Regu"/>
              </a:rPr>
              <a:t>consciously thinking (not just </a:t>
            </a:r>
            <a:r>
              <a:rPr lang="en-US" sz="1800" b="0" i="0" u="none" strike="noStrike" baseline="0" dirty="0">
                <a:latin typeface="NimbusRomNo9L-ReguItal"/>
              </a:rPr>
              <a:t>simulating </a:t>
            </a:r>
            <a:r>
              <a:rPr lang="en-US" sz="1800" b="0" i="0" u="none" strike="noStrike" baseline="0" dirty="0">
                <a:latin typeface="NimbusRomNo9L-Regu"/>
              </a:rPr>
              <a:t>thinking)</a:t>
            </a:r>
          </a:p>
          <a:p>
            <a:pPr marL="285750" indent="-285750" algn="l">
              <a:buFont typeface="Arial" panose="020B0604020202020204" pitchFamily="34" charset="0"/>
              <a:buChar char="•"/>
            </a:pPr>
            <a:endParaRPr lang="en-US" dirty="0">
              <a:latin typeface="NimbusRomNo9L-Regu"/>
            </a:endParaRPr>
          </a:p>
          <a:p>
            <a:pPr algn="l"/>
            <a:r>
              <a:rPr lang="en-MY" sz="1800" b="0" i="0" u="none" strike="noStrike" baseline="0" dirty="0">
                <a:solidFill>
                  <a:srgbClr val="9A009A"/>
                </a:solidFill>
                <a:latin typeface="CMSSBX10"/>
              </a:rPr>
              <a:t>The argument from informality</a:t>
            </a:r>
            <a:endParaRPr lang="en-US" dirty="0">
              <a:solidFill>
                <a:srgbClr val="9A009A"/>
              </a:solidFill>
              <a:latin typeface="NimbusRomNo9L-Regu"/>
            </a:endParaRPr>
          </a:p>
          <a:p>
            <a:pPr algn="l"/>
            <a:r>
              <a:rPr lang="en-US" sz="1800" b="0" i="0" u="none" strike="noStrike" baseline="0" dirty="0">
                <a:latin typeface="NimbusRomNo9L-Regu"/>
              </a:rPr>
              <a:t>Turing’s “argument from informality of behavior” says that human behavior is far too complex to be captured by any </a:t>
            </a:r>
            <a:r>
              <a:rPr lang="en-US" dirty="0">
                <a:latin typeface="NimbusRomNo9L-Regu"/>
              </a:rPr>
              <a:t>formal set of rules</a:t>
            </a:r>
          </a:p>
          <a:p>
            <a:pPr algn="l"/>
            <a:endParaRPr lang="en-US" dirty="0">
              <a:solidFill>
                <a:srgbClr val="9A009A"/>
              </a:solidFill>
              <a:latin typeface="NimbusRomNo9L-Regu"/>
            </a:endParaRPr>
          </a:p>
          <a:p>
            <a:pPr algn="l"/>
            <a:r>
              <a:rPr lang="en-MY" sz="1800" b="1" i="0" u="none" strike="noStrike" baseline="0" dirty="0">
                <a:latin typeface="NimbusRomNo9L-Medi"/>
              </a:rPr>
              <a:t>Good Old-Fashioned AI (GOFAI)</a:t>
            </a:r>
          </a:p>
          <a:p>
            <a:pPr marL="285750" indent="-285750" algn="l">
              <a:buFont typeface="Arial" panose="020B0604020202020204" pitchFamily="34" charset="0"/>
              <a:buChar char="•"/>
            </a:pPr>
            <a:r>
              <a:rPr lang="en-US" sz="1800" b="0" i="0" u="none" strike="noStrike" baseline="0" dirty="0">
                <a:latin typeface="NimbusRomNo9L-Regu"/>
              </a:rPr>
              <a:t>simplest logical agent design</a:t>
            </a:r>
          </a:p>
          <a:p>
            <a:pPr marL="285750" indent="-285750" algn="l">
              <a:buFont typeface="Arial" panose="020B0604020202020204" pitchFamily="34" charset="0"/>
              <a:buChar char="•"/>
            </a:pPr>
            <a:r>
              <a:rPr lang="en-MY" sz="1800" b="0" i="0" u="none" strike="noStrike" baseline="0" dirty="0">
                <a:latin typeface="NimbusRomNo9L-Medi"/>
              </a:rPr>
              <a:t>qualification problem: </a:t>
            </a:r>
            <a:r>
              <a:rPr lang="en-US" sz="1800" b="0" i="0" u="none" strike="noStrike" baseline="0" dirty="0">
                <a:latin typeface="NimbusRomNo9L-Regu"/>
              </a:rPr>
              <a:t>difficult to capture every contingency of appropriate behavior in a set of necessary and sufficient logical rules</a:t>
            </a:r>
            <a:endParaRPr lang="en-US"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Dreyfus’s strongest arguments is for situated agents rather than disembodied logical </a:t>
            </a:r>
            <a:r>
              <a:rPr lang="en-MY" sz="1800" b="0" i="0" u="none" strike="noStrike" baseline="0" dirty="0">
                <a:latin typeface="NimbusRomNo9L-Regu"/>
              </a:rPr>
              <a:t>inference engines</a:t>
            </a:r>
          </a:p>
          <a:p>
            <a:pPr marL="285750" indent="-285750" algn="l">
              <a:buFont typeface="Arial" panose="020B0604020202020204" pitchFamily="34" charset="0"/>
              <a:buChar char="•"/>
            </a:pPr>
            <a:r>
              <a:rPr lang="en-US" sz="1800" b="1" i="0" u="none" strike="noStrike" baseline="0" dirty="0">
                <a:solidFill>
                  <a:srgbClr val="000000"/>
                </a:solidFill>
                <a:latin typeface="NimbusRomNo9L-Medi"/>
              </a:rPr>
              <a:t>embodied cognition </a:t>
            </a:r>
            <a:r>
              <a:rPr lang="en-US" sz="1800" b="0" i="0" u="none" strike="noStrike" baseline="0" dirty="0">
                <a:solidFill>
                  <a:srgbClr val="000000"/>
                </a:solidFill>
                <a:latin typeface="NimbusRomNo9L-Regu"/>
              </a:rPr>
              <a:t>approach claims that it makes no sense to consider the brain</a:t>
            </a:r>
            <a:r>
              <a:rPr lang="en-US" dirty="0">
                <a:solidFill>
                  <a:srgbClr val="00A6A6"/>
                </a:solidFill>
                <a:latin typeface="CMSS8"/>
              </a:rPr>
              <a:t> </a:t>
            </a:r>
            <a:r>
              <a:rPr lang="en-US" sz="1800" b="0" i="0" u="none" strike="noStrike" baseline="0" dirty="0">
                <a:solidFill>
                  <a:srgbClr val="000000"/>
                </a:solidFill>
                <a:latin typeface="NimbusRomNo9L-Regu"/>
              </a:rPr>
              <a:t>separately</a:t>
            </a:r>
          </a:p>
          <a:p>
            <a:pPr marL="742950" lvl="1" indent="-285750">
              <a:buFont typeface="Arial" panose="020B0604020202020204" pitchFamily="34" charset="0"/>
              <a:buChar char="•"/>
            </a:pPr>
            <a:r>
              <a:rPr lang="en-US" b="0" i="0" u="none" strike="noStrike" baseline="0" dirty="0">
                <a:solidFill>
                  <a:srgbClr val="000000"/>
                </a:solidFill>
                <a:latin typeface="NimbusRomNo9L-Regu"/>
              </a:rPr>
              <a:t>cognition takes place within a body, which is embedded in an environment</a:t>
            </a:r>
            <a:endParaRPr lang="en-US" b="1" i="0" u="none" strike="noStrike" baseline="0" dirty="0">
              <a:latin typeface="NimbusRomNo9L-Regu"/>
            </a:endParaRPr>
          </a:p>
        </p:txBody>
      </p:sp>
    </p:spTree>
    <p:extLst>
      <p:ext uri="{BB962C8B-B14F-4D97-AF65-F5344CB8AC3E}">
        <p14:creationId xmlns:p14="http://schemas.microsoft.com/office/powerpoint/2010/main" val="2678211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lang="en-MY" spc="20" smtClean="0"/>
              <a:t>4</a:t>
            </a:fld>
            <a:endParaRPr lang="en-MY" spc="20" dirty="0"/>
          </a:p>
        </p:txBody>
      </p:sp>
      <p:sp>
        <p:nvSpPr>
          <p:cNvPr id="2" name="object 2"/>
          <p:cNvSpPr txBox="1">
            <a:spLocks noGrp="1"/>
          </p:cNvSpPr>
          <p:nvPr>
            <p:ph type="title"/>
          </p:nvPr>
        </p:nvSpPr>
        <p:spPr>
          <a:xfrm>
            <a:off x="1168755" y="798728"/>
            <a:ext cx="7722234" cy="343492"/>
          </a:xfrm>
          <a:prstGeom prst="rect">
            <a:avLst/>
          </a:prstGeom>
          <a:ln w="51816">
            <a:solidFill>
              <a:srgbClr val="000000"/>
            </a:solidFill>
          </a:ln>
        </p:spPr>
        <p:txBody>
          <a:bodyPr vert="horz" wrap="square" lIns="0" tIns="0" rIns="0" bIns="0" rtlCol="0">
            <a:spAutoFit/>
          </a:bodyPr>
          <a:lstStyle/>
          <a:p>
            <a:pPr algn="ctr">
              <a:lnSpc>
                <a:spcPts val="2635"/>
              </a:lnSpc>
            </a:pPr>
            <a:r>
              <a:rPr lang="en-US" sz="2800" spc="-50" dirty="0">
                <a:latin typeface="Calibri"/>
                <a:cs typeface="Calibri"/>
              </a:rPr>
              <a:t>The Limits of AI</a:t>
            </a:r>
            <a:endParaRPr lang="en-US" spc="70" dirty="0"/>
          </a:p>
        </p:txBody>
      </p:sp>
      <p:sp>
        <p:nvSpPr>
          <p:cNvPr id="7" name="TextBox 6">
            <a:extLst>
              <a:ext uri="{FF2B5EF4-FFF2-40B4-BE49-F238E27FC236}">
                <a16:creationId xmlns:a16="http://schemas.microsoft.com/office/drawing/2014/main" id="{3CDB7B1F-90C6-4911-8957-DC545887695A}"/>
              </a:ext>
            </a:extLst>
          </p:cNvPr>
          <p:cNvSpPr txBox="1"/>
          <p:nvPr/>
        </p:nvSpPr>
        <p:spPr>
          <a:xfrm>
            <a:off x="1156055" y="1447800"/>
            <a:ext cx="7620000" cy="5078313"/>
          </a:xfrm>
          <a:prstGeom prst="rect">
            <a:avLst/>
          </a:prstGeom>
          <a:noFill/>
        </p:spPr>
        <p:txBody>
          <a:bodyPr wrap="square">
            <a:spAutoFit/>
          </a:bodyPr>
          <a:lstStyle/>
          <a:p>
            <a:pPr algn="l"/>
            <a:r>
              <a:rPr lang="en-MY" sz="1800" b="0" i="0" u="none" strike="noStrike" baseline="0" dirty="0">
                <a:solidFill>
                  <a:srgbClr val="9A009A"/>
                </a:solidFill>
                <a:latin typeface="CMSSBX10"/>
              </a:rPr>
              <a:t>The argument from disability</a:t>
            </a: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The “argument from disability” makes the claim that “a machine can never do </a:t>
            </a:r>
            <a:r>
              <a:rPr lang="en-US" sz="1800" b="0" i="1" u="none" strike="noStrike" baseline="0" dirty="0">
                <a:latin typeface="Times New Roman" panose="02020603050405020304" pitchFamily="18" charset="0"/>
              </a:rPr>
              <a:t>X</a:t>
            </a:r>
            <a:r>
              <a:rPr lang="en-US" sz="1800" b="0" i="0" u="none" strike="noStrike" baseline="0" dirty="0">
                <a:latin typeface="Times New Roman" panose="02020603050405020304" pitchFamily="18" charset="0"/>
              </a:rPr>
              <a:t>.”</a:t>
            </a:r>
          </a:p>
          <a:p>
            <a:endParaRPr lang="en-US" dirty="0">
              <a:latin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rPr>
              <a:t>Turing’s lists of </a:t>
            </a:r>
            <a:r>
              <a:rPr lang="en-US" sz="1800" b="0" i="1" u="none" strike="noStrike" baseline="0" dirty="0">
                <a:latin typeface="Times New Roman" panose="02020603050405020304" pitchFamily="18" charset="0"/>
              </a:rPr>
              <a:t>X</a:t>
            </a:r>
            <a:r>
              <a:rPr lang="en-US" dirty="0">
                <a:latin typeface="Times New Roman" panose="02020603050405020304" pitchFamily="18" charset="0"/>
              </a:rPr>
              <a:t>:</a:t>
            </a:r>
          </a:p>
          <a:p>
            <a:pPr algn="l"/>
            <a:r>
              <a:rPr lang="en-US" sz="1800" b="0" i="0" u="none" strike="noStrike" baseline="0" dirty="0">
                <a:latin typeface="NimbusRomNo9L-Regu"/>
              </a:rPr>
              <a:t>Be kind, resourceful, beautiful, friendly, have initiative, have a sense of humor, tell right from wrong, make mistakes, fall in love, enjoy strawberries and cream, make someone fall in love with it, learn from experience, use words properly, be the subject of its own thought, have as much diversity of behavior as man, do something really new.</a:t>
            </a:r>
          </a:p>
          <a:p>
            <a:pPr algn="l"/>
            <a:endParaRPr lang="en-US"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Some of these are rather easy to be replicated by AI. However some are not possible</a:t>
            </a:r>
          </a:p>
          <a:p>
            <a:pPr marL="285750" indent="-285750" algn="l">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Overall, programs exceed human performance in some tasks and lag behind on others. </a:t>
            </a:r>
          </a:p>
          <a:p>
            <a:pPr marL="285750" indent="-285750" algn="l">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The one thing that it is clear they can’t do is be </a:t>
            </a:r>
            <a:r>
              <a:rPr lang="en-MY" sz="1800" b="0" i="0" u="none" strike="noStrike" baseline="0" dirty="0">
                <a:latin typeface="NimbusRomNo9L-Regu"/>
              </a:rPr>
              <a:t>exactly human.</a:t>
            </a:r>
            <a:endParaRPr lang="en-US" sz="18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1044691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lang="en-MY" spc="20" smtClean="0"/>
              <a:t>5</a:t>
            </a:fld>
            <a:endParaRPr lang="en-MY" spc="20" dirty="0"/>
          </a:p>
        </p:txBody>
      </p:sp>
      <p:sp>
        <p:nvSpPr>
          <p:cNvPr id="2" name="object 2"/>
          <p:cNvSpPr txBox="1">
            <a:spLocks noGrp="1"/>
          </p:cNvSpPr>
          <p:nvPr>
            <p:ph type="title"/>
          </p:nvPr>
        </p:nvSpPr>
        <p:spPr>
          <a:xfrm>
            <a:off x="1168755" y="798728"/>
            <a:ext cx="7722234" cy="343492"/>
          </a:xfrm>
          <a:prstGeom prst="rect">
            <a:avLst/>
          </a:prstGeom>
          <a:ln w="51816">
            <a:solidFill>
              <a:srgbClr val="000000"/>
            </a:solidFill>
          </a:ln>
        </p:spPr>
        <p:txBody>
          <a:bodyPr vert="horz" wrap="square" lIns="0" tIns="0" rIns="0" bIns="0" rtlCol="0">
            <a:spAutoFit/>
          </a:bodyPr>
          <a:lstStyle/>
          <a:p>
            <a:pPr algn="ctr">
              <a:lnSpc>
                <a:spcPts val="2635"/>
              </a:lnSpc>
            </a:pPr>
            <a:r>
              <a:rPr lang="en-US" sz="2800" spc="-50" dirty="0">
                <a:latin typeface="Calibri"/>
                <a:cs typeface="Calibri"/>
              </a:rPr>
              <a:t>The Limits of AI</a:t>
            </a:r>
            <a:endParaRPr lang="en-US" spc="7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CDB7B1F-90C6-4911-8957-DC545887695A}"/>
                  </a:ext>
                </a:extLst>
              </p:cNvPr>
              <p:cNvSpPr txBox="1"/>
              <p:nvPr/>
            </p:nvSpPr>
            <p:spPr>
              <a:xfrm>
                <a:off x="1181455" y="1208544"/>
                <a:ext cx="7620000" cy="5909310"/>
              </a:xfrm>
              <a:prstGeom prst="rect">
                <a:avLst/>
              </a:prstGeom>
              <a:noFill/>
            </p:spPr>
            <p:txBody>
              <a:bodyPr wrap="square">
                <a:spAutoFit/>
              </a:bodyPr>
              <a:lstStyle/>
              <a:p>
                <a:pPr algn="l"/>
                <a:r>
                  <a:rPr lang="en-MY" sz="1800" b="0" i="0" u="none" strike="noStrike" baseline="0" dirty="0">
                    <a:solidFill>
                      <a:srgbClr val="9A009A"/>
                    </a:solidFill>
                    <a:latin typeface="CMSSBX10"/>
                  </a:rPr>
                  <a:t>The mathematical objection</a:t>
                </a:r>
              </a:p>
              <a:p>
                <a:r>
                  <a:rPr lang="en-US" sz="1800" b="0" i="0" u="none" strike="noStrike" baseline="0" dirty="0">
                    <a:latin typeface="Times New Roman" panose="02020603050405020304" pitchFamily="18" charset="0"/>
                  </a:rPr>
                  <a:t>Turing (1936) and </a:t>
                </a:r>
                <a:r>
                  <a:rPr lang="en-US" dirty="0">
                    <a:latin typeface="Times New Roman" panose="02020603050405020304" pitchFamily="18" charset="0"/>
                  </a:rPr>
                  <a:t>G</a:t>
                </a:r>
                <a14:m>
                  <m:oMath xmlns:m="http://schemas.openxmlformats.org/officeDocument/2006/math">
                    <m:acc>
                      <m:accPr>
                        <m:chr m:val="̈"/>
                        <m:ctrlPr>
                          <a:rPr lang="en-US" b="0" i="1" u="none" strike="noStrike" baseline="0" smtClean="0">
                            <a:latin typeface="Cambria Math" panose="02040503050406030204" pitchFamily="18" charset="0"/>
                          </a:rPr>
                        </m:ctrlPr>
                      </m:accPr>
                      <m:e>
                        <m:r>
                          <m:rPr>
                            <m:sty m:val="p"/>
                          </m:rPr>
                          <a:rPr lang="en-US">
                            <a:latin typeface="Cambria Math" panose="02040503050406030204" pitchFamily="18" charset="0"/>
                          </a:rPr>
                          <m:t>o</m:t>
                        </m:r>
                      </m:e>
                    </m:acc>
                  </m:oMath>
                </a14:m>
                <a:r>
                  <a:rPr lang="en-US" sz="1800" b="0" i="0" u="none" strike="noStrike" baseline="0" dirty="0">
                    <a:latin typeface="Times New Roman" panose="02020603050405020304" pitchFamily="18" charset="0"/>
                  </a:rPr>
                  <a:t>del (1931) proved that certain mathematical questions are in principle unanswerable by particular formal systems.</a:t>
                </a:r>
              </a:p>
              <a:p>
                <a:endParaRPr lang="en-US" b="0" i="0" u="none" strike="noStrike" baseline="0" dirty="0">
                  <a:latin typeface="Times New Roman" panose="02020603050405020304" pitchFamily="18" charset="0"/>
                </a:endParaRPr>
              </a:p>
              <a:p>
                <a:r>
                  <a:rPr lang="en-US" b="0" i="0" u="none" strike="noStrike" baseline="0" dirty="0">
                    <a:latin typeface="Times New Roman" panose="02020603050405020304" pitchFamily="18" charset="0"/>
                  </a:rPr>
                  <a:t>G</a:t>
                </a:r>
                <a14:m>
                  <m:oMath xmlns:m="http://schemas.openxmlformats.org/officeDocument/2006/math">
                    <m:acc>
                      <m:accPr>
                        <m:chr m:val="̈"/>
                        <m:ctrlPr>
                          <a:rPr lang="en-US" b="0" i="1" u="none" strike="noStrike" baseline="0" smtClean="0">
                            <a:latin typeface="Cambria Math" panose="02040503050406030204" pitchFamily="18" charset="0"/>
                          </a:rPr>
                        </m:ctrlPr>
                      </m:accPr>
                      <m:e>
                        <m:r>
                          <m:rPr>
                            <m:sty m:val="p"/>
                          </m:rPr>
                          <a:rPr lang="en-US" b="0" i="0" u="none" strike="noStrike" baseline="0" smtClean="0">
                            <a:latin typeface="Cambria Math" panose="02040503050406030204" pitchFamily="18" charset="0"/>
                          </a:rPr>
                          <m:t>o</m:t>
                        </m:r>
                      </m:e>
                    </m:acc>
                  </m:oMath>
                </a14:m>
                <a:r>
                  <a:rPr lang="en-US" b="0" i="0" u="none" strike="noStrike" baseline="0" dirty="0">
                    <a:latin typeface="Times New Roman" panose="02020603050405020304" pitchFamily="18" charset="0"/>
                  </a:rPr>
                  <a:t>del sentence </a:t>
                </a:r>
                <a:r>
                  <a:rPr lang="en-US" b="0" i="1" u="none" strike="noStrike" baseline="0" dirty="0">
                    <a:latin typeface="Georgia" panose="02040502050405020303" pitchFamily="18" charset="0"/>
                  </a:rPr>
                  <a:t>G</a:t>
                </a:r>
                <a:r>
                  <a:rPr lang="en-US" b="0" i="0" u="none" strike="noStrike" baseline="0" dirty="0">
                    <a:latin typeface="Tahoma" panose="020B0604030504040204" pitchFamily="34" charset="0"/>
                  </a:rPr>
                  <a:t>(</a:t>
                </a:r>
                <a:r>
                  <a:rPr lang="en-US" b="0" i="1" u="none" strike="noStrike" baseline="0" dirty="0">
                    <a:latin typeface="Georgia" panose="02040502050405020303" pitchFamily="18" charset="0"/>
                  </a:rPr>
                  <a:t>F</a:t>
                </a:r>
                <a:r>
                  <a:rPr lang="en-US" b="0" i="0" u="none" strike="noStrike" baseline="0" dirty="0">
                    <a:latin typeface="Tahoma" panose="020B0604030504040204" pitchFamily="34" charset="0"/>
                  </a:rPr>
                  <a:t>) </a:t>
                </a:r>
                <a:r>
                  <a:rPr lang="en-MY" b="0" i="0" u="none" strike="noStrike" baseline="0" dirty="0">
                    <a:latin typeface="Times New Roman" panose="02020603050405020304" pitchFamily="18" charset="0"/>
                  </a:rPr>
                  <a:t>with the following properties:</a:t>
                </a:r>
              </a:p>
              <a:p>
                <a:pPr marL="285750" indent="-285750">
                  <a:buFont typeface="Arial" panose="020B0604020202020204" pitchFamily="34" charset="0"/>
                  <a:buChar char="•"/>
                </a:pPr>
                <a:r>
                  <a:rPr lang="en-US" b="0" i="1" u="none" strike="noStrike" baseline="0" dirty="0">
                    <a:latin typeface="Georgia" panose="02040502050405020303" pitchFamily="18" charset="0"/>
                  </a:rPr>
                  <a:t>G</a:t>
                </a:r>
                <a:r>
                  <a:rPr lang="en-US" b="0" i="0" u="none" strike="noStrike" baseline="0" dirty="0">
                    <a:latin typeface="Tahoma" panose="020B0604030504040204" pitchFamily="34" charset="0"/>
                  </a:rPr>
                  <a:t>(</a:t>
                </a:r>
                <a:r>
                  <a:rPr lang="en-US" b="0" i="1" u="none" strike="noStrike" baseline="0" dirty="0">
                    <a:latin typeface="Georgia" panose="02040502050405020303" pitchFamily="18" charset="0"/>
                  </a:rPr>
                  <a:t>F</a:t>
                </a:r>
                <a:r>
                  <a:rPr lang="en-US" b="0" i="0" u="none" strike="noStrike" baseline="0" dirty="0">
                    <a:latin typeface="Tahoma" panose="020B0604030504040204" pitchFamily="34" charset="0"/>
                  </a:rPr>
                  <a:t>) </a:t>
                </a:r>
                <a:r>
                  <a:rPr lang="en-US" b="0" i="0" u="none" strike="noStrike" baseline="0" dirty="0">
                    <a:latin typeface="Times New Roman" panose="02020603050405020304" pitchFamily="18" charset="0"/>
                  </a:rPr>
                  <a:t>is a sentence of </a:t>
                </a:r>
                <a:r>
                  <a:rPr lang="en-US" b="0" i="1" u="none" strike="noStrike" baseline="0" dirty="0">
                    <a:latin typeface="Georgia" panose="02040502050405020303" pitchFamily="18" charset="0"/>
                  </a:rPr>
                  <a:t>F</a:t>
                </a:r>
                <a:r>
                  <a:rPr lang="en-US" b="0" i="0" u="none" strike="noStrike" baseline="0" dirty="0">
                    <a:latin typeface="Times New Roman" panose="02020603050405020304" pitchFamily="18" charset="0"/>
                  </a:rPr>
                  <a:t>, but cannot be proved within </a:t>
                </a:r>
                <a:r>
                  <a:rPr lang="en-US" b="0" i="1" u="none" strike="noStrike" baseline="0" dirty="0">
                    <a:latin typeface="Georgia" panose="02040502050405020303" pitchFamily="18" charset="0"/>
                  </a:rPr>
                  <a:t>F</a:t>
                </a:r>
                <a:r>
                  <a:rPr lang="en-US" b="0" i="0" u="none" strike="noStrike" baseline="0" dirty="0">
                    <a:latin typeface="Times New Roman" panose="02020603050405020304" pitchFamily="18" charset="0"/>
                  </a:rPr>
                  <a:t>.</a:t>
                </a:r>
              </a:p>
              <a:p>
                <a:pPr marL="285750" indent="-285750">
                  <a:buFont typeface="Arial" panose="020B0604020202020204" pitchFamily="34" charset="0"/>
                  <a:buChar char="•"/>
                </a:pPr>
                <a:r>
                  <a:rPr lang="en-US" b="0" i="0" u="none" strike="noStrike" baseline="0" dirty="0">
                    <a:latin typeface="Times New Roman" panose="02020603050405020304" pitchFamily="18" charset="0"/>
                  </a:rPr>
                  <a:t>If </a:t>
                </a:r>
                <a:r>
                  <a:rPr lang="en-US" b="0" i="1" u="none" strike="noStrike" baseline="0" dirty="0">
                    <a:latin typeface="Georgia" panose="02040502050405020303" pitchFamily="18" charset="0"/>
                  </a:rPr>
                  <a:t>F </a:t>
                </a:r>
                <a:r>
                  <a:rPr lang="en-US" b="0" i="0" u="none" strike="noStrike" baseline="0" dirty="0">
                    <a:latin typeface="Times New Roman" panose="02020603050405020304" pitchFamily="18" charset="0"/>
                  </a:rPr>
                  <a:t>is consistent, then </a:t>
                </a:r>
                <a:r>
                  <a:rPr lang="en-US" b="0" i="1" u="none" strike="noStrike" baseline="0" dirty="0">
                    <a:latin typeface="Georgia" panose="02040502050405020303" pitchFamily="18" charset="0"/>
                  </a:rPr>
                  <a:t>G</a:t>
                </a:r>
                <a:r>
                  <a:rPr lang="en-US" b="0" i="0" u="none" strike="noStrike" baseline="0" dirty="0">
                    <a:latin typeface="Tahoma" panose="020B0604030504040204" pitchFamily="34" charset="0"/>
                  </a:rPr>
                  <a:t>(</a:t>
                </a:r>
                <a:r>
                  <a:rPr lang="en-US" b="0" i="1" u="none" strike="noStrike" baseline="0" dirty="0">
                    <a:latin typeface="Georgia" panose="02040502050405020303" pitchFamily="18" charset="0"/>
                  </a:rPr>
                  <a:t>F</a:t>
                </a:r>
                <a:r>
                  <a:rPr lang="en-US" b="0" i="0" u="none" strike="noStrike" baseline="0" dirty="0">
                    <a:latin typeface="Tahoma" panose="020B0604030504040204" pitchFamily="34" charset="0"/>
                  </a:rPr>
                  <a:t>) </a:t>
                </a:r>
                <a:r>
                  <a:rPr lang="en-US" b="0" i="0" u="none" strike="noStrike" baseline="0" dirty="0">
                    <a:latin typeface="Times New Roman" panose="02020603050405020304" pitchFamily="18" charset="0"/>
                  </a:rPr>
                  <a:t>is true.</a:t>
                </a:r>
              </a:p>
              <a:p>
                <a:pPr algn="l"/>
                <a:endParaRPr lang="en-US" dirty="0">
                  <a:latin typeface="NimbusRomNo9L-Regu"/>
                </a:endParaRPr>
              </a:p>
              <a:p>
                <a:pPr algn="l"/>
                <a:r>
                  <a:rPr lang="en-US" sz="1800" b="0" i="0" u="none" strike="noStrike" baseline="0" dirty="0">
                    <a:latin typeface="NimbusRomNo9L-Regu"/>
                  </a:rPr>
                  <a:t>Philosophers such as J. R. Lucas (1961) have claimed that this theorem shows that machines are </a:t>
                </a:r>
                <a:r>
                  <a:rPr lang="en-US" sz="1800" b="1" i="0" u="none" strike="noStrike" baseline="0" dirty="0">
                    <a:latin typeface="NimbusRomNo9L-Regu"/>
                  </a:rPr>
                  <a:t>mentally inferior to humans</a:t>
                </a:r>
                <a:r>
                  <a:rPr lang="en-US" sz="1800" b="0" i="0" u="none" strike="noStrike" baseline="0" dirty="0">
                    <a:latin typeface="NimbusRomNo9L-Regu"/>
                  </a:rPr>
                  <a:t>, </a:t>
                </a:r>
              </a:p>
              <a:p>
                <a:pPr marL="285750" indent="-285750" algn="l">
                  <a:buFont typeface="Arial" panose="020B0604020202020204" pitchFamily="34" charset="0"/>
                  <a:buChar char="•"/>
                </a:pPr>
                <a:r>
                  <a:rPr lang="en-US" sz="1800" b="0" i="0" u="none" strike="noStrike" baseline="0" dirty="0">
                    <a:latin typeface="NimbusRomNo9L-Regu"/>
                  </a:rPr>
                  <a:t>machines are </a:t>
                </a:r>
                <a:r>
                  <a:rPr lang="en-US" sz="1800" b="1" i="0" u="none" strike="noStrike" baseline="0" dirty="0">
                    <a:latin typeface="NimbusRomNo9L-Regu"/>
                  </a:rPr>
                  <a:t>formal systems </a:t>
                </a:r>
                <a:r>
                  <a:rPr lang="en-US" sz="1800" b="0" i="0" u="none" strike="noStrike" baseline="0" dirty="0">
                    <a:latin typeface="NimbusRomNo9L-Regu"/>
                  </a:rPr>
                  <a:t>that are limited by the incompleteness theorem</a:t>
                </a:r>
              </a:p>
              <a:p>
                <a:pPr marL="285750" indent="-285750" algn="l">
                  <a:buFont typeface="Arial" panose="020B0604020202020204" pitchFamily="34" charset="0"/>
                  <a:buChar char="•"/>
                </a:pPr>
                <a:r>
                  <a:rPr lang="en-US" sz="1800" b="0" i="0" u="none" strike="noStrike" baseline="0" dirty="0">
                    <a:latin typeface="NimbusRomNo9L-Regu"/>
                  </a:rPr>
                  <a:t>cannot establish the truth of their own </a:t>
                </a:r>
                <a:r>
                  <a:rPr lang="en-US" b="0" i="0" u="none" strike="noStrike" baseline="0" dirty="0">
                    <a:latin typeface="Times New Roman" panose="02020603050405020304" pitchFamily="18" charset="0"/>
                  </a:rPr>
                  <a:t>G</a:t>
                </a:r>
                <a14:m>
                  <m:oMath xmlns:m="http://schemas.openxmlformats.org/officeDocument/2006/math">
                    <m:acc>
                      <m:accPr>
                        <m:chr m:val="̈"/>
                        <m:ctrlPr>
                          <a:rPr lang="en-US" b="0" i="1" u="none" strike="noStrike" baseline="0" smtClean="0">
                            <a:latin typeface="Cambria Math" panose="02040503050406030204" pitchFamily="18" charset="0"/>
                          </a:rPr>
                        </m:ctrlPr>
                      </m:accPr>
                      <m:e>
                        <m:r>
                          <m:rPr>
                            <m:sty m:val="p"/>
                          </m:rPr>
                          <a:rPr lang="en-US" b="0" i="0" u="none" strike="noStrike" baseline="0" smtClean="0">
                            <a:latin typeface="Cambria Math" panose="02040503050406030204" pitchFamily="18" charset="0"/>
                          </a:rPr>
                          <m:t>o</m:t>
                        </m:r>
                      </m:e>
                    </m:acc>
                  </m:oMath>
                </a14:m>
                <a:r>
                  <a:rPr lang="en-US" b="0" i="0" u="none" strike="noStrike" baseline="0" dirty="0">
                    <a:latin typeface="Times New Roman" panose="02020603050405020304" pitchFamily="18" charset="0"/>
                  </a:rPr>
                  <a:t>del </a:t>
                </a:r>
                <a:r>
                  <a:rPr lang="en-US" sz="1800" b="0" i="0" u="none" strike="noStrike" baseline="0" dirty="0">
                    <a:latin typeface="NimbusRomNo9L-Regu"/>
                  </a:rPr>
                  <a:t>sentence</a:t>
                </a:r>
              </a:p>
              <a:p>
                <a:pPr marL="285750" indent="-285750" algn="l">
                  <a:buFont typeface="Arial" panose="020B0604020202020204" pitchFamily="34" charset="0"/>
                  <a:buChar char="•"/>
                </a:pPr>
                <a:r>
                  <a:rPr lang="en-US" dirty="0">
                    <a:latin typeface="NimbusRomNo9L-Regu"/>
                  </a:rPr>
                  <a:t>Problems with Lucas’ claim:</a:t>
                </a:r>
              </a:p>
              <a:p>
                <a:pPr marL="742950" lvl="1" indent="-285750">
                  <a:buFont typeface="Arial" panose="020B0604020202020204" pitchFamily="34" charset="0"/>
                  <a:buChar char="•"/>
                </a:pPr>
                <a:r>
                  <a:rPr lang="en-US" b="0" i="0" u="none" strike="noStrike" baseline="0" dirty="0">
                    <a:latin typeface="NimbusRomNo9L-Regu"/>
                  </a:rPr>
                  <a:t>Example sentence which </a:t>
                </a:r>
                <a:r>
                  <a:rPr lang="en-US" b="1" i="0" u="none" strike="noStrike" baseline="0" dirty="0">
                    <a:latin typeface="NimbusRomNo9L-Regu"/>
                  </a:rPr>
                  <a:t>cannot consistently assert </a:t>
                </a:r>
                <a:r>
                  <a:rPr lang="en-US" b="0" i="0" u="none" strike="noStrike" baseline="0" dirty="0">
                    <a:latin typeface="NimbusRomNo9L-Regu"/>
                  </a:rPr>
                  <a:t>by human else contradiction:</a:t>
                </a:r>
              </a:p>
              <a:p>
                <a:pPr algn="ctr"/>
                <a:r>
                  <a:rPr lang="en-US" sz="1800" b="0" i="0" u="none" strike="noStrike" baseline="0" dirty="0">
                    <a:latin typeface="NimbusRomNo9L-Regu"/>
                  </a:rPr>
                  <a:t>Lucas cannot consistently assert that this sentence is true.</a:t>
                </a:r>
              </a:p>
              <a:p>
                <a:pPr marL="742950" lvl="1" indent="-285750" algn="just">
                  <a:buFont typeface="Arial" panose="020B0604020202020204" pitchFamily="34" charset="0"/>
                  <a:buChar char="•"/>
                </a:pPr>
                <a:r>
                  <a:rPr lang="en-US" sz="1800" b="1" i="0" u="none" strike="noStrike" baseline="0" dirty="0">
                    <a:latin typeface="NimbusRomNo9L-Regu"/>
                  </a:rPr>
                  <a:t>No entity</a:t>
                </a:r>
                <a:r>
                  <a:rPr lang="en-US" sz="1800" b="0" i="0" u="none" strike="noStrike" baseline="0" dirty="0">
                    <a:latin typeface="NimbusRomNo9L-Regu"/>
                  </a:rPr>
                  <a:t>—human or machine—can prove things that are impossible to prove</a:t>
                </a:r>
              </a:p>
              <a:p>
                <a:pPr marL="742950" lvl="1" indent="-285750" algn="just">
                  <a:buFont typeface="Arial" panose="020B0604020202020204" pitchFamily="34" charset="0"/>
                  <a:buChar char="•"/>
                </a:pPr>
                <a:r>
                  <a:rPr lang="en-US" sz="1800" b="1" i="0" u="none" strike="noStrike" baseline="0" dirty="0">
                    <a:latin typeface="NimbusRomNo9L-Regu"/>
                  </a:rPr>
                  <a:t>incompleteness theorem </a:t>
                </a:r>
                <a:r>
                  <a:rPr lang="en-US" sz="1800" b="0" i="0" u="none" strike="noStrike" baseline="0" dirty="0">
                    <a:latin typeface="NimbusRomNo9L-Regu"/>
                  </a:rPr>
                  <a:t>technically applies only to </a:t>
                </a:r>
                <a:r>
                  <a:rPr lang="en-US" sz="1800" b="1" i="0" u="none" strike="noStrike" baseline="0" dirty="0">
                    <a:latin typeface="NimbusRomNo9L-Regu"/>
                  </a:rPr>
                  <a:t>formal systems </a:t>
                </a:r>
                <a:r>
                  <a:rPr lang="en-US" sz="1800" b="0" i="0" u="none" strike="noStrike" baseline="0" dirty="0">
                    <a:latin typeface="NimbusRomNo9L-Regu"/>
                  </a:rPr>
                  <a:t>that are powerful enough to do arithmetic.</a:t>
                </a:r>
                <a:endParaRPr lang="en-US" dirty="0">
                  <a:latin typeface="NimbusRomNo9L-Regu"/>
                </a:endParaRPr>
              </a:p>
            </p:txBody>
          </p:sp>
        </mc:Choice>
        <mc:Fallback xmlns="">
          <p:sp>
            <p:nvSpPr>
              <p:cNvPr id="7" name="TextBox 6">
                <a:extLst>
                  <a:ext uri="{FF2B5EF4-FFF2-40B4-BE49-F238E27FC236}">
                    <a16:creationId xmlns:a16="http://schemas.microsoft.com/office/drawing/2014/main" id="{3CDB7B1F-90C6-4911-8957-DC545887695A}"/>
                  </a:ext>
                </a:extLst>
              </p:cNvPr>
              <p:cNvSpPr txBox="1">
                <a:spLocks noRot="1" noChangeAspect="1" noMove="1" noResize="1" noEditPoints="1" noAdjustHandles="1" noChangeArrowheads="1" noChangeShapeType="1" noTextEdit="1"/>
              </p:cNvSpPr>
              <p:nvPr/>
            </p:nvSpPr>
            <p:spPr>
              <a:xfrm>
                <a:off x="1181455" y="1208544"/>
                <a:ext cx="7620000" cy="5909310"/>
              </a:xfrm>
              <a:prstGeom prst="rect">
                <a:avLst/>
              </a:prstGeom>
              <a:blipFill>
                <a:blip r:embed="rId2"/>
                <a:stretch>
                  <a:fillRect l="-720" t="-515" r="-640" b="-619"/>
                </a:stretch>
              </a:blipFill>
            </p:spPr>
            <p:txBody>
              <a:bodyPr/>
              <a:lstStyle/>
              <a:p>
                <a:r>
                  <a:rPr lang="en-MY">
                    <a:noFill/>
                  </a:rPr>
                  <a:t> </a:t>
                </a:r>
              </a:p>
            </p:txBody>
          </p:sp>
        </mc:Fallback>
      </mc:AlternateContent>
    </p:spTree>
    <p:extLst>
      <p:ext uri="{BB962C8B-B14F-4D97-AF65-F5344CB8AC3E}">
        <p14:creationId xmlns:p14="http://schemas.microsoft.com/office/powerpoint/2010/main" val="1299479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lang="en-MY" spc="20" smtClean="0"/>
              <a:t>6</a:t>
            </a:fld>
            <a:endParaRPr lang="en-MY" spc="20" dirty="0"/>
          </a:p>
        </p:txBody>
      </p:sp>
      <p:sp>
        <p:nvSpPr>
          <p:cNvPr id="2" name="object 2"/>
          <p:cNvSpPr txBox="1">
            <a:spLocks noGrp="1"/>
          </p:cNvSpPr>
          <p:nvPr>
            <p:ph type="title"/>
          </p:nvPr>
        </p:nvSpPr>
        <p:spPr>
          <a:xfrm>
            <a:off x="1168755" y="798728"/>
            <a:ext cx="7722234" cy="343492"/>
          </a:xfrm>
          <a:prstGeom prst="rect">
            <a:avLst/>
          </a:prstGeom>
          <a:ln w="51816">
            <a:solidFill>
              <a:srgbClr val="000000"/>
            </a:solidFill>
          </a:ln>
        </p:spPr>
        <p:txBody>
          <a:bodyPr vert="horz" wrap="square" lIns="0" tIns="0" rIns="0" bIns="0" rtlCol="0">
            <a:spAutoFit/>
          </a:bodyPr>
          <a:lstStyle/>
          <a:p>
            <a:pPr algn="ctr">
              <a:lnSpc>
                <a:spcPts val="2635"/>
              </a:lnSpc>
            </a:pPr>
            <a:r>
              <a:rPr lang="en-US" sz="2800" spc="-50" dirty="0">
                <a:latin typeface="Calibri"/>
                <a:cs typeface="Calibri"/>
              </a:rPr>
              <a:t>The Limits of AI</a:t>
            </a:r>
            <a:endParaRPr lang="en-US" spc="70" dirty="0"/>
          </a:p>
        </p:txBody>
      </p:sp>
      <p:sp>
        <p:nvSpPr>
          <p:cNvPr id="7" name="TextBox 6">
            <a:extLst>
              <a:ext uri="{FF2B5EF4-FFF2-40B4-BE49-F238E27FC236}">
                <a16:creationId xmlns:a16="http://schemas.microsoft.com/office/drawing/2014/main" id="{3CDB7B1F-90C6-4911-8957-DC545887695A}"/>
              </a:ext>
            </a:extLst>
          </p:cNvPr>
          <p:cNvSpPr txBox="1"/>
          <p:nvPr/>
        </p:nvSpPr>
        <p:spPr>
          <a:xfrm>
            <a:off x="1181455" y="1208544"/>
            <a:ext cx="7620000" cy="3970318"/>
          </a:xfrm>
          <a:prstGeom prst="rect">
            <a:avLst/>
          </a:prstGeom>
          <a:noFill/>
        </p:spPr>
        <p:txBody>
          <a:bodyPr wrap="square">
            <a:spAutoFit/>
          </a:bodyPr>
          <a:lstStyle/>
          <a:p>
            <a:pPr algn="l"/>
            <a:r>
              <a:rPr lang="en-MY" sz="1800" b="0" i="0" u="none" strike="noStrike" baseline="0" dirty="0">
                <a:solidFill>
                  <a:srgbClr val="9A009A"/>
                </a:solidFill>
                <a:latin typeface="CMSSBX10"/>
              </a:rPr>
              <a:t>Measuring AI </a:t>
            </a:r>
          </a:p>
          <a:p>
            <a:pPr marL="285750" indent="-285750">
              <a:buFont typeface="Arial" panose="020B0604020202020204" pitchFamily="34" charset="0"/>
              <a:buChar char="•"/>
            </a:pPr>
            <a:r>
              <a:rPr lang="en-MY" dirty="0"/>
              <a:t>whether machines can pass </a:t>
            </a:r>
            <a:r>
              <a:rPr lang="en-US" dirty="0"/>
              <a:t>a behavioral test, which has come to be called the </a:t>
            </a:r>
            <a:r>
              <a:rPr lang="en-US" b="1" dirty="0"/>
              <a:t>Turing test</a:t>
            </a:r>
          </a:p>
          <a:p>
            <a:pPr marL="285750" indent="-285750">
              <a:buFont typeface="Arial" panose="020B0604020202020204" pitchFamily="34" charset="0"/>
              <a:buChar char="•"/>
            </a:pPr>
            <a:r>
              <a:rPr lang="en-US" sz="1800" b="0" i="0" u="none" strike="noStrike" baseline="0" dirty="0">
                <a:latin typeface="NimbusRomNo9L-Regu"/>
              </a:rPr>
              <a:t>The test requires a program to have a conversation (via typed messages) with an interrogator for five minutes</a:t>
            </a:r>
          </a:p>
          <a:p>
            <a:pPr marL="285750" indent="-285750">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ELIZA program and Internet chatbots such as MGONZ and NATACHATA</a:t>
            </a:r>
          </a:p>
          <a:p>
            <a:pPr marL="285750" indent="-285750" algn="l">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Eugene </a:t>
            </a:r>
            <a:r>
              <a:rPr lang="en-US" sz="1800" b="0" i="0" u="none" strike="noStrike" baseline="0" dirty="0" err="1">
                <a:latin typeface="NimbusRomNo9L-Regu"/>
              </a:rPr>
              <a:t>Goostman</a:t>
            </a:r>
            <a:r>
              <a:rPr lang="en-US" sz="1800" b="0" i="0" u="none" strike="noStrike" baseline="0" dirty="0">
                <a:latin typeface="NimbusRomNo9L-Regu"/>
              </a:rPr>
              <a:t> fooled 33% of the untrained amateur judges </a:t>
            </a:r>
            <a:r>
              <a:rPr lang="en-MY" sz="1800" b="0" i="0" u="none" strike="noStrike" baseline="0" dirty="0">
                <a:latin typeface="NimbusRomNo9L-Regu"/>
              </a:rPr>
              <a:t>in a Turing test</a:t>
            </a:r>
          </a:p>
          <a:p>
            <a:pPr marL="285750" indent="-285750" algn="l">
              <a:buFont typeface="Arial" panose="020B0604020202020204" pitchFamily="34" charset="0"/>
              <a:buChar char="•"/>
            </a:pPr>
            <a:endParaRPr lang="en-MY"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AI researchers who crave competition are more likely to concentrate on playing chess or Go or StarCraft II, or taking an 8th grade science exam, or identifying objects in images.</a:t>
            </a:r>
            <a:endParaRPr lang="en-US" b="1" dirty="0">
              <a:latin typeface="NimbusRomNo9L-Regu"/>
            </a:endParaRPr>
          </a:p>
        </p:txBody>
      </p:sp>
    </p:spTree>
    <p:extLst>
      <p:ext uri="{BB962C8B-B14F-4D97-AF65-F5344CB8AC3E}">
        <p14:creationId xmlns:p14="http://schemas.microsoft.com/office/powerpoint/2010/main" val="2245715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lang="en-MY" spc="20" smtClean="0"/>
              <a:t>7</a:t>
            </a:fld>
            <a:endParaRPr lang="en-MY" spc="20" dirty="0"/>
          </a:p>
        </p:txBody>
      </p:sp>
      <p:sp>
        <p:nvSpPr>
          <p:cNvPr id="2" name="object 2"/>
          <p:cNvSpPr txBox="1">
            <a:spLocks noGrp="1"/>
          </p:cNvSpPr>
          <p:nvPr>
            <p:ph type="title"/>
          </p:nvPr>
        </p:nvSpPr>
        <p:spPr>
          <a:xfrm>
            <a:off x="1168755" y="798728"/>
            <a:ext cx="7722234" cy="343492"/>
          </a:xfrm>
          <a:prstGeom prst="rect">
            <a:avLst/>
          </a:prstGeom>
          <a:ln w="51816">
            <a:solidFill>
              <a:srgbClr val="000000"/>
            </a:solidFill>
          </a:ln>
        </p:spPr>
        <p:txBody>
          <a:bodyPr vert="horz" wrap="square" lIns="0" tIns="0" rIns="0" bIns="0" rtlCol="0">
            <a:spAutoFit/>
          </a:bodyPr>
          <a:lstStyle/>
          <a:p>
            <a:pPr algn="ctr">
              <a:lnSpc>
                <a:spcPts val="2635"/>
              </a:lnSpc>
            </a:pPr>
            <a:r>
              <a:rPr lang="en-US" sz="2800" spc="-50" dirty="0">
                <a:latin typeface="Calibri"/>
                <a:cs typeface="Calibri"/>
              </a:rPr>
              <a:t>Can Machines Really Think?</a:t>
            </a:r>
            <a:endParaRPr lang="en-US" spc="70" dirty="0"/>
          </a:p>
        </p:txBody>
      </p:sp>
      <p:sp>
        <p:nvSpPr>
          <p:cNvPr id="7" name="TextBox 6">
            <a:extLst>
              <a:ext uri="{FF2B5EF4-FFF2-40B4-BE49-F238E27FC236}">
                <a16:creationId xmlns:a16="http://schemas.microsoft.com/office/drawing/2014/main" id="{3CDB7B1F-90C6-4911-8957-DC545887695A}"/>
              </a:ext>
            </a:extLst>
          </p:cNvPr>
          <p:cNvSpPr txBox="1"/>
          <p:nvPr/>
        </p:nvSpPr>
        <p:spPr>
          <a:xfrm>
            <a:off x="1181455" y="1208544"/>
            <a:ext cx="7620000" cy="5355312"/>
          </a:xfrm>
          <a:prstGeom prst="rect">
            <a:avLst/>
          </a:prstGeom>
          <a:noFill/>
        </p:spPr>
        <p:txBody>
          <a:bodyPr wrap="square">
            <a:spAutoFit/>
          </a:bodyPr>
          <a:lstStyle/>
          <a:p>
            <a:pPr algn="l"/>
            <a:r>
              <a:rPr lang="en-US" sz="1800" b="0" i="0" u="none" strike="noStrike" baseline="0" dirty="0">
                <a:latin typeface="NimbusRomNo9L-Regu"/>
              </a:rPr>
              <a:t>Some philosophers claim that a machine that acts intelligently would not be </a:t>
            </a:r>
            <a:r>
              <a:rPr lang="en-US" sz="1800" b="0" i="0" u="none" strike="noStrike" baseline="0" dirty="0">
                <a:latin typeface="NimbusRomNo9L-ReguItal"/>
              </a:rPr>
              <a:t>actually </a:t>
            </a:r>
            <a:r>
              <a:rPr lang="en-US" sz="1800" b="0" i="0" u="none" strike="noStrike" baseline="0" dirty="0">
                <a:latin typeface="NimbusRomNo9L-Regu"/>
              </a:rPr>
              <a:t>thinking, but would be only a </a:t>
            </a:r>
            <a:r>
              <a:rPr lang="en-US" sz="1800" b="0" i="0" u="none" strike="noStrike" baseline="0" dirty="0">
                <a:latin typeface="NimbusRomNo9L-ReguItal"/>
              </a:rPr>
              <a:t>simulation </a:t>
            </a:r>
            <a:r>
              <a:rPr lang="en-US" sz="1800" b="0" i="0" u="none" strike="noStrike" baseline="0" dirty="0">
                <a:latin typeface="NimbusRomNo9L-Regu"/>
              </a:rPr>
              <a:t>of thinking</a:t>
            </a:r>
          </a:p>
          <a:p>
            <a:pPr algn="l"/>
            <a:endParaRPr lang="en-US" sz="1800" b="0" i="0" u="none" strike="noStrike" baseline="0" dirty="0">
              <a:latin typeface="NimbusRomNo9L-Regu"/>
            </a:endParaRPr>
          </a:p>
          <a:p>
            <a:pPr algn="l"/>
            <a:r>
              <a:rPr lang="en-US" sz="1800" b="0" i="0" u="none" strike="noStrike" baseline="0" dirty="0">
                <a:solidFill>
                  <a:srgbClr val="000000"/>
                </a:solidFill>
                <a:latin typeface="NimbusRomNo9L-Medi"/>
              </a:rPr>
              <a:t>Turing argues the </a:t>
            </a:r>
            <a:r>
              <a:rPr lang="en-US" sz="1800" b="1" i="0" u="none" strike="noStrike" baseline="0" dirty="0">
                <a:solidFill>
                  <a:srgbClr val="000000"/>
                </a:solidFill>
                <a:latin typeface="NimbusRomNo9L-Medi"/>
              </a:rPr>
              <a:t>polite convention </a:t>
            </a:r>
            <a:r>
              <a:rPr lang="en-US" sz="1800" b="0" i="0" u="none" strike="noStrike" baseline="0" dirty="0">
                <a:solidFill>
                  <a:srgbClr val="000000"/>
                </a:solidFill>
                <a:latin typeface="NimbusRomNo9L-Regu"/>
              </a:rPr>
              <a:t>that everyone and machine think.</a:t>
            </a:r>
          </a:p>
          <a:p>
            <a:endParaRPr lang="en-US" sz="1800" b="0" i="0" u="none" strike="noStrike" baseline="0" dirty="0">
              <a:latin typeface="NimbusRomNo9L-Regu"/>
            </a:endParaRPr>
          </a:p>
          <a:p>
            <a:r>
              <a:rPr lang="en-US" sz="1800" b="0" i="0" u="none" strike="noStrike" baseline="0" dirty="0">
                <a:latin typeface="NimbusRomNo9L-Regu"/>
              </a:rPr>
              <a:t>John Searle rejects the polite convention</a:t>
            </a:r>
            <a:endParaRPr lang="en-US" b="1" dirty="0">
              <a:latin typeface="NimbusRomNo9L-Regu"/>
            </a:endParaRPr>
          </a:p>
          <a:p>
            <a:pPr algn="l"/>
            <a:endParaRPr lang="en-US" sz="1800" b="0" i="0" u="none" strike="noStrike" baseline="0" dirty="0">
              <a:latin typeface="NimbusRomNo9L-Regu"/>
            </a:endParaRPr>
          </a:p>
          <a:p>
            <a:pPr algn="l"/>
            <a:r>
              <a:rPr lang="en-MY" sz="1800" b="0" i="0" u="none" strike="noStrike" baseline="0" dirty="0">
                <a:solidFill>
                  <a:srgbClr val="9A009A"/>
                </a:solidFill>
                <a:latin typeface="CMSSBX10"/>
              </a:rPr>
              <a:t>The Chinese room</a:t>
            </a:r>
          </a:p>
          <a:p>
            <a:pPr marL="285750" indent="-285750" algn="l">
              <a:buFont typeface="Arial" panose="020B0604020202020204" pitchFamily="34" charset="0"/>
              <a:buChar char="•"/>
            </a:pPr>
            <a:r>
              <a:rPr lang="en-US" sz="1800" b="0" i="0" u="none" strike="noStrike" baseline="0" dirty="0">
                <a:latin typeface="NimbusRomNo9L-Regu"/>
              </a:rPr>
              <a:t>A human, who understands only English, inside a room that contains a rule book, written in English, and various stacks of paper</a:t>
            </a:r>
          </a:p>
          <a:p>
            <a:pPr marL="285750" indent="-285750" algn="l">
              <a:buFont typeface="Arial" panose="020B0604020202020204" pitchFamily="34" charset="0"/>
              <a:buChar char="•"/>
            </a:pPr>
            <a:r>
              <a:rPr lang="en-MY" sz="1800" b="0" i="0" u="none" strike="noStrike" baseline="0" dirty="0">
                <a:latin typeface="NimbusRomNo9L-Regu"/>
              </a:rPr>
              <a:t>Pieces of </a:t>
            </a:r>
            <a:r>
              <a:rPr lang="en-US" sz="1800" b="0" i="0" u="none" strike="noStrike" baseline="0" dirty="0">
                <a:latin typeface="NimbusRomNo9L-Regu"/>
              </a:rPr>
              <a:t>paper containing indecipherable symbols are slipped under the door to the room</a:t>
            </a:r>
          </a:p>
          <a:p>
            <a:pPr marL="285750" indent="-285750" algn="l">
              <a:buFont typeface="Arial" panose="020B0604020202020204" pitchFamily="34" charset="0"/>
              <a:buChar char="•"/>
            </a:pPr>
            <a:r>
              <a:rPr lang="en-MY" sz="1800" b="0" i="0" u="none" strike="noStrike" baseline="0" dirty="0">
                <a:latin typeface="NimbusRomNo9L-Regu"/>
              </a:rPr>
              <a:t>The human </a:t>
            </a:r>
            <a:r>
              <a:rPr lang="en-US" sz="1800" b="0" i="0" u="none" strike="noStrike" baseline="0" dirty="0">
                <a:latin typeface="NimbusRomNo9L-Regu"/>
              </a:rPr>
              <a:t>follows the instructions in the rule book, finding symbols in the stacks, writing symbols on new pieces of paper, rearranging the stacks, and so on</a:t>
            </a:r>
          </a:p>
          <a:p>
            <a:pPr marL="285750" indent="-285750" algn="l">
              <a:buFont typeface="Arial" panose="020B0604020202020204" pitchFamily="34" charset="0"/>
              <a:buChar char="•"/>
            </a:pPr>
            <a:r>
              <a:rPr lang="en-US" sz="1800" b="0" i="0" u="none" strike="noStrike" baseline="0" dirty="0">
                <a:latin typeface="NimbusRomNo9L-Regu"/>
              </a:rPr>
              <a:t>passed back to the outside </a:t>
            </a:r>
            <a:r>
              <a:rPr lang="en-MY" sz="1800" b="0" i="0" u="none" strike="noStrike" baseline="0" dirty="0">
                <a:latin typeface="NimbusRomNo9L-Regu"/>
              </a:rPr>
              <a:t>world</a:t>
            </a:r>
          </a:p>
          <a:p>
            <a:pPr marL="285750" indent="-285750" algn="l">
              <a:buFont typeface="Arial" panose="020B0604020202020204" pitchFamily="34" charset="0"/>
              <a:buChar char="•"/>
            </a:pPr>
            <a:r>
              <a:rPr lang="en-US" sz="1800" b="0" i="0" u="none" strike="noStrike" baseline="0" dirty="0">
                <a:latin typeface="NimbusRomNo9L-Regu"/>
              </a:rPr>
              <a:t>it is given that the human does not understand Chinese</a:t>
            </a:r>
            <a:endParaRPr lang="en-MY"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computer are in essence doing the same thing, so therefore computers generate no understanding</a:t>
            </a:r>
            <a:endParaRPr lang="en-US" dirty="0">
              <a:latin typeface="NimbusRomNo9L-Regu"/>
            </a:endParaRPr>
          </a:p>
        </p:txBody>
      </p:sp>
    </p:spTree>
    <p:extLst>
      <p:ext uri="{BB962C8B-B14F-4D97-AF65-F5344CB8AC3E}">
        <p14:creationId xmlns:p14="http://schemas.microsoft.com/office/powerpoint/2010/main" val="985306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lang="en-MY" spc="20" smtClean="0"/>
              <a:t>8</a:t>
            </a:fld>
            <a:endParaRPr lang="en-MY" spc="20" dirty="0"/>
          </a:p>
        </p:txBody>
      </p:sp>
      <p:sp>
        <p:nvSpPr>
          <p:cNvPr id="2" name="object 2"/>
          <p:cNvSpPr txBox="1">
            <a:spLocks noGrp="1"/>
          </p:cNvSpPr>
          <p:nvPr>
            <p:ph type="title"/>
          </p:nvPr>
        </p:nvSpPr>
        <p:spPr>
          <a:xfrm>
            <a:off x="1168755" y="798728"/>
            <a:ext cx="7722234" cy="343492"/>
          </a:xfrm>
          <a:prstGeom prst="rect">
            <a:avLst/>
          </a:prstGeom>
          <a:ln w="51816">
            <a:solidFill>
              <a:srgbClr val="000000"/>
            </a:solidFill>
          </a:ln>
        </p:spPr>
        <p:txBody>
          <a:bodyPr vert="horz" wrap="square" lIns="0" tIns="0" rIns="0" bIns="0" rtlCol="0">
            <a:spAutoFit/>
          </a:bodyPr>
          <a:lstStyle/>
          <a:p>
            <a:pPr algn="ctr">
              <a:lnSpc>
                <a:spcPts val="2635"/>
              </a:lnSpc>
            </a:pPr>
            <a:r>
              <a:rPr lang="en-US" sz="2800" spc="-50" dirty="0">
                <a:latin typeface="Calibri"/>
                <a:cs typeface="Calibri"/>
              </a:rPr>
              <a:t>The Ethics of AI</a:t>
            </a:r>
            <a:endParaRPr lang="en-US" spc="70" dirty="0"/>
          </a:p>
        </p:txBody>
      </p:sp>
      <p:sp>
        <p:nvSpPr>
          <p:cNvPr id="7" name="TextBox 6">
            <a:extLst>
              <a:ext uri="{FF2B5EF4-FFF2-40B4-BE49-F238E27FC236}">
                <a16:creationId xmlns:a16="http://schemas.microsoft.com/office/drawing/2014/main" id="{3CDB7B1F-90C6-4911-8957-DC545887695A}"/>
              </a:ext>
            </a:extLst>
          </p:cNvPr>
          <p:cNvSpPr txBox="1"/>
          <p:nvPr/>
        </p:nvSpPr>
        <p:spPr>
          <a:xfrm>
            <a:off x="1168755" y="1524000"/>
            <a:ext cx="7620000" cy="3693319"/>
          </a:xfrm>
          <a:prstGeom prst="rect">
            <a:avLst/>
          </a:prstGeom>
          <a:noFill/>
        </p:spPr>
        <p:txBody>
          <a:bodyPr wrap="square">
            <a:spAutoFit/>
          </a:bodyPr>
          <a:lstStyle/>
          <a:p>
            <a:pPr algn="l"/>
            <a:r>
              <a:rPr lang="en-US" sz="1800" b="0" i="0" u="none" strike="noStrike" baseline="0" dirty="0">
                <a:latin typeface="NimbusRomNo9L-Regu"/>
              </a:rPr>
              <a:t>Given that AI is a powerful technology, we have a moral obligation to use it well, to promote the positive aspects and avoid or mitigate the negative ones.</a:t>
            </a:r>
          </a:p>
          <a:p>
            <a:pPr algn="l"/>
            <a:endParaRPr lang="en-US" dirty="0">
              <a:latin typeface="NimbusRomNo9L-Regu"/>
            </a:endParaRPr>
          </a:p>
          <a:p>
            <a:pPr algn="l"/>
            <a:r>
              <a:rPr lang="en-MY" sz="1800" b="1" i="0" u="none" strike="noStrike" baseline="0" dirty="0">
                <a:latin typeface="NimbusRomNo9L-Regu"/>
              </a:rPr>
              <a:t>Positive aspects examples</a:t>
            </a:r>
            <a:endParaRPr lang="en-US" sz="1800" b="1" i="0" u="none" strike="noStrike" baseline="0"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AI can save lives through improved medical diagnosis, new medical discoveries, better prediction of extreme weather events</a:t>
            </a:r>
          </a:p>
          <a:p>
            <a:pPr marL="285750" indent="-285750" algn="l">
              <a:buFont typeface="Arial" panose="020B0604020202020204" pitchFamily="34" charset="0"/>
              <a:buChar char="•"/>
            </a:pPr>
            <a:endParaRPr lang="en-US" sz="1800" b="0" i="0" u="none" strike="noStrike" baseline="0"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AI can improve lives, Microsoft’s AI for Humanitarian Action program applies AI to recovering from natural disaster</a:t>
            </a:r>
          </a:p>
          <a:p>
            <a:pPr marL="285750" indent="-285750" algn="l">
              <a:buFont typeface="Arial" panose="020B0604020202020204" pitchFamily="34" charset="0"/>
              <a:buChar char="•"/>
            </a:pPr>
            <a:endParaRPr lang="en-US" sz="1800" b="0" i="0" u="none" strike="noStrike" baseline="0"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AI applications in crop management and food production help feed the world</a:t>
            </a:r>
          </a:p>
          <a:p>
            <a:pPr marL="285750" indent="-285750" algn="l">
              <a:buFont typeface="Arial" panose="020B0604020202020204" pitchFamily="34" charset="0"/>
              <a:buChar char="•"/>
            </a:pPr>
            <a:endParaRPr lang="en-US" dirty="0">
              <a:latin typeface="NimbusRomNo9L-Regu"/>
            </a:endParaRPr>
          </a:p>
        </p:txBody>
      </p:sp>
    </p:spTree>
    <p:extLst>
      <p:ext uri="{BB962C8B-B14F-4D97-AF65-F5344CB8AC3E}">
        <p14:creationId xmlns:p14="http://schemas.microsoft.com/office/powerpoint/2010/main" val="931662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lang="en-MY" spc="20" smtClean="0"/>
              <a:t>9</a:t>
            </a:fld>
            <a:endParaRPr lang="en-MY" spc="20" dirty="0"/>
          </a:p>
        </p:txBody>
      </p:sp>
      <p:sp>
        <p:nvSpPr>
          <p:cNvPr id="2" name="object 2"/>
          <p:cNvSpPr txBox="1">
            <a:spLocks noGrp="1"/>
          </p:cNvSpPr>
          <p:nvPr>
            <p:ph type="title"/>
          </p:nvPr>
        </p:nvSpPr>
        <p:spPr>
          <a:xfrm>
            <a:off x="1168755" y="798728"/>
            <a:ext cx="7722234" cy="343492"/>
          </a:xfrm>
          <a:prstGeom prst="rect">
            <a:avLst/>
          </a:prstGeom>
          <a:ln w="51816">
            <a:solidFill>
              <a:srgbClr val="000000"/>
            </a:solidFill>
          </a:ln>
        </p:spPr>
        <p:txBody>
          <a:bodyPr vert="horz" wrap="square" lIns="0" tIns="0" rIns="0" bIns="0" rtlCol="0">
            <a:spAutoFit/>
          </a:bodyPr>
          <a:lstStyle/>
          <a:p>
            <a:pPr algn="ctr">
              <a:lnSpc>
                <a:spcPts val="2635"/>
              </a:lnSpc>
            </a:pPr>
            <a:r>
              <a:rPr lang="en-US" sz="2800" spc="-50" dirty="0">
                <a:latin typeface="Calibri"/>
                <a:cs typeface="Calibri"/>
              </a:rPr>
              <a:t>The Ethics of AI</a:t>
            </a:r>
            <a:endParaRPr lang="en-US" spc="70" dirty="0"/>
          </a:p>
        </p:txBody>
      </p:sp>
      <p:sp>
        <p:nvSpPr>
          <p:cNvPr id="7" name="TextBox 6">
            <a:extLst>
              <a:ext uri="{FF2B5EF4-FFF2-40B4-BE49-F238E27FC236}">
                <a16:creationId xmlns:a16="http://schemas.microsoft.com/office/drawing/2014/main" id="{3CDB7B1F-90C6-4911-8957-DC545887695A}"/>
              </a:ext>
            </a:extLst>
          </p:cNvPr>
          <p:cNvSpPr txBox="1"/>
          <p:nvPr/>
        </p:nvSpPr>
        <p:spPr>
          <a:xfrm>
            <a:off x="1168083" y="1371600"/>
            <a:ext cx="7722234" cy="5078313"/>
          </a:xfrm>
          <a:prstGeom prst="rect">
            <a:avLst/>
          </a:prstGeom>
          <a:noFill/>
        </p:spPr>
        <p:txBody>
          <a:bodyPr wrap="square">
            <a:spAutoFit/>
          </a:bodyPr>
          <a:lstStyle/>
          <a:p>
            <a:pPr algn="l"/>
            <a:r>
              <a:rPr lang="en-US" sz="1800" b="1" i="0" u="none" strike="noStrike" baseline="0" dirty="0">
                <a:latin typeface="NimbusRomNo9L-Regu"/>
              </a:rPr>
              <a:t>Negative aspects example</a:t>
            </a:r>
          </a:p>
          <a:p>
            <a:pPr marL="285750" indent="-285750" algn="l">
              <a:buFont typeface="Arial" panose="020B0604020202020204" pitchFamily="34" charset="0"/>
              <a:buChar char="•"/>
            </a:pPr>
            <a:r>
              <a:rPr lang="en-MY" sz="1800" b="1" i="0" u="none" strike="noStrike" baseline="0" dirty="0">
                <a:latin typeface="CMSSBX10"/>
              </a:rPr>
              <a:t>Lethal autonomous weapons</a:t>
            </a:r>
          </a:p>
          <a:p>
            <a:pPr algn="l"/>
            <a:r>
              <a:rPr lang="en-US" sz="1800" b="0" i="0" u="none" strike="noStrike" baseline="0" dirty="0">
                <a:latin typeface="NimbusRomNo9L-Regu"/>
              </a:rPr>
              <a:t>The UN defines a lethal autonomous weapon as one that locates, selects, and engages (i.e., kills) human targets without human supervision.</a:t>
            </a:r>
          </a:p>
          <a:p>
            <a:pPr algn="l"/>
            <a:endParaRPr lang="en-US" dirty="0">
              <a:latin typeface="NimbusRomNo9L-Regu"/>
            </a:endParaRPr>
          </a:p>
          <a:p>
            <a:pPr algn="l"/>
            <a:r>
              <a:rPr lang="en-US" sz="1800" b="0" i="0" u="none" strike="noStrike" baseline="0" dirty="0">
                <a:latin typeface="NimbusRomNo9L-Regu"/>
              </a:rPr>
              <a:t>Israel’s </a:t>
            </a:r>
            <a:r>
              <a:rPr lang="en-US" sz="1800" b="0" i="0" u="none" strike="noStrike" baseline="0" dirty="0" err="1">
                <a:latin typeface="NimbusRomNo9L-Regu"/>
              </a:rPr>
              <a:t>Harop</a:t>
            </a:r>
            <a:r>
              <a:rPr lang="en-US" sz="1800" b="0" i="0" u="none" strike="noStrike" baseline="0" dirty="0">
                <a:latin typeface="NimbusRomNo9L-Regu"/>
              </a:rPr>
              <a:t> missile is a “loitering munition” with a ten-foot wingspan and a fifty-pound warhead. It searches for up to six hours in a given geographical region for any target that meets a given criterion and then destroys it.</a:t>
            </a:r>
          </a:p>
          <a:p>
            <a:pPr algn="l"/>
            <a:endParaRPr lang="en-US" dirty="0">
              <a:latin typeface="NimbusRomNo9L-Regu"/>
            </a:endParaRPr>
          </a:p>
          <a:p>
            <a:pPr algn="l"/>
            <a:r>
              <a:rPr lang="en-US" sz="1800" b="0" i="0" u="none" strike="noStrike" baseline="0" dirty="0">
                <a:latin typeface="NimbusRomNo9L-Regu"/>
              </a:rPr>
              <a:t>Autonomous weapons have been called the “third revolution in warfare” after gunpowder and nuclear weapons. Their military potential is obvious</a:t>
            </a:r>
          </a:p>
          <a:p>
            <a:pPr algn="l"/>
            <a:endParaRPr lang="en-US" dirty="0">
              <a:latin typeface="NimbusRomNo9L-Regu"/>
            </a:endParaRPr>
          </a:p>
          <a:p>
            <a:pPr algn="l"/>
            <a:r>
              <a:rPr lang="en-US" sz="1800" b="0" i="0" u="none" strike="noStrike" baseline="0" dirty="0">
                <a:latin typeface="NimbusRomNo9L-Regu"/>
              </a:rPr>
              <a:t>The debate over autonomous weapons includes </a:t>
            </a:r>
            <a:r>
              <a:rPr lang="en-US" sz="1800" b="1" i="0" u="none" strike="noStrike" baseline="0" dirty="0">
                <a:latin typeface="NimbusRomNo9L-Regu"/>
              </a:rPr>
              <a:t>legal, ethical and practical aspects</a:t>
            </a:r>
            <a:r>
              <a:rPr lang="en-US" b="1" dirty="0">
                <a:latin typeface="NimbusRomNo9L-Regu"/>
              </a:rPr>
              <a:t>.</a:t>
            </a:r>
          </a:p>
          <a:p>
            <a:pPr algn="l"/>
            <a:r>
              <a:rPr lang="en-US" sz="1800" b="1" i="0" u="none" strike="noStrike" baseline="0" dirty="0">
                <a:latin typeface="NimbusRomNo9L-Regu"/>
              </a:rPr>
              <a:t>Legal</a:t>
            </a:r>
            <a:r>
              <a:rPr lang="en-US" b="1" dirty="0">
                <a:latin typeface="NimbusRomNo9L-Regu"/>
              </a:rPr>
              <a:t>: </a:t>
            </a:r>
            <a:r>
              <a:rPr lang="en-US" sz="1800" b="0" i="0" u="none" strike="noStrike" baseline="0" dirty="0">
                <a:latin typeface="NimbusRomNo9L-Regu"/>
              </a:rPr>
              <a:t>requires the possibility of discriminating between combatants and non-combatants, the judgment of military necessity for an attack, and the assessment of proportionality between the military value of a target and the </a:t>
            </a:r>
            <a:r>
              <a:rPr lang="en-MY" sz="1800" b="0" i="0" u="none" strike="noStrike" baseline="0" dirty="0">
                <a:latin typeface="NimbusRomNo9L-Regu"/>
              </a:rPr>
              <a:t>possibility of collateral damage.</a:t>
            </a:r>
            <a:endParaRPr lang="en-US" sz="1800" b="0" i="0" u="none" strike="noStrike" baseline="0" dirty="0">
              <a:latin typeface="NimbusRomNo9L-Regu"/>
            </a:endParaRPr>
          </a:p>
        </p:txBody>
      </p:sp>
    </p:spTree>
    <p:extLst>
      <p:ext uri="{BB962C8B-B14F-4D97-AF65-F5344CB8AC3E}">
        <p14:creationId xmlns:p14="http://schemas.microsoft.com/office/powerpoint/2010/main" val="226236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10566</TotalTime>
  <Words>2477</Words>
  <Application>Microsoft Office PowerPoint</Application>
  <PresentationFormat>Custom</PresentationFormat>
  <Paragraphs>244</Paragraphs>
  <Slides>19</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19</vt:i4>
      </vt:variant>
    </vt:vector>
  </HeadingPairs>
  <TitlesOfParts>
    <vt:vector size="35" baseType="lpstr">
      <vt:lpstr>Arial</vt:lpstr>
      <vt:lpstr>Bookman Old Style</vt:lpstr>
      <vt:lpstr>Calibri</vt:lpstr>
      <vt:lpstr>Cambria</vt:lpstr>
      <vt:lpstr>Cambria Math</vt:lpstr>
      <vt:lpstr>Century</vt:lpstr>
      <vt:lpstr>CMSS8</vt:lpstr>
      <vt:lpstr>CMSSBX10</vt:lpstr>
      <vt:lpstr>Georgia</vt:lpstr>
      <vt:lpstr>NimbusRomNo9L-Medi</vt:lpstr>
      <vt:lpstr>NimbusRomNo9L-Regu</vt:lpstr>
      <vt:lpstr>NimbusRomNo9L-ReguItal</vt:lpstr>
      <vt:lpstr>Palatino Linotype</vt:lpstr>
      <vt:lpstr>Tahoma</vt:lpstr>
      <vt:lpstr>Times New Roman</vt:lpstr>
      <vt:lpstr>Office Theme</vt:lpstr>
      <vt:lpstr>PowerPoint Presentation</vt:lpstr>
      <vt:lpstr>Outline</vt:lpstr>
      <vt:lpstr>The Limits of AI</vt:lpstr>
      <vt:lpstr>The Limits of AI</vt:lpstr>
      <vt:lpstr>The Limits of AI</vt:lpstr>
      <vt:lpstr>The Limits of AI</vt:lpstr>
      <vt:lpstr>Can Machines Really Think?</vt:lpstr>
      <vt:lpstr>The Ethics of AI</vt:lpstr>
      <vt:lpstr>The Ethics of AI</vt:lpstr>
      <vt:lpstr>The Ethics of AI</vt:lpstr>
      <vt:lpstr>The Ethics of AI</vt:lpstr>
      <vt:lpstr>The Ethics of AI</vt:lpstr>
      <vt:lpstr>The Ethics of AI</vt:lpstr>
      <vt:lpstr>The Ethics of AI</vt:lpstr>
      <vt:lpstr>The Ethics of AI</vt:lpstr>
      <vt:lpstr>The Ethics of AI</vt:lpstr>
      <vt:lpstr>The Ethics of AI</vt:lpstr>
      <vt:lpstr>The Ethics of AI</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Kumar, Aman</cp:lastModifiedBy>
  <cp:revision>97</cp:revision>
  <dcterms:created xsi:type="dcterms:W3CDTF">2021-09-01T06:26:14Z</dcterms:created>
  <dcterms:modified xsi:type="dcterms:W3CDTF">2022-02-23T03:45:21Z</dcterms:modified>
</cp:coreProperties>
</file>