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9" r:id="rId4"/>
    <p:sldId id="274" r:id="rId5"/>
    <p:sldId id="275" r:id="rId6"/>
    <p:sldId id="276" r:id="rId7"/>
    <p:sldId id="277" r:id="rId8"/>
    <p:sldId id="270" r:id="rId9"/>
    <p:sldId id="271" r:id="rId10"/>
    <p:sldId id="273" r:id="rId11"/>
    <p:sldId id="272" r:id="rId1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p:cViewPr varScale="1">
        <p:scale>
          <a:sx n="101" d="100"/>
          <a:sy n="101" d="100"/>
        </p:scale>
        <p:origin x="154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18461" y="2470821"/>
            <a:ext cx="6221476" cy="403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305675" y="7217305"/>
            <a:ext cx="665861"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7315200" y="7217305"/>
            <a:ext cx="656336" cy="230832"/>
          </a:xfrm>
        </p:spPr>
        <p:txBody>
          <a:bodyPr lIns="0" tIns="0" rIns="0" bIns="0"/>
          <a:lstStyle>
            <a:lvl1pPr>
              <a:defRPr sz="800" b="0" i="0">
                <a:solidFill>
                  <a:schemeClr val="tx1"/>
                </a:solidFill>
                <a:latin typeface="Palatino Linotype"/>
                <a:cs typeface="Palatino Linotype"/>
              </a:defRPr>
            </a:lvl1pPr>
          </a:lstStyle>
          <a:p>
            <a:pPr marL="12700">
              <a:lnSpc>
                <a:spcPts val="885"/>
              </a:lnSpc>
            </a:pPr>
            <a:r>
              <a:rPr lang="en-MY" spc="15" dirty="0"/>
              <a:t>Chapter</a:t>
            </a:r>
            <a:r>
              <a:rPr lang="en-MY" spc="20" dirty="0"/>
              <a:t> 17</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025" y="1010818"/>
            <a:ext cx="8988348" cy="381000"/>
          </a:xfrm>
          <a:prstGeom prst="rect">
            <a:avLst/>
          </a:prstGeom>
        </p:spPr>
        <p:txBody>
          <a:bodyPr wrap="square" lIns="0" tIns="0" rIns="0" bIns="0">
            <a:spAutoFit/>
          </a:bodyPr>
          <a:lstStyle>
            <a:lvl1pPr>
              <a:defRPr sz="2500" b="0" i="0">
                <a:solidFill>
                  <a:schemeClr val="tx1"/>
                </a:solidFill>
                <a:latin typeface="Bookman Old Style"/>
                <a:cs typeface="Bookman Old Style"/>
              </a:defRPr>
            </a:lvl1pPr>
          </a:lstStyle>
          <a:p>
            <a:endParaRPr/>
          </a:p>
        </p:txBody>
      </p:sp>
      <p:sp>
        <p:nvSpPr>
          <p:cNvPr id="3" name="Holder 3"/>
          <p:cNvSpPr>
            <a:spLocks noGrp="1"/>
          </p:cNvSpPr>
          <p:nvPr>
            <p:ph type="body" idx="1"/>
          </p:nvPr>
        </p:nvSpPr>
        <p:spPr>
          <a:xfrm>
            <a:off x="496550" y="1608802"/>
            <a:ext cx="5655310" cy="3647440"/>
          </a:xfrm>
          <a:prstGeom prst="rect">
            <a:avLst/>
          </a:prstGeom>
        </p:spPr>
        <p:txBody>
          <a:bodyPr wrap="square" lIns="0" tIns="0" rIns="0" bIns="0">
            <a:spAutoFit/>
          </a:bodyPr>
          <a:lstStyle>
            <a:lvl1pPr>
              <a:defRPr sz="20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7474966" y="7217305"/>
            <a:ext cx="496570"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12700">
              <a:lnSpc>
                <a:spcPts val="885"/>
              </a:lnSpc>
            </a:pPr>
            <a:r>
              <a:rPr spc="15" dirty="0"/>
              <a:t>Chapter</a:t>
            </a:r>
            <a:r>
              <a:rPr spc="20" dirty="0"/>
              <a:t> 9</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2/23/2022</a:t>
            </a:fld>
            <a:endParaRPr lang="en-US"/>
          </a:p>
        </p:txBody>
      </p:sp>
      <p:sp>
        <p:nvSpPr>
          <p:cNvPr id="6" name="Holder 6"/>
          <p:cNvSpPr>
            <a:spLocks noGrp="1"/>
          </p:cNvSpPr>
          <p:nvPr>
            <p:ph type="sldNum" sz="quarter" idx="7"/>
          </p:nvPr>
        </p:nvSpPr>
        <p:spPr>
          <a:xfrm>
            <a:off x="8134856" y="7217305"/>
            <a:ext cx="195579" cy="127000"/>
          </a:xfrm>
          <a:prstGeom prst="rect">
            <a:avLst/>
          </a:prstGeom>
        </p:spPr>
        <p:txBody>
          <a:bodyPr wrap="square" lIns="0" tIns="0" rIns="0" bIns="0">
            <a:spAutoFit/>
          </a:bodyPr>
          <a:lstStyle>
            <a:lvl1pPr>
              <a:defRPr sz="800" b="0" i="0">
                <a:solidFill>
                  <a:schemeClr val="tx1"/>
                </a:solidFill>
                <a:latin typeface="Palatino Linotype"/>
                <a:cs typeface="Palatino Linotype"/>
              </a:defRPr>
            </a:lvl1pPr>
          </a:lstStyle>
          <a:p>
            <a:pPr marL="38100">
              <a:lnSpc>
                <a:spcPts val="885"/>
              </a:lnSpc>
            </a:pPr>
            <a:fld id="{81D60167-4931-47E6-BA6A-407CBD079E47}" type="slidenum">
              <a:rPr spc="20" dirty="0"/>
              <a:t>‹#›</a:t>
            </a:fld>
            <a:endParaRPr spc="20" dirty="0"/>
          </a:p>
        </p:txBody>
      </p:sp>
      <p:pic>
        <p:nvPicPr>
          <p:cNvPr id="7" name="Picture 6">
            <a:extLst>
              <a:ext uri="{FF2B5EF4-FFF2-40B4-BE49-F238E27FC236}">
                <a16:creationId xmlns:a16="http://schemas.microsoft.com/office/drawing/2014/main" id="{3629D304-FCDD-4F1C-9972-97457372C74D}"/>
              </a:ext>
            </a:extLst>
          </p:cNvPr>
          <p:cNvPicPr>
            <a:picLocks noChangeAspect="1"/>
          </p:cNvPicPr>
          <p:nvPr userDrawn="1"/>
        </p:nvPicPr>
        <p:blipFill>
          <a:blip r:embed="rId7"/>
          <a:stretch>
            <a:fillRect/>
          </a:stretch>
        </p:blipFill>
        <p:spPr>
          <a:xfrm>
            <a:off x="304800" y="7079192"/>
            <a:ext cx="914400" cy="276225"/>
          </a:xfrm>
          <a:prstGeom prst="rect">
            <a:avLst/>
          </a:prstGeom>
        </p:spPr>
      </p:pic>
      <p:sp>
        <p:nvSpPr>
          <p:cNvPr id="8" name="TextBox 7">
            <a:extLst>
              <a:ext uri="{FF2B5EF4-FFF2-40B4-BE49-F238E27FC236}">
                <a16:creationId xmlns:a16="http://schemas.microsoft.com/office/drawing/2014/main" id="{02B3DF9A-5095-4F87-B2EF-55B64C11CC9B}"/>
              </a:ext>
            </a:extLst>
          </p:cNvPr>
          <p:cNvSpPr txBox="1"/>
          <p:nvPr userDrawn="1"/>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86200" y="4026110"/>
            <a:ext cx="6629400" cy="393056"/>
          </a:xfrm>
          <a:prstGeom prst="rect">
            <a:avLst/>
          </a:prstGeom>
        </p:spPr>
        <p:txBody>
          <a:bodyPr vert="horz" wrap="square" lIns="0" tIns="15875" rIns="0" bIns="0" rtlCol="0">
            <a:spAutoFit/>
          </a:bodyPr>
          <a:lstStyle/>
          <a:p>
            <a:pPr marL="12700" algn="ctr">
              <a:lnSpc>
                <a:spcPct val="100000"/>
              </a:lnSpc>
              <a:spcBef>
                <a:spcPts val="125"/>
              </a:spcBef>
            </a:pPr>
            <a:r>
              <a:rPr lang="en-US" sz="2450" b="0" spc="175" dirty="0">
                <a:latin typeface="Bookman Old Style"/>
                <a:cs typeface="Bookman Old Style"/>
              </a:rPr>
              <a:t>The Future Of AI</a:t>
            </a:r>
            <a:endParaRPr lang="en-MY" sz="2450" dirty="0">
              <a:latin typeface="Bookman Old Style"/>
              <a:cs typeface="Bookman Old Style"/>
            </a:endParaRPr>
          </a:p>
        </p:txBody>
      </p:sp>
      <p:sp>
        <p:nvSpPr>
          <p:cNvPr id="3" name="object 3"/>
          <p:cNvSpPr txBox="1"/>
          <p:nvPr/>
        </p:nvSpPr>
        <p:spPr>
          <a:xfrm>
            <a:off x="6096892" y="3200400"/>
            <a:ext cx="2097279" cy="330218"/>
          </a:xfrm>
          <a:prstGeom prst="rect">
            <a:avLst/>
          </a:prstGeom>
        </p:spPr>
        <p:txBody>
          <a:bodyPr vert="horz" wrap="square" lIns="0" tIns="14604" rIns="0" bIns="0" rtlCol="0">
            <a:spAutoFit/>
          </a:bodyPr>
          <a:lstStyle/>
          <a:p>
            <a:pPr marL="12700" algn="ctr">
              <a:lnSpc>
                <a:spcPct val="100000"/>
              </a:lnSpc>
              <a:spcBef>
                <a:spcPts val="114"/>
              </a:spcBef>
            </a:pPr>
            <a:r>
              <a:rPr sz="2050" spc="155" dirty="0">
                <a:latin typeface="Century"/>
                <a:cs typeface="Century"/>
              </a:rPr>
              <a:t>Chapter</a:t>
            </a:r>
            <a:r>
              <a:rPr sz="2050" spc="165" dirty="0">
                <a:latin typeface="Century"/>
                <a:cs typeface="Century"/>
              </a:rPr>
              <a:t> </a:t>
            </a:r>
            <a:r>
              <a:rPr lang="en-US" sz="2050" spc="165" dirty="0">
                <a:latin typeface="Century"/>
                <a:cs typeface="Century"/>
              </a:rPr>
              <a:t>29</a:t>
            </a:r>
            <a:endParaRPr sz="2050" dirty="0">
              <a:latin typeface="Century"/>
              <a:cs typeface="Century"/>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85"/>
              </a:lnSpc>
            </a:pPr>
            <a:fld id="{81D60167-4931-47E6-BA6A-407CBD079E47}" type="slidenum">
              <a:rPr spc="20" dirty="0"/>
              <a:t>1</a:t>
            </a:fld>
            <a:endParaRPr spc="20" dirty="0"/>
          </a:p>
        </p:txBody>
      </p:sp>
      <p:pic>
        <p:nvPicPr>
          <p:cNvPr id="6" name="Picture 5" descr="A picture containing qr code&#10;&#10;Description automatically generated">
            <a:extLst>
              <a:ext uri="{FF2B5EF4-FFF2-40B4-BE49-F238E27FC236}">
                <a16:creationId xmlns:a16="http://schemas.microsoft.com/office/drawing/2014/main" id="{147CEEA9-DE2D-4A45-95C4-1BB199954C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197" y="1676400"/>
            <a:ext cx="3373838" cy="4267200"/>
          </a:xfrm>
          <a:prstGeom prst="rect">
            <a:avLst/>
          </a:prstGeom>
        </p:spPr>
      </p:pic>
      <p:sp>
        <p:nvSpPr>
          <p:cNvPr id="7" name="Title 1">
            <a:extLst>
              <a:ext uri="{FF2B5EF4-FFF2-40B4-BE49-F238E27FC236}">
                <a16:creationId xmlns:a16="http://schemas.microsoft.com/office/drawing/2014/main" id="{B0C96EF4-237A-4B01-8D9A-4E11B7406374}"/>
              </a:ext>
            </a:extLst>
          </p:cNvPr>
          <p:cNvSpPr txBox="1">
            <a:spLocks/>
          </p:cNvSpPr>
          <p:nvPr/>
        </p:nvSpPr>
        <p:spPr>
          <a:xfrm>
            <a:off x="457200" y="533400"/>
            <a:ext cx="8988348" cy="553998"/>
          </a:xfrm>
          <a:prstGeom prst="rect">
            <a:avLst/>
          </a:prstGeom>
        </p:spPr>
        <p:txBody>
          <a:bodyPr wrap="square" lIns="0" tIns="0" rIns="0" bIns="0">
            <a:spAutoFit/>
          </a:bodyPr>
          <a:lstStyle>
            <a:lvl1pPr>
              <a:defRPr sz="2500" b="0" i="0">
                <a:solidFill>
                  <a:schemeClr val="tx1"/>
                </a:solidFill>
                <a:latin typeface="Century"/>
                <a:ea typeface="+mj-ea"/>
                <a:cs typeface="Century"/>
              </a:defRPr>
            </a:lvl1pPr>
          </a:lstStyle>
          <a:p>
            <a:r>
              <a:rPr lang="en-US" sz="3600" b="1" kern="0" dirty="0">
                <a:solidFill>
                  <a:srgbClr val="007FA3"/>
                </a:solidFill>
                <a:latin typeface="+mj-lt"/>
                <a:cs typeface="Times New Roman"/>
                <a:sym typeface="Times New Roman"/>
              </a:rPr>
              <a:t>Artificial Intelligence: A Modern Approach</a:t>
            </a:r>
          </a:p>
        </p:txBody>
      </p:sp>
      <p:sp>
        <p:nvSpPr>
          <p:cNvPr id="8" name="TextBox 7">
            <a:extLst>
              <a:ext uri="{FF2B5EF4-FFF2-40B4-BE49-F238E27FC236}">
                <a16:creationId xmlns:a16="http://schemas.microsoft.com/office/drawing/2014/main" id="{9D00D2DE-40D9-4C4E-A53C-FEAA276FE67D}"/>
              </a:ext>
            </a:extLst>
          </p:cNvPr>
          <p:cNvSpPr txBox="1"/>
          <p:nvPr/>
        </p:nvSpPr>
        <p:spPr>
          <a:xfrm>
            <a:off x="422787" y="1225359"/>
            <a:ext cx="5066031" cy="400110"/>
          </a:xfrm>
          <a:prstGeom prst="rect">
            <a:avLst/>
          </a:prstGeom>
          <a:noFill/>
        </p:spPr>
        <p:txBody>
          <a:bodyPr wrap="square" rtlCol="0">
            <a:spAutoFit/>
          </a:bodyPr>
          <a:lstStyle/>
          <a:p>
            <a:r>
              <a:rPr lang="en-US" sz="2000" dirty="0">
                <a:solidFill>
                  <a:srgbClr val="007FA3"/>
                </a:solidFill>
                <a:latin typeface="+mj-lt"/>
                <a:ea typeface="+mj-ea"/>
                <a:cs typeface="Times New Roman"/>
              </a:rPr>
              <a:t>Fourth Edition, Global Edition</a:t>
            </a:r>
          </a:p>
        </p:txBody>
      </p:sp>
      <p:pic>
        <p:nvPicPr>
          <p:cNvPr id="9" name="Picture 8">
            <a:extLst>
              <a:ext uri="{FF2B5EF4-FFF2-40B4-BE49-F238E27FC236}">
                <a16:creationId xmlns:a16="http://schemas.microsoft.com/office/drawing/2014/main" id="{33F71178-3176-4E46-AE94-66B4CD7EAE36}"/>
              </a:ext>
            </a:extLst>
          </p:cNvPr>
          <p:cNvPicPr>
            <a:picLocks noChangeAspect="1"/>
          </p:cNvPicPr>
          <p:nvPr/>
        </p:nvPicPr>
        <p:blipFill>
          <a:blip r:embed="rId3"/>
          <a:stretch>
            <a:fillRect/>
          </a:stretch>
        </p:blipFill>
        <p:spPr>
          <a:xfrm>
            <a:off x="304800" y="7079192"/>
            <a:ext cx="914400" cy="276225"/>
          </a:xfrm>
          <a:prstGeom prst="rect">
            <a:avLst/>
          </a:prstGeom>
        </p:spPr>
      </p:pic>
      <p:sp>
        <p:nvSpPr>
          <p:cNvPr id="10" name="TextBox 9">
            <a:extLst>
              <a:ext uri="{FF2B5EF4-FFF2-40B4-BE49-F238E27FC236}">
                <a16:creationId xmlns:a16="http://schemas.microsoft.com/office/drawing/2014/main" id="{16148EEA-74A4-44B3-8100-2CCE42CB1240}"/>
              </a:ext>
            </a:extLst>
          </p:cNvPr>
          <p:cNvSpPr txBox="1"/>
          <p:nvPr/>
        </p:nvSpPr>
        <p:spPr>
          <a:xfrm>
            <a:off x="3749356" y="7144250"/>
            <a:ext cx="3429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pc="20" dirty="0"/>
              <a:t>© 2022 Pearson Education Ltd.</a:t>
            </a:r>
          </a:p>
          <a:p>
            <a:endParaRPr lang="en-US" sz="1000" dirty="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10</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Architectures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3970318"/>
          </a:xfrm>
          <a:prstGeom prst="rect">
            <a:avLst/>
          </a:prstGeom>
          <a:noFill/>
        </p:spPr>
        <p:txBody>
          <a:bodyPr wrap="square">
            <a:spAutoFit/>
          </a:bodyPr>
          <a:lstStyle/>
          <a:p>
            <a:pPr algn="l"/>
            <a:r>
              <a:rPr lang="en-MY" sz="1800" b="0" i="0" u="none" strike="noStrike" baseline="0" dirty="0">
                <a:solidFill>
                  <a:srgbClr val="9A009A"/>
                </a:solidFill>
                <a:latin typeface="CMSSBX10"/>
              </a:rPr>
              <a:t>AI engineering</a:t>
            </a:r>
          </a:p>
          <a:p>
            <a:pPr marL="285750" indent="-285750" algn="l">
              <a:buFont typeface="Arial" panose="020B0604020202020204" pitchFamily="34" charset="0"/>
              <a:buChar char="•"/>
            </a:pPr>
            <a:r>
              <a:rPr lang="en-US" sz="1800" b="0" i="0" u="none" strike="noStrike" baseline="0" dirty="0">
                <a:latin typeface="NimbusRomNo9L-Regu"/>
              </a:rPr>
              <a:t>The AI industry has not yet reached that level of maturity. </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We do have a variety of powerful tools and frameworks, such as TensorFlow, </a:t>
            </a:r>
            <a:r>
              <a:rPr lang="en-US" sz="1800" b="0" i="0" u="none" strike="noStrike" baseline="0" dirty="0" err="1">
                <a:latin typeface="NimbusRomNo9L-Regu"/>
              </a:rPr>
              <a:t>Keras</a:t>
            </a:r>
            <a:r>
              <a:rPr lang="en-US" sz="1800" b="0" i="0" u="none" strike="noStrike" baseline="0" dirty="0">
                <a:latin typeface="NimbusRomNo9L-Regu"/>
              </a:rPr>
              <a:t>, </a:t>
            </a:r>
            <a:r>
              <a:rPr lang="en-US" sz="1800" b="0" i="0" u="none" strike="noStrike" baseline="0" dirty="0" err="1">
                <a:latin typeface="NimbusRomNo9L-Regu"/>
              </a:rPr>
              <a:t>PyTorch</a:t>
            </a:r>
            <a:r>
              <a:rPr lang="en-US" sz="1800" b="0" i="0" u="none" strike="noStrike" baseline="0" dirty="0">
                <a:latin typeface="NimbusRomNo9L-Regu"/>
              </a:rPr>
              <a:t>, CAFFE, Scikit-Learn and </a:t>
            </a:r>
            <a:r>
              <a:rPr lang="en-MY" sz="1800" b="0" i="0" u="none" strike="noStrike" baseline="0" dirty="0">
                <a:latin typeface="NimbusRomNo9L-Regu"/>
              </a:rPr>
              <a:t>SCIPY.</a:t>
            </a: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But many of the most promising approaches, such as GANs and deep reinforcement learning, have proven to be difficult to work with—they require experience and a degree of fiddling to get them to train properly in a new domain</a:t>
            </a:r>
            <a:endParaRPr lang="en-MY" dirty="0">
              <a:latin typeface="NimbusRomNo9L-Regu"/>
            </a:endParaRPr>
          </a:p>
          <a:p>
            <a:pPr marL="285750" indent="-285750" algn="l">
              <a:buFont typeface="Arial" panose="020B0604020202020204" pitchFamily="34" charset="0"/>
              <a:buChar char="•"/>
            </a:pP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start with a single huge system and, for each new task, extract from it the parts that are relevant to the task</a:t>
            </a:r>
            <a:endParaRPr lang="en-MY" sz="1800" b="0" i="0" u="none" strike="noStrike" baseline="0" dirty="0">
              <a:latin typeface="NimbusRomNo9L-Regu"/>
            </a:endParaRPr>
          </a:p>
          <a:p>
            <a:pPr algn="l"/>
            <a:endParaRPr lang="en-MY" dirty="0"/>
          </a:p>
        </p:txBody>
      </p:sp>
    </p:spTree>
    <p:extLst>
      <p:ext uri="{BB962C8B-B14F-4D97-AF65-F5344CB8AC3E}">
        <p14:creationId xmlns:p14="http://schemas.microsoft.com/office/powerpoint/2010/main" val="58097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11</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Architectures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4524315"/>
          </a:xfrm>
          <a:prstGeom prst="rect">
            <a:avLst/>
          </a:prstGeom>
          <a:noFill/>
        </p:spPr>
        <p:txBody>
          <a:bodyPr wrap="square">
            <a:spAutoFit/>
          </a:bodyPr>
          <a:lstStyle/>
          <a:p>
            <a:pPr algn="l"/>
            <a:r>
              <a:rPr lang="en-MY" sz="1800" b="0" i="0" u="none" strike="noStrike" baseline="0" dirty="0">
                <a:solidFill>
                  <a:srgbClr val="9A009A"/>
                </a:solidFill>
                <a:latin typeface="CMSSBX10"/>
              </a:rPr>
              <a:t>The future</a:t>
            </a:r>
          </a:p>
          <a:p>
            <a:pPr algn="l"/>
            <a:endParaRPr lang="en-MY" sz="1800" b="0" i="0" u="none" strike="noStrike" baseline="0" dirty="0">
              <a:solidFill>
                <a:srgbClr val="9A009A"/>
              </a:solidFill>
              <a:latin typeface="CMSSBX10"/>
            </a:endParaRPr>
          </a:p>
          <a:p>
            <a:pPr marL="285750" indent="-285750" algn="l">
              <a:buFont typeface="Arial" panose="020B0604020202020204" pitchFamily="34" charset="0"/>
              <a:buChar char="•"/>
            </a:pPr>
            <a:r>
              <a:rPr lang="en-MY" sz="1800" b="0" i="0" u="none" strike="noStrike" baseline="0" dirty="0">
                <a:latin typeface="NimbusRomNo9L-Regu"/>
              </a:rPr>
              <a:t>AI seems to fit </a:t>
            </a:r>
            <a:r>
              <a:rPr lang="en-US" sz="1800" b="0" i="0" u="none" strike="noStrike" baseline="0" dirty="0">
                <a:latin typeface="NimbusRomNo9L-Regu"/>
              </a:rPr>
              <a:t>in with other powerful revolutionary technologies such as printing, plumbing, air travel, and </a:t>
            </a:r>
            <a:r>
              <a:rPr lang="en-MY" sz="1800" b="0" i="0" u="none" strike="noStrike" baseline="0" dirty="0">
                <a:latin typeface="NimbusRomNo9L-Regu"/>
              </a:rPr>
              <a:t>telephony. </a:t>
            </a:r>
            <a:endParaRPr lang="en-MY"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is different from previous revolutionary technologies. </a:t>
            </a:r>
          </a:p>
          <a:p>
            <a:pPr marL="285750" indent="-285750" algn="l">
              <a:buFont typeface="Arial" panose="020B0604020202020204" pitchFamily="34" charset="0"/>
              <a:buChar char="•"/>
            </a:pPr>
            <a:r>
              <a:rPr lang="en-US" sz="1800" b="0" i="0" u="none" strike="noStrike" baseline="0" dirty="0">
                <a:latin typeface="NimbusRomNo9L-Regu"/>
              </a:rPr>
              <a:t>Improving printing, plumbing, air travel, and telephony to their logical limits would not produce anything to threaten human supremacy in the world.</a:t>
            </a:r>
          </a:p>
          <a:p>
            <a:pPr marL="285750" indent="-285750" algn="l">
              <a:buFont typeface="Arial" panose="020B0604020202020204" pitchFamily="34" charset="0"/>
              <a:buChar char="•"/>
            </a:pPr>
            <a:r>
              <a:rPr lang="en-US" sz="1800" b="0" i="0" u="none" strike="noStrike" baseline="0" dirty="0">
                <a:latin typeface="NimbusRomNo9L-Regu"/>
              </a:rPr>
              <a:t>Improving AI to its logical limit certainly could.</a:t>
            </a:r>
            <a:endParaRPr lang="en-MY" dirty="0">
              <a:solidFill>
                <a:srgbClr val="9A009A"/>
              </a:solidFill>
              <a:latin typeface="CMSSBX10"/>
            </a:endParaRPr>
          </a:p>
          <a:p>
            <a:pPr algn="l"/>
            <a:endParaRPr lang="en-MY" dirty="0">
              <a:solidFill>
                <a:srgbClr val="9A009A"/>
              </a:solidFill>
              <a:latin typeface="CMSSBX10"/>
            </a:endParaRPr>
          </a:p>
          <a:p>
            <a:pPr algn="l"/>
            <a:r>
              <a:rPr lang="en-US" sz="1800" b="0" i="0" u="none" strike="noStrike" baseline="0" dirty="0">
                <a:latin typeface="NimbusRomNo9L-Regu"/>
              </a:rPr>
              <a:t>In conclusion, AI has made great progress in its short history, but the final sentence of Alan Turing’s (1950) essay on </a:t>
            </a:r>
            <a:r>
              <a:rPr lang="en-US" sz="1800" b="0" i="0" u="none" strike="noStrike" baseline="0" dirty="0">
                <a:latin typeface="NimbusRomNo9L-ReguItal"/>
              </a:rPr>
              <a:t>Computing Machinery and Intelligence </a:t>
            </a:r>
            <a:r>
              <a:rPr lang="en-US" sz="1800" b="0" i="0" u="none" strike="noStrike" baseline="0" dirty="0">
                <a:latin typeface="NimbusRomNo9L-Regu"/>
              </a:rPr>
              <a:t>is still valid today:</a:t>
            </a:r>
          </a:p>
          <a:p>
            <a:pPr algn="l"/>
            <a:endParaRPr lang="en-US" dirty="0">
              <a:latin typeface="NimbusRomNo9L-Regu"/>
            </a:endParaRPr>
          </a:p>
          <a:p>
            <a:pPr algn="ctr"/>
            <a:r>
              <a:rPr lang="en-US" sz="1800" b="0" i="1" u="none" strike="noStrike" baseline="0" dirty="0">
                <a:latin typeface="Times New Roman" panose="02020603050405020304" pitchFamily="18" charset="0"/>
              </a:rPr>
              <a:t>We can see only a short distance ahead,</a:t>
            </a:r>
          </a:p>
          <a:p>
            <a:pPr algn="ctr"/>
            <a:r>
              <a:rPr lang="en-US" sz="1800" b="0" i="1" u="none" strike="noStrike" baseline="0" dirty="0">
                <a:latin typeface="Times New Roman" panose="02020603050405020304" pitchFamily="18" charset="0"/>
              </a:rPr>
              <a:t>but we can see that much remains to be done.</a:t>
            </a:r>
          </a:p>
          <a:p>
            <a:pPr algn="l"/>
            <a:endParaRPr lang="en-MY" dirty="0"/>
          </a:p>
        </p:txBody>
      </p:sp>
    </p:spTree>
    <p:extLst>
      <p:ext uri="{BB962C8B-B14F-4D97-AF65-F5344CB8AC3E}">
        <p14:creationId xmlns:p14="http://schemas.microsoft.com/office/powerpoint/2010/main" val="303921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2</a:t>
            </a:fld>
            <a:endParaRPr spc="20" dirty="0"/>
          </a:p>
        </p:txBody>
      </p:sp>
      <p:sp>
        <p:nvSpPr>
          <p:cNvPr id="2" name="object 2"/>
          <p:cNvSpPr txBox="1">
            <a:spLocks noGrp="1"/>
          </p:cNvSpPr>
          <p:nvPr>
            <p:ph type="title"/>
          </p:nvPr>
        </p:nvSpPr>
        <p:spPr>
          <a:xfrm>
            <a:off x="1168755" y="798728"/>
            <a:ext cx="7722234" cy="358140"/>
          </a:xfrm>
          <a:prstGeom prst="rect">
            <a:avLst/>
          </a:prstGeom>
          <a:ln w="51816">
            <a:solidFill>
              <a:srgbClr val="000000"/>
            </a:solidFill>
          </a:ln>
        </p:spPr>
        <p:txBody>
          <a:bodyPr vert="horz" wrap="square" lIns="0" tIns="0" rIns="0" bIns="0" rtlCol="0">
            <a:spAutoFit/>
          </a:bodyPr>
          <a:lstStyle/>
          <a:p>
            <a:pPr algn="ctr">
              <a:lnSpc>
                <a:spcPts val="2635"/>
              </a:lnSpc>
            </a:pPr>
            <a:r>
              <a:rPr spc="70" dirty="0"/>
              <a:t>Outline</a:t>
            </a:r>
          </a:p>
        </p:txBody>
      </p:sp>
      <p:sp>
        <p:nvSpPr>
          <p:cNvPr id="3" name="object 3"/>
          <p:cNvSpPr txBox="1"/>
          <p:nvPr/>
        </p:nvSpPr>
        <p:spPr>
          <a:xfrm>
            <a:off x="1130299" y="1379949"/>
            <a:ext cx="6121400" cy="1971693"/>
          </a:xfrm>
          <a:prstGeom prst="rect">
            <a:avLst/>
          </a:prstGeom>
        </p:spPr>
        <p:txBody>
          <a:bodyPr vert="horz" wrap="square" lIns="0" tIns="14604" rIns="0" bIns="0" rtlCol="0">
            <a:spAutoFit/>
          </a:bodyPr>
          <a:lstStyle/>
          <a:p>
            <a:pPr marL="381000" indent="-368935">
              <a:lnSpc>
                <a:spcPct val="100000"/>
              </a:lnSpc>
              <a:spcBef>
                <a:spcPts val="114"/>
              </a:spcBef>
              <a:buFont typeface="Cambria"/>
              <a:buChar char="♦"/>
              <a:tabLst>
                <a:tab pos="381000" algn="l"/>
                <a:tab pos="381635" algn="l"/>
              </a:tabLst>
            </a:pPr>
            <a:r>
              <a:rPr lang="en-US" sz="2050" spc="-50" dirty="0">
                <a:latin typeface="Calibri"/>
                <a:cs typeface="Calibri"/>
              </a:rPr>
              <a:t>AI Components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381000" indent="-368935">
              <a:lnSpc>
                <a:spcPct val="100000"/>
              </a:lnSpc>
              <a:spcBef>
                <a:spcPts val="114"/>
              </a:spcBef>
              <a:buFont typeface="Cambria"/>
              <a:buChar char="♦"/>
              <a:tabLst>
                <a:tab pos="381000" algn="l"/>
                <a:tab pos="381635" algn="l"/>
              </a:tabLst>
            </a:pPr>
            <a:r>
              <a:rPr lang="en-US" sz="2050" spc="-60" dirty="0">
                <a:latin typeface="Calibri"/>
                <a:cs typeface="Calibri"/>
              </a:rPr>
              <a:t>AI Architectures</a:t>
            </a:r>
          </a:p>
          <a:p>
            <a:pPr marL="381000" indent="-368935">
              <a:lnSpc>
                <a:spcPct val="100000"/>
              </a:lnSpc>
              <a:spcBef>
                <a:spcPts val="114"/>
              </a:spcBef>
              <a:buFont typeface="Cambria"/>
              <a:buChar char="♦"/>
              <a:tabLst>
                <a:tab pos="381000" algn="l"/>
                <a:tab pos="381635" algn="l"/>
              </a:tabLst>
            </a:pPr>
            <a:endParaRPr lang="en-US" sz="2050" spc="-50" dirty="0">
              <a:latin typeface="Calibri"/>
              <a:cs typeface="Calibri"/>
            </a:endParaRPr>
          </a:p>
          <a:p>
            <a:pPr marL="12065">
              <a:lnSpc>
                <a:spcPct val="100000"/>
              </a:lnSpc>
              <a:spcBef>
                <a:spcPts val="114"/>
              </a:spcBef>
              <a:tabLst>
                <a:tab pos="381000" algn="l"/>
                <a:tab pos="381635" algn="l"/>
              </a:tabLst>
            </a:pPr>
            <a:endParaRPr lang="en-US" sz="2050" spc="-50" dirty="0">
              <a:latin typeface="Calibri"/>
              <a:cs typeface="Calibri"/>
            </a:endParaRPr>
          </a:p>
          <a:p>
            <a:pPr marL="12065">
              <a:lnSpc>
                <a:spcPct val="100000"/>
              </a:lnSpc>
              <a:spcBef>
                <a:spcPts val="114"/>
              </a:spcBef>
              <a:tabLst>
                <a:tab pos="381000" algn="l"/>
                <a:tab pos="381635" algn="l"/>
              </a:tabLst>
            </a:pPr>
            <a:endParaRPr lang="en-US" sz="2050" spc="-5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3</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Components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4524315"/>
          </a:xfrm>
          <a:prstGeom prst="rect">
            <a:avLst/>
          </a:prstGeom>
          <a:noFill/>
        </p:spPr>
        <p:txBody>
          <a:bodyPr wrap="square">
            <a:spAutoFit/>
          </a:bodyPr>
          <a:lstStyle/>
          <a:p>
            <a:pPr algn="l"/>
            <a:r>
              <a:rPr lang="en-US" sz="1800" b="0" i="0" u="none" strike="noStrike" baseline="0" dirty="0">
                <a:latin typeface="NimbusRomNo9L-Regu"/>
              </a:rPr>
              <a:t> </a:t>
            </a:r>
            <a:r>
              <a:rPr lang="en-MY" sz="1800" b="0" i="0" u="none" strike="noStrike" baseline="0" dirty="0">
                <a:solidFill>
                  <a:srgbClr val="9A009A"/>
                </a:solidFill>
                <a:latin typeface="CMSSBX10"/>
              </a:rPr>
              <a:t>Sensors and actuators</a:t>
            </a:r>
            <a:endParaRPr lang="en-MY"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direct access to the world has been absent</a:t>
            </a:r>
          </a:p>
          <a:p>
            <a:pPr marL="285750" indent="-285750" algn="l">
              <a:buFont typeface="Arial" panose="020B0604020202020204" pitchFamily="34" charset="0"/>
              <a:buChar char="•"/>
            </a:pPr>
            <a:r>
              <a:rPr lang="en-US" sz="1800" b="0" i="0" u="none" strike="noStrike" baseline="0" dirty="0">
                <a:latin typeface="NimbusRomNo9L-Regu"/>
              </a:rPr>
              <a:t>AI systems were built in such a way that humans had to supply the inputs and interpret the outputs.</a:t>
            </a:r>
            <a:endParaRPr lang="en-MY" dirty="0">
              <a:solidFill>
                <a:srgbClr val="9A009A"/>
              </a:solidFill>
              <a:latin typeface="NimbusRomNo9L-Regu"/>
            </a:endParaRPr>
          </a:p>
          <a:p>
            <a:pPr marL="285750" indent="-285750" algn="l">
              <a:buFont typeface="Arial" panose="020B0604020202020204" pitchFamily="34" charset="0"/>
              <a:buChar char="•"/>
            </a:pPr>
            <a:endParaRPr lang="en-MY" sz="1800" b="0" i="0" u="none" strike="noStrike" baseline="0"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demand for better image processing in cellphone cameras has given us inexpensive high-resolution cameras for use in robotics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MEMS (micro-electromechanical systems) technology </a:t>
            </a:r>
            <a:r>
              <a:rPr lang="en-US" sz="1800" b="0" i="0" u="none" strike="noStrike" baseline="0" dirty="0">
                <a:latin typeface="NimbusRomNo9L-Regu"/>
              </a:rPr>
              <a:t>has supplied miniaturized accelerometers, gyroscopes, and actuators small enough to fit in artificial flying insects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systems are at the cusp of moving from primarily software-only systems to useful embedded robotic system</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intelligent robots will first make strides in industry </a:t>
            </a:r>
            <a:r>
              <a:rPr lang="en-MY" sz="1800" b="0" i="0" u="none" strike="noStrike" baseline="0" dirty="0">
                <a:latin typeface="NimbusRomNo9L-Regu"/>
              </a:rPr>
              <a:t>before the home market</a:t>
            </a:r>
            <a:endParaRPr lang="en-MY" dirty="0"/>
          </a:p>
        </p:txBody>
      </p:sp>
    </p:spTree>
    <p:extLst>
      <p:ext uri="{BB962C8B-B14F-4D97-AF65-F5344CB8AC3E}">
        <p14:creationId xmlns:p14="http://schemas.microsoft.com/office/powerpoint/2010/main" val="13285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4</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Components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4524315"/>
          </a:xfrm>
          <a:prstGeom prst="rect">
            <a:avLst/>
          </a:prstGeom>
          <a:noFill/>
        </p:spPr>
        <p:txBody>
          <a:bodyPr wrap="square">
            <a:spAutoFit/>
          </a:bodyPr>
          <a:lstStyle/>
          <a:p>
            <a:pPr algn="l"/>
            <a:r>
              <a:rPr lang="en-US" sz="1800" b="0" i="0" u="none" strike="noStrike" baseline="0" dirty="0">
                <a:solidFill>
                  <a:srgbClr val="9A009A"/>
                </a:solidFill>
                <a:latin typeface="CMSSBX10"/>
              </a:rPr>
              <a:t>Representing the state of the world</a:t>
            </a:r>
            <a:br>
              <a:rPr lang="en-US" sz="1800" b="0" i="0" u="none" strike="noStrike" baseline="0" dirty="0">
                <a:solidFill>
                  <a:srgbClr val="9A009A"/>
                </a:solidFill>
                <a:latin typeface="CMSSBX10"/>
              </a:rPr>
            </a:br>
            <a:endParaRPr lang="en-US" sz="1800" b="0" i="0" u="none" strike="noStrike" baseline="0"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Keeping track of the world requires perception as well as updating of internal representations</a:t>
            </a:r>
          </a:p>
          <a:p>
            <a:pPr algn="l"/>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Current filtering and perception algorithms can be combined to do a reasonable job of recognizing objects and reporting low-level predicates</a:t>
            </a:r>
          </a:p>
          <a:p>
            <a:pPr algn="l"/>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Future progress will </a:t>
            </a:r>
            <a:r>
              <a:rPr lang="en-US" sz="1800" b="0" i="0" u="none" strike="noStrike" baseline="0" dirty="0">
                <a:latin typeface="NimbusRomNo9L-Regu"/>
              </a:rPr>
              <a:t>require techniques that generalize to novel situations without requiring exhaustive examples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word embeddings and similar representations can free us from the strict bounds of concepts defined by necessary and sufficient condition</a:t>
            </a:r>
            <a:endParaRPr lang="en-US" dirty="0">
              <a:latin typeface="NimbusRomNo9L-Regu"/>
            </a:endParaRP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MY" sz="1800" b="0" i="0" u="none" strike="noStrike" baseline="0" dirty="0">
                <a:latin typeface="NimbusRomNo9L-Regu"/>
              </a:rPr>
              <a:t>However it remains a daunting </a:t>
            </a:r>
            <a:r>
              <a:rPr lang="en-US" sz="1800" b="0" i="0" u="none" strike="noStrike" baseline="0" dirty="0">
                <a:latin typeface="NimbusRomNo9L-Regu"/>
              </a:rPr>
              <a:t>task to define general, reusable representation schemes for complex domains.</a:t>
            </a:r>
            <a:endParaRPr lang="en-MY" dirty="0"/>
          </a:p>
        </p:txBody>
      </p:sp>
    </p:spTree>
    <p:extLst>
      <p:ext uri="{BB962C8B-B14F-4D97-AF65-F5344CB8AC3E}">
        <p14:creationId xmlns:p14="http://schemas.microsoft.com/office/powerpoint/2010/main" val="385672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5</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Components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298664"/>
            <a:ext cx="7503159" cy="5909310"/>
          </a:xfrm>
          <a:prstGeom prst="rect">
            <a:avLst/>
          </a:prstGeom>
          <a:noFill/>
        </p:spPr>
        <p:txBody>
          <a:bodyPr wrap="square">
            <a:spAutoFit/>
          </a:bodyPr>
          <a:lstStyle/>
          <a:p>
            <a:pPr algn="l"/>
            <a:r>
              <a:rPr lang="en-MY" sz="1800" b="0" i="0" u="none" strike="noStrike" baseline="0" dirty="0">
                <a:solidFill>
                  <a:srgbClr val="9A009A"/>
                </a:solidFill>
                <a:latin typeface="CMSSBX10"/>
              </a:rPr>
              <a:t>Selecting actions</a:t>
            </a:r>
          </a:p>
          <a:p>
            <a:pPr marL="285750" indent="-285750" algn="l">
              <a:buFont typeface="Arial" panose="020B0604020202020204" pitchFamily="34" charset="0"/>
              <a:buChar char="•"/>
            </a:pPr>
            <a:r>
              <a:rPr lang="en-US" sz="1800" b="0" i="0" u="none" strike="noStrike" baseline="0" dirty="0">
                <a:latin typeface="NimbusRomNo9L-Regu"/>
              </a:rPr>
              <a:t>The primary difficulty in action selection in the real world is coping with long-term plans</a:t>
            </a:r>
          </a:p>
          <a:p>
            <a:pPr marL="285750" indent="-285750" algn="l">
              <a:buFont typeface="Arial" panose="020B0604020202020204" pitchFamily="34" charset="0"/>
              <a:buChar char="•"/>
            </a:pPr>
            <a:r>
              <a:rPr lang="en-MY" sz="1800" b="0" i="0" u="none" strike="noStrike" baseline="0" dirty="0">
                <a:latin typeface="NimbusRomNo9L-Medi"/>
              </a:rPr>
              <a:t>Humans apply hierarchical structure </a:t>
            </a:r>
            <a:r>
              <a:rPr lang="en-MY" sz="1800" b="0" i="0" u="none" strike="noStrike" baseline="0" dirty="0">
                <a:latin typeface="NimbusRomNo9L-Regu"/>
              </a:rPr>
              <a:t>on </a:t>
            </a:r>
            <a:r>
              <a:rPr lang="en-MY" sz="1800" b="0" i="0" u="none" strike="noStrike" baseline="0" dirty="0" err="1">
                <a:latin typeface="NimbusRomNo9L-Regu"/>
              </a:rPr>
              <a:t>behavior</a:t>
            </a:r>
            <a:endParaRPr lang="en-MY"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Medi"/>
              </a:rPr>
              <a:t>hierarchical reinforcement learning </a:t>
            </a:r>
            <a:r>
              <a:rPr lang="en-US" sz="1800" b="0" i="0" u="none" strike="noStrike" baseline="0" dirty="0">
                <a:latin typeface="NimbusRomNo9L-Regu"/>
              </a:rPr>
              <a:t>has succeeded in combining these ideas with the MDP formalism</a:t>
            </a:r>
            <a:endParaRPr lang="en-MY" dirty="0">
              <a:solidFill>
                <a:srgbClr val="9A009A"/>
              </a:solidFill>
              <a:latin typeface="CMSSBX10"/>
            </a:endParaRPr>
          </a:p>
          <a:p>
            <a:pPr marL="285750" indent="-285750" algn="l">
              <a:buFont typeface="Arial" panose="020B0604020202020204" pitchFamily="34" charset="0"/>
              <a:buChar char="•"/>
            </a:pPr>
            <a:r>
              <a:rPr lang="en-US" sz="1800" b="0" i="0" u="none" strike="noStrike" baseline="0" dirty="0">
                <a:latin typeface="NimbusRomNo9L-Regu"/>
              </a:rPr>
              <a:t>these methods have not been extended to the partially observable case (POMDPs).</a:t>
            </a:r>
          </a:p>
          <a:p>
            <a:pPr marL="285750" indent="-285750" algn="l">
              <a:buFont typeface="Arial" panose="020B0604020202020204" pitchFamily="34" charset="0"/>
              <a:buChar char="•"/>
            </a:pPr>
            <a:endParaRPr lang="en-US" dirty="0">
              <a:latin typeface="NimbusRomNo9L-Regu"/>
            </a:endParaRPr>
          </a:p>
          <a:p>
            <a:pPr algn="l"/>
            <a:r>
              <a:rPr lang="en-MY" sz="1800" b="0" i="0" u="none" strike="noStrike" baseline="0" dirty="0">
                <a:solidFill>
                  <a:srgbClr val="9A009A"/>
                </a:solidFill>
                <a:latin typeface="CMSSBX10"/>
              </a:rPr>
              <a:t>Deciding what we want</a:t>
            </a: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task of picking the right utility function is a challenging problem</a:t>
            </a:r>
          </a:p>
          <a:p>
            <a:pPr marL="285750" indent="-285750" algn="l">
              <a:buFont typeface="Arial" panose="020B0604020202020204" pitchFamily="34" charset="0"/>
              <a:buChar char="•"/>
            </a:pPr>
            <a:r>
              <a:rPr lang="en-US" sz="1800" b="0" i="0" u="none" strike="noStrike" baseline="0" dirty="0">
                <a:latin typeface="NimbusRomNo9L-Regu"/>
              </a:rPr>
              <a:t>do not yet have much experience with building complex real-world preference models, let alone probability distributions over such models.</a:t>
            </a:r>
          </a:p>
          <a:p>
            <a:pPr marL="285750" indent="-285750" algn="l">
              <a:buFont typeface="Arial" panose="020B0604020202020204" pitchFamily="34" charset="0"/>
              <a:buChar char="•"/>
            </a:pPr>
            <a:r>
              <a:rPr lang="en-MY" sz="1800" b="1" i="0" u="none" strike="noStrike" baseline="0" dirty="0">
                <a:latin typeface="NimbusRomNo9L-Medi"/>
              </a:rPr>
              <a:t>Inverse </a:t>
            </a:r>
            <a:r>
              <a:rPr lang="en-US" sz="1800" b="1" i="0" u="none" strike="noStrike" baseline="0" dirty="0">
                <a:latin typeface="NimbusRomNo9L-Medi"/>
              </a:rPr>
              <a:t>reinforcement learning</a:t>
            </a:r>
            <a:r>
              <a:rPr lang="en-US" sz="1800" b="0" i="0" u="none" strike="noStrike" baseline="0" dirty="0">
                <a:latin typeface="NimbusRomNo9L-Medi"/>
              </a:rPr>
              <a:t>  </a:t>
            </a:r>
            <a:r>
              <a:rPr lang="en-US" sz="1800" b="0" i="0" u="none" strike="noStrike" baseline="0" dirty="0">
                <a:latin typeface="NimbusRomNo9L-Regu"/>
              </a:rPr>
              <a:t>is one approach when we have an expert who can perform a task, but not explain it.</a:t>
            </a:r>
          </a:p>
          <a:p>
            <a:pPr marL="285750" indent="-285750" algn="l">
              <a:buFont typeface="Arial" panose="020B0604020202020204" pitchFamily="34" charset="0"/>
              <a:buChar char="•"/>
            </a:pPr>
            <a:r>
              <a:rPr lang="en-US" sz="1800" b="0" i="0" u="none" strike="noStrike" baseline="0" dirty="0">
                <a:latin typeface="NimbusRomNo9L-Regu"/>
              </a:rPr>
              <a:t>We need better ways of saying what we want and better ways for robots to interpret the information we provide.</a:t>
            </a:r>
          </a:p>
          <a:p>
            <a:pPr marL="285750" indent="-285750" algn="l">
              <a:buFont typeface="Arial" panose="020B0604020202020204" pitchFamily="34" charset="0"/>
              <a:buChar char="•"/>
            </a:pPr>
            <a:r>
              <a:rPr lang="en-MY" sz="1800" b="0" i="0" u="none" strike="noStrike" baseline="0" dirty="0">
                <a:latin typeface="NimbusRomNo9L-Regu"/>
              </a:rPr>
              <a:t>powerful ecosystem for aggregating user preferences but </a:t>
            </a:r>
            <a:r>
              <a:rPr lang="en-US" sz="1800" b="0" i="0" u="none" strike="noStrike" baseline="0" dirty="0">
                <a:latin typeface="NimbusRomNo9L-Regu"/>
              </a:rPr>
              <a:t>fail to provide an easy way of opting out</a:t>
            </a:r>
          </a:p>
          <a:p>
            <a:pPr marL="285750" indent="-285750" algn="l">
              <a:buFont typeface="Arial" panose="020B0604020202020204" pitchFamily="34" charset="0"/>
              <a:buChar char="•"/>
            </a:pPr>
            <a:r>
              <a:rPr lang="en-US" sz="1800" b="0" i="0" u="none" strike="noStrike" baseline="0" dirty="0">
                <a:latin typeface="NimbusRomNo9L-Regu"/>
              </a:rPr>
              <a:t>in the future we will have </a:t>
            </a:r>
            <a:r>
              <a:rPr lang="en-US" sz="1800" b="0" i="0" u="none" strike="noStrike" baseline="0" dirty="0">
                <a:latin typeface="NimbusRomNo9L-Medi"/>
              </a:rPr>
              <a:t>personal agents </a:t>
            </a:r>
            <a:r>
              <a:rPr lang="en-US" sz="1800" b="0" i="0" u="none" strike="noStrike" baseline="0" dirty="0">
                <a:latin typeface="NimbusRomNo9L-Regu"/>
              </a:rPr>
              <a:t>that stick up for our true long-term interests</a:t>
            </a:r>
            <a:endParaRPr lang="en-MY" dirty="0"/>
          </a:p>
        </p:txBody>
      </p:sp>
    </p:spTree>
    <p:extLst>
      <p:ext uri="{BB962C8B-B14F-4D97-AF65-F5344CB8AC3E}">
        <p14:creationId xmlns:p14="http://schemas.microsoft.com/office/powerpoint/2010/main" val="295356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6</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Components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298664"/>
            <a:ext cx="7503159" cy="3693319"/>
          </a:xfrm>
          <a:prstGeom prst="rect">
            <a:avLst/>
          </a:prstGeom>
          <a:noFill/>
        </p:spPr>
        <p:txBody>
          <a:bodyPr wrap="square">
            <a:spAutoFit/>
          </a:bodyPr>
          <a:lstStyle/>
          <a:p>
            <a:pPr algn="l"/>
            <a:r>
              <a:rPr lang="en-MY" sz="1800" b="0" i="0" u="none" strike="noStrike" baseline="0" dirty="0">
                <a:solidFill>
                  <a:srgbClr val="9A009A"/>
                </a:solidFill>
                <a:latin typeface="CMSSBX10"/>
              </a:rPr>
              <a:t>Learning</a:t>
            </a:r>
          </a:p>
          <a:p>
            <a:pPr marL="285750" indent="-285750" algn="l">
              <a:buFont typeface="Arial" panose="020B0604020202020204" pitchFamily="34" charset="0"/>
              <a:buChar char="•"/>
            </a:pPr>
            <a:r>
              <a:rPr lang="en-MY" sz="1800" b="0" i="0" u="none" strike="noStrike" baseline="0" dirty="0">
                <a:latin typeface="NimbusRomNo9L-Regu"/>
              </a:rPr>
              <a:t>Current algorithms can cope </a:t>
            </a:r>
            <a:r>
              <a:rPr lang="en-US" sz="1800" b="0" i="0" u="none" strike="noStrike" baseline="0" dirty="0">
                <a:latin typeface="NimbusRomNo9L-Regu"/>
              </a:rPr>
              <a:t>with quite large problems, reaching or exceeding human capabilities in many task</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learning can stall when data are sparse, or unsupervised, or when we are dealing with complex representation</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need advances in </a:t>
            </a:r>
            <a:r>
              <a:rPr lang="en-US" sz="1800" b="0" i="0" u="none" strike="noStrike" baseline="0" dirty="0">
                <a:latin typeface="NimbusRomNo9L-Medi"/>
              </a:rPr>
              <a:t>transfer learning </a:t>
            </a:r>
            <a:r>
              <a:rPr lang="en-US" sz="1800" b="0" i="0" u="none" strike="noStrike" baseline="0" dirty="0">
                <a:latin typeface="NimbusRomNo9L-Regu"/>
              </a:rPr>
              <a:t>so that we can take advantage of data in one domain to improve performance on a related domain</a:t>
            </a:r>
          </a:p>
          <a:p>
            <a:pPr marL="285750" indent="-285750" algn="l">
              <a:buFont typeface="Arial" panose="020B0604020202020204" pitchFamily="34" charset="0"/>
              <a:buChar char="•"/>
            </a:pPr>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 vast majority of machine learning research today assumes a factored representation</a:t>
            </a:r>
          </a:p>
          <a:p>
            <a:pPr algn="l"/>
            <a:endParaRPr lang="en-US" dirty="0">
              <a:latin typeface="NimbusRomNo9L-Regu"/>
            </a:endParaRPr>
          </a:p>
        </p:txBody>
      </p:sp>
    </p:spTree>
    <p:extLst>
      <p:ext uri="{BB962C8B-B14F-4D97-AF65-F5344CB8AC3E}">
        <p14:creationId xmlns:p14="http://schemas.microsoft.com/office/powerpoint/2010/main" val="319508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7</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Components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298664"/>
            <a:ext cx="7503159" cy="4524315"/>
          </a:xfrm>
          <a:prstGeom prst="rect">
            <a:avLst/>
          </a:prstGeom>
          <a:noFill/>
        </p:spPr>
        <p:txBody>
          <a:bodyPr wrap="square">
            <a:spAutoFit/>
          </a:bodyPr>
          <a:lstStyle/>
          <a:p>
            <a:pPr algn="l"/>
            <a:r>
              <a:rPr lang="en-MY" sz="1800" b="0" i="0" u="none" strike="noStrike" baseline="0" dirty="0">
                <a:solidFill>
                  <a:srgbClr val="9A009A"/>
                </a:solidFill>
                <a:latin typeface="CMSSBX10"/>
              </a:rPr>
              <a:t>Resources</a:t>
            </a:r>
            <a:endParaRPr lang="en-US" sz="1800" b="0" i="0" u="none" strike="noStrike" baseline="0" dirty="0">
              <a:solidFill>
                <a:srgbClr val="9A009A"/>
              </a:solidFill>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Machine learning research and development has been accelerated by the increasing availability of data, storage, processing power, software, trained experts, and the investments needed to </a:t>
            </a:r>
            <a:r>
              <a:rPr lang="en-MY" sz="1800" b="0" i="0" u="none" strike="noStrike" baseline="0" dirty="0">
                <a:latin typeface="NimbusRomNo9L-Regu"/>
              </a:rPr>
              <a:t>support them</a:t>
            </a:r>
          </a:p>
          <a:p>
            <a:pPr algn="l"/>
            <a:endParaRPr lang="en-MY"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Hundreds of high-quality data sets are available for a range of tasks in computer vision, speech recognition, and natural language processing.</a:t>
            </a:r>
          </a:p>
          <a:p>
            <a:pPr algn="l"/>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There is a possibility that quantum computers could accelerate AI. </a:t>
            </a:r>
          </a:p>
          <a:p>
            <a:pPr algn="l"/>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Currently there are some fast quantum algorithms for the linear algebra operations used in machine learning</a:t>
            </a:r>
          </a:p>
          <a:p>
            <a:pPr algn="l"/>
            <a:endParaRPr lang="en-US"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Current quantum computers handle only a few tens of bits, whereas machine learning algorithms often handle inputs with millions of bits and create models with hundreds of millions </a:t>
            </a:r>
            <a:r>
              <a:rPr lang="en-MY" sz="1800" b="0" i="0" u="none" strike="noStrike" baseline="0" dirty="0">
                <a:latin typeface="NimbusRomNo9L-Regu"/>
              </a:rPr>
              <a:t>of parameters.</a:t>
            </a:r>
            <a:endParaRPr lang="en-MY" dirty="0"/>
          </a:p>
        </p:txBody>
      </p:sp>
    </p:spTree>
    <p:extLst>
      <p:ext uri="{BB962C8B-B14F-4D97-AF65-F5344CB8AC3E}">
        <p14:creationId xmlns:p14="http://schemas.microsoft.com/office/powerpoint/2010/main" val="289827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8</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Architectures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4801314"/>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NimbusRomNo9L-Regu"/>
              </a:rPr>
              <a:t>AI has long had a split between symbolic systems (based on logical and probabilistic inference) and connectionist systems (based on loss minimization over a large number of </a:t>
            </a:r>
            <a:r>
              <a:rPr lang="en-MY" sz="1800" b="0" i="0" u="none" strike="noStrike" baseline="0" dirty="0">
                <a:latin typeface="NimbusRomNo9L-Regu"/>
              </a:rPr>
              <a:t>uninterpreted parameters).</a:t>
            </a:r>
            <a:endParaRPr lang="en-MY"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Agents need ways to control their own deliberations</a:t>
            </a:r>
          </a:p>
          <a:p>
            <a:pPr marL="742950" lvl="1" indent="-285750">
              <a:buFont typeface="Arial" panose="020B0604020202020204" pitchFamily="34" charset="0"/>
              <a:buChar char="•"/>
            </a:pPr>
            <a:r>
              <a:rPr lang="en-MY" b="0" i="0" u="none" strike="noStrike" baseline="0" dirty="0">
                <a:latin typeface="NimbusRomNo9L-Regu"/>
              </a:rPr>
              <a:t>use the available time well</a:t>
            </a:r>
            <a:endParaRPr lang="en-US" b="0" i="0" u="none" strike="noStrike" baseline="0" dirty="0">
              <a:latin typeface="NimbusRomNo9L-Regu"/>
            </a:endParaRPr>
          </a:p>
          <a:p>
            <a:pPr marL="742950" lvl="1" indent="-285750">
              <a:buFont typeface="Arial" panose="020B0604020202020204" pitchFamily="34" charset="0"/>
              <a:buChar char="•"/>
            </a:pPr>
            <a:r>
              <a:rPr lang="en-US" sz="1800" b="0" i="0" u="none" strike="noStrike" baseline="0" dirty="0">
                <a:latin typeface="NimbusRomNo9L-Regu"/>
              </a:rPr>
              <a:t>cease deliberating when action is demanded</a:t>
            </a:r>
          </a:p>
          <a:p>
            <a:pPr marL="285750" indent="-285750">
              <a:buFont typeface="Arial" panose="020B0604020202020204" pitchFamily="34" charset="0"/>
              <a:buChar char="•"/>
            </a:pPr>
            <a:r>
              <a:rPr lang="en-MY" b="0" i="0" u="none" strike="noStrike" baseline="0" dirty="0">
                <a:latin typeface="NimbusRomNo9L-Medi"/>
              </a:rPr>
              <a:t>anytime algorithms</a:t>
            </a:r>
            <a:endParaRPr lang="en-US" dirty="0">
              <a:latin typeface="NimbusRomNo9L-Regu"/>
            </a:endParaRPr>
          </a:p>
          <a:p>
            <a:pPr marL="742950" lvl="1" indent="-285750">
              <a:buFont typeface="Arial" panose="020B0604020202020204" pitchFamily="34" charset="0"/>
              <a:buChar char="•"/>
            </a:pPr>
            <a:r>
              <a:rPr lang="en-MY" b="0" i="0" u="none" strike="noStrike" baseline="0" dirty="0">
                <a:latin typeface="NimbusRomNo9L-Regu"/>
              </a:rPr>
              <a:t>an algorithm whose output </a:t>
            </a:r>
            <a:r>
              <a:rPr lang="en-US" sz="1800" b="0" i="0" u="none" strike="noStrike" baseline="0" dirty="0">
                <a:latin typeface="NimbusRomNo9L-Regu"/>
              </a:rPr>
              <a:t>quality improves gradually over time, so that it has a reasonable decision ready whenever it is </a:t>
            </a:r>
            <a:r>
              <a:rPr lang="en-MY" sz="1800" b="0" i="0" u="none" strike="noStrike" baseline="0" dirty="0">
                <a:latin typeface="NimbusRomNo9L-Regu"/>
              </a:rPr>
              <a:t>interrupted</a:t>
            </a:r>
            <a:endParaRPr lang="en-MY" dirty="0">
              <a:latin typeface="NimbusRomNo9L-Regu"/>
            </a:endParaRPr>
          </a:p>
          <a:p>
            <a:pPr marL="285750" indent="-285750">
              <a:buFont typeface="Arial" panose="020B0604020202020204" pitchFamily="34" charset="0"/>
              <a:buChar char="•"/>
            </a:pPr>
            <a:r>
              <a:rPr lang="en-MY" b="0" i="0" u="none" strike="noStrike" baseline="0" dirty="0">
                <a:latin typeface="NimbusRomNo9L-Medi"/>
              </a:rPr>
              <a:t>Decision-theoretic </a:t>
            </a:r>
            <a:r>
              <a:rPr lang="en-MY" b="0" i="0" u="none" strike="noStrike" baseline="0" dirty="0" err="1">
                <a:latin typeface="NimbusRomNo9L-Medi"/>
              </a:rPr>
              <a:t>metareasoning</a:t>
            </a:r>
            <a:endParaRPr lang="en-MY" dirty="0">
              <a:latin typeface="NimbusRomNo9L-Medi"/>
            </a:endParaRPr>
          </a:p>
          <a:p>
            <a:pPr marL="742950" lvl="1" indent="-285750">
              <a:buFont typeface="Arial" panose="020B0604020202020204" pitchFamily="34" charset="0"/>
              <a:buChar char="•"/>
            </a:pPr>
            <a:r>
              <a:rPr lang="en-US" b="0" i="0" u="none" strike="noStrike" baseline="0" dirty="0">
                <a:latin typeface="NimbusRomNo9L-Regu"/>
              </a:rPr>
              <a:t>applies the theory of information value </a:t>
            </a:r>
            <a:r>
              <a:rPr lang="en-US" sz="1800" b="0" i="0" u="none" strike="noStrike" baseline="0" dirty="0">
                <a:latin typeface="NimbusRomNo9L-Regu"/>
              </a:rPr>
              <a:t>to the selection of individual computations</a:t>
            </a:r>
          </a:p>
          <a:p>
            <a:pPr marL="285750" indent="-285750" algn="l">
              <a:buFont typeface="Arial" panose="020B0604020202020204" pitchFamily="34" charset="0"/>
              <a:buChar char="•"/>
            </a:pPr>
            <a:r>
              <a:rPr lang="en-US" sz="1800" b="0" i="0" u="none" strike="noStrike" baseline="0" dirty="0" err="1">
                <a:latin typeface="NimbusRomNo9L-Regu"/>
              </a:rPr>
              <a:t>Metareasoning</a:t>
            </a:r>
            <a:r>
              <a:rPr lang="en-US" sz="1800" b="0" i="0" u="none" strike="noStrike" baseline="0" dirty="0">
                <a:latin typeface="NimbusRomNo9L-Regu"/>
              </a:rPr>
              <a:t> techniques can be used to design better search algorithms and to guarantee that the algorithms have the anytime property</a:t>
            </a:r>
          </a:p>
          <a:p>
            <a:pPr marL="285750" indent="-285750">
              <a:buFont typeface="Arial" panose="020B0604020202020204" pitchFamily="34" charset="0"/>
              <a:buChar char="•"/>
            </a:pPr>
            <a:r>
              <a:rPr lang="en-US" sz="1800" b="1" i="0" u="none" strike="noStrike" baseline="0" dirty="0">
                <a:solidFill>
                  <a:srgbClr val="000000"/>
                </a:solidFill>
                <a:latin typeface="NimbusRomNo9L-Medi"/>
              </a:rPr>
              <a:t>Reflective architecture</a:t>
            </a:r>
            <a:r>
              <a:rPr lang="en-US" dirty="0">
                <a:solidFill>
                  <a:srgbClr val="000000"/>
                </a:solidFill>
                <a:latin typeface="NimbusRomNo9L-Regu"/>
              </a:rPr>
              <a:t>: </a:t>
            </a:r>
            <a:r>
              <a:rPr lang="en-US" sz="1800" b="0" i="0" u="none" strike="noStrike" baseline="0" dirty="0">
                <a:solidFill>
                  <a:srgbClr val="000000"/>
                </a:solidFill>
                <a:latin typeface="NimbusRomNo9L-Regu"/>
              </a:rPr>
              <a:t>an architecture that enables deliberation about the computational entities and actions occurring within </a:t>
            </a:r>
            <a:r>
              <a:rPr lang="en-MY" sz="1800" b="0" i="0" u="none" strike="noStrike" baseline="0" dirty="0">
                <a:solidFill>
                  <a:srgbClr val="000000"/>
                </a:solidFill>
                <a:latin typeface="NimbusRomNo9L-Regu"/>
              </a:rPr>
              <a:t>the architecture itself.</a:t>
            </a:r>
            <a:endParaRPr lang="en-US" dirty="0">
              <a:latin typeface="NimbusRomNo9L-Regu"/>
            </a:endParaRPr>
          </a:p>
          <a:p>
            <a:pPr marL="285750" indent="-285750" algn="l">
              <a:buFont typeface="Arial" panose="020B0604020202020204" pitchFamily="34" charset="0"/>
              <a:buChar char="•"/>
            </a:pPr>
            <a:endParaRPr lang="en-MY" dirty="0"/>
          </a:p>
        </p:txBody>
      </p:sp>
    </p:spTree>
    <p:extLst>
      <p:ext uri="{BB962C8B-B14F-4D97-AF65-F5344CB8AC3E}">
        <p14:creationId xmlns:p14="http://schemas.microsoft.com/office/powerpoint/2010/main" val="6664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860"/>
              </a:lnSpc>
            </a:pPr>
            <a:fld id="{81D60167-4931-47E6-BA6A-407CBD079E47}" type="slidenum">
              <a:rPr spc="20" dirty="0"/>
              <a:t>9</a:t>
            </a:fld>
            <a:endParaRPr spc="20" dirty="0"/>
          </a:p>
        </p:txBody>
      </p:sp>
      <p:sp>
        <p:nvSpPr>
          <p:cNvPr id="2" name="object 2"/>
          <p:cNvSpPr txBox="1">
            <a:spLocks noGrp="1"/>
          </p:cNvSpPr>
          <p:nvPr>
            <p:ph type="title"/>
          </p:nvPr>
        </p:nvSpPr>
        <p:spPr>
          <a:xfrm>
            <a:off x="1168755" y="798728"/>
            <a:ext cx="7722234" cy="333425"/>
          </a:xfrm>
          <a:prstGeom prst="rect">
            <a:avLst/>
          </a:prstGeom>
          <a:ln w="51816">
            <a:solidFill>
              <a:srgbClr val="000000"/>
            </a:solidFill>
          </a:ln>
        </p:spPr>
        <p:txBody>
          <a:bodyPr vert="horz" wrap="square" lIns="0" tIns="0" rIns="0" bIns="0" rtlCol="0">
            <a:spAutoFit/>
          </a:bodyPr>
          <a:lstStyle/>
          <a:p>
            <a:pPr algn="ctr">
              <a:lnSpc>
                <a:spcPts val="2610"/>
              </a:lnSpc>
            </a:pPr>
            <a:r>
              <a:rPr lang="en-MY" spc="90" dirty="0"/>
              <a:t>AI Architectures</a:t>
            </a:r>
            <a:endParaRPr spc="90" dirty="0"/>
          </a:p>
        </p:txBody>
      </p:sp>
      <p:sp>
        <p:nvSpPr>
          <p:cNvPr id="6" name="TextBox 5">
            <a:extLst>
              <a:ext uri="{FF2B5EF4-FFF2-40B4-BE49-F238E27FC236}">
                <a16:creationId xmlns:a16="http://schemas.microsoft.com/office/drawing/2014/main" id="{81646624-1AAF-4537-8CD0-878A2C98BB40}"/>
              </a:ext>
            </a:extLst>
          </p:cNvPr>
          <p:cNvSpPr txBox="1"/>
          <p:nvPr/>
        </p:nvSpPr>
        <p:spPr>
          <a:xfrm>
            <a:off x="1277620" y="1371600"/>
            <a:ext cx="7503159" cy="4247317"/>
          </a:xfrm>
          <a:prstGeom prst="rect">
            <a:avLst/>
          </a:prstGeom>
          <a:noFill/>
        </p:spPr>
        <p:txBody>
          <a:bodyPr wrap="square">
            <a:spAutoFit/>
          </a:bodyPr>
          <a:lstStyle/>
          <a:p>
            <a:pPr algn="l"/>
            <a:r>
              <a:rPr lang="en-MY" sz="1800" b="0" i="0" u="none" strike="noStrike" baseline="0" dirty="0">
                <a:solidFill>
                  <a:srgbClr val="9A009A"/>
                </a:solidFill>
                <a:latin typeface="CMSSBX10"/>
              </a:rPr>
              <a:t>General AI</a:t>
            </a:r>
          </a:p>
          <a:p>
            <a:pPr marL="285750" indent="-285750" algn="l">
              <a:buFont typeface="Arial" panose="020B0604020202020204" pitchFamily="34" charset="0"/>
              <a:buChar char="•"/>
            </a:pPr>
            <a:r>
              <a:rPr lang="en-US" sz="1800" b="0" i="0" u="none" strike="noStrike" baseline="0" dirty="0">
                <a:latin typeface="NimbusRomNo9L-Regu"/>
              </a:rPr>
              <a:t>Much of the progress in AI in the 21st century so far has been guided by competition on narrow tasks, such as the DARPA Grand Challenge for autonomous cars, the ImageNet object </a:t>
            </a:r>
            <a:r>
              <a:rPr lang="en-MY" sz="1800" b="0" i="0" u="none" strike="noStrike" baseline="0" dirty="0">
                <a:latin typeface="NimbusRomNo9L-Regu"/>
              </a:rPr>
              <a:t>recognition competition</a:t>
            </a:r>
          </a:p>
          <a:p>
            <a:pPr marL="285750" indent="-285750" algn="l">
              <a:buFont typeface="Arial" panose="020B0604020202020204" pitchFamily="34" charset="0"/>
              <a:buChar char="•"/>
            </a:pPr>
            <a:endParaRPr lang="en-MY" sz="1800" b="0" i="0" u="none" strike="noStrike" baseline="0"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Continued  work on specific tasks (or on individual components) will not be enough to reach mastery on a wide variety of tasks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AI as a field has made a reasonable exploration/exploitation tradeoff, assembling a portfolio of components, improving on particular tasks, while also exploring promising and sometimes far-out new ideas.</a:t>
            </a:r>
          </a:p>
          <a:p>
            <a:pPr marL="285750" indent="-285750" algn="l">
              <a:buFont typeface="Arial" panose="020B0604020202020204" pitchFamily="34" charset="0"/>
              <a:buChar char="•"/>
            </a:pPr>
            <a:endParaRPr lang="en-US" dirty="0">
              <a:latin typeface="NimbusRomNo9L-Regu"/>
            </a:endParaRPr>
          </a:p>
          <a:p>
            <a:pPr marL="285750" indent="-285750" algn="l">
              <a:buFont typeface="Arial" panose="020B0604020202020204" pitchFamily="34" charset="0"/>
              <a:buChar char="•"/>
            </a:pPr>
            <a:r>
              <a:rPr lang="en-US" sz="1800" b="0" i="0" u="none" strike="noStrike" baseline="0" dirty="0">
                <a:latin typeface="NimbusRomNo9L-Regu"/>
              </a:rPr>
              <a:t>Work on components can spur new ideas; for example, generative adversarial networks (GANs) and transformer language models each opened up new areas of </a:t>
            </a:r>
            <a:r>
              <a:rPr lang="en-MY" sz="1800" b="0" i="0" u="none" strike="noStrike" baseline="0" dirty="0">
                <a:latin typeface="NimbusRomNo9L-Regu"/>
              </a:rPr>
              <a:t>research.</a:t>
            </a:r>
            <a:endParaRPr lang="en-MY" dirty="0"/>
          </a:p>
        </p:txBody>
      </p:sp>
    </p:spTree>
    <p:extLst>
      <p:ext uri="{BB962C8B-B14F-4D97-AF65-F5344CB8AC3E}">
        <p14:creationId xmlns:p14="http://schemas.microsoft.com/office/powerpoint/2010/main" val="634495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10879</TotalTime>
  <Words>1084</Words>
  <Application>Microsoft Office PowerPoint</Application>
  <PresentationFormat>Custom</PresentationFormat>
  <Paragraphs>119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Bookman Old Style</vt:lpstr>
      <vt:lpstr>Calibri</vt:lpstr>
      <vt:lpstr>Cambria</vt:lpstr>
      <vt:lpstr>Century</vt:lpstr>
      <vt:lpstr>CMSSBX10</vt:lpstr>
      <vt:lpstr>NimbusRomNo9L-Medi</vt:lpstr>
      <vt:lpstr>NimbusRomNo9L-Regu</vt:lpstr>
      <vt:lpstr>NimbusRomNo9L-ReguItal</vt:lpstr>
      <vt:lpstr>Palatino Linotype</vt:lpstr>
      <vt:lpstr>Times New Roman</vt:lpstr>
      <vt:lpstr>Office Theme</vt:lpstr>
      <vt:lpstr>PowerPoint Presentation</vt:lpstr>
      <vt:lpstr>Outline</vt:lpstr>
      <vt:lpstr>AI Components</vt:lpstr>
      <vt:lpstr>AI Components</vt:lpstr>
      <vt:lpstr>AI Components</vt:lpstr>
      <vt:lpstr>AI Components</vt:lpstr>
      <vt:lpstr>AI Components</vt:lpstr>
      <vt:lpstr>AI Architectures</vt:lpstr>
      <vt:lpstr>AI Architectures</vt:lpstr>
      <vt:lpstr>AI Architectures</vt:lpstr>
      <vt:lpstr>AI Architectures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Kumar, Aman</cp:lastModifiedBy>
  <cp:revision>100</cp:revision>
  <dcterms:created xsi:type="dcterms:W3CDTF">2021-09-01T06:26:14Z</dcterms:created>
  <dcterms:modified xsi:type="dcterms:W3CDTF">2022-02-23T03:46:46Z</dcterms:modified>
</cp:coreProperties>
</file>