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8"/>
  </p:notesMasterIdLst>
  <p:sldIdLst>
    <p:sldId id="294" r:id="rId2"/>
    <p:sldId id="295" r:id="rId3"/>
    <p:sldId id="321" r:id="rId4"/>
    <p:sldId id="300" r:id="rId5"/>
    <p:sldId id="319" r:id="rId6"/>
    <p:sldId id="320" r:id="rId7"/>
  </p:sldIdLst>
  <p:sldSz cx="12190413" cy="6859588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C49"/>
    <a:srgbClr val="008A83"/>
    <a:srgbClr val="E71F19"/>
    <a:srgbClr val="F04E3F"/>
    <a:srgbClr val="31B8B4"/>
    <a:srgbClr val="E94E60"/>
    <a:srgbClr val="27C5D6"/>
    <a:srgbClr val="F58C65"/>
    <a:srgbClr val="74AD93"/>
    <a:srgbClr val="4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2" autoAdjust="0"/>
    <p:restoredTop sz="97926" autoAdjust="0"/>
  </p:normalViewPr>
  <p:slideViewPr>
    <p:cSldViewPr snapToGrid="0" showGuides="1">
      <p:cViewPr varScale="1">
        <p:scale>
          <a:sx n="69" d="100"/>
          <a:sy n="69" d="100"/>
        </p:scale>
        <p:origin x="6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4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9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矩形 27"/>
          <p:cNvSpPr/>
          <p:nvPr/>
        </p:nvSpPr>
        <p:spPr>
          <a:xfrm>
            <a:off x="-1589" y="26147"/>
            <a:ext cx="12190413" cy="6857999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2000" dirty="0">
                <a:latin typeface="Arial Black" panose="020B0A04020102020204" pitchFamily="34" charset="0"/>
              </a:rPr>
              <a:t>Challenge: Canberra 2029 – First Hackers: Inclusive; Progressive; Connected</a:t>
            </a:r>
          </a:p>
          <a:p>
            <a:pPr algn="ctr"/>
            <a:endParaRPr lang="en-AU" altLang="zh-CN" sz="2000" dirty="0">
              <a:latin typeface="Arial Black" panose="020B0A04020102020204" pitchFamily="34" charset="0"/>
            </a:endParaRPr>
          </a:p>
          <a:p>
            <a:pPr algn="ctr"/>
            <a:r>
              <a:rPr lang="en-AU" altLang="zh-CN" sz="2000" dirty="0">
                <a:latin typeface="Arial Black" panose="020B0A04020102020204" pitchFamily="34" charset="0"/>
              </a:rPr>
              <a:t>Public Transport for the Future</a:t>
            </a:r>
          </a:p>
          <a:p>
            <a:pPr algn="ctr"/>
            <a:endParaRPr lang="en-AU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3143498" y="905517"/>
            <a:ext cx="8678604" cy="5444401"/>
            <a:chOff x="3329380" y="520963"/>
            <a:chExt cx="8678604" cy="5444401"/>
          </a:xfrm>
        </p:grpSpPr>
        <p:sp>
          <p:nvSpPr>
            <p:cNvPr id="11" name="文本框 283"/>
            <p:cNvSpPr txBox="1"/>
            <p:nvPr/>
          </p:nvSpPr>
          <p:spPr>
            <a:xfrm>
              <a:off x="10064054" y="4580369"/>
              <a:ext cx="194393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  <a:ea typeface="微软雅黑" pitchFamily="34" charset="-122"/>
                </a:rPr>
                <a:t>Team</a:t>
              </a:r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  <a:ea typeface="微软雅黑" pitchFamily="34" charset="-122"/>
                </a:rPr>
                <a:t> 501</a:t>
              </a:r>
            </a:p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  <a:ea typeface="微软雅黑" pitchFamily="34" charset="-122"/>
                </a:rPr>
                <a:t>Qiuxi Shi</a:t>
              </a:r>
            </a:p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  <a:ea typeface="微软雅黑" pitchFamily="34" charset="-122"/>
                </a:rPr>
                <a:t>Hui Ren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微软雅黑" pitchFamily="34" charset="-122"/>
              </a:endParaRPr>
            </a:p>
          </p:txBody>
        </p:sp>
        <p:sp>
          <p:nvSpPr>
            <p:cNvPr id="14" name="文本框 283"/>
            <p:cNvSpPr txBox="1"/>
            <p:nvPr/>
          </p:nvSpPr>
          <p:spPr>
            <a:xfrm>
              <a:off x="3329380" y="520963"/>
              <a:ext cx="52679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Public Transport</a:t>
              </a:r>
              <a:endParaRPr lang="zh-CN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D72C84-EF34-48DA-A4C0-FC175E506C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21" y="4267198"/>
            <a:ext cx="2202274" cy="2082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F75E6-AA65-4AE0-AA94-91F83477CD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40" y="4267200"/>
            <a:ext cx="2203141" cy="20827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D2623B7-62E9-4C64-86A4-DD9202829BBE}"/>
              </a:ext>
            </a:extLst>
          </p:cNvPr>
          <p:cNvSpPr/>
          <p:nvPr/>
        </p:nvSpPr>
        <p:spPr>
          <a:xfrm>
            <a:off x="4959133" y="5103873"/>
            <a:ext cx="1681018" cy="46181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:blinds dir="vert"/>
      </p:transition>
    </mc:Choice>
    <mc:Fallback xmlns="">
      <p:transition spd="slow" advClick="0" advTm="1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9"/>
          <p:cNvSpPr txBox="1"/>
          <p:nvPr/>
        </p:nvSpPr>
        <p:spPr>
          <a:xfrm>
            <a:off x="8075458" y="2779004"/>
            <a:ext cx="3212916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/>
              <a:t>Data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10"/>
          <p:cNvSpPr txBox="1"/>
          <p:nvPr/>
        </p:nvSpPr>
        <p:spPr>
          <a:xfrm>
            <a:off x="8055416" y="3766628"/>
            <a:ext cx="3232957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/>
              <a:t>Data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11"/>
          <p:cNvSpPr txBox="1"/>
          <p:nvPr/>
        </p:nvSpPr>
        <p:spPr>
          <a:xfrm>
            <a:off x="8055416" y="4754252"/>
            <a:ext cx="3232724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02039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5"/>
          <p:cNvSpPr txBox="1"/>
          <p:nvPr/>
        </p:nvSpPr>
        <p:spPr>
          <a:xfrm>
            <a:off x="1352842" y="2222650"/>
            <a:ext cx="4045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Dataset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47" name="文本框 2"/>
          <p:cNvSpPr txBox="1"/>
          <p:nvPr/>
        </p:nvSpPr>
        <p:spPr>
          <a:xfrm>
            <a:off x="8075458" y="1791380"/>
            <a:ext cx="3212916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Times New Roman" panose="02020603050405020304" pitchFamily="18" charset="0"/>
                <a:ea typeface="张海山锐线体简" panose="02000000000000000000" pitchFamily="2" charset="-122"/>
                <a:cs typeface="Times New Roman" panose="02020603050405020304" pitchFamily="18" charset="0"/>
              </a:rPr>
              <a:t>Data Preparation</a:t>
            </a:r>
            <a:endParaRPr lang="zh-CN" altLang="en-US" sz="3000" dirty="0">
              <a:solidFill>
                <a:schemeClr val="bg1"/>
              </a:solidFill>
              <a:latin typeface="Times New Roman" panose="02020603050405020304" pitchFamily="18" charset="0"/>
              <a:ea typeface="张海山锐线体简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9"/>
          <p:cNvSpPr txBox="1"/>
          <p:nvPr/>
        </p:nvSpPr>
        <p:spPr>
          <a:xfrm>
            <a:off x="7287860" y="2779004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9" name="文本框 10"/>
          <p:cNvSpPr txBox="1"/>
          <p:nvPr/>
        </p:nvSpPr>
        <p:spPr>
          <a:xfrm>
            <a:off x="7269665" y="3766628"/>
            <a:ext cx="687150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0" name="文本框 11"/>
          <p:cNvSpPr txBox="1"/>
          <p:nvPr/>
        </p:nvSpPr>
        <p:spPr>
          <a:xfrm>
            <a:off x="7268051" y="4754252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1" name="文本框 2"/>
          <p:cNvSpPr txBox="1"/>
          <p:nvPr/>
        </p:nvSpPr>
        <p:spPr>
          <a:xfrm>
            <a:off x="7287860" y="1791380"/>
            <a:ext cx="685876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01</a:t>
            </a:r>
            <a:endParaRPr lang="zh-CN" altLang="en-US" sz="3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3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32D80D-EA1C-4BBF-BE63-D5D459AF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19734"/>
              </p:ext>
            </p:extLst>
          </p:nvPr>
        </p:nvGraphicFramePr>
        <p:xfrm>
          <a:off x="1728137" y="3205018"/>
          <a:ext cx="8228665" cy="2475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888">
                  <a:extLst>
                    <a:ext uri="{9D8B030D-6E8A-4147-A177-3AD203B41FA5}">
                      <a16:colId xmlns:a16="http://schemas.microsoft.com/office/drawing/2014/main" val="2554004629"/>
                    </a:ext>
                  </a:extLst>
                </a:gridCol>
                <a:gridCol w="599871">
                  <a:extLst>
                    <a:ext uri="{9D8B030D-6E8A-4147-A177-3AD203B41FA5}">
                      <a16:colId xmlns:a16="http://schemas.microsoft.com/office/drawing/2014/main" val="4197408239"/>
                    </a:ext>
                  </a:extLst>
                </a:gridCol>
                <a:gridCol w="1630084">
                  <a:extLst>
                    <a:ext uri="{9D8B030D-6E8A-4147-A177-3AD203B41FA5}">
                      <a16:colId xmlns:a16="http://schemas.microsoft.com/office/drawing/2014/main" val="3671240794"/>
                    </a:ext>
                  </a:extLst>
                </a:gridCol>
                <a:gridCol w="912847">
                  <a:extLst>
                    <a:ext uri="{9D8B030D-6E8A-4147-A177-3AD203B41FA5}">
                      <a16:colId xmlns:a16="http://schemas.microsoft.com/office/drawing/2014/main" val="2305543258"/>
                    </a:ext>
                  </a:extLst>
                </a:gridCol>
                <a:gridCol w="678115">
                  <a:extLst>
                    <a:ext uri="{9D8B030D-6E8A-4147-A177-3AD203B41FA5}">
                      <a16:colId xmlns:a16="http://schemas.microsoft.com/office/drawing/2014/main" val="1462630611"/>
                    </a:ext>
                  </a:extLst>
                </a:gridCol>
                <a:gridCol w="769400">
                  <a:extLst>
                    <a:ext uri="{9D8B030D-6E8A-4147-A177-3AD203B41FA5}">
                      <a16:colId xmlns:a16="http://schemas.microsoft.com/office/drawing/2014/main" val="4138228296"/>
                    </a:ext>
                  </a:extLst>
                </a:gridCol>
                <a:gridCol w="678115">
                  <a:extLst>
                    <a:ext uri="{9D8B030D-6E8A-4147-A177-3AD203B41FA5}">
                      <a16:colId xmlns:a16="http://schemas.microsoft.com/office/drawing/2014/main" val="641119838"/>
                    </a:ext>
                  </a:extLst>
                </a:gridCol>
                <a:gridCol w="678115">
                  <a:extLst>
                    <a:ext uri="{9D8B030D-6E8A-4147-A177-3AD203B41FA5}">
                      <a16:colId xmlns:a16="http://schemas.microsoft.com/office/drawing/2014/main" val="25707160"/>
                    </a:ext>
                  </a:extLst>
                </a:gridCol>
                <a:gridCol w="678115">
                  <a:extLst>
                    <a:ext uri="{9D8B030D-6E8A-4147-A177-3AD203B41FA5}">
                      <a16:colId xmlns:a16="http://schemas.microsoft.com/office/drawing/2014/main" val="3791875398"/>
                    </a:ext>
                  </a:extLst>
                </a:gridCol>
                <a:gridCol w="678115">
                  <a:extLst>
                    <a:ext uri="{9D8B030D-6E8A-4147-A177-3AD203B41FA5}">
                      <a16:colId xmlns:a16="http://schemas.microsoft.com/office/drawing/2014/main" val="2712303794"/>
                    </a:ext>
                  </a:extLst>
                </a:gridCol>
              </a:tblGrid>
              <a:tr h="96093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Year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BIF 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Construction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Design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Early Planning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Grant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ICT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Plant &amp; Equipment 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Public Private Partnership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u="none" strike="noStrike">
                          <a:effectLst/>
                        </a:rPr>
                        <a:t>Sum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7164271"/>
                  </a:ext>
                </a:extLst>
              </a:tr>
              <a:tr h="2524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61,800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657,182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5,156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12,419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17,967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95,285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37,117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887,646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9263464"/>
                  </a:ext>
                </a:extLst>
              </a:tr>
              <a:tr h="2524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57,419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500,878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3,442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41,810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9,345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65,011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68,501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746,406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4671690"/>
                  </a:ext>
                </a:extLst>
              </a:tr>
              <a:tr h="2524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496,285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65,233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88,450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80,323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6,494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17,160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7,519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8,205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769,669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1390288"/>
                  </a:ext>
                </a:extLst>
              </a:tr>
              <a:tr h="2524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385,388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67,000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68,585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32,949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12,403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3,841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7,714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1,814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579,694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8353450"/>
                  </a:ext>
                </a:extLst>
              </a:tr>
              <a:tr h="2524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217,218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62,814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39,275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11,713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12,713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344,188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1476488"/>
                  </a:ext>
                </a:extLst>
              </a:tr>
              <a:tr h="2524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40,809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64,384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25,408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7,073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6,000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143,674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02811564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4BEEE41-A9FE-4587-AEB4-274B178BA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57816"/>
              </p:ext>
            </p:extLst>
          </p:nvPr>
        </p:nvGraphicFramePr>
        <p:xfrm>
          <a:off x="1728136" y="729673"/>
          <a:ext cx="8625828" cy="229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11747327" imgH="1606506" progId="Excel.Sheet.12">
                  <p:embed/>
                </p:oleObj>
              </mc:Choice>
              <mc:Fallback>
                <p:oleObj name="Worksheet" r:id="rId3" imgW="11747327" imgH="16065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8136" y="729673"/>
                        <a:ext cx="8625828" cy="2290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517DFD-DE8B-433F-A23F-030C0FA92602}"/>
              </a:ext>
            </a:extLst>
          </p:cNvPr>
          <p:cNvCxnSpPr>
            <a:cxnSpLocks/>
          </p:cNvCxnSpPr>
          <p:nvPr/>
        </p:nvCxnSpPr>
        <p:spPr>
          <a:xfrm>
            <a:off x="5957454" y="2635466"/>
            <a:ext cx="0" cy="7943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3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50153" y="0"/>
            <a:ext cx="4947230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1374695" y="2328562"/>
            <a:ext cx="3612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1">
                    <a:lumMod val="7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Idea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81973" y="1341495"/>
            <a:ext cx="3240000" cy="987067"/>
            <a:chOff x="989930" y="3078950"/>
            <a:chExt cx="3240000" cy="987067"/>
          </a:xfrm>
        </p:grpSpPr>
        <p:sp>
          <p:nvSpPr>
            <p:cNvPr id="15" name="文本框 12"/>
            <p:cNvSpPr txBox="1"/>
            <p:nvPr/>
          </p:nvSpPr>
          <p:spPr>
            <a:xfrm>
              <a:off x="1178608" y="3078950"/>
              <a:ext cx="28626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JhengHei Light" panose="020B0304030504040204" pitchFamily="34" charset="-122"/>
                </a:rPr>
                <a:t>Integrate</a:t>
              </a:r>
              <a:endParaRPr lang="zh-CN" altLang="en-US" sz="48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9930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0AE29D-53DD-4007-8E20-83FAFAC149BE}"/>
              </a:ext>
            </a:extLst>
          </p:cNvPr>
          <p:cNvCxnSpPr/>
          <p:nvPr/>
        </p:nvCxnSpPr>
        <p:spPr>
          <a:xfrm>
            <a:off x="8728364" y="2567709"/>
            <a:ext cx="0" cy="134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">
            <a:extLst>
              <a:ext uri="{FF2B5EF4-FFF2-40B4-BE49-F238E27FC236}">
                <a16:creationId xmlns:a16="http://schemas.microsoft.com/office/drawing/2014/main" id="{F683D1D8-2262-4C0B-BDBE-AE548A955F45}"/>
              </a:ext>
            </a:extLst>
          </p:cNvPr>
          <p:cNvGrpSpPr/>
          <p:nvPr/>
        </p:nvGrpSpPr>
        <p:grpSpPr>
          <a:xfrm>
            <a:off x="7108364" y="4155365"/>
            <a:ext cx="3240000" cy="987067"/>
            <a:chOff x="1016322" y="3078950"/>
            <a:chExt cx="3240000" cy="987067"/>
          </a:xfrm>
        </p:grpSpPr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23237A75-5630-4D74-8B76-50F287D042F7}"/>
                </a:ext>
              </a:extLst>
            </p:cNvPr>
            <p:cNvSpPr txBox="1"/>
            <p:nvPr/>
          </p:nvSpPr>
          <p:spPr>
            <a:xfrm>
              <a:off x="2210622" y="3078950"/>
              <a:ext cx="7986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JhengHei Light" panose="020B0304030504040204" pitchFamily="34" charset="-122"/>
                </a:rPr>
                <a:t>AI</a:t>
              </a:r>
              <a:endParaRPr lang="zh-CN" altLang="en-US" sz="4800" b="1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9" name="矩形 15">
              <a:extLst>
                <a:ext uri="{FF2B5EF4-FFF2-40B4-BE49-F238E27FC236}">
                  <a16:creationId xmlns:a16="http://schemas.microsoft.com/office/drawing/2014/main" id="{20EA18FF-B7C7-4DBE-AB5A-16909C597E05}"/>
                </a:ext>
              </a:extLst>
            </p:cNvPr>
            <p:cNvSpPr/>
            <p:nvPr/>
          </p:nvSpPr>
          <p:spPr>
            <a:xfrm>
              <a:off x="1016322" y="4048017"/>
              <a:ext cx="3240000" cy="1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670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2" name="9"/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Integrate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品 11"/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AFEE8B-668F-4ADA-9594-402D262AB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90" y="1548185"/>
            <a:ext cx="5201231" cy="408296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37E6F63-6D18-442F-A19E-6B4A4060A58F}"/>
              </a:ext>
            </a:extLst>
          </p:cNvPr>
          <p:cNvSpPr txBox="1"/>
          <p:nvPr/>
        </p:nvSpPr>
        <p:spPr>
          <a:xfrm>
            <a:off x="2761673" y="5897283"/>
            <a:ext cx="755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from: http://www.juimg.com/tupian/201305/tongxunkeji_353394.html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7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>
            <a:extLst>
              <a:ext uri="{FF2B5EF4-FFF2-40B4-BE49-F238E27FC236}">
                <a16:creationId xmlns:a16="http://schemas.microsoft.com/office/drawing/2014/main" id="{7F7BE456-4ED0-492F-ACA3-4A6B543E98FC}"/>
              </a:ext>
            </a:extLst>
          </p:cNvPr>
          <p:cNvGrpSpPr/>
          <p:nvPr/>
        </p:nvGrpSpPr>
        <p:grpSpPr>
          <a:xfrm>
            <a:off x="3033024" y="401812"/>
            <a:ext cx="6110515" cy="597320"/>
            <a:chOff x="384045" y="271186"/>
            <a:chExt cx="6110515" cy="597320"/>
          </a:xfrm>
        </p:grpSpPr>
        <p:sp>
          <p:nvSpPr>
            <p:cNvPr id="3" name="9">
              <a:extLst>
                <a:ext uri="{FF2B5EF4-FFF2-40B4-BE49-F238E27FC236}">
                  <a16:creationId xmlns:a16="http://schemas.microsoft.com/office/drawing/2014/main" id="{5E154222-77C2-4156-9B7A-C83BFEC59B6A}"/>
                </a:ext>
              </a:extLst>
            </p:cNvPr>
            <p:cNvSpPr txBox="1"/>
            <p:nvPr/>
          </p:nvSpPr>
          <p:spPr>
            <a:xfrm>
              <a:off x="1719108" y="271186"/>
              <a:ext cx="34352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 algn="ctr"/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Driverless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" name="品 11">
              <a:extLst>
                <a:ext uri="{FF2B5EF4-FFF2-40B4-BE49-F238E27FC236}">
                  <a16:creationId xmlns:a16="http://schemas.microsoft.com/office/drawing/2014/main" id="{4DC59CD7-568B-4EF2-9D4B-077FC590BBA8}"/>
                </a:ext>
              </a:extLst>
            </p:cNvPr>
            <p:cNvCxnSpPr/>
            <p:nvPr>
              <p:custDataLst>
                <p:tags r:id="rId1"/>
              </p:custDataLst>
            </p:nvPr>
          </p:nvCxnSpPr>
          <p:spPr>
            <a:xfrm>
              <a:off x="384045" y="868506"/>
              <a:ext cx="6110515" cy="0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7627309-8DCE-485D-B51C-DC46EAC8A088}"/>
              </a:ext>
            </a:extLst>
          </p:cNvPr>
          <p:cNvSpPr txBox="1"/>
          <p:nvPr/>
        </p:nvSpPr>
        <p:spPr>
          <a:xfrm>
            <a:off x="2760735" y="5883526"/>
            <a:ext cx="19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from: Karen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E1188-2ED1-4439-A5ED-197D519AE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07" y="1343362"/>
            <a:ext cx="6071232" cy="39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5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  <p:tag name="ISLIDE TOOLS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147</Words>
  <Application>Microsoft Office PowerPoint</Application>
  <PresentationFormat>Custom</PresentationFormat>
  <Paragraphs>98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等线</vt:lpstr>
      <vt:lpstr>微软雅黑</vt:lpstr>
      <vt:lpstr>张海山锐线体简</vt:lpstr>
      <vt:lpstr>Arial</vt:lpstr>
      <vt:lpstr>Arial Black</vt:lpstr>
      <vt:lpstr>Calibri</vt:lpstr>
      <vt:lpstr>Times New Roman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商务ppt</dc:title>
  <dc:creator>lzj</dc:creator>
  <cp:lastModifiedBy>shi qiuxi</cp:lastModifiedBy>
  <cp:revision>1679</cp:revision>
  <dcterms:created xsi:type="dcterms:W3CDTF">2015-12-01T09:06:39Z</dcterms:created>
  <dcterms:modified xsi:type="dcterms:W3CDTF">2019-09-08T04:15:18Z</dcterms:modified>
</cp:coreProperties>
</file>