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85" r:id="rId5"/>
    <p:sldId id="258" r:id="rId6"/>
    <p:sldId id="286" r:id="rId7"/>
    <p:sldId id="287" r:id="rId8"/>
    <p:sldId id="288" r:id="rId9"/>
    <p:sldId id="273" r:id="rId10"/>
    <p:sldId id="289" r:id="rId11"/>
    <p:sldId id="281" r:id="rId12"/>
    <p:sldId id="290" r:id="rId13"/>
    <p:sldId id="29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ghddm" initials="g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commentAuthors" Target="commentAuthors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eiec.kdi.re.kr/policy/domesticView.do?ac=0000152485&amp;amp;issus=S&amp;amp;pp=20&amp;amp;datecount=&amp;amp;pg=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scienceon.kisti.re.kr/srch/selectPORSrchReport.do?cn=KOSEN000000000001004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now.k2base.re.kr/portal/cmmn/file/fileDown.do?atchFileId=eb65919a8c05471ab21447195473aa4a&amp;amp;fileSn=2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520360" y="2693987"/>
            <a:ext cx="715128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8000" b="1"/>
              <a:t>5G</a:t>
            </a:r>
            <a:endParaRPr lang="en-US" altLang="ko-KR" sz="8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최신동향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064641"/>
            <a:ext cx="12192000" cy="479335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한국은 ’19.4월 3.5GHz 저주파 대역에서 세계 최초로 5G 상용화하였으나, 주파수 자원의 제한, </a:t>
            </a:r>
            <a:endParaRPr xmlns:mc="http://schemas.openxmlformats.org/markup-compatibility/2006" xmlns:hp="http://schemas.haansoft.com/office/presentation/8.0" lang="en-US" altLang="ko-KR" sz="29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lang="en-US" altLang="ko-KR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기지국 부족 및 킬러 콘텐츠 부재로 현재까지 성과는 기대 수준을 하회함.</a:t>
            </a:r>
            <a:endParaRPr xmlns:mc="http://schemas.openxmlformats.org/markup-compatibility/2006" xmlns:hp="http://schemas.haansoft.com/office/presentation/8.0" lang="en-US" altLang="ko-KR" sz="29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29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통신 3사는 ’21년부터 28GHz 대역에 본격적으로 투자할 것으로 전망되며, 이에 따른 5G 성능 향상으로 </a:t>
            </a:r>
            <a:endParaRPr xmlns:mc="http://schemas.openxmlformats.org/markup-compatibility/2006" xmlns:hp="http://schemas.haansoft.com/office/presentation/8.0" lang="en-US" altLang="ko-KR" sz="29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29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실감콘텐츠, 자율주행 등 연관 산업 성장을 촉진할 것으로 전망됨.</a:t>
            </a:r>
            <a:endParaRPr xmlns:mc="http://schemas.openxmlformats.org/markup-compatibility/2006" xmlns:hp="http://schemas.haansoft.com/office/presentation/8.0" lang="en-US" altLang="ko-KR" sz="29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29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출처 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경제정보센터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hlinkClick r:id="rId2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hlinkClick r:id="rId2"/>
              </a:rPr>
              <a:t>https://eiec.kdi.re.kr/policy/domesticView.do?ac=0000152485&amp;issus=S&amp;pp=20&amp;datecount=&amp;pg=</a:t>
            </a:r>
            <a:endParaRPr xmlns:mc="http://schemas.openxmlformats.org/markup-compatibility/2006" xmlns:hp="http://schemas.haansoft.com/office/presentation/8.0" lang="en-US" altLang="ko-KR" sz="15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최신동향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064641"/>
            <a:ext cx="12192000" cy="479335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다양한 스마트 미디어기기의 대중화와 더불어 모바일 사물인터넷 및 웨어러블 기기 등 다양한 단말들이 출시</a:t>
            </a:r>
            <a:endParaRPr xmlns:mc="http://schemas.openxmlformats.org/markup-compatibility/2006" xmlns:hp="http://schemas.haansoft.com/office/presentation/8.0" lang="en-US" altLang="ko-KR" sz="2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이로 인한 무선데이터 트래픽의 폭증은 초고속/대용량/고품질 미디어에 대한 새로운 수요 니즈를 발생</a:t>
            </a:r>
            <a:endParaRPr xmlns:mc="http://schemas.openxmlformats.org/markup-compatibility/2006" xmlns:hp="http://schemas.haansoft.com/office/presentation/8.0" lang="ko-KR" altLang="en-US" sz="2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5G 이동통신 시스템은 ICT 산업 전반을 혁신하는 핵심 인프라로서 무선통신(이동통신, 모바일 통신) 기술의 결정판이라고 할 수 있을 정도로 획기적인 대변혁을 </a:t>
            </a:r>
            <a:r>
              <a:rPr xmlns:mc="http://schemas.openxmlformats.org/markup-compatibility/2006" xmlns:hp="http://schemas.haansoft.com/office/presentation/8.0" lang="ko-KR" altLang="en-US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endParaRPr xmlns:mc="http://schemas.openxmlformats.org/markup-compatibility/2006" xmlns:hp="http://schemas.haansoft.com/office/presentation/8.0" lang="en-US" altLang="ko-KR" sz="2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</a:t>
            </a:r>
            <a:r>
              <a:rPr xmlns:mc="http://schemas.openxmlformats.org/markup-compatibility/2006" xmlns:hp="http://schemas.haansoft.com/office/presentation/8.0" lang="en-US" altLang="ko-KR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예고하면서 2020년 세계 최초로 국내 기술력으로 상용 서비스를 준비하고 있다.</a:t>
            </a:r>
            <a:endParaRPr xmlns:mc="http://schemas.openxmlformats.org/markup-compatibility/2006" xmlns:hp="http://schemas.haansoft.com/office/presentation/8.0" lang="en-US" altLang="ko-KR" sz="2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29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출처 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:5G 이동통신 기술 동향 및 시장성분석,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박세환,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2018-09-10,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hlinkClick r:id="rId2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hlinkClick r:id="rId2"/>
              </a:rPr>
              <a:t>https://scienceon.kisti.re.kr/srch/selectPORSrchReport.do?cn=KOSEN000000000001004</a:t>
            </a:r>
            <a:endParaRPr xmlns:mc="http://schemas.openxmlformats.org/markup-compatibility/2006" xmlns:hp="http://schemas.haansoft.com/office/presentation/8.0" lang="en-US" altLang="ko-KR" sz="15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최신동향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064641"/>
            <a:ext cx="12192000" cy="479335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韓 세계 첫 5G 상용화 1년, 글로벌 주요국도 투자 가속페달</a:t>
            </a:r>
            <a:endParaRPr xmlns:mc="http://schemas.openxmlformats.org/markup-compatibility/2006" xmlns:hp="http://schemas.haansoft.com/office/presentation/8.0" lang="en-US" altLang="ko-KR" sz="2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-(한국) 시장선점 효과를 이어가기 위한 서비스 제고와 투자 확대 박차</a:t>
            </a:r>
            <a:endParaRPr xmlns:mc="http://schemas.openxmlformats.org/markup-compatibility/2006" xmlns:hp="http://schemas.haansoft.com/office/presentation/8.0" lang="en-US" altLang="ko-KR" sz="2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1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 화웨이(유럽)·삼성전자(북미)…5G 통신장비 경쟁 본격화</a:t>
            </a:r>
            <a:endParaRPr xmlns:mc="http://schemas.openxmlformats.org/markup-compatibility/2006" xmlns:hp="http://schemas.haansoft.com/office/presentation/8.0" lang="en-US" altLang="ko-KR" sz="21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15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출처 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과학기술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&amp;ICT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정책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기술 동향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31-38,2020-04-10,</a:t>
            </a:r>
            <a:r>
              <a:rPr xmlns:mc="http://schemas.openxmlformats.org/markup-compatibility/2006" xmlns:hp="http://schemas.haansoft.com/office/presentation/8.0" lang="ko-KR" altLang="en-US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500" b="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  <a:hlinkClick r:id="rId2"/>
              </a:rPr>
              <a:t>https://now.k2base.re.kr/portal/cmmn/file/fileDown.do?atchFileId=eb65919a8c05471ab21447195473aa4a&amp;fileSn=2</a:t>
            </a:r>
            <a:endParaRPr xmlns:mc="http://schemas.openxmlformats.org/markup-compatibility/2006" xmlns:hp="http://schemas.haansoft.com/office/presentation/8.0" lang="en-US" altLang="ko-KR" sz="1500" b="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1. What is 5G?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289" y="1893888"/>
            <a:ext cx="11655422" cy="424944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5G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: </a:t>
            </a:r>
            <a:r>
              <a:rPr lang="ko-KR" altLang="en-US" sz="3000">
                <a:latin typeface="안상수2006굵은"/>
                <a:ea typeface="안상수2006굵은"/>
              </a:rPr>
              <a:t>4세대 이동통신의 다음 단계 기술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:</a:t>
            </a:r>
            <a:r>
              <a:rPr lang="ko-KR" altLang="en-US" sz="3000">
                <a:latin typeface="안상수2006굵은"/>
                <a:ea typeface="안상수2006굵은"/>
              </a:rPr>
              <a:t> </a:t>
            </a:r>
            <a:r>
              <a:rPr lang="en-US" altLang="ko-KR" sz="3000">
                <a:latin typeface="안상수2006굵은"/>
                <a:ea typeface="안상수2006굵은"/>
              </a:rPr>
              <a:t>대한민국에서 세계 최초로 선보인 기술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: 5G는 저속 광역망인 6GHz 이하 주파수 대역과 초고속 근거리망에 쓰이는 24GHz이상 </a:t>
            </a:r>
            <a:r>
              <a:rPr lang="ko-KR" altLang="en-US" sz="3000">
                <a:latin typeface="안상수2006굵은"/>
                <a:ea typeface="안상수2006굵은"/>
              </a:rPr>
              <a:t>주파수 대역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    </a:t>
            </a:r>
            <a:r>
              <a:rPr lang="en-US" altLang="ko-KR" sz="3000">
                <a:latin typeface="안상수2006굵은"/>
                <a:ea typeface="안상수2006굵은"/>
              </a:rPr>
              <a:t>두 개로 나뉘어져 </a:t>
            </a:r>
            <a:r>
              <a:rPr lang="ko-KR" altLang="en-US" sz="3000">
                <a:latin typeface="안상수2006굵은"/>
                <a:ea typeface="안상수2006굵은"/>
              </a:rPr>
              <a:t>있음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2500">
                <a:latin typeface="안상수2006굵은"/>
                <a:ea typeface="안상수2006굵은"/>
              </a:rPr>
              <a:t> </a:t>
            </a:r>
            <a:r>
              <a:rPr lang="en-US" altLang="ko-KR" sz="2500">
                <a:latin typeface="안상수2006굵은"/>
                <a:ea typeface="안상수2006굵은"/>
              </a:rPr>
              <a:t>(2020년 10월 기준, FR2 서비스는 아직 이루어지지 않고 있으며, 6GHz 이하 주파수 대역인 3.5GHz 으로만 서비스 되고</a:t>
            </a:r>
            <a:r>
              <a:rPr lang="ko-KR" altLang="en-US" sz="2500">
                <a:latin typeface="안상수2006굵은"/>
                <a:ea typeface="안상수2006굵은"/>
              </a:rPr>
              <a:t> 있음</a:t>
            </a:r>
            <a:r>
              <a:rPr lang="en-US" altLang="ko-KR" sz="2500">
                <a:latin typeface="안상수2006굵은"/>
                <a:ea typeface="안상수2006굵은"/>
              </a:rPr>
              <a:t>)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30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1. What is 5G?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289" y="1893888"/>
            <a:ext cx="11655422" cy="424944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5G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:</a:t>
            </a:r>
            <a:r>
              <a:rPr lang="ko-KR" altLang="en-US" sz="3000">
                <a:latin typeface="안상수2006굵은"/>
                <a:ea typeface="안상수2006굵은"/>
              </a:rPr>
              <a:t> </a:t>
            </a:r>
            <a:r>
              <a:rPr lang="en-US" altLang="ko-KR" sz="3000">
                <a:latin typeface="안상수2006굵은"/>
                <a:ea typeface="안상수2006굵은"/>
              </a:rPr>
              <a:t>5</a:t>
            </a:r>
            <a:r>
              <a:rPr lang="ko-KR" altLang="en-US" sz="3000">
                <a:latin typeface="안상수2006굵은"/>
                <a:ea typeface="안상수2006굵은"/>
              </a:rPr>
              <a:t>세대 모바일 네트워크를 의미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  </a:t>
            </a:r>
            <a:r>
              <a:rPr lang="en-US" altLang="ko-KR" sz="3000">
                <a:latin typeface="안상수2006굵은"/>
                <a:ea typeface="안상수2006굵은"/>
              </a:rPr>
              <a:t>:</a:t>
            </a:r>
            <a:r>
              <a:rPr lang="ko-KR" altLang="en-US" sz="3000">
                <a:latin typeface="안상수2006굵은"/>
                <a:ea typeface="안상수2006굵은"/>
              </a:rPr>
              <a:t> 기존의 4G LTE 셀룰러 네트워크를 보강하거나 완전히 교체할 목적으로 설계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2700">
                <a:latin typeface="안상수2006굵은"/>
                <a:ea typeface="안상수2006굵은"/>
              </a:rPr>
              <a:t>  ※각 세대를 정의하는 기준은 사용된 기술, 신호 송신 후 수신까지 걸리는 시간(대기 시간), </a:t>
            </a:r>
            <a:endParaRPr lang="en-US" altLang="ko-KR" sz="27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2700">
                <a:latin typeface="안상수2006굵은"/>
                <a:ea typeface="안상수2006굵은"/>
              </a:rPr>
              <a:t>     </a:t>
            </a:r>
            <a:r>
              <a:rPr lang="en-US" altLang="ko-KR" sz="2700">
                <a:latin typeface="안상수2006굵은"/>
                <a:ea typeface="안상수2006굵은"/>
              </a:rPr>
              <a:t>네트워크를 통해 연결된 기기로 데이터를 전송하는 속도 등 여러 가지</a:t>
            </a:r>
            <a:r>
              <a:rPr lang="ko-KR" altLang="en-US" sz="2700">
                <a:latin typeface="안상수2006굵은"/>
                <a:ea typeface="안상수2006굵은"/>
              </a:rPr>
              <a:t>가 있음</a:t>
            </a:r>
            <a:endParaRPr lang="ko-KR" altLang="en-US" sz="2700"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27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How the 5G works?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801" y="1417638"/>
            <a:ext cx="11582397" cy="5145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How the 5G works?</a:t>
            </a:r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8288" y="1708034"/>
            <a:ext cx="11923711" cy="4876700"/>
          </a:xfrm>
        </p:spPr>
        <p:txBody>
          <a:bodyPr vert="horz" lIns="91440" tIns="45720" rIns="91440" bIns="45720">
            <a:no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작은 셀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광대역을 구현하기 위해서 주로 밀리미터 파 사용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&gt;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밀리미터 파의 직진성으로 인해 장애가있을 때 충돌 및 분산이 발생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but. 10G 이상의 광대역 서비스를 제공하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기위해선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밀리미터 파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사용해야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함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--&gt;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네트워크에 대한 연결이 끊어지지 않도록 근거리로 셀을 구성한 소규모 네트워크를 구축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셀 크기를 더 작게 만들기 위해, 셀은 약 25000-30000m의 거리에서 작은 규모로 구성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How the 5G works?</a:t>
            </a:r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8288" y="1708034"/>
            <a:ext cx="11923711" cy="4876700"/>
          </a:xfrm>
        </p:spPr>
        <p:txBody>
          <a:bodyPr vert="horz" lIns="91440" tIns="45720" rIns="91440" bIns="45720">
            <a:no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빔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포밍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5G 네트워크의 주요 기술 중 하나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데이터 속도를 높이고 대용량 MIMO 안테나를 사용하여 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대역폭을 향상시킬 수있는 타겟 빔 및 고급 신호 처리를 통해 데이터를 전송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&gt;</a:t>
            </a: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많은 데이터가 실제로 필요한 장소에 집중적으로 무선 신호를 전송하는 기술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How the 5G works?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459000"/>
            <a:ext cx="3898309" cy="3818207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8288" y="1708034"/>
            <a:ext cx="11923711" cy="4876700"/>
          </a:xfrm>
        </p:spPr>
        <p:txBody>
          <a:bodyPr vert="horz" lIns="91440" tIns="45720" rIns="91440" bIns="45720">
            <a:no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5G 네트웍 구축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                             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                               5G 표준 설계 방법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                                : 단거리 (약 250-300m)의 소형 셀 스테이션 만 배포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                                  인프라는 이전의 4G 롤아웃과 상당히 다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름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                                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작은 수의 큰 셀보다는 많은 수의 작은 셀을 5G에 사용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 defTabSz="914400" rtl="0" eaLnBrk="1" latinLnBrk="1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5G adv/disadv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289" y="1893888"/>
            <a:ext cx="11655422" cy="424944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Adv.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   - </a:t>
            </a:r>
            <a:r>
              <a:rPr lang="ko-KR" altLang="en-US" sz="3000">
                <a:latin typeface="안상수2006굵은"/>
                <a:ea typeface="안상수2006굵은"/>
              </a:rPr>
              <a:t>획기적인 수준으로 줄어든 랙타임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   </a:t>
            </a:r>
            <a:r>
              <a:rPr lang="en-US" altLang="ko-KR" sz="3000">
                <a:latin typeface="안상수2006굵은"/>
                <a:ea typeface="안상수2006굵은"/>
              </a:rPr>
              <a:t>-</a:t>
            </a:r>
            <a:r>
              <a:rPr lang="ko-KR" altLang="en-US" sz="3000">
                <a:latin typeface="안상수2006굵은"/>
                <a:ea typeface="안상수2006굵은"/>
              </a:rPr>
              <a:t> 사물인터넷을 통해 현세대 통신 기술보다 상당하게 많은 통신기기를 통신망에 접속시킬 수 있음</a:t>
            </a: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endParaRPr lang="ko-KR" altLang="en-US" sz="3000">
              <a:latin typeface="안상수2006굵은"/>
              <a:ea typeface="안상수2006굵은"/>
            </a:endParaRPr>
          </a:p>
          <a:p>
            <a:pPr marL="0" indent="0">
              <a:buNone/>
              <a:defRPr/>
            </a:pPr>
            <a:r>
              <a:rPr lang="ko-KR" altLang="en-US" sz="3000">
                <a:latin typeface="안상수2006굵은"/>
                <a:ea typeface="안상수2006굵은"/>
              </a:rPr>
              <a:t>   </a:t>
            </a:r>
            <a:r>
              <a:rPr lang="en-US" altLang="ko-KR" sz="3000">
                <a:latin typeface="안상수2006굵은"/>
                <a:ea typeface="안상수2006굵은"/>
              </a:rPr>
              <a:t>-</a:t>
            </a:r>
            <a:r>
              <a:rPr lang="ko-KR" altLang="en-US" sz="3000">
                <a:latin typeface="안상수2006굵은"/>
                <a:ea typeface="안상수2006굵은"/>
              </a:rPr>
              <a:t> 제한된 통신장비를 넘어서, 인공지능(AI), 사물인터넷(loT), 자율주행 자동차에 광범위하게 사용</a:t>
            </a:r>
            <a:endParaRPr lang="ko-KR" altLang="en-US" sz="3000"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5G adv/disadv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289" y="1893888"/>
            <a:ext cx="11655422" cy="468239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3000">
                <a:latin typeface="안상수2006굵은"/>
                <a:ea typeface="안상수2006굵은"/>
              </a:rPr>
              <a:t>Disadv.</a:t>
            </a:r>
            <a:endParaRPr lang="en-US" altLang="ko-KR" sz="3000"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- </a:t>
            </a:r>
            <a:r>
              <a:rPr xmlns:mc="http://schemas.openxmlformats.org/markup-compatibility/2006" xmlns:hp="http://schemas.haansoft.com/office/presentation/8.0" lang="ko-KR" altLang="en-US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보안에 취약</a:t>
            </a:r>
            <a:endParaRPr xmlns:mc="http://schemas.openxmlformats.org/markup-compatibility/2006" xmlns:hp="http://schemas.haansoft.com/office/presentation/8.0" lang="ko-KR" altLang="en-US" sz="30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</a:t>
            </a:r>
            <a:r>
              <a:rPr xmlns:mc="http://schemas.openxmlformats.org/markup-compatibility/2006" xmlns:hp="http://schemas.haansoft.com/office/presentation/8.0" lang="en-US" altLang="ko-KR" sz="22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:</a:t>
            </a:r>
            <a:r>
              <a:rPr xmlns:mc="http://schemas.openxmlformats.org/markup-compatibility/2006" xmlns:hp="http://schemas.haansoft.com/office/presentation/8.0" lang="ko-KR" altLang="en-US" sz="22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New Radio 망은 LTE의 폐쇄적 구조와 달리 분산 구조형의 개방형으로 설계</a:t>
            </a:r>
            <a:endParaRPr xmlns:mc="http://schemas.openxmlformats.org/markup-compatibility/2006" xmlns:hp="http://schemas.haansoft.com/office/presentation/8.0" lang="ko-KR" altLang="en-US" sz="22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2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 주파수 대역을 쪼개 여러 분야에 분산 적용할 수 있는 ‘네트워크 슬라이싱’ 기능이 구현</a:t>
            </a:r>
            <a:endParaRPr xmlns:mc="http://schemas.openxmlformats.org/markup-compatibility/2006" xmlns:hp="http://schemas.haansoft.com/office/presentation/8.0" lang="ko-KR" altLang="en-US" sz="22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2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      </a:t>
            </a:r>
            <a:r>
              <a:rPr xmlns:mc="http://schemas.openxmlformats.org/markup-compatibility/2006" xmlns:hp="http://schemas.haansoft.com/office/presentation/8.0" lang="en-US" altLang="ko-KR" sz="22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-&gt;</a:t>
            </a:r>
            <a:r>
              <a:rPr xmlns:mc="http://schemas.openxmlformats.org/markup-compatibility/2006" xmlns:hp="http://schemas.haansoft.com/office/presentation/8.0" lang="ko-KR" altLang="en-US" sz="22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이 기능을 활용하면 기지국 단위에서도 데이터를 처리하기 때문에 기존보다 개인정보가 해킹될 위험성이 더 높음</a:t>
            </a:r>
            <a:endParaRPr xmlns:mc="http://schemas.openxmlformats.org/markup-compatibility/2006" xmlns:hp="http://schemas.haansoft.com/office/presentation/8.0" lang="ko-KR" altLang="en-US" sz="22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lang="en-US" altLang="ko-KR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대역폭 혼간섭</a:t>
            </a:r>
            <a:endParaRPr xmlns:mc="http://schemas.openxmlformats.org/markup-compatibility/2006" xmlns:hp="http://schemas.haansoft.com/office/presentation/8.0" lang="ko-KR" altLang="en-US" sz="30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  </a:t>
            </a:r>
            <a:r>
              <a:rPr xmlns:mc="http://schemas.openxmlformats.org/markup-compatibility/2006" xmlns:hp="http://schemas.haansoft.com/office/presentation/8.0" lang="en-US" altLang="ko-KR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-</a:t>
            </a:r>
            <a:r>
              <a:rPr xmlns:mc="http://schemas.openxmlformats.org/markup-compatibility/2006" xmlns:hp="http://schemas.haansoft.com/office/presentation/8.0" lang="ko-KR" altLang="en-US" sz="3000" i="0" u="none" strike="noStrike" mc:Ignorable="hp" hp:hslEmbossed="0">
                <a:solidFill>
                  <a:srgbClr val="000000"/>
                </a:solidFill>
                <a:latin typeface="안상수2006굵은"/>
                <a:ea typeface="안상수2006굵은"/>
              </a:rPr>
              <a:t> 기기 발열</a:t>
            </a:r>
            <a:endParaRPr xmlns:mc="http://schemas.openxmlformats.org/markup-compatibility/2006" xmlns:hp="http://schemas.haansoft.com/office/presentation/8.0" lang="ko-KR" altLang="en-US" sz="3000" i="0" u="none" strike="noStrike" mc:Ignorable="hp" hp:hslEmbossed="0">
              <a:solidFill>
                <a:srgbClr val="000000"/>
              </a:solidFill>
              <a:latin typeface="안상수2006굵은"/>
              <a:ea typeface="안상수2006굵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495</ep:Words>
  <ep:PresentationFormat>화면 슬라이드 쇼(4:3)</ep:PresentationFormat>
  <ep:Paragraphs>67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5G</vt:lpstr>
      <vt:lpstr>1. What is 5G?</vt:lpstr>
      <vt:lpstr>1. What is 5G?</vt:lpstr>
      <vt:lpstr>2. How the 5G works?</vt:lpstr>
      <vt:lpstr>2. How the 5G works?</vt:lpstr>
      <vt:lpstr>2. How the 5G works?</vt:lpstr>
      <vt:lpstr>2. How the 5G works?</vt:lpstr>
      <vt:lpstr>3. 5G adv/disadv</vt:lpstr>
      <vt:lpstr>3. 5G adv/disadv</vt:lpstr>
      <vt:lpstr>4. 최신동향</vt:lpstr>
      <vt:lpstr>4. 최신동향</vt:lpstr>
      <vt:lpstr>4. 최신동향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2021-08-20T13:00:39.583</dcterms:created>
  <dc:creator>ghddm</dc:creator>
  <cp:lastModifiedBy>ghddm</cp:lastModifiedBy>
  <dcterms:modified xsi:type="dcterms:W3CDTF">2021-08-22T05:01:54.927</dcterms:modified>
  <cp:revision>276</cp:revision>
  <dc:title>AI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