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ghddm" initials="g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commentAuthors" Target="commentAuthors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520360" y="2693987"/>
            <a:ext cx="715128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8000" b="1"/>
              <a:t>AI</a:t>
            </a:r>
            <a:endParaRPr lang="en-US" altLang="ko-KR" sz="8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RL</a:t>
            </a: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7205" y="1417638"/>
            <a:ext cx="9757588" cy="5312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 </a:t>
            </a:r>
            <a:r>
              <a:rPr lang="en-US" altLang="ko-KR"/>
              <a:t>Algorithm</a:t>
            </a:r>
            <a:endParaRPr lang="en-US" altLang="ko-KR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764088"/>
          </a:xfr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경사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기울기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하강법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데이터에 맞춰서 오차값을 최소화하면서 회귀식을 만드는 것이다. 오차함수가 오목(concave)/볼록(convex)함수라는 전제하에, 반드시 최소점이 존재하므로, 이를 찾아내는 알고리즘이 바로 경사 하강법이다.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회귀기법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선형 회귀법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로지스틱 회귀법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인공지능 신경망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(ANN)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DNN(Deep Neural Network)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CNN(Convolutional Neural Network)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-&gt; 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이미지나 영상데이터처리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: RNN(Recurrent Neural Network/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순환신경망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시간에 의존적이거나 순차적 데이터 학습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7. Example AI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210320"/>
            <a:ext cx="10972798" cy="539294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1900">
                <a:latin typeface="안상수2006굵은"/>
                <a:ea typeface="안상수2006굵은"/>
              </a:rPr>
              <a:t>알파고 - 바둑 인공지.</a:t>
            </a:r>
            <a:endParaRPr lang="en-US" altLang="ko-KR" sz="19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 sz="1900">
                <a:latin typeface="안상수2006굵은"/>
                <a:ea typeface="안상수2006굵은"/>
              </a:rPr>
              <a:t>Watson - IBM에서 만든 인공지능으로, 종류가 다양하며 의학, 금융, 방송 등에 </a:t>
            </a:r>
            <a:r>
              <a:rPr lang="ko-KR" altLang="en-US" sz="1900">
                <a:latin typeface="안상수2006굵은"/>
                <a:ea typeface="안상수2006굵은"/>
              </a:rPr>
              <a:t>사용</a:t>
            </a:r>
            <a:endParaRPr lang="ko-KR" altLang="en-US" sz="19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 sz="1900">
                <a:latin typeface="안상수2006굵은"/>
                <a:ea typeface="안상수2006굵은"/>
              </a:rPr>
              <a:t>The Start Project - 영어로 된 질문에 답변하는 웹 기반 시스템</a:t>
            </a:r>
            <a:endParaRPr lang="en-US" altLang="ko-KR" sz="19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 sz="1900">
                <a:latin typeface="안상수2006굵은"/>
                <a:ea typeface="안상수2006굵은"/>
              </a:rPr>
              <a:t>Cyc - 실세계와 논리적 추론 능력에 관련된 광범위한 상식으로 구성된 지식기반 시스템</a:t>
            </a:r>
            <a:endParaRPr lang="en-US" altLang="ko-KR" sz="19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 sz="1900">
                <a:latin typeface="안상수2006굵은"/>
                <a:ea typeface="안상수2006굵은"/>
              </a:rPr>
              <a:t>ALICE - 사용자와 대화를 주고받을 수 있는 프로그램</a:t>
            </a:r>
            <a:endParaRPr lang="en-US" altLang="ko-KR" sz="19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 sz="1900">
                <a:latin typeface="안상수2006굵은"/>
                <a:ea typeface="안상수2006굵은"/>
              </a:rPr>
              <a:t>Alan - 사용자와 대화를 주고받을 수 있는 프로그램</a:t>
            </a:r>
            <a:endParaRPr lang="en-US" altLang="ko-KR" sz="19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 sz="1900">
                <a:latin typeface="안상수2006굵은"/>
                <a:ea typeface="안상수2006굵은"/>
              </a:rPr>
              <a:t>ELIZA - 1970년대에 개발된 심리치료사 역할을 하는 프로그램</a:t>
            </a:r>
            <a:endParaRPr lang="en-US" altLang="ko-KR" sz="19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 sz="1900">
                <a:latin typeface="안상수2006굵은"/>
                <a:ea typeface="안상수2006굵은"/>
              </a:rPr>
              <a:t>AM - 1970년대에 더글러스 레넛(Douglas B. Lenat)이 개발한 수학의 개념들을 형식화하는 프로그램</a:t>
            </a:r>
            <a:endParaRPr lang="en-US" altLang="ko-KR" sz="19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 sz="1900">
                <a:latin typeface="안상수2006굵은"/>
                <a:ea typeface="안상수2006굵은"/>
              </a:rPr>
              <a:t>PAM (Plan Applier Mechanism) - 1978년 John Wilensky에 의해 개발된 줄거리 인식 시스템</a:t>
            </a:r>
            <a:endParaRPr lang="en-US" altLang="ko-KR" sz="19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 sz="1900">
                <a:latin typeface="안상수2006굵은"/>
                <a:ea typeface="안상수2006굵은"/>
              </a:rPr>
              <a:t>SAM (Script Applier Mechanism) - 1975년에 개발된 줄거리 인식 시스템</a:t>
            </a:r>
            <a:endParaRPr lang="en-US" altLang="ko-KR" sz="19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 sz="1900">
                <a:latin typeface="안상수2006굵은"/>
                <a:ea typeface="안상수2006굵은"/>
              </a:rPr>
              <a:t>SHRDLU - 1968년에서 1970년 사이에 개발된 초창기 자연 언어 인식 시스템</a:t>
            </a:r>
            <a:endParaRPr lang="en-US" altLang="ko-KR" sz="19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 sz="1900">
                <a:latin typeface="안상수2006굵은"/>
                <a:ea typeface="안상수2006굵은"/>
              </a:rPr>
              <a:t>Creatures - 뉴널넷 두뇌와 정교한 생화학에 기반한 유전코드로 생명체를 탄생시키고 진화시키는 컴퓨터 게임</a:t>
            </a:r>
            <a:endParaRPr lang="en-US" altLang="ko-KR" sz="19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 sz="1900">
                <a:latin typeface="안상수2006굵은"/>
                <a:ea typeface="안상수2006굵은"/>
              </a:rPr>
              <a:t>Eurisko - 휴리스틱으로 구성된 문제 해결 언어. 휴리스틱을 어떻게 사용하며 변경해야 할지에 대한 휴리스틱을 포함 </a:t>
            </a:r>
            <a:endParaRPr lang="en-US" altLang="ko-KR" sz="19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 sz="1900">
                <a:latin typeface="안상수2006굵은"/>
                <a:ea typeface="안상수2006굵은"/>
              </a:rPr>
              <a:t>X-Ray Vision for Surgeons - 매사추세츠 공과대학교 의학 비전(MIT Medical vision) 연구팀이 개발</a:t>
            </a:r>
            <a:endParaRPr lang="en-US" altLang="ko-KR" sz="19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 sz="1900">
                <a:latin typeface="안상수2006굵은"/>
                <a:ea typeface="안상수2006굵은"/>
              </a:rPr>
              <a:t>심심이 - 한국어로 대화를 주고받을 수 있는 프로그램</a:t>
            </a:r>
            <a:endParaRPr lang="en-US" altLang="ko-KR" sz="1900"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7. Example AI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AI Anaalysis Method Utilizing Ingestible Bio-Sensors for Bovine Calving Predictions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-&gt; </a:t>
            </a:r>
            <a:r>
              <a:rPr lang="ko-KR" altLang="en-US">
                <a:latin typeface="안상수2006굵은"/>
                <a:ea typeface="안상수2006굵은"/>
              </a:rPr>
              <a:t>축우 분만 시간 예측 모델</a:t>
            </a:r>
            <a:endParaRPr lang="ko-KR" altLang="en-US">
              <a:latin typeface="안상수2006굵은"/>
              <a:ea typeface="안상수2006굵은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2729" y="3429000"/>
            <a:ext cx="10326541" cy="2114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7. Example AI 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109433"/>
            <a:ext cx="6280361" cy="328491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28228" y="1352009"/>
            <a:ext cx="3027758" cy="4929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7.</a:t>
            </a:r>
            <a:r>
              <a:rPr lang="ko-KR" altLang="en-US"/>
              <a:t> </a:t>
            </a:r>
            <a:r>
              <a:rPr lang="en-US" altLang="ko-KR"/>
              <a:t>Lunit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유방암 예측 모델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2016년 의료영상기술학회(MICCAI) 유방암 종양 확산 스코어 자동 판독 알고리즘 대회(TUPAC), 2017년 국제림프절전이검출대회(CAMELYON) 등 국제 대회에서 마이크로소프트, IBM 등 기업과 하버드 의대팀 등을 제치고 1위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>
                <a:latin typeface="안상수2006굵은"/>
                <a:ea typeface="안상수2006굵은"/>
              </a:rPr>
              <a:t>https://www.lunit.io/ko</a:t>
            </a:r>
            <a:endParaRPr lang="en-US" altLang="ko-KR"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8.</a:t>
            </a:r>
            <a:r>
              <a:rPr lang="ko-KR" altLang="en-US"/>
              <a:t> 문제점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t="8960"/>
          <a:stretch>
            <a:fillRect/>
          </a:stretch>
        </p:blipFill>
        <p:spPr>
          <a:xfrm>
            <a:off x="609599" y="1417638"/>
            <a:ext cx="7218351" cy="5134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1. What is AI?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509081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600">
                <a:latin typeface="안상수2006굵은"/>
                <a:ea typeface="안상수2006굵은"/>
              </a:rPr>
              <a:t>AI</a:t>
            </a:r>
            <a:endParaRPr lang="en-US" altLang="ko-KR" sz="26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2600">
                <a:latin typeface="안상수2006굵은"/>
                <a:ea typeface="안상수2006굵은"/>
              </a:rPr>
              <a:t>  : Artificial Intelligence</a:t>
            </a:r>
            <a:endParaRPr lang="en-US" altLang="ko-KR" sz="26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2600">
                <a:latin typeface="안상수2006굵은"/>
                <a:ea typeface="안상수2006굵은"/>
              </a:rPr>
              <a:t>  :</a:t>
            </a:r>
            <a:r>
              <a:rPr lang="ko-KR" altLang="en-US" sz="2600">
                <a:latin typeface="안상수2006굵은"/>
                <a:ea typeface="안상수2006굵은"/>
              </a:rPr>
              <a:t> 인간의 학습능력, 추론능력, 지각능력, 그외에 인공적으로 구현한 컴퓨터 프로그램 </a:t>
            </a:r>
            <a:endParaRPr lang="ko-KR" altLang="en-US" sz="26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2600">
                <a:latin typeface="안상수2006굵은"/>
                <a:ea typeface="안상수2006굵은"/>
              </a:rPr>
              <a:t>    또는 컴퓨터 시스템 </a:t>
            </a:r>
            <a:endParaRPr lang="ko-KR" altLang="en-US" sz="2600"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600">
                <a:latin typeface="안상수2006굵은"/>
                <a:ea typeface="안상수2006굵은"/>
              </a:rPr>
              <a:t>  </a:t>
            </a:r>
            <a:r>
              <a:rPr lang="en-US" altLang="ko-KR" sz="2600">
                <a:latin typeface="안상수2006굵은"/>
                <a:ea typeface="안상수2006굵은"/>
              </a:rPr>
              <a:t>:</a:t>
            </a:r>
            <a:r>
              <a:rPr lang="ko-KR" altLang="en-US" sz="2600"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cs typeface="함초롬바탕"/>
              </a:rPr>
              <a:t>동적 컴퓨팅 환경에 내장된 알고리즘을 생성하고 적용하여 인간의 지능을 모방하는 기초 지능</a:t>
            </a:r>
            <a:endParaRPr xmlns:mc="http://schemas.openxmlformats.org/markup-compatibility/2006" xmlns:hp="http://schemas.haansoft.com/office/presentation/8.0" sz="26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  <a:cs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cs typeface="함초롬바탕"/>
              </a:rPr>
              <a:t>핵심 구성 요소</a:t>
            </a:r>
            <a:endParaRPr xmlns:mc="http://schemas.openxmlformats.org/markup-compatibility/2006" xmlns:hp="http://schemas.haansoft.com/office/presentation/8.0" lang="EN-US" sz="26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cs typeface="함초롬바탕"/>
              </a:rPr>
              <a:t>계산 시스템</a:t>
            </a:r>
            <a:endParaRPr xmlns:mc="http://schemas.openxmlformats.org/markup-compatibility/2006" xmlns:hp="http://schemas.haansoft.com/office/presentation/8.0" sz="26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  <a:cs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cs typeface="함초롬바탕"/>
              </a:rPr>
              <a:t>데이터와 데이터 관리</a:t>
            </a:r>
            <a:endParaRPr xmlns:mc="http://schemas.openxmlformats.org/markup-compatibility/2006" xmlns:hp="http://schemas.haansoft.com/office/presentation/8.0" sz="26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  <a:cs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cs typeface="함초롬바탕"/>
              </a:rPr>
              <a:t>고급 </a:t>
            </a:r>
            <a:r>
              <a:rPr xmlns:mc="http://schemas.openxmlformats.org/markup-compatibility/2006" xmlns:hp="http://schemas.haansoft.com/office/presentation/8.0" lang="EN-US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AI </a:t>
            </a:r>
            <a:r>
              <a:rPr xmlns:mc="http://schemas.openxmlformats.org/markup-compatibility/2006" xmlns:hp="http://schemas.haansoft.com/office/presentation/8.0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cs typeface="함초롬바탕"/>
              </a:rPr>
              <a:t>알고리즘</a:t>
            </a:r>
            <a:r>
              <a:rPr xmlns:mc="http://schemas.openxmlformats.org/markup-compatibility/2006" xmlns:hp="http://schemas.haansoft.com/office/presentation/8.0" lang="EN-US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(</a:t>
            </a:r>
            <a:r>
              <a:rPr xmlns:mc="http://schemas.openxmlformats.org/markup-compatibility/2006" xmlns:hp="http://schemas.haansoft.com/office/presentation/8.0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cs typeface="함초롬바탕"/>
              </a:rPr>
              <a:t>코드</a:t>
            </a:r>
            <a:r>
              <a:rPr xmlns:mc="http://schemas.openxmlformats.org/markup-compatibility/2006" xmlns:hp="http://schemas.haansoft.com/office/presentation/8.0" lang="EN-US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)</a:t>
            </a:r>
            <a:r>
              <a:rPr xmlns:mc="http://schemas.openxmlformats.org/markup-compatibility/2006" xmlns:hp="http://schemas.haansoft.com/office/presentation/8.0" lang="en-US" altLang="ko-KR" sz="26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</a:t>
            </a:r>
            <a:endParaRPr xmlns:mc="http://schemas.openxmlformats.org/markup-compatibility/2006" xmlns:hp="http://schemas.haansoft.com/office/presentation/8.0" lang="en-US" altLang="ko-KR" sz="26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 AI Categories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강인공지능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</a:t>
            </a:r>
            <a:r>
              <a:rPr lang="en-US" altLang="ko-KR">
                <a:latin typeface="안상수2006굵은"/>
                <a:ea typeface="안상수2006굵은"/>
              </a:rPr>
              <a:t>:</a:t>
            </a:r>
            <a:r>
              <a:rPr lang="ko-KR" altLang="en-US">
                <a:latin typeface="안상수2006굵은"/>
                <a:ea typeface="안상수2006굵은"/>
              </a:rPr>
              <a:t> 미리 정의된 규칙의 모음을 이용해서 지능을 흉내내는 컴퓨터 프로그램을 개발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약인공지능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</a:t>
            </a:r>
            <a:r>
              <a:rPr lang="en-US" altLang="ko-KR">
                <a:latin typeface="안상수2006굵은"/>
                <a:ea typeface="안상수2006굵은"/>
              </a:rPr>
              <a:t>:</a:t>
            </a:r>
            <a:r>
              <a:rPr lang="ko-KR" altLang="en-US">
                <a:latin typeface="안상수2006굵은"/>
                <a:ea typeface="안상수2006굵은"/>
              </a:rPr>
              <a:t> 자의식이 없는 인공 지능 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영상, 음성, 자연어 인식 등 특정 영역에만 활용이 가능하며, 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알고리즘은 물론 기초 데이터와 규칙을 입력해야 함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Tech to make AI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>
                <a:latin typeface="안상수2006굵은"/>
                <a:ea typeface="안상수2006굵은"/>
              </a:rPr>
              <a:t>Fuzzy Theory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애매모호함을 정량적으로 표현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정량적인 값을 자연의 애매모호한 값으로 바꾸기 위해 도입된 개념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en-US" altLang="ko-KR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>
                <a:latin typeface="안상수2006굵은"/>
                <a:ea typeface="안상수2006굵은"/>
              </a:rPr>
              <a:t>Genetic Algorithm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어떤 세대를 구성하는 개체군의 교배와 돌연변이 과정을 통해 세대를 반복시켜 특정한 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   문제의 적절한 답을 찾는 것. 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   대부분의 알고리즘이 문제를 수식으로 표현하여 미분을 통해 극대/극소를 찾는 것이 반해, 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   유전자 알고리즘은 정확한 답이 아닌 최대한 적합한 답을 찾는 것이 목적</a:t>
            </a:r>
            <a:endParaRPr lang="en-US" altLang="ko-KR"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Tech to make AI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>
                <a:latin typeface="안상수2006굵은"/>
                <a:ea typeface="안상수2006굵은"/>
              </a:rPr>
              <a:t>Machine Learning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</a:t>
            </a:r>
            <a:r>
              <a:rPr lang="en-US" altLang="ko-KR">
                <a:latin typeface="안상수2006굵은"/>
                <a:ea typeface="안상수2006굵은"/>
              </a:rPr>
              <a:t>:</a:t>
            </a:r>
            <a:r>
              <a:rPr lang="ko-KR" altLang="en-US">
                <a:latin typeface="안상수2006굵은"/>
                <a:ea typeface="안상수2006굵은"/>
              </a:rPr>
              <a:t> </a:t>
            </a:r>
            <a:r>
              <a:rPr lang="en-US" altLang="ko-KR">
                <a:latin typeface="안상수2006굵은"/>
                <a:ea typeface="안상수2006굵은"/>
              </a:rPr>
              <a:t>컴퓨터에 인공적인 학습 가능한 지능을 부여하는 것을 연구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en-US" altLang="ko-KR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>
                <a:latin typeface="안상수2006굵은"/>
                <a:ea typeface="안상수2006굵은"/>
              </a:rPr>
              <a:t>Artificial Neuron Network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:</a:t>
            </a:r>
            <a:r>
              <a:rPr lang="ko-KR" altLang="en-US">
                <a:latin typeface="안상수2006굵은"/>
                <a:ea typeface="안상수2006굵은"/>
              </a:rPr>
              <a:t> </a:t>
            </a:r>
            <a:r>
              <a:rPr lang="en-US" altLang="ko-KR">
                <a:latin typeface="안상수2006굵은"/>
                <a:ea typeface="안상수2006굵은"/>
              </a:rPr>
              <a:t> 기계학습 분야에서 연구되고 있는 학습 알고리즘들 중 하나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  </a:t>
            </a:r>
            <a:r>
              <a:rPr lang="en-US" altLang="ko-KR">
                <a:latin typeface="안상수2006굵은"/>
                <a:ea typeface="안상수2006굵은"/>
              </a:rPr>
              <a:t>주로 패턴인식에 쓰이는 기술로, 인간의 뇌의 뉴런과 시냅스의 연결을 프로그램으로 재현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  신경망 구조를 만든 다음 '학습'을 시키는 방법으로 적절한 기능을 부여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endParaRPr lang="en-US" altLang="ko-KR">
              <a:latin typeface="안상수2006굵은"/>
              <a:ea typeface="안상수2006굵은"/>
            </a:endParaRPr>
          </a:p>
          <a:p>
            <a:pPr>
              <a:defRPr/>
            </a:pPr>
            <a:endParaRPr lang="en-US" altLang="ko-KR"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ML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45259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>
                <a:latin typeface="안상수2006굵은"/>
                <a:ea typeface="안상수2006굵은"/>
              </a:rPr>
              <a:t>Supervised Learning </a:t>
            </a:r>
            <a:r>
              <a:rPr lang="ko-KR" altLang="en-US">
                <a:latin typeface="안상수2006굵은"/>
                <a:ea typeface="안상수2006굵은"/>
              </a:rPr>
              <a:t>지도학습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: </a:t>
            </a:r>
            <a:r>
              <a:rPr lang="ko-KR" altLang="en-US">
                <a:latin typeface="안상수2006굵은"/>
                <a:ea typeface="안상수2006굵은"/>
              </a:rPr>
              <a:t>분류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 </a:t>
            </a:r>
            <a:r>
              <a:rPr lang="en-US" altLang="ko-KR">
                <a:latin typeface="안상수2006굵은"/>
                <a:ea typeface="안상수2006굵은"/>
              </a:rPr>
              <a:t>-</a:t>
            </a:r>
            <a:r>
              <a:rPr lang="ko-KR" altLang="en-US">
                <a:latin typeface="안상수2006굵은"/>
                <a:ea typeface="안상수2006굵은"/>
              </a:rPr>
              <a:t> </a:t>
            </a:r>
            <a:r>
              <a:rPr lang="en-US" altLang="ko-KR">
                <a:latin typeface="안상수2006굵은"/>
                <a:ea typeface="안상수2006굵은"/>
              </a:rPr>
              <a:t>레이블 y가 이산적인 경우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</a:t>
            </a:r>
            <a:r>
              <a:rPr lang="en-US" altLang="ko-KR">
                <a:latin typeface="안상수2006굵은"/>
                <a:ea typeface="안상수2006굵은"/>
              </a:rPr>
              <a:t>:</a:t>
            </a:r>
            <a:r>
              <a:rPr lang="ko-KR" altLang="en-US">
                <a:latin typeface="안상수2006굵은"/>
                <a:ea typeface="안상수2006굵은"/>
              </a:rPr>
              <a:t> 회귀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 </a:t>
            </a:r>
            <a:r>
              <a:rPr lang="en-US" altLang="ko-KR">
                <a:latin typeface="안상수2006굵은"/>
                <a:ea typeface="안상수2006굵은"/>
              </a:rPr>
              <a:t>-</a:t>
            </a:r>
            <a:r>
              <a:rPr lang="ko-KR" altLang="en-US">
                <a:latin typeface="안상수2006굵은"/>
                <a:ea typeface="안상수2006굵은"/>
              </a:rPr>
              <a:t> </a:t>
            </a:r>
            <a:r>
              <a:rPr lang="en-US" altLang="ko-KR">
                <a:latin typeface="안상수2006굵은"/>
                <a:ea typeface="안상수2006굵은"/>
              </a:rPr>
              <a:t>레이블 y가 실수인 경</a:t>
            </a:r>
            <a:r>
              <a:rPr lang="ko-KR" altLang="en-US">
                <a:latin typeface="안상수2006굵은"/>
                <a:ea typeface="안상수2006굵은"/>
              </a:rPr>
              <a:t>우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 </a:t>
            </a:r>
            <a:r>
              <a:rPr lang="en-US" altLang="ko-KR">
                <a:latin typeface="안상수2006굵은"/>
                <a:ea typeface="안상수2006굵은"/>
              </a:rPr>
              <a:t>-</a:t>
            </a:r>
            <a:r>
              <a:rPr lang="ko-KR" altLang="en-US">
                <a:latin typeface="안상수2006굵은"/>
                <a:ea typeface="안상수2006굵은"/>
              </a:rPr>
              <a:t> 데이터들을 쭉 뿌려놓고 이것을 가장 잘 설명하는 함수를 찾음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>
                <a:latin typeface="안상수2006굵은"/>
                <a:ea typeface="안상수2006굵은"/>
              </a:rPr>
              <a:t>Unsupervised Learning </a:t>
            </a:r>
            <a:r>
              <a:rPr lang="ko-KR" altLang="en-US">
                <a:latin typeface="안상수2006굵은"/>
                <a:ea typeface="안상수2006굵은"/>
              </a:rPr>
              <a:t>비지도학습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</a:t>
            </a:r>
            <a:r>
              <a:rPr lang="en-US" altLang="ko-KR">
                <a:latin typeface="안상수2006굵은"/>
                <a:ea typeface="안상수2006굵은"/>
              </a:rPr>
              <a:t>:</a:t>
            </a:r>
            <a:r>
              <a:rPr lang="ko-KR" altLang="en-US">
                <a:latin typeface="안상수2006굵은"/>
                <a:ea typeface="안상수2006굵은"/>
              </a:rPr>
              <a:t> 군집화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</a:t>
            </a:r>
            <a:r>
              <a:rPr lang="en-US" altLang="ko-KR">
                <a:latin typeface="안상수2006굵은"/>
                <a:ea typeface="안상수2006굵은"/>
              </a:rPr>
              <a:t>:</a:t>
            </a:r>
            <a:r>
              <a:rPr lang="ko-KR" altLang="en-US">
                <a:latin typeface="안상수2006굵은"/>
                <a:ea typeface="안상수2006굵은"/>
              </a:rPr>
              <a:t> 분포 추정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endParaRPr lang="en-US" altLang="ko-KR">
              <a:latin typeface="안상수2006굵은"/>
              <a:ea typeface="안상수2006굵은"/>
            </a:endParaRPr>
          </a:p>
          <a:p>
            <a:pPr>
              <a:defRPr/>
            </a:pPr>
            <a:endParaRPr lang="en-US" altLang="ko-KR">
              <a:latin typeface="안상수2006굵은"/>
              <a:ea typeface="안상수2006굵은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62134" y="3680619"/>
            <a:ext cx="5750886" cy="2911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74638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ML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80531" y="1417638"/>
            <a:ext cx="6430938" cy="5126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RL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>
                <a:latin typeface="안상수2006굵은"/>
                <a:ea typeface="안상수2006굵은"/>
              </a:rPr>
              <a:t>Reinforcement Learning </a:t>
            </a:r>
            <a:r>
              <a:rPr lang="ko-KR" altLang="en-US">
                <a:latin typeface="안상수2006굵은"/>
                <a:ea typeface="안상수2006굵은"/>
              </a:rPr>
              <a:t>지도학습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</a:t>
            </a:r>
            <a:r>
              <a:rPr lang="en-US" altLang="ko-KR">
                <a:latin typeface="안상수2006굵은"/>
                <a:ea typeface="안상수2006굵은"/>
              </a:rPr>
              <a:t>:</a:t>
            </a:r>
            <a:r>
              <a:rPr lang="ko-KR" altLang="en-US">
                <a:latin typeface="안상수2006굵은"/>
                <a:ea typeface="안상수2006굵은"/>
              </a:rPr>
              <a:t> 현재의 상태(State)에서 어떤 행동(Action)을 취하는 것이 최적인지를 학습하는 것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endParaRPr lang="en-US" altLang="ko-KR">
              <a:latin typeface="안상수2006굵은"/>
              <a:ea typeface="안상수2006굵은"/>
            </a:endParaRPr>
          </a:p>
          <a:p>
            <a:pPr>
              <a:defRPr/>
            </a:pPr>
            <a:endParaRPr lang="en-US" altLang="ko-KR">
              <a:latin typeface="안상수2006굵은"/>
              <a:ea typeface="안상수2006굵은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1946" y="2788033"/>
            <a:ext cx="7088107" cy="3338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RL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0558" y="1417638"/>
            <a:ext cx="7687747" cy="5001323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8142" y="2858980"/>
            <a:ext cx="4861340" cy="2524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515</ep:Words>
  <ep:PresentationFormat>화면 슬라이드 쇼(4:3)</ep:PresentationFormat>
  <ep:Paragraphs>87</ep:Paragraphs>
  <ep:Slides>16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AI</vt:lpstr>
      <vt:lpstr>1. What is AI?</vt:lpstr>
      <vt:lpstr>2. AI Categories</vt:lpstr>
      <vt:lpstr>3. Tech to make AI</vt:lpstr>
      <vt:lpstr>3. Tech to make AI</vt:lpstr>
      <vt:lpstr>4. ML</vt:lpstr>
      <vt:lpstr>4. ML</vt:lpstr>
      <vt:lpstr>5. RL</vt:lpstr>
      <vt:lpstr>5. RL</vt:lpstr>
      <vt:lpstr>5. RL</vt:lpstr>
      <vt:lpstr>6. Algorithm</vt:lpstr>
      <vt:lpstr>7. Example AI</vt:lpstr>
      <vt:lpstr>7. Example AI</vt:lpstr>
      <vt:lpstr>7. Example AI</vt:lpstr>
      <vt:lpstr>7. Lunit</vt:lpstr>
      <vt:lpstr>8. 문제점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2021-08-20T13:00:39.583</dcterms:created>
  <dc:creator>ghddm</dc:creator>
  <cp:lastModifiedBy>ghddm</cp:lastModifiedBy>
  <dcterms:modified xsi:type="dcterms:W3CDTF">2021-08-20T15:36:22.332</dcterms:modified>
  <cp:revision>100</cp:revision>
  <dc:title>AI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