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3" r:id="rId1"/>
  </p:sldMasterIdLst>
  <p:notesMasterIdLst>
    <p:notesMasterId r:id="rId2"/>
  </p:notesMasterIdLst>
  <p:sldIdLst>
    <p:sldId id="256" r:id="rId3"/>
    <p:sldId id="257" r:id="rId4"/>
    <p:sldId id="272" r:id="rId5"/>
    <p:sldId id="273" r:id="rId6"/>
    <p:sldId id="258" r:id="rId7"/>
    <p:sldId id="281" r:id="rId8"/>
    <p:sldId id="282" r:id="rId9"/>
    <p:sldId id="275" r:id="rId10"/>
    <p:sldId id="280" r:id="rId11"/>
    <p:sldId id="283" r:id="rId12"/>
    <p:sldId id="28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ghddm" initials="g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commentAuthors" Target="commentAuthors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tta.or.kr/data/androReport/whiteBook/%EB%B6%80%EB%A1%9D11_%EC%A3%BC%EC%9A%94%EC%A0%95%EB%B3%B4%ED%86%B5%EC%8B%A0%EC%95%BD%EC%96%B4%EB%AA%A8%EC%9D%8C.pdf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520360" y="2693987"/>
            <a:ext cx="715128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8000" b="1"/>
              <a:t>Network</a:t>
            </a:r>
            <a:endParaRPr lang="en-US" altLang="ko-KR" sz="8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7. </a:t>
            </a:r>
            <a:r>
              <a:rPr lang="ko-KR" altLang="en-US"/>
              <a:t>최근동향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267" y="1749905"/>
            <a:ext cx="12192000" cy="497518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선택적 연결 법을 이용한 어플리케이션 수준의 네트워크 가상화 기법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2200">
                <a:latin typeface="안상수2006굵은"/>
                <a:ea typeface="안상수2006굵은"/>
              </a:rPr>
              <a:t>    </a:t>
            </a:r>
            <a:r>
              <a:rPr lang="en-US" altLang="ko-KR" sz="2200">
                <a:latin typeface="안상수2006굵은"/>
                <a:ea typeface="안상수2006굵은"/>
              </a:rPr>
              <a:t>-</a:t>
            </a:r>
            <a:r>
              <a:rPr lang="ko-KR" altLang="en-US" sz="2200">
                <a:latin typeface="안상수2006굵은"/>
                <a:ea typeface="안상수2006굵은"/>
              </a:rPr>
              <a:t> 황인중. "선택적 연결법을 이용한 어플리케이션 수준의 네트워크 가상화 기법." 국내석사학위논문 성균관대학교 일반대학원, 2018. 서울</a:t>
            </a:r>
            <a:endParaRPr lang="ko-KR" altLang="en-US" sz="22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 sz="22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2400">
                <a:latin typeface="한컴 말랑말랑 Bold"/>
                <a:ea typeface="한컴 말랑말랑 Bold"/>
              </a:rPr>
              <a:t>    </a:t>
            </a:r>
            <a:r>
              <a:rPr lang="en-US" altLang="ko-KR" sz="2400">
                <a:latin typeface="한컴 말랑말랑 Bold"/>
                <a:ea typeface="한컴 말랑말랑 Bold"/>
              </a:rPr>
              <a:t>:</a:t>
            </a:r>
            <a:r>
              <a:rPr lang="ko-KR" altLang="en-US" sz="2400">
                <a:latin typeface="한컴 말랑말랑 Bold"/>
                <a:ea typeface="한컴 말랑말랑 Bold"/>
              </a:rPr>
              <a:t> 네트워크에서 여러 개의 네트워크 인터페이스가 있는 장치 간에 통신을 할 때, </a:t>
            </a:r>
            <a:endParaRPr lang="ko-KR" altLang="en-US" sz="24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ko-KR" altLang="en-US" sz="2400">
                <a:latin typeface="한컴 말랑말랑 Bold"/>
                <a:ea typeface="한컴 말랑말랑 Bold"/>
              </a:rPr>
              <a:t>      네트워크 장치 간 네트워크 특성에 대해서 Tradeoff 를 가지는 점을 이용하여, </a:t>
            </a:r>
            <a:endParaRPr lang="ko-KR" altLang="en-US" sz="24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ko-KR" altLang="en-US" sz="2400">
                <a:latin typeface="한컴 말랑말랑 Bold"/>
                <a:ea typeface="한컴 말랑말랑 Bold"/>
              </a:rPr>
              <a:t>      여러 개의 네트워크 어댑터를 활용해 효율적인 통신을 하도록 하는 기법을 제안</a:t>
            </a:r>
            <a:endParaRPr lang="ko-KR" altLang="en-US" sz="24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endParaRPr lang="ko-KR" altLang="en-US" sz="2400">
              <a:latin typeface="한컴 말랑말랑 Bold"/>
              <a:ea typeface="한컴 말랑말랑 Bold"/>
            </a:endParaRPr>
          </a:p>
          <a:p>
            <a:pPr>
              <a:defRPr/>
            </a:pPr>
            <a:r>
              <a:rPr lang="ko-KR" altLang="en-US" sz="3243">
                <a:latin typeface="안상수2006굵은"/>
                <a:ea typeface="안상수2006굵은"/>
              </a:rPr>
              <a:t>네트워크 데이터 셋의 클래스 불균형 해결을 위한 데이터 생성 및 분류 프레임워크</a:t>
            </a:r>
            <a:endParaRPr lang="ko-KR" altLang="en-US" sz="3243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2400">
                <a:latin typeface="안상수2006굵은"/>
                <a:ea typeface="안상수2006굵은"/>
              </a:rPr>
              <a:t>    </a:t>
            </a:r>
            <a:r>
              <a:rPr lang="en-US" altLang="ko-KR" sz="2400">
                <a:latin typeface="안상수2006굵은"/>
                <a:ea typeface="안상수2006굵은"/>
              </a:rPr>
              <a:t>-</a:t>
            </a:r>
            <a:r>
              <a:rPr lang="ko-KR" altLang="en-US" sz="2400">
                <a:latin typeface="안상수2006굵은"/>
                <a:ea typeface="안상수2006굵은"/>
              </a:rPr>
              <a:t> 이우호. "네트워크 데이터 셋의 클래스 불균형 해결을 위한 데이터 생성 및 분류 프레임워크." 국내박사학위논문 전남대학교 대학원, 2020. 광주</a:t>
            </a:r>
            <a:endParaRPr lang="ko-KR" altLang="en-US" sz="24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 sz="24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2400">
                <a:latin typeface="한컴 말랑말랑 Bold"/>
                <a:ea typeface="한컴 말랑말랑 Bold"/>
              </a:rPr>
              <a:t>    </a:t>
            </a:r>
            <a:r>
              <a:rPr lang="en-US" altLang="ko-KR" sz="2400">
                <a:latin typeface="한컴 말랑말랑 Bold"/>
                <a:ea typeface="한컴 말랑말랑 Bold"/>
              </a:rPr>
              <a:t>:</a:t>
            </a:r>
            <a:r>
              <a:rPr lang="ko-KR" altLang="en-US" sz="2400">
                <a:latin typeface="한컴 말랑말랑 Bold"/>
                <a:ea typeface="한컴 말랑말랑 Bold"/>
              </a:rPr>
              <a:t> 딥러닝 모델의 기술 고도화에도 불구하고 인공지능 기반의 보안기술은 높은 오탐률과 데이터 확보, 클래스 불균형, </a:t>
            </a:r>
            <a:endParaRPr lang="ko-KR" altLang="en-US" sz="24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ko-KR" altLang="en-US" sz="2400">
                <a:latin typeface="한컴 말랑말랑 Bold"/>
                <a:ea typeface="한컴 말랑말랑 Bold"/>
              </a:rPr>
              <a:t>      알고리즘 구현, 대용량 정보의 축소, 실시간 탐지의 어려움에 대한 한계점을 가짐 </a:t>
            </a:r>
            <a:endParaRPr lang="ko-KR" altLang="en-US" sz="24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ko-KR" altLang="en-US" sz="2400">
                <a:latin typeface="한컴 말랑말랑 Bold"/>
                <a:ea typeface="한컴 말랑말랑 Bold"/>
              </a:rPr>
              <a:t>      본 연구에서는 클래스 불균형을 해결하기 위한 방법과 네트워크 트래픽의 특징을 </a:t>
            </a:r>
            <a:endParaRPr lang="ko-KR" altLang="en-US" sz="24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ko-KR" altLang="en-US" sz="2400">
                <a:latin typeface="한컴 말랑말랑 Bold"/>
                <a:ea typeface="한컴 말랑말랑 Bold"/>
              </a:rPr>
              <a:t>      기반으로 한 분류 모델에 대해 제안</a:t>
            </a:r>
            <a:endParaRPr lang="ko-KR" altLang="en-US" sz="2400">
              <a:latin typeface="한컴 말랑말랑 Bold"/>
              <a:ea typeface="한컴 말랑말랑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7. </a:t>
            </a:r>
            <a:r>
              <a:rPr lang="ko-KR" altLang="en-US"/>
              <a:t>최근동향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267" y="1749905"/>
            <a:ext cx="12192000" cy="49751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센서네트워크 보안 기술 개발 동향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2200">
                <a:latin typeface="안상수2006굵은"/>
                <a:ea typeface="안상수2006굵은"/>
              </a:rPr>
              <a:t>    </a:t>
            </a:r>
            <a:r>
              <a:rPr lang="en-US" altLang="ko-KR" sz="2200">
                <a:latin typeface="안상수2006굵은"/>
                <a:ea typeface="안상수2006굵은"/>
              </a:rPr>
              <a:t>-</a:t>
            </a:r>
            <a:r>
              <a:rPr lang="ko-KR" altLang="en-US" sz="2200">
                <a:latin typeface="안상수2006굵은"/>
                <a:ea typeface="안상수2006굵은"/>
              </a:rPr>
              <a:t> 情報保護學會誌 = KIISC review v.18 no.2 , 2008년, pp.33 - 39  </a:t>
            </a:r>
            <a:endParaRPr lang="ko-KR" altLang="en-US" sz="22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2200">
                <a:latin typeface="안상수2006굵은"/>
                <a:ea typeface="안상수2006굵은"/>
              </a:rPr>
              <a:t>      김호원 (부산대학교 정보컴퓨터공학부 ) ;  이석준 ( 한국전자통신연구원 정보보호연구본부 ) ;  오경희 ( 한국전자통신연구원 정보보호연구본부)</a:t>
            </a:r>
            <a:endParaRPr lang="ko-KR" altLang="en-US" sz="22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 sz="22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2400">
                <a:latin typeface="한컴 말랑말랑 Bold"/>
                <a:ea typeface="한컴 말랑말랑 Bold"/>
              </a:rPr>
              <a:t>    </a:t>
            </a:r>
            <a:r>
              <a:rPr lang="en-US" altLang="ko-KR" sz="2400">
                <a:latin typeface="한컴 말랑말랑 Bold"/>
                <a:ea typeface="한컴 말랑말랑 Bold"/>
              </a:rPr>
              <a:t>:</a:t>
            </a:r>
            <a:r>
              <a:rPr lang="ko-KR" altLang="en-US" sz="2400">
                <a:latin typeface="한컴 말랑말랑 Bold"/>
                <a:ea typeface="한컴 말랑말랑 Bold"/>
              </a:rPr>
              <a:t> 현재 국내의 센서네트워크 산업 분야에서 특히 취약한 것으로 알려져 있는 보안 기술관점에서 </a:t>
            </a:r>
            <a:endParaRPr lang="ko-KR" altLang="en-US" sz="24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ko-KR" altLang="en-US" sz="2400">
                <a:latin typeface="한컴 말랑말랑 Bold"/>
                <a:ea typeface="한컴 말랑말랑 Bold"/>
              </a:rPr>
              <a:t>     센서네트워크 동향을 살펴보고, 센서네트워크 보안 기술 개발 현황을 살펴보고자한다</a:t>
            </a:r>
            <a:r>
              <a:rPr lang="en-US" altLang="ko-KR" sz="2400">
                <a:latin typeface="한컴 말랑말랑 Bold"/>
                <a:ea typeface="한컴 말랑말랑 Bold"/>
              </a:rPr>
              <a:t>.</a:t>
            </a:r>
            <a:endParaRPr lang="en-US" altLang="ko-KR" sz="2400">
              <a:latin typeface="한컴 말랑말랑 Bold"/>
              <a:ea typeface="한컴 말랑말랑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1. What is Network?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289" y="1893888"/>
            <a:ext cx="11655422" cy="424944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Network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: </a:t>
            </a:r>
            <a:r>
              <a:rPr lang="ko-KR" altLang="en-US" sz="3000">
                <a:latin typeface="안상수2006굵은"/>
                <a:ea typeface="안상수2006굵은"/>
              </a:rPr>
              <a:t>컴퓨터들이 통신 기술을 이용하여 그물망처럼 연결된 통신이용 형태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:</a:t>
            </a:r>
            <a:r>
              <a:rPr lang="ko-KR" altLang="en-US" sz="3000">
                <a:latin typeface="안상수2006굵은"/>
                <a:ea typeface="안상수2006굵은"/>
              </a:rPr>
              <a:t> </a:t>
            </a:r>
            <a:r>
              <a:rPr lang="en-US" altLang="ko-KR" sz="3000">
                <a:latin typeface="안상수2006굵은"/>
                <a:ea typeface="안상수2006굵은"/>
              </a:rPr>
              <a:t>IEEE(Institute of Electrical and Electronics Enginners)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 -&gt; </a:t>
            </a:r>
            <a:r>
              <a:rPr lang="ko-KR" altLang="en-US" sz="3000">
                <a:latin typeface="안상수2006굵은"/>
                <a:ea typeface="안상수2006굵은"/>
              </a:rPr>
              <a:t>몇 개의 독립적인 장치가 적절한 영역내에서 적당히 빠른 속도의 물리적 통신 채널을 통하여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       서로가 직접 통신할 수 있도록 지원해 주는 데이타 통신 체계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altLang="ko-KR" sz="30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 Network’s type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4843007" cy="4592383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453221" y="1805958"/>
            <a:ext cx="7738779" cy="45259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ko-KR"/>
              <a:t>PAN : </a:t>
            </a:r>
            <a:r>
              <a:rPr lang="ko-KR" altLang="en-US"/>
              <a:t>가장 작은 규모의 네트워크</a:t>
            </a:r>
            <a:endParaRPr lang="ko-KR" altLang="en-US"/>
          </a:p>
          <a:p>
            <a:pPr>
              <a:defRPr/>
            </a:pPr>
            <a:r>
              <a:rPr lang="en-US" altLang="ko-KR"/>
              <a:t>LAN :</a:t>
            </a:r>
            <a:r>
              <a:rPr lang="ko-KR" altLang="en-US"/>
              <a:t> 근거리 영역 네트워크</a:t>
            </a:r>
            <a:endParaRPr lang="ko-KR" altLang="en-US"/>
          </a:p>
          <a:p>
            <a:pPr>
              <a:defRPr/>
            </a:pPr>
            <a:r>
              <a:rPr lang="en-US" altLang="ko-KR"/>
              <a:t>MAN : </a:t>
            </a:r>
            <a:r>
              <a:rPr lang="ko-KR" altLang="en-US"/>
              <a:t>대도시 영역 네트워크</a:t>
            </a:r>
            <a:endParaRPr lang="en-US" altLang="ko-KR"/>
          </a:p>
          <a:p>
            <a:pPr>
              <a:defRPr/>
            </a:pPr>
            <a:r>
              <a:rPr lang="en-US" altLang="ko-KR"/>
              <a:t>WAN : </a:t>
            </a:r>
            <a:r>
              <a:rPr lang="ko-KR" altLang="en-US"/>
              <a:t>광대역 네트워크</a:t>
            </a: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VAN : </a:t>
            </a:r>
            <a:r>
              <a:rPr lang="ko-KR" altLang="en-US"/>
              <a:t>부가가치통신망 정보의 축적과 제공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통신속도와 형식의 변화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통신경로의 선택 등 여러 종류의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정보서비스가 부가된 통신망</a:t>
            </a:r>
            <a:endParaRPr lang="ko-KR" altLang="en-US"/>
          </a:p>
          <a:p>
            <a:pPr>
              <a:defRPr/>
            </a:pPr>
            <a:r>
              <a:rPr lang="en-US" altLang="ko-KR"/>
              <a:t>ISDN :</a:t>
            </a:r>
            <a:r>
              <a:rPr lang="ko-KR" altLang="en-US"/>
              <a:t> 종합정보 통신망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 전화</a:t>
            </a:r>
            <a:r>
              <a:rPr lang="en-US" altLang="ko-KR"/>
              <a:t>,</a:t>
            </a:r>
            <a:r>
              <a:rPr lang="ko-KR" altLang="en-US"/>
              <a:t> 팩스</a:t>
            </a:r>
            <a:r>
              <a:rPr lang="en-US" altLang="ko-KR"/>
              <a:t>,</a:t>
            </a:r>
            <a:r>
              <a:rPr lang="ko-KR" altLang="en-US"/>
              <a:t> 데이터 통신</a:t>
            </a:r>
            <a:r>
              <a:rPr lang="en-US" altLang="ko-KR"/>
              <a:t>,</a:t>
            </a:r>
            <a:r>
              <a:rPr lang="ko-KR" altLang="en-US"/>
              <a:t> 비디오텍스 등 통신관련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 서비스를 종합하여 다루는 통합서비스 디지털 통신망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 디지털 전송방식과 광섬유 케이블 사용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Network adv/disadv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289" y="1893888"/>
            <a:ext cx="11655422" cy="424944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Adv.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 - </a:t>
            </a:r>
            <a:r>
              <a:rPr lang="ko-KR" altLang="en-US" sz="3000">
                <a:latin typeface="안상수2006굵은"/>
                <a:ea typeface="안상수2006굵은"/>
              </a:rPr>
              <a:t>다른 네트워크에 있는 컴퓨터의 파일에 접근 용이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   </a:t>
            </a:r>
            <a:r>
              <a:rPr lang="en-US" altLang="ko-KR" sz="3000">
                <a:latin typeface="안상수2006굵은"/>
                <a:ea typeface="안상수2006굵은"/>
              </a:rPr>
              <a:t>-</a:t>
            </a:r>
            <a:r>
              <a:rPr lang="ko-KR" altLang="en-US" sz="3000">
                <a:latin typeface="안상수2006굵은"/>
                <a:ea typeface="안상수2006굵은"/>
              </a:rPr>
              <a:t> 미디어 스트리밍을 통해 사진</a:t>
            </a:r>
            <a:r>
              <a:rPr lang="en-US" altLang="ko-KR" sz="3000">
                <a:latin typeface="안상수2006굵은"/>
                <a:ea typeface="안상수2006굵은"/>
              </a:rPr>
              <a:t>,</a:t>
            </a:r>
            <a:r>
              <a:rPr lang="ko-KR" altLang="en-US" sz="3000">
                <a:latin typeface="안상수2006굵은"/>
                <a:ea typeface="안상수2006굵은"/>
              </a:rPr>
              <a:t> 음악</a:t>
            </a:r>
            <a:r>
              <a:rPr lang="en-US" altLang="ko-KR" sz="3000">
                <a:latin typeface="안상수2006굵은"/>
                <a:ea typeface="안상수2006굵은"/>
              </a:rPr>
              <a:t>,</a:t>
            </a:r>
            <a:r>
              <a:rPr lang="ko-KR" altLang="en-US" sz="3000">
                <a:latin typeface="안상수2006굵은"/>
                <a:ea typeface="안상수2006굵은"/>
              </a:rPr>
              <a:t> 비디오 등의 디지털 미디어 재생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   </a:t>
            </a:r>
            <a:r>
              <a:rPr lang="en-US" altLang="ko-KR" sz="3000">
                <a:latin typeface="안상수2006굵은"/>
                <a:ea typeface="안상수2006굵은"/>
              </a:rPr>
              <a:t>-</a:t>
            </a:r>
            <a:r>
              <a:rPr lang="ko-KR" altLang="en-US" sz="3000">
                <a:latin typeface="안상수2006굵은"/>
                <a:ea typeface="안상수2006굵은"/>
              </a:rPr>
              <a:t> 광대역 인터넷 연결 공유를 통해 </a:t>
            </a:r>
            <a:r>
              <a:rPr lang="en-US" altLang="ko-KR" sz="3000">
                <a:latin typeface="안상수2006굵은"/>
                <a:ea typeface="안상수2006굵은"/>
              </a:rPr>
              <a:t>PC</a:t>
            </a:r>
            <a:r>
              <a:rPr lang="ko-KR" altLang="en-US" sz="3000">
                <a:latin typeface="안상수2006굵은"/>
                <a:ea typeface="안상수2006굵은"/>
              </a:rPr>
              <a:t>마다 별도의 인터넷 계정 구입 필요없음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Disadv.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- </a:t>
            </a:r>
            <a:r>
              <a:rPr xmlns:mc="http://schemas.openxmlformats.org/markup-compatibility/2006" xmlns:hp="http://schemas.haansoft.com/office/presentation/8.0" lang="ko-KR" altLang="en-US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바이러스나 악성코드</a:t>
            </a:r>
            <a:r>
              <a:rPr xmlns:mc="http://schemas.openxmlformats.org/markup-compatibility/2006" xmlns:hp="http://schemas.haansoft.com/office/presentation/8.0" lang="en-US" altLang="ko-KR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원치 않는 정보를 받을 수 있음</a:t>
            </a:r>
            <a:endParaRPr xmlns:mc="http://schemas.openxmlformats.org/markup-compatibility/2006" xmlns:hp="http://schemas.haansoft.com/office/presentation/8.0" lang="ko-KR" altLang="en-US" sz="30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r>
              <a:rPr xmlns:mc="http://schemas.openxmlformats.org/markup-compatibility/2006" xmlns:hp="http://schemas.haansoft.com/office/presentation/8.0" lang="en-US" altLang="ko-KR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</a:t>
            </a:r>
            <a:r>
              <a:rPr xmlns:mc="http://schemas.openxmlformats.org/markup-compatibility/2006" xmlns:hp="http://schemas.haansoft.com/office/presentation/8.0" lang="ko-KR" altLang="en-US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해킹으로 인한 개인 정보유출</a:t>
            </a:r>
            <a:endParaRPr xmlns:mc="http://schemas.openxmlformats.org/markup-compatibility/2006" xmlns:hp="http://schemas.haansoft.com/office/presentation/8.0" lang="ko-KR" altLang="en-US" sz="30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Network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474" y="1631949"/>
            <a:ext cx="10972798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Point to Point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중앙 컴퓨터와 단말기를 일대일로 연결하여 언제든지 데이터 전송이 가능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- Multi Drop(=Multi Point)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다수의 단말기들을 한개의 통신 회선에 연결하여 사용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-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Multiplexing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(=Multi Line)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: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여러대의 단말기들을 다중화 장치를 활용하여 중앙 컴퓨터와 연결하여 사용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Network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74762"/>
            <a:ext cx="8643936" cy="558323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9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sz="29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ko-KR" altLang="en-US" sz="29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회선 교환 방식</a:t>
            </a:r>
            <a:endParaRPr xmlns:mc="http://schemas.openxmlformats.org/markup-compatibility/2006" xmlns:hp="http://schemas.haansoft.com/office/presentation/8.0" lang="ko-KR" altLang="en-US" sz="29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두 지점을 교환기를 이용하여 물리적으로 접속시키는 방법</a:t>
            </a:r>
            <a:endParaRPr xmlns:mc="http://schemas.openxmlformats.org/markup-compatibility/2006" xmlns:hp="http://schemas.haansoft.com/office/presentation/8.0" lang="ko-KR" altLang="en-US" sz="23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음성 전화망</a:t>
            </a:r>
            <a:endParaRPr xmlns:mc="http://schemas.openxmlformats.org/markup-compatibility/2006" xmlns:hp="http://schemas.haansoft.com/office/presentation/8.0" lang="ko-KR" altLang="en-US" sz="23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9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-</a:t>
            </a:r>
            <a:r>
              <a:rPr xmlns:mc="http://schemas.openxmlformats.org/markup-compatibility/2006" xmlns:hp="http://schemas.haansoft.com/office/presentation/8.0" lang="ko-KR" altLang="en-US" sz="29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공간 분할 교환 방식</a:t>
            </a:r>
            <a:endParaRPr xmlns:mc="http://schemas.openxmlformats.org/markup-compatibility/2006" xmlns:hp="http://schemas.haansoft.com/office/presentation/8.0" lang="ko-KR" altLang="en-US" sz="29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기계식 접점과 전지교환기의 전자식 접점 등을 이용하여 교환을 수행</a:t>
            </a:r>
            <a:endParaRPr xmlns:mc="http://schemas.openxmlformats.org/markup-compatibility/2006" xmlns:hp="http://schemas.haansoft.com/office/presentation/8.0" lang="ko-KR" altLang="en-US" sz="23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 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음성 전화용 교환기</a:t>
            </a:r>
            <a:endParaRPr xmlns:mc="http://schemas.openxmlformats.org/markup-compatibility/2006" xmlns:hp="http://schemas.haansoft.com/office/presentation/8.0" lang="ko-KR" altLang="en-US" sz="29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9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- </a:t>
            </a:r>
            <a:r>
              <a:rPr xmlns:mc="http://schemas.openxmlformats.org/markup-compatibility/2006" xmlns:hp="http://schemas.haansoft.com/office/presentation/8.0" lang="ko-KR" altLang="en-US" sz="29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시분할 교환 방식</a:t>
            </a:r>
            <a:endParaRPr xmlns:mc="http://schemas.openxmlformats.org/markup-compatibility/2006" xmlns:hp="http://schemas.haansoft.com/office/presentation/8.0" lang="ko-KR" altLang="en-US" sz="29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: 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전자부품이 갖는 고속성과 디지털 교환 기술을 이용하여 다수의 디지털 신호를 시분할적으로 </a:t>
            </a:r>
            <a:endParaRPr xmlns:mc="http://schemas.openxmlformats.org/markup-compatibility/2006" xmlns:hp="http://schemas.haansoft.com/office/presentation/8.0" lang="ko-KR" altLang="en-US" sz="23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동작시켜 다중화하는 방식</a:t>
            </a:r>
            <a:endParaRPr xmlns:mc="http://schemas.openxmlformats.org/markup-compatibility/2006" xmlns:hp="http://schemas.haansoft.com/office/presentation/8.0" lang="ko-KR" altLang="en-US" sz="23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Network’ word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238772"/>
            <a:ext cx="12192000" cy="238045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9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hlinkClick r:id="rId2" tooltip="https://www.tta.or.kr/data/androReport/whiteBook/%EB%B6%80%EB%A1%9D11_%EC%A3%BC%EC%9A%94%EC%A0%95%EB%B3%B4%ED%86%B5%EC%8B%A0%EC%95%BD%EC%96%B4%EB%AA%A8%EC%9D%8C.pdf"/>
              </a:rPr>
              <a:t>https://www.tta.or.kr/data/androReport/whiteBook/%EB%B6%80%EB%A1%9D11_%EC%A3%BC%EC%9A%94%EC%A0%95%EB%B3%B4%ED%86%B5%EC%8B%A0%EC%95%BD%EC%96%B4%EB%AA%A8%EC%9D%8C.pdf</a:t>
            </a:r>
            <a:endParaRPr xmlns:mc="http://schemas.openxmlformats.org/markup-compatibility/2006" xmlns:hp="http://schemas.haansoft.com/office/presentation/8.0" lang="en-US" altLang="ko-KR" sz="29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6. Network’s rayout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17638"/>
            <a:ext cx="12192000" cy="50974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</a:t>
            </a:r>
            <a:r>
              <a:rPr xmlns:mc="http://schemas.openxmlformats.org/markup-compatibility/2006" xmlns:hp="http://schemas.haansoft.com/office/presentation/8.0" lang="EN-US" sz="4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en-US" altLang="ko-KR" sz="4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Bus</a:t>
            </a:r>
            <a:endParaRPr xmlns:mc="http://schemas.openxmlformats.org/markup-compatibility/2006" xmlns:hp="http://schemas.haansoft.com/office/presentation/8.0" lang="en-US" altLang="ko-KR" sz="4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4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                                - Star</a:t>
            </a:r>
            <a:endParaRPr xmlns:mc="http://schemas.openxmlformats.org/markup-compatibility/2006" xmlns:hp="http://schemas.haansoft.com/office/presentation/8.0" lang="en-US" altLang="ko-KR" sz="4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- Ring</a:t>
            </a:r>
            <a:endParaRPr xmlns:mc="http://schemas.openxmlformats.org/markup-compatibility/2006" xmlns:hp="http://schemas.haansoft.com/office/presentation/8.0" lang="en-US" altLang="ko-KR" sz="4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4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0452" y="1838404"/>
            <a:ext cx="1645443" cy="159059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12905" y="3144203"/>
            <a:ext cx="1973318" cy="190754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20452" y="5001015"/>
            <a:ext cx="2002630" cy="1856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7. Network Example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882812"/>
            <a:ext cx="12192000" cy="196262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네트워크 관리사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</a:t>
            </a:r>
            <a:r>
              <a:rPr lang="en-US" altLang="ko-KR">
                <a:latin typeface="안상수2006굵은"/>
                <a:ea typeface="안상수2006굵은"/>
              </a:rPr>
              <a:t>:</a:t>
            </a:r>
            <a:r>
              <a:rPr lang="ko-KR" altLang="en-US">
                <a:latin typeface="안상수2006굵은"/>
                <a:ea typeface="안상수2006굵은"/>
              </a:rPr>
              <a:t> 네트워크관리사란 서버를 구축하고 보안 설정, 시스템 최적화 등 네트워크 구축 및 이를 효과적으로 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관리할 수 있는 인터넷 관련 기술력에 대한 자격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489</ep:Words>
  <ep:PresentationFormat>화면 슬라이드 쇼(4:3)</ep:PresentationFormat>
  <ep:Paragraphs>73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Network</vt:lpstr>
      <vt:lpstr>1. What is Network?</vt:lpstr>
      <vt:lpstr>2. Network’s type</vt:lpstr>
      <vt:lpstr>3. Network adv/disadv</vt:lpstr>
      <vt:lpstr>4. Network</vt:lpstr>
      <vt:lpstr>4. Network</vt:lpstr>
      <vt:lpstr>5. Network’ word</vt:lpstr>
      <vt:lpstr>6. Network’s rayout</vt:lpstr>
      <vt:lpstr>7. Network Example</vt:lpstr>
      <vt:lpstr>7. 최근동향</vt:lpstr>
      <vt:lpstr>7. 최근동향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2021-08-20T13:00:39.583</dcterms:created>
  <dc:creator>ghddm</dc:creator>
  <cp:lastModifiedBy>ghddm</cp:lastModifiedBy>
  <dcterms:modified xsi:type="dcterms:W3CDTF">2021-08-21T13:16:10.316</dcterms:modified>
  <cp:revision>239</cp:revision>
  <dc:title>AI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