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1" r:id="rId1"/>
  </p:sldMasterIdLst>
  <p:notesMasterIdLst>
    <p:notesMasterId r:id="rId2"/>
  </p:notesMasterIdLst>
  <p:sldIdLst>
    <p:sldId id="256" r:id="rId3"/>
    <p:sldId id="257" r:id="rId4"/>
    <p:sldId id="272" r:id="rId5"/>
    <p:sldId id="273" r:id="rId6"/>
    <p:sldId id="258" r:id="rId7"/>
    <p:sldId id="274" r:id="rId8"/>
    <p:sldId id="275" r:id="rId9"/>
    <p:sldId id="276" r:id="rId10"/>
    <p:sldId id="277" r:id="rId11"/>
    <p:sldId id="259" r:id="rId12"/>
    <p:sldId id="278" r:id="rId13"/>
    <p:sldId id="280" r:id="rId14"/>
    <p:sldId id="268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ghddm" initials="g" lastIdx="3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commentAuthors" Target="commentAuthors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2520360" y="2693987"/>
            <a:ext cx="7151280" cy="14700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sz="8000" b="1"/>
              <a:t>Cognitive Science</a:t>
            </a:r>
            <a:endParaRPr lang="en-US" altLang="ko-KR" sz="8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Methods of CG Research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808161"/>
            <a:ext cx="10972798" cy="441483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>
                <a:latin typeface="안상수2006굵은"/>
                <a:ea typeface="안상수2006굵은"/>
              </a:rPr>
              <a:t>행동 실험</a:t>
            </a:r>
            <a:r>
              <a:rPr lang="en-US" altLang="ko-KR">
                <a:latin typeface="안상수2006굵은"/>
                <a:ea typeface="안상수2006굵은"/>
              </a:rPr>
              <a:t>(Behavioral Experiments)</a:t>
            </a:r>
            <a:endParaRPr lang="en-US" altLang="ko-KR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en-US" altLang="ko-KR">
                <a:latin typeface="안상수2006굵은"/>
                <a:ea typeface="안상수2006굵은"/>
              </a:rPr>
              <a:t>    : 인지심리학과 정신물리학 연구와 밀접하게 연계</a:t>
            </a:r>
            <a:endParaRPr lang="en-US" altLang="ko-KR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en-US" altLang="ko-KR">
                <a:latin typeface="안상수2006굵은"/>
                <a:ea typeface="안상수2006굵은"/>
              </a:rPr>
              <a:t>    : 다양한 자극에 대한 행동적 반응을 측정함으로써, </a:t>
            </a:r>
            <a:endParaRPr lang="en-US" altLang="ko-KR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ko-KR" altLang="en-US">
                <a:latin typeface="안상수2006굵은"/>
                <a:ea typeface="안상수2006굵은"/>
              </a:rPr>
              <a:t>      </a:t>
            </a:r>
            <a:r>
              <a:rPr lang="en-US" altLang="ko-KR">
                <a:latin typeface="안상수2006굵은"/>
                <a:ea typeface="안상수2006굵은"/>
              </a:rPr>
              <a:t>그러한 자극이 어떻게 처리하는 지에 대하여 이해할 수 있</a:t>
            </a:r>
            <a:r>
              <a:rPr lang="ko-KR" altLang="en-US">
                <a:latin typeface="안상수2006굵은"/>
                <a:ea typeface="안상수2006굵은"/>
              </a:rPr>
              <a:t>음</a:t>
            </a:r>
            <a:endParaRPr lang="ko-KR" altLang="en-US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endParaRPr lang="ko-KR" altLang="en-US">
              <a:latin typeface="안상수2006굵은"/>
              <a:ea typeface="안상수2006굵은"/>
            </a:endParaRPr>
          </a:p>
          <a:p>
            <a:pPr>
              <a:defRPr/>
            </a:pPr>
            <a:r>
              <a:rPr lang="en-US" altLang="ko-KR">
                <a:latin typeface="안상수2006굵은"/>
                <a:ea typeface="안상수2006굵은"/>
              </a:rPr>
              <a:t>뇌 이미징 (Brain imaging)</a:t>
            </a:r>
            <a:endParaRPr lang="en-US" altLang="ko-KR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en-US" altLang="ko-KR">
                <a:latin typeface="안상수2006굵은"/>
                <a:ea typeface="안상수2006굵은"/>
              </a:rPr>
              <a:t>    : </a:t>
            </a:r>
            <a:r>
              <a:rPr lang="ko-KR" altLang="en-US">
                <a:latin typeface="안상수2006굵은"/>
                <a:ea typeface="안상수2006굵은"/>
              </a:rPr>
              <a:t>다</a:t>
            </a:r>
            <a:r>
              <a:rPr lang="en-US" altLang="ko-KR">
                <a:latin typeface="안상수2006굵은"/>
                <a:ea typeface="안상수2006굵은"/>
              </a:rPr>
              <a:t>양한 작업을 수행하는 도중에 두뇌 안에서의 활동을 분석하는 </a:t>
            </a:r>
            <a:r>
              <a:rPr lang="ko-KR" altLang="en-US">
                <a:latin typeface="안상수2006굵은"/>
                <a:ea typeface="안상수2006굵은"/>
              </a:rPr>
              <a:t>것</a:t>
            </a:r>
            <a:endParaRPr lang="ko-KR" altLang="en-US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ko-KR" altLang="en-US">
                <a:latin typeface="안상수2006굵은"/>
                <a:ea typeface="안상수2006굵은"/>
              </a:rPr>
              <a:t>    </a:t>
            </a:r>
            <a:r>
              <a:rPr lang="en-US" altLang="ko-KR">
                <a:latin typeface="안상수2006굵은"/>
                <a:ea typeface="안상수2006굵은"/>
              </a:rPr>
              <a:t>:</a:t>
            </a:r>
            <a:r>
              <a:rPr lang="ko-KR" altLang="en-US">
                <a:latin typeface="안상수2006굵은"/>
                <a:ea typeface="안상수2006굵은"/>
              </a:rPr>
              <a:t> 행동과 뇌의 기능을 연계시킬 수 있고, 정보가 어떻게 처리되는 지에 대하여 이해</a:t>
            </a:r>
            <a:endParaRPr lang="ko-KR" altLang="en-US">
              <a:latin typeface="안상수2006굵은"/>
              <a:ea typeface="안상수2006굵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Methods of CG Research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808161"/>
            <a:ext cx="10972798" cy="504983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>
                <a:latin typeface="안상수2006굵은"/>
                <a:ea typeface="안상수2006굵은"/>
              </a:rPr>
              <a:t>계산 모형(Computational modeling</a:t>
            </a:r>
            <a:r>
              <a:rPr lang="en-US" altLang="ko-KR">
                <a:latin typeface="안상수2006굵은"/>
                <a:ea typeface="안상수2006굵은"/>
              </a:rPr>
              <a:t>)</a:t>
            </a:r>
            <a:endParaRPr lang="en-US" altLang="ko-KR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en-US" altLang="ko-KR">
                <a:latin typeface="안상수2006굵은"/>
                <a:ea typeface="안상수2006굵은"/>
              </a:rPr>
              <a:t>    : 어떤 문제를 수학적이고 논리적인 형태로 표현</a:t>
            </a:r>
            <a:endParaRPr lang="en-US" altLang="ko-KR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en-US" altLang="ko-KR">
                <a:latin typeface="안상수2006굵은"/>
                <a:ea typeface="안상수2006굵은"/>
              </a:rPr>
              <a:t>    : 다양한 자극에 대한 행동적 반응을 측정함으로써, </a:t>
            </a:r>
            <a:endParaRPr lang="en-US" altLang="ko-KR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ko-KR" altLang="en-US">
                <a:latin typeface="안상수2006굵은"/>
                <a:ea typeface="안상수2006굵은"/>
              </a:rPr>
              <a:t>      </a:t>
            </a:r>
            <a:r>
              <a:rPr lang="en-US" altLang="ko-KR">
                <a:latin typeface="안상수2006굵은"/>
                <a:ea typeface="안상수2006굵은"/>
              </a:rPr>
              <a:t>그러한 자극이 어떻게 처리하는 지에 대하여 이해할 수 있</a:t>
            </a:r>
            <a:r>
              <a:rPr lang="ko-KR" altLang="en-US">
                <a:latin typeface="안상수2006굵은"/>
                <a:ea typeface="안상수2006굵은"/>
              </a:rPr>
              <a:t>음</a:t>
            </a:r>
            <a:endParaRPr lang="ko-KR" altLang="en-US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endParaRPr lang="ko-KR" altLang="en-US">
              <a:latin typeface="안상수2006굵은"/>
              <a:ea typeface="안상수2006굵은"/>
            </a:endParaRPr>
          </a:p>
          <a:p>
            <a:pPr>
              <a:defRPr/>
            </a:pPr>
            <a:r>
              <a:rPr lang="ko-KR" altLang="en-US">
                <a:latin typeface="안상수2006굵은"/>
                <a:ea typeface="안상수2006굵은"/>
              </a:rPr>
              <a:t>신경생물학 방법(Neurobiological methods</a:t>
            </a:r>
            <a:r>
              <a:rPr lang="en-US" altLang="ko-KR">
                <a:latin typeface="안상수2006굵은"/>
                <a:ea typeface="안상수2006굵은"/>
              </a:rPr>
              <a:t>)</a:t>
            </a:r>
            <a:endParaRPr lang="en-US" altLang="ko-KR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en-US" altLang="ko-KR">
                <a:latin typeface="안상수2006굵은"/>
                <a:ea typeface="안상수2006굵은"/>
              </a:rPr>
              <a:t>    : 신경과학과 신경심리학으로부터 직접적으로 차용된 연구 방법을 통해서 </a:t>
            </a:r>
            <a:endParaRPr lang="en-US" altLang="ko-KR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ko-KR" altLang="en-US">
                <a:latin typeface="안상수2006굵은"/>
                <a:ea typeface="안상수2006굵은"/>
              </a:rPr>
              <a:t>      </a:t>
            </a:r>
            <a:r>
              <a:rPr lang="en-US" altLang="ko-KR">
                <a:latin typeface="안상수2006굵은"/>
                <a:ea typeface="안상수2006굵은"/>
              </a:rPr>
              <a:t>지능의 여러 특성을 이해</a:t>
            </a:r>
            <a:endParaRPr lang="en-US" altLang="ko-KR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ko-KR" altLang="en-US">
                <a:latin typeface="안상수2006굵은"/>
                <a:ea typeface="안상수2006굵은"/>
              </a:rPr>
              <a:t>    </a:t>
            </a:r>
            <a:r>
              <a:rPr lang="en-US" altLang="ko-KR">
                <a:latin typeface="안상수2006굵은"/>
                <a:ea typeface="안상수2006굵은"/>
              </a:rPr>
              <a:t>:</a:t>
            </a:r>
            <a:r>
              <a:rPr lang="ko-KR" altLang="en-US">
                <a:latin typeface="안상수2006굵은"/>
                <a:ea typeface="안상수2006굵은"/>
              </a:rPr>
              <a:t> 지능적 행동이 물리적 시스템에 어떻게 구현되는 지를 알 수 있음</a:t>
            </a:r>
            <a:endParaRPr lang="ko-KR" altLang="en-US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endParaRPr lang="ko-KR" altLang="en-US">
              <a:latin typeface="안상수2006굵은"/>
              <a:ea typeface="안상수2006굵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4. Example CG 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17638"/>
            <a:ext cx="12192000" cy="544036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>
                <a:latin typeface="안상수2006굵은"/>
                <a:ea typeface="안상수2006굵은"/>
              </a:rPr>
              <a:t>인간의 인지 편향과 위험 지각 모형 탄생</a:t>
            </a:r>
            <a:endParaRPr lang="ko-KR" altLang="en-US">
              <a:latin typeface="안상수2006굵은"/>
              <a:ea typeface="안상수2006굵은"/>
            </a:endParaRPr>
          </a:p>
          <a:p>
            <a:pPr>
              <a:defRPr/>
            </a:pPr>
            <a:r>
              <a:rPr lang="ko-KR" altLang="en-US">
                <a:latin typeface="안상수2006굵은"/>
                <a:ea typeface="안상수2006굵은"/>
              </a:rPr>
              <a:t>경제학 </a:t>
            </a:r>
            <a:endParaRPr lang="ko-KR" altLang="en-US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ko-KR" altLang="en-US">
                <a:latin typeface="안상수2006굵은"/>
                <a:ea typeface="안상수2006굵은"/>
              </a:rPr>
              <a:t>  </a:t>
            </a:r>
            <a:r>
              <a:rPr lang="en-US" altLang="ko-KR">
                <a:latin typeface="안상수2006굵은"/>
                <a:ea typeface="안상수2006굵은"/>
              </a:rPr>
              <a:t>-</a:t>
            </a:r>
            <a:r>
              <a:rPr lang="ko-KR" altLang="en-US">
                <a:latin typeface="안상수2006굵은"/>
                <a:ea typeface="안상수2006굵은"/>
              </a:rPr>
              <a:t> 행동 재무의 개발</a:t>
            </a:r>
            <a:endParaRPr lang="ko-KR" altLang="en-US">
              <a:latin typeface="안상수2006굵은"/>
              <a:ea typeface="안상수2006굵은"/>
            </a:endParaRPr>
          </a:p>
          <a:p>
            <a:pPr>
              <a:defRPr/>
            </a:pPr>
            <a:r>
              <a:rPr lang="ko-KR" altLang="en-US">
                <a:latin typeface="안상수2006굵은"/>
                <a:ea typeface="안상수2006굵은"/>
              </a:rPr>
              <a:t>수리철학</a:t>
            </a:r>
            <a:endParaRPr lang="ko-KR" altLang="en-US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ko-KR" altLang="en-US">
                <a:latin typeface="안상수2006굵은"/>
                <a:ea typeface="안상수2006굵은"/>
              </a:rPr>
              <a:t>  </a:t>
            </a:r>
            <a:r>
              <a:rPr lang="en-US" altLang="ko-KR">
                <a:latin typeface="안상수2006굵은"/>
                <a:ea typeface="안상수2006굵은"/>
              </a:rPr>
              <a:t>-</a:t>
            </a:r>
            <a:r>
              <a:rPr lang="ko-KR" altLang="en-US">
                <a:latin typeface="안상수2006굵은"/>
                <a:ea typeface="안상수2006굵은"/>
              </a:rPr>
              <a:t> 인공지능</a:t>
            </a:r>
            <a:r>
              <a:rPr lang="en-US" altLang="ko-KR">
                <a:latin typeface="안상수2006굵은"/>
                <a:ea typeface="안상수2006굵은"/>
              </a:rPr>
              <a:t>,</a:t>
            </a:r>
            <a:r>
              <a:rPr lang="ko-KR" altLang="en-US">
                <a:latin typeface="안상수2006굵은"/>
                <a:ea typeface="안상수2006굵은"/>
              </a:rPr>
              <a:t> 설득과 강압의 많은 이론 탄생</a:t>
            </a:r>
            <a:endParaRPr lang="ko-KR" altLang="en-US">
              <a:latin typeface="안상수2006굵은"/>
              <a:ea typeface="안상수2006굵은"/>
            </a:endParaRPr>
          </a:p>
          <a:p>
            <a:pPr>
              <a:defRPr/>
            </a:pPr>
            <a:r>
              <a:rPr lang="ko-KR" altLang="en-US">
                <a:latin typeface="안상수2006굵은"/>
                <a:ea typeface="안상수2006굵은"/>
              </a:rPr>
              <a:t>언어철학과 인식론</a:t>
            </a:r>
            <a:endParaRPr lang="ko-KR" altLang="en-US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ko-KR" altLang="en-US">
                <a:latin typeface="안상수2006굵은"/>
                <a:ea typeface="안상수2006굵은"/>
              </a:rPr>
              <a:t>  </a:t>
            </a:r>
            <a:r>
              <a:rPr lang="en-US" altLang="ko-KR">
                <a:latin typeface="안상수2006굵은"/>
                <a:ea typeface="안상수2006굵은"/>
              </a:rPr>
              <a:t>-</a:t>
            </a:r>
            <a:r>
              <a:rPr lang="ko-KR" altLang="en-US">
                <a:latin typeface="안상수2006굵은"/>
                <a:ea typeface="안상수2006굵은"/>
              </a:rPr>
              <a:t> 현대 언어학의 중대한 계파 구성</a:t>
            </a:r>
            <a:endParaRPr lang="ko-KR" altLang="en-US">
              <a:latin typeface="안상수2006굵은"/>
              <a:ea typeface="안상수2006굵은"/>
            </a:endParaRPr>
          </a:p>
          <a:p>
            <a:pPr>
              <a:defRPr/>
            </a:pPr>
            <a:r>
              <a:rPr lang="ko-KR" altLang="en-US">
                <a:latin typeface="안상수2006굵은"/>
                <a:ea typeface="안상수2006굵은"/>
              </a:rPr>
              <a:t>말</a:t>
            </a:r>
            <a:r>
              <a:rPr lang="en-US" altLang="ko-KR">
                <a:latin typeface="안상수2006굵은"/>
                <a:ea typeface="안상수2006굵은"/>
              </a:rPr>
              <a:t>,</a:t>
            </a:r>
            <a:r>
              <a:rPr lang="ko-KR" altLang="en-US">
                <a:latin typeface="안상수2006굵은"/>
                <a:ea typeface="안상수2006굵은"/>
              </a:rPr>
              <a:t> 청각적 처리</a:t>
            </a:r>
            <a:r>
              <a:rPr lang="en-US" altLang="ko-KR">
                <a:latin typeface="안상수2006굵은"/>
                <a:ea typeface="안상수2006굵은"/>
              </a:rPr>
              <a:t>,</a:t>
            </a:r>
            <a:r>
              <a:rPr lang="ko-KR" altLang="en-US">
                <a:latin typeface="안상수2006굵은"/>
                <a:ea typeface="안상수2006굵은"/>
              </a:rPr>
              <a:t> 시각적 지각까지 뇌의 특정 기능적 시스템 및 장애를 이해하는데 영향</a:t>
            </a:r>
            <a:endParaRPr lang="ko-KR" altLang="en-US">
              <a:latin typeface="안상수2006굵은"/>
              <a:ea typeface="안상수2006굵은"/>
            </a:endParaRPr>
          </a:p>
          <a:p>
            <a:pPr>
              <a:defRPr/>
            </a:pPr>
            <a:r>
              <a:rPr lang="ko-KR" altLang="en-US">
                <a:latin typeface="안상수2006굵은"/>
                <a:ea typeface="안상수2006굵은"/>
              </a:rPr>
              <a:t>난독증</a:t>
            </a:r>
            <a:r>
              <a:rPr lang="en-US" altLang="ko-KR">
                <a:latin typeface="안상수2006굵은"/>
                <a:ea typeface="안상수2006굵은"/>
              </a:rPr>
              <a:t>,</a:t>
            </a:r>
            <a:r>
              <a:rPr lang="ko-KR" altLang="en-US">
                <a:latin typeface="안상수2006굵은"/>
                <a:ea typeface="안상수2006굵은"/>
              </a:rPr>
              <a:t> 시각결여</a:t>
            </a:r>
            <a:r>
              <a:rPr lang="en-US" altLang="ko-KR">
                <a:latin typeface="안상수2006굵은"/>
                <a:ea typeface="안상수2006굵은"/>
              </a:rPr>
              <a:t>(</a:t>
            </a:r>
            <a:r>
              <a:rPr lang="ko-KR" altLang="en-US">
                <a:latin typeface="안상수2006굵은"/>
                <a:ea typeface="안상수2006굵은"/>
              </a:rPr>
              <a:t>무시증</a:t>
            </a:r>
            <a:r>
              <a:rPr lang="en-US" altLang="ko-KR">
                <a:latin typeface="안상수2006굵은"/>
                <a:ea typeface="안상수2006굵은"/>
              </a:rPr>
              <a:t>),</a:t>
            </a:r>
            <a:r>
              <a:rPr lang="ko-KR" altLang="en-US">
                <a:latin typeface="안상수2006굵은"/>
                <a:ea typeface="안상수2006굵은"/>
              </a:rPr>
              <a:t> 편측공간무시와 같은 특정 기능 장애의 결과와 근본 원인을 밝혀내는데 도움</a:t>
            </a:r>
            <a:endParaRPr lang="ko-KR" altLang="en-US">
              <a:latin typeface="안상수2006굵은"/>
              <a:ea typeface="안상수2006굵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4. Example CG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997074"/>
            <a:ext cx="10972798" cy="4525963"/>
          </a:xfrm>
        </p:spPr>
        <p:txBody>
          <a:bodyPr/>
          <a:lstStyle/>
          <a:p>
            <a:pPr>
              <a:defRPr/>
            </a:pPr>
            <a:r>
              <a:rPr lang="ko-KR" altLang="en-US" sz="2900">
                <a:latin typeface="안상수2006굵은"/>
                <a:ea typeface="안상수2006굵은"/>
              </a:rPr>
              <a:t>인지과학기반 영어 읽기 교수 모형에 관한 연구- 읽기 능력, 인지적 유연성, 마인드셋을 중심으로 -</a:t>
            </a:r>
            <a:endParaRPr lang="ko-KR" altLang="en-US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ko-KR" altLang="en-US" sz="2100">
                <a:latin typeface="안상수2006굵은"/>
                <a:ea typeface="안상수2006굵은"/>
              </a:rPr>
              <a:t>   </a:t>
            </a:r>
            <a:r>
              <a:rPr lang="en-US" altLang="ko-KR" sz="2100">
                <a:latin typeface="안상수2006굵은"/>
                <a:ea typeface="안상수2006굵은"/>
              </a:rPr>
              <a:t> </a:t>
            </a:r>
            <a:r>
              <a:rPr lang="ko-KR" altLang="en-US" sz="2100">
                <a:latin typeface="안상수2006굵은"/>
                <a:ea typeface="안상수2006굵은"/>
              </a:rPr>
              <a:t> </a:t>
            </a:r>
            <a:r>
              <a:rPr lang="en-US" altLang="ko-KR" sz="2100">
                <a:latin typeface="안상수2006굵은"/>
                <a:ea typeface="안상수2006굵은"/>
              </a:rPr>
              <a:t>-신수정. "인지과학기반 영어 읽기 교수 모형에 관한 연구." 국내박사학위논문 연세대학교 대학원, 2017. 서울</a:t>
            </a:r>
            <a:endParaRPr lang="en-US" altLang="ko-KR" sz="2100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endParaRPr lang="en-US" altLang="ko-KR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en-US" altLang="ko-KR">
                <a:latin typeface="안상수2006굵은"/>
                <a:ea typeface="안상수2006굵은"/>
              </a:rPr>
              <a:t>-&gt; 인지과학과 읽기 교육의 융합으로 새롭게 수렴된 인지과학기반 영어 읽기 교수모형을 개발</a:t>
            </a:r>
            <a:r>
              <a:rPr lang="ko-KR" altLang="en-US">
                <a:latin typeface="안상수2006굵은"/>
                <a:ea typeface="안상수2006굵은"/>
              </a:rPr>
              <a:t>    </a:t>
            </a:r>
            <a:endParaRPr lang="ko-KR" altLang="en-US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ko-KR" altLang="en-US">
                <a:latin typeface="안상수2006굵은"/>
                <a:ea typeface="안상수2006굵은"/>
              </a:rPr>
              <a:t>    교</a:t>
            </a:r>
            <a:r>
              <a:rPr lang="en-US" altLang="ko-KR">
                <a:latin typeface="안상수2006굵은"/>
                <a:ea typeface="안상수2006굵은"/>
              </a:rPr>
              <a:t>실 현장에 적용하여 초등 학습자들의 읽기 능력, 인지적 유연성, 마인드셋에 미치는 </a:t>
            </a:r>
            <a:endParaRPr lang="en-US" altLang="ko-KR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ko-KR" altLang="en-US">
                <a:latin typeface="안상수2006굵은"/>
                <a:ea typeface="안상수2006굵은"/>
              </a:rPr>
              <a:t>    </a:t>
            </a:r>
            <a:r>
              <a:rPr lang="en-US" altLang="ko-KR">
                <a:latin typeface="안상수2006굵은"/>
                <a:ea typeface="안상수2006굵은"/>
              </a:rPr>
              <a:t>영향을 분석함으로써 인지과학기반 영어 읽기 교수 모형의 효율성을 입증</a:t>
            </a:r>
            <a:endParaRPr lang="en-US" altLang="ko-KR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endParaRPr lang="en-US" altLang="ko-KR">
              <a:latin typeface="안상수2006굵은"/>
              <a:ea typeface="안상수2006굵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5.</a:t>
            </a:r>
            <a:r>
              <a:rPr lang="ko-KR" altLang="en-US"/>
              <a:t> 최근 동향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997074"/>
            <a:ext cx="11582399" cy="4525963"/>
          </a:xfrm>
        </p:spPr>
        <p:txBody>
          <a:bodyPr vert="horz" lIns="91440" tIns="45720" rIns="91440" bIns="45720">
            <a:normAutofit lnSpcReduction="10000"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융합 연구의 중요성이 더욱 강조되면서 최근 인지과학에 대한 관심이 커지고 있다.</a:t>
            </a:r>
            <a:endPara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인지과학은 그 기원에서부터 컴퓨터과학과 역사를 같이함</a:t>
            </a:r>
            <a:endPara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최근 미국 시각 심리학 학회에서 얼굴, 물체, 풍경 연구자들은 각 연구실에서 그동안 세워온 인간 행동과 </a:t>
            </a:r>
            <a:endPara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신경신호에 대한 이론적 모델이 콘볼루션 딥신경망 (Convolutional Neural Networks) 의 </a:t>
            </a:r>
            <a:endPara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특정 레이어와 얼마나 유사한지, 각 레이어가 인간 행동이나 뇌 신경신호의 변산성을 얼마나 </a:t>
            </a:r>
            <a:endPara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해석할 수 있는지 발표</a:t>
            </a:r>
            <a:endPara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이는 시각 자극의 밝기, 오리엔테이션등과 같은 하위 시각 정보에 대한 표상부터 그 시각 자극의 의미와 </a:t>
            </a:r>
            <a:endPara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같은 상위 표상까지 다양</a:t>
            </a:r>
            <a:endPara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/>
              <a:t>1. What is Cognitive Science?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289" y="1893888"/>
            <a:ext cx="11655422" cy="424944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3000">
                <a:latin typeface="안상수2006굵은"/>
                <a:ea typeface="안상수2006굵은"/>
              </a:rPr>
              <a:t>Cognitive Science</a:t>
            </a:r>
            <a:endParaRPr lang="en-US" altLang="ko-KR" sz="3000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en-US" altLang="ko-KR" sz="3000">
                <a:latin typeface="안상수2006굵은"/>
                <a:ea typeface="안상수2006굵은"/>
              </a:rPr>
              <a:t>  : </a:t>
            </a:r>
            <a:r>
              <a:rPr lang="ko-KR" altLang="en-US" sz="3000">
                <a:latin typeface="안상수2006굵은"/>
                <a:ea typeface="안상수2006굵은"/>
              </a:rPr>
              <a:t>인지에 대한 학문</a:t>
            </a:r>
            <a:endParaRPr lang="ko-KR" altLang="en-US" sz="3000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en-US" altLang="ko-KR" sz="3000">
                <a:latin typeface="안상수2006굵은"/>
                <a:ea typeface="안상수2006굵은"/>
              </a:rPr>
              <a:t>  :</a:t>
            </a:r>
            <a:r>
              <a:rPr lang="ko-KR" altLang="en-US" sz="3000">
                <a:latin typeface="안상수2006굵은"/>
                <a:ea typeface="안상수2006굵은"/>
              </a:rPr>
              <a:t> 보고 듣고 느끼고 생각한 것에 대한 정보를 바탕으로 추가적인 데이터 및 프로그램 등을 만들어내는 과정</a:t>
            </a:r>
            <a:endParaRPr lang="ko-KR" altLang="en-US" sz="3000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ko-KR" altLang="en-US" sz="3000">
                <a:latin typeface="안상수2006굵은"/>
                <a:ea typeface="안상수2006굵은"/>
              </a:rPr>
              <a:t>  </a:t>
            </a:r>
            <a:r>
              <a:rPr lang="en-US" altLang="ko-KR" sz="3000">
                <a:latin typeface="안상수2006굵은"/>
                <a:ea typeface="안상수2006굵은"/>
              </a:rPr>
              <a:t>:</a:t>
            </a:r>
            <a:r>
              <a:rPr lang="ko-KR" altLang="en-US" sz="3000">
                <a:latin typeface="안상수2006굵은"/>
                <a:ea typeface="안상수2006굵은"/>
              </a:rPr>
              <a:t> </a:t>
            </a:r>
            <a:r>
              <a:rPr lang="en-US" altLang="ko-KR" sz="3000">
                <a:latin typeface="안상수2006굵은"/>
                <a:ea typeface="안상수2006굵은"/>
              </a:rPr>
              <a:t>인간의 마음과 동물 및 인공적 지적 시스템(artificial intelligent systems)에서 정보처리가 </a:t>
            </a:r>
            <a:endParaRPr lang="en-US" altLang="ko-KR" sz="3000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ko-KR" altLang="en-US" sz="3000">
                <a:latin typeface="안상수2006굵은"/>
                <a:ea typeface="안상수2006굵은"/>
              </a:rPr>
              <a:t>    </a:t>
            </a:r>
            <a:r>
              <a:rPr lang="en-US" altLang="ko-KR" sz="3000">
                <a:latin typeface="안상수2006굵은"/>
                <a:ea typeface="안상수2006굵은"/>
              </a:rPr>
              <a:t>어떻게 일어나는가를 연구</a:t>
            </a:r>
            <a:endParaRPr lang="en-US" altLang="ko-KR" sz="3000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ko-KR" altLang="en-US" sz="3000">
                <a:latin typeface="안상수2006굵은"/>
                <a:ea typeface="안상수2006굵은"/>
              </a:rPr>
              <a:t>  </a:t>
            </a:r>
            <a:r>
              <a:rPr lang="en-US" altLang="ko-KR" sz="3000">
                <a:latin typeface="안상수2006굵은"/>
                <a:ea typeface="안상수2006굵은"/>
              </a:rPr>
              <a:t>:</a:t>
            </a:r>
            <a:r>
              <a:rPr lang="ko-KR" altLang="en-US" sz="3000">
                <a:latin typeface="안상수2006굵은"/>
                <a:ea typeface="안상수2006굵은"/>
              </a:rPr>
              <a:t> 인지과학의 핵심은 정보처리 패러다임</a:t>
            </a:r>
            <a:endParaRPr lang="ko-KR" altLang="en-US" sz="3000">
              <a:latin typeface="안상수2006굵은"/>
              <a:ea typeface="안상수2006굵은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altLang="ko-KR" sz="300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2. Cognitive Science’s rule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288" y="1621778"/>
            <a:ext cx="11655422" cy="4249443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altLang="ko-KR" sz="2700">
                <a:latin typeface="한컴 말랑말랑 Bold"/>
                <a:ea typeface="한컴 말랑말랑 Bold"/>
              </a:rPr>
              <a:t>1.</a:t>
            </a:r>
            <a:r>
              <a:rPr lang="ko-KR" altLang="en-US" sz="2700">
                <a:latin typeface="한컴 말랑말랑 Bold"/>
                <a:ea typeface="한컴 말랑말랑 Bold"/>
              </a:rPr>
              <a:t> 다양한 계층의 분석</a:t>
            </a:r>
            <a:endParaRPr lang="ko-KR" altLang="en-US" sz="2700">
              <a:latin typeface="한컴 말랑말랑 Bold"/>
              <a:ea typeface="한컴 말랑말랑 Bold"/>
            </a:endParaRPr>
          </a:p>
          <a:p>
            <a:pPr marL="0" indent="0">
              <a:buNone/>
              <a:defRPr/>
            </a:pPr>
            <a:r>
              <a:rPr lang="ko-KR" altLang="en-US" sz="2700">
                <a:latin typeface="한컴 말랑말랑 Bold"/>
                <a:ea typeface="한컴 말랑말랑 Bold"/>
              </a:rPr>
              <a:t>   </a:t>
            </a:r>
            <a:r>
              <a:rPr lang="en-US" altLang="ko-KR" sz="2700">
                <a:latin typeface="한컴 말랑말랑 Bold"/>
                <a:ea typeface="한컴 말랑말랑 Bold"/>
              </a:rPr>
              <a:t>-&gt;</a:t>
            </a:r>
            <a:r>
              <a:rPr lang="ko-KR" altLang="en-US" sz="2700">
                <a:latin typeface="한컴 말랑말랑 Bold"/>
                <a:ea typeface="한컴 말랑말랑 Bold"/>
              </a:rPr>
              <a:t> 단일 수준의 연구만으로는 정신/마음에 대한 완벽한 이해를 할 수 없음</a:t>
            </a:r>
            <a:endParaRPr lang="ko-KR" altLang="en-US" sz="2700">
              <a:latin typeface="한컴 말랑말랑 Bold"/>
              <a:ea typeface="한컴 말랑말랑 Bold"/>
            </a:endParaRPr>
          </a:p>
          <a:p>
            <a:pPr marL="0" indent="0">
              <a:buNone/>
              <a:defRPr/>
            </a:pPr>
            <a:endParaRPr lang="ko-KR" altLang="en-US" sz="2700">
              <a:latin typeface="한컴 말랑말랑 Bold"/>
              <a:ea typeface="한컴 말랑말랑 Bold"/>
            </a:endParaRPr>
          </a:p>
          <a:p>
            <a:pPr marL="0" indent="0">
              <a:buNone/>
              <a:defRPr/>
            </a:pPr>
            <a:r>
              <a:rPr lang="ko-KR" altLang="en-US" sz="2700">
                <a:latin typeface="한컴 말랑말랑 Bold"/>
                <a:ea typeface="한컴 말랑말랑 Bold"/>
              </a:rPr>
              <a:t>   </a:t>
            </a:r>
            <a:r>
              <a:rPr lang="en-US" altLang="ko-KR" sz="2700">
                <a:latin typeface="한컴 말랑말랑 Bold"/>
                <a:ea typeface="한컴 말랑말랑 Bold"/>
              </a:rPr>
              <a:t>-&gt;</a:t>
            </a:r>
            <a:r>
              <a:rPr lang="ko-KR" altLang="en-US" sz="2700">
                <a:latin typeface="한컴 말랑말랑 Bold"/>
                <a:ea typeface="한컴 말랑말랑 Bold"/>
              </a:rPr>
              <a:t> 다른 수준의 분석이 서로에게 각각 어떻게 연관되는 지를 이해하는 것이 필요</a:t>
            </a:r>
            <a:endParaRPr lang="ko-KR" altLang="en-US" sz="2700">
              <a:latin typeface="한컴 말랑말랑 Bold"/>
              <a:ea typeface="한컴 말랑말랑 Bold"/>
            </a:endParaRPr>
          </a:p>
          <a:p>
            <a:pPr marL="0" indent="0">
              <a:buNone/>
              <a:defRPr/>
            </a:pPr>
            <a:endParaRPr lang="ko-KR" altLang="en-US" sz="2700">
              <a:latin typeface="한컴 말랑말랑 Bold"/>
              <a:ea typeface="한컴 말랑말랑 Bold"/>
            </a:endParaRPr>
          </a:p>
          <a:p>
            <a:pPr marL="0" indent="0">
              <a:buNone/>
              <a:defRPr/>
            </a:pPr>
            <a:r>
              <a:rPr lang="ko-KR" altLang="en-US" sz="2700">
                <a:latin typeface="한컴 말랑말랑 Bold"/>
                <a:ea typeface="한컴 말랑말랑 Bold"/>
              </a:rPr>
              <a:t>   </a:t>
            </a:r>
            <a:r>
              <a:rPr lang="en-US" altLang="ko-KR" sz="2700">
                <a:latin typeface="한컴 말랑말랑 Bold"/>
                <a:ea typeface="한컴 말랑말랑 Bold"/>
              </a:rPr>
              <a:t>-&gt;</a:t>
            </a:r>
            <a:r>
              <a:rPr lang="ko-KR" altLang="en-US" sz="2700">
                <a:latin typeface="한컴 말랑말랑 Bold"/>
                <a:ea typeface="한컴 말랑말랑 Bold"/>
              </a:rPr>
              <a:t> </a:t>
            </a:r>
            <a:r>
              <a:rPr lang="en-US" altLang="ko-KR" sz="2700">
                <a:latin typeface="한컴 말랑말랑 Bold"/>
                <a:ea typeface="한컴 말랑말랑 Bold"/>
              </a:rPr>
              <a:t>Marr’s Tri-Level Hypothesis</a:t>
            </a:r>
            <a:endParaRPr lang="en-US" altLang="ko-KR" sz="2700">
              <a:latin typeface="한컴 말랑말랑 Bold"/>
              <a:ea typeface="한컴 말랑말랑 Bold"/>
            </a:endParaRPr>
          </a:p>
          <a:p>
            <a:pPr marL="0" indent="0">
              <a:buNone/>
              <a:defRPr/>
            </a:pPr>
            <a:r>
              <a:rPr lang="en-US" altLang="ko-KR" sz="2700">
                <a:latin typeface="한컴 말랑말랑 Bold"/>
                <a:ea typeface="한컴 말랑말랑 Bold"/>
              </a:rPr>
              <a:t>     -계산 계층 : 이 시스템이 해결하고자 또는 극복하고자 하는 목적을 정의</a:t>
            </a:r>
            <a:endParaRPr lang="en-US" altLang="ko-KR" sz="2700">
              <a:latin typeface="한컴 말랑말랑 Bold"/>
              <a:ea typeface="한컴 말랑말랑 Bold"/>
            </a:endParaRPr>
          </a:p>
          <a:p>
            <a:pPr marL="0" indent="0">
              <a:buNone/>
              <a:defRPr/>
            </a:pPr>
            <a:r>
              <a:rPr lang="en-US" altLang="ko-KR" sz="2700">
                <a:latin typeface="한컴 말랑말랑 Bold"/>
                <a:ea typeface="한컴 말랑말랑 Bold"/>
              </a:rPr>
              <a:t>     -표현과 알고리즘 계층 : 목적 달성을 위해서 시스템이 어떻게 동작하는 지를 분석</a:t>
            </a:r>
            <a:endParaRPr lang="en-US" altLang="ko-KR" sz="2700">
              <a:latin typeface="한컴 말랑말랑 Bold"/>
              <a:ea typeface="한컴 말랑말랑 Bold"/>
            </a:endParaRPr>
          </a:p>
          <a:p>
            <a:pPr marL="0" indent="0">
              <a:buNone/>
              <a:defRPr/>
            </a:pPr>
            <a:r>
              <a:rPr lang="en-US" altLang="ko-KR" sz="2700">
                <a:latin typeface="한컴 말랑말랑 Bold"/>
                <a:ea typeface="한컴 말랑말랑 Bold"/>
              </a:rPr>
              <a:t>     -물리적 계층 (Physical level): 시스템의 물리적 구현</a:t>
            </a:r>
            <a:endParaRPr lang="en-US" altLang="ko-KR" sz="2700">
              <a:latin typeface="한컴 말랑말랑 Bold"/>
              <a:ea typeface="한컴 말랑말랑 Bold"/>
            </a:endParaRPr>
          </a:p>
          <a:p>
            <a:pPr marL="0" indent="0">
              <a:buNone/>
              <a:defRPr/>
            </a:pPr>
            <a:r>
              <a:rPr lang="en-US" altLang="ko-KR" sz="2700">
                <a:latin typeface="한컴 말랑말랑 Bold"/>
                <a:ea typeface="한컴 말랑말랑 Bold"/>
              </a:rPr>
              <a:t>   &lt;생물적 비전인 경우, 어떤 신경 구조와 뉴런 활동이 그 비전 시스템을 구현하는 지&gt;</a:t>
            </a:r>
            <a:endParaRPr lang="en-US" altLang="ko-KR" sz="2700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endParaRPr lang="ko-KR" altLang="en-US" sz="2700">
              <a:latin typeface="안상수2006굵은"/>
              <a:ea typeface="안상수2006굵은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altLang="ko-KR" sz="270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2. Cognitive Science’s rule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289" y="1893888"/>
            <a:ext cx="11655422" cy="424944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000">
                <a:latin typeface="안상수2006굵은"/>
                <a:ea typeface="안상수2006굵은"/>
              </a:rPr>
              <a:t>다양한 학문과의 연계</a:t>
            </a:r>
            <a:endParaRPr lang="ko-KR" altLang="en-US" sz="3000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en-US" altLang="ko-KR" sz="3000">
                <a:latin typeface="안상수2006굵은"/>
                <a:ea typeface="안상수2006굵은"/>
              </a:rPr>
              <a:t>   - 심리학, 신경과학, 언어학, 철학, 컴퓨터과학, 인류학, 사회학, 생물학 등의 </a:t>
            </a:r>
            <a:endParaRPr lang="en-US" altLang="ko-KR" sz="3000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en-US" altLang="ko-KR" sz="3000">
                <a:latin typeface="안상수2006굵은"/>
                <a:ea typeface="안상수2006굵은"/>
              </a:rPr>
              <a:t>      다양한 학문 분야와 연계</a:t>
            </a:r>
            <a:endParaRPr lang="en-US" altLang="ko-KR" sz="3000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endParaRPr lang="en-US" altLang="ko-KR" sz="3000">
              <a:latin typeface="안상수2006굵은"/>
              <a:ea typeface="안상수2006굵은"/>
            </a:endParaRPr>
          </a:p>
          <a:p>
            <a:pPr>
              <a:defRPr/>
            </a:pPr>
            <a:r>
              <a:rPr lang="ko-KR" altLang="en-US" sz="3000">
                <a:latin typeface="안상수2006굵은"/>
                <a:ea typeface="안상수2006굵은"/>
              </a:rPr>
              <a:t>인지과학</a:t>
            </a:r>
            <a:r>
              <a:rPr lang="en-US" altLang="ko-KR" sz="3000">
                <a:latin typeface="안상수2006굵은"/>
                <a:ea typeface="안상수2006굵은"/>
              </a:rPr>
              <a:t>:</a:t>
            </a:r>
            <a:r>
              <a:rPr lang="ko-KR" altLang="en-US" sz="3000">
                <a:latin typeface="안상수2006굵은"/>
                <a:ea typeface="안상수2006굵은"/>
              </a:rPr>
              <a:t> 용어</a:t>
            </a:r>
            <a:endParaRPr lang="ko-KR" altLang="en-US" sz="3000"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300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- 기술 가능한 인간의 정신 작용 또는 구조에 대해 사용</a:t>
            </a:r>
            <a:endParaRPr xmlns:mc="http://schemas.openxmlformats.org/markup-compatibility/2006" xmlns:hp="http://schemas.haansoft.com/office/presentation/8.0" lang="en-US" altLang="ko-KR" sz="300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 CG Categories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1474" y="1631949"/>
            <a:ext cx="10972798" cy="452596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- 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  <a:cs typeface="함초롬바탕"/>
              </a:rPr>
              <a:t>인지 심리</a:t>
            </a:r>
            <a:endParaRPr xmlns:mc="http://schemas.openxmlformats.org/markup-compatibility/2006" xmlns:hp="http://schemas.haansoft.com/office/presentation/8.0" lang="ko-KR" altLang="en-US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  <a:cs typeface="함초롬바탕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- 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신경과학</a:t>
            </a:r>
            <a:endParaRPr xmlns:mc="http://schemas.openxmlformats.org/markup-compatibility/2006" xmlns:hp="http://schemas.haansoft.com/office/presentation/8.0" lang="ko-KR" altLang="en-US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-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언어학</a:t>
            </a: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(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전산언어</a:t>
            </a: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)</a:t>
            </a:r>
            <a:endParaRPr xmlns:mc="http://schemas.openxmlformats.org/markup-compatibility/2006" xmlns:hp="http://schemas.haansoft.com/office/presentation/8.0" lang="en-US" altLang="ko-KR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- 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철학</a:t>
            </a:r>
            <a:endParaRPr xmlns:mc="http://schemas.openxmlformats.org/markup-compatibility/2006" xmlns:hp="http://schemas.haansoft.com/office/presentation/8.0" lang="ko-KR" altLang="en-US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</a:t>
            </a: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-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인공지능</a:t>
            </a:r>
            <a:endParaRPr xmlns:mc="http://schemas.openxmlformats.org/markup-compatibility/2006" xmlns:hp="http://schemas.haansoft.com/office/presentation/8.0" lang="ko-KR" altLang="en-US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</a:t>
            </a: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-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</a:t>
            </a: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Neuro informatics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 CG Categories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1474" y="1631949"/>
            <a:ext cx="10972798" cy="452596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- 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인공지능</a:t>
            </a:r>
            <a:endParaRPr xmlns:mc="http://schemas.openxmlformats.org/markup-compatibility/2006" xmlns:hp="http://schemas.haansoft.com/office/presentation/8.0" lang="ko-KR" altLang="en-US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  </a:t>
            </a: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: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기계의 인지적 현상을 다루는 학문</a:t>
            </a:r>
            <a:endParaRPr xmlns:mc="http://schemas.openxmlformats.org/markup-compatibility/2006" xmlns:hp="http://schemas.haansoft.com/office/presentation/8.0" lang="ko-KR" altLang="en-US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  </a:t>
            </a: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: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사람의 지적 특징을 컴퓨터 내에 구현</a:t>
            </a:r>
            <a:endParaRPr xmlns:mc="http://schemas.openxmlformats.org/markup-compatibility/2006" xmlns:hp="http://schemas.haansoft.com/office/presentation/8.0" lang="ko-KR" altLang="en-US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- 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주의</a:t>
            </a: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(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집중</a:t>
            </a: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,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</a:t>
            </a: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Attention)</a:t>
            </a:r>
            <a:endParaRPr xmlns:mc="http://schemas.openxmlformats.org/markup-compatibility/2006" xmlns:hp="http://schemas.haansoft.com/office/presentation/8.0" lang="en-US" altLang="ko-KR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  </a:t>
            </a: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: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중요한 정보 선택</a:t>
            </a:r>
            <a:endParaRPr xmlns:mc="http://schemas.openxmlformats.org/markup-compatibility/2006" xmlns:hp="http://schemas.haansoft.com/office/presentation/8.0" lang="ko-KR" altLang="en-US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  </a:t>
            </a: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: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수많은 자극을 받을때 처리 대상을 결정하는 방법</a:t>
            </a:r>
            <a:endParaRPr xmlns:mc="http://schemas.openxmlformats.org/markup-compatibility/2006" xmlns:hp="http://schemas.haansoft.com/office/presentation/8.0" lang="ko-KR" altLang="en-US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 CG Categories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66018"/>
            <a:ext cx="12192000" cy="452596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</a:t>
            </a:r>
            <a:r>
              <a:rPr xmlns:mc="http://schemas.openxmlformats.org/markup-compatibility/2006" xmlns:hp="http://schemas.haansoft.com/office/presentation/8.0" lang="EN-US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- </a:t>
            </a:r>
            <a:r>
              <a:rPr xmlns:mc="http://schemas.openxmlformats.org/markup-compatibility/2006" xmlns:hp="http://schemas.haansoft.com/office/presentation/8.0" lang="ko-KR" altLang="en-US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지식과 언어 처리</a:t>
            </a:r>
            <a:endParaRPr xmlns:mc="http://schemas.openxmlformats.org/markup-compatibility/2006" xmlns:hp="http://schemas.haansoft.com/office/presentation/8.0" lang="ko-KR" altLang="en-US" sz="3100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  </a:t>
            </a:r>
            <a:r>
              <a:rPr xmlns:mc="http://schemas.openxmlformats.org/markup-compatibility/2006" xmlns:hp="http://schemas.haansoft.com/office/presentation/8.0" lang="en-US" altLang="ko-KR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:</a:t>
            </a:r>
            <a:r>
              <a:rPr xmlns:mc="http://schemas.openxmlformats.org/markup-compatibility/2006" xmlns:hp="http://schemas.haansoft.com/office/presentation/8.0" lang="ko-KR" altLang="en-US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어떻게 두뇌가 언어를 처리하는가</a:t>
            </a:r>
            <a:endParaRPr xmlns:mc="http://schemas.openxmlformats.org/markup-compatibility/2006" xmlns:hp="http://schemas.haansoft.com/office/presentation/8.0" lang="ko-KR" altLang="en-US" sz="3100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25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      </a:t>
            </a:r>
            <a:r>
              <a:rPr xmlns:mc="http://schemas.openxmlformats.org/markup-compatibility/2006" xmlns:hp="http://schemas.haansoft.com/office/presentation/8.0" lang="en-US" altLang="ko-KR" sz="25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1.</a:t>
            </a:r>
            <a:r>
              <a:rPr xmlns:mc="http://schemas.openxmlformats.org/markup-compatibility/2006" xmlns:hp="http://schemas.haansoft.com/office/presentation/8.0" lang="ko-KR" altLang="en-US" sz="25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언어적 지식은 어느 정도나 타고난 것인지 아니면 학습되는 것인가</a:t>
            </a:r>
            <a:r>
              <a:rPr xmlns:mc="http://schemas.openxmlformats.org/markup-compatibility/2006" xmlns:hp="http://schemas.haansoft.com/office/presentation/8.0" lang="en-US" altLang="ko-KR" sz="25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?</a:t>
            </a:r>
            <a:endParaRPr xmlns:mc="http://schemas.openxmlformats.org/markup-compatibility/2006" xmlns:hp="http://schemas.haansoft.com/office/presentation/8.0" lang="en-US" altLang="ko-KR" sz="2500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25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      </a:t>
            </a:r>
            <a:r>
              <a:rPr xmlns:mc="http://schemas.openxmlformats.org/markup-compatibility/2006" xmlns:hp="http://schemas.haansoft.com/office/presentation/8.0" lang="en-US" altLang="ko-KR" sz="25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2.</a:t>
            </a:r>
            <a:r>
              <a:rPr xmlns:mc="http://schemas.openxmlformats.org/markup-compatibility/2006" xmlns:hp="http://schemas.haansoft.com/office/presentation/8.0" lang="ko-KR" altLang="en-US" sz="25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왜 성인들은 어렸을 적 모국어를 배웠을 만큼 쉽게 두 번째 언어를 배울 수 없을까</a:t>
            </a:r>
            <a:r>
              <a:rPr xmlns:mc="http://schemas.openxmlformats.org/markup-compatibility/2006" xmlns:hp="http://schemas.haansoft.com/office/presentation/8.0" lang="en-US" altLang="ko-KR" sz="25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?</a:t>
            </a:r>
            <a:endParaRPr xmlns:mc="http://schemas.openxmlformats.org/markup-compatibility/2006" xmlns:hp="http://schemas.haansoft.com/office/presentation/8.0" lang="en-US" altLang="ko-KR" sz="2500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25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      </a:t>
            </a:r>
            <a:r>
              <a:rPr xmlns:mc="http://schemas.openxmlformats.org/markup-compatibility/2006" xmlns:hp="http://schemas.haansoft.com/office/presentation/8.0" lang="en-US" altLang="ko-KR" sz="25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3. </a:t>
            </a:r>
            <a:r>
              <a:rPr xmlns:mc="http://schemas.openxmlformats.org/markup-compatibility/2006" xmlns:hp="http://schemas.haansoft.com/office/presentation/8.0" lang="ko-KR" altLang="en-US" sz="25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사람들은 어떻게 새로운 문장들을 이해할 수 있을까</a:t>
            </a:r>
            <a:r>
              <a:rPr xmlns:mc="http://schemas.openxmlformats.org/markup-compatibility/2006" xmlns:hp="http://schemas.haansoft.com/office/presentation/8.0" lang="en-US" altLang="ko-KR" sz="25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?</a:t>
            </a:r>
            <a:endParaRPr xmlns:mc="http://schemas.openxmlformats.org/markup-compatibility/2006" xmlns:hp="http://schemas.haansoft.com/office/presentation/8.0" lang="en-US" altLang="ko-KR" sz="2500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</a:t>
            </a:r>
            <a:r>
              <a:rPr xmlns:mc="http://schemas.openxmlformats.org/markup-compatibility/2006" xmlns:hp="http://schemas.haansoft.com/office/presentation/8.0" lang="ko-KR" altLang="en-US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</a:t>
            </a:r>
            <a:r>
              <a:rPr xmlns:mc="http://schemas.openxmlformats.org/markup-compatibility/2006" xmlns:hp="http://schemas.haansoft.com/office/presentation/8.0" lang="en-US" altLang="ko-KR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:</a:t>
            </a:r>
            <a:r>
              <a:rPr xmlns:mc="http://schemas.openxmlformats.org/markup-compatibility/2006" xmlns:hp="http://schemas.haansoft.com/office/presentation/8.0" lang="ko-KR" altLang="en-US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</a:t>
            </a:r>
            <a:r>
              <a:rPr xmlns:mc="http://schemas.openxmlformats.org/markup-compatibility/2006" xmlns:hp="http://schemas.haansoft.com/office/presentation/8.0" lang="en-US" altLang="ko-KR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최근 50여 년 간에는 더 많은 연구자들이 지식과 언어 사용을 인지 현상으로서 연구</a:t>
            </a:r>
            <a:endParaRPr xmlns:mc="http://schemas.openxmlformats.org/markup-compatibility/2006" xmlns:hp="http://schemas.haansoft.com/office/presentation/8.0" lang="en-US" altLang="ko-KR" sz="3100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  </a:t>
            </a:r>
            <a:r>
              <a:rPr xmlns:mc="http://schemas.openxmlformats.org/markup-compatibility/2006" xmlns:hp="http://schemas.haansoft.com/office/presentation/8.0" lang="en-US" altLang="ko-KR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:</a:t>
            </a:r>
            <a:r>
              <a:rPr xmlns:mc="http://schemas.openxmlformats.org/markup-compatibility/2006" xmlns:hp="http://schemas.haansoft.com/office/presentation/8.0" lang="ko-KR" altLang="en-US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</a:t>
            </a:r>
            <a:r>
              <a:rPr xmlns:mc="http://schemas.openxmlformats.org/markup-compatibility/2006" xmlns:hp="http://schemas.haansoft.com/office/presentation/8.0" lang="en-US" altLang="ko-KR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어떻게 언어의 지식이 습득되고 사용되는 지, 그리고 그것이 정확히 어떻게 구성되는 지 등을</a:t>
            </a:r>
            <a:endParaRPr xmlns:mc="http://schemas.openxmlformats.org/markup-compatibility/2006" xmlns:hp="http://schemas.haansoft.com/office/presentation/8.0" lang="en-US" altLang="ko-KR" sz="3100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    </a:t>
            </a:r>
            <a:r>
              <a:rPr xmlns:mc="http://schemas.openxmlformats.org/markup-compatibility/2006" xmlns:hp="http://schemas.haansoft.com/office/presentation/8.0" lang="en-US" altLang="ko-KR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주된 문제로 다</a:t>
            </a:r>
            <a:r>
              <a:rPr xmlns:mc="http://schemas.openxmlformats.org/markup-compatibility/2006" xmlns:hp="http://schemas.haansoft.com/office/presentation/8.0" lang="ko-KR" altLang="en-US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룸</a:t>
            </a:r>
            <a:endParaRPr xmlns:mc="http://schemas.openxmlformats.org/markup-compatibility/2006" xmlns:hp="http://schemas.haansoft.com/office/presentation/8.0" lang="ko-KR" altLang="en-US" sz="3100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 CG Categories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17638"/>
            <a:ext cx="12192000" cy="452596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</a:t>
            </a:r>
            <a:r>
              <a:rPr xmlns:mc="http://schemas.openxmlformats.org/markup-compatibility/2006" xmlns:hp="http://schemas.haansoft.com/office/presentation/8.0" lang="EN-US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- </a:t>
            </a:r>
            <a:r>
              <a:rPr xmlns:mc="http://schemas.openxmlformats.org/markup-compatibility/2006" xmlns:hp="http://schemas.haansoft.com/office/presentation/8.0" lang="ko-KR" altLang="en-US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학습과 성장</a:t>
            </a:r>
            <a:endParaRPr xmlns:mc="http://schemas.openxmlformats.org/markup-compatibility/2006" xmlns:hp="http://schemas.haansoft.com/office/presentation/8.0" lang="ko-KR" altLang="en-US" sz="3100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  </a:t>
            </a:r>
            <a:r>
              <a:rPr xmlns:mc="http://schemas.openxmlformats.org/markup-compatibility/2006" xmlns:hp="http://schemas.haansoft.com/office/presentation/8.0" lang="en-US" altLang="ko-KR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:</a:t>
            </a:r>
            <a:r>
              <a:rPr xmlns:mc="http://schemas.openxmlformats.org/markup-compatibility/2006" xmlns:hp="http://schemas.haansoft.com/office/presentation/8.0" lang="ko-KR" altLang="en-US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지식과 정보를 취득하는 과정</a:t>
            </a:r>
            <a:endParaRPr xmlns:mc="http://schemas.openxmlformats.org/markup-compatibility/2006" xmlns:hp="http://schemas.haansoft.com/office/presentation/8.0" lang="en-US" altLang="ko-KR" sz="2500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  </a:t>
            </a:r>
            <a:r>
              <a:rPr xmlns:mc="http://schemas.openxmlformats.org/markup-compatibility/2006" xmlns:hp="http://schemas.haansoft.com/office/presentation/8.0" lang="en-US" altLang="ko-KR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:</a:t>
            </a:r>
            <a:r>
              <a:rPr xmlns:mc="http://schemas.openxmlformats.org/markup-compatibility/2006" xmlns:hp="http://schemas.haansoft.com/office/presentation/8.0" lang="ko-KR" altLang="en-US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</a:t>
            </a:r>
            <a:r>
              <a:rPr xmlns:mc="http://schemas.openxmlformats.org/markup-compatibility/2006" xmlns:hp="http://schemas.haansoft.com/office/presentation/8.0" lang="en-US" altLang="ko-KR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어떤 특정 능력이 어느 정도나 선천적 또는 후천적인지에 대한 것</a:t>
            </a:r>
            <a:r>
              <a:rPr xmlns:mc="http://schemas.openxmlformats.org/markup-compatibility/2006" xmlns:hp="http://schemas.haansoft.com/office/presentation/8.0" lang="ko-KR" altLang="en-US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</a:t>
            </a:r>
            <a:r>
              <a:rPr xmlns:mc="http://schemas.openxmlformats.org/markup-compatibility/2006" xmlns:hp="http://schemas.haansoft.com/office/presentation/8.0" lang="en-US" altLang="ko-KR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-</a:t>
            </a:r>
            <a:r>
              <a:rPr xmlns:mc="http://schemas.openxmlformats.org/markup-compatibility/2006" xmlns:hp="http://schemas.haansoft.com/office/presentation/8.0" lang="ko-KR" altLang="en-US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</a:t>
            </a:r>
            <a:r>
              <a:rPr xmlns:mc="http://schemas.openxmlformats.org/markup-compatibility/2006" xmlns:hp="http://schemas.haansoft.com/office/presentation/8.0" lang="en-US" altLang="ko-KR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in </a:t>
            </a:r>
            <a:r>
              <a:rPr xmlns:mc="http://schemas.openxmlformats.org/markup-compatibility/2006" xmlns:hp="http://schemas.haansoft.com/office/presentation/8.0" lang="ko-KR" altLang="en-US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인지성장연구</a:t>
            </a:r>
            <a:endParaRPr xmlns:mc="http://schemas.openxmlformats.org/markup-compatibility/2006" xmlns:hp="http://schemas.haansoft.com/office/presentation/8.0" lang="ko-KR" altLang="en-US" sz="3100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</a:t>
            </a:r>
            <a:r>
              <a:rPr xmlns:mc="http://schemas.openxmlformats.org/markup-compatibility/2006" xmlns:hp="http://schemas.haansoft.com/office/presentation/8.0" lang="EN-US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- </a:t>
            </a:r>
            <a:r>
              <a:rPr xmlns:mc="http://schemas.openxmlformats.org/markup-compatibility/2006" xmlns:hp="http://schemas.haansoft.com/office/presentation/8.0" lang="ko-KR" altLang="en-US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기억</a:t>
            </a:r>
            <a:endParaRPr xmlns:mc="http://schemas.openxmlformats.org/markup-compatibility/2006" xmlns:hp="http://schemas.haansoft.com/office/presentation/8.0" lang="ko-KR" altLang="en-US" sz="3100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  </a:t>
            </a:r>
            <a:r>
              <a:rPr xmlns:mc="http://schemas.openxmlformats.org/markup-compatibility/2006" xmlns:hp="http://schemas.haansoft.com/office/presentation/8.0" lang="en-US" altLang="ko-KR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:</a:t>
            </a:r>
            <a:r>
              <a:rPr xmlns:mc="http://schemas.openxmlformats.org/markup-compatibility/2006" xmlns:hp="http://schemas.haansoft.com/office/presentation/8.0" lang="ko-KR" altLang="en-US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기억이 어떻게 인지 과정에 관계되는지, 그리고 인지와 기억 간의 상호 관계에 대해서 더 집중</a:t>
            </a:r>
            <a:endParaRPr xmlns:mc="http://schemas.openxmlformats.org/markup-compatibility/2006" xmlns:hp="http://schemas.haansoft.com/office/presentation/8.0" lang="ko-KR" altLang="en-US" sz="3100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lang="ko-KR" altLang="en-US" sz="3100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 CG Categories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66018"/>
            <a:ext cx="12192000" cy="452596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</a:t>
            </a:r>
            <a:r>
              <a:rPr xmlns:mc="http://schemas.openxmlformats.org/markup-compatibility/2006" xmlns:hp="http://schemas.haansoft.com/office/presentation/8.0" lang="EN-US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-</a:t>
            </a:r>
            <a:r>
              <a:rPr xmlns:mc="http://schemas.openxmlformats.org/markup-compatibility/2006" xmlns:hp="http://schemas.haansoft.com/office/presentation/8.0" lang="ko-KR" altLang="en-US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지각과 행동</a:t>
            </a:r>
            <a:endParaRPr xmlns:mc="http://schemas.openxmlformats.org/markup-compatibility/2006" xmlns:hp="http://schemas.haansoft.com/office/presentation/8.0" lang="ko-KR" altLang="en-US" sz="3100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  </a:t>
            </a:r>
            <a:r>
              <a:rPr xmlns:mc="http://schemas.openxmlformats.org/markup-compatibility/2006" xmlns:hp="http://schemas.haansoft.com/office/presentation/8.0" lang="en-US" altLang="ko-KR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1.</a:t>
            </a:r>
            <a:r>
              <a:rPr xmlns:mc="http://schemas.openxmlformats.org/markup-compatibility/2006" xmlns:hp="http://schemas.haansoft.com/office/presentation/8.0" lang="ko-KR" altLang="en-US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우리가 어떻게 사물을 인식할 수 있는가? </a:t>
            </a:r>
            <a:endParaRPr xmlns:mc="http://schemas.openxmlformats.org/markup-compatibility/2006" xmlns:hp="http://schemas.haansoft.com/office/presentation/8.0" lang="ko-KR" altLang="en-US" sz="3100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  </a:t>
            </a:r>
            <a:r>
              <a:rPr xmlns:mc="http://schemas.openxmlformats.org/markup-compatibility/2006" xmlns:hp="http://schemas.haansoft.com/office/presentation/8.0" lang="en-US" altLang="ko-KR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2.</a:t>
            </a:r>
            <a:r>
              <a:rPr xmlns:mc="http://schemas.openxmlformats.org/markup-compatibility/2006" xmlns:hp="http://schemas.haansoft.com/office/presentation/8.0" lang="ko-KR" altLang="en-US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왜 우리는 특정 시점에 시각적 배경의 일부만을 볼 수 있으면서 </a:t>
            </a:r>
            <a:endParaRPr xmlns:mc="http://schemas.openxmlformats.org/markup-compatibility/2006" xmlns:hp="http://schemas.haansoft.com/office/presentation/8.0" lang="ko-KR" altLang="en-US" sz="3100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    연속적인 시각적 배경을 지각하는가?</a:t>
            </a:r>
            <a:endParaRPr xmlns:mc="http://schemas.openxmlformats.org/markup-compatibility/2006" xmlns:hp="http://schemas.haansoft.com/office/presentation/8.0" lang="ko-KR" altLang="en-US" sz="3100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673</ep:Words>
  <ep:PresentationFormat>화면 슬라이드 쇼(4:3)</ep:PresentationFormat>
  <ep:Paragraphs>100</ep:Paragraphs>
  <ep:Slides>14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한컴오피스</vt:lpstr>
      <vt:lpstr>Cognitive Science</vt:lpstr>
      <vt:lpstr>1. What is Cognitive Science?</vt:lpstr>
      <vt:lpstr>2. Cognitive Science’s rule</vt:lpstr>
      <vt:lpstr>2. Cognitive Science’s rule</vt:lpstr>
      <vt:lpstr>3. CG Categories</vt:lpstr>
      <vt:lpstr>3. CG Categories</vt:lpstr>
      <vt:lpstr>3. CG Categories</vt:lpstr>
      <vt:lpstr>3. CG Categories</vt:lpstr>
      <vt:lpstr>3. CG Categories</vt:lpstr>
      <vt:lpstr>3. Methods of CG Research</vt:lpstr>
      <vt:lpstr>3. Methods of CG Research</vt:lpstr>
      <vt:lpstr>4. Example CG</vt:lpstr>
      <vt:lpstr>4. Example CG</vt:lpstr>
      <vt:lpstr>5. 최근 동향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2021-08-20T13:00:39.583</dcterms:created>
  <dc:creator>ghddm</dc:creator>
  <cp:lastModifiedBy>ghddm</cp:lastModifiedBy>
  <dcterms:modified xsi:type="dcterms:W3CDTF">2021-08-23T05:53:31.326</dcterms:modified>
  <cp:revision>178</cp:revision>
  <dc:title>AI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