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e7f3729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e7f3729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e7f37293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e7f37293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e7f37293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e7f37293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e7f37293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e7f37293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e7f37293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e7f37293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e7f37293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e7f37293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CPU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All’interno del nostro </a:t>
            </a:r>
            <a:r>
              <a:rPr lang="pt-BR" sz="1000">
                <a:solidFill>
                  <a:schemeClr val="dk1"/>
                </a:solidFill>
              </a:rPr>
              <a:t>sistema</a:t>
            </a:r>
            <a:r>
              <a:rPr lang="pt-BR" sz="1000">
                <a:solidFill>
                  <a:schemeClr val="dk1"/>
                </a:solidFill>
              </a:rPr>
              <a:t> avviene una organizzazione chiamata </a:t>
            </a:r>
            <a:r>
              <a:rPr i="1" lang="pt-BR" sz="1000">
                <a:solidFill>
                  <a:schemeClr val="dk1"/>
                </a:solidFill>
              </a:rPr>
              <a:t>scheduling</a:t>
            </a:r>
            <a:r>
              <a:rPr lang="pt-BR" sz="1000">
                <a:solidFill>
                  <a:schemeClr val="dk1"/>
                </a:solidFill>
              </a:rPr>
              <a:t>.! Lo scheduling nel CPU è il processo attraverso il quale vengono gestiti i processi in attesa di esecuzione e vengono assegnate le risorse del sistema in modo efficiente.Ricezione dei processi: Quando un processo viene creato o richiede l'accesso alla CPU, viene aggiunto alla coda dei processi in attesa di esecuzione.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pt-BR" sz="1000">
                <a:solidFill>
                  <a:schemeClr val="dk1"/>
                </a:solidFill>
              </a:rPr>
              <a:t>Scelta del prossimo processo da eseguire: Il sistema operativo utilizza algoritmi di </a:t>
            </a:r>
            <a:r>
              <a:rPr i="1" lang="pt-BR" sz="1000">
                <a:solidFill>
                  <a:schemeClr val="dk1"/>
                </a:solidFill>
              </a:rPr>
              <a:t>scheduling</a:t>
            </a:r>
            <a:r>
              <a:rPr lang="pt-BR" sz="1000">
                <a:solidFill>
                  <a:schemeClr val="dk1"/>
                </a:solidFill>
              </a:rPr>
              <a:t> per selezionare il prossimo processo da eseguire.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i="1" lang="pt-BR" sz="1000">
                <a:solidFill>
                  <a:schemeClr val="dk1"/>
                </a:solidFill>
              </a:rPr>
              <a:t>Assegnazione della CPU</a:t>
            </a:r>
            <a:r>
              <a:rPr lang="pt-BR" sz="1000">
                <a:solidFill>
                  <a:schemeClr val="dk1"/>
                </a:solidFill>
              </a:rPr>
              <a:t>: Una volta scelto il prossimo processo da eseguire, la CPU assegna le risorse necessarie a quel processo per l'esecuzione.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i="1" lang="pt-BR" sz="1000">
                <a:solidFill>
                  <a:schemeClr val="dk1"/>
                </a:solidFill>
              </a:rPr>
              <a:t>Esecuzione del processo</a:t>
            </a:r>
            <a:r>
              <a:rPr lang="pt-BR" sz="1000">
                <a:solidFill>
                  <a:schemeClr val="dk1"/>
                </a:solidFill>
              </a:rPr>
              <a:t>: Il processo selezionato viene eseguito sulla CPU per il tempo assegnato o fino al completamento.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i="1" lang="pt-BR" sz="1000">
                <a:solidFill>
                  <a:schemeClr val="dk1"/>
                </a:solidFill>
              </a:rPr>
              <a:t>Gestione dello stato dei processi</a:t>
            </a:r>
            <a:r>
              <a:rPr lang="pt-BR" sz="1000">
                <a:solidFill>
                  <a:schemeClr val="dk1"/>
                </a:solidFill>
              </a:rPr>
              <a:t>: Durante l'esecuzione, il sistema operativo gestisce lo stato dei processi, inclusi processi in attesa, processi pronti ed eventuali processi in esecuzione.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i="1" lang="pt-BR" sz="1000">
                <a:solidFill>
                  <a:schemeClr val="dk1"/>
                </a:solidFill>
              </a:rPr>
              <a:t>Gestione delle interruzioni</a:t>
            </a:r>
            <a:r>
              <a:rPr lang="pt-BR" sz="1000">
                <a:solidFill>
                  <a:schemeClr val="dk1"/>
                </a:solidFill>
              </a:rPr>
              <a:t>: Durante l'esecuzione, possono verificarsi interruzioni esterne o richieste di input/output. Il sistema operativo gestisce queste interruzioni e può sospendere temporaneamente l'esecuzione del processo in corso.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i="1" lang="pt-BR" sz="1000">
                <a:solidFill>
                  <a:schemeClr val="dk1"/>
                </a:solidFill>
              </a:rPr>
              <a:t>Ritorno alla coda dei processi pronti</a:t>
            </a:r>
            <a:r>
              <a:rPr lang="pt-BR" sz="1000">
                <a:solidFill>
                  <a:schemeClr val="dk1"/>
                </a:solidFill>
              </a:rPr>
              <a:t>: Dopo l'esecuzione, il processo completato può essere nuovamente inserito nella coda dei processi pronti per essere selezionato per l'esecuzione successiva.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Metodologia: Prelazione e Cooperativo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Nei sistemi moderni abbiamo più di un CPU. Viene utilizzato la prelazione o Cooperativo.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Prelazione è quando un sistema “forza” un processo direttamente </a:t>
            </a:r>
            <a:r>
              <a:rPr lang="pt-BR"/>
              <a:t>in</a:t>
            </a:r>
            <a:r>
              <a:rPr lang="pt-BR"/>
              <a:t> un CPU, mentre l’altro processore è occupato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Cooperativo invece un CPU prende una task e non </a:t>
            </a:r>
            <a:r>
              <a:rPr lang="pt-BR"/>
              <a:t>può</a:t>
            </a:r>
            <a:r>
              <a:rPr lang="pt-BR"/>
              <a:t> essere </a:t>
            </a:r>
            <a:r>
              <a:rPr lang="pt-BR"/>
              <a:t>interrotto</a:t>
            </a:r>
            <a:r>
              <a:rPr lang="pt-BR"/>
              <a:t> fin quando non </a:t>
            </a:r>
            <a:r>
              <a:rPr lang="pt-BR"/>
              <a:t>abbia</a:t>
            </a:r>
            <a:r>
              <a:rPr lang="pt-BR"/>
              <a:t> finito.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61075" y="61050"/>
            <a:ext cx="16101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Monotasking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222150" y="473150"/>
            <a:ext cx="86997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Nei sistemi operativi in cui hanno </a:t>
            </a:r>
            <a:r>
              <a:rPr lang="pt-BR" sz="1000">
                <a:solidFill>
                  <a:schemeClr val="dk2"/>
                </a:solidFill>
              </a:rPr>
              <a:t>l'esecuzione di un solo programma (task) per volta.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00" y="846750"/>
            <a:ext cx="4262299" cy="4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533000" y="976800"/>
            <a:ext cx="4262400" cy="39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Quindi si vede c’è un tempo di esecuzione (giallo) e un tempo di attesa di </a:t>
            </a:r>
            <a:r>
              <a:rPr lang="pt-BR" sz="1800">
                <a:solidFill>
                  <a:schemeClr val="dk2"/>
                </a:solidFill>
              </a:rPr>
              <a:t>un input</a:t>
            </a:r>
            <a:r>
              <a:rPr lang="pt-BR" sz="1800">
                <a:solidFill>
                  <a:schemeClr val="dk2"/>
                </a:solidFill>
              </a:rPr>
              <a:t> da parte dell’utente(verde).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61075" y="61050"/>
            <a:ext cx="16101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Multitasking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22150" y="473150"/>
            <a:ext cx="86997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In questo caso il sistema riesce a fare l’esecuzione multiple allo stesso tempo.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00" y="846750"/>
            <a:ext cx="4262299" cy="4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4533000" y="976800"/>
            <a:ext cx="4262400" cy="39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Nel multitasking si vede che diversi programmi </a:t>
            </a:r>
            <a:r>
              <a:rPr lang="pt-BR" sz="1800">
                <a:solidFill>
                  <a:schemeClr val="dk2"/>
                </a:solidFill>
              </a:rPr>
              <a:t>avvengono</a:t>
            </a:r>
            <a:r>
              <a:rPr lang="pt-BR" sz="1800">
                <a:solidFill>
                  <a:schemeClr val="dk2"/>
                </a:solidFill>
              </a:rPr>
              <a:t> allo stesso tempo, in quanto una CPU è occupata </a:t>
            </a:r>
            <a:r>
              <a:rPr lang="pt-BR" sz="1800">
                <a:solidFill>
                  <a:schemeClr val="dk2"/>
                </a:solidFill>
              </a:rPr>
              <a:t>l'altra</a:t>
            </a:r>
            <a:r>
              <a:rPr lang="pt-BR" sz="1800">
                <a:solidFill>
                  <a:schemeClr val="dk2"/>
                </a:solidFill>
              </a:rPr>
              <a:t> avvia un programma.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00" y="2325850"/>
            <a:ext cx="3803576" cy="27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61075" y="61050"/>
            <a:ext cx="1663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Time-sharing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22150" y="473150"/>
            <a:ext cx="86997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Nel time-sharing, multipli task avvengo </a:t>
            </a:r>
            <a:r>
              <a:rPr lang="pt-BR" sz="1000">
                <a:solidFill>
                  <a:schemeClr val="dk2"/>
                </a:solidFill>
              </a:rPr>
              <a:t>però</a:t>
            </a:r>
            <a:r>
              <a:rPr lang="pt-BR" sz="1000">
                <a:solidFill>
                  <a:schemeClr val="dk2"/>
                </a:solidFill>
              </a:rPr>
              <a:t> in piccoli </a:t>
            </a:r>
            <a:r>
              <a:rPr lang="pt-BR" sz="1000">
                <a:solidFill>
                  <a:schemeClr val="dk2"/>
                </a:solidFill>
              </a:rPr>
              <a:t>pezzettini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00" y="846750"/>
            <a:ext cx="4262299" cy="4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4533000" y="976800"/>
            <a:ext cx="4262400" cy="39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Nei sistemi time-sharing i processi sono in esecuzione per un lasso di tempo standard detto «quanto»(zone gialle). Il processo viene interrotto per passare ad eseguire un altro processo per un «quanto» e </a:t>
            </a:r>
            <a:r>
              <a:rPr lang="pt-BR" sz="1800">
                <a:solidFill>
                  <a:schemeClr val="dk2"/>
                </a:solidFill>
              </a:rPr>
              <a:t>così</a:t>
            </a:r>
            <a:r>
              <a:rPr lang="pt-BR" sz="1800">
                <a:solidFill>
                  <a:schemeClr val="dk2"/>
                </a:solidFill>
              </a:rPr>
              <a:t> via, la </a:t>
            </a:r>
            <a:r>
              <a:rPr lang="pt-BR" sz="1800">
                <a:solidFill>
                  <a:schemeClr val="dk2"/>
                </a:solidFill>
              </a:rPr>
              <a:t>alterazione</a:t>
            </a:r>
            <a:r>
              <a:rPr lang="pt-BR" sz="1800">
                <a:solidFill>
                  <a:schemeClr val="dk2"/>
                </a:solidFill>
              </a:rPr>
              <a:t> avviene sempre in gradino (P1 a P2 a P3 a P4)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75" y="2327550"/>
            <a:ext cx="4480624" cy="28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122100" y="137375"/>
            <a:ext cx="25716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>
                <a:solidFill>
                  <a:schemeClr val="dk1"/>
                </a:solidFill>
              </a:rPr>
              <a:t>Vantaggi di ogni CPU</a:t>
            </a:r>
            <a:endParaRPr b="1" i="1" sz="1800">
              <a:solidFill>
                <a:schemeClr val="dk1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244200" y="732600"/>
            <a:ext cx="8501400" cy="41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CPU Multi-tasking:</a:t>
            </a:r>
            <a:endParaRPr sz="11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100">
                <a:solidFill>
                  <a:schemeClr val="dk1"/>
                </a:solidFill>
              </a:rPr>
              <a:t>Consente all'utente di eseguire più attività contemporaneamente, aumentando l'efficienza e la produttività.</a:t>
            </a:r>
            <a:endParaRPr sz="11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100">
                <a:solidFill>
                  <a:schemeClr val="dk1"/>
                </a:solidFill>
              </a:rPr>
              <a:t>Ottimizza l'utilizzo delle risorse del sistema, consentendo a più programmi di essere eseguiti senza interferire l'uno con l'altro.</a:t>
            </a:r>
            <a:endParaRPr sz="11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100">
                <a:solidFill>
                  <a:schemeClr val="dk1"/>
                </a:solidFill>
              </a:rPr>
              <a:t>Riduce i tempi di attesa, in quanto è possibile passare rapidamente da un'applicazione all'altra senza dover chiudere e riaprire programmi.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CPU Mono-tasking:</a:t>
            </a:r>
            <a:endParaRPr sz="11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100">
                <a:solidFill>
                  <a:schemeClr val="dk1"/>
                </a:solidFill>
              </a:rPr>
              <a:t>Semplice da gestire in quanto si concentra su un'unica attività alla volta, riducendo la complessità operativa.</a:t>
            </a:r>
            <a:endParaRPr sz="11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100">
                <a:solidFill>
                  <a:schemeClr val="dk1"/>
                </a:solidFill>
              </a:rPr>
              <a:t>Migliora la stabilità del sistema, poiché non ci sono conflitti di risorse tra più attività in esecuzione contemporaneamente.</a:t>
            </a:r>
            <a:endParaRPr sz="11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100">
                <a:solidFill>
                  <a:schemeClr val="dk1"/>
                </a:solidFill>
              </a:rPr>
              <a:t>Può essere più efficiente per applicazioni che richiedono l'uso completo delle risorse del sistema per un'unica attività.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Time-sharing:</a:t>
            </a:r>
            <a:endParaRPr sz="11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100">
                <a:solidFill>
                  <a:schemeClr val="dk1"/>
                </a:solidFill>
              </a:rPr>
              <a:t>Consente a più utenti di condividere contemporaneamente le risorse di un sistema, ottimizzando l'utilizzo delle risorse disponibili.</a:t>
            </a:r>
            <a:endParaRPr sz="11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100">
                <a:solidFill>
                  <a:schemeClr val="dk1"/>
                </a:solidFill>
              </a:rPr>
              <a:t>Permette una maggiore interattività, in quanto ogni utente può eseguire i propri processi senza interferenze dagli altri utenti.</a:t>
            </a:r>
            <a:endParaRPr sz="11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100">
                <a:solidFill>
                  <a:schemeClr val="dk1"/>
                </a:solidFill>
              </a:rPr>
              <a:t>Ottimizza l'efficienza del sistema, consentendo a diversi utenti di utilizzare il sistema simultaneamente senza compromettere le prestazioni.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Ogni approccio ha i suoi vantaggi e viene utilizzato in base alle esigenze specifiche dell'utente e del sistema in questione.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