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06" r:id="rId3"/>
    <p:sldId id="490" r:id="rId4"/>
    <p:sldId id="482" r:id="rId5"/>
    <p:sldId id="483" r:id="rId6"/>
    <p:sldId id="491" r:id="rId7"/>
    <p:sldId id="485" r:id="rId8"/>
    <p:sldId id="486" r:id="rId9"/>
    <p:sldId id="487" r:id="rId10"/>
    <p:sldId id="301" r:id="rId11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omputer" initials="i" lastIdx="0" clrIdx="0"/>
  <p:cmAuthor id="2" name="于 霞" initials="于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E010D1"/>
    <a:srgbClr val="866D3A"/>
    <a:srgbClr val="E6E7E8"/>
    <a:srgbClr val="C7C8CA"/>
    <a:srgbClr val="B1B4B6"/>
    <a:srgbClr val="BCD2DD"/>
    <a:srgbClr val="C5D8DF"/>
    <a:srgbClr val="D2E0E3"/>
    <a:srgbClr val="CAD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 autoAdjust="0"/>
    <p:restoredTop sz="87055" autoAdjust="0"/>
  </p:normalViewPr>
  <p:slideViewPr>
    <p:cSldViewPr>
      <p:cViewPr varScale="1">
        <p:scale>
          <a:sx n="101" d="100"/>
          <a:sy n="101" d="100"/>
        </p:scale>
        <p:origin x="2052" y="108"/>
      </p:cViewPr>
      <p:guideLst>
        <p:guide orient="horz" pos="2205"/>
        <p:guide pos="2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24D-86F6-4BDB-8543-BCEC9569E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3EB0F-FBDF-4ABC-B805-A0093AA0ED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63047-EA2C-4963-85BE-86BA0FEADB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EFAA0-CFFE-4E27-AE24-A461260551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13B08-0E7F-4A3E-BB1A-C25B42409F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42FEBD-D3AF-4231-AAAB-22A2D0F16B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EE40C-040F-4BFF-8051-FC5F904DB3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44B24-0814-479D-B50F-850E18AA88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E7DA-E55E-4AD8-B319-B0506C0D55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EDC53-3556-4F57-B255-EAB42AD738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96237-D430-4400-AEDF-3E5D07DEA0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79F37-D093-4FB4-B42F-91E804FCFF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59FAD-F43E-4A39-86CD-116F74A239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AFB1E-90C3-41ED-9B1B-6FE8E0E78C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8CDF4FD-7A83-4EBB-AB29-5B689D29322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NULL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82925" y="5661660"/>
            <a:ext cx="32143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2023.8.30</a:t>
            </a:r>
            <a:endParaRPr 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484784"/>
            <a:ext cx="7488832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ea typeface="方正大黑简体" pitchFamily="2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ea typeface="方正大黑简体" pitchFamily="2" charset="-122"/>
              </a:rPr>
              <a:t>程序设计习题</a:t>
            </a:r>
            <a:endParaRPr lang="zh-CN" altLang="en-US" sz="3200" dirty="0" smtClean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483485"/>
            <a:ext cx="5022850" cy="357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球体体积，要求在控制台上输入球体半径，控制台输出球体体积。球体体积公式为：V = 4/3×π×r^3 = π×d^3/6</a:t>
            </a:r>
            <a:endParaRPr lang="zh-CN" alt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程序，要求从键盘输入一个整数，将各位数字反转后输出。说明：例如，输入123456，输出654321。</a:t>
            </a:r>
            <a:endParaRPr lang="zh-CN" alt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1st: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基本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  <a:sym typeface="+mn-ea"/>
              </a:rPr>
              <a:t>数据类型与操作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pic>
        <p:nvPicPr>
          <p:cNvPr id="1073742866" name="图片 1073742865" descr="https://upload-images.jianshu.io/upload_images/32597-109b4ab398042b0e.png?imageMogr2/auto-orient/strip|imageView2/2/w/206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6588760" y="2852420"/>
            <a:ext cx="1262380" cy="2085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75740" y="2061210"/>
            <a:ext cx="3392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红色为必做题，黑色为选做题。</a:t>
            </a:r>
            <a:endParaRPr lang="zh-CN" altLang="en-US" b="1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6528435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利用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选择排序法，将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个数输入到列表中，并按照从小到大进行排序。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列表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中有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个数，自行设计查找方法，查看某个数据是否在列表啊中。</a:t>
            </a:r>
            <a:endParaRPr lang="zh-CN" alt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1st: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基本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  <a:sym typeface="+mn-ea"/>
              </a:rPr>
              <a:t>数据类型与操作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7171055" cy="258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5.</a:t>
            </a:r>
            <a:r>
              <a:rPr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编写程序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，计算                              。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6.</a:t>
            </a:r>
            <a:r>
              <a:rPr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编写程序</a:t>
            </a:r>
            <a:r>
              <a:rPr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，实现打印出所有的“水仙花数”。说明：“水仙花数”是指一个三位数，其各位数字立方和等于该数字本身，例如153就是一个水仙花数。</a:t>
            </a:r>
            <a:endParaRPr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2nd: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程序控制语句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6105" y="2052955"/>
            <a:ext cx="2653030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1²-2²+3²-4²-····-98²+99²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7171055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7.</a:t>
            </a:r>
            <a:r>
              <a:rPr lang="zh-CN" altLang="zh-CN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编写程序，输出九九乘法表。</a:t>
            </a:r>
            <a:endParaRPr lang="zh-CN" altLang="zh-CN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8.</a:t>
            </a:r>
            <a:r>
              <a:rPr lang="zh-CN" altLang="zh-CN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编写程序，实现分数的加法：</a:t>
            </a:r>
            <a:r>
              <a:rPr lang="en-US" altLang="zh-CN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S(n) = 1/3 + 3/5 + 5/7 + 7/9 + </a:t>
            </a:r>
            <a:endParaRPr lang="en-US" altLang="zh-CN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alt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(2n-1)/(2n+1)</a:t>
            </a:r>
            <a:r>
              <a:rPr lang="zh-CN" altLang="zh-CN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2nd: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程序控制语句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7171055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9.</a:t>
            </a:r>
            <a:r>
              <a:rPr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定义一个函数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，该函数返回n项的阶乘和，即为1!+2!+…+n!。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10.</a:t>
            </a:r>
            <a:r>
              <a:rPr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定义一个函数</a:t>
            </a:r>
            <a:r>
              <a:rPr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prime(p)，该函数返回素数，当用户传入参数p为素数时返回True，否则返回False。</a:t>
            </a:r>
            <a:r>
              <a:rPr 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（素数：</a:t>
            </a:r>
            <a:r>
              <a:rPr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一个大于1的正整数，如果除了1和它本身以外，不能被其他正整数整除，就叫素数。如2，3，5，7，11，13，17…。</a:t>
            </a:r>
            <a:r>
              <a:rPr 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</a:t>
            </a:r>
            <a:endParaRPr 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3th: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函数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7171055" cy="258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11.</a:t>
            </a:r>
            <a:r>
              <a:rPr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定义一个函数</a:t>
            </a:r>
            <a:r>
              <a:rPr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，该函数接受一个列表list作为参数，用于去除list中重复的元素。</a:t>
            </a:r>
            <a:endParaRPr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12.</a:t>
            </a:r>
            <a:r>
              <a:rPr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定义一个</a:t>
            </a:r>
            <a:r>
              <a:rPr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is_leap(year)函数，该函数可判断year是否为闰年。若是闰年，则返回True；否则返回False。</a:t>
            </a:r>
            <a:endParaRPr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3th: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函数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49350" y="2052955"/>
            <a:ext cx="7171055" cy="30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13.</a:t>
            </a:r>
            <a:r>
              <a:rPr lang="zh-CN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编写</a:t>
            </a:r>
            <a:r>
              <a:rPr 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Student</a:t>
            </a:r>
            <a:r>
              <a:rPr 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类，属性包括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age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gender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address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phone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等属性，为学生类提供带所有成员变量的构造器；方法包括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eat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study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play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80000"/>
              </a:lnSpc>
              <a:buFont typeface="Wingdings" panose="05000000000000000000" pitchFamily="2" charset="2"/>
              <a:buNone/>
            </a:pP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en-US" altLang="zh-CN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14.</a:t>
            </a:r>
            <a:r>
              <a:rPr lang="zh-CN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类，定义一个列表保存多个</a:t>
            </a:r>
            <a:r>
              <a:rPr lang="en-US" altLang="zh-CN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对象作为通信录数据。程序可以通过</a:t>
            </a:r>
            <a:r>
              <a:rPr lang="en-US" altLang="zh-CN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address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phone</a:t>
            </a:r>
            <a:r>
              <a:rPr lang="zh-CN" altLang="en-US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进行查询。</a:t>
            </a:r>
            <a:endParaRPr lang="zh-CN" altLang="en-US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881505" y="1261110"/>
            <a:ext cx="5666740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37055" y="1231265"/>
            <a:ext cx="5648325" cy="576580"/>
          </a:xfrm>
          <a:prstGeom prst="roundRect">
            <a:avLst>
              <a:gd name="adj" fmla="val 16667"/>
            </a:avLst>
          </a:prstGeom>
          <a:solidFill>
            <a:srgbClr val="135472"/>
          </a:solidFill>
          <a:ln w="952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45970" y="1261110"/>
            <a:ext cx="4813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方正大黑简体" pitchFamily="2" charset="-122"/>
              </a:rPr>
              <a:t>4th: Python</a:t>
            </a:r>
            <a:r>
              <a:rPr lang="zh-CN" altLang="en-US" sz="2400" dirty="0">
                <a:solidFill>
                  <a:schemeClr val="bg1"/>
                </a:solidFill>
                <a:ea typeface="方正大黑简体" pitchFamily="2" charset="-122"/>
              </a:rPr>
              <a:t>类</a:t>
            </a:r>
            <a:endParaRPr lang="zh-CN" altLang="en-US" sz="2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tile tx="0" ty="2032000" sx="100000" sy="99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485" y="2241550"/>
            <a:ext cx="7733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Thank You</a:t>
            </a:r>
            <a:endParaRPr lang="en-US" altLang="zh-CN" sz="48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b25ea35-3e0d-4366-8b91-eac177789375"/>
  <p:tag name="COMMONDATA" val="eyJoZGlkIjoiMzU2ODU5MDNmMDdmNjg2ZjA1NmM1Y2E5NGQwODg3ZT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全屏显示(4:3)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华文楷体</vt:lpstr>
      <vt:lpstr>方正大黑简体</vt:lpstr>
      <vt:lpstr>黑体</vt:lpstr>
      <vt:lpstr>微软雅黑 Light</vt:lpstr>
      <vt:lpstr>Times New Roman</vt:lpstr>
      <vt:lpstr>华文彩云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</dc:creator>
  <cp:lastModifiedBy>WHX</cp:lastModifiedBy>
  <cp:revision>2493</cp:revision>
  <dcterms:created xsi:type="dcterms:W3CDTF">2005-09-12T16:20:00Z</dcterms:created>
  <dcterms:modified xsi:type="dcterms:W3CDTF">2023-09-22T01:37:21Z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2052-11.1.0.12155</vt:lpwstr>
  </property>
  <property fmtid="{D5CDD505-2E9C-101B-9397-08002B2CF9AE}" pid="3" name="ICV">
    <vt:lpwstr>EB24142E0EE74566B466A9811F4C3D4E</vt:lpwstr>
  </property>
</Properties>
</file>