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89" r:id="rId5"/>
    <p:sldId id="266" r:id="rId6"/>
    <p:sldId id="278" r:id="rId7"/>
    <p:sldId id="269" r:id="rId8"/>
    <p:sldId id="279" r:id="rId9"/>
    <p:sldId id="280" r:id="rId10"/>
    <p:sldId id="282" r:id="rId11"/>
    <p:sldId id="270" r:id="rId12"/>
    <p:sldId id="281" r:id="rId13"/>
    <p:sldId id="283" r:id="rId14"/>
    <p:sldId id="272" r:id="rId15"/>
    <p:sldId id="284" r:id="rId16"/>
    <p:sldId id="273" r:id="rId17"/>
    <p:sldId id="285" r:id="rId18"/>
    <p:sldId id="274" r:id="rId19"/>
    <p:sldId id="286" r:id="rId20"/>
    <p:sldId id="290" r:id="rId21"/>
    <p:sldId id="287" r:id="rId22"/>
    <p:sldId id="275" r:id="rId23"/>
    <p:sldId id="291" r:id="rId24"/>
    <p:sldId id="28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416" autoAdjust="0"/>
    <p:restoredTop sz="86428" autoAdjust="0"/>
  </p:normalViewPr>
  <p:slideViewPr>
    <p:cSldViewPr snapToGrid="0">
      <p:cViewPr varScale="1">
        <p:scale>
          <a:sx n="63" d="100"/>
          <a:sy n="63" d="100"/>
        </p:scale>
        <p:origin x="132" y="60"/>
      </p:cViewPr>
      <p:guideLst/>
    </p:cSldViewPr>
  </p:slideViewPr>
  <p:outlineViewPr>
    <p:cViewPr>
      <p:scale>
        <a:sx n="33" d="100"/>
        <a:sy n="33" d="100"/>
      </p:scale>
      <p:origin x="0" y="-6653"/>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A171AAF-E776-42D4-A92B-417218347C28}" type="datetimeFigureOut">
              <a:rPr lang="en-IN" smtClean="0"/>
              <a:t>16-07-2023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E588F6-4D9C-4378-9181-F249AC434DBC}" type="slidenum">
              <a:rPr lang="en-IN" smtClean="0"/>
              <a:t>‹#›</a:t>
            </a:fld>
            <a:endParaRPr lang="en-IN"/>
          </a:p>
        </p:txBody>
      </p:sp>
    </p:spTree>
    <p:extLst>
      <p:ext uri="{BB962C8B-B14F-4D97-AF65-F5344CB8AC3E}">
        <p14:creationId xmlns:p14="http://schemas.microsoft.com/office/powerpoint/2010/main" val="2220156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E588F6-4D9C-4378-9181-F249AC434DBC}" type="slidenum">
              <a:rPr lang="en-IN" smtClean="0"/>
              <a:t>1</a:t>
            </a:fld>
            <a:endParaRPr lang="en-IN"/>
          </a:p>
        </p:txBody>
      </p:sp>
    </p:spTree>
    <p:extLst>
      <p:ext uri="{BB962C8B-B14F-4D97-AF65-F5344CB8AC3E}">
        <p14:creationId xmlns:p14="http://schemas.microsoft.com/office/powerpoint/2010/main" val="217180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7/16/2023</a:t>
            </a:fld>
            <a:endParaRPr lang="en-US" dirty="0"/>
          </a:p>
        </p:txBody>
      </p:sp>
      <p:sp>
        <p:nvSpPr>
          <p:cNvPr id="5" name="Footer Placeholder 4"/>
          <p:cNvSpPr>
            <a:spLocks noGrp="1"/>
          </p:cNvSpPr>
          <p:nvPr>
            <p:ph type="ftr" sz="quarter" idx="11"/>
          </p:nvPr>
        </p:nvSpPr>
        <p:spPr>
          <a:xfrm>
            <a:off x="1451579" y="329307"/>
            <a:ext cx="5626774" cy="309201"/>
          </a:xfrm>
        </p:spPr>
        <p:txBody>
          <a:bodyPr/>
          <a:lstStyle/>
          <a:p>
            <a:endParaRPr lang="en-US" dirty="0"/>
          </a:p>
        </p:txBody>
      </p:sp>
      <p:sp>
        <p:nvSpPr>
          <p:cNvPr id="6" name="Slide Number Placeholder 5"/>
          <p:cNvSpPr>
            <a:spLocks noGrp="1"/>
          </p:cNvSpPr>
          <p:nvPr>
            <p:ph type="sldNum" sz="quarter" idx="12"/>
          </p:nvPr>
        </p:nvSpPr>
        <p:spPr>
          <a:xfrm>
            <a:off x="476834" y="798973"/>
            <a:ext cx="811019" cy="503578"/>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1329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08386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42992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7464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US"/>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7/16/2023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102361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7/16/2023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029310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7/16/2023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643800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7/16/2023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00902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7/16/2023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6098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7/16/2023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9830972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US"/>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7/16/2023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58660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7/16/2023</a:t>
            </a:fld>
            <a:endParaRPr lang="en-US" dirty="0"/>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2351034"/>
      </p:ext>
    </p:extLst>
  </p:cSld>
  <p:clrMap bg1="dk1" tx1="lt1" bg2="dk2" tx2="lt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sldNum="0" hdr="0" ftr="0" dt="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electronics.stackexchange.com/questions/58270/how-to-find-polarity-of-terminals-of-a-circuit-using-meter" TargetMode="External"/><Relationship Id="rId2" Type="http://schemas.openxmlformats.org/officeDocument/2006/relationships/image" Target="../media/image9.jpg"/><Relationship Id="rId1" Type="http://schemas.openxmlformats.org/officeDocument/2006/relationships/slideLayout" Target="../slideLayouts/slideLayout6.xml"/><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395C3E6F-CDC0-3168-7715-CC623A104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67640"/>
            <a:ext cx="2072640" cy="14859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FEEDFF4-9BBF-6B52-95C5-2539044216BE}"/>
              </a:ext>
            </a:extLst>
          </p:cNvPr>
          <p:cNvSpPr txBox="1"/>
          <p:nvPr/>
        </p:nvSpPr>
        <p:spPr>
          <a:xfrm>
            <a:off x="1636293" y="200928"/>
            <a:ext cx="8133348" cy="2185214"/>
          </a:xfrm>
          <a:prstGeom prst="rect">
            <a:avLst/>
          </a:prstGeom>
          <a:noFill/>
        </p:spPr>
        <p:txBody>
          <a:bodyPr wrap="square">
            <a:spAutoFit/>
          </a:bodyPr>
          <a:lstStyle/>
          <a:p>
            <a:pPr algn="ctr"/>
            <a:r>
              <a:rPr lang="en-IN" sz="2800" dirty="0">
                <a:solidFill>
                  <a:schemeClr val="accent3">
                    <a:lumMod val="20000"/>
                    <a:lumOff val="80000"/>
                  </a:schemeClr>
                </a:solidFill>
              </a:rPr>
              <a:t>SIR C R REDDY COLLEGE FOR WOMEN</a:t>
            </a:r>
          </a:p>
          <a:p>
            <a:pPr algn="ctr"/>
            <a:r>
              <a:rPr lang="en-IN" b="1" i="0" dirty="0">
                <a:solidFill>
                  <a:schemeClr val="accent3">
                    <a:lumMod val="20000"/>
                    <a:lumOff val="80000"/>
                  </a:schemeClr>
                </a:solidFill>
                <a:effectLst/>
                <a:latin typeface="-apple-system"/>
              </a:rPr>
              <a:t>(Affiliated to Adikavi Nannaya University , Rajamahendravaram)</a:t>
            </a:r>
            <a:br>
              <a:rPr lang="en-IN" b="1" i="0" dirty="0">
                <a:solidFill>
                  <a:schemeClr val="accent3">
                    <a:lumMod val="20000"/>
                    <a:lumOff val="80000"/>
                  </a:schemeClr>
                </a:solidFill>
                <a:effectLst/>
                <a:latin typeface="-apple-system"/>
              </a:rPr>
            </a:br>
            <a:r>
              <a:rPr lang="en-IN" b="1" i="0" dirty="0">
                <a:solidFill>
                  <a:schemeClr val="accent3">
                    <a:lumMod val="20000"/>
                    <a:lumOff val="80000"/>
                  </a:schemeClr>
                </a:solidFill>
                <a:effectLst/>
                <a:latin typeface="-apple-system"/>
              </a:rPr>
              <a:t>Vatluru(PO), Eluru  </a:t>
            </a:r>
          </a:p>
          <a:p>
            <a:pPr algn="ctr"/>
            <a:endParaRPr lang="en-IN" b="1" dirty="0">
              <a:solidFill>
                <a:schemeClr val="accent3">
                  <a:lumMod val="20000"/>
                  <a:lumOff val="80000"/>
                </a:schemeClr>
              </a:solidFill>
              <a:latin typeface="-apple-system"/>
            </a:endParaRPr>
          </a:p>
          <a:p>
            <a:pPr algn="ctr"/>
            <a:endParaRPr lang="en-IN" b="1" i="0" dirty="0">
              <a:solidFill>
                <a:schemeClr val="accent3">
                  <a:lumMod val="20000"/>
                  <a:lumOff val="80000"/>
                </a:schemeClr>
              </a:solidFill>
              <a:effectLst/>
              <a:latin typeface="-apple-system"/>
            </a:endParaRPr>
          </a:p>
          <a:p>
            <a:pPr algn="ctr"/>
            <a:endParaRPr lang="en-IN" b="1" dirty="0">
              <a:solidFill>
                <a:schemeClr val="accent3">
                  <a:lumMod val="20000"/>
                  <a:lumOff val="80000"/>
                </a:schemeClr>
              </a:solidFill>
              <a:latin typeface="-apple-system"/>
            </a:endParaRPr>
          </a:p>
          <a:p>
            <a:pPr algn="ctr"/>
            <a:endParaRPr lang="en-IN" b="1" i="0" dirty="0">
              <a:solidFill>
                <a:schemeClr val="accent3">
                  <a:lumMod val="20000"/>
                  <a:lumOff val="80000"/>
                </a:schemeClr>
              </a:solidFill>
              <a:effectLst/>
              <a:latin typeface="-apple-system"/>
            </a:endParaRPr>
          </a:p>
        </p:txBody>
      </p:sp>
      <p:sp>
        <p:nvSpPr>
          <p:cNvPr id="20" name="TextBox 19">
            <a:extLst>
              <a:ext uri="{FF2B5EF4-FFF2-40B4-BE49-F238E27FC236}">
                <a16:creationId xmlns:a16="http://schemas.microsoft.com/office/drawing/2014/main" id="{6A6FE551-827F-FAB1-88D3-FFF4E8EABE7D}"/>
              </a:ext>
            </a:extLst>
          </p:cNvPr>
          <p:cNvSpPr txBox="1"/>
          <p:nvPr/>
        </p:nvSpPr>
        <p:spPr>
          <a:xfrm>
            <a:off x="3112169" y="1468874"/>
            <a:ext cx="8903368" cy="369332"/>
          </a:xfrm>
          <a:prstGeom prst="rect">
            <a:avLst/>
          </a:prstGeom>
          <a:noFill/>
        </p:spPr>
        <p:txBody>
          <a:bodyPr wrap="square" rtlCol="0">
            <a:spAutoFit/>
          </a:bodyPr>
          <a:lstStyle/>
          <a:p>
            <a:r>
              <a:rPr lang="en-US" dirty="0"/>
              <a:t>III BSC    VI  SEMESTER (</a:t>
            </a:r>
            <a:r>
              <a:rPr lang="en-IN" dirty="0"/>
              <a:t>  ELECTRONICS)</a:t>
            </a:r>
          </a:p>
        </p:txBody>
      </p:sp>
      <p:sp>
        <p:nvSpPr>
          <p:cNvPr id="21" name="TextBox 20">
            <a:extLst>
              <a:ext uri="{FF2B5EF4-FFF2-40B4-BE49-F238E27FC236}">
                <a16:creationId xmlns:a16="http://schemas.microsoft.com/office/drawing/2014/main" id="{E6A80AF5-6B79-45DF-0BF5-518D5E53C097}"/>
              </a:ext>
            </a:extLst>
          </p:cNvPr>
          <p:cNvSpPr txBox="1"/>
          <p:nvPr/>
        </p:nvSpPr>
        <p:spPr>
          <a:xfrm>
            <a:off x="1812757" y="2244612"/>
            <a:ext cx="7411454" cy="830997"/>
          </a:xfrm>
          <a:prstGeom prst="rect">
            <a:avLst/>
          </a:prstGeom>
          <a:noFill/>
        </p:spPr>
        <p:txBody>
          <a:bodyPr wrap="square" rtlCol="0">
            <a:spAutoFit/>
          </a:bodyPr>
          <a:lstStyle/>
          <a:p>
            <a:pPr algn="ctr"/>
            <a:r>
              <a:rPr lang="en-US" sz="2400" dirty="0"/>
              <a:t>AUTOMATIC SMOKE DETECTOR ALARM </a:t>
            </a:r>
          </a:p>
          <a:p>
            <a:pPr algn="ctr"/>
            <a:r>
              <a:rPr lang="en-US" sz="2400" dirty="0"/>
              <a:t>MQ-135 SMOKE SENSOR &amp; ARDUINO</a:t>
            </a:r>
            <a:endParaRPr lang="en-IN" sz="2400" dirty="0"/>
          </a:p>
        </p:txBody>
      </p:sp>
      <p:sp>
        <p:nvSpPr>
          <p:cNvPr id="23" name="TextBox 22">
            <a:extLst>
              <a:ext uri="{FF2B5EF4-FFF2-40B4-BE49-F238E27FC236}">
                <a16:creationId xmlns:a16="http://schemas.microsoft.com/office/drawing/2014/main" id="{2ECF19FF-C149-5B29-B7DD-38586EC3BBE5}"/>
              </a:ext>
            </a:extLst>
          </p:cNvPr>
          <p:cNvSpPr txBox="1"/>
          <p:nvPr/>
        </p:nvSpPr>
        <p:spPr>
          <a:xfrm>
            <a:off x="3914275" y="3106152"/>
            <a:ext cx="3561346" cy="400110"/>
          </a:xfrm>
          <a:prstGeom prst="rect">
            <a:avLst/>
          </a:prstGeom>
          <a:noFill/>
        </p:spPr>
        <p:txBody>
          <a:bodyPr wrap="square" rtlCol="0">
            <a:spAutoFit/>
          </a:bodyPr>
          <a:lstStyle/>
          <a:p>
            <a:r>
              <a:rPr lang="en-US" sz="2000" dirty="0"/>
              <a:t>Internet  Of  Things (IOT)</a:t>
            </a:r>
            <a:endParaRPr lang="en-IN" sz="2000" dirty="0"/>
          </a:p>
        </p:txBody>
      </p:sp>
      <p:sp>
        <p:nvSpPr>
          <p:cNvPr id="30" name="TextBox 29">
            <a:extLst>
              <a:ext uri="{FF2B5EF4-FFF2-40B4-BE49-F238E27FC236}">
                <a16:creationId xmlns:a16="http://schemas.microsoft.com/office/drawing/2014/main" id="{242CF9A9-5A39-0F38-0C2A-39DB42FD50DD}"/>
              </a:ext>
            </a:extLst>
          </p:cNvPr>
          <p:cNvSpPr txBox="1"/>
          <p:nvPr/>
        </p:nvSpPr>
        <p:spPr>
          <a:xfrm>
            <a:off x="9288380" y="3886548"/>
            <a:ext cx="3914274" cy="369332"/>
          </a:xfrm>
          <a:prstGeom prst="rect">
            <a:avLst/>
          </a:prstGeom>
          <a:noFill/>
        </p:spPr>
        <p:txBody>
          <a:bodyPr wrap="square" rtlCol="0">
            <a:spAutoFit/>
          </a:bodyPr>
          <a:lstStyle/>
          <a:p>
            <a:r>
              <a:rPr lang="en-US" dirty="0"/>
              <a:t>SUBMITTED BY</a:t>
            </a:r>
            <a:endParaRPr lang="en-IN" dirty="0"/>
          </a:p>
        </p:txBody>
      </p:sp>
      <p:sp>
        <p:nvSpPr>
          <p:cNvPr id="31" name="TextBox 30">
            <a:extLst>
              <a:ext uri="{FF2B5EF4-FFF2-40B4-BE49-F238E27FC236}">
                <a16:creationId xmlns:a16="http://schemas.microsoft.com/office/drawing/2014/main" id="{80BC872D-7C20-BE96-D279-BD2B1D56437D}"/>
              </a:ext>
            </a:extLst>
          </p:cNvPr>
          <p:cNvSpPr txBox="1"/>
          <p:nvPr/>
        </p:nvSpPr>
        <p:spPr>
          <a:xfrm>
            <a:off x="8213558" y="4255880"/>
            <a:ext cx="3946358" cy="923330"/>
          </a:xfrm>
          <a:prstGeom prst="rect">
            <a:avLst/>
          </a:prstGeom>
          <a:noFill/>
        </p:spPr>
        <p:txBody>
          <a:bodyPr wrap="square" rtlCol="0">
            <a:spAutoFit/>
          </a:bodyPr>
          <a:lstStyle/>
          <a:p>
            <a:r>
              <a:rPr lang="en-US" dirty="0"/>
              <a:t>Y.Madhu Shalini(203307137428)</a:t>
            </a:r>
          </a:p>
          <a:p>
            <a:r>
              <a:rPr lang="en-US" dirty="0"/>
              <a:t>Y.A.L. Sujatha(203307137426)</a:t>
            </a:r>
          </a:p>
          <a:p>
            <a:r>
              <a:rPr lang="en-US" dirty="0"/>
              <a:t>N.Thanusha Rani(203307137411)</a:t>
            </a:r>
            <a:endParaRPr lang="en-IN" dirty="0"/>
          </a:p>
        </p:txBody>
      </p:sp>
    </p:spTree>
    <p:extLst>
      <p:ext uri="{BB962C8B-B14F-4D97-AF65-F5344CB8AC3E}">
        <p14:creationId xmlns:p14="http://schemas.microsoft.com/office/powerpoint/2010/main" val="33300099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30C0F-89E0-BFEF-0AFC-2151D6CE406C}"/>
              </a:ext>
            </a:extLst>
          </p:cNvPr>
          <p:cNvSpPr>
            <a:spLocks noGrp="1"/>
          </p:cNvSpPr>
          <p:nvPr>
            <p:ph type="ctrTitle"/>
          </p:nvPr>
        </p:nvSpPr>
        <p:spPr>
          <a:xfrm>
            <a:off x="3096768" y="582843"/>
            <a:ext cx="7899944" cy="514437"/>
          </a:xfrm>
        </p:spPr>
        <p:txBody>
          <a:bodyPr>
            <a:normAutofit fontScale="90000"/>
          </a:bodyPr>
          <a:lstStyle/>
          <a:p>
            <a:pPr algn="l"/>
            <a:r>
              <a:rPr lang="en-IN" b="1" i="1" dirty="0"/>
              <a:t>Arduino UNO</a:t>
            </a:r>
          </a:p>
        </p:txBody>
      </p:sp>
      <p:sp>
        <p:nvSpPr>
          <p:cNvPr id="3" name="Subtitle 2">
            <a:extLst>
              <a:ext uri="{FF2B5EF4-FFF2-40B4-BE49-F238E27FC236}">
                <a16:creationId xmlns:a16="http://schemas.microsoft.com/office/drawing/2014/main" id="{47AE315C-40EE-8119-F344-531C2BCCBF62}"/>
              </a:ext>
            </a:extLst>
          </p:cNvPr>
          <p:cNvSpPr>
            <a:spLocks noGrp="1"/>
          </p:cNvSpPr>
          <p:nvPr>
            <p:ph type="subTitle" idx="1"/>
          </p:nvPr>
        </p:nvSpPr>
        <p:spPr>
          <a:xfrm>
            <a:off x="950976" y="1243584"/>
            <a:ext cx="10765536" cy="4937760"/>
          </a:xfrm>
        </p:spPr>
        <p:txBody>
          <a:bodyPr>
            <a:normAutofit/>
          </a:bodyPr>
          <a:lstStyle/>
          <a:p>
            <a:pPr marL="457200" lvl="0" indent="-457200" algn="l">
              <a:lnSpc>
                <a:spcPct val="107000"/>
              </a:lnSpc>
              <a:spcAft>
                <a:spcPts val="800"/>
              </a:spcAft>
              <a:buFont typeface="Wingdings" panose="05000000000000000000" pitchFamily="2" charset="2"/>
              <a:buChar char="Ø"/>
              <a:tabLst>
                <a:tab pos="457200" algn="l"/>
              </a:tabLst>
            </a:pPr>
            <a:r>
              <a:rPr lang="en-IN" sz="2800" kern="100" cap="none" dirty="0">
                <a:effectLst/>
                <a:latin typeface="Calibri" panose="020F0502020204030204" pitchFamily="34" charset="0"/>
                <a:ea typeface="Calibri" panose="020F0502020204030204" pitchFamily="34" charset="0"/>
                <a:cs typeface="Times New Roman" panose="02020603050405020304" pitchFamily="18" charset="0"/>
              </a:rPr>
              <a:t>Arduino is an open- source electronics platform based on easy- to- use hardware and software.</a:t>
            </a:r>
          </a:p>
          <a:p>
            <a:pPr marL="457200" lvl="0" indent="-457200" algn="l">
              <a:lnSpc>
                <a:spcPct val="107000"/>
              </a:lnSpc>
              <a:spcAft>
                <a:spcPts val="800"/>
              </a:spcAft>
              <a:buFont typeface="Wingdings" panose="05000000000000000000" pitchFamily="2" charset="2"/>
              <a:buChar char="Ø"/>
              <a:tabLst>
                <a:tab pos="457200" algn="l"/>
              </a:tabLst>
            </a:pPr>
            <a:r>
              <a:rPr lang="en-IN" sz="2800" kern="100" cap="none" dirty="0">
                <a:effectLst/>
                <a:latin typeface="Calibri" panose="020F0502020204030204" pitchFamily="34" charset="0"/>
                <a:ea typeface="Calibri" panose="020F0502020204030204" pitchFamily="34" charset="0"/>
                <a:cs typeface="Times New Roman" panose="02020603050405020304" pitchFamily="18" charset="0"/>
              </a:rPr>
              <a:t>Arduino boards are able to read input-light on a sensor, activating a motor, turning on an </a:t>
            </a:r>
            <a:r>
              <a:rPr lang="en-IN" sz="2800" kern="100" cap="none" dirty="0" err="1">
                <a:effectLst/>
                <a:latin typeface="Calibri" panose="020F0502020204030204" pitchFamily="34" charset="0"/>
                <a:ea typeface="Calibri" panose="020F0502020204030204" pitchFamily="34" charset="0"/>
                <a:cs typeface="Times New Roman" panose="02020603050405020304" pitchFamily="18" charset="0"/>
              </a:rPr>
              <a:t>led,publishing</a:t>
            </a:r>
            <a:r>
              <a:rPr lang="en-IN" sz="2800" kern="100" cap="none" dirty="0">
                <a:effectLst/>
                <a:latin typeface="Calibri" panose="020F0502020204030204" pitchFamily="34" charset="0"/>
                <a:ea typeface="Calibri" panose="020F0502020204030204" pitchFamily="34" charset="0"/>
                <a:cs typeface="Times New Roman" panose="02020603050405020304" pitchFamily="18" charset="0"/>
              </a:rPr>
              <a:t> something online.</a:t>
            </a:r>
          </a:p>
          <a:p>
            <a:pPr marL="457200" lvl="0" indent="-457200" algn="l">
              <a:lnSpc>
                <a:spcPct val="107000"/>
              </a:lnSpc>
              <a:spcAft>
                <a:spcPts val="800"/>
              </a:spcAft>
              <a:buFont typeface="Wingdings" panose="05000000000000000000" pitchFamily="2" charset="2"/>
              <a:buChar char="Ø"/>
              <a:tabLst>
                <a:tab pos="457200" algn="l"/>
              </a:tabLst>
            </a:pPr>
            <a:r>
              <a:rPr lang="en-IN" sz="2800" kern="100" cap="none" dirty="0">
                <a:effectLst/>
                <a:latin typeface="Calibri" panose="020F0502020204030204" pitchFamily="34" charset="0"/>
                <a:ea typeface="Calibri" panose="020F0502020204030204" pitchFamily="34" charset="0"/>
                <a:cs typeface="Times New Roman" panose="02020603050405020304" pitchFamily="18" charset="0"/>
              </a:rPr>
              <a:t>You can tell your board what to do by sending a set of instructions to the microcontroller on the board.</a:t>
            </a:r>
          </a:p>
          <a:p>
            <a:pPr marL="457200" lvl="0" indent="-457200" algn="l">
              <a:lnSpc>
                <a:spcPct val="107000"/>
              </a:lnSpc>
              <a:spcAft>
                <a:spcPts val="800"/>
              </a:spcAft>
              <a:buFont typeface="Wingdings" panose="05000000000000000000" pitchFamily="2" charset="2"/>
              <a:buChar char="Ø"/>
              <a:tabLst>
                <a:tab pos="457200" algn="l"/>
              </a:tabLst>
            </a:pPr>
            <a:r>
              <a:rPr lang="en-IN" sz="2800" kern="100" cap="none" dirty="0">
                <a:effectLst/>
                <a:latin typeface="Calibri" panose="020F0502020204030204" pitchFamily="34" charset="0"/>
                <a:ea typeface="Calibri" panose="020F0502020204030204" pitchFamily="34" charset="0"/>
                <a:cs typeface="Times New Roman" panose="02020603050405020304" pitchFamily="18" charset="0"/>
              </a:rPr>
              <a:t>To do so you use the </a:t>
            </a:r>
            <a:r>
              <a:rPr lang="en-IN" sz="2800" kern="100" cap="none" dirty="0" err="1">
                <a:effectLst/>
                <a:latin typeface="Calibri" panose="020F0502020204030204" pitchFamily="34" charset="0"/>
                <a:ea typeface="Calibri" panose="020F0502020204030204" pitchFamily="34" charset="0"/>
                <a:cs typeface="Times New Roman" panose="02020603050405020304" pitchFamily="18" charset="0"/>
              </a:rPr>
              <a:t>arduino</a:t>
            </a:r>
            <a:r>
              <a:rPr lang="en-IN" sz="2800" kern="100" cap="none" dirty="0">
                <a:effectLst/>
                <a:latin typeface="Calibri" panose="020F0502020204030204" pitchFamily="34" charset="0"/>
                <a:ea typeface="Calibri" panose="020F0502020204030204" pitchFamily="34" charset="0"/>
                <a:cs typeface="Times New Roman" panose="02020603050405020304" pitchFamily="18" charset="0"/>
              </a:rPr>
              <a:t> programming language (based on wiring),and the </a:t>
            </a:r>
            <a:r>
              <a:rPr lang="en-IN" sz="2800" kern="100" cap="none" dirty="0" err="1">
                <a:effectLst/>
                <a:latin typeface="Calibri" panose="020F0502020204030204" pitchFamily="34" charset="0"/>
                <a:ea typeface="Calibri" panose="020F0502020204030204" pitchFamily="34" charset="0"/>
                <a:cs typeface="Times New Roman" panose="02020603050405020304" pitchFamily="18" charset="0"/>
              </a:rPr>
              <a:t>arduino</a:t>
            </a:r>
            <a:r>
              <a:rPr lang="en-IN" sz="2800" kern="100" cap="none" dirty="0">
                <a:effectLst/>
                <a:latin typeface="Calibri" panose="020F0502020204030204" pitchFamily="34" charset="0"/>
                <a:ea typeface="Calibri" panose="020F0502020204030204" pitchFamily="34" charset="0"/>
                <a:cs typeface="Times New Roman" panose="02020603050405020304" pitchFamily="18" charset="0"/>
              </a:rPr>
              <a:t> software (ide).Based on processing.</a:t>
            </a:r>
          </a:p>
          <a:p>
            <a:pPr lvl="2" algn="l">
              <a:lnSpc>
                <a:spcPct val="107000"/>
              </a:lnSpc>
              <a:spcAft>
                <a:spcPts val="800"/>
              </a:spcAft>
              <a:tabLst>
                <a:tab pos="457200" algn="l"/>
              </a:tabLst>
            </a:pPr>
            <a:endParaRPr lang="en-IN" sz="2400" kern="100" cap="none"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93749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A1B21-5AEF-0A83-79ED-F84FC7D89D3D}"/>
              </a:ext>
            </a:extLst>
          </p:cNvPr>
          <p:cNvSpPr>
            <a:spLocks noGrp="1"/>
          </p:cNvSpPr>
          <p:nvPr>
            <p:ph type="title"/>
          </p:nvPr>
        </p:nvSpPr>
        <p:spPr>
          <a:xfrm>
            <a:off x="-38100" y="-829683"/>
            <a:ext cx="4482353" cy="1477383"/>
          </a:xfrm>
        </p:spPr>
        <p:txBody>
          <a:bodyPr>
            <a:normAutofit/>
          </a:bodyPr>
          <a:lstStyle/>
          <a:p>
            <a:r>
              <a:rPr lang="en-IN" sz="3600" b="1" i="1" dirty="0"/>
              <a:t>BUZZER</a:t>
            </a:r>
            <a:r>
              <a:rPr lang="en-IN" sz="2800" b="1" i="1" dirty="0"/>
              <a:t> :</a:t>
            </a:r>
            <a:r>
              <a:rPr lang="en-IN" b="1" i="1" dirty="0"/>
              <a:t> </a:t>
            </a:r>
          </a:p>
        </p:txBody>
      </p:sp>
      <p:sp>
        <p:nvSpPr>
          <p:cNvPr id="12" name="Text Placeholder 11">
            <a:extLst>
              <a:ext uri="{FF2B5EF4-FFF2-40B4-BE49-F238E27FC236}">
                <a16:creationId xmlns:a16="http://schemas.microsoft.com/office/drawing/2014/main" id="{B646B23A-7D43-A171-C1A4-10343A6299B8}"/>
              </a:ext>
            </a:extLst>
          </p:cNvPr>
          <p:cNvSpPr>
            <a:spLocks noGrp="1"/>
          </p:cNvSpPr>
          <p:nvPr>
            <p:ph type="body" idx="1"/>
          </p:nvPr>
        </p:nvSpPr>
        <p:spPr>
          <a:xfrm>
            <a:off x="280506" y="564666"/>
            <a:ext cx="7467243" cy="5728667"/>
          </a:xfrm>
        </p:spPr>
        <p:txBody>
          <a:bodyPr>
            <a:normAutofit fontScale="32500" lnSpcReduction="20000"/>
          </a:bodyPr>
          <a:lstStyle/>
          <a:p>
            <a:pPr algn="l"/>
            <a:r>
              <a:rPr lang="en-US" sz="8000" cap="none" dirty="0">
                <a:latin typeface="Century" panose="02040604050505020304" pitchFamily="18" charset="0"/>
              </a:rPr>
              <a:t>A buzzer or beeper is a audio </a:t>
            </a:r>
            <a:r>
              <a:rPr lang="en-US" sz="8000" cap="none" dirty="0" err="1">
                <a:latin typeface="Century" panose="02040604050505020304" pitchFamily="18" charset="0"/>
              </a:rPr>
              <a:t>signalling</a:t>
            </a:r>
            <a:r>
              <a:rPr lang="en-US" sz="8000" cap="none" dirty="0">
                <a:latin typeface="Century" panose="02040604050505020304" pitchFamily="18" charset="0"/>
              </a:rPr>
              <a:t> device. Which may be mechanical, electrochemical, or piezoelectric typical uses of buzzers and beepers include </a:t>
            </a:r>
            <a:r>
              <a:rPr lang="en-US" sz="8000" cap="none" dirty="0" err="1">
                <a:latin typeface="Century" panose="02040604050505020304" pitchFamily="18" charset="0"/>
              </a:rPr>
              <a:t>alarms,timers</a:t>
            </a:r>
            <a:r>
              <a:rPr lang="en-US" sz="8000" cap="none" dirty="0">
                <a:latin typeface="Century" panose="02040604050505020304" pitchFamily="18" charset="0"/>
              </a:rPr>
              <a:t>, and confirmation of user input such as a mouse click or keystroke.</a:t>
            </a:r>
          </a:p>
          <a:p>
            <a:pPr algn="l"/>
            <a:r>
              <a:rPr lang="en-US" sz="3800" b="1" cap="none" dirty="0"/>
              <a:t> </a:t>
            </a:r>
            <a:r>
              <a:rPr lang="en-US" sz="5500" b="1" cap="none" dirty="0">
                <a:latin typeface="Arial Narrow" panose="020B0606020202030204" pitchFamily="34" charset="0"/>
              </a:rPr>
              <a:t>APPLICATIONS OF BUZZER: </a:t>
            </a:r>
          </a:p>
          <a:p>
            <a:pPr algn="l"/>
            <a:r>
              <a:rPr lang="en-US" sz="5500" cap="none" dirty="0"/>
              <a:t>1. Alarms</a:t>
            </a:r>
          </a:p>
          <a:p>
            <a:pPr algn="l"/>
            <a:r>
              <a:rPr lang="en-US" sz="5500" cap="none" dirty="0"/>
              <a:t>2. Automobiles </a:t>
            </a:r>
          </a:p>
          <a:p>
            <a:pPr algn="l"/>
            <a:r>
              <a:rPr lang="en-US" sz="5500" cap="none" dirty="0"/>
              <a:t>3. Warning devices</a:t>
            </a:r>
          </a:p>
          <a:p>
            <a:pPr algn="l"/>
            <a:r>
              <a:rPr lang="en-US" sz="5500" cap="none" dirty="0"/>
              <a:t>4. Electric field </a:t>
            </a:r>
            <a:endParaRPr lang="en-IN" sz="5500" cap="none" dirty="0">
              <a:latin typeface="Arial" panose="020B0604020202020204" pitchFamily="34" charset="0"/>
              <a:cs typeface="Arial" panose="020B0604020202020204" pitchFamily="34" charset="0"/>
            </a:endParaRPr>
          </a:p>
          <a:p>
            <a:endParaRPr lang="en-US" sz="3000" cap="none" dirty="0"/>
          </a:p>
        </p:txBody>
      </p:sp>
      <p:pic>
        <p:nvPicPr>
          <p:cNvPr id="3074" name="Picture 2" descr="Buzzer : Working, Types, Circuit, Advantages &amp; Disadvantages">
            <a:extLst>
              <a:ext uri="{FF2B5EF4-FFF2-40B4-BE49-F238E27FC236}">
                <a16:creationId xmlns:a16="http://schemas.microsoft.com/office/drawing/2014/main" id="{FE56B62D-95AC-1CF5-315C-510BDDDBF9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68054" y="647700"/>
            <a:ext cx="3515734" cy="3997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8214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3BC4644-C871-3782-8D63-6F19162D5BF4}"/>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34075" y="1628861"/>
            <a:ext cx="3241979" cy="3218688"/>
          </a:xfrm>
          <a:prstGeom prst="rect">
            <a:avLst/>
          </a:prstGeom>
        </p:spPr>
      </p:pic>
      <p:pic>
        <p:nvPicPr>
          <p:cNvPr id="10" name="Picture 9">
            <a:extLst>
              <a:ext uri="{FF2B5EF4-FFF2-40B4-BE49-F238E27FC236}">
                <a16:creationId xmlns:a16="http://schemas.microsoft.com/office/drawing/2014/main" id="{7EC2FA2F-D720-1DB9-E520-C2D1B37B44D8}"/>
              </a:ext>
            </a:extLst>
          </p:cNvPr>
          <p:cNvPicPr>
            <a:picLocks noChangeAspect="1"/>
          </p:cNvPicPr>
          <p:nvPr/>
        </p:nvPicPr>
        <p:blipFill>
          <a:blip r:embed="rId4"/>
          <a:stretch>
            <a:fillRect/>
          </a:stretch>
        </p:blipFill>
        <p:spPr>
          <a:xfrm>
            <a:off x="8290560" y="1527662"/>
            <a:ext cx="3560064" cy="3319887"/>
          </a:xfrm>
          <a:prstGeom prst="rect">
            <a:avLst/>
          </a:prstGeom>
        </p:spPr>
      </p:pic>
      <p:sp>
        <p:nvSpPr>
          <p:cNvPr id="12" name="Title 11">
            <a:extLst>
              <a:ext uri="{FF2B5EF4-FFF2-40B4-BE49-F238E27FC236}">
                <a16:creationId xmlns:a16="http://schemas.microsoft.com/office/drawing/2014/main" id="{6E460416-3553-3AEE-5CBC-9105831CADD4}"/>
              </a:ext>
            </a:extLst>
          </p:cNvPr>
          <p:cNvSpPr>
            <a:spLocks noGrp="1"/>
          </p:cNvSpPr>
          <p:nvPr>
            <p:ph type="title"/>
          </p:nvPr>
        </p:nvSpPr>
        <p:spPr>
          <a:xfrm>
            <a:off x="234074" y="1"/>
            <a:ext cx="11616549" cy="1840992"/>
          </a:xfrm>
        </p:spPr>
        <p:txBody>
          <a:bodyPr/>
          <a:lstStyle/>
          <a:p>
            <a:pPr algn="l"/>
            <a:r>
              <a:rPr lang="en-IN" dirty="0"/>
              <a:t>    LED                         100 ohm resistor               1k resistor    </a:t>
            </a:r>
          </a:p>
        </p:txBody>
      </p:sp>
      <p:pic>
        <p:nvPicPr>
          <p:cNvPr id="1026" name="Picture 2" descr="100 Ohm Resistor X 5 Pieces">
            <a:extLst>
              <a:ext uri="{FF2B5EF4-FFF2-40B4-BE49-F238E27FC236}">
                <a16:creationId xmlns:a16="http://schemas.microsoft.com/office/drawing/2014/main" id="{72FEBA21-9F3F-8FAF-93BD-3378872091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01441" y="1628861"/>
            <a:ext cx="3670934" cy="3218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9945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jumper wires - Mifra Electronics">
            <a:extLst>
              <a:ext uri="{FF2B5EF4-FFF2-40B4-BE49-F238E27FC236}">
                <a16:creationId xmlns:a16="http://schemas.microsoft.com/office/drawing/2014/main" id="{FFF15E06-9E11-0FCD-14F4-F7E0407F9E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456" y="987551"/>
            <a:ext cx="5132832" cy="340156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Other Breadboard Sizes | Breadboards for Beginners | Adafruit Learning  System">
            <a:extLst>
              <a:ext uri="{FF2B5EF4-FFF2-40B4-BE49-F238E27FC236}">
                <a16:creationId xmlns:a16="http://schemas.microsoft.com/office/drawing/2014/main" id="{8092EE6B-870B-2CA6-CA57-C9CE813A05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86016" y="673676"/>
            <a:ext cx="3800522" cy="40708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D69A04EC-F251-B261-0C58-2A25EDDF0627}"/>
              </a:ext>
            </a:extLst>
          </p:cNvPr>
          <p:cNvSpPr>
            <a:spLocks noGrp="1"/>
          </p:cNvSpPr>
          <p:nvPr>
            <p:ph type="title"/>
          </p:nvPr>
        </p:nvSpPr>
        <p:spPr>
          <a:xfrm>
            <a:off x="621793" y="4303776"/>
            <a:ext cx="10121002" cy="2554224"/>
          </a:xfrm>
        </p:spPr>
        <p:txBody>
          <a:bodyPr/>
          <a:lstStyle/>
          <a:p>
            <a:pPr algn="l"/>
            <a:r>
              <a:rPr lang="en-IN" dirty="0"/>
              <a:t>Jumper wires                                      bread board </a:t>
            </a:r>
          </a:p>
        </p:txBody>
      </p:sp>
    </p:spTree>
    <p:extLst>
      <p:ext uri="{BB962C8B-B14F-4D97-AF65-F5344CB8AC3E}">
        <p14:creationId xmlns:p14="http://schemas.microsoft.com/office/powerpoint/2010/main" val="40219393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53FB5A-D2DA-729C-02EB-39E1DB0E6300}"/>
              </a:ext>
            </a:extLst>
          </p:cNvPr>
          <p:cNvSpPr>
            <a:spLocks noGrp="1"/>
          </p:cNvSpPr>
          <p:nvPr>
            <p:ph type="title"/>
          </p:nvPr>
        </p:nvSpPr>
        <p:spPr>
          <a:xfrm>
            <a:off x="390145" y="121921"/>
            <a:ext cx="10352650" cy="1133855"/>
          </a:xfrm>
        </p:spPr>
        <p:txBody>
          <a:bodyPr>
            <a:normAutofit/>
          </a:bodyPr>
          <a:lstStyle/>
          <a:p>
            <a:pPr algn="l"/>
            <a:r>
              <a:rPr lang="en-IN" sz="3600" b="1" i="1" dirty="0"/>
              <a:t>Smoke sensor:</a:t>
            </a:r>
          </a:p>
        </p:txBody>
      </p:sp>
      <p:sp>
        <p:nvSpPr>
          <p:cNvPr id="4" name="TextBox 3">
            <a:extLst>
              <a:ext uri="{FF2B5EF4-FFF2-40B4-BE49-F238E27FC236}">
                <a16:creationId xmlns:a16="http://schemas.microsoft.com/office/drawing/2014/main" id="{3B3C853E-8BD9-A9F3-9FC4-3D35927C345B}"/>
              </a:ext>
            </a:extLst>
          </p:cNvPr>
          <p:cNvSpPr txBox="1"/>
          <p:nvPr/>
        </p:nvSpPr>
        <p:spPr>
          <a:xfrm>
            <a:off x="390145" y="1109472"/>
            <a:ext cx="5266943" cy="4524315"/>
          </a:xfrm>
          <a:prstGeom prst="rect">
            <a:avLst/>
          </a:prstGeom>
          <a:noFill/>
        </p:spPr>
        <p:txBody>
          <a:bodyPr wrap="square">
            <a:spAutoFit/>
          </a:bodyPr>
          <a:lstStyle/>
          <a:p>
            <a:pPr marL="342900" indent="-342900">
              <a:buFont typeface="Wingdings" panose="05000000000000000000" pitchFamily="2" charset="2"/>
              <a:buChar char="Ø"/>
            </a:pPr>
            <a:r>
              <a:rPr lang="en-US" sz="2400" b="0" i="0" dirty="0">
                <a:solidFill>
                  <a:schemeClr val="tx1">
                    <a:lumMod val="95000"/>
                  </a:schemeClr>
                </a:solidFill>
                <a:effectLst/>
                <a:latin typeface="Google Sans"/>
              </a:rPr>
              <a:t>The MQ-135 gas sensor module is a device that is used for sensing a range of gases, including ammonia (NH3), sulfur dioxide (SO2), and carbon monoxide (CO).</a:t>
            </a:r>
          </a:p>
          <a:p>
            <a:pPr marL="342900" indent="-342900">
              <a:buFont typeface="Wingdings" panose="05000000000000000000" pitchFamily="2" charset="2"/>
              <a:buChar char="Ø"/>
            </a:pPr>
            <a:r>
              <a:rPr lang="en-US" sz="2400" b="0" i="0" dirty="0">
                <a:solidFill>
                  <a:schemeClr val="tx1">
                    <a:lumMod val="95000"/>
                  </a:schemeClr>
                </a:solidFill>
                <a:effectLst/>
                <a:latin typeface="Google Sans"/>
              </a:rPr>
              <a:t>An MQ-135 air quality sensor is one type of MQ gas sensor used to detect, measure, and monitor a wide range of gases present in air like ammonia, alcohol, benzene, smoke, carbon dioxide, etc. It operates at a 5V supply with 150 ma consumption.</a:t>
            </a:r>
            <a:endParaRPr lang="en-IN" sz="2400" dirty="0">
              <a:solidFill>
                <a:schemeClr val="tx1">
                  <a:lumMod val="95000"/>
                </a:schemeClr>
              </a:solidFill>
            </a:endParaRPr>
          </a:p>
        </p:txBody>
      </p:sp>
      <p:pic>
        <p:nvPicPr>
          <p:cNvPr id="2052" name="Picture 4" descr="Interfacing of MQ-135 Gas Sensor with Arduino">
            <a:extLst>
              <a:ext uri="{FF2B5EF4-FFF2-40B4-BE49-F238E27FC236}">
                <a16:creationId xmlns:a16="http://schemas.microsoft.com/office/drawing/2014/main" id="{C21C9F80-387E-377D-8DA5-46BA449230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255776"/>
            <a:ext cx="5895422" cy="31493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3105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BEC0C-6DA6-B8B2-A19A-0870F8C279C3}"/>
              </a:ext>
            </a:extLst>
          </p:cNvPr>
          <p:cNvSpPr>
            <a:spLocks noGrp="1"/>
          </p:cNvSpPr>
          <p:nvPr>
            <p:ph type="title"/>
          </p:nvPr>
        </p:nvSpPr>
        <p:spPr>
          <a:xfrm>
            <a:off x="1572768" y="182880"/>
            <a:ext cx="7540752" cy="772160"/>
          </a:xfrm>
        </p:spPr>
        <p:txBody>
          <a:bodyPr>
            <a:normAutofit/>
          </a:bodyPr>
          <a:lstStyle/>
          <a:p>
            <a:r>
              <a:rPr lang="en-US" sz="2400" dirty="0">
                <a:latin typeface="Arial Black" panose="020B0A04020102020204" pitchFamily="34" charset="0"/>
              </a:rPr>
              <a:t>CONNECTION :</a:t>
            </a:r>
            <a:br>
              <a:rPr lang="en-US" sz="2400" dirty="0">
                <a:latin typeface="Arial Black" panose="020B0A04020102020204" pitchFamily="34" charset="0"/>
              </a:rPr>
            </a:br>
            <a:endParaRPr lang="en-IN" sz="2400" dirty="0">
              <a:latin typeface="Arial Black" panose="020B0A04020102020204" pitchFamily="34" charset="0"/>
            </a:endParaRPr>
          </a:p>
        </p:txBody>
      </p:sp>
      <p:sp>
        <p:nvSpPr>
          <p:cNvPr id="3" name="Content Placeholder 2">
            <a:extLst>
              <a:ext uri="{FF2B5EF4-FFF2-40B4-BE49-F238E27FC236}">
                <a16:creationId xmlns:a16="http://schemas.microsoft.com/office/drawing/2014/main" id="{57F62D70-2862-83E8-277D-A5DA5025D2A9}"/>
              </a:ext>
            </a:extLst>
          </p:cNvPr>
          <p:cNvSpPr>
            <a:spLocks noGrp="1"/>
          </p:cNvSpPr>
          <p:nvPr>
            <p:ph idx="1"/>
          </p:nvPr>
        </p:nvSpPr>
        <p:spPr>
          <a:xfrm>
            <a:off x="314960" y="599441"/>
            <a:ext cx="11612880" cy="6634480"/>
          </a:xfrm>
        </p:spPr>
        <p:txBody>
          <a:bodyPr/>
          <a:lstStyle/>
          <a:p>
            <a:r>
              <a:rPr lang="en-US" dirty="0">
                <a:latin typeface="Arial Black" panose="020B0A04020102020204" pitchFamily="34" charset="0"/>
              </a:rPr>
              <a:t>ARDUINO                      BUZZER                   LED</a:t>
            </a:r>
          </a:p>
          <a:p>
            <a:r>
              <a:rPr lang="en-US" dirty="0">
                <a:latin typeface="Century" panose="02040604050505020304" pitchFamily="18" charset="0"/>
              </a:rPr>
              <a:t>Pin 0                                      (+ </a:t>
            </a:r>
            <a:r>
              <a:rPr lang="en-US" dirty="0" err="1">
                <a:latin typeface="Century" panose="02040604050505020304" pitchFamily="18" charset="0"/>
              </a:rPr>
              <a:t>ve</a:t>
            </a:r>
            <a:r>
              <a:rPr lang="en-US" dirty="0">
                <a:latin typeface="Century" panose="02040604050505020304" pitchFamily="18" charset="0"/>
              </a:rPr>
              <a:t> ) pin                         </a:t>
            </a:r>
          </a:p>
          <a:p>
            <a:r>
              <a:rPr lang="en-US" dirty="0">
                <a:latin typeface="Century" panose="02040604050505020304" pitchFamily="18" charset="0"/>
              </a:rPr>
              <a:t>Pin 1                                                                            (+ </a:t>
            </a:r>
            <a:r>
              <a:rPr lang="en-US" dirty="0" err="1">
                <a:latin typeface="Century" panose="02040604050505020304" pitchFamily="18" charset="0"/>
              </a:rPr>
              <a:t>ve</a:t>
            </a:r>
            <a:r>
              <a:rPr lang="en-US" dirty="0">
                <a:latin typeface="Century" panose="02040604050505020304" pitchFamily="18" charset="0"/>
              </a:rPr>
              <a:t> ) pin of LED 1    </a:t>
            </a:r>
          </a:p>
          <a:p>
            <a:r>
              <a:rPr lang="en-US" dirty="0">
                <a:latin typeface="Century" panose="02040604050505020304" pitchFamily="18" charset="0"/>
              </a:rPr>
              <a:t>Pin 2                                                                             (+</a:t>
            </a:r>
            <a:r>
              <a:rPr lang="en-US" dirty="0" err="1">
                <a:latin typeface="Century" panose="02040604050505020304" pitchFamily="18" charset="0"/>
              </a:rPr>
              <a:t>ve</a:t>
            </a:r>
            <a:r>
              <a:rPr lang="en-US" dirty="0">
                <a:latin typeface="Century" panose="02040604050505020304" pitchFamily="18" charset="0"/>
              </a:rPr>
              <a:t> )  pin of LED 2</a:t>
            </a:r>
          </a:p>
          <a:p>
            <a:r>
              <a:rPr lang="en-US" dirty="0" err="1">
                <a:latin typeface="Century" panose="02040604050505020304" pitchFamily="18" charset="0"/>
              </a:rPr>
              <a:t>Gnd</a:t>
            </a:r>
            <a:r>
              <a:rPr lang="en-US" dirty="0">
                <a:latin typeface="Century" panose="02040604050505020304" pitchFamily="18" charset="0"/>
              </a:rPr>
              <a:t>                                                                                (-</a:t>
            </a:r>
            <a:r>
              <a:rPr lang="en-US" dirty="0" err="1">
                <a:latin typeface="Century" panose="02040604050505020304" pitchFamily="18" charset="0"/>
              </a:rPr>
              <a:t>ve</a:t>
            </a:r>
            <a:r>
              <a:rPr lang="en-US" dirty="0">
                <a:latin typeface="Century" panose="02040604050505020304" pitchFamily="18" charset="0"/>
              </a:rPr>
              <a:t>) pins of LED’s with resistance </a:t>
            </a:r>
          </a:p>
          <a:p>
            <a:r>
              <a:rPr lang="en-US" dirty="0">
                <a:latin typeface="Arial Black" panose="020B0A04020102020204" pitchFamily="34" charset="0"/>
              </a:rPr>
              <a:t>ARDUINO                        BUZZER </a:t>
            </a:r>
          </a:p>
          <a:p>
            <a:r>
              <a:rPr lang="en-US" sz="1800" dirty="0" err="1">
                <a:latin typeface="Century" panose="02040604050505020304" pitchFamily="18" charset="0"/>
              </a:rPr>
              <a:t>Gnd</a:t>
            </a:r>
            <a:r>
              <a:rPr lang="en-US" sz="1800" dirty="0">
                <a:latin typeface="Century" panose="02040604050505020304" pitchFamily="18" charset="0"/>
              </a:rPr>
              <a:t>                                            GND pins of a Buzzer with resistance</a:t>
            </a:r>
          </a:p>
          <a:p>
            <a:r>
              <a:rPr lang="en-US" sz="1800" dirty="0">
                <a:latin typeface="Arial Black" panose="020B0A04020102020204" pitchFamily="34" charset="0"/>
              </a:rPr>
              <a:t>ARDUINO                                                                 MQ-135 (SMOKE  SENSOR)</a:t>
            </a:r>
          </a:p>
          <a:p>
            <a:r>
              <a:rPr lang="en-US" sz="1800" dirty="0">
                <a:latin typeface="Century" panose="02040604050505020304" pitchFamily="18" charset="0"/>
              </a:rPr>
              <a:t>pin A0                                                                                        pin A0</a:t>
            </a:r>
          </a:p>
          <a:p>
            <a:r>
              <a:rPr lang="en-US" sz="1800" dirty="0">
                <a:latin typeface="Century" panose="02040604050505020304" pitchFamily="18" charset="0"/>
              </a:rPr>
              <a:t>5v                                                                                               VCC pin</a:t>
            </a:r>
          </a:p>
          <a:p>
            <a:r>
              <a:rPr lang="en-US" sz="1800" dirty="0" err="1">
                <a:latin typeface="Century" panose="02040604050505020304" pitchFamily="18" charset="0"/>
              </a:rPr>
              <a:t>Gnd</a:t>
            </a:r>
            <a:r>
              <a:rPr lang="en-US" sz="1800" dirty="0">
                <a:latin typeface="Century" panose="02040604050505020304" pitchFamily="18" charset="0"/>
              </a:rPr>
              <a:t>                                                                                             </a:t>
            </a:r>
            <a:r>
              <a:rPr lang="en-US" sz="1800" dirty="0" err="1">
                <a:latin typeface="Century" panose="02040604050505020304" pitchFamily="18" charset="0"/>
              </a:rPr>
              <a:t>Gnd</a:t>
            </a:r>
            <a:endParaRPr lang="en-US" sz="1800" dirty="0">
              <a:latin typeface="Century" panose="02040604050505020304" pitchFamily="18" charset="0"/>
            </a:endParaRPr>
          </a:p>
          <a:p>
            <a:endParaRPr lang="en-US" sz="1800" dirty="0">
              <a:latin typeface="Century" panose="02040604050505020304" pitchFamily="18" charset="0"/>
            </a:endParaRPr>
          </a:p>
          <a:p>
            <a:endParaRPr lang="en-IN" sz="1800" dirty="0">
              <a:latin typeface="Century" panose="02040604050505020304" pitchFamily="18" charset="0"/>
            </a:endParaRPr>
          </a:p>
        </p:txBody>
      </p:sp>
    </p:spTree>
    <p:extLst>
      <p:ext uri="{BB962C8B-B14F-4D97-AF65-F5344CB8AC3E}">
        <p14:creationId xmlns:p14="http://schemas.microsoft.com/office/powerpoint/2010/main" val="2084861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DFC95-5B79-B7FF-C280-838E97E5DC94}"/>
              </a:ext>
            </a:extLst>
          </p:cNvPr>
          <p:cNvSpPr>
            <a:spLocks noGrp="1"/>
          </p:cNvSpPr>
          <p:nvPr>
            <p:ph type="ctrTitle"/>
          </p:nvPr>
        </p:nvSpPr>
        <p:spPr>
          <a:xfrm>
            <a:off x="670561" y="316993"/>
            <a:ext cx="10047596" cy="890015"/>
          </a:xfrm>
        </p:spPr>
        <p:txBody>
          <a:bodyPr>
            <a:normAutofit/>
          </a:bodyPr>
          <a:lstStyle/>
          <a:p>
            <a:pPr algn="l"/>
            <a:r>
              <a:rPr lang="en-IN" sz="4000" b="1" i="1" dirty="0"/>
              <a:t>INPUT:    </a:t>
            </a:r>
            <a:r>
              <a:rPr lang="en-IN" sz="3100" b="1" i="1" cap="none" dirty="0">
                <a:solidFill>
                  <a:schemeClr val="tx1">
                    <a:lumMod val="95000"/>
                  </a:schemeClr>
                </a:solidFill>
              </a:rPr>
              <a:t>Circuit</a:t>
            </a:r>
            <a:r>
              <a:rPr lang="en-IN" sz="3100" b="1" i="1" cap="none" dirty="0"/>
              <a:t> </a:t>
            </a:r>
            <a:r>
              <a:rPr lang="en-IN" sz="3100" b="1" i="1" cap="none" dirty="0">
                <a:solidFill>
                  <a:schemeClr val="tx1">
                    <a:lumMod val="95000"/>
                  </a:schemeClr>
                </a:solidFill>
              </a:rPr>
              <a:t>connection and upload the code.</a:t>
            </a:r>
            <a:endParaRPr lang="en-IN" sz="3100" b="1" i="1" dirty="0">
              <a:solidFill>
                <a:schemeClr val="tx1">
                  <a:lumMod val="95000"/>
                </a:schemeClr>
              </a:solidFill>
            </a:endParaRPr>
          </a:p>
        </p:txBody>
      </p:sp>
      <p:sp>
        <p:nvSpPr>
          <p:cNvPr id="3" name="Subtitle 2">
            <a:extLst>
              <a:ext uri="{FF2B5EF4-FFF2-40B4-BE49-F238E27FC236}">
                <a16:creationId xmlns:a16="http://schemas.microsoft.com/office/drawing/2014/main" id="{A92FC65E-6E8E-0352-7D70-51EE14CFE23B}"/>
              </a:ext>
            </a:extLst>
          </p:cNvPr>
          <p:cNvSpPr>
            <a:spLocks noGrp="1"/>
          </p:cNvSpPr>
          <p:nvPr>
            <p:ph type="subTitle" idx="1"/>
          </p:nvPr>
        </p:nvSpPr>
        <p:spPr>
          <a:xfrm>
            <a:off x="499872" y="1511809"/>
            <a:ext cx="11521440" cy="2121408"/>
          </a:xfrm>
        </p:spPr>
        <p:txBody>
          <a:bodyPr>
            <a:normAutofit/>
          </a:bodyPr>
          <a:lstStyle/>
          <a:p>
            <a:pPr algn="l"/>
            <a:r>
              <a:rPr lang="en-IN" sz="4300" b="1" i="1" dirty="0">
                <a:solidFill>
                  <a:schemeClr val="accent1"/>
                </a:solidFill>
              </a:rPr>
              <a:t>OUTPUT: </a:t>
            </a:r>
            <a:r>
              <a:rPr lang="en-IN" sz="3000" b="1" i="1" cap="none" dirty="0">
                <a:solidFill>
                  <a:schemeClr val="tx1">
                    <a:lumMod val="95000"/>
                  </a:schemeClr>
                </a:solidFill>
              </a:rPr>
              <a:t>Detects smoke and gives us warning through led on and alarming with a buzzer.</a:t>
            </a:r>
            <a:endParaRPr lang="en-IN" sz="3000" b="1" i="1" dirty="0">
              <a:solidFill>
                <a:schemeClr val="tx1">
                  <a:lumMod val="95000"/>
                </a:schemeClr>
              </a:solidFill>
            </a:endParaRPr>
          </a:p>
        </p:txBody>
      </p:sp>
    </p:spTree>
    <p:extLst>
      <p:ext uri="{BB962C8B-B14F-4D97-AF65-F5344CB8AC3E}">
        <p14:creationId xmlns:p14="http://schemas.microsoft.com/office/powerpoint/2010/main" val="3434729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9F7ADC-BA29-3B45-613C-4F95968BEE76}"/>
              </a:ext>
            </a:extLst>
          </p:cNvPr>
          <p:cNvPicPr>
            <a:picLocks noChangeAspect="1"/>
          </p:cNvPicPr>
          <p:nvPr/>
        </p:nvPicPr>
        <p:blipFill>
          <a:blip r:embed="rId2"/>
          <a:stretch>
            <a:fillRect/>
          </a:stretch>
        </p:blipFill>
        <p:spPr>
          <a:xfrm>
            <a:off x="1314572" y="632087"/>
            <a:ext cx="8759068" cy="4168513"/>
          </a:xfrm>
          <a:prstGeom prst="rect">
            <a:avLst/>
          </a:prstGeom>
        </p:spPr>
      </p:pic>
    </p:spTree>
    <p:extLst>
      <p:ext uri="{BB962C8B-B14F-4D97-AF65-F5344CB8AC3E}">
        <p14:creationId xmlns:p14="http://schemas.microsoft.com/office/powerpoint/2010/main" val="3336857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2FC25-E3E5-6C83-C211-FBE84ECDA3DA}"/>
              </a:ext>
            </a:extLst>
          </p:cNvPr>
          <p:cNvSpPr>
            <a:spLocks noGrp="1"/>
          </p:cNvSpPr>
          <p:nvPr>
            <p:ph type="ctrTitle"/>
          </p:nvPr>
        </p:nvSpPr>
        <p:spPr>
          <a:xfrm>
            <a:off x="85344" y="158496"/>
            <a:ext cx="5791201" cy="1328929"/>
          </a:xfrm>
        </p:spPr>
        <p:txBody>
          <a:bodyPr>
            <a:normAutofit/>
          </a:bodyPr>
          <a:lstStyle/>
          <a:p>
            <a:r>
              <a:rPr lang="en-IN" sz="3600" b="1" i="1" dirty="0"/>
              <a:t>APPLICATIONS:</a:t>
            </a:r>
          </a:p>
        </p:txBody>
      </p:sp>
      <p:sp>
        <p:nvSpPr>
          <p:cNvPr id="3" name="Subtitle 2">
            <a:extLst>
              <a:ext uri="{FF2B5EF4-FFF2-40B4-BE49-F238E27FC236}">
                <a16:creationId xmlns:a16="http://schemas.microsoft.com/office/drawing/2014/main" id="{D6060DD6-B50A-E72A-D937-4592A9DB3C6F}"/>
              </a:ext>
            </a:extLst>
          </p:cNvPr>
          <p:cNvSpPr>
            <a:spLocks noGrp="1"/>
          </p:cNvSpPr>
          <p:nvPr>
            <p:ph type="subTitle" idx="1"/>
          </p:nvPr>
        </p:nvSpPr>
        <p:spPr>
          <a:xfrm>
            <a:off x="207264" y="1487425"/>
            <a:ext cx="10204232" cy="3214270"/>
          </a:xfrm>
        </p:spPr>
        <p:txBody>
          <a:bodyPr>
            <a:noAutofit/>
          </a:bodyPr>
          <a:lstStyle/>
          <a:p>
            <a:pPr marL="342900" indent="-342900" algn="l">
              <a:buFont typeface="Wingdings" panose="05000000000000000000" pitchFamily="2" charset="2"/>
              <a:buChar char="Ø"/>
            </a:pPr>
            <a:r>
              <a:rPr lang="en-US" sz="2400" b="0" i="0" cap="none" dirty="0">
                <a:effectLst/>
                <a:latin typeface="Google Sans"/>
              </a:rPr>
              <a:t> W</a:t>
            </a:r>
            <a:r>
              <a:rPr lang="en-US" sz="2400" cap="none" dirty="0">
                <a:latin typeface="Google Sans"/>
              </a:rPr>
              <a:t>orks  as a portable air pollution detector.</a:t>
            </a:r>
            <a:endParaRPr lang="en-US" sz="2400" b="0" i="0" cap="none" dirty="0">
              <a:effectLst/>
              <a:latin typeface="Google Sans"/>
            </a:endParaRPr>
          </a:p>
          <a:p>
            <a:pPr marL="342900" indent="-342900" algn="l">
              <a:buFont typeface="Wingdings" panose="05000000000000000000" pitchFamily="2" charset="2"/>
              <a:buChar char="Ø"/>
            </a:pPr>
            <a:r>
              <a:rPr lang="en-US" sz="2400" cap="none" dirty="0">
                <a:latin typeface="Google Sans"/>
              </a:rPr>
              <a:t>Used as an industrial air pollution detector.</a:t>
            </a:r>
          </a:p>
          <a:p>
            <a:pPr marL="342900" indent="-342900" algn="l">
              <a:buFont typeface="Wingdings" panose="05000000000000000000" pitchFamily="2" charset="2"/>
              <a:buChar char="Ø"/>
            </a:pPr>
            <a:r>
              <a:rPr lang="en-US" sz="2400" b="0" i="0" cap="none" dirty="0">
                <a:effectLst/>
                <a:latin typeface="Google Sans"/>
              </a:rPr>
              <a:t>Used as a domestic air pollution  detector.</a:t>
            </a:r>
          </a:p>
          <a:p>
            <a:pPr marL="342900" indent="-342900" algn="l">
              <a:buFont typeface="Wingdings" panose="05000000000000000000" pitchFamily="2" charset="2"/>
              <a:buChar char="Ø"/>
            </a:pPr>
            <a:r>
              <a:rPr lang="en-US" sz="2400" cap="none" dirty="0">
                <a:latin typeface="Google Sans"/>
              </a:rPr>
              <a:t>Used in the detection of excess or leakage of gases like Nitrogen oxide, ammonia, alcohol, smoke and sulfide.</a:t>
            </a:r>
          </a:p>
          <a:p>
            <a:pPr marL="342900" indent="-342900" algn="l">
              <a:buFont typeface="Wingdings" panose="05000000000000000000" pitchFamily="2" charset="2"/>
              <a:buChar char="Ø"/>
            </a:pPr>
            <a:r>
              <a:rPr lang="en-US" sz="2400" b="0" i="0" cap="none" dirty="0">
                <a:effectLst/>
                <a:latin typeface="Google Sans"/>
              </a:rPr>
              <a:t>Use</a:t>
            </a:r>
            <a:r>
              <a:rPr lang="en-US" sz="2400" cap="none" dirty="0">
                <a:latin typeface="Google Sans"/>
              </a:rPr>
              <a:t>d as air quality monitors.</a:t>
            </a:r>
          </a:p>
          <a:p>
            <a:pPr marL="342900" indent="-342900" algn="l">
              <a:buFont typeface="Wingdings" panose="05000000000000000000" pitchFamily="2" charset="2"/>
              <a:buChar char="Ø"/>
            </a:pPr>
            <a:r>
              <a:rPr lang="en-US" sz="2400" b="0" i="0" cap="none" dirty="0">
                <a:effectLst/>
                <a:latin typeface="Google Sans"/>
              </a:rPr>
              <a:t>Used in a</a:t>
            </a:r>
            <a:r>
              <a:rPr lang="en-US" sz="2400" cap="none" dirty="0">
                <a:latin typeface="Google Sans"/>
              </a:rPr>
              <a:t>ir quality equipment for offices and buildings.</a:t>
            </a:r>
            <a:endParaRPr lang="en-US" sz="2400" b="0" i="0" cap="none" dirty="0">
              <a:effectLst/>
              <a:latin typeface="Google Sans"/>
            </a:endParaRPr>
          </a:p>
          <a:p>
            <a:pPr algn="l"/>
            <a:endParaRPr lang="en-US" sz="2400" b="0" i="0" cap="none" dirty="0">
              <a:effectLst/>
              <a:latin typeface="Google Sans"/>
            </a:endParaRPr>
          </a:p>
          <a:p>
            <a:pPr algn="l"/>
            <a:endParaRPr lang="en-IN" sz="2400" cap="none" dirty="0"/>
          </a:p>
        </p:txBody>
      </p:sp>
    </p:spTree>
    <p:extLst>
      <p:ext uri="{BB962C8B-B14F-4D97-AF65-F5344CB8AC3E}">
        <p14:creationId xmlns:p14="http://schemas.microsoft.com/office/powerpoint/2010/main" val="14830960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8B0A4F-CFCC-FA0F-E666-2997EE5C3190}"/>
              </a:ext>
            </a:extLst>
          </p:cNvPr>
          <p:cNvSpPr txBox="1"/>
          <p:nvPr/>
        </p:nvSpPr>
        <p:spPr>
          <a:xfrm>
            <a:off x="282447" y="391341"/>
            <a:ext cx="11627105" cy="9140964"/>
          </a:xfrm>
          <a:prstGeom prst="rect">
            <a:avLst/>
          </a:prstGeom>
          <a:noFill/>
        </p:spPr>
        <p:txBody>
          <a:bodyPr wrap="square">
            <a:spAutoFit/>
          </a:bodyPr>
          <a:lstStyle/>
          <a:p>
            <a:r>
              <a:rPr lang="en-US" sz="2800" dirty="0">
                <a:solidFill>
                  <a:schemeClr val="accent1"/>
                </a:solidFill>
                <a:latin typeface="Arial Black" panose="020B0A04020102020204" pitchFamily="34" charset="0"/>
              </a:rPr>
              <a:t>ADVANTAGES : </a:t>
            </a: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Smoke alarm system installed in your home or building is that  it gives you peace of mind.</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fast  response can minimize damage.</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Sensitivity.</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Smoke sensor portable.</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 </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endParaRPr lang="en-US" sz="2400" dirty="0"/>
          </a:p>
          <a:p>
            <a:endParaRPr lang="en-US" sz="2400" dirty="0"/>
          </a:p>
          <a:p>
            <a:endParaRPr lang="en-US" sz="2400" dirty="0"/>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endParaRPr lang="en-US" sz="2400" dirty="0"/>
          </a:p>
          <a:p>
            <a:endParaRPr lang="en-US" sz="2400" dirty="0"/>
          </a:p>
          <a:p>
            <a:pPr marL="285750" indent="-285750">
              <a:buFont typeface="Wingdings" panose="05000000000000000000" pitchFamily="2" charset="2"/>
              <a:buChar char="Ø"/>
            </a:pPr>
            <a:endParaRPr lang="en-US" sz="2400" dirty="0"/>
          </a:p>
          <a:p>
            <a:pPr marL="285750" indent="-285750">
              <a:buFont typeface="Wingdings" panose="05000000000000000000" pitchFamily="2" charset="2"/>
              <a:buChar char="Ø"/>
            </a:pPr>
            <a:endParaRPr lang="en-US" sz="2400" dirty="0"/>
          </a:p>
          <a:p>
            <a:endParaRPr lang="en-IN" sz="2400" dirty="0"/>
          </a:p>
        </p:txBody>
      </p:sp>
      <p:sp>
        <p:nvSpPr>
          <p:cNvPr id="7" name="TextBox 6">
            <a:extLst>
              <a:ext uri="{FF2B5EF4-FFF2-40B4-BE49-F238E27FC236}">
                <a16:creationId xmlns:a16="http://schemas.microsoft.com/office/drawing/2014/main" id="{F90F796F-36A1-6ADA-3512-CF905580D3CA}"/>
              </a:ext>
            </a:extLst>
          </p:cNvPr>
          <p:cNvSpPr txBox="1"/>
          <p:nvPr/>
        </p:nvSpPr>
        <p:spPr>
          <a:xfrm rot="10800000" flipV="1">
            <a:off x="95693" y="3085347"/>
            <a:ext cx="11131743" cy="2677656"/>
          </a:xfrm>
          <a:prstGeom prst="rect">
            <a:avLst/>
          </a:prstGeom>
          <a:noFill/>
        </p:spPr>
        <p:txBody>
          <a:bodyPr wrap="square">
            <a:spAutoFit/>
          </a:bodyPr>
          <a:lstStyle/>
          <a:p>
            <a:r>
              <a:rPr lang="en-US" sz="2400" dirty="0">
                <a:solidFill>
                  <a:schemeClr val="accent1"/>
                </a:solidFill>
                <a:latin typeface="Arial Black" panose="020B0A04020102020204" pitchFamily="34" charset="0"/>
              </a:rPr>
              <a:t>DISADVANTAGES:</a:t>
            </a:r>
          </a:p>
          <a:p>
            <a:pPr marL="285750" indent="-285750">
              <a:buFont typeface="Wingdings" panose="05000000000000000000" pitchFamily="2" charset="2"/>
              <a:buChar char="Ø"/>
            </a:pPr>
            <a:r>
              <a:rPr lang="en-US" sz="2400" dirty="0"/>
              <a:t> </a:t>
            </a:r>
            <a:r>
              <a:rPr lang="en-US" sz="2000" dirty="0">
                <a:latin typeface="Times New Roman" panose="02020603050405020304" pitchFamily="18" charset="0"/>
                <a:cs typeface="Times New Roman" panose="02020603050405020304" pitchFamily="18" charset="0"/>
              </a:rPr>
              <a:t>Installing a smoke alarm system is the cost involved.</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Depending on the plan selected.</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very sensitive , which can lead to false alarm.</a:t>
            </a:r>
          </a:p>
          <a:p>
            <a:endParaRPr lang="en-US" sz="20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These smoke sensors are used up to only a period of ten years.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78647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7107935" y="158496"/>
            <a:ext cx="4084321" cy="5644896"/>
          </a:xfrm>
        </p:spPr>
        <p:txBody>
          <a:bodyPr>
            <a:normAutofit/>
          </a:bodyPr>
          <a:lstStyle/>
          <a:p>
            <a:r>
              <a:rPr lang="en-US" sz="4800" dirty="0">
                <a:solidFill>
                  <a:schemeClr val="tx1"/>
                </a:solidFill>
                <a:latin typeface="Bahnschrift SemiBold" panose="020B0502040204020203" pitchFamily="34" charset="0"/>
                <a:cs typeface="Arial" panose="020B0604020202020204" pitchFamily="34" charset="0"/>
              </a:rPr>
              <a:t>AUTOMATIC SMOKE DETECTOR ALARM     MQ-135 </a:t>
            </a:r>
            <a:br>
              <a:rPr lang="en-US" sz="4800" dirty="0">
                <a:solidFill>
                  <a:schemeClr val="tx1"/>
                </a:solidFill>
                <a:latin typeface="Bahnschrift SemiBold" panose="020B0502040204020203" pitchFamily="34" charset="0"/>
                <a:cs typeface="Arial" panose="020B0604020202020204" pitchFamily="34" charset="0"/>
              </a:rPr>
            </a:br>
            <a:r>
              <a:rPr lang="en-US" sz="4800" dirty="0">
                <a:solidFill>
                  <a:schemeClr val="tx1"/>
                </a:solidFill>
                <a:latin typeface="Bahnschrift SemiBold" panose="020B0502040204020203" pitchFamily="34" charset="0"/>
                <a:cs typeface="Arial" panose="020B0604020202020204" pitchFamily="34" charset="0"/>
              </a:rPr>
              <a:t>SMOKE SENSOR &amp; ARDUINO</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6096000" cy="6857990"/>
          </a:xfrm>
          <a:prstGeom prst="rect">
            <a:avLst/>
          </a:prstGeom>
        </p:spPr>
      </p:pic>
      <p:pic>
        <p:nvPicPr>
          <p:cNvPr id="4" name="Picture 3">
            <a:extLst>
              <a:ext uri="{FF2B5EF4-FFF2-40B4-BE49-F238E27FC236}">
                <a16:creationId xmlns:a16="http://schemas.microsoft.com/office/drawing/2014/main" id="{F092A30A-C423-D72A-476B-B0F3EE2D632F}"/>
              </a:ext>
            </a:extLst>
          </p:cNvPr>
          <p:cNvPicPr>
            <a:picLocks noChangeAspect="1"/>
          </p:cNvPicPr>
          <p:nvPr/>
        </p:nvPicPr>
        <p:blipFill>
          <a:blip r:embed="rId3"/>
          <a:stretch>
            <a:fillRect/>
          </a:stretch>
        </p:blipFill>
        <p:spPr>
          <a:xfrm>
            <a:off x="-366917" y="0"/>
            <a:ext cx="6462917" cy="7726680"/>
          </a:xfrm>
          <a:prstGeom prst="rect">
            <a:avLst/>
          </a:prstGeom>
        </p:spPr>
      </p:pic>
    </p:spTree>
    <p:extLst>
      <p:ext uri="{BB962C8B-B14F-4D97-AF65-F5344CB8AC3E}">
        <p14:creationId xmlns:p14="http://schemas.microsoft.com/office/powerpoint/2010/main" val="8959158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2C8D0-0BF8-5A6B-8DEC-54F588C11042}"/>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A8A7EBD4-D358-9576-18A7-9472D5A4DA81}"/>
              </a:ext>
            </a:extLst>
          </p:cNvPr>
          <p:cNvSpPr>
            <a:spLocks noGrp="1"/>
          </p:cNvSpPr>
          <p:nvPr>
            <p:ph idx="1"/>
          </p:nvPr>
        </p:nvSpPr>
        <p:spPr/>
        <p:txBody>
          <a:bodyPr/>
          <a:lstStyle/>
          <a:p>
            <a:pPr marL="0" indent="0">
              <a:buNone/>
            </a:pPr>
            <a:r>
              <a:rPr lang="en-US" dirty="0"/>
              <a:t> A sound quality fire alarm system may provide peace of mind knowing that your home or building is protected from fires with early warning notifications but there are certain drawbacks too, such as cost and potential false alarms due to faulty sensors.</a:t>
            </a:r>
            <a:endParaRPr lang="en-IN" dirty="0"/>
          </a:p>
        </p:txBody>
      </p:sp>
    </p:spTree>
    <p:extLst>
      <p:ext uri="{BB962C8B-B14F-4D97-AF65-F5344CB8AC3E}">
        <p14:creationId xmlns:p14="http://schemas.microsoft.com/office/powerpoint/2010/main" val="619351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2A92A-0EE1-3B5C-45EC-DEE790A9E4F7}"/>
              </a:ext>
            </a:extLst>
          </p:cNvPr>
          <p:cNvSpPr>
            <a:spLocks noGrp="1"/>
          </p:cNvSpPr>
          <p:nvPr>
            <p:ph type="title"/>
          </p:nvPr>
        </p:nvSpPr>
        <p:spPr>
          <a:xfrm>
            <a:off x="1451579" y="804519"/>
            <a:ext cx="9291215" cy="3206649"/>
          </a:xfrm>
        </p:spPr>
        <p:txBody>
          <a:bodyPr>
            <a:noAutofit/>
          </a:bodyPr>
          <a:lstStyle/>
          <a:p>
            <a:r>
              <a:rPr lang="en-IN" sz="8800" b="1" dirty="0"/>
              <a:t>THANK  YOU</a:t>
            </a:r>
          </a:p>
        </p:txBody>
      </p:sp>
    </p:spTree>
    <p:extLst>
      <p:ext uri="{BB962C8B-B14F-4D97-AF65-F5344CB8AC3E}">
        <p14:creationId xmlns:p14="http://schemas.microsoft.com/office/powerpoint/2010/main" val="2950007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44A57-C35A-145D-F133-33D98A6CFAEE}"/>
              </a:ext>
            </a:extLst>
          </p:cNvPr>
          <p:cNvSpPr>
            <a:spLocks noGrp="1"/>
          </p:cNvSpPr>
          <p:nvPr>
            <p:ph type="ctrTitle"/>
          </p:nvPr>
        </p:nvSpPr>
        <p:spPr>
          <a:xfrm>
            <a:off x="-1" y="196769"/>
            <a:ext cx="5440101" cy="1192193"/>
          </a:xfrm>
        </p:spPr>
        <p:txBody>
          <a:bodyPr/>
          <a:lstStyle/>
          <a:p>
            <a:r>
              <a:rPr lang="en-IN" u="sng" dirty="0">
                <a:solidFill>
                  <a:srgbClr val="00B0F0"/>
                </a:solidFill>
              </a:rPr>
              <a:t>SCOPE</a:t>
            </a:r>
            <a:r>
              <a:rPr lang="en-IN" dirty="0">
                <a:solidFill>
                  <a:srgbClr val="00B0F0"/>
                </a:solidFill>
              </a:rPr>
              <a:t>:</a:t>
            </a:r>
          </a:p>
        </p:txBody>
      </p:sp>
      <p:sp>
        <p:nvSpPr>
          <p:cNvPr id="5" name="Subtitle 4">
            <a:extLst>
              <a:ext uri="{FF2B5EF4-FFF2-40B4-BE49-F238E27FC236}">
                <a16:creationId xmlns:a16="http://schemas.microsoft.com/office/drawing/2014/main" id="{D9586CAD-5319-8B66-FC51-D1CD40F034EE}"/>
              </a:ext>
            </a:extLst>
          </p:cNvPr>
          <p:cNvSpPr>
            <a:spLocks noGrp="1"/>
          </p:cNvSpPr>
          <p:nvPr>
            <p:ph type="subTitle" idx="1"/>
          </p:nvPr>
        </p:nvSpPr>
        <p:spPr>
          <a:xfrm>
            <a:off x="3290708" y="804673"/>
            <a:ext cx="7832563" cy="5306760"/>
          </a:xfrm>
        </p:spPr>
        <p:txBody>
          <a:bodyPr>
            <a:normAutofit fontScale="92500" lnSpcReduction="10000"/>
          </a:bodyPr>
          <a:lstStyle/>
          <a:p>
            <a:pPr marL="457200" indent="-457200">
              <a:buFont typeface="Wingdings" panose="05000000000000000000" pitchFamily="2" charset="2"/>
              <a:buChar char="q"/>
            </a:pPr>
            <a:r>
              <a:rPr lang="en-IN" sz="3200" dirty="0"/>
              <a:t>Introduction</a:t>
            </a:r>
          </a:p>
          <a:p>
            <a:pPr marL="457200" indent="-457200">
              <a:buFont typeface="Wingdings" panose="05000000000000000000" pitchFamily="2" charset="2"/>
              <a:buChar char="q"/>
            </a:pPr>
            <a:r>
              <a:rPr lang="en-IN" sz="3200" dirty="0"/>
              <a:t>Abstract </a:t>
            </a:r>
          </a:p>
          <a:p>
            <a:pPr marL="457200" indent="-457200">
              <a:buFont typeface="Wingdings" panose="05000000000000000000" pitchFamily="2" charset="2"/>
              <a:buChar char="q"/>
            </a:pPr>
            <a:r>
              <a:rPr lang="en-IN" sz="3200" dirty="0"/>
              <a:t>circuit diagram </a:t>
            </a:r>
          </a:p>
          <a:p>
            <a:pPr marL="457200" indent="-457200">
              <a:buFont typeface="Wingdings" panose="05000000000000000000" pitchFamily="2" charset="2"/>
              <a:buChar char="q"/>
            </a:pPr>
            <a:r>
              <a:rPr lang="en-IN" sz="3200" dirty="0"/>
              <a:t>Components</a:t>
            </a:r>
          </a:p>
          <a:p>
            <a:pPr marL="457200" indent="-457200">
              <a:buFont typeface="Wingdings" panose="05000000000000000000" pitchFamily="2" charset="2"/>
              <a:buChar char="q"/>
            </a:pPr>
            <a:r>
              <a:rPr lang="en-IN" sz="3200" dirty="0"/>
              <a:t>Connections</a:t>
            </a:r>
          </a:p>
          <a:p>
            <a:pPr marL="457200" indent="-457200">
              <a:buFont typeface="Wingdings" panose="05000000000000000000" pitchFamily="2" charset="2"/>
              <a:buChar char="q"/>
            </a:pPr>
            <a:r>
              <a:rPr lang="en-IN" sz="3200" dirty="0"/>
              <a:t>Applications </a:t>
            </a:r>
          </a:p>
          <a:p>
            <a:pPr marL="457200" indent="-457200">
              <a:buFont typeface="Wingdings" panose="05000000000000000000" pitchFamily="2" charset="2"/>
              <a:buChar char="q"/>
            </a:pPr>
            <a:r>
              <a:rPr lang="en-IN" sz="3200" dirty="0"/>
              <a:t>advantages  &amp;   disadvantages</a:t>
            </a:r>
          </a:p>
          <a:p>
            <a:pPr marL="457200" indent="-457200">
              <a:buFont typeface="Wingdings" panose="05000000000000000000" pitchFamily="2" charset="2"/>
              <a:buChar char="q"/>
            </a:pPr>
            <a:r>
              <a:rPr lang="en-IN" sz="3200" dirty="0"/>
              <a:t>conclusion</a:t>
            </a:r>
          </a:p>
        </p:txBody>
      </p:sp>
    </p:spTree>
    <p:extLst>
      <p:ext uri="{BB962C8B-B14F-4D97-AF65-F5344CB8AC3E}">
        <p14:creationId xmlns:p14="http://schemas.microsoft.com/office/powerpoint/2010/main" val="29091129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57DE4-9F43-2D8E-441E-5C27C4CF85CC}"/>
              </a:ext>
            </a:extLst>
          </p:cNvPr>
          <p:cNvSpPr>
            <a:spLocks noGrp="1"/>
          </p:cNvSpPr>
          <p:nvPr>
            <p:ph type="title"/>
          </p:nvPr>
        </p:nvSpPr>
        <p:spPr>
          <a:xfrm>
            <a:off x="106680" y="286603"/>
            <a:ext cx="10058400" cy="702305"/>
          </a:xfrm>
        </p:spPr>
        <p:txBody>
          <a:bodyPr>
            <a:normAutofit/>
          </a:bodyPr>
          <a:lstStyle/>
          <a:p>
            <a:r>
              <a:rPr lang="en-IN" dirty="0">
                <a:latin typeface="Arial Black" panose="020B0A04020102020204" pitchFamily="34" charset="0"/>
              </a:rPr>
              <a:t>INTRODUCTION:</a:t>
            </a:r>
          </a:p>
        </p:txBody>
      </p:sp>
      <p:sp>
        <p:nvSpPr>
          <p:cNvPr id="7" name="Content Placeholder 6">
            <a:extLst>
              <a:ext uri="{FF2B5EF4-FFF2-40B4-BE49-F238E27FC236}">
                <a16:creationId xmlns:a16="http://schemas.microsoft.com/office/drawing/2014/main" id="{7C997503-83DB-9CDE-411F-6AC389E81437}"/>
              </a:ext>
            </a:extLst>
          </p:cNvPr>
          <p:cNvSpPr>
            <a:spLocks noGrp="1"/>
          </p:cNvSpPr>
          <p:nvPr>
            <p:ph idx="1"/>
          </p:nvPr>
        </p:nvSpPr>
        <p:spPr>
          <a:xfrm>
            <a:off x="215152" y="1066799"/>
            <a:ext cx="10940527" cy="4802293"/>
          </a:xfrm>
        </p:spPr>
        <p:txBody>
          <a:bodyPr>
            <a:normAutofit fontScale="92500"/>
          </a:bodyPr>
          <a:lstStyle/>
          <a:p>
            <a:pPr marL="0" indent="0">
              <a:buNone/>
            </a:pPr>
            <a:r>
              <a:rPr lang="en-US" sz="2800" dirty="0">
                <a:latin typeface="Arial "/>
              </a:rPr>
              <a:t>        In our daily life, we come across many incidents that </a:t>
            </a:r>
            <a:r>
              <a:rPr lang="en-US" sz="2800">
                <a:latin typeface="Arial "/>
              </a:rPr>
              <a:t>fire accidents </a:t>
            </a:r>
            <a:r>
              <a:rPr lang="en-US" sz="2800" dirty="0">
                <a:latin typeface="Arial "/>
              </a:rPr>
              <a:t>in industries or in any hospitals. But we don’t focus much on how this gas or smoke or fire was detected. Here’s the project which describes about how the smoke is being detected and how it performs operations through logistics available in market in a scientific procedure. In this project the detection of gases like smoke, butane , propane, alcohol can be detected by a sensor named MQ-135  smoke sensor. The smoke sensor we used is the  MQ-135 sensor. Smoke Detectors are very useful in detecting  smoke or  fire in buildings, and  so are the important  safety parameters.</a:t>
            </a:r>
            <a:endParaRPr lang="en-IN" sz="2800" dirty="0">
              <a:latin typeface="Arial "/>
            </a:endParaRPr>
          </a:p>
        </p:txBody>
      </p:sp>
    </p:spTree>
    <p:extLst>
      <p:ext uri="{BB962C8B-B14F-4D97-AF65-F5344CB8AC3E}">
        <p14:creationId xmlns:p14="http://schemas.microsoft.com/office/powerpoint/2010/main" val="3560504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E5CC56-3C77-41E8-C7B4-2F1D063E680E}"/>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7C378485-9B4B-7BF0-3727-D7C23FFF1E3F}"/>
              </a:ext>
            </a:extLst>
          </p:cNvPr>
          <p:cNvSpPr>
            <a:spLocks noGrp="1"/>
          </p:cNvSpPr>
          <p:nvPr>
            <p:ph idx="1"/>
          </p:nvPr>
        </p:nvSpPr>
        <p:spPr>
          <a:xfrm>
            <a:off x="1056641" y="1554480"/>
            <a:ext cx="9906000" cy="4409440"/>
          </a:xfrm>
        </p:spPr>
        <p:txBody>
          <a:bodyPr>
            <a:noAutofit/>
          </a:bodyPr>
          <a:lstStyle/>
          <a:p>
            <a:pPr marL="0" indent="0">
              <a:buNone/>
            </a:pPr>
            <a:r>
              <a:rPr lang="en-IN" sz="2400" dirty="0">
                <a:latin typeface="Arial" panose="020B0604020202020204" pitchFamily="34" charset="0"/>
                <a:cs typeface="Arial" panose="020B0604020202020204" pitchFamily="34" charset="0"/>
              </a:rPr>
              <a:t>                          The objective of the project  “ AUTOMATIC SMOKE DETECTOR ALARM MQ-135 SMOKE SENSOR &amp;  ARDUINO “ is a fire protection device that automatically detects smoke and gives us warning through led on and starts alarming with a buzzer.</a:t>
            </a:r>
          </a:p>
          <a:p>
            <a:pPr marL="0" indent="0">
              <a:buNone/>
            </a:pPr>
            <a:r>
              <a:rPr lang="en-IN" sz="2400" dirty="0">
                <a:latin typeface="Arial" panose="020B0604020202020204" pitchFamily="34" charset="0"/>
                <a:cs typeface="Arial" panose="020B0604020202020204" pitchFamily="34" charset="0"/>
              </a:rPr>
              <a:t>                          A smoke detector is an electronic fire-protection device that automatically senses the presence of smoke, indication of fire, and  Sounds a warming to building occupants</a:t>
            </a:r>
            <a:r>
              <a:rPr lang="en-IN" sz="2400" dirty="0"/>
              <a:t>.</a:t>
            </a:r>
          </a:p>
        </p:txBody>
      </p:sp>
    </p:spTree>
    <p:extLst>
      <p:ext uri="{BB962C8B-B14F-4D97-AF65-F5344CB8AC3E}">
        <p14:creationId xmlns:p14="http://schemas.microsoft.com/office/powerpoint/2010/main" val="20873255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AF5CF2-08AD-C258-DA4F-D8A2898A61A8}"/>
              </a:ext>
            </a:extLst>
          </p:cNvPr>
          <p:cNvSpPr>
            <a:spLocks noGrp="1"/>
          </p:cNvSpPr>
          <p:nvPr>
            <p:ph type="title"/>
          </p:nvPr>
        </p:nvSpPr>
        <p:spPr>
          <a:xfrm>
            <a:off x="1774423" y="73153"/>
            <a:ext cx="7942601" cy="1093988"/>
          </a:xfrm>
        </p:spPr>
        <p:txBody>
          <a:bodyPr/>
          <a:lstStyle/>
          <a:p>
            <a:r>
              <a:rPr lang="en-IN" dirty="0"/>
              <a:t>Components:</a:t>
            </a:r>
            <a:br>
              <a:rPr lang="en-IN" dirty="0"/>
            </a:br>
            <a:endParaRPr lang="en-IN" dirty="0"/>
          </a:p>
        </p:txBody>
      </p:sp>
      <p:sp>
        <p:nvSpPr>
          <p:cNvPr id="3" name="Text Placeholder 2">
            <a:extLst>
              <a:ext uri="{FF2B5EF4-FFF2-40B4-BE49-F238E27FC236}">
                <a16:creationId xmlns:a16="http://schemas.microsoft.com/office/drawing/2014/main" id="{9CE31E89-AA72-1119-888F-F710B9091505}"/>
              </a:ext>
            </a:extLst>
          </p:cNvPr>
          <p:cNvSpPr>
            <a:spLocks noGrp="1"/>
          </p:cNvSpPr>
          <p:nvPr>
            <p:ph type="body" idx="1"/>
          </p:nvPr>
        </p:nvSpPr>
        <p:spPr>
          <a:xfrm>
            <a:off x="146304" y="938785"/>
            <a:ext cx="10271273" cy="3880340"/>
          </a:xfrm>
        </p:spPr>
        <p:txBody>
          <a:bodyPr>
            <a:normAutofit fontScale="77500" lnSpcReduction="20000"/>
          </a:bodyPr>
          <a:lstStyle/>
          <a:p>
            <a:pPr algn="l"/>
            <a:r>
              <a:rPr lang="en-IN" sz="3200" b="1" i="1" dirty="0"/>
              <a:t>HARDWARE REQUIREMENTS:</a:t>
            </a:r>
          </a:p>
          <a:p>
            <a:pPr marL="457200" indent="-457200" algn="l">
              <a:buFont typeface="Wingdings" panose="05000000000000000000" pitchFamily="2" charset="2"/>
              <a:buChar char="v"/>
            </a:pPr>
            <a:r>
              <a:rPr lang="en-IN" sz="2800" b="1" i="1" dirty="0"/>
              <a:t>Jumper wires</a:t>
            </a:r>
          </a:p>
          <a:p>
            <a:pPr marL="457200" indent="-457200" algn="l">
              <a:buFont typeface="Wingdings" panose="05000000000000000000" pitchFamily="2" charset="2"/>
              <a:buChar char="v"/>
            </a:pPr>
            <a:r>
              <a:rPr lang="en-IN" sz="2800" b="1" i="1" dirty="0"/>
              <a:t>Arduino UNO</a:t>
            </a:r>
          </a:p>
          <a:p>
            <a:pPr marL="457200" indent="-457200" algn="l">
              <a:buFont typeface="Wingdings" panose="05000000000000000000" pitchFamily="2" charset="2"/>
              <a:buChar char="v"/>
            </a:pPr>
            <a:r>
              <a:rPr lang="en-IN" sz="2800" b="1" i="1" dirty="0"/>
              <a:t>Buzzer</a:t>
            </a:r>
          </a:p>
          <a:p>
            <a:pPr marL="457200" indent="-457200" algn="l">
              <a:buFont typeface="Wingdings" panose="05000000000000000000" pitchFamily="2" charset="2"/>
              <a:buChar char="v"/>
            </a:pPr>
            <a:r>
              <a:rPr lang="en-IN" sz="2800" b="1" i="1" dirty="0"/>
              <a:t>Resistor 1k &amp; 100k</a:t>
            </a:r>
          </a:p>
          <a:p>
            <a:pPr marL="457200" indent="-457200" algn="l">
              <a:buFont typeface="Wingdings" panose="05000000000000000000" pitchFamily="2" charset="2"/>
              <a:buChar char="v"/>
            </a:pPr>
            <a:r>
              <a:rPr lang="en-IN" sz="2800" b="1" i="1" dirty="0"/>
              <a:t>Smoke sensor</a:t>
            </a:r>
          </a:p>
          <a:p>
            <a:pPr marL="457200" indent="-457200" algn="l">
              <a:buFont typeface="Wingdings" panose="05000000000000000000" pitchFamily="2" charset="2"/>
              <a:buChar char="v"/>
            </a:pPr>
            <a:r>
              <a:rPr lang="en-IN" sz="2800" b="1" i="1" dirty="0"/>
              <a:t>Bread board</a:t>
            </a:r>
          </a:p>
          <a:p>
            <a:pPr marL="457200" indent="-457200" algn="l">
              <a:buFont typeface="Wingdings" panose="05000000000000000000" pitchFamily="2" charset="2"/>
              <a:buChar char="v"/>
            </a:pPr>
            <a:r>
              <a:rPr lang="en-IN" sz="2800" b="1" i="1" dirty="0"/>
              <a:t>LED’S</a:t>
            </a:r>
          </a:p>
          <a:p>
            <a:pPr marL="457200" indent="-457200" algn="l">
              <a:buFont typeface="Wingdings" panose="05000000000000000000" pitchFamily="2" charset="2"/>
              <a:buChar char="v"/>
            </a:pPr>
            <a:endParaRPr lang="en-IN" sz="2800" b="1" i="1" dirty="0"/>
          </a:p>
        </p:txBody>
      </p:sp>
    </p:spTree>
    <p:extLst>
      <p:ext uri="{BB962C8B-B14F-4D97-AF65-F5344CB8AC3E}">
        <p14:creationId xmlns:p14="http://schemas.microsoft.com/office/powerpoint/2010/main" val="2255621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D000D9-559F-DF53-3F4C-B55EF5A99C9D}"/>
              </a:ext>
            </a:extLst>
          </p:cNvPr>
          <p:cNvSpPr>
            <a:spLocks noGrp="1"/>
          </p:cNvSpPr>
          <p:nvPr>
            <p:ph type="ctrTitle"/>
          </p:nvPr>
        </p:nvSpPr>
        <p:spPr>
          <a:xfrm>
            <a:off x="475489" y="341377"/>
            <a:ext cx="7961376" cy="977621"/>
          </a:xfrm>
        </p:spPr>
        <p:txBody>
          <a:bodyPr>
            <a:normAutofit/>
          </a:bodyPr>
          <a:lstStyle/>
          <a:p>
            <a:pPr algn="l"/>
            <a:r>
              <a:rPr lang="en-IN" sz="3600" dirty="0"/>
              <a:t>SOFTWARE REQUIREMENTS:</a:t>
            </a:r>
          </a:p>
        </p:txBody>
      </p:sp>
      <p:sp>
        <p:nvSpPr>
          <p:cNvPr id="5" name="Subtitle 4">
            <a:extLst>
              <a:ext uri="{FF2B5EF4-FFF2-40B4-BE49-F238E27FC236}">
                <a16:creationId xmlns:a16="http://schemas.microsoft.com/office/drawing/2014/main" id="{79E81C1A-FEB3-DA64-D9C4-9EB9017192EA}"/>
              </a:ext>
            </a:extLst>
          </p:cNvPr>
          <p:cNvSpPr>
            <a:spLocks noGrp="1"/>
          </p:cNvSpPr>
          <p:nvPr>
            <p:ph type="subTitle" idx="1"/>
          </p:nvPr>
        </p:nvSpPr>
        <p:spPr>
          <a:xfrm>
            <a:off x="475489" y="1438656"/>
            <a:ext cx="9936007" cy="3263039"/>
          </a:xfrm>
        </p:spPr>
        <p:txBody>
          <a:bodyPr/>
          <a:lstStyle/>
          <a:p>
            <a:pPr marL="457200" indent="-457200" algn="l">
              <a:buFont typeface="Wingdings" panose="05000000000000000000" pitchFamily="2" charset="2"/>
              <a:buChar char="v"/>
            </a:pPr>
            <a:r>
              <a:rPr lang="en-IN" sz="2800" cap="none" dirty="0"/>
              <a:t>Window 10 operating system</a:t>
            </a:r>
          </a:p>
          <a:p>
            <a:pPr marL="457200" indent="-457200" algn="l">
              <a:buFont typeface="Wingdings" panose="05000000000000000000" pitchFamily="2" charset="2"/>
              <a:buChar char="v"/>
            </a:pPr>
            <a:r>
              <a:rPr lang="en-IN" sz="2800" cap="none" dirty="0"/>
              <a:t>Arduino IDE 1.8.5</a:t>
            </a:r>
          </a:p>
          <a:p>
            <a:r>
              <a:rPr lang="en-IN" sz="2800" cap="none" dirty="0"/>
              <a:t> </a:t>
            </a:r>
          </a:p>
        </p:txBody>
      </p:sp>
    </p:spTree>
    <p:extLst>
      <p:ext uri="{BB962C8B-B14F-4D97-AF65-F5344CB8AC3E}">
        <p14:creationId xmlns:p14="http://schemas.microsoft.com/office/powerpoint/2010/main" val="11311325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3A08E-AFFF-D226-03D0-BBF2F4F6BC6C}"/>
              </a:ext>
            </a:extLst>
          </p:cNvPr>
          <p:cNvSpPr>
            <a:spLocks noGrp="1"/>
          </p:cNvSpPr>
          <p:nvPr>
            <p:ph type="title"/>
          </p:nvPr>
        </p:nvSpPr>
        <p:spPr>
          <a:xfrm>
            <a:off x="1513839" y="196770"/>
            <a:ext cx="10000655" cy="1276430"/>
          </a:xfrm>
        </p:spPr>
        <p:txBody>
          <a:bodyPr>
            <a:normAutofit/>
          </a:bodyPr>
          <a:lstStyle/>
          <a:p>
            <a:r>
              <a:rPr lang="en-IN" dirty="0"/>
              <a:t>CIRCUIT DIAGRAM :</a:t>
            </a:r>
          </a:p>
        </p:txBody>
      </p:sp>
      <p:pic>
        <p:nvPicPr>
          <p:cNvPr id="1028" name="Picture 4" descr="How to make Smoke Detection Alarm using Arduino? - GeeksforGeeks">
            <a:extLst>
              <a:ext uri="{FF2B5EF4-FFF2-40B4-BE49-F238E27FC236}">
                <a16:creationId xmlns:a16="http://schemas.microsoft.com/office/drawing/2014/main" id="{FB79D8C2-B58D-2485-399B-9F9D56AF90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61862" y="1198880"/>
            <a:ext cx="9276730" cy="4835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506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2C7B6-4FD0-28C1-5BE0-4E2CFFFC0A0B}"/>
              </a:ext>
            </a:extLst>
          </p:cNvPr>
          <p:cNvSpPr>
            <a:spLocks noGrp="1"/>
          </p:cNvSpPr>
          <p:nvPr>
            <p:ph type="title"/>
          </p:nvPr>
        </p:nvSpPr>
        <p:spPr>
          <a:xfrm>
            <a:off x="0" y="1"/>
            <a:ext cx="11570207" cy="743711"/>
          </a:xfrm>
        </p:spPr>
        <p:txBody>
          <a:bodyPr/>
          <a:lstStyle/>
          <a:p>
            <a:r>
              <a:rPr lang="en-IN" dirty="0"/>
              <a:t>Arduino </a:t>
            </a:r>
            <a:r>
              <a:rPr lang="en-IN" dirty="0" err="1"/>
              <a:t>uNO</a:t>
            </a:r>
            <a:endParaRPr lang="en-IN" dirty="0"/>
          </a:p>
        </p:txBody>
      </p:sp>
      <p:sp>
        <p:nvSpPr>
          <p:cNvPr id="6" name="AutoShape 2" descr="Arduino Uno Pinout">
            <a:extLst>
              <a:ext uri="{FF2B5EF4-FFF2-40B4-BE49-F238E27FC236}">
                <a16:creationId xmlns:a16="http://schemas.microsoft.com/office/drawing/2014/main" id="{4F1C80F2-12CB-94A8-1287-CE1DDF565628}"/>
              </a:ext>
            </a:extLst>
          </p:cNvPr>
          <p:cNvSpPr>
            <a:spLocks noChangeAspect="1" noChangeArrowheads="1"/>
          </p:cNvSpPr>
          <p:nvPr/>
        </p:nvSpPr>
        <p:spPr bwMode="auto">
          <a:xfrm>
            <a:off x="5943600" y="3276600"/>
            <a:ext cx="3127248" cy="31272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7" name="AutoShape 4" descr="Arduino Uno Pinout">
            <a:extLst>
              <a:ext uri="{FF2B5EF4-FFF2-40B4-BE49-F238E27FC236}">
                <a16:creationId xmlns:a16="http://schemas.microsoft.com/office/drawing/2014/main" id="{E2AA0FE7-66C6-6A1E-B38B-6D108C40900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BE4C96B0-7D6E-D638-555B-1A6E753A3960}"/>
              </a:ext>
            </a:extLst>
          </p:cNvPr>
          <p:cNvPicPr>
            <a:picLocks noChangeAspect="1"/>
          </p:cNvPicPr>
          <p:nvPr/>
        </p:nvPicPr>
        <p:blipFill>
          <a:blip r:embed="rId2"/>
          <a:stretch>
            <a:fillRect/>
          </a:stretch>
        </p:blipFill>
        <p:spPr>
          <a:xfrm>
            <a:off x="1024128" y="743712"/>
            <a:ext cx="9948672" cy="5402117"/>
          </a:xfrm>
          <a:prstGeom prst="rect">
            <a:avLst/>
          </a:prstGeom>
        </p:spPr>
      </p:pic>
    </p:spTree>
    <p:extLst>
      <p:ext uri="{BB962C8B-B14F-4D97-AF65-F5344CB8AC3E}">
        <p14:creationId xmlns:p14="http://schemas.microsoft.com/office/powerpoint/2010/main" val="15503974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F3CD65D-61A5-43C9-A837-6EC73C7DA8AB}">
  <ds:schemaRefs>
    <ds:schemaRef ds:uri="http://www.w3.org/XML/1998/namespace"/>
    <ds:schemaRef ds:uri="http://purl.org/dc/elements/1.1/"/>
    <ds:schemaRef ds:uri="http://purl.org/dc/dcmitype/"/>
    <ds:schemaRef ds:uri="http://schemas.microsoft.com/office/2006/metadata/properties"/>
    <ds:schemaRef ds:uri="http://schemas.openxmlformats.org/package/2006/metadata/core-properties"/>
    <ds:schemaRef ds:uri="http://schemas.microsoft.com/office/2006/documentManagement/types"/>
    <ds:schemaRef ds:uri="71af3243-3dd4-4a8d-8c0d-dd76da1f02a5"/>
    <ds:schemaRef ds:uri="http://schemas.microsoft.com/office/infopath/2007/PartnerControls"/>
    <ds:schemaRef ds:uri="16c05727-aa75-4e4a-9b5f-8a80a1165891"/>
    <ds:schemaRef ds:uri="http://purl.org/dc/terms/"/>
  </ds:schemaRefs>
</ds:datastoreItem>
</file>

<file path=customXml/itemProps3.xml><?xml version="1.0" encoding="utf-8"?>
<ds:datastoreItem xmlns:ds="http://schemas.openxmlformats.org/officeDocument/2006/customXml" ds:itemID="{31F006B4-A9E1-4F39-85C8-FB836F91934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853</TotalTime>
  <Words>861</Words>
  <Application>Microsoft Office PowerPoint</Application>
  <PresentationFormat>Widescreen</PresentationFormat>
  <Paragraphs>116</Paragraphs>
  <Slides>21</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21</vt:i4>
      </vt:variant>
    </vt:vector>
  </HeadingPairs>
  <TitlesOfParts>
    <vt:vector size="34" baseType="lpstr">
      <vt:lpstr>-apple-system</vt:lpstr>
      <vt:lpstr>Arial</vt:lpstr>
      <vt:lpstr>Arial </vt:lpstr>
      <vt:lpstr>Arial Black</vt:lpstr>
      <vt:lpstr>Arial Narrow</vt:lpstr>
      <vt:lpstr>Bahnschrift SemiBold</vt:lpstr>
      <vt:lpstr>Calibri</vt:lpstr>
      <vt:lpstr>Century</vt:lpstr>
      <vt:lpstr>Google Sans</vt:lpstr>
      <vt:lpstr>Rockwell</vt:lpstr>
      <vt:lpstr>Times New Roman</vt:lpstr>
      <vt:lpstr>Wingdings</vt:lpstr>
      <vt:lpstr>Gallery</vt:lpstr>
      <vt:lpstr>PowerPoint Presentation</vt:lpstr>
      <vt:lpstr>AUTOMATIC SMOKE DETECTOR ALARM     MQ-135  SMOKE SENSOR &amp; ARDUINO</vt:lpstr>
      <vt:lpstr>SCOPE:</vt:lpstr>
      <vt:lpstr>INTRODUCTION:</vt:lpstr>
      <vt:lpstr>Abstract</vt:lpstr>
      <vt:lpstr>Components: </vt:lpstr>
      <vt:lpstr>SOFTWARE REQUIREMENTS:</vt:lpstr>
      <vt:lpstr>CIRCUIT DIAGRAM :</vt:lpstr>
      <vt:lpstr>Arduino uNO</vt:lpstr>
      <vt:lpstr>Arduino UNO</vt:lpstr>
      <vt:lpstr>BUZZER : </vt:lpstr>
      <vt:lpstr>    LED                         100 ohm resistor               1k resistor    </vt:lpstr>
      <vt:lpstr>Jumper wires                                      bread board </vt:lpstr>
      <vt:lpstr>Smoke sensor:</vt:lpstr>
      <vt:lpstr>CONNECTION : </vt:lpstr>
      <vt:lpstr>INPUT:    Circuit connection and upload the code.</vt:lpstr>
      <vt:lpstr>PowerPoint Presentation</vt:lpstr>
      <vt:lpstr>APPLICATIONS:</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SMOKE  DETECTOR  ALARM  MQ -135 SMOKE  SENSOR  &amp; ARDUNIO </dc:title>
  <dc:creator>Thanusha Rani</dc:creator>
  <cp:lastModifiedBy>nulu thanusha rani</cp:lastModifiedBy>
  <cp:revision>13</cp:revision>
  <dcterms:created xsi:type="dcterms:W3CDTF">2023-06-17T14:06:45Z</dcterms:created>
  <dcterms:modified xsi:type="dcterms:W3CDTF">2023-07-16T15:34:19Z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