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333" r:id="rId2"/>
    <p:sldId id="266" r:id="rId3"/>
    <p:sldId id="306" r:id="rId4"/>
    <p:sldId id="309" r:id="rId5"/>
    <p:sldId id="310" r:id="rId6"/>
    <p:sldId id="316" r:id="rId7"/>
    <p:sldId id="313" r:id="rId8"/>
    <p:sldId id="314" r:id="rId9"/>
    <p:sldId id="315" r:id="rId10"/>
    <p:sldId id="312" r:id="rId11"/>
    <p:sldId id="257" r:id="rId12"/>
    <p:sldId id="317" r:id="rId13"/>
    <p:sldId id="319" r:id="rId14"/>
    <p:sldId id="321" r:id="rId15"/>
    <p:sldId id="322" r:id="rId16"/>
    <p:sldId id="323" r:id="rId17"/>
    <p:sldId id="324" r:id="rId18"/>
    <p:sldId id="325" r:id="rId19"/>
    <p:sldId id="326" r:id="rId20"/>
    <p:sldId id="328" r:id="rId21"/>
    <p:sldId id="334" r:id="rId22"/>
    <p:sldId id="331" r:id="rId23"/>
    <p:sldId id="332" r:id="rId24"/>
    <p:sldId id="304" r:id="rId25"/>
  </p:sldIdLst>
  <p:sldSz cx="18288000" cy="10287000"/>
  <p:notesSz cx="6858000" cy="9144000"/>
  <p:embeddedFontLst>
    <p:embeddedFont>
      <p:font typeface="Calistoga" panose="020B0604020202020204" charset="0"/>
      <p:regular r:id="rId27"/>
    </p:embeddedFont>
    <p:embeddedFont>
      <p:font typeface="Nunito" pitchFamily="2" charset="0"/>
      <p:regular r:id="rId28"/>
      <p:bold r:id="rId29"/>
      <p:italic r:id="rId30"/>
      <p:boldItalic r:id="rId31"/>
    </p:embeddedFont>
    <p:embeddedFont>
      <p:font typeface="Nunito Medium" panose="020B0604020202020204" charset="0"/>
      <p:regular r:id="rId32"/>
      <p:bold r:id="rId33"/>
      <p:italic r:id="rId34"/>
      <p:boldItalic r:id="rId35"/>
    </p:embeddedFont>
    <p:embeddedFont>
      <p:font typeface="Segoe UI Black" panose="020B0A02040204020203" pitchFamily="3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D80"/>
    <a:srgbClr val="B6CBE4"/>
    <a:srgbClr val="001B42"/>
    <a:srgbClr val="006699"/>
    <a:srgbClr val="CC3399"/>
    <a:srgbClr val="CEE5FA"/>
    <a:srgbClr val="E7E7F1"/>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5C8E5D-953E-4968-A77A-9A7D732234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72E705-DFB3-4970-925E-2A3463A96858}">
      <dgm:prSet/>
      <dgm:spPr/>
      <dgm:t>
        <a:bodyPr/>
        <a:lstStyle/>
        <a:p>
          <a:pPr>
            <a:lnSpc>
              <a:spcPct val="100000"/>
            </a:lnSpc>
          </a:pPr>
          <a:r>
            <a:rPr lang="en-GB" b="1" dirty="0">
              <a:solidFill>
                <a:srgbClr val="286D80"/>
              </a:solidFill>
              <a:latin typeface="Nunito Medium" panose="020B0604020202020204" charset="0"/>
            </a:rPr>
            <a:t>Single-Threaded Architecture</a:t>
          </a:r>
          <a:endParaRPr lang="en-US" dirty="0">
            <a:solidFill>
              <a:srgbClr val="286D80"/>
            </a:solidFill>
            <a:latin typeface="Nunito Medium" panose="020B0604020202020204" charset="0"/>
          </a:endParaRPr>
        </a:p>
      </dgm:t>
    </dgm:pt>
    <dgm:pt modelId="{AB31E16F-39B4-4FBA-9495-088A96EC9510}" type="parTrans" cxnId="{B6D6330A-054F-44E2-9EDE-990D5705594A}">
      <dgm:prSet/>
      <dgm:spPr/>
      <dgm:t>
        <a:bodyPr/>
        <a:lstStyle/>
        <a:p>
          <a:endParaRPr lang="en-US"/>
        </a:p>
      </dgm:t>
    </dgm:pt>
    <dgm:pt modelId="{D8C8AF67-C711-432F-BBFE-6FEEB34B24CA}" type="sibTrans" cxnId="{B6D6330A-054F-44E2-9EDE-990D5705594A}">
      <dgm:prSet/>
      <dgm:spPr/>
      <dgm:t>
        <a:bodyPr/>
        <a:lstStyle/>
        <a:p>
          <a:pPr>
            <a:lnSpc>
              <a:spcPct val="100000"/>
            </a:lnSpc>
          </a:pPr>
          <a:endParaRPr lang="en-US"/>
        </a:p>
      </dgm:t>
    </dgm:pt>
    <dgm:pt modelId="{093857FF-974B-4DD3-910A-DCBC5151BE06}">
      <dgm:prSet/>
      <dgm:spPr/>
      <dgm:t>
        <a:bodyPr/>
        <a:lstStyle/>
        <a:p>
          <a:pPr>
            <a:lnSpc>
              <a:spcPct val="100000"/>
            </a:lnSpc>
          </a:pPr>
          <a:r>
            <a:rPr lang="en-GB" b="1">
              <a:solidFill>
                <a:srgbClr val="286D80"/>
              </a:solidFill>
              <a:latin typeface="Nunito Medium" panose="020B0604020202020204" charset="0"/>
            </a:rPr>
            <a:t>Event-driven model ensures fast, atomic operations</a:t>
          </a:r>
          <a:endParaRPr lang="en-US" dirty="0">
            <a:solidFill>
              <a:srgbClr val="286D80"/>
            </a:solidFill>
            <a:latin typeface="Nunito Medium" panose="020B0604020202020204" charset="0"/>
          </a:endParaRPr>
        </a:p>
      </dgm:t>
    </dgm:pt>
    <dgm:pt modelId="{F3CF9F0C-C396-4BAC-B2E7-557C3CEA985F}" type="parTrans" cxnId="{35781EBB-6235-48A8-89FE-C87D2BEB8646}">
      <dgm:prSet/>
      <dgm:spPr/>
      <dgm:t>
        <a:bodyPr/>
        <a:lstStyle/>
        <a:p>
          <a:endParaRPr lang="en-US"/>
        </a:p>
      </dgm:t>
    </dgm:pt>
    <dgm:pt modelId="{40CE1E2E-77CB-43DF-A4C2-773E888E357F}" type="sibTrans" cxnId="{35781EBB-6235-48A8-89FE-C87D2BEB8646}">
      <dgm:prSet/>
      <dgm:spPr/>
      <dgm:t>
        <a:bodyPr/>
        <a:lstStyle/>
        <a:p>
          <a:pPr>
            <a:lnSpc>
              <a:spcPct val="100000"/>
            </a:lnSpc>
          </a:pPr>
          <a:endParaRPr lang="en-US"/>
        </a:p>
      </dgm:t>
    </dgm:pt>
    <dgm:pt modelId="{CB28A60B-D3BF-4150-9900-85527B7B2D3D}">
      <dgm:prSet/>
      <dgm:spPr/>
      <dgm:t>
        <a:bodyPr/>
        <a:lstStyle/>
        <a:p>
          <a:pPr>
            <a:lnSpc>
              <a:spcPct val="100000"/>
            </a:lnSpc>
          </a:pPr>
          <a:r>
            <a:rPr lang="en-GB" b="1">
              <a:solidFill>
                <a:srgbClr val="286D80"/>
              </a:solidFill>
              <a:latin typeface="Nunito Medium" panose="020B0604020202020204" charset="0"/>
            </a:rPr>
            <a:t>Processes commands sequentially—no locking or thread contention</a:t>
          </a:r>
          <a:endParaRPr lang="en-US" dirty="0">
            <a:solidFill>
              <a:srgbClr val="286D80"/>
            </a:solidFill>
            <a:latin typeface="Nunito Medium" panose="020B0604020202020204" charset="0"/>
          </a:endParaRPr>
        </a:p>
      </dgm:t>
    </dgm:pt>
    <dgm:pt modelId="{948D2645-D1D6-4910-A0E8-0212CA00A051}" type="parTrans" cxnId="{88C94A7C-3F64-4C73-9235-05C2E3AB7CDA}">
      <dgm:prSet/>
      <dgm:spPr/>
      <dgm:t>
        <a:bodyPr/>
        <a:lstStyle/>
        <a:p>
          <a:endParaRPr lang="en-US"/>
        </a:p>
      </dgm:t>
    </dgm:pt>
    <dgm:pt modelId="{8D50DA6B-26F9-4A84-8EFD-A68EECCCCBE9}" type="sibTrans" cxnId="{88C94A7C-3F64-4C73-9235-05C2E3AB7CDA}">
      <dgm:prSet/>
      <dgm:spPr/>
      <dgm:t>
        <a:bodyPr/>
        <a:lstStyle/>
        <a:p>
          <a:pPr>
            <a:lnSpc>
              <a:spcPct val="100000"/>
            </a:lnSpc>
          </a:pPr>
          <a:endParaRPr lang="en-US"/>
        </a:p>
      </dgm:t>
    </dgm:pt>
    <dgm:pt modelId="{6FA35E73-5B48-4F45-8B87-3389A473C4C7}">
      <dgm:prSet/>
      <dgm:spPr/>
      <dgm:t>
        <a:bodyPr/>
        <a:lstStyle/>
        <a:p>
          <a:pPr>
            <a:lnSpc>
              <a:spcPct val="100000"/>
            </a:lnSpc>
          </a:pPr>
          <a:r>
            <a:rPr lang="en-GB" b="1" dirty="0">
              <a:solidFill>
                <a:srgbClr val="286D80"/>
              </a:solidFill>
              <a:latin typeface="Nunito Medium" panose="020B0604020202020204" charset="0"/>
            </a:rPr>
            <a:t>Optimized with non-blocking I/O and memory-efficient data structures</a:t>
          </a:r>
          <a:endParaRPr lang="en-US" dirty="0">
            <a:solidFill>
              <a:srgbClr val="286D80"/>
            </a:solidFill>
            <a:latin typeface="Nunito Medium" panose="020B0604020202020204" charset="0"/>
          </a:endParaRPr>
        </a:p>
      </dgm:t>
    </dgm:pt>
    <dgm:pt modelId="{24DFE793-418D-4292-8A1D-66FF6ADED21C}" type="parTrans" cxnId="{D5126C25-27E2-4F04-9A63-1FAAD219A5B9}">
      <dgm:prSet/>
      <dgm:spPr/>
      <dgm:t>
        <a:bodyPr/>
        <a:lstStyle/>
        <a:p>
          <a:endParaRPr lang="en-US"/>
        </a:p>
      </dgm:t>
    </dgm:pt>
    <dgm:pt modelId="{1247D917-7B9A-42CE-95DD-A0F25B34EA72}" type="sibTrans" cxnId="{D5126C25-27E2-4F04-9A63-1FAAD219A5B9}">
      <dgm:prSet/>
      <dgm:spPr/>
      <dgm:t>
        <a:bodyPr/>
        <a:lstStyle/>
        <a:p>
          <a:endParaRPr lang="en-US"/>
        </a:p>
      </dgm:t>
    </dgm:pt>
    <dgm:pt modelId="{94D09985-80B5-4A5A-A3ED-C31F55FC1E6D}" type="pres">
      <dgm:prSet presAssocID="{7C5C8E5D-953E-4968-A77A-9A7D73223457}" presName="root" presStyleCnt="0">
        <dgm:presLayoutVars>
          <dgm:dir/>
          <dgm:resizeHandles val="exact"/>
        </dgm:presLayoutVars>
      </dgm:prSet>
      <dgm:spPr/>
    </dgm:pt>
    <dgm:pt modelId="{CC2974B3-221F-46A3-976F-9A947CE28278}" type="pres">
      <dgm:prSet presAssocID="{3072E705-DFB3-4970-925E-2A3463A96858}" presName="compNode" presStyleCnt="0"/>
      <dgm:spPr/>
    </dgm:pt>
    <dgm:pt modelId="{96FBA003-7B30-48E2-BE2B-427912260AD2}" type="pres">
      <dgm:prSet presAssocID="{3072E705-DFB3-4970-925E-2A3463A96858}" presName="bgRect" presStyleLbl="bgShp" presStyleIdx="0" presStyleCnt="4" custLinFactNeighborX="-723" custLinFactNeighborY="-578"/>
      <dgm:spPr/>
    </dgm:pt>
    <dgm:pt modelId="{7430C06D-039F-45D5-8891-CD5ADDEBE872}" type="pres">
      <dgm:prSet presAssocID="{3072E705-DFB3-4970-925E-2A3463A968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20650889-5101-4DFD-BA2A-2EA552D42D1A}" type="pres">
      <dgm:prSet presAssocID="{3072E705-DFB3-4970-925E-2A3463A96858}" presName="spaceRect" presStyleCnt="0"/>
      <dgm:spPr/>
    </dgm:pt>
    <dgm:pt modelId="{567AC3C3-1CFC-4A90-920D-EEE72BD60265}" type="pres">
      <dgm:prSet presAssocID="{3072E705-DFB3-4970-925E-2A3463A96858}" presName="parTx" presStyleLbl="revTx" presStyleIdx="0" presStyleCnt="4">
        <dgm:presLayoutVars>
          <dgm:chMax val="0"/>
          <dgm:chPref val="0"/>
        </dgm:presLayoutVars>
      </dgm:prSet>
      <dgm:spPr/>
    </dgm:pt>
    <dgm:pt modelId="{3F003E86-09FD-4C8A-B94B-A19C834C6DE7}" type="pres">
      <dgm:prSet presAssocID="{D8C8AF67-C711-432F-BBFE-6FEEB34B24CA}" presName="sibTrans" presStyleCnt="0"/>
      <dgm:spPr/>
    </dgm:pt>
    <dgm:pt modelId="{75471AB4-5899-4B8A-BE1D-77B0CEBCBE9D}" type="pres">
      <dgm:prSet presAssocID="{093857FF-974B-4DD3-910A-DCBC5151BE06}" presName="compNode" presStyleCnt="0"/>
      <dgm:spPr/>
    </dgm:pt>
    <dgm:pt modelId="{1769FFAD-0EA9-4143-9B6C-37D1A6668745}" type="pres">
      <dgm:prSet presAssocID="{093857FF-974B-4DD3-910A-DCBC5151BE06}" presName="bgRect" presStyleLbl="bgShp" presStyleIdx="1" presStyleCnt="4"/>
      <dgm:spPr/>
    </dgm:pt>
    <dgm:pt modelId="{3B485A14-6A27-4FEA-8642-12CD312DB887}" type="pres">
      <dgm:prSet presAssocID="{093857FF-974B-4DD3-910A-DCBC5151BE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56404770-32F6-4616-A1BD-CD699948AA9F}" type="pres">
      <dgm:prSet presAssocID="{093857FF-974B-4DD3-910A-DCBC5151BE06}" presName="spaceRect" presStyleCnt="0"/>
      <dgm:spPr/>
    </dgm:pt>
    <dgm:pt modelId="{11024A86-5396-4638-83A1-2AD8DAE690E8}" type="pres">
      <dgm:prSet presAssocID="{093857FF-974B-4DD3-910A-DCBC5151BE06}" presName="parTx" presStyleLbl="revTx" presStyleIdx="1" presStyleCnt="4">
        <dgm:presLayoutVars>
          <dgm:chMax val="0"/>
          <dgm:chPref val="0"/>
        </dgm:presLayoutVars>
      </dgm:prSet>
      <dgm:spPr/>
    </dgm:pt>
    <dgm:pt modelId="{5DCE1077-A00A-44AE-AEDD-800A0B35DDC7}" type="pres">
      <dgm:prSet presAssocID="{40CE1E2E-77CB-43DF-A4C2-773E888E357F}" presName="sibTrans" presStyleCnt="0"/>
      <dgm:spPr/>
    </dgm:pt>
    <dgm:pt modelId="{0D1AD43C-C2BC-44C6-9618-944767B4325A}" type="pres">
      <dgm:prSet presAssocID="{CB28A60B-D3BF-4150-9900-85527B7B2D3D}" presName="compNode" presStyleCnt="0"/>
      <dgm:spPr/>
    </dgm:pt>
    <dgm:pt modelId="{7E37B516-675F-4CF0-9E7F-BE36F9B912E4}" type="pres">
      <dgm:prSet presAssocID="{CB28A60B-D3BF-4150-9900-85527B7B2D3D}" presName="bgRect" presStyleLbl="bgShp" presStyleIdx="2" presStyleCnt="4"/>
      <dgm:spPr/>
    </dgm:pt>
    <dgm:pt modelId="{F32D55BD-ECBC-43A5-BBF8-1AB9BB8921E8}" type="pres">
      <dgm:prSet presAssocID="{CB28A60B-D3BF-4150-9900-85527B7B2D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B8768C85-1ED0-4B7F-94DF-FB569BDC1B11}" type="pres">
      <dgm:prSet presAssocID="{CB28A60B-D3BF-4150-9900-85527B7B2D3D}" presName="spaceRect" presStyleCnt="0"/>
      <dgm:spPr/>
    </dgm:pt>
    <dgm:pt modelId="{36907B12-5913-43BE-A005-20037434BDE6}" type="pres">
      <dgm:prSet presAssocID="{CB28A60B-D3BF-4150-9900-85527B7B2D3D}" presName="parTx" presStyleLbl="revTx" presStyleIdx="2" presStyleCnt="4">
        <dgm:presLayoutVars>
          <dgm:chMax val="0"/>
          <dgm:chPref val="0"/>
        </dgm:presLayoutVars>
      </dgm:prSet>
      <dgm:spPr/>
    </dgm:pt>
    <dgm:pt modelId="{7976049A-354B-4228-8BF6-9C302C24ECD5}" type="pres">
      <dgm:prSet presAssocID="{8D50DA6B-26F9-4A84-8EFD-A68EECCCCBE9}" presName="sibTrans" presStyleCnt="0"/>
      <dgm:spPr/>
    </dgm:pt>
    <dgm:pt modelId="{3610C854-8077-4765-851F-77096FCBA24A}" type="pres">
      <dgm:prSet presAssocID="{6FA35E73-5B48-4F45-8B87-3389A473C4C7}" presName="compNode" presStyleCnt="0"/>
      <dgm:spPr/>
    </dgm:pt>
    <dgm:pt modelId="{B7AA968C-F1B9-459A-B5DA-E30964A6ECAB}" type="pres">
      <dgm:prSet presAssocID="{6FA35E73-5B48-4F45-8B87-3389A473C4C7}" presName="bgRect" presStyleLbl="bgShp" presStyleIdx="3" presStyleCnt="4"/>
      <dgm:spPr/>
    </dgm:pt>
    <dgm:pt modelId="{80E01AA3-BB09-4030-9B55-022E8CA9CC07}" type="pres">
      <dgm:prSet presAssocID="{6FA35E73-5B48-4F45-8B87-3389A473C4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0BF7E4C1-BA04-4C11-9F42-F6FD53764E42}" type="pres">
      <dgm:prSet presAssocID="{6FA35E73-5B48-4F45-8B87-3389A473C4C7}" presName="spaceRect" presStyleCnt="0"/>
      <dgm:spPr/>
    </dgm:pt>
    <dgm:pt modelId="{6994777A-D0F4-4567-85CE-A9E7EEE952E6}" type="pres">
      <dgm:prSet presAssocID="{6FA35E73-5B48-4F45-8B87-3389A473C4C7}" presName="parTx" presStyleLbl="revTx" presStyleIdx="3" presStyleCnt="4">
        <dgm:presLayoutVars>
          <dgm:chMax val="0"/>
          <dgm:chPref val="0"/>
        </dgm:presLayoutVars>
      </dgm:prSet>
      <dgm:spPr/>
    </dgm:pt>
  </dgm:ptLst>
  <dgm:cxnLst>
    <dgm:cxn modelId="{B6D6330A-054F-44E2-9EDE-990D5705594A}" srcId="{7C5C8E5D-953E-4968-A77A-9A7D73223457}" destId="{3072E705-DFB3-4970-925E-2A3463A96858}" srcOrd="0" destOrd="0" parTransId="{AB31E16F-39B4-4FBA-9495-088A96EC9510}" sibTransId="{D8C8AF67-C711-432F-BBFE-6FEEB34B24CA}"/>
    <dgm:cxn modelId="{D5126C25-27E2-4F04-9A63-1FAAD219A5B9}" srcId="{7C5C8E5D-953E-4968-A77A-9A7D73223457}" destId="{6FA35E73-5B48-4F45-8B87-3389A473C4C7}" srcOrd="3" destOrd="0" parTransId="{24DFE793-418D-4292-8A1D-66FF6ADED21C}" sibTransId="{1247D917-7B9A-42CE-95DD-A0F25B34EA72}"/>
    <dgm:cxn modelId="{19B5EA4A-9C52-488E-A2AE-CB6596B98D0A}" type="presOf" srcId="{7C5C8E5D-953E-4968-A77A-9A7D73223457}" destId="{94D09985-80B5-4A5A-A3ED-C31F55FC1E6D}" srcOrd="0" destOrd="0" presId="urn:microsoft.com/office/officeart/2018/2/layout/IconVerticalSolidList"/>
    <dgm:cxn modelId="{54D4FE6B-5DCF-4B4B-8BE8-B8770ADE690B}" type="presOf" srcId="{3072E705-DFB3-4970-925E-2A3463A96858}" destId="{567AC3C3-1CFC-4A90-920D-EEE72BD60265}" srcOrd="0" destOrd="0" presId="urn:microsoft.com/office/officeart/2018/2/layout/IconVerticalSolidList"/>
    <dgm:cxn modelId="{2A32804F-DF15-4616-8FD2-002E849B6523}" type="presOf" srcId="{CB28A60B-D3BF-4150-9900-85527B7B2D3D}" destId="{36907B12-5913-43BE-A005-20037434BDE6}" srcOrd="0" destOrd="0" presId="urn:microsoft.com/office/officeart/2018/2/layout/IconVerticalSolidList"/>
    <dgm:cxn modelId="{88C94A7C-3F64-4C73-9235-05C2E3AB7CDA}" srcId="{7C5C8E5D-953E-4968-A77A-9A7D73223457}" destId="{CB28A60B-D3BF-4150-9900-85527B7B2D3D}" srcOrd="2" destOrd="0" parTransId="{948D2645-D1D6-4910-A0E8-0212CA00A051}" sibTransId="{8D50DA6B-26F9-4A84-8EFD-A68EECCCCBE9}"/>
    <dgm:cxn modelId="{B5437F91-C6CD-40B9-8704-92065EA7402D}" type="presOf" srcId="{093857FF-974B-4DD3-910A-DCBC5151BE06}" destId="{11024A86-5396-4638-83A1-2AD8DAE690E8}" srcOrd="0" destOrd="0" presId="urn:microsoft.com/office/officeart/2018/2/layout/IconVerticalSolidList"/>
    <dgm:cxn modelId="{35781EBB-6235-48A8-89FE-C87D2BEB8646}" srcId="{7C5C8E5D-953E-4968-A77A-9A7D73223457}" destId="{093857FF-974B-4DD3-910A-DCBC5151BE06}" srcOrd="1" destOrd="0" parTransId="{F3CF9F0C-C396-4BAC-B2E7-557C3CEA985F}" sibTransId="{40CE1E2E-77CB-43DF-A4C2-773E888E357F}"/>
    <dgm:cxn modelId="{647456C1-B63D-4203-9C42-98886A3AAEE1}" type="presOf" srcId="{6FA35E73-5B48-4F45-8B87-3389A473C4C7}" destId="{6994777A-D0F4-4567-85CE-A9E7EEE952E6}" srcOrd="0" destOrd="0" presId="urn:microsoft.com/office/officeart/2018/2/layout/IconVerticalSolidList"/>
    <dgm:cxn modelId="{E05BB443-1A3D-49C4-8FC0-5F2C5D8375A3}" type="presParOf" srcId="{94D09985-80B5-4A5A-A3ED-C31F55FC1E6D}" destId="{CC2974B3-221F-46A3-976F-9A947CE28278}" srcOrd="0" destOrd="0" presId="urn:microsoft.com/office/officeart/2018/2/layout/IconVerticalSolidList"/>
    <dgm:cxn modelId="{77EBBA69-20D2-4BF6-957A-243604E0AB94}" type="presParOf" srcId="{CC2974B3-221F-46A3-976F-9A947CE28278}" destId="{96FBA003-7B30-48E2-BE2B-427912260AD2}" srcOrd="0" destOrd="0" presId="urn:microsoft.com/office/officeart/2018/2/layout/IconVerticalSolidList"/>
    <dgm:cxn modelId="{320B3280-CDB8-4E96-89D0-4E34D60D46C4}" type="presParOf" srcId="{CC2974B3-221F-46A3-976F-9A947CE28278}" destId="{7430C06D-039F-45D5-8891-CD5ADDEBE872}" srcOrd="1" destOrd="0" presId="urn:microsoft.com/office/officeart/2018/2/layout/IconVerticalSolidList"/>
    <dgm:cxn modelId="{EE3576E5-8421-4CD5-8D28-DAF34CE65A98}" type="presParOf" srcId="{CC2974B3-221F-46A3-976F-9A947CE28278}" destId="{20650889-5101-4DFD-BA2A-2EA552D42D1A}" srcOrd="2" destOrd="0" presId="urn:microsoft.com/office/officeart/2018/2/layout/IconVerticalSolidList"/>
    <dgm:cxn modelId="{900CFECB-8723-4F2A-865E-FD6D0E96D4B3}" type="presParOf" srcId="{CC2974B3-221F-46A3-976F-9A947CE28278}" destId="{567AC3C3-1CFC-4A90-920D-EEE72BD60265}" srcOrd="3" destOrd="0" presId="urn:microsoft.com/office/officeart/2018/2/layout/IconVerticalSolidList"/>
    <dgm:cxn modelId="{0A5C6286-7180-4203-BAAE-EE9CC3121018}" type="presParOf" srcId="{94D09985-80B5-4A5A-A3ED-C31F55FC1E6D}" destId="{3F003E86-09FD-4C8A-B94B-A19C834C6DE7}" srcOrd="1" destOrd="0" presId="urn:microsoft.com/office/officeart/2018/2/layout/IconVerticalSolidList"/>
    <dgm:cxn modelId="{7A51E8CF-72FC-4454-9C82-BAFD6C33C216}" type="presParOf" srcId="{94D09985-80B5-4A5A-A3ED-C31F55FC1E6D}" destId="{75471AB4-5899-4B8A-BE1D-77B0CEBCBE9D}" srcOrd="2" destOrd="0" presId="urn:microsoft.com/office/officeart/2018/2/layout/IconVerticalSolidList"/>
    <dgm:cxn modelId="{927E57A5-CEDE-4599-9EA4-280E1D52BFA9}" type="presParOf" srcId="{75471AB4-5899-4B8A-BE1D-77B0CEBCBE9D}" destId="{1769FFAD-0EA9-4143-9B6C-37D1A6668745}" srcOrd="0" destOrd="0" presId="urn:microsoft.com/office/officeart/2018/2/layout/IconVerticalSolidList"/>
    <dgm:cxn modelId="{4F1FAB20-8CA0-490C-9AA5-47889540DB0C}" type="presParOf" srcId="{75471AB4-5899-4B8A-BE1D-77B0CEBCBE9D}" destId="{3B485A14-6A27-4FEA-8642-12CD312DB887}" srcOrd="1" destOrd="0" presId="urn:microsoft.com/office/officeart/2018/2/layout/IconVerticalSolidList"/>
    <dgm:cxn modelId="{79D821FD-F82E-4E1F-B50C-B5D8D7B7F91A}" type="presParOf" srcId="{75471AB4-5899-4B8A-BE1D-77B0CEBCBE9D}" destId="{56404770-32F6-4616-A1BD-CD699948AA9F}" srcOrd="2" destOrd="0" presId="urn:microsoft.com/office/officeart/2018/2/layout/IconVerticalSolidList"/>
    <dgm:cxn modelId="{928F15BA-F5A3-4564-8BB2-96B1594CE3E3}" type="presParOf" srcId="{75471AB4-5899-4B8A-BE1D-77B0CEBCBE9D}" destId="{11024A86-5396-4638-83A1-2AD8DAE690E8}" srcOrd="3" destOrd="0" presId="urn:microsoft.com/office/officeart/2018/2/layout/IconVerticalSolidList"/>
    <dgm:cxn modelId="{1EDF9AF0-5E86-4D39-946B-C823193333B7}" type="presParOf" srcId="{94D09985-80B5-4A5A-A3ED-C31F55FC1E6D}" destId="{5DCE1077-A00A-44AE-AEDD-800A0B35DDC7}" srcOrd="3" destOrd="0" presId="urn:microsoft.com/office/officeart/2018/2/layout/IconVerticalSolidList"/>
    <dgm:cxn modelId="{9AECD0D3-3490-44A5-9C1C-A8027D39A7E5}" type="presParOf" srcId="{94D09985-80B5-4A5A-A3ED-C31F55FC1E6D}" destId="{0D1AD43C-C2BC-44C6-9618-944767B4325A}" srcOrd="4" destOrd="0" presId="urn:microsoft.com/office/officeart/2018/2/layout/IconVerticalSolidList"/>
    <dgm:cxn modelId="{B0DCAC31-90BB-41EB-A5DA-0BF81A80A600}" type="presParOf" srcId="{0D1AD43C-C2BC-44C6-9618-944767B4325A}" destId="{7E37B516-675F-4CF0-9E7F-BE36F9B912E4}" srcOrd="0" destOrd="0" presId="urn:microsoft.com/office/officeart/2018/2/layout/IconVerticalSolidList"/>
    <dgm:cxn modelId="{A24483AE-9F47-467B-9B2C-4A87497FB9AF}" type="presParOf" srcId="{0D1AD43C-C2BC-44C6-9618-944767B4325A}" destId="{F32D55BD-ECBC-43A5-BBF8-1AB9BB8921E8}" srcOrd="1" destOrd="0" presId="urn:microsoft.com/office/officeart/2018/2/layout/IconVerticalSolidList"/>
    <dgm:cxn modelId="{7D9B801E-6F3B-4DD7-8E1E-FADAF4039ED1}" type="presParOf" srcId="{0D1AD43C-C2BC-44C6-9618-944767B4325A}" destId="{B8768C85-1ED0-4B7F-94DF-FB569BDC1B11}" srcOrd="2" destOrd="0" presId="urn:microsoft.com/office/officeart/2018/2/layout/IconVerticalSolidList"/>
    <dgm:cxn modelId="{3FA88703-36AA-4128-8F3E-F4A4D3B12EDC}" type="presParOf" srcId="{0D1AD43C-C2BC-44C6-9618-944767B4325A}" destId="{36907B12-5913-43BE-A005-20037434BDE6}" srcOrd="3" destOrd="0" presId="urn:microsoft.com/office/officeart/2018/2/layout/IconVerticalSolidList"/>
    <dgm:cxn modelId="{D36265B6-AFEC-4A8D-9E1B-7018A94994F0}" type="presParOf" srcId="{94D09985-80B5-4A5A-A3ED-C31F55FC1E6D}" destId="{7976049A-354B-4228-8BF6-9C302C24ECD5}" srcOrd="5" destOrd="0" presId="urn:microsoft.com/office/officeart/2018/2/layout/IconVerticalSolidList"/>
    <dgm:cxn modelId="{20E84FD0-1DA4-4CF0-BD5C-E809C8C73990}" type="presParOf" srcId="{94D09985-80B5-4A5A-A3ED-C31F55FC1E6D}" destId="{3610C854-8077-4765-851F-77096FCBA24A}" srcOrd="6" destOrd="0" presId="urn:microsoft.com/office/officeart/2018/2/layout/IconVerticalSolidList"/>
    <dgm:cxn modelId="{BA726C08-494E-413E-AB62-BD7ADD16B6E6}" type="presParOf" srcId="{3610C854-8077-4765-851F-77096FCBA24A}" destId="{B7AA968C-F1B9-459A-B5DA-E30964A6ECAB}" srcOrd="0" destOrd="0" presId="urn:microsoft.com/office/officeart/2018/2/layout/IconVerticalSolidList"/>
    <dgm:cxn modelId="{61F6BBE5-1FFD-4258-938A-96D14294809C}" type="presParOf" srcId="{3610C854-8077-4765-851F-77096FCBA24A}" destId="{80E01AA3-BB09-4030-9B55-022E8CA9CC07}" srcOrd="1" destOrd="0" presId="urn:microsoft.com/office/officeart/2018/2/layout/IconVerticalSolidList"/>
    <dgm:cxn modelId="{BA848C98-B419-4000-AB09-A8CEF60AC61F}" type="presParOf" srcId="{3610C854-8077-4765-851F-77096FCBA24A}" destId="{0BF7E4C1-BA04-4C11-9F42-F6FD53764E42}" srcOrd="2" destOrd="0" presId="urn:microsoft.com/office/officeart/2018/2/layout/IconVerticalSolidList"/>
    <dgm:cxn modelId="{689AEABC-6525-494C-80A9-5B403A2FB39D}" type="presParOf" srcId="{3610C854-8077-4765-851F-77096FCBA24A}" destId="{6994777A-D0F4-4567-85CE-A9E7EEE952E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BA003-7B30-48E2-BE2B-427912260AD2}">
      <dsp:nvSpPr>
        <dsp:cNvPr id="0" name=""/>
        <dsp:cNvSpPr/>
      </dsp:nvSpPr>
      <dsp:spPr>
        <a:xfrm>
          <a:off x="0" y="0"/>
          <a:ext cx="14094575" cy="8458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0C06D-039F-45D5-8891-CD5ADDEBE872}">
      <dsp:nvSpPr>
        <dsp:cNvPr id="0" name=""/>
        <dsp:cNvSpPr/>
      </dsp:nvSpPr>
      <dsp:spPr>
        <a:xfrm>
          <a:off x="255867" y="191983"/>
          <a:ext cx="465214" cy="465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AC3C3-1CFC-4A90-920D-EEE72BD60265}">
      <dsp:nvSpPr>
        <dsp:cNvPr id="0" name=""/>
        <dsp:cNvSpPr/>
      </dsp:nvSpPr>
      <dsp:spPr>
        <a:xfrm>
          <a:off x="976949" y="1668"/>
          <a:ext cx="13117625" cy="84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18" tIns="89518" rIns="89518" bIns="89518" numCol="1" spcCol="1270" anchor="ctr" anchorCtr="0">
          <a:noAutofit/>
        </a:bodyPr>
        <a:lstStyle/>
        <a:p>
          <a:pPr marL="0" lvl="0" indent="0" algn="l" defTabSz="977900">
            <a:lnSpc>
              <a:spcPct val="100000"/>
            </a:lnSpc>
            <a:spcBef>
              <a:spcPct val="0"/>
            </a:spcBef>
            <a:spcAft>
              <a:spcPct val="35000"/>
            </a:spcAft>
            <a:buNone/>
          </a:pPr>
          <a:r>
            <a:rPr lang="en-GB" sz="2200" b="1" kern="1200" dirty="0">
              <a:solidFill>
                <a:srgbClr val="286D80"/>
              </a:solidFill>
              <a:latin typeface="Nunito Medium" panose="020B0604020202020204" charset="0"/>
            </a:rPr>
            <a:t>Single-Threaded Architecture</a:t>
          </a:r>
          <a:endParaRPr lang="en-US" sz="2200" kern="1200" dirty="0">
            <a:solidFill>
              <a:srgbClr val="286D80"/>
            </a:solidFill>
            <a:latin typeface="Nunito Medium" panose="020B0604020202020204" charset="0"/>
          </a:endParaRPr>
        </a:p>
      </dsp:txBody>
      <dsp:txXfrm>
        <a:off x="976949" y="1668"/>
        <a:ext cx="13117625" cy="845844"/>
      </dsp:txXfrm>
    </dsp:sp>
    <dsp:sp modelId="{1769FFAD-0EA9-4143-9B6C-37D1A6668745}">
      <dsp:nvSpPr>
        <dsp:cNvPr id="0" name=""/>
        <dsp:cNvSpPr/>
      </dsp:nvSpPr>
      <dsp:spPr>
        <a:xfrm>
          <a:off x="0" y="1058973"/>
          <a:ext cx="14094575" cy="8458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485A14-6A27-4FEA-8642-12CD312DB887}">
      <dsp:nvSpPr>
        <dsp:cNvPr id="0" name=""/>
        <dsp:cNvSpPr/>
      </dsp:nvSpPr>
      <dsp:spPr>
        <a:xfrm>
          <a:off x="255867" y="1249288"/>
          <a:ext cx="465214" cy="465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24A86-5396-4638-83A1-2AD8DAE690E8}">
      <dsp:nvSpPr>
        <dsp:cNvPr id="0" name=""/>
        <dsp:cNvSpPr/>
      </dsp:nvSpPr>
      <dsp:spPr>
        <a:xfrm>
          <a:off x="976949" y="1058973"/>
          <a:ext cx="13117625" cy="84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18" tIns="89518" rIns="89518" bIns="89518" numCol="1" spcCol="1270" anchor="ctr" anchorCtr="0">
          <a:noAutofit/>
        </a:bodyPr>
        <a:lstStyle/>
        <a:p>
          <a:pPr marL="0" lvl="0" indent="0" algn="l" defTabSz="977900">
            <a:lnSpc>
              <a:spcPct val="100000"/>
            </a:lnSpc>
            <a:spcBef>
              <a:spcPct val="0"/>
            </a:spcBef>
            <a:spcAft>
              <a:spcPct val="35000"/>
            </a:spcAft>
            <a:buNone/>
          </a:pPr>
          <a:r>
            <a:rPr lang="en-GB" sz="2200" b="1" kern="1200">
              <a:solidFill>
                <a:srgbClr val="286D80"/>
              </a:solidFill>
              <a:latin typeface="Nunito Medium" panose="020B0604020202020204" charset="0"/>
            </a:rPr>
            <a:t>Event-driven model ensures fast, atomic operations</a:t>
          </a:r>
          <a:endParaRPr lang="en-US" sz="2200" kern="1200" dirty="0">
            <a:solidFill>
              <a:srgbClr val="286D80"/>
            </a:solidFill>
            <a:latin typeface="Nunito Medium" panose="020B0604020202020204" charset="0"/>
          </a:endParaRPr>
        </a:p>
      </dsp:txBody>
      <dsp:txXfrm>
        <a:off x="976949" y="1058973"/>
        <a:ext cx="13117625" cy="845844"/>
      </dsp:txXfrm>
    </dsp:sp>
    <dsp:sp modelId="{7E37B516-675F-4CF0-9E7F-BE36F9B912E4}">
      <dsp:nvSpPr>
        <dsp:cNvPr id="0" name=""/>
        <dsp:cNvSpPr/>
      </dsp:nvSpPr>
      <dsp:spPr>
        <a:xfrm>
          <a:off x="0" y="2116279"/>
          <a:ext cx="14094575" cy="8458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2D55BD-ECBC-43A5-BBF8-1AB9BB8921E8}">
      <dsp:nvSpPr>
        <dsp:cNvPr id="0" name=""/>
        <dsp:cNvSpPr/>
      </dsp:nvSpPr>
      <dsp:spPr>
        <a:xfrm>
          <a:off x="255867" y="2306593"/>
          <a:ext cx="465214" cy="465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07B12-5913-43BE-A005-20037434BDE6}">
      <dsp:nvSpPr>
        <dsp:cNvPr id="0" name=""/>
        <dsp:cNvSpPr/>
      </dsp:nvSpPr>
      <dsp:spPr>
        <a:xfrm>
          <a:off x="976949" y="2116279"/>
          <a:ext cx="13117625" cy="84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18" tIns="89518" rIns="89518" bIns="89518" numCol="1" spcCol="1270" anchor="ctr" anchorCtr="0">
          <a:noAutofit/>
        </a:bodyPr>
        <a:lstStyle/>
        <a:p>
          <a:pPr marL="0" lvl="0" indent="0" algn="l" defTabSz="977900">
            <a:lnSpc>
              <a:spcPct val="100000"/>
            </a:lnSpc>
            <a:spcBef>
              <a:spcPct val="0"/>
            </a:spcBef>
            <a:spcAft>
              <a:spcPct val="35000"/>
            </a:spcAft>
            <a:buNone/>
          </a:pPr>
          <a:r>
            <a:rPr lang="en-GB" sz="2200" b="1" kern="1200">
              <a:solidFill>
                <a:srgbClr val="286D80"/>
              </a:solidFill>
              <a:latin typeface="Nunito Medium" panose="020B0604020202020204" charset="0"/>
            </a:rPr>
            <a:t>Processes commands sequentially—no locking or thread contention</a:t>
          </a:r>
          <a:endParaRPr lang="en-US" sz="2200" kern="1200" dirty="0">
            <a:solidFill>
              <a:srgbClr val="286D80"/>
            </a:solidFill>
            <a:latin typeface="Nunito Medium" panose="020B0604020202020204" charset="0"/>
          </a:endParaRPr>
        </a:p>
      </dsp:txBody>
      <dsp:txXfrm>
        <a:off x="976949" y="2116279"/>
        <a:ext cx="13117625" cy="845844"/>
      </dsp:txXfrm>
    </dsp:sp>
    <dsp:sp modelId="{B7AA968C-F1B9-459A-B5DA-E30964A6ECAB}">
      <dsp:nvSpPr>
        <dsp:cNvPr id="0" name=""/>
        <dsp:cNvSpPr/>
      </dsp:nvSpPr>
      <dsp:spPr>
        <a:xfrm>
          <a:off x="0" y="3173584"/>
          <a:ext cx="14094575" cy="84584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E01AA3-BB09-4030-9B55-022E8CA9CC07}">
      <dsp:nvSpPr>
        <dsp:cNvPr id="0" name=""/>
        <dsp:cNvSpPr/>
      </dsp:nvSpPr>
      <dsp:spPr>
        <a:xfrm>
          <a:off x="255867" y="3363898"/>
          <a:ext cx="465214" cy="465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94777A-D0F4-4567-85CE-A9E7EEE952E6}">
      <dsp:nvSpPr>
        <dsp:cNvPr id="0" name=""/>
        <dsp:cNvSpPr/>
      </dsp:nvSpPr>
      <dsp:spPr>
        <a:xfrm>
          <a:off x="976949" y="3173584"/>
          <a:ext cx="13117625" cy="845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18" tIns="89518" rIns="89518" bIns="89518" numCol="1" spcCol="1270" anchor="ctr" anchorCtr="0">
          <a:noAutofit/>
        </a:bodyPr>
        <a:lstStyle/>
        <a:p>
          <a:pPr marL="0" lvl="0" indent="0" algn="l" defTabSz="977900">
            <a:lnSpc>
              <a:spcPct val="100000"/>
            </a:lnSpc>
            <a:spcBef>
              <a:spcPct val="0"/>
            </a:spcBef>
            <a:spcAft>
              <a:spcPct val="35000"/>
            </a:spcAft>
            <a:buNone/>
          </a:pPr>
          <a:r>
            <a:rPr lang="en-GB" sz="2200" b="1" kern="1200" dirty="0">
              <a:solidFill>
                <a:srgbClr val="286D80"/>
              </a:solidFill>
              <a:latin typeface="Nunito Medium" panose="020B0604020202020204" charset="0"/>
            </a:rPr>
            <a:t>Optimized with non-blocking I/O and memory-efficient data structures</a:t>
          </a:r>
          <a:endParaRPr lang="en-US" sz="2200" kern="1200" dirty="0">
            <a:solidFill>
              <a:srgbClr val="286D80"/>
            </a:solidFill>
            <a:latin typeface="Nunito Medium" panose="020B0604020202020204" charset="0"/>
          </a:endParaRPr>
        </a:p>
      </dsp:txBody>
      <dsp:txXfrm>
        <a:off x="976949" y="3173584"/>
        <a:ext cx="13117625" cy="8458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41F59B33-7910-9C32-0B29-AC79DB4518A2}"/>
            </a:ext>
          </a:extLst>
        </p:cNvPr>
        <p:cNvGrpSpPr/>
        <p:nvPr/>
      </p:nvGrpSpPr>
      <p:grpSpPr>
        <a:xfrm>
          <a:off x="0" y="0"/>
          <a:ext cx="0" cy="0"/>
          <a:chOff x="0" y="0"/>
          <a:chExt cx="0" cy="0"/>
        </a:xfrm>
      </p:grpSpPr>
      <p:sp>
        <p:nvSpPr>
          <p:cNvPr id="81" name="Google Shape;81;p1:notes">
            <a:extLst>
              <a:ext uri="{FF2B5EF4-FFF2-40B4-BE49-F238E27FC236}">
                <a16:creationId xmlns:a16="http://schemas.microsoft.com/office/drawing/2014/main" id="{4391000A-85C0-DB52-75DE-DE96913F4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a:extLst>
              <a:ext uri="{FF2B5EF4-FFF2-40B4-BE49-F238E27FC236}">
                <a16:creationId xmlns:a16="http://schemas.microsoft.com/office/drawing/2014/main" id="{555BAF5E-105E-01F2-EA9C-DD344F2821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1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0547FE5D-BBE5-0846-1579-25044A534DEA}"/>
            </a:ext>
          </a:extLst>
        </p:cNvPr>
        <p:cNvGrpSpPr/>
        <p:nvPr/>
      </p:nvGrpSpPr>
      <p:grpSpPr>
        <a:xfrm>
          <a:off x="0" y="0"/>
          <a:ext cx="0" cy="0"/>
          <a:chOff x="0" y="0"/>
          <a:chExt cx="0" cy="0"/>
        </a:xfrm>
      </p:grpSpPr>
      <p:sp>
        <p:nvSpPr>
          <p:cNvPr id="278" name="Google Shape;278;p12:notes">
            <a:extLst>
              <a:ext uri="{FF2B5EF4-FFF2-40B4-BE49-F238E27FC236}">
                <a16:creationId xmlns:a16="http://schemas.microsoft.com/office/drawing/2014/main" id="{8D2366A7-2F76-3877-1746-AB2B6B106D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a:extLst>
              <a:ext uri="{FF2B5EF4-FFF2-40B4-BE49-F238E27FC236}">
                <a16:creationId xmlns:a16="http://schemas.microsoft.com/office/drawing/2014/main" id="{7ACC782B-F2B9-2C1B-A057-74F0C89BB8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63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203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8712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6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585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164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144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81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50CCE640-3AC2-A22F-C4A6-38814E9BE603}"/>
            </a:ext>
          </a:extLst>
        </p:cNvPr>
        <p:cNvGrpSpPr/>
        <p:nvPr/>
      </p:nvGrpSpPr>
      <p:grpSpPr>
        <a:xfrm>
          <a:off x="0" y="0"/>
          <a:ext cx="0" cy="0"/>
          <a:chOff x="0" y="0"/>
          <a:chExt cx="0" cy="0"/>
        </a:xfrm>
      </p:grpSpPr>
      <p:sp>
        <p:nvSpPr>
          <p:cNvPr id="260" name="Google Shape;260;p11:notes">
            <a:extLst>
              <a:ext uri="{FF2B5EF4-FFF2-40B4-BE49-F238E27FC236}">
                <a16:creationId xmlns:a16="http://schemas.microsoft.com/office/drawing/2014/main" id="{38829A36-734A-5989-9A52-38E9D945B9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a:extLst>
              <a:ext uri="{FF2B5EF4-FFF2-40B4-BE49-F238E27FC236}">
                <a16:creationId xmlns:a16="http://schemas.microsoft.com/office/drawing/2014/main" id="{9D2FA6E2-14CE-6B24-EF76-320040AF9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24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50CCE640-3AC2-A22F-C4A6-38814E9BE603}"/>
            </a:ext>
          </a:extLst>
        </p:cNvPr>
        <p:cNvGrpSpPr/>
        <p:nvPr/>
      </p:nvGrpSpPr>
      <p:grpSpPr>
        <a:xfrm>
          <a:off x="0" y="0"/>
          <a:ext cx="0" cy="0"/>
          <a:chOff x="0" y="0"/>
          <a:chExt cx="0" cy="0"/>
        </a:xfrm>
      </p:grpSpPr>
      <p:sp>
        <p:nvSpPr>
          <p:cNvPr id="260" name="Google Shape;260;p11:notes">
            <a:extLst>
              <a:ext uri="{FF2B5EF4-FFF2-40B4-BE49-F238E27FC236}">
                <a16:creationId xmlns:a16="http://schemas.microsoft.com/office/drawing/2014/main" id="{38829A36-734A-5989-9A52-38E9D945B9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a:extLst>
              <a:ext uri="{FF2B5EF4-FFF2-40B4-BE49-F238E27FC236}">
                <a16:creationId xmlns:a16="http://schemas.microsoft.com/office/drawing/2014/main" id="{9D2FA6E2-14CE-6B24-EF76-320040AF9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575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50CCE640-3AC2-A22F-C4A6-38814E9BE603}"/>
            </a:ext>
          </a:extLst>
        </p:cNvPr>
        <p:cNvGrpSpPr/>
        <p:nvPr/>
      </p:nvGrpSpPr>
      <p:grpSpPr>
        <a:xfrm>
          <a:off x="0" y="0"/>
          <a:ext cx="0" cy="0"/>
          <a:chOff x="0" y="0"/>
          <a:chExt cx="0" cy="0"/>
        </a:xfrm>
      </p:grpSpPr>
      <p:sp>
        <p:nvSpPr>
          <p:cNvPr id="260" name="Google Shape;260;p11:notes">
            <a:extLst>
              <a:ext uri="{FF2B5EF4-FFF2-40B4-BE49-F238E27FC236}">
                <a16:creationId xmlns:a16="http://schemas.microsoft.com/office/drawing/2014/main" id="{38829A36-734A-5989-9A52-38E9D945B9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a:extLst>
              <a:ext uri="{FF2B5EF4-FFF2-40B4-BE49-F238E27FC236}">
                <a16:creationId xmlns:a16="http://schemas.microsoft.com/office/drawing/2014/main" id="{9D2FA6E2-14CE-6B24-EF76-320040AF9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234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939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030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965A62BB-C306-AEB7-D5FE-EAA027C9B634}"/>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792856DD-DF3D-DD86-B223-114EAC206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D3CCBC18-01D3-4F97-5A1C-A6625D76E2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70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6103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889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6325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9148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32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24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707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83">
          <a:extLst>
            <a:ext uri="{FF2B5EF4-FFF2-40B4-BE49-F238E27FC236}">
              <a16:creationId xmlns:a16="http://schemas.microsoft.com/office/drawing/2014/main" id="{7961113B-97F4-DF0F-B08E-582F0E834BF6}"/>
            </a:ext>
          </a:extLst>
        </p:cNvPr>
        <p:cNvGrpSpPr/>
        <p:nvPr/>
      </p:nvGrpSpPr>
      <p:grpSpPr>
        <a:xfrm>
          <a:off x="0" y="0"/>
          <a:ext cx="0" cy="0"/>
          <a:chOff x="0" y="0"/>
          <a:chExt cx="0" cy="0"/>
        </a:xfrm>
      </p:grpSpPr>
      <p:sp>
        <p:nvSpPr>
          <p:cNvPr id="3" name="Google Shape;88;p13">
            <a:extLst>
              <a:ext uri="{FF2B5EF4-FFF2-40B4-BE49-F238E27FC236}">
                <a16:creationId xmlns:a16="http://schemas.microsoft.com/office/drawing/2014/main" id="{A5665713-C18E-A40F-4DE8-ACA0BFBAB475}"/>
              </a:ext>
            </a:extLst>
          </p:cNvPr>
          <p:cNvSpPr/>
          <p:nvPr/>
        </p:nvSpPr>
        <p:spPr>
          <a:xfrm>
            <a:off x="646386" y="9249035"/>
            <a:ext cx="7315200" cy="1662545"/>
          </a:xfrm>
          <a:custGeom>
            <a:avLst/>
            <a:gdLst/>
            <a:ahLst/>
            <a:cxnLst/>
            <a:rect l="l" t="t" r="r" b="b"/>
            <a:pathLst>
              <a:path w="7315200" h="1662545" extrusionOk="0">
                <a:moveTo>
                  <a:pt x="0" y="0"/>
                </a:moveTo>
                <a:lnTo>
                  <a:pt x="7315200" y="0"/>
                </a:lnTo>
                <a:lnTo>
                  <a:pt x="7315200" y="1662545"/>
                </a:lnTo>
                <a:lnTo>
                  <a:pt x="0" y="1662545"/>
                </a:lnTo>
                <a:lnTo>
                  <a:pt x="0" y="0"/>
                </a:lnTo>
                <a:close/>
              </a:path>
            </a:pathLst>
          </a:custGeom>
          <a:blipFill rotWithShape="1">
            <a:blip r:embed="rId3">
              <a:alphaModFix/>
            </a:blip>
            <a:stretch>
              <a:fillRect/>
            </a:stretch>
          </a:blipFill>
          <a:ln>
            <a:noFill/>
          </a:ln>
        </p:spPr>
        <p:txBody>
          <a:bodyPr/>
          <a:lstStyle/>
          <a:p>
            <a:endParaRPr lang="en-GB"/>
          </a:p>
        </p:txBody>
      </p:sp>
      <p:sp>
        <p:nvSpPr>
          <p:cNvPr id="9" name="Google Shape;90;p13">
            <a:extLst>
              <a:ext uri="{FF2B5EF4-FFF2-40B4-BE49-F238E27FC236}">
                <a16:creationId xmlns:a16="http://schemas.microsoft.com/office/drawing/2014/main" id="{9C7F4EA2-E100-75B6-E925-BB6617F2F2A3}"/>
              </a:ext>
            </a:extLst>
          </p:cNvPr>
          <p:cNvSpPr txBox="1"/>
          <p:nvPr/>
        </p:nvSpPr>
        <p:spPr>
          <a:xfrm>
            <a:off x="-367841" y="3139506"/>
            <a:ext cx="8745794" cy="941796"/>
          </a:xfrm>
          <a:prstGeom prst="rect">
            <a:avLst/>
          </a:prstGeom>
          <a:noFill/>
          <a:ln>
            <a:noFill/>
          </a:ln>
        </p:spPr>
        <p:txBody>
          <a:bodyPr spcFirstLastPara="1" wrap="square" lIns="0" tIns="0" rIns="0" bIns="0" anchor="t" anchorCtr="0">
            <a:spAutoFit/>
          </a:bodyPr>
          <a:lstStyle/>
          <a:p>
            <a:pPr marL="0" marR="0" lvl="0" indent="0" algn="ctr" rtl="0">
              <a:lnSpc>
                <a:spcPct val="101997"/>
              </a:lnSpc>
              <a:spcBef>
                <a:spcPts val="0"/>
              </a:spcBef>
              <a:spcAft>
                <a:spcPts val="0"/>
              </a:spcAft>
              <a:buNone/>
            </a:pPr>
            <a:r>
              <a:rPr lang="en-US" sz="6000" b="1" dirty="0">
                <a:solidFill>
                  <a:srgbClr val="286D80"/>
                </a:solidFill>
                <a:effectLst/>
                <a:latin typeface="Segoe UI Black" panose="020B0A02040204020203" pitchFamily="34" charset="0"/>
                <a:ea typeface="Segoe UI Black" panose="020B0A02040204020203" pitchFamily="34" charset="0"/>
                <a:cs typeface="Calistoga" panose="020B0604020202020204" charset="0"/>
              </a:rPr>
              <a:t>NoSQL Database</a:t>
            </a:r>
            <a:endParaRPr lang="en-US" sz="4800" b="1" dirty="0">
              <a:solidFill>
                <a:srgbClr val="286D80"/>
              </a:solidFill>
              <a:latin typeface="Segoe UI Black" panose="020B0A02040204020203" pitchFamily="34" charset="0"/>
              <a:ea typeface="Segoe UI Black" panose="020B0A02040204020203" pitchFamily="34" charset="0"/>
              <a:cs typeface="Calistoga" panose="020B0604020202020204" charset="0"/>
            </a:endParaRPr>
          </a:p>
        </p:txBody>
      </p:sp>
      <p:sp>
        <p:nvSpPr>
          <p:cNvPr id="10" name="TextBox 9">
            <a:extLst>
              <a:ext uri="{FF2B5EF4-FFF2-40B4-BE49-F238E27FC236}">
                <a16:creationId xmlns:a16="http://schemas.microsoft.com/office/drawing/2014/main" id="{B6311BC0-EFA2-8708-C762-861F4F943EC8}"/>
              </a:ext>
            </a:extLst>
          </p:cNvPr>
          <p:cNvSpPr txBox="1"/>
          <p:nvPr/>
        </p:nvSpPr>
        <p:spPr>
          <a:xfrm>
            <a:off x="1221350" y="6867236"/>
            <a:ext cx="5567410" cy="1023101"/>
          </a:xfrm>
          <a:prstGeom prst="rect">
            <a:avLst/>
          </a:prstGeom>
          <a:noFill/>
        </p:spPr>
        <p:txBody>
          <a:bodyPr wrap="square" rtlCol="0">
            <a:spAutoFit/>
          </a:bodyPr>
          <a:lstStyle/>
          <a:p>
            <a:pPr lvl="0" rtl="0">
              <a:lnSpc>
                <a:spcPct val="116000"/>
              </a:lnSpc>
            </a:pPr>
            <a:r>
              <a:rPr lang="en-US" sz="5400" dirty="0">
                <a:solidFill>
                  <a:schemeClr val="tx1"/>
                </a:solidFill>
                <a:latin typeface="Nunito Medium" panose="020B0604020202020204" charset="0"/>
              </a:rPr>
              <a:t>By: Numaira Zaib</a:t>
            </a:r>
            <a:endParaRPr lang="en-US" sz="5400" b="1" dirty="0">
              <a:solidFill>
                <a:schemeClr val="tx1"/>
              </a:solidFill>
              <a:latin typeface="Nunito Medium" panose="020B0604020202020204" charset="0"/>
            </a:endParaRPr>
          </a:p>
        </p:txBody>
      </p:sp>
      <p:pic>
        <p:nvPicPr>
          <p:cNvPr id="4106" name="Picture 10">
            <a:extLst>
              <a:ext uri="{FF2B5EF4-FFF2-40B4-BE49-F238E27FC236}">
                <a16:creationId xmlns:a16="http://schemas.microsoft.com/office/drawing/2014/main" id="{4EE81CDF-6DF5-49B7-8C76-E50F3ECF5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236" y="480403"/>
            <a:ext cx="7051640" cy="22422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red cube with white symbols&#10;&#10;Description automatically generated">
            <a:extLst>
              <a:ext uri="{FF2B5EF4-FFF2-40B4-BE49-F238E27FC236}">
                <a16:creationId xmlns:a16="http://schemas.microsoft.com/office/drawing/2014/main" id="{EF99B91F-5058-458C-890C-9AECC4C1C241}"/>
              </a:ext>
            </a:extLst>
          </p:cNvPr>
          <p:cNvPicPr>
            <a:picLocks noChangeAspect="1"/>
          </p:cNvPicPr>
          <p:nvPr/>
        </p:nvPicPr>
        <p:blipFill>
          <a:blip r:embed="rId5"/>
          <a:stretch>
            <a:fillRect/>
          </a:stretch>
        </p:blipFill>
        <p:spPr>
          <a:xfrm>
            <a:off x="9144000" y="1727628"/>
            <a:ext cx="9541611" cy="9541611"/>
          </a:xfrm>
          <a:prstGeom prst="rect">
            <a:avLst/>
          </a:prstGeom>
          <a:ln>
            <a:noFill/>
          </a:ln>
          <a:effectLst/>
        </p:spPr>
      </p:pic>
      <p:sp>
        <p:nvSpPr>
          <p:cNvPr id="14" name="Google Shape;88;p13">
            <a:extLst>
              <a:ext uri="{FF2B5EF4-FFF2-40B4-BE49-F238E27FC236}">
                <a16:creationId xmlns:a16="http://schemas.microsoft.com/office/drawing/2014/main" id="{13FB7A6E-48C8-4968-A10A-25045B2865F9}"/>
              </a:ext>
            </a:extLst>
          </p:cNvPr>
          <p:cNvSpPr/>
          <p:nvPr/>
        </p:nvSpPr>
        <p:spPr>
          <a:xfrm rot="10800000">
            <a:off x="10972800" y="-491011"/>
            <a:ext cx="7315200" cy="1662545"/>
          </a:xfrm>
          <a:custGeom>
            <a:avLst/>
            <a:gdLst/>
            <a:ahLst/>
            <a:cxnLst/>
            <a:rect l="l" t="t" r="r" b="b"/>
            <a:pathLst>
              <a:path w="7315200" h="1662545" extrusionOk="0">
                <a:moveTo>
                  <a:pt x="0" y="0"/>
                </a:moveTo>
                <a:lnTo>
                  <a:pt x="7315200" y="0"/>
                </a:lnTo>
                <a:lnTo>
                  <a:pt x="7315200" y="1662545"/>
                </a:lnTo>
                <a:lnTo>
                  <a:pt x="0" y="1662545"/>
                </a:lnTo>
                <a:lnTo>
                  <a:pt x="0" y="0"/>
                </a:lnTo>
                <a:close/>
              </a:path>
            </a:pathLst>
          </a:custGeom>
          <a:blipFill rotWithShape="1">
            <a:blip r:embed="rId3">
              <a:alphaModFix/>
            </a:blip>
            <a:stretch>
              <a:fillRect/>
            </a:stretch>
          </a:blipFill>
          <a:ln>
            <a:noFill/>
          </a:ln>
        </p:spPr>
        <p:txBody>
          <a:bodyPr/>
          <a:lstStyle/>
          <a:p>
            <a:endParaRPr lang="en-GB"/>
          </a:p>
        </p:txBody>
      </p:sp>
      <p:sp>
        <p:nvSpPr>
          <p:cNvPr id="4" name="Google Shape;90;p13">
            <a:extLst>
              <a:ext uri="{FF2B5EF4-FFF2-40B4-BE49-F238E27FC236}">
                <a16:creationId xmlns:a16="http://schemas.microsoft.com/office/drawing/2014/main" id="{A6DCDABB-0549-DABE-776E-BA751A0276F2}"/>
              </a:ext>
            </a:extLst>
          </p:cNvPr>
          <p:cNvSpPr txBox="1"/>
          <p:nvPr/>
        </p:nvSpPr>
        <p:spPr>
          <a:xfrm>
            <a:off x="221458" y="4201703"/>
            <a:ext cx="7567195" cy="1883593"/>
          </a:xfrm>
          <a:prstGeom prst="rect">
            <a:avLst/>
          </a:prstGeom>
          <a:noFill/>
          <a:ln>
            <a:noFill/>
          </a:ln>
        </p:spPr>
        <p:txBody>
          <a:bodyPr spcFirstLastPara="1" wrap="square" lIns="0" tIns="0" rIns="0" bIns="0" anchor="t" anchorCtr="0">
            <a:spAutoFit/>
          </a:bodyPr>
          <a:lstStyle/>
          <a:p>
            <a:pPr marL="0" marR="0" lvl="0" indent="0" algn="ctr" rtl="0">
              <a:lnSpc>
                <a:spcPct val="101997"/>
              </a:lnSpc>
              <a:spcBef>
                <a:spcPts val="0"/>
              </a:spcBef>
              <a:spcAft>
                <a:spcPts val="0"/>
              </a:spcAft>
              <a:buNone/>
            </a:pPr>
            <a:r>
              <a:rPr lang="en-US" sz="6000" b="1" dirty="0">
                <a:solidFill>
                  <a:srgbClr val="286D80"/>
                </a:solidFill>
                <a:effectLst/>
                <a:latin typeface="Segoe UI Black" panose="020B0A02040204020203" pitchFamily="34" charset="0"/>
                <a:ea typeface="Segoe UI Black" panose="020B0A02040204020203" pitchFamily="34" charset="0"/>
                <a:cs typeface="Calistoga" panose="020B0604020202020204" charset="0"/>
              </a:rPr>
              <a:t>Chat with your PDF (OpenAI + Redis)</a:t>
            </a:r>
            <a:endParaRPr lang="en-US" sz="4800" b="1" dirty="0">
              <a:solidFill>
                <a:srgbClr val="286D80"/>
              </a:solidFill>
              <a:latin typeface="Segoe UI Black" panose="020B0A02040204020203" pitchFamily="34" charset="0"/>
              <a:ea typeface="Segoe UI Black" panose="020B0A02040204020203" pitchFamily="34" charset="0"/>
              <a:cs typeface="Calistoga" panose="020B0604020202020204" charset="0"/>
            </a:endParaRPr>
          </a:p>
        </p:txBody>
      </p:sp>
    </p:spTree>
    <p:extLst>
      <p:ext uri="{BB962C8B-B14F-4D97-AF65-F5344CB8AC3E}">
        <p14:creationId xmlns:p14="http://schemas.microsoft.com/office/powerpoint/2010/main" val="144587762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9707A"/>
        </a:solidFill>
        <a:effectLst/>
      </p:bgPr>
    </p:bg>
    <p:spTree>
      <p:nvGrpSpPr>
        <p:cNvPr id="1" name="Shape 280">
          <a:extLst>
            <a:ext uri="{FF2B5EF4-FFF2-40B4-BE49-F238E27FC236}">
              <a16:creationId xmlns:a16="http://schemas.microsoft.com/office/drawing/2014/main" id="{963DA181-84FB-D902-47F6-1F7C840214B1}"/>
            </a:ext>
          </a:extLst>
        </p:cNvPr>
        <p:cNvGrpSpPr/>
        <p:nvPr/>
      </p:nvGrpSpPr>
      <p:grpSpPr>
        <a:xfrm>
          <a:off x="0" y="0"/>
          <a:ext cx="0" cy="0"/>
          <a:chOff x="0" y="0"/>
          <a:chExt cx="0" cy="0"/>
        </a:xfrm>
      </p:grpSpPr>
      <p:sp>
        <p:nvSpPr>
          <p:cNvPr id="281" name="Google Shape;281;p24">
            <a:extLst>
              <a:ext uri="{FF2B5EF4-FFF2-40B4-BE49-F238E27FC236}">
                <a16:creationId xmlns:a16="http://schemas.microsoft.com/office/drawing/2014/main" id="{BC18D0DD-8F8D-CB07-01E0-31276565E19E}"/>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mt="44999"/>
            </a:blip>
            <a:stretch>
              <a:fillRect t="-9331" b="-9330"/>
            </a:stretch>
          </a:blipFill>
          <a:ln>
            <a:noFill/>
          </a:ln>
        </p:spPr>
        <p:txBody>
          <a:bodyPr/>
          <a:lstStyle/>
          <a:p>
            <a:endParaRPr lang="en-GB"/>
          </a:p>
        </p:txBody>
      </p:sp>
      <p:sp>
        <p:nvSpPr>
          <p:cNvPr id="5" name="Google Shape;292;p25">
            <a:extLst>
              <a:ext uri="{FF2B5EF4-FFF2-40B4-BE49-F238E27FC236}">
                <a16:creationId xmlns:a16="http://schemas.microsoft.com/office/drawing/2014/main" id="{EEAF5D0F-7F2D-49D5-A2ED-9054CED879AF}"/>
              </a:ext>
            </a:extLst>
          </p:cNvPr>
          <p:cNvSpPr txBox="1"/>
          <p:nvPr/>
        </p:nvSpPr>
        <p:spPr>
          <a:xfrm>
            <a:off x="2816162" y="400050"/>
            <a:ext cx="12655673"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chemeClr val="bg1"/>
                </a:solidFill>
                <a:latin typeface="Segoe UI Black" panose="020B0A02040204020203" pitchFamily="34" charset="0"/>
                <a:ea typeface="Segoe UI Black" panose="020B0A02040204020203" pitchFamily="34" charset="0"/>
              </a:rPr>
              <a:t>Redis vs Other NoSQL Databases</a:t>
            </a:r>
            <a:endParaRPr sz="6000" b="1" dirty="0">
              <a:solidFill>
                <a:schemeClr val="bg1"/>
              </a:solidFill>
              <a:latin typeface="Segoe UI Black" panose="020B0A02040204020203" pitchFamily="34" charset="0"/>
              <a:ea typeface="Segoe UI Black" panose="020B0A02040204020203" pitchFamily="34" charset="0"/>
            </a:endParaRPr>
          </a:p>
        </p:txBody>
      </p:sp>
      <p:pic>
        <p:nvPicPr>
          <p:cNvPr id="4" name="Picture 3">
            <a:extLst>
              <a:ext uri="{FF2B5EF4-FFF2-40B4-BE49-F238E27FC236}">
                <a16:creationId xmlns:a16="http://schemas.microsoft.com/office/drawing/2014/main" id="{6E701F2D-4CC3-4586-9DB1-A22D759F269F}"/>
              </a:ext>
            </a:extLst>
          </p:cNvPr>
          <p:cNvPicPr>
            <a:picLocks noChangeAspect="1"/>
          </p:cNvPicPr>
          <p:nvPr/>
        </p:nvPicPr>
        <p:blipFill>
          <a:blip r:embed="rId4"/>
          <a:stretch>
            <a:fillRect/>
          </a:stretch>
        </p:blipFill>
        <p:spPr>
          <a:xfrm>
            <a:off x="1128712" y="1913346"/>
            <a:ext cx="16030575" cy="78021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3037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94"/>
        <p:cNvGrpSpPr/>
        <p:nvPr/>
      </p:nvGrpSpPr>
      <p:grpSpPr>
        <a:xfrm>
          <a:off x="0" y="0"/>
          <a:ext cx="0" cy="0"/>
          <a:chOff x="0" y="0"/>
          <a:chExt cx="0" cy="0"/>
        </a:xfrm>
      </p:grpSpPr>
      <p:sp>
        <p:nvSpPr>
          <p:cNvPr id="95" name="Google Shape;95;p14"/>
          <p:cNvSpPr/>
          <p:nvPr/>
        </p:nvSpPr>
        <p:spPr>
          <a:xfrm>
            <a:off x="663127" y="7200900"/>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sp>
        <p:nvSpPr>
          <p:cNvPr id="96" name="Google Shape;96;p14"/>
          <p:cNvSpPr/>
          <p:nvPr/>
        </p:nvSpPr>
        <p:spPr>
          <a:xfrm>
            <a:off x="12135927" y="150545"/>
            <a:ext cx="7315200" cy="3032483"/>
          </a:xfrm>
          <a:custGeom>
            <a:avLst/>
            <a:gdLst/>
            <a:ahLst/>
            <a:cxnLst/>
            <a:rect l="l" t="t" r="r" b="b"/>
            <a:pathLst>
              <a:path w="7315200" h="3032483" extrusionOk="0">
                <a:moveTo>
                  <a:pt x="0" y="0"/>
                </a:moveTo>
                <a:lnTo>
                  <a:pt x="7315200" y="0"/>
                </a:lnTo>
                <a:lnTo>
                  <a:pt x="7315200" y="3032482"/>
                </a:lnTo>
                <a:lnTo>
                  <a:pt x="0" y="3032482"/>
                </a:lnTo>
                <a:lnTo>
                  <a:pt x="0" y="0"/>
                </a:lnTo>
                <a:close/>
              </a:path>
            </a:pathLst>
          </a:custGeom>
          <a:blipFill rotWithShape="1">
            <a:blip r:embed="rId4">
              <a:alphaModFix/>
            </a:blip>
            <a:stretch>
              <a:fillRect/>
            </a:stretch>
          </a:blipFill>
          <a:ln>
            <a:noFill/>
          </a:ln>
        </p:spPr>
        <p:txBody>
          <a:bodyPr/>
          <a:lstStyle/>
          <a:p>
            <a:endParaRPr lang="en-GB"/>
          </a:p>
        </p:txBody>
      </p:sp>
      <p:grpSp>
        <p:nvGrpSpPr>
          <p:cNvPr id="97" name="Google Shape;97;p14"/>
          <p:cNvGrpSpPr/>
          <p:nvPr/>
        </p:nvGrpSpPr>
        <p:grpSpPr>
          <a:xfrm>
            <a:off x="1946196" y="1351924"/>
            <a:ext cx="14395608" cy="7583153"/>
            <a:chOff x="0" y="0"/>
            <a:chExt cx="3791436" cy="1997209"/>
          </a:xfrm>
        </p:grpSpPr>
        <p:sp>
          <p:nvSpPr>
            <p:cNvPr id="98" name="Google Shape;98;p14"/>
            <p:cNvSpPr/>
            <p:nvPr/>
          </p:nvSpPr>
          <p:spPr>
            <a:xfrm>
              <a:off x="0" y="0"/>
              <a:ext cx="3791436" cy="1997209"/>
            </a:xfrm>
            <a:custGeom>
              <a:avLst/>
              <a:gdLst/>
              <a:ahLst/>
              <a:cxnLst/>
              <a:rect l="l" t="t" r="r" b="b"/>
              <a:pathLst>
                <a:path w="3791436" h="1997209" extrusionOk="0">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497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p:nvPr/>
          </p:nvSpPr>
          <p:spPr>
            <a:xfrm>
              <a:off x="0" y="85725"/>
              <a:ext cx="3791436" cy="1911484"/>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2" name="Google Shape;102;p14"/>
          <p:cNvSpPr txBox="1"/>
          <p:nvPr/>
        </p:nvSpPr>
        <p:spPr>
          <a:xfrm>
            <a:off x="3924189" y="1920603"/>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chemeClr val="bg1"/>
                </a:solidFill>
                <a:latin typeface="Segoe UI Black" panose="020B0A02040204020203" pitchFamily="34" charset="0"/>
                <a:ea typeface="Segoe UI Black" panose="020B0A02040204020203" pitchFamily="34" charset="0"/>
              </a:rPr>
              <a:t>Redis-Powered PDF QA App </a:t>
            </a:r>
          </a:p>
        </p:txBody>
      </p:sp>
      <p:sp>
        <p:nvSpPr>
          <p:cNvPr id="3" name="Rectangle 2">
            <a:extLst>
              <a:ext uri="{FF2B5EF4-FFF2-40B4-BE49-F238E27FC236}">
                <a16:creationId xmlns:a16="http://schemas.microsoft.com/office/drawing/2014/main" id="{921C1FEF-9BAF-E537-95D1-CF7824DF7832}"/>
              </a:ext>
            </a:extLst>
          </p:cNvPr>
          <p:cNvSpPr/>
          <p:nvPr/>
        </p:nvSpPr>
        <p:spPr>
          <a:xfrm>
            <a:off x="3741920" y="3224305"/>
            <a:ext cx="10991717" cy="1519084"/>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D08AC8B-6586-4D2D-458E-03C185263309}"/>
              </a:ext>
            </a:extLst>
          </p:cNvPr>
          <p:cNvSpPr/>
          <p:nvPr/>
        </p:nvSpPr>
        <p:spPr>
          <a:xfrm>
            <a:off x="3741918" y="4729922"/>
            <a:ext cx="10991717" cy="23064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214E32C-84AB-EBFF-084E-78DD7AB4334E}"/>
              </a:ext>
            </a:extLst>
          </p:cNvPr>
          <p:cNvSpPr txBox="1"/>
          <p:nvPr/>
        </p:nvSpPr>
        <p:spPr>
          <a:xfrm>
            <a:off x="4029513" y="3919383"/>
            <a:ext cx="10228973" cy="2308324"/>
          </a:xfrm>
          <a:prstGeom prst="rect">
            <a:avLst/>
          </a:prstGeom>
          <a:noFill/>
        </p:spPr>
        <p:txBody>
          <a:bodyPr wrap="square" rtlCol="0">
            <a:spAutoFit/>
          </a:bodyPr>
          <a:lstStyle/>
          <a:p>
            <a:pPr algn="just"/>
            <a:r>
              <a:rPr lang="en-GB" sz="2400" b="1" dirty="0">
                <a:solidFill>
                  <a:srgbClr val="286D80"/>
                </a:solidFill>
                <a:latin typeface="Nunito Medium" panose="020B0604020202020204" charset="0"/>
              </a:rPr>
              <a:t>This project combines Redis with GPT-4 to build a fast, intelligent PDF-based QA system. Users upload PDFs, which are converted into embeddings and stored in Redis. When a question is asked, the system retrieves the most relevant content using vector similarity and generates accurate, context-aware answers using GPT-4, all through a user-friendly Streamlit interface</a:t>
            </a:r>
            <a:endParaRPr lang="en-GB" sz="1050" b="1" dirty="0">
              <a:solidFill>
                <a:srgbClr val="286D80"/>
              </a:solidFill>
              <a:latin typeface="Nunito Medium" panose="020B0604020202020204" charset="0"/>
            </a:endParaRPr>
          </a:p>
        </p:txBody>
      </p:sp>
      <p:pic>
        <p:nvPicPr>
          <p:cNvPr id="9" name="Picture 8" descr="A robot holding a computer&#10;&#10;Description automatically generated">
            <a:extLst>
              <a:ext uri="{FF2B5EF4-FFF2-40B4-BE49-F238E27FC236}">
                <a16:creationId xmlns:a16="http://schemas.microsoft.com/office/drawing/2014/main" id="{0BCA5DA3-4D87-2257-2EB7-C6FECAD885A9}"/>
              </a:ext>
            </a:extLst>
          </p:cNvPr>
          <p:cNvPicPr>
            <a:picLocks noChangeAspect="1"/>
          </p:cNvPicPr>
          <p:nvPr/>
        </p:nvPicPr>
        <p:blipFill>
          <a:blip r:embed="rId5"/>
          <a:stretch>
            <a:fillRect/>
          </a:stretch>
        </p:blipFill>
        <p:spPr>
          <a:xfrm>
            <a:off x="13878455" y="4384407"/>
            <a:ext cx="4599798" cy="4693459"/>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26" name="Google Shape;157;p17">
            <a:extLst>
              <a:ext uri="{FF2B5EF4-FFF2-40B4-BE49-F238E27FC236}">
                <a16:creationId xmlns:a16="http://schemas.microsoft.com/office/drawing/2014/main" id="{39A8541B-01DA-4690-BAD6-252ABEB8D85A}"/>
              </a:ext>
            </a:extLst>
          </p:cNvPr>
          <p:cNvSpPr/>
          <p:nvPr/>
        </p:nvSpPr>
        <p:spPr>
          <a:xfrm>
            <a:off x="1028700" y="3205134"/>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157" name="Google Shape;157;p17"/>
          <p:cNvSpPr/>
          <p:nvPr/>
        </p:nvSpPr>
        <p:spPr>
          <a:xfrm>
            <a:off x="1028699" y="4880078"/>
            <a:ext cx="15651725"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7"/>
          <p:cNvGrpSpPr/>
          <p:nvPr/>
        </p:nvGrpSpPr>
        <p:grpSpPr>
          <a:xfrm>
            <a:off x="1018608" y="8367758"/>
            <a:ext cx="15661816" cy="1465260"/>
            <a:chOff x="0" y="0"/>
            <a:chExt cx="1102601" cy="1576509"/>
          </a:xfrm>
        </p:grpSpPr>
        <p:sp>
          <p:nvSpPr>
            <p:cNvPr id="160" name="Google Shape;160;p17"/>
            <p:cNvSpPr/>
            <p:nvPr/>
          </p:nvSpPr>
          <p:spPr>
            <a:xfrm>
              <a:off x="0" y="0"/>
              <a:ext cx="1102601" cy="157650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578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p:nvPr/>
          </p:nvSpPr>
          <p:spPr>
            <a:xfrm>
              <a:off x="0" y="85725"/>
              <a:ext cx="1102601" cy="1490784"/>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8E8F672-53BD-A502-704A-5A10B7E3D849}"/>
              </a:ext>
            </a:extLst>
          </p:cNvPr>
          <p:cNvSpPr txBox="1"/>
          <p:nvPr/>
        </p:nvSpPr>
        <p:spPr>
          <a:xfrm>
            <a:off x="4794441" y="1660323"/>
            <a:ext cx="7898838"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Setup, Embeddings &amp; Storage Workflow</a:t>
            </a:r>
            <a:endParaRPr lang="en-GB" sz="20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sp>
        <p:nvSpPr>
          <p:cNvPr id="21" name="Google Shape;157;p17">
            <a:extLst>
              <a:ext uri="{FF2B5EF4-FFF2-40B4-BE49-F238E27FC236}">
                <a16:creationId xmlns:a16="http://schemas.microsoft.com/office/drawing/2014/main" id="{1F0FCDAE-219D-41F5-95F7-2DFBA46287EE}"/>
              </a:ext>
            </a:extLst>
          </p:cNvPr>
          <p:cNvSpPr/>
          <p:nvPr/>
        </p:nvSpPr>
        <p:spPr>
          <a:xfrm>
            <a:off x="1028700" y="6623918"/>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41EC23-307A-40C4-A505-EF895F7CDAD2}"/>
              </a:ext>
            </a:extLst>
          </p:cNvPr>
          <p:cNvSpPr txBox="1"/>
          <p:nvPr/>
        </p:nvSpPr>
        <p:spPr>
          <a:xfrm>
            <a:off x="1447527" y="3163696"/>
            <a:ext cx="12076744" cy="141577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Libraries: Streamlit, PyPDF2, SentenceTransformers, Redis, LangChain, OpenAI</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Set OpenAI API key securely for GPT-4 access</a:t>
            </a:r>
          </a:p>
          <a:p>
            <a:endParaRPr lang="en-US" dirty="0"/>
          </a:p>
        </p:txBody>
      </p:sp>
      <p:sp>
        <p:nvSpPr>
          <p:cNvPr id="27" name="TextBox 26">
            <a:extLst>
              <a:ext uri="{FF2B5EF4-FFF2-40B4-BE49-F238E27FC236}">
                <a16:creationId xmlns:a16="http://schemas.microsoft.com/office/drawing/2014/main" id="{5966A69D-47A4-4765-BA81-16F929A0A0D0}"/>
              </a:ext>
            </a:extLst>
          </p:cNvPr>
          <p:cNvSpPr txBox="1"/>
          <p:nvPr/>
        </p:nvSpPr>
        <p:spPr>
          <a:xfrm>
            <a:off x="1447527" y="5289415"/>
            <a:ext cx="12076744" cy="104644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Configured with host, port, password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Used ping() for connection check in Streamlit UI</a:t>
            </a:r>
          </a:p>
          <a:p>
            <a:endParaRPr lang="en-US" dirty="0"/>
          </a:p>
        </p:txBody>
      </p:sp>
      <p:sp>
        <p:nvSpPr>
          <p:cNvPr id="29" name="TextBox 28">
            <a:extLst>
              <a:ext uri="{FF2B5EF4-FFF2-40B4-BE49-F238E27FC236}">
                <a16:creationId xmlns:a16="http://schemas.microsoft.com/office/drawing/2014/main" id="{AACF0E03-16A4-4425-80BC-7D8F5F19EFEE}"/>
              </a:ext>
            </a:extLst>
          </p:cNvPr>
          <p:cNvSpPr txBox="1"/>
          <p:nvPr/>
        </p:nvSpPr>
        <p:spPr>
          <a:xfrm>
            <a:off x="1447527" y="7006470"/>
            <a:ext cx="12076744"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Loaded all-MiniLM-L6-v2 using @st.cache_resource for efficiency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Converts PDF text into embeddings for semantic comparison</a:t>
            </a:r>
            <a:endParaRPr lang="en-US" sz="2400" b="1" dirty="0">
              <a:solidFill>
                <a:schemeClr val="bg1"/>
              </a:solidFill>
              <a:latin typeface="Nunito Medium" panose="020B0604020202020204" charset="0"/>
            </a:endParaRPr>
          </a:p>
        </p:txBody>
      </p:sp>
      <p:sp>
        <p:nvSpPr>
          <p:cNvPr id="31" name="TextBox 30">
            <a:extLst>
              <a:ext uri="{FF2B5EF4-FFF2-40B4-BE49-F238E27FC236}">
                <a16:creationId xmlns:a16="http://schemas.microsoft.com/office/drawing/2014/main" id="{93F5B0A6-ED42-426B-A40C-E24ABED91E0C}"/>
              </a:ext>
            </a:extLst>
          </p:cNvPr>
          <p:cNvSpPr txBox="1"/>
          <p:nvPr/>
        </p:nvSpPr>
        <p:spPr>
          <a:xfrm>
            <a:off x="1447527" y="8701736"/>
            <a:ext cx="14053028"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Used ConversationBufferWindowMemory (LangChain) to track last 5 user-chatbot exchanges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Ensures coherent multi-turn conversations</a:t>
            </a:r>
          </a:p>
        </p:txBody>
      </p:sp>
      <p:pic>
        <p:nvPicPr>
          <p:cNvPr id="33" name="Picture 32">
            <a:extLst>
              <a:ext uri="{FF2B5EF4-FFF2-40B4-BE49-F238E27FC236}">
                <a16:creationId xmlns:a16="http://schemas.microsoft.com/office/drawing/2014/main" id="{CA2D8CBC-7F68-41FD-800F-2EA1052B19D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802853" y="4976438"/>
            <a:ext cx="7685843" cy="1272540"/>
          </a:xfrm>
          <a:prstGeom prst="rect">
            <a:avLst/>
          </a:prstGeom>
          <a:noFill/>
          <a:ln>
            <a:solidFill>
              <a:schemeClr val="tx1"/>
            </a:solidFill>
          </a:ln>
        </p:spPr>
      </p:pic>
      <p:sp>
        <p:nvSpPr>
          <p:cNvPr id="4" name="TextBox 3">
            <a:extLst>
              <a:ext uri="{FF2B5EF4-FFF2-40B4-BE49-F238E27FC236}">
                <a16:creationId xmlns:a16="http://schemas.microsoft.com/office/drawing/2014/main" id="{60CF5B23-1C86-4B3D-8137-73ABC04189A0}"/>
              </a:ext>
            </a:extLst>
          </p:cNvPr>
          <p:cNvSpPr txBox="1"/>
          <p:nvPr/>
        </p:nvSpPr>
        <p:spPr>
          <a:xfrm>
            <a:off x="1018608" y="2956622"/>
            <a:ext cx="2964672" cy="461665"/>
          </a:xfrm>
          <a:prstGeom prst="rect">
            <a:avLst/>
          </a:prstGeom>
          <a:solidFill>
            <a:schemeClr val="bg1">
              <a:lumMod val="85000"/>
            </a:schemeClr>
          </a:solidFill>
        </p:spPr>
        <p:txBody>
          <a:bodyPr wrap="square" rtlCol="0">
            <a:spAutoFit/>
          </a:bodyPr>
          <a:lstStyle/>
          <a:p>
            <a:r>
              <a:rPr lang="en-US" sz="2400" b="1" dirty="0">
                <a:solidFill>
                  <a:schemeClr val="tx1"/>
                </a:solidFill>
                <a:latin typeface="Nunito Medium" panose="020B0604020202020204" charset="0"/>
              </a:rPr>
              <a:t>Environment Setup</a:t>
            </a:r>
          </a:p>
        </p:txBody>
      </p:sp>
      <p:sp>
        <p:nvSpPr>
          <p:cNvPr id="19" name="TextBox 18">
            <a:extLst>
              <a:ext uri="{FF2B5EF4-FFF2-40B4-BE49-F238E27FC236}">
                <a16:creationId xmlns:a16="http://schemas.microsoft.com/office/drawing/2014/main" id="{F496B5D5-83F9-4C0E-9B9B-24FA221D261B}"/>
              </a:ext>
            </a:extLst>
          </p:cNvPr>
          <p:cNvSpPr txBox="1"/>
          <p:nvPr/>
        </p:nvSpPr>
        <p:spPr>
          <a:xfrm>
            <a:off x="1018608" y="4752708"/>
            <a:ext cx="3867258" cy="461665"/>
          </a:xfrm>
          <a:prstGeom prst="rect">
            <a:avLst/>
          </a:prstGeom>
          <a:solidFill>
            <a:schemeClr val="bg1">
              <a:lumMod val="85000"/>
            </a:schemeClr>
          </a:solidFill>
        </p:spPr>
        <p:txBody>
          <a:bodyPr wrap="square" rtlCol="0">
            <a:spAutoFit/>
          </a:bodyPr>
          <a:lstStyle/>
          <a:p>
            <a:r>
              <a:rPr lang="en-US" sz="2400" b="1" dirty="0">
                <a:solidFill>
                  <a:schemeClr val="tx1"/>
                </a:solidFill>
                <a:latin typeface="Nunito Medium" panose="020B0604020202020204" charset="0"/>
              </a:rPr>
              <a:t>Redis Client Initialization</a:t>
            </a:r>
          </a:p>
        </p:txBody>
      </p:sp>
      <p:sp>
        <p:nvSpPr>
          <p:cNvPr id="22" name="TextBox 21">
            <a:extLst>
              <a:ext uri="{FF2B5EF4-FFF2-40B4-BE49-F238E27FC236}">
                <a16:creationId xmlns:a16="http://schemas.microsoft.com/office/drawing/2014/main" id="{89CDD8FE-2AEC-4155-8554-DD7F3FB13BE8}"/>
              </a:ext>
            </a:extLst>
          </p:cNvPr>
          <p:cNvSpPr txBox="1"/>
          <p:nvPr/>
        </p:nvSpPr>
        <p:spPr>
          <a:xfrm>
            <a:off x="1028699" y="6435581"/>
            <a:ext cx="4044238" cy="461665"/>
          </a:xfrm>
          <a:prstGeom prst="rect">
            <a:avLst/>
          </a:prstGeom>
          <a:solidFill>
            <a:schemeClr val="bg1">
              <a:lumMod val="85000"/>
            </a:schemeClr>
          </a:solidFill>
        </p:spPr>
        <p:txBody>
          <a:bodyPr wrap="square" rtlCol="0">
            <a:spAutoFit/>
          </a:bodyPr>
          <a:lstStyle/>
          <a:p>
            <a:r>
              <a:rPr lang="en-GB" sz="2400" b="1" dirty="0">
                <a:solidFill>
                  <a:schemeClr val="tx1"/>
                </a:solidFill>
                <a:latin typeface="Nunito Medium" panose="020B0604020202020204" charset="0"/>
              </a:rPr>
              <a:t>E</a:t>
            </a:r>
            <a:r>
              <a:rPr lang="en-US" sz="2400" b="1" dirty="0">
                <a:solidFill>
                  <a:schemeClr val="tx1"/>
                </a:solidFill>
                <a:latin typeface="Nunito Medium" panose="020B0604020202020204" charset="0"/>
              </a:rPr>
              <a:t>mbedding Model Loading</a:t>
            </a:r>
          </a:p>
        </p:txBody>
      </p:sp>
      <p:sp>
        <p:nvSpPr>
          <p:cNvPr id="23" name="TextBox 22">
            <a:extLst>
              <a:ext uri="{FF2B5EF4-FFF2-40B4-BE49-F238E27FC236}">
                <a16:creationId xmlns:a16="http://schemas.microsoft.com/office/drawing/2014/main" id="{F5E2C349-77DE-4775-ABF9-D6B252402900}"/>
              </a:ext>
            </a:extLst>
          </p:cNvPr>
          <p:cNvSpPr txBox="1"/>
          <p:nvPr/>
        </p:nvSpPr>
        <p:spPr>
          <a:xfrm>
            <a:off x="1018608" y="8157756"/>
            <a:ext cx="3765742" cy="468921"/>
          </a:xfrm>
          <a:prstGeom prst="rect">
            <a:avLst/>
          </a:prstGeom>
          <a:solidFill>
            <a:schemeClr val="bg1">
              <a:lumMod val="85000"/>
            </a:schemeClr>
          </a:solidFill>
        </p:spPr>
        <p:txBody>
          <a:bodyPr wrap="square" rtlCol="0">
            <a:spAutoFit/>
          </a:bodyPr>
          <a:lstStyle/>
          <a:p>
            <a:r>
              <a:rPr lang="en-GB" sz="2400" b="1" dirty="0">
                <a:solidFill>
                  <a:schemeClr val="tx1"/>
                </a:solidFill>
                <a:latin typeface="Nunito Medium" panose="020B0604020202020204" charset="0"/>
              </a:rPr>
              <a:t>Conversational Memory</a:t>
            </a:r>
            <a:endParaRPr lang="en-US" sz="2400" b="1" dirty="0">
              <a:solidFill>
                <a:schemeClr val="tx1"/>
              </a:solidFill>
              <a:latin typeface="Nunito Medium" panose="020B0604020202020204" charset="0"/>
            </a:endParaRPr>
          </a:p>
        </p:txBody>
      </p:sp>
    </p:spTree>
    <p:extLst>
      <p:ext uri="{BB962C8B-B14F-4D97-AF65-F5344CB8AC3E}">
        <p14:creationId xmlns:p14="http://schemas.microsoft.com/office/powerpoint/2010/main" val="5762541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26" name="Google Shape;157;p17">
            <a:extLst>
              <a:ext uri="{FF2B5EF4-FFF2-40B4-BE49-F238E27FC236}">
                <a16:creationId xmlns:a16="http://schemas.microsoft.com/office/drawing/2014/main" id="{39A8541B-01DA-4690-BAD6-252ABEB8D85A}"/>
              </a:ext>
            </a:extLst>
          </p:cNvPr>
          <p:cNvSpPr/>
          <p:nvPr/>
        </p:nvSpPr>
        <p:spPr>
          <a:xfrm>
            <a:off x="1028700" y="3205134"/>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157" name="Google Shape;157;p17"/>
          <p:cNvSpPr/>
          <p:nvPr/>
        </p:nvSpPr>
        <p:spPr>
          <a:xfrm>
            <a:off x="1018608" y="4990839"/>
            <a:ext cx="15651725"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78E8F672-53BD-A502-704A-5A10B7E3D849}"/>
              </a:ext>
            </a:extLst>
          </p:cNvPr>
          <p:cNvSpPr txBox="1"/>
          <p:nvPr/>
        </p:nvSpPr>
        <p:spPr>
          <a:xfrm>
            <a:off x="4779085" y="1660323"/>
            <a:ext cx="8729830"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PDF Processing, QA Logic &amp; User Interface</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41EC23-307A-40C4-A505-EF895F7CDAD2}"/>
              </a:ext>
            </a:extLst>
          </p:cNvPr>
          <p:cNvSpPr txBox="1"/>
          <p:nvPr/>
        </p:nvSpPr>
        <p:spPr>
          <a:xfrm>
            <a:off x="1447527" y="3225198"/>
            <a:ext cx="12076744" cy="141577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GPT-4 agent with no external tools, max 5 reasoning steps, early stop</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Prompted to answer based only on uploaded PDF content</a:t>
            </a:r>
          </a:p>
          <a:p>
            <a:endParaRPr lang="en-US" dirty="0"/>
          </a:p>
        </p:txBody>
      </p:sp>
      <p:sp>
        <p:nvSpPr>
          <p:cNvPr id="27" name="TextBox 26">
            <a:extLst>
              <a:ext uri="{FF2B5EF4-FFF2-40B4-BE49-F238E27FC236}">
                <a16:creationId xmlns:a16="http://schemas.microsoft.com/office/drawing/2014/main" id="{5966A69D-47A4-4765-BA81-16F929A0A0D0}"/>
              </a:ext>
            </a:extLst>
          </p:cNvPr>
          <p:cNvSpPr txBox="1"/>
          <p:nvPr/>
        </p:nvSpPr>
        <p:spPr>
          <a:xfrm>
            <a:off x="1447527" y="5391471"/>
            <a:ext cx="698855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extract_pdf_text() uses PyPDF2 to read pages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bg1"/>
                </a:solidFill>
                <a:effectLst/>
                <a:latin typeface="Nunito Medium" panose="020B0604020202020204" charset="0"/>
              </a:rPr>
              <a:t>Warns user if PDF contains no readable text</a:t>
            </a:r>
            <a:endParaRPr lang="en-US" sz="2400" b="1" dirty="0">
              <a:solidFill>
                <a:schemeClr val="bg1"/>
              </a:solidFill>
              <a:latin typeface="Nunito Medium" panose="020B0604020202020204" charset="0"/>
            </a:endParaRPr>
          </a:p>
        </p:txBody>
      </p:sp>
      <p:sp>
        <p:nvSpPr>
          <p:cNvPr id="4" name="TextBox 3">
            <a:extLst>
              <a:ext uri="{FF2B5EF4-FFF2-40B4-BE49-F238E27FC236}">
                <a16:creationId xmlns:a16="http://schemas.microsoft.com/office/drawing/2014/main" id="{60CF5B23-1C86-4B3D-8137-73ABC04189A0}"/>
              </a:ext>
            </a:extLst>
          </p:cNvPr>
          <p:cNvSpPr txBox="1"/>
          <p:nvPr/>
        </p:nvSpPr>
        <p:spPr>
          <a:xfrm>
            <a:off x="1018608" y="2956622"/>
            <a:ext cx="3867258" cy="461665"/>
          </a:xfrm>
          <a:prstGeom prst="rect">
            <a:avLst/>
          </a:prstGeom>
          <a:solidFill>
            <a:schemeClr val="bg1">
              <a:lumMod val="85000"/>
            </a:schemeClr>
          </a:solidFill>
        </p:spPr>
        <p:txBody>
          <a:bodyPr wrap="square" rtlCol="0">
            <a:spAutoFit/>
          </a:bodyPr>
          <a:lstStyle/>
          <a:p>
            <a:r>
              <a:rPr lang="en-US" sz="2400" b="1" dirty="0">
                <a:latin typeface="Nunito Medium" panose="020B0604020202020204" charset="0"/>
              </a:rPr>
              <a:t>LangChain Agent Setup</a:t>
            </a:r>
            <a:endParaRPr lang="en-US" sz="2400" dirty="0">
              <a:latin typeface="Nunito Medium" panose="020B0604020202020204" charset="0"/>
            </a:endParaRPr>
          </a:p>
        </p:txBody>
      </p:sp>
      <p:sp>
        <p:nvSpPr>
          <p:cNvPr id="19" name="TextBox 18">
            <a:extLst>
              <a:ext uri="{FF2B5EF4-FFF2-40B4-BE49-F238E27FC236}">
                <a16:creationId xmlns:a16="http://schemas.microsoft.com/office/drawing/2014/main" id="{F496B5D5-83F9-4C0E-9B9B-24FA221D261B}"/>
              </a:ext>
            </a:extLst>
          </p:cNvPr>
          <p:cNvSpPr txBox="1"/>
          <p:nvPr/>
        </p:nvSpPr>
        <p:spPr>
          <a:xfrm>
            <a:off x="1018608" y="4796025"/>
            <a:ext cx="3867258" cy="461665"/>
          </a:xfrm>
          <a:prstGeom prst="rect">
            <a:avLst/>
          </a:prstGeom>
          <a:solidFill>
            <a:schemeClr val="bg1">
              <a:lumMod val="85000"/>
            </a:schemeClr>
          </a:solidFill>
        </p:spPr>
        <p:txBody>
          <a:bodyPr wrap="square" rtlCol="0">
            <a:spAutoFit/>
          </a:bodyPr>
          <a:lstStyle/>
          <a:p>
            <a:r>
              <a:rPr lang="en-GB" sz="2400" b="1" dirty="0">
                <a:solidFill>
                  <a:schemeClr val="tx1"/>
                </a:solidFill>
                <a:latin typeface="Nunito Medium" panose="020B0604020202020204" charset="0"/>
              </a:rPr>
              <a:t>P</a:t>
            </a:r>
            <a:r>
              <a:rPr lang="en-US" sz="2400" b="1" dirty="0">
                <a:solidFill>
                  <a:schemeClr val="tx1"/>
                </a:solidFill>
                <a:latin typeface="Nunito Medium" panose="020B0604020202020204" charset="0"/>
              </a:rPr>
              <a:t>DF Text Extraction</a:t>
            </a:r>
          </a:p>
        </p:txBody>
      </p:sp>
      <p:pic>
        <p:nvPicPr>
          <p:cNvPr id="6" name="Picture 5">
            <a:extLst>
              <a:ext uri="{FF2B5EF4-FFF2-40B4-BE49-F238E27FC236}">
                <a16:creationId xmlns:a16="http://schemas.microsoft.com/office/drawing/2014/main" id="{8D0843DD-DF65-F52A-74CF-CA1E4E302AFD}"/>
              </a:ext>
            </a:extLst>
          </p:cNvPr>
          <p:cNvPicPr>
            <a:picLocks noChangeAspect="1"/>
          </p:cNvPicPr>
          <p:nvPr/>
        </p:nvPicPr>
        <p:blipFill>
          <a:blip r:embed="rId6"/>
          <a:stretch>
            <a:fillRect/>
          </a:stretch>
        </p:blipFill>
        <p:spPr>
          <a:xfrm>
            <a:off x="3684357" y="6534589"/>
            <a:ext cx="10320225" cy="3433870"/>
          </a:xfrm>
          <a:prstGeom prst="rect">
            <a:avLst/>
          </a:prstGeom>
        </p:spPr>
      </p:pic>
      <p:sp>
        <p:nvSpPr>
          <p:cNvPr id="7" name="Rectangle 6">
            <a:extLst>
              <a:ext uri="{FF2B5EF4-FFF2-40B4-BE49-F238E27FC236}">
                <a16:creationId xmlns:a16="http://schemas.microsoft.com/office/drawing/2014/main" id="{3A4DADA4-1A80-CA2B-20B6-4CE4482E548E}"/>
              </a:ext>
            </a:extLst>
          </p:cNvPr>
          <p:cNvSpPr/>
          <p:nvPr/>
        </p:nvSpPr>
        <p:spPr>
          <a:xfrm>
            <a:off x="3983280" y="9218951"/>
            <a:ext cx="4576104" cy="7495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21654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26" name="Google Shape;157;p17">
            <a:extLst>
              <a:ext uri="{FF2B5EF4-FFF2-40B4-BE49-F238E27FC236}">
                <a16:creationId xmlns:a16="http://schemas.microsoft.com/office/drawing/2014/main" id="{39A8541B-01DA-4690-BAD6-252ABEB8D85A}"/>
              </a:ext>
            </a:extLst>
          </p:cNvPr>
          <p:cNvSpPr/>
          <p:nvPr/>
        </p:nvSpPr>
        <p:spPr>
          <a:xfrm>
            <a:off x="1028700" y="2968630"/>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 name="TextBox 1">
            <a:extLst>
              <a:ext uri="{FF2B5EF4-FFF2-40B4-BE49-F238E27FC236}">
                <a16:creationId xmlns:a16="http://schemas.microsoft.com/office/drawing/2014/main" id="{78E8F672-53BD-A502-704A-5A10B7E3D849}"/>
              </a:ext>
            </a:extLst>
          </p:cNvPr>
          <p:cNvSpPr txBox="1"/>
          <p:nvPr/>
        </p:nvSpPr>
        <p:spPr>
          <a:xfrm>
            <a:off x="4779085" y="1660323"/>
            <a:ext cx="8729830"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PDF Processing, QA Logic &amp; User Interface</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AACF0E03-16A4-4425-80BC-7D8F5F19EFEE}"/>
              </a:ext>
            </a:extLst>
          </p:cNvPr>
          <p:cNvSpPr txBox="1"/>
          <p:nvPr/>
        </p:nvSpPr>
        <p:spPr>
          <a:xfrm>
            <a:off x="1225693" y="3375535"/>
            <a:ext cx="12076744"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err="1">
                <a:solidFill>
                  <a:schemeClr val="bg1"/>
                </a:solidFill>
                <a:latin typeface="Nunito Medium" panose="020B0604020202020204" charset="0"/>
              </a:rPr>
              <a:t>s</a:t>
            </a:r>
            <a:r>
              <a:rPr kumimoji="0" lang="en-US" altLang="en-US" sz="2400" b="1" i="0" u="none" strike="noStrike" cap="none" normalizeH="0" baseline="0" dirty="0" err="1">
                <a:ln>
                  <a:noFill/>
                </a:ln>
                <a:solidFill>
                  <a:schemeClr val="bg1"/>
                </a:solidFill>
                <a:effectLst/>
                <a:latin typeface="Nunito Medium" panose="020B0604020202020204" charset="0"/>
              </a:rPr>
              <a:t>tore_embeddings_in_redis</a:t>
            </a:r>
            <a:r>
              <a:rPr kumimoji="0" lang="en-US" altLang="en-US" sz="2400" b="1" i="0" u="none" strike="noStrike" cap="none" normalizeH="0" baseline="0" dirty="0">
                <a:ln>
                  <a:noFill/>
                </a:ln>
                <a:solidFill>
                  <a:schemeClr val="bg1"/>
                </a:solidFill>
                <a:effectLst/>
                <a:latin typeface="Nunito Medium" panose="020B0604020202020204" charset="0"/>
              </a:rPr>
              <a:t>():</a:t>
            </a:r>
            <a:br>
              <a:rPr kumimoji="0" lang="en-US" altLang="en-US" sz="2400" b="1" i="0" u="none" strike="noStrike" cap="none" normalizeH="0" baseline="0" dirty="0">
                <a:ln>
                  <a:noFill/>
                </a:ln>
                <a:solidFill>
                  <a:schemeClr val="bg1"/>
                </a:solidFill>
                <a:effectLst/>
                <a:latin typeface="Nunito Medium" panose="020B0604020202020204" charset="0"/>
              </a:rPr>
            </a:br>
            <a:r>
              <a:rPr kumimoji="0" lang="en-US" altLang="en-US" sz="2400" b="1" i="0" u="none" strike="noStrike" cap="none" normalizeH="0" baseline="0" dirty="0">
                <a:ln>
                  <a:noFill/>
                </a:ln>
                <a:solidFill>
                  <a:schemeClr val="bg1"/>
                </a:solidFill>
                <a:effectLst/>
                <a:latin typeface="Nunito Medium" panose="020B0604020202020204" charset="0"/>
              </a:rPr>
              <a:t>→ Embeds full text, stores in binary (embedding) and string (text) format </a:t>
            </a:r>
          </a:p>
        </p:txBody>
      </p:sp>
      <p:sp>
        <p:nvSpPr>
          <p:cNvPr id="22" name="TextBox 21">
            <a:extLst>
              <a:ext uri="{FF2B5EF4-FFF2-40B4-BE49-F238E27FC236}">
                <a16:creationId xmlns:a16="http://schemas.microsoft.com/office/drawing/2014/main" id="{89CDD8FE-2AEC-4155-8554-DD7F3FB13BE8}"/>
              </a:ext>
            </a:extLst>
          </p:cNvPr>
          <p:cNvSpPr txBox="1"/>
          <p:nvPr/>
        </p:nvSpPr>
        <p:spPr>
          <a:xfrm>
            <a:off x="1028700" y="2811037"/>
            <a:ext cx="5401598" cy="461665"/>
          </a:xfrm>
          <a:prstGeom prst="rect">
            <a:avLst/>
          </a:prstGeom>
          <a:solidFill>
            <a:schemeClr val="bg1">
              <a:lumMod val="85000"/>
            </a:schemeClr>
          </a:solidFill>
        </p:spPr>
        <p:txBody>
          <a:bodyPr wrap="square" rtlCol="0">
            <a:spAutoFit/>
          </a:bodyPr>
          <a:lstStyle/>
          <a:p>
            <a:r>
              <a:rPr lang="en-GB" sz="2400" b="1" dirty="0">
                <a:solidFill>
                  <a:schemeClr val="tx1"/>
                </a:solidFill>
                <a:latin typeface="Nunito Medium" panose="020B0604020202020204" charset="0"/>
              </a:rPr>
              <a:t>E</a:t>
            </a:r>
            <a:r>
              <a:rPr lang="en-US" sz="2400" b="1" dirty="0">
                <a:solidFill>
                  <a:schemeClr val="tx1"/>
                </a:solidFill>
                <a:latin typeface="Nunito Medium" panose="020B0604020202020204" charset="0"/>
              </a:rPr>
              <a:t>mbedding + Text storage in Redis</a:t>
            </a:r>
          </a:p>
        </p:txBody>
      </p:sp>
      <p:pic>
        <p:nvPicPr>
          <p:cNvPr id="16" name="Picture 15">
            <a:extLst>
              <a:ext uri="{FF2B5EF4-FFF2-40B4-BE49-F238E27FC236}">
                <a16:creationId xmlns:a16="http://schemas.microsoft.com/office/drawing/2014/main" id="{6F0B07C3-1221-4A03-94BF-52916766F40D}"/>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28700" y="4536722"/>
            <a:ext cx="7790835" cy="5397910"/>
          </a:xfrm>
          <a:prstGeom prst="rect">
            <a:avLst/>
          </a:prstGeom>
          <a:noFill/>
          <a:ln>
            <a:solidFill>
              <a:schemeClr val="tx1"/>
            </a:solidFill>
          </a:ln>
        </p:spPr>
      </p:pic>
      <p:pic>
        <p:nvPicPr>
          <p:cNvPr id="17" name="Picture 16">
            <a:extLst>
              <a:ext uri="{FF2B5EF4-FFF2-40B4-BE49-F238E27FC236}">
                <a16:creationId xmlns:a16="http://schemas.microsoft.com/office/drawing/2014/main" id="{E5DDAAE9-9389-437B-BF4B-6DA8A86D517D}"/>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89590" y="4536722"/>
            <a:ext cx="7790834" cy="5397910"/>
          </a:xfrm>
          <a:prstGeom prst="rect">
            <a:avLst/>
          </a:prstGeom>
          <a:noFill/>
          <a:ln>
            <a:solidFill>
              <a:schemeClr val="tx1"/>
            </a:solidFill>
          </a:ln>
        </p:spPr>
      </p:pic>
    </p:spTree>
    <p:extLst>
      <p:ext uri="{BB962C8B-B14F-4D97-AF65-F5344CB8AC3E}">
        <p14:creationId xmlns:p14="http://schemas.microsoft.com/office/powerpoint/2010/main" val="108585217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26" name="Google Shape;157;p17">
            <a:extLst>
              <a:ext uri="{FF2B5EF4-FFF2-40B4-BE49-F238E27FC236}">
                <a16:creationId xmlns:a16="http://schemas.microsoft.com/office/drawing/2014/main" id="{39A8541B-01DA-4690-BAD6-252ABEB8D85A}"/>
              </a:ext>
            </a:extLst>
          </p:cNvPr>
          <p:cNvSpPr/>
          <p:nvPr/>
        </p:nvSpPr>
        <p:spPr>
          <a:xfrm>
            <a:off x="1028700" y="2968630"/>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 name="TextBox 1">
            <a:extLst>
              <a:ext uri="{FF2B5EF4-FFF2-40B4-BE49-F238E27FC236}">
                <a16:creationId xmlns:a16="http://schemas.microsoft.com/office/drawing/2014/main" id="{78E8F672-53BD-A502-704A-5A10B7E3D849}"/>
              </a:ext>
            </a:extLst>
          </p:cNvPr>
          <p:cNvSpPr txBox="1"/>
          <p:nvPr/>
        </p:nvSpPr>
        <p:spPr>
          <a:xfrm>
            <a:off x="4779085" y="1660323"/>
            <a:ext cx="8729830"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PDF Processing, QA Logic &amp; User Interface</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AACF0E03-16A4-4425-80BC-7D8F5F19EFEE}"/>
              </a:ext>
            </a:extLst>
          </p:cNvPr>
          <p:cNvSpPr txBox="1"/>
          <p:nvPr/>
        </p:nvSpPr>
        <p:spPr>
          <a:xfrm>
            <a:off x="1210944" y="3391225"/>
            <a:ext cx="12076744"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Nunito Medium" panose="020B0604020202020204" charset="0"/>
              </a:rPr>
              <a:t>retrieve_similar_pdf():</a:t>
            </a:r>
            <a:br>
              <a:rPr kumimoji="0" lang="en-US" altLang="en-US" sz="2400" b="1" i="0" u="none" strike="noStrike" cap="none" normalizeH="0" baseline="0" dirty="0">
                <a:ln>
                  <a:noFill/>
                </a:ln>
                <a:solidFill>
                  <a:schemeClr val="bg1"/>
                </a:solidFill>
                <a:effectLst/>
                <a:latin typeface="Nunito Medium" panose="020B0604020202020204" charset="0"/>
              </a:rPr>
            </a:br>
            <a:r>
              <a:rPr kumimoji="0" lang="en-US" altLang="en-US" sz="2400" b="1" i="0" u="none" strike="noStrike" cap="none" normalizeH="0" baseline="0" dirty="0">
                <a:ln>
                  <a:noFill/>
                </a:ln>
                <a:solidFill>
                  <a:schemeClr val="bg1"/>
                </a:solidFill>
                <a:effectLst/>
                <a:latin typeface="Nunito Medium" panose="020B0604020202020204" charset="0"/>
              </a:rPr>
              <a:t>→ Embeds question, computes cosine similarity with stored PDFs</a:t>
            </a:r>
          </a:p>
        </p:txBody>
      </p:sp>
      <p:sp>
        <p:nvSpPr>
          <p:cNvPr id="22" name="TextBox 21">
            <a:extLst>
              <a:ext uri="{FF2B5EF4-FFF2-40B4-BE49-F238E27FC236}">
                <a16:creationId xmlns:a16="http://schemas.microsoft.com/office/drawing/2014/main" id="{89CDD8FE-2AEC-4155-8554-DD7F3FB13BE8}"/>
              </a:ext>
            </a:extLst>
          </p:cNvPr>
          <p:cNvSpPr txBox="1"/>
          <p:nvPr/>
        </p:nvSpPr>
        <p:spPr>
          <a:xfrm>
            <a:off x="1028700" y="2814238"/>
            <a:ext cx="3513803" cy="461665"/>
          </a:xfrm>
          <a:prstGeom prst="rect">
            <a:avLst/>
          </a:prstGeom>
          <a:solidFill>
            <a:schemeClr val="bg1">
              <a:lumMod val="85000"/>
            </a:schemeClr>
          </a:solidFill>
        </p:spPr>
        <p:txBody>
          <a:bodyPr wrap="square" rtlCol="0">
            <a:spAutoFit/>
          </a:bodyPr>
          <a:lstStyle/>
          <a:p>
            <a:r>
              <a:rPr lang="en-GB" sz="2400" b="1" dirty="0">
                <a:solidFill>
                  <a:schemeClr val="tx1"/>
                </a:solidFill>
                <a:latin typeface="Nunito Medium" panose="020B0604020202020204" charset="0"/>
              </a:rPr>
              <a:t>Retrieve Relevant PDF</a:t>
            </a:r>
            <a:endParaRPr lang="en-US" sz="2400" b="1" dirty="0">
              <a:solidFill>
                <a:schemeClr val="tx1"/>
              </a:solidFill>
              <a:latin typeface="Nunito Medium" panose="020B0604020202020204" charset="0"/>
            </a:endParaRPr>
          </a:p>
        </p:txBody>
      </p:sp>
      <p:pic>
        <p:nvPicPr>
          <p:cNvPr id="5" name="Picture 4">
            <a:extLst>
              <a:ext uri="{FF2B5EF4-FFF2-40B4-BE49-F238E27FC236}">
                <a16:creationId xmlns:a16="http://schemas.microsoft.com/office/drawing/2014/main" id="{9A7C74E7-3FD9-4955-85E3-FE0973289653}"/>
              </a:ext>
            </a:extLst>
          </p:cNvPr>
          <p:cNvPicPr>
            <a:picLocks noChangeAspect="1"/>
          </p:cNvPicPr>
          <p:nvPr/>
        </p:nvPicPr>
        <p:blipFill>
          <a:blip r:embed="rId6"/>
          <a:stretch>
            <a:fillRect/>
          </a:stretch>
        </p:blipFill>
        <p:spPr>
          <a:xfrm>
            <a:off x="3320132" y="4549211"/>
            <a:ext cx="11068859" cy="3255435"/>
          </a:xfrm>
          <a:prstGeom prst="rect">
            <a:avLst/>
          </a:prstGeom>
        </p:spPr>
      </p:pic>
      <p:sp>
        <p:nvSpPr>
          <p:cNvPr id="15" name="Google Shape;157;p17">
            <a:extLst>
              <a:ext uri="{FF2B5EF4-FFF2-40B4-BE49-F238E27FC236}">
                <a16:creationId xmlns:a16="http://schemas.microsoft.com/office/drawing/2014/main" id="{08F38B4C-070C-4DDE-8629-AA178B96479E}"/>
              </a:ext>
            </a:extLst>
          </p:cNvPr>
          <p:cNvSpPr/>
          <p:nvPr/>
        </p:nvSpPr>
        <p:spPr>
          <a:xfrm>
            <a:off x="1028699" y="8158930"/>
            <a:ext cx="15651724" cy="1465259"/>
          </a:xfrm>
          <a:custGeom>
            <a:avLst/>
            <a:gdLst/>
            <a:ahLst/>
            <a:cxnLst/>
            <a:rect l="l" t="t" r="r" b="b"/>
            <a:pathLst>
              <a:path w="1102601" h="1576509" extrusionOk="0">
                <a:moveTo>
                  <a:pt x="29498" y="0"/>
                </a:moveTo>
                <a:lnTo>
                  <a:pt x="1073102" y="0"/>
                </a:lnTo>
                <a:cubicBezTo>
                  <a:pt x="1080926" y="0"/>
                  <a:pt x="1088429" y="3108"/>
                  <a:pt x="1093961" y="8640"/>
                </a:cubicBezTo>
                <a:cubicBezTo>
                  <a:pt x="1099493" y="14172"/>
                  <a:pt x="1102601" y="21675"/>
                  <a:pt x="1102601" y="29498"/>
                </a:cubicBezTo>
                <a:lnTo>
                  <a:pt x="1102601" y="1547010"/>
                </a:lnTo>
                <a:cubicBezTo>
                  <a:pt x="1102601" y="1563302"/>
                  <a:pt x="1089394" y="1576509"/>
                  <a:pt x="1073102" y="1576509"/>
                </a:cubicBezTo>
                <a:lnTo>
                  <a:pt x="29498" y="1576509"/>
                </a:lnTo>
                <a:cubicBezTo>
                  <a:pt x="13207" y="1576509"/>
                  <a:pt x="0" y="1563302"/>
                  <a:pt x="0" y="1547010"/>
                </a:cubicBezTo>
                <a:lnTo>
                  <a:pt x="0" y="29498"/>
                </a:lnTo>
                <a:cubicBezTo>
                  <a:pt x="0" y="13207"/>
                  <a:pt x="13207" y="0"/>
                  <a:pt x="29498" y="0"/>
                </a:cubicBezTo>
                <a:close/>
              </a:path>
            </a:pathLst>
          </a:custGeom>
          <a:solidFill>
            <a:srgbClr val="76A2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82096D51-EB1B-4E90-85D9-CB2390F1802E}"/>
              </a:ext>
            </a:extLst>
          </p:cNvPr>
          <p:cNvSpPr txBox="1"/>
          <p:nvPr/>
        </p:nvSpPr>
        <p:spPr>
          <a:xfrm>
            <a:off x="1210944" y="8687175"/>
            <a:ext cx="12076744" cy="830997"/>
          </a:xfrm>
          <a:prstGeom prst="rect">
            <a:avLst/>
          </a:prstGeom>
          <a:noFill/>
        </p:spPr>
        <p:txBody>
          <a:bodyPr wrap="square" rtlCol="0">
            <a:spAutoFit/>
          </a:bodyPr>
          <a:lstStyle/>
          <a:p>
            <a:pPr eaLnBrk="0" fontAlgn="base" hangingPunct="0">
              <a:spcBef>
                <a:spcPct val="0"/>
              </a:spcBef>
              <a:spcAft>
                <a:spcPct val="0"/>
              </a:spcAft>
              <a:buClrTx/>
            </a:pPr>
            <a:r>
              <a:rPr kumimoji="0" lang="en-US" altLang="en-US" sz="2400" b="1" i="0" u="none" strike="noStrike" cap="none" normalizeH="0" baseline="0" dirty="0">
                <a:ln>
                  <a:noFill/>
                </a:ln>
                <a:solidFill>
                  <a:schemeClr val="bg1"/>
                </a:solidFill>
                <a:effectLst/>
                <a:latin typeface="Nunito Medium" panose="020B0604020202020204" charset="0"/>
              </a:rPr>
              <a:t>get_answer_from_openai() prompts GPT-4 using matched PDF + user query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Nunito Medium" panose="020B0604020202020204" charset="0"/>
            </a:endParaRPr>
          </a:p>
        </p:txBody>
      </p:sp>
      <p:sp>
        <p:nvSpPr>
          <p:cNvPr id="19" name="TextBox 18">
            <a:extLst>
              <a:ext uri="{FF2B5EF4-FFF2-40B4-BE49-F238E27FC236}">
                <a16:creationId xmlns:a16="http://schemas.microsoft.com/office/drawing/2014/main" id="{330D025B-A008-4D9B-94A8-A8D98E8F0604}"/>
              </a:ext>
            </a:extLst>
          </p:cNvPr>
          <p:cNvSpPr txBox="1"/>
          <p:nvPr/>
        </p:nvSpPr>
        <p:spPr>
          <a:xfrm>
            <a:off x="1028699" y="7981648"/>
            <a:ext cx="7112410" cy="461665"/>
          </a:xfrm>
          <a:prstGeom prst="rect">
            <a:avLst/>
          </a:prstGeom>
          <a:solidFill>
            <a:schemeClr val="bg1">
              <a:lumMod val="85000"/>
            </a:schemeClr>
          </a:solidFill>
        </p:spPr>
        <p:txBody>
          <a:bodyPr wrap="square" rtlCol="0">
            <a:spAutoFit/>
          </a:bodyPr>
          <a:lstStyle/>
          <a:p>
            <a:r>
              <a:rPr lang="en-US" sz="2400" b="1" dirty="0">
                <a:latin typeface="Nunito Medium" panose="020B0604020202020204" charset="0"/>
              </a:rPr>
              <a:t>Answer Generation via OpenAI/Streamlit App</a:t>
            </a:r>
            <a:endParaRPr lang="en-US" sz="2400" b="1" dirty="0">
              <a:solidFill>
                <a:schemeClr val="tx1"/>
              </a:solidFill>
              <a:latin typeface="Nunito Medium" panose="020B0604020202020204" charset="0"/>
            </a:endParaRPr>
          </a:p>
        </p:txBody>
      </p:sp>
    </p:spTree>
    <p:extLst>
      <p:ext uri="{BB962C8B-B14F-4D97-AF65-F5344CB8AC3E}">
        <p14:creationId xmlns:p14="http://schemas.microsoft.com/office/powerpoint/2010/main" val="265506082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 name="TextBox 1">
            <a:extLst>
              <a:ext uri="{FF2B5EF4-FFF2-40B4-BE49-F238E27FC236}">
                <a16:creationId xmlns:a16="http://schemas.microsoft.com/office/drawing/2014/main" id="{78E8F672-53BD-A502-704A-5A10B7E3D849}"/>
              </a:ext>
            </a:extLst>
          </p:cNvPr>
          <p:cNvSpPr txBox="1"/>
          <p:nvPr/>
        </p:nvSpPr>
        <p:spPr>
          <a:xfrm>
            <a:off x="8160232" y="1729416"/>
            <a:ext cx="2535753"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RESULTS</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9CD998C3-FDA8-4E3B-A3B0-3FD13563A84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6588" y="2727594"/>
            <a:ext cx="17594824" cy="72735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837194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 name="TextBox 1">
            <a:extLst>
              <a:ext uri="{FF2B5EF4-FFF2-40B4-BE49-F238E27FC236}">
                <a16:creationId xmlns:a16="http://schemas.microsoft.com/office/drawing/2014/main" id="{78E8F672-53BD-A502-704A-5A10B7E3D849}"/>
              </a:ext>
            </a:extLst>
          </p:cNvPr>
          <p:cNvSpPr txBox="1"/>
          <p:nvPr/>
        </p:nvSpPr>
        <p:spPr>
          <a:xfrm>
            <a:off x="8160232" y="1729416"/>
            <a:ext cx="2535753"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RESULTS</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D729021-39B0-452C-8542-937C521E826F}"/>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2900" y="2727594"/>
            <a:ext cx="17602199" cy="7273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226026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148"/>
        <p:cNvGrpSpPr/>
        <p:nvPr/>
      </p:nvGrpSpPr>
      <p:grpSpPr>
        <a:xfrm>
          <a:off x="0" y="0"/>
          <a:ext cx="0" cy="0"/>
          <a:chOff x="0" y="0"/>
          <a:chExt cx="0" cy="0"/>
        </a:xfrm>
      </p:grpSpPr>
      <p:sp>
        <p:nvSpPr>
          <p:cNvPr id="172" name="Google Shape;172;p17"/>
          <p:cNvSpPr/>
          <p:nvPr/>
        </p:nvSpPr>
        <p:spPr>
          <a:xfrm>
            <a:off x="-4234289" y="8701736"/>
            <a:ext cx="7315200" cy="1862051"/>
          </a:xfrm>
          <a:custGeom>
            <a:avLst/>
            <a:gdLst/>
            <a:ahLst/>
            <a:cxnLst/>
            <a:rect l="l" t="t" r="r" b="b"/>
            <a:pathLst>
              <a:path w="7315200" h="1862051" extrusionOk="0">
                <a:moveTo>
                  <a:pt x="0" y="0"/>
                </a:moveTo>
                <a:lnTo>
                  <a:pt x="7315200" y="0"/>
                </a:lnTo>
                <a:lnTo>
                  <a:pt x="7315200" y="1862051"/>
                </a:lnTo>
                <a:lnTo>
                  <a:pt x="0" y="1862051"/>
                </a:lnTo>
                <a:lnTo>
                  <a:pt x="0" y="0"/>
                </a:lnTo>
                <a:close/>
              </a:path>
            </a:pathLst>
          </a:custGeom>
          <a:blipFill rotWithShape="1">
            <a:blip r:embed="rId3">
              <a:alphaModFix/>
            </a:blip>
            <a:stretch>
              <a:fillRect/>
            </a:stretch>
          </a:blipFill>
          <a:ln>
            <a:noFill/>
          </a:ln>
        </p:spPr>
        <p:txBody>
          <a:bodyPr/>
          <a:lstStyle/>
          <a:p>
            <a:endParaRPr lang="en-GB"/>
          </a:p>
        </p:txBody>
      </p:sp>
      <p:sp>
        <p:nvSpPr>
          <p:cNvPr id="149" name="Google Shape;149;p17"/>
          <p:cNvSpPr/>
          <p:nvPr/>
        </p:nvSpPr>
        <p:spPr>
          <a:xfrm rot="-2870924">
            <a:off x="15976231" y="363370"/>
            <a:ext cx="2566139" cy="4114800"/>
          </a:xfrm>
          <a:custGeom>
            <a:avLst/>
            <a:gdLst/>
            <a:ahLst/>
            <a:cxnLst/>
            <a:rect l="l" t="t" r="r" b="b"/>
            <a:pathLst>
              <a:path w="2566139" h="4114800" extrusionOk="0">
                <a:moveTo>
                  <a:pt x="0" y="0"/>
                </a:moveTo>
                <a:lnTo>
                  <a:pt x="2566138" y="0"/>
                </a:lnTo>
                <a:lnTo>
                  <a:pt x="2566138"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 name="TextBox 1">
            <a:extLst>
              <a:ext uri="{FF2B5EF4-FFF2-40B4-BE49-F238E27FC236}">
                <a16:creationId xmlns:a16="http://schemas.microsoft.com/office/drawing/2014/main" id="{78E8F672-53BD-A502-704A-5A10B7E3D849}"/>
              </a:ext>
            </a:extLst>
          </p:cNvPr>
          <p:cNvSpPr txBox="1"/>
          <p:nvPr/>
        </p:nvSpPr>
        <p:spPr>
          <a:xfrm>
            <a:off x="8160232" y="1729416"/>
            <a:ext cx="2535753" cy="584775"/>
          </a:xfrm>
          <a:prstGeom prst="rect">
            <a:avLst/>
          </a:prstGeom>
          <a:noFill/>
        </p:spPr>
        <p:txBody>
          <a:bodyPr wrap="square" rtlCol="0">
            <a:spAutoFit/>
          </a:bodyPr>
          <a:lstStyle/>
          <a:p>
            <a:r>
              <a:rPr lang="en-US" sz="3200" b="1" dirty="0">
                <a:solidFill>
                  <a:srgbClr val="286D80"/>
                </a:solidFill>
                <a:latin typeface="Nunito Medium" panose="020B0604020202020204" charset="0"/>
              </a:rPr>
              <a:t>RESULTS</a:t>
            </a:r>
            <a:endParaRPr lang="en-GB" sz="3200" b="1" dirty="0">
              <a:solidFill>
                <a:srgbClr val="286D80"/>
              </a:solidFill>
              <a:latin typeface="Nunito Medium" panose="020B0604020202020204" charset="0"/>
            </a:endParaRPr>
          </a:p>
        </p:txBody>
      </p:sp>
      <p:sp>
        <p:nvSpPr>
          <p:cNvPr id="20" name="Google Shape;102;p14">
            <a:extLst>
              <a:ext uri="{FF2B5EF4-FFF2-40B4-BE49-F238E27FC236}">
                <a16:creationId xmlns:a16="http://schemas.microsoft.com/office/drawing/2014/main" id="{E3F5E65A-466F-4F46-9B27-912EAA992711}"/>
              </a:ext>
            </a:extLst>
          </p:cNvPr>
          <p:cNvSpPr txBox="1"/>
          <p:nvPr/>
        </p:nvSpPr>
        <p:spPr>
          <a:xfrm>
            <a:off x="3830412" y="750694"/>
            <a:ext cx="10627176"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Redis-Powered PDF QA App </a:t>
            </a:r>
          </a:p>
        </p:txBody>
      </p:sp>
      <p:pic>
        <p:nvPicPr>
          <p:cNvPr id="5122" name="Picture 2" descr="Chat Bot PNG Transparent Images Free Download | Vector Files | Pngtree">
            <a:extLst>
              <a:ext uri="{FF2B5EF4-FFF2-40B4-BE49-F238E27FC236}">
                <a16:creationId xmlns:a16="http://schemas.microsoft.com/office/drawing/2014/main" id="{3BE86573-D897-43CD-99FE-F9D9CA00A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527" y="154915"/>
            <a:ext cx="2535753" cy="25357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CD871DD-D6C2-4401-A7EA-BF3DEE272D83}"/>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274" y="2727594"/>
            <a:ext cx="17587451" cy="72735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735974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a:extLst>
            <a:ext uri="{FF2B5EF4-FFF2-40B4-BE49-F238E27FC236}">
              <a16:creationId xmlns:a16="http://schemas.microsoft.com/office/drawing/2014/main" id="{0AB69623-D05D-AA44-0EB1-9260292A39CD}"/>
            </a:ext>
          </a:extLst>
        </p:cNvPr>
        <p:cNvGrpSpPr/>
        <p:nvPr/>
      </p:nvGrpSpPr>
      <p:grpSpPr>
        <a:xfrm>
          <a:off x="0" y="0"/>
          <a:ext cx="0" cy="0"/>
          <a:chOff x="0" y="0"/>
          <a:chExt cx="0" cy="0"/>
        </a:xfrm>
      </p:grpSpPr>
      <p:sp>
        <p:nvSpPr>
          <p:cNvPr id="263" name="Google Shape;263;p23">
            <a:extLst>
              <a:ext uri="{FF2B5EF4-FFF2-40B4-BE49-F238E27FC236}">
                <a16:creationId xmlns:a16="http://schemas.microsoft.com/office/drawing/2014/main" id="{A4D5D33E-783E-7D69-4BD7-6AC0DD875B79}"/>
              </a:ext>
            </a:extLst>
          </p:cNvPr>
          <p:cNvSpPr txBox="1"/>
          <p:nvPr/>
        </p:nvSpPr>
        <p:spPr>
          <a:xfrm>
            <a:off x="2035265" y="555734"/>
            <a:ext cx="14217467" cy="1883593"/>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REDIS SECURITY OVERVIEW &amp; ACCESS CONTROL</a:t>
            </a:r>
            <a:endParaRPr sz="6000" dirty="0">
              <a:latin typeface="Segoe UI Black" panose="020B0A02040204020203" pitchFamily="34" charset="0"/>
              <a:ea typeface="Segoe UI Black" panose="020B0A02040204020203" pitchFamily="34" charset="0"/>
            </a:endParaRPr>
          </a:p>
        </p:txBody>
      </p:sp>
      <p:sp>
        <p:nvSpPr>
          <p:cNvPr id="264" name="Google Shape;264;p23">
            <a:extLst>
              <a:ext uri="{FF2B5EF4-FFF2-40B4-BE49-F238E27FC236}">
                <a16:creationId xmlns:a16="http://schemas.microsoft.com/office/drawing/2014/main" id="{064FD0B0-87FE-41B7-C09D-1B5387575256}"/>
              </a:ext>
            </a:extLst>
          </p:cNvPr>
          <p:cNvSpPr txBox="1"/>
          <p:nvPr/>
        </p:nvSpPr>
        <p:spPr>
          <a:xfrm>
            <a:off x="340875" y="4220448"/>
            <a:ext cx="4584125" cy="1255472"/>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Why Security Matters</a:t>
            </a:r>
            <a:endParaRPr dirty="0">
              <a:latin typeface="Segoe UI Black" panose="020B0A02040204020203" pitchFamily="34" charset="0"/>
              <a:ea typeface="Segoe UI Black" panose="020B0A02040204020203" pitchFamily="34" charset="0"/>
            </a:endParaRPr>
          </a:p>
        </p:txBody>
      </p:sp>
      <p:sp>
        <p:nvSpPr>
          <p:cNvPr id="265" name="Google Shape;265;p23">
            <a:extLst>
              <a:ext uri="{FF2B5EF4-FFF2-40B4-BE49-F238E27FC236}">
                <a16:creationId xmlns:a16="http://schemas.microsoft.com/office/drawing/2014/main" id="{651E5B31-F377-C0F3-67E0-86A1458DFC12}"/>
              </a:ext>
            </a:extLst>
          </p:cNvPr>
          <p:cNvSpPr txBox="1"/>
          <p:nvPr/>
        </p:nvSpPr>
        <p:spPr>
          <a:xfrm>
            <a:off x="72683" y="6018227"/>
            <a:ext cx="5120511" cy="2673296"/>
          </a:xfrm>
          <a:prstGeom prst="rect">
            <a:avLst/>
          </a:prstGeom>
          <a:noFill/>
          <a:ln>
            <a:noFill/>
          </a:ln>
        </p:spPr>
        <p:txBody>
          <a:bodyPr spcFirstLastPara="1" wrap="square" lIns="0" tIns="0" rIns="0" bIns="0" anchor="t" anchorCtr="0">
            <a:spAutoFit/>
          </a:bodyPr>
          <a:lstStyle/>
          <a:p>
            <a:pPr lvl="0" algn="ctr" rtl="0">
              <a:lnSpc>
                <a:spcPct val="116000"/>
              </a:lnSpc>
              <a:spcAft>
                <a:spcPts val="800"/>
              </a:spcAft>
            </a:pPr>
            <a:r>
              <a:rPr lang="en-GB" sz="2400" b="1" dirty="0">
                <a:solidFill>
                  <a:srgbClr val="286D80"/>
                </a:solidFill>
                <a:latin typeface="Nunito Medium" panose="020B0604020202020204" charset="0"/>
              </a:rPr>
              <a:t>Redis is high-performance but defaults to speed over security. Exposed instances risk unauthorized access, data corruption, and ransomware attacks.</a:t>
            </a:r>
            <a:endParaRPr lang="en-GB" sz="2400" b="1" dirty="0">
              <a:solidFill>
                <a:srgbClr val="286D80"/>
              </a:solidFill>
              <a:effectLst/>
              <a:latin typeface="Nunito Medium" panose="020B0604020202020204" charset="0"/>
              <a:ea typeface="Times New Roman" panose="02020603050405020304" pitchFamily="18" charset="0"/>
              <a:cs typeface="Arial" panose="020B0604020202020204" pitchFamily="34" charset="0"/>
            </a:endParaRPr>
          </a:p>
        </p:txBody>
      </p:sp>
      <p:sp>
        <p:nvSpPr>
          <p:cNvPr id="267" name="Google Shape;267;p23">
            <a:extLst>
              <a:ext uri="{FF2B5EF4-FFF2-40B4-BE49-F238E27FC236}">
                <a16:creationId xmlns:a16="http://schemas.microsoft.com/office/drawing/2014/main" id="{48A5D55A-EE6A-EA03-2E23-7852445C5E06}"/>
              </a:ext>
            </a:extLst>
          </p:cNvPr>
          <p:cNvSpPr txBox="1"/>
          <p:nvPr/>
        </p:nvSpPr>
        <p:spPr>
          <a:xfrm>
            <a:off x="12736041" y="4220448"/>
            <a:ext cx="4584125" cy="1255472"/>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Encryption</a:t>
            </a:r>
          </a:p>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 Options</a:t>
            </a:r>
            <a:endParaRPr dirty="0">
              <a:latin typeface="Segoe UI Black" panose="020B0A02040204020203" pitchFamily="34" charset="0"/>
              <a:ea typeface="Segoe UI Black" panose="020B0A02040204020203" pitchFamily="34" charset="0"/>
            </a:endParaRPr>
          </a:p>
        </p:txBody>
      </p:sp>
      <p:sp>
        <p:nvSpPr>
          <p:cNvPr id="270" name="Google Shape;270;p23">
            <a:extLst>
              <a:ext uri="{FF2B5EF4-FFF2-40B4-BE49-F238E27FC236}">
                <a16:creationId xmlns:a16="http://schemas.microsoft.com/office/drawing/2014/main" id="{CD6B5D2A-3175-D9E7-BC7B-962F65A97AFA}"/>
              </a:ext>
            </a:extLst>
          </p:cNvPr>
          <p:cNvSpPr txBox="1"/>
          <p:nvPr/>
        </p:nvSpPr>
        <p:spPr>
          <a:xfrm>
            <a:off x="6680498" y="4220448"/>
            <a:ext cx="4584125" cy="1255472"/>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Authentication Methods</a:t>
            </a:r>
            <a:endParaRPr dirty="0">
              <a:latin typeface="Segoe UI Black" panose="020B0A02040204020203" pitchFamily="34" charset="0"/>
              <a:ea typeface="Segoe UI Black" panose="020B0A02040204020203" pitchFamily="34" charset="0"/>
            </a:endParaRPr>
          </a:p>
        </p:txBody>
      </p:sp>
      <p:sp>
        <p:nvSpPr>
          <p:cNvPr id="271" name="Google Shape;271;p23">
            <a:extLst>
              <a:ext uri="{FF2B5EF4-FFF2-40B4-BE49-F238E27FC236}">
                <a16:creationId xmlns:a16="http://schemas.microsoft.com/office/drawing/2014/main" id="{A8E6CF60-0F96-94E0-1253-4DEBB0DE6C68}"/>
              </a:ext>
            </a:extLst>
          </p:cNvPr>
          <p:cNvSpPr txBox="1"/>
          <p:nvPr/>
        </p:nvSpPr>
        <p:spPr>
          <a:xfrm>
            <a:off x="5711984" y="6062213"/>
            <a:ext cx="6521152" cy="2585323"/>
          </a:xfrm>
          <a:prstGeom prst="rect">
            <a:avLst/>
          </a:prstGeom>
          <a:noFill/>
          <a:ln>
            <a:noFill/>
          </a:ln>
        </p:spPr>
        <p:txBody>
          <a:bodyPr spcFirstLastPara="1" wrap="square" lIns="0" tIns="0" rIns="0" bIns="0" anchor="t" anchorCtr="0">
            <a:spAutoFit/>
          </a:bodyPr>
          <a:lstStyle/>
          <a:p>
            <a:pPr marL="0" marR="0" lvl="0" indent="0" defTabSz="914400" rtl="0" eaLnBrk="0" fontAlgn="base" latinLnBrk="0" hangingPunct="0">
              <a:lnSpc>
                <a:spcPct val="100000"/>
              </a:lnSpc>
              <a:spcBef>
                <a:spcPct val="0"/>
              </a:spcBef>
              <a:spcAft>
                <a:spcPct val="0"/>
              </a:spcAft>
              <a:buClrTx/>
              <a:buSzTx/>
              <a:tabLst/>
            </a:pPr>
            <a:r>
              <a:rPr lang="en-US" altLang="en-US" sz="2400" b="1" dirty="0">
                <a:solidFill>
                  <a:srgbClr val="286D80"/>
                </a:solidFill>
                <a:latin typeface="Nunito Medium" panose="020B0604020202020204" charset="0"/>
              </a:rPr>
              <a:t>R</a:t>
            </a:r>
            <a:r>
              <a:rPr kumimoji="0" lang="en-US" altLang="en-US" sz="2400" b="1" i="0" u="none" strike="noStrike" cap="none" normalizeH="0" baseline="0" dirty="0">
                <a:ln>
                  <a:noFill/>
                </a:ln>
                <a:solidFill>
                  <a:srgbClr val="286D80"/>
                </a:solidFill>
                <a:effectLst/>
                <a:latin typeface="Nunito Medium" panose="020B0604020202020204" charset="0"/>
              </a:rPr>
              <a:t>equirepass (legacy) one global password</a:t>
            </a:r>
          </a:p>
          <a:p>
            <a:pPr marL="0" marR="0" lvl="0" indent="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Access Control Lists </a:t>
            </a:r>
            <a:r>
              <a:rPr kumimoji="0" lang="en-US" altLang="en-US" sz="2400" b="1" i="1" u="none" strike="noStrike" cap="none" normalizeH="0" baseline="0" dirty="0">
                <a:ln>
                  <a:noFill/>
                </a:ln>
                <a:solidFill>
                  <a:srgbClr val="286D80"/>
                </a:solidFill>
                <a:effectLst/>
                <a:latin typeface="Nunito Medium" panose="020B0604020202020204" charset="0"/>
              </a:rPr>
              <a:t>(Redis 6.0+)</a:t>
            </a:r>
            <a:r>
              <a:rPr kumimoji="0" lang="en-US" altLang="en-US" sz="2400" b="1" i="0" u="none" strike="noStrike" cap="none" normalizeH="0" baseline="0" dirty="0">
                <a:ln>
                  <a:noFill/>
                </a:ln>
                <a:solidFill>
                  <a:srgbClr val="286D80"/>
                </a:solidFill>
                <a:effectLst/>
                <a:latin typeface="Nunito Medium" panose="020B0604020202020204" charset="0"/>
              </a:rPr>
              <a:t> define:</a:t>
            </a:r>
          </a:p>
          <a:p>
            <a:pPr marL="0" marR="0" lvl="0" indent="0"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User-specific credentials</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Allowed/disallowed commands (e.g., +GET, -FLUSHDB)</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Key-pattern restrictions (e.g., ~user:*)</a:t>
            </a:r>
          </a:p>
        </p:txBody>
      </p:sp>
      <p:sp>
        <p:nvSpPr>
          <p:cNvPr id="2" name="TextBox 1">
            <a:extLst>
              <a:ext uri="{FF2B5EF4-FFF2-40B4-BE49-F238E27FC236}">
                <a16:creationId xmlns:a16="http://schemas.microsoft.com/office/drawing/2014/main" id="{89859A7E-7A2D-47BB-8E52-84708731CFB3}"/>
              </a:ext>
            </a:extLst>
          </p:cNvPr>
          <p:cNvSpPr txBox="1"/>
          <p:nvPr/>
        </p:nvSpPr>
        <p:spPr>
          <a:xfrm>
            <a:off x="1128713" y="2458992"/>
            <a:ext cx="16191453" cy="1077218"/>
          </a:xfrm>
          <a:prstGeom prst="rect">
            <a:avLst/>
          </a:prstGeom>
          <a:noFill/>
        </p:spPr>
        <p:txBody>
          <a:bodyPr wrap="square" rtlCol="0">
            <a:spAutoFit/>
          </a:bodyPr>
          <a:lstStyle/>
          <a:p>
            <a:pPr algn="ctr"/>
            <a:r>
              <a:rPr lang="en-GB" sz="3200" b="1" dirty="0">
                <a:solidFill>
                  <a:srgbClr val="286D80"/>
                </a:solidFill>
                <a:latin typeface="Nunito Medium" panose="020B0604020202020204" charset="0"/>
              </a:rPr>
              <a:t>Implementing authentication, access control, and encryption to protect sensitive data in high-performance environments</a:t>
            </a:r>
            <a:endParaRPr lang="en-US" sz="3200" b="1" dirty="0">
              <a:solidFill>
                <a:srgbClr val="286D80"/>
              </a:solidFill>
              <a:latin typeface="Nunito Medium" panose="020B0604020202020204" charset="0"/>
            </a:endParaRPr>
          </a:p>
        </p:txBody>
      </p:sp>
      <p:sp>
        <p:nvSpPr>
          <p:cNvPr id="8" name="TextBox 7">
            <a:extLst>
              <a:ext uri="{FF2B5EF4-FFF2-40B4-BE49-F238E27FC236}">
                <a16:creationId xmlns:a16="http://schemas.microsoft.com/office/drawing/2014/main" id="{F7641AE5-840C-42F1-A353-BB4320FD8F54}"/>
              </a:ext>
            </a:extLst>
          </p:cNvPr>
          <p:cNvSpPr txBox="1"/>
          <p:nvPr/>
        </p:nvSpPr>
        <p:spPr>
          <a:xfrm>
            <a:off x="13094808" y="5995201"/>
            <a:ext cx="4798438" cy="36317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In Transit (TLS):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Encrypts client-server &amp; node-node traffic</a:t>
            </a: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At Rest: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Use OS-level encryption (e.g., BitLocker, LUKS)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Redis Enterprise: Transparent Data Encryption (TDE)</a:t>
            </a:r>
          </a:p>
          <a:p>
            <a:endParaRPr lang="en-US" dirty="0"/>
          </a:p>
        </p:txBody>
      </p:sp>
    </p:spTree>
    <p:extLst>
      <p:ext uri="{BB962C8B-B14F-4D97-AF65-F5344CB8AC3E}">
        <p14:creationId xmlns:p14="http://schemas.microsoft.com/office/powerpoint/2010/main" val="34854637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p:cNvGrpSpPr/>
        <p:nvPr/>
      </p:nvGrpSpPr>
      <p:grpSpPr>
        <a:xfrm>
          <a:off x="0" y="0"/>
          <a:ext cx="0" cy="0"/>
          <a:chOff x="0" y="0"/>
          <a:chExt cx="0" cy="0"/>
        </a:xfrm>
      </p:grpSpPr>
      <p:sp>
        <p:nvSpPr>
          <p:cNvPr id="263" name="Google Shape;263;p23"/>
          <p:cNvSpPr txBox="1"/>
          <p:nvPr/>
        </p:nvSpPr>
        <p:spPr>
          <a:xfrm>
            <a:off x="1431194" y="806423"/>
            <a:ext cx="14827981"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dirty="0">
                <a:solidFill>
                  <a:srgbClr val="286D80"/>
                </a:solidFill>
                <a:latin typeface="Segoe UI Black" panose="020B0A02040204020203" pitchFamily="34" charset="0"/>
                <a:ea typeface="Segoe UI Black" panose="020B0A02040204020203" pitchFamily="34" charset="0"/>
              </a:rPr>
              <a:t>Evolution of Database Systems</a:t>
            </a:r>
            <a:endParaRPr sz="6000" dirty="0">
              <a:solidFill>
                <a:srgbClr val="286D80"/>
              </a:solidFill>
              <a:latin typeface="Segoe UI Black" panose="020B0A02040204020203" pitchFamily="34" charset="0"/>
              <a:ea typeface="Segoe UI Black" panose="020B0A02040204020203" pitchFamily="34" charset="0"/>
            </a:endParaRPr>
          </a:p>
        </p:txBody>
      </p:sp>
      <p:sp>
        <p:nvSpPr>
          <p:cNvPr id="264" name="Google Shape;264;p23"/>
          <p:cNvSpPr txBox="1"/>
          <p:nvPr/>
        </p:nvSpPr>
        <p:spPr>
          <a:xfrm>
            <a:off x="926665" y="3158038"/>
            <a:ext cx="5120511"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4000" b="1" dirty="0">
                <a:solidFill>
                  <a:srgbClr val="286D80"/>
                </a:solidFill>
                <a:latin typeface="Segoe UI Black" panose="020B0A02040204020203" pitchFamily="34" charset="0"/>
                <a:ea typeface="Segoe UI Black" panose="020B0A02040204020203" pitchFamily="34" charset="0"/>
              </a:rPr>
              <a:t>Key Milestones in Database Evolution</a:t>
            </a:r>
            <a:endParaRPr sz="1100" b="1" dirty="0">
              <a:solidFill>
                <a:srgbClr val="286D80"/>
              </a:solidFill>
              <a:latin typeface="Segoe UI Black" panose="020B0A02040204020203" pitchFamily="34" charset="0"/>
              <a:ea typeface="Segoe UI Black" panose="020B0A02040204020203" pitchFamily="34" charset="0"/>
            </a:endParaRPr>
          </a:p>
        </p:txBody>
      </p:sp>
      <p:sp>
        <p:nvSpPr>
          <p:cNvPr id="265" name="Google Shape;265;p23"/>
          <p:cNvSpPr txBox="1"/>
          <p:nvPr/>
        </p:nvSpPr>
        <p:spPr>
          <a:xfrm>
            <a:off x="8202825" y="3158038"/>
            <a:ext cx="9646084" cy="1531894"/>
          </a:xfrm>
          <a:prstGeom prst="rect">
            <a:avLst/>
          </a:prstGeom>
          <a:noFill/>
          <a:ln>
            <a:noFill/>
          </a:ln>
        </p:spPr>
        <p:txBody>
          <a:bodyPr spcFirstLastPara="1" wrap="square" lIns="0" tIns="0" rIns="0" bIns="0" anchor="t" anchorCtr="0">
            <a:spAutoFit/>
          </a:bodyPr>
          <a:lstStyle/>
          <a:p>
            <a:pPr marR="0" lvl="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Early systems: Simple file-based storage</a:t>
            </a:r>
          </a:p>
          <a:p>
            <a:pPr marR="0" lvl="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Progressed to Relational Databases (SQL) for structured data</a:t>
            </a:r>
          </a:p>
          <a:p>
            <a:pPr marR="0" lvl="0"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Rise of NoSQL &amp; distributed databases for flexibility and scale</a:t>
            </a:r>
          </a:p>
          <a:p>
            <a:pPr lvl="0" rtl="0">
              <a:lnSpc>
                <a:spcPct val="116000"/>
              </a:lnSpc>
              <a:spcAft>
                <a:spcPts val="800"/>
              </a:spcAft>
            </a:pPr>
            <a:endParaRPr lang="en-GB" sz="1800" dirty="0">
              <a:effectLst/>
              <a:latin typeface="Aptos" panose="020B0004020202020204" pitchFamily="34" charset="0"/>
              <a:ea typeface="Times New Roman" panose="02020603050405020304" pitchFamily="18" charset="0"/>
              <a:cs typeface="Arial" panose="020B0604020202020204" pitchFamily="34" charset="0"/>
            </a:endParaRPr>
          </a:p>
        </p:txBody>
      </p:sp>
      <p:sp>
        <p:nvSpPr>
          <p:cNvPr id="267" name="Google Shape;267;p23"/>
          <p:cNvSpPr txBox="1"/>
          <p:nvPr/>
        </p:nvSpPr>
        <p:spPr>
          <a:xfrm>
            <a:off x="1194857" y="7830793"/>
            <a:ext cx="4584125" cy="62773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1" i="0" u="none" strike="noStrike" cap="none" dirty="0">
                <a:solidFill>
                  <a:srgbClr val="286D80"/>
                </a:solidFill>
                <a:latin typeface="Segoe UI Black" panose="020B0A02040204020203" pitchFamily="34" charset="0"/>
                <a:ea typeface="Segoe UI Black" panose="020B0A02040204020203" pitchFamily="34" charset="0"/>
                <a:cs typeface="Calistoga"/>
                <a:sym typeface="Calistoga"/>
              </a:rPr>
              <a:t>The Modern Need</a:t>
            </a:r>
            <a:endParaRPr b="1" dirty="0">
              <a:solidFill>
                <a:srgbClr val="286D80"/>
              </a:solidFill>
              <a:latin typeface="Segoe UI Black" panose="020B0A02040204020203" pitchFamily="34" charset="0"/>
              <a:ea typeface="Segoe UI Black" panose="020B0A02040204020203" pitchFamily="34" charset="0"/>
            </a:endParaRPr>
          </a:p>
        </p:txBody>
      </p:sp>
      <p:sp>
        <p:nvSpPr>
          <p:cNvPr id="268" name="Google Shape;268;p23"/>
          <p:cNvSpPr txBox="1"/>
          <p:nvPr/>
        </p:nvSpPr>
        <p:spPr>
          <a:xfrm>
            <a:off x="8197794" y="7775329"/>
            <a:ext cx="9482069" cy="738664"/>
          </a:xfrm>
          <a:prstGeom prst="rect">
            <a:avLst/>
          </a:prstGeom>
          <a:noFill/>
          <a:ln>
            <a:noFill/>
          </a:ln>
        </p:spPr>
        <p:txBody>
          <a:bodyPr spcFirstLastPara="1" wrap="square" lIns="0" tIns="0" rIns="0" bIns="0" anchor="t" anchorCtr="0">
            <a:spAutoFit/>
          </a:bodyPr>
          <a:lstStyle/>
          <a:p>
            <a:r>
              <a:rPr lang="en-GB" sz="2400" b="1" dirty="0">
                <a:solidFill>
                  <a:srgbClr val="286D80"/>
                </a:solidFill>
                <a:latin typeface="Nunito Medium" panose="020B0604020202020204" charset="0"/>
              </a:rPr>
              <a:t>Demand for real-time access, high scalability, and fault tolerance</a:t>
            </a:r>
          </a:p>
          <a:p>
            <a:r>
              <a:rPr lang="en-GB" sz="2400" b="1" dirty="0">
                <a:solidFill>
                  <a:srgbClr val="286D80"/>
                </a:solidFill>
                <a:latin typeface="Nunito Medium" panose="020B0604020202020204" charset="0"/>
              </a:rPr>
              <a:t>Paved the way for NoSQL solutions like Redis</a:t>
            </a:r>
          </a:p>
        </p:txBody>
      </p:sp>
      <p:sp>
        <p:nvSpPr>
          <p:cNvPr id="270" name="Google Shape;270;p23"/>
          <p:cNvSpPr txBox="1"/>
          <p:nvPr/>
        </p:nvSpPr>
        <p:spPr>
          <a:xfrm>
            <a:off x="926665" y="5708964"/>
            <a:ext cx="5120511" cy="627864"/>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4000" b="1" dirty="0">
                <a:solidFill>
                  <a:srgbClr val="286D80"/>
                </a:solidFill>
                <a:latin typeface="Segoe UI Black" panose="020B0A02040204020203" pitchFamily="34" charset="0"/>
                <a:ea typeface="Segoe UI Black" panose="020B0A02040204020203" pitchFamily="34" charset="0"/>
              </a:rPr>
              <a:t>Impact of Web 2.0</a:t>
            </a:r>
            <a:endParaRPr sz="1100" b="1" dirty="0">
              <a:solidFill>
                <a:srgbClr val="286D80"/>
              </a:solidFill>
              <a:latin typeface="Segoe UI Black" panose="020B0A02040204020203" pitchFamily="34" charset="0"/>
              <a:ea typeface="Segoe UI Black" panose="020B0A02040204020203" pitchFamily="34" charset="0"/>
            </a:endParaRPr>
          </a:p>
        </p:txBody>
      </p:sp>
      <p:sp>
        <p:nvSpPr>
          <p:cNvPr id="271" name="Google Shape;271;p23"/>
          <p:cNvSpPr txBox="1"/>
          <p:nvPr/>
        </p:nvSpPr>
        <p:spPr>
          <a:xfrm>
            <a:off x="8202825" y="5468898"/>
            <a:ext cx="9270787" cy="1107996"/>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Explosion of diverse and unstructured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Storage costs dropped, but data access challenges increased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Relational DBs exposed limitations in flexibility &amp; performance</a:t>
            </a:r>
          </a:p>
        </p:txBody>
      </p:sp>
      <p:sp>
        <p:nvSpPr>
          <p:cNvPr id="3" name="TextBox 2">
            <a:extLst>
              <a:ext uri="{FF2B5EF4-FFF2-40B4-BE49-F238E27FC236}">
                <a16:creationId xmlns:a16="http://schemas.microsoft.com/office/drawing/2014/main" id="{2EDD4B88-0550-1962-0678-673463004DB1}"/>
              </a:ext>
            </a:extLst>
          </p:cNvPr>
          <p:cNvSpPr txBox="1"/>
          <p:nvPr/>
        </p:nvSpPr>
        <p:spPr>
          <a:xfrm>
            <a:off x="1261643" y="1864317"/>
            <a:ext cx="15764713" cy="584775"/>
          </a:xfrm>
          <a:prstGeom prst="rect">
            <a:avLst/>
          </a:prstGeom>
          <a:noFill/>
        </p:spPr>
        <p:txBody>
          <a:bodyPr wrap="square" rtlCol="0">
            <a:spAutoFit/>
          </a:bodyPr>
          <a:lstStyle/>
          <a:p>
            <a:pPr algn="ctr"/>
            <a:r>
              <a:rPr lang="en-GB" sz="3200" b="1" dirty="0">
                <a:solidFill>
                  <a:srgbClr val="286D80"/>
                </a:solidFill>
                <a:latin typeface="Nunito" pitchFamily="2" charset="0"/>
              </a:rPr>
              <a:t>From File-Based Models to High-Speed Data Platforms</a:t>
            </a:r>
          </a:p>
        </p:txBody>
      </p:sp>
      <p:pic>
        <p:nvPicPr>
          <p:cNvPr id="4" name="Picture 3" descr="A blue and black circular object&#10;&#10;Description automatically generated">
            <a:extLst>
              <a:ext uri="{FF2B5EF4-FFF2-40B4-BE49-F238E27FC236}">
                <a16:creationId xmlns:a16="http://schemas.microsoft.com/office/drawing/2014/main" id="{10C86E3B-99A2-4EFD-8186-B68B0D8A564D}"/>
              </a:ext>
            </a:extLst>
          </p:cNvPr>
          <p:cNvPicPr>
            <a:picLocks noChangeAspect="1"/>
          </p:cNvPicPr>
          <p:nvPr/>
        </p:nvPicPr>
        <p:blipFill>
          <a:blip r:embed="rId3"/>
          <a:stretch>
            <a:fillRect/>
          </a:stretch>
        </p:blipFill>
        <p:spPr>
          <a:xfrm>
            <a:off x="14833456" y="144654"/>
            <a:ext cx="2851438" cy="2851438"/>
          </a:xfrm>
          <a:prstGeom prst="rect">
            <a:avLst/>
          </a:prstGeom>
        </p:spPr>
      </p:pic>
      <p:sp>
        <p:nvSpPr>
          <p:cNvPr id="7" name="Arrow: Right 6">
            <a:extLst>
              <a:ext uri="{FF2B5EF4-FFF2-40B4-BE49-F238E27FC236}">
                <a16:creationId xmlns:a16="http://schemas.microsoft.com/office/drawing/2014/main" id="{78399146-38B5-45D2-9FD8-4A0ACC554C61}"/>
              </a:ext>
            </a:extLst>
          </p:cNvPr>
          <p:cNvSpPr/>
          <p:nvPr/>
        </p:nvSpPr>
        <p:spPr>
          <a:xfrm>
            <a:off x="6624057" y="3390077"/>
            <a:ext cx="728662" cy="627864"/>
          </a:xfrm>
          <a:prstGeom prst="rightArrow">
            <a:avLst/>
          </a:prstGeom>
          <a:solidFill>
            <a:srgbClr val="286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DE4840F-DFA6-4546-B248-BBD522D63786}"/>
              </a:ext>
            </a:extLst>
          </p:cNvPr>
          <p:cNvSpPr/>
          <p:nvPr/>
        </p:nvSpPr>
        <p:spPr>
          <a:xfrm>
            <a:off x="6624057" y="5708964"/>
            <a:ext cx="728662" cy="627864"/>
          </a:xfrm>
          <a:prstGeom prst="rightArrow">
            <a:avLst/>
          </a:prstGeom>
          <a:solidFill>
            <a:srgbClr val="286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77E06CC-704B-45CF-87F9-248E63E07E35}"/>
              </a:ext>
            </a:extLst>
          </p:cNvPr>
          <p:cNvSpPr/>
          <p:nvPr/>
        </p:nvSpPr>
        <p:spPr>
          <a:xfrm>
            <a:off x="6624057" y="7841928"/>
            <a:ext cx="728662" cy="627864"/>
          </a:xfrm>
          <a:prstGeom prst="rightArrow">
            <a:avLst/>
          </a:prstGeom>
          <a:solidFill>
            <a:srgbClr val="286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95;p14">
            <a:extLst>
              <a:ext uri="{FF2B5EF4-FFF2-40B4-BE49-F238E27FC236}">
                <a16:creationId xmlns:a16="http://schemas.microsoft.com/office/drawing/2014/main" id="{BF1DC583-5DED-4A81-ABE1-B052BCA05801}"/>
              </a:ext>
            </a:extLst>
          </p:cNvPr>
          <p:cNvSpPr/>
          <p:nvPr/>
        </p:nvSpPr>
        <p:spPr>
          <a:xfrm rot="8389525">
            <a:off x="16507969" y="8415581"/>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20" name="Google Shape;95;p14">
            <a:extLst>
              <a:ext uri="{FF2B5EF4-FFF2-40B4-BE49-F238E27FC236}">
                <a16:creationId xmlns:a16="http://schemas.microsoft.com/office/drawing/2014/main" id="{F58007A2-A8F1-4BE0-AB25-9680EDC30C43}"/>
              </a:ext>
            </a:extLst>
          </p:cNvPr>
          <p:cNvSpPr/>
          <p:nvPr/>
        </p:nvSpPr>
        <p:spPr>
          <a:xfrm rot="18992615">
            <a:off x="-1010474" y="-1713650"/>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a:extLst>
            <a:ext uri="{FF2B5EF4-FFF2-40B4-BE49-F238E27FC236}">
              <a16:creationId xmlns:a16="http://schemas.microsoft.com/office/drawing/2014/main" id="{0AB69623-D05D-AA44-0EB1-9260292A39CD}"/>
            </a:ext>
          </a:extLst>
        </p:cNvPr>
        <p:cNvGrpSpPr/>
        <p:nvPr/>
      </p:nvGrpSpPr>
      <p:grpSpPr>
        <a:xfrm>
          <a:off x="0" y="0"/>
          <a:ext cx="0" cy="0"/>
          <a:chOff x="0" y="0"/>
          <a:chExt cx="0" cy="0"/>
        </a:xfrm>
      </p:grpSpPr>
      <p:sp>
        <p:nvSpPr>
          <p:cNvPr id="263" name="Google Shape;263;p23">
            <a:extLst>
              <a:ext uri="{FF2B5EF4-FFF2-40B4-BE49-F238E27FC236}">
                <a16:creationId xmlns:a16="http://schemas.microsoft.com/office/drawing/2014/main" id="{A4D5D33E-783E-7D69-4BD7-6AC0DD875B79}"/>
              </a:ext>
            </a:extLst>
          </p:cNvPr>
          <p:cNvSpPr txBox="1"/>
          <p:nvPr/>
        </p:nvSpPr>
        <p:spPr>
          <a:xfrm>
            <a:off x="2035265" y="555734"/>
            <a:ext cx="14217467" cy="1883593"/>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6000" b="1" dirty="0">
                <a:solidFill>
                  <a:srgbClr val="286D80"/>
                </a:solidFill>
                <a:latin typeface="Segoe UI Black" panose="020B0A02040204020203" pitchFamily="34" charset="0"/>
                <a:ea typeface="Segoe UI Black" panose="020B0A02040204020203" pitchFamily="34" charset="0"/>
              </a:rPr>
              <a:t>Redis Threats and Mitigation Strategies</a:t>
            </a:r>
            <a:endParaRPr sz="6000" b="1" dirty="0">
              <a:solidFill>
                <a:srgbClr val="286D80"/>
              </a:solidFill>
              <a:latin typeface="Segoe UI Black" panose="020B0A02040204020203" pitchFamily="34" charset="0"/>
              <a:ea typeface="Segoe UI Black" panose="020B0A02040204020203" pitchFamily="34" charset="0"/>
            </a:endParaRPr>
          </a:p>
        </p:txBody>
      </p:sp>
      <p:sp>
        <p:nvSpPr>
          <p:cNvPr id="264" name="Google Shape;264;p23">
            <a:extLst>
              <a:ext uri="{FF2B5EF4-FFF2-40B4-BE49-F238E27FC236}">
                <a16:creationId xmlns:a16="http://schemas.microsoft.com/office/drawing/2014/main" id="{064FD0B0-87FE-41B7-C09D-1B5387575256}"/>
              </a:ext>
            </a:extLst>
          </p:cNvPr>
          <p:cNvSpPr txBox="1"/>
          <p:nvPr/>
        </p:nvSpPr>
        <p:spPr>
          <a:xfrm>
            <a:off x="798610" y="3888028"/>
            <a:ext cx="4584125" cy="1255472"/>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Common </a:t>
            </a:r>
            <a:r>
              <a:rPr lang="en-US" sz="3999" dirty="0">
                <a:solidFill>
                  <a:srgbClr val="49707A"/>
                </a:solidFill>
                <a:latin typeface="Segoe UI Black" panose="020B0A02040204020203" pitchFamily="34" charset="0"/>
                <a:ea typeface="Segoe UI Black" panose="020B0A02040204020203" pitchFamily="34" charset="0"/>
                <a:cs typeface="Calistoga"/>
                <a:sym typeface="Calistoga"/>
              </a:rPr>
              <a:t>Security Risks</a:t>
            </a:r>
            <a:endParaRPr dirty="0">
              <a:latin typeface="Segoe UI Black" panose="020B0A02040204020203" pitchFamily="34" charset="0"/>
              <a:ea typeface="Segoe UI Black" panose="020B0A02040204020203" pitchFamily="34" charset="0"/>
            </a:endParaRPr>
          </a:p>
        </p:txBody>
      </p:sp>
      <p:sp>
        <p:nvSpPr>
          <p:cNvPr id="267" name="Google Shape;267;p23">
            <a:extLst>
              <a:ext uri="{FF2B5EF4-FFF2-40B4-BE49-F238E27FC236}">
                <a16:creationId xmlns:a16="http://schemas.microsoft.com/office/drawing/2014/main" id="{48A5D55A-EE6A-EA03-2E23-7852445C5E06}"/>
              </a:ext>
            </a:extLst>
          </p:cNvPr>
          <p:cNvSpPr txBox="1"/>
          <p:nvPr/>
        </p:nvSpPr>
        <p:spPr>
          <a:xfrm>
            <a:off x="12736041" y="3906580"/>
            <a:ext cx="4584125" cy="1255472"/>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Best </a:t>
            </a:r>
          </a:p>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Practices</a:t>
            </a:r>
            <a:endParaRPr dirty="0">
              <a:latin typeface="Segoe UI Black" panose="020B0A02040204020203" pitchFamily="34" charset="0"/>
              <a:ea typeface="Segoe UI Black" panose="020B0A02040204020203" pitchFamily="34" charset="0"/>
            </a:endParaRPr>
          </a:p>
        </p:txBody>
      </p:sp>
      <p:sp>
        <p:nvSpPr>
          <p:cNvPr id="270" name="Google Shape;270;p23">
            <a:extLst>
              <a:ext uri="{FF2B5EF4-FFF2-40B4-BE49-F238E27FC236}">
                <a16:creationId xmlns:a16="http://schemas.microsoft.com/office/drawing/2014/main" id="{CD6B5D2A-3175-D9E7-BC7B-962F65A97AFA}"/>
              </a:ext>
            </a:extLst>
          </p:cNvPr>
          <p:cNvSpPr txBox="1"/>
          <p:nvPr/>
        </p:nvSpPr>
        <p:spPr>
          <a:xfrm>
            <a:off x="7097987" y="3888028"/>
            <a:ext cx="4584125" cy="62773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3999" b="0" i="0" u="none" strike="noStrike" cap="none" dirty="0">
                <a:solidFill>
                  <a:srgbClr val="49707A"/>
                </a:solidFill>
                <a:latin typeface="Segoe UI Black" panose="020B0A02040204020203" pitchFamily="34" charset="0"/>
                <a:ea typeface="Segoe UI Black" panose="020B0A02040204020203" pitchFamily="34" charset="0"/>
                <a:cs typeface="Calistoga"/>
                <a:sym typeface="Calistoga"/>
              </a:rPr>
              <a:t>Mitigations</a:t>
            </a:r>
            <a:endParaRPr dirty="0">
              <a:latin typeface="Segoe UI Black" panose="020B0A02040204020203" pitchFamily="34" charset="0"/>
              <a:ea typeface="Segoe UI Black" panose="020B0A02040204020203" pitchFamily="34" charset="0"/>
            </a:endParaRPr>
          </a:p>
        </p:txBody>
      </p:sp>
      <p:sp>
        <p:nvSpPr>
          <p:cNvPr id="271" name="Google Shape;271;p23">
            <a:extLst>
              <a:ext uri="{FF2B5EF4-FFF2-40B4-BE49-F238E27FC236}">
                <a16:creationId xmlns:a16="http://schemas.microsoft.com/office/drawing/2014/main" id="{A8E6CF60-0F96-94E0-1253-4DEBB0DE6C68}"/>
              </a:ext>
            </a:extLst>
          </p:cNvPr>
          <p:cNvSpPr txBox="1"/>
          <p:nvPr/>
        </p:nvSpPr>
        <p:spPr>
          <a:xfrm>
            <a:off x="6632347" y="5779593"/>
            <a:ext cx="5515403" cy="2954655"/>
          </a:xfrm>
          <a:prstGeom prst="rect">
            <a:avLst/>
          </a:prstGeom>
          <a:noFill/>
          <a:ln>
            <a:noFill/>
          </a:ln>
        </p:spPr>
        <p:txBody>
          <a:bodyPr spcFirstLastPara="1" wrap="square" lIns="0" tIns="0" rIns="0" bIns="0" anchor="t" anchorCtr="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To reduce risk, Redis should bind only to trusted IPs (e.g., 127.0.0.1), with firewalls limiting access. Disable or rename sensitive commands (e.g., rename-command FLUSHDB ""), enforce file permissions, back up data regularly, and enable AOF logging for recovery</a:t>
            </a:r>
          </a:p>
        </p:txBody>
      </p:sp>
      <p:sp>
        <p:nvSpPr>
          <p:cNvPr id="2" name="TextBox 1">
            <a:extLst>
              <a:ext uri="{FF2B5EF4-FFF2-40B4-BE49-F238E27FC236}">
                <a16:creationId xmlns:a16="http://schemas.microsoft.com/office/drawing/2014/main" id="{89859A7E-7A2D-47BB-8E52-84708731CFB3}"/>
              </a:ext>
            </a:extLst>
          </p:cNvPr>
          <p:cNvSpPr txBox="1"/>
          <p:nvPr/>
        </p:nvSpPr>
        <p:spPr>
          <a:xfrm>
            <a:off x="1128713" y="2458992"/>
            <a:ext cx="16191453" cy="1077218"/>
          </a:xfrm>
          <a:prstGeom prst="rect">
            <a:avLst/>
          </a:prstGeom>
          <a:noFill/>
        </p:spPr>
        <p:txBody>
          <a:bodyPr wrap="square" rtlCol="0">
            <a:spAutoFit/>
          </a:bodyPr>
          <a:lstStyle/>
          <a:p>
            <a:pPr algn="ctr"/>
            <a:r>
              <a:rPr lang="en-GB" sz="3200" b="1" dirty="0">
                <a:solidFill>
                  <a:srgbClr val="286D80"/>
                </a:solidFill>
                <a:latin typeface="Nunito Medium" panose="020B0604020202020204" charset="0"/>
              </a:rPr>
              <a:t>Identifying common attack surfaces and applying best practices to secure Redis deployments from exploitation</a:t>
            </a:r>
            <a:endParaRPr lang="en-US" sz="3200" b="1" dirty="0">
              <a:solidFill>
                <a:srgbClr val="286D80"/>
              </a:solidFill>
              <a:latin typeface="Nunito Medium" panose="020B0604020202020204" charset="0"/>
            </a:endParaRPr>
          </a:p>
        </p:txBody>
      </p:sp>
      <p:sp>
        <p:nvSpPr>
          <p:cNvPr id="8" name="TextBox 7">
            <a:extLst>
              <a:ext uri="{FF2B5EF4-FFF2-40B4-BE49-F238E27FC236}">
                <a16:creationId xmlns:a16="http://schemas.microsoft.com/office/drawing/2014/main" id="{F7641AE5-840C-42F1-A353-BB4320FD8F54}"/>
              </a:ext>
            </a:extLst>
          </p:cNvPr>
          <p:cNvSpPr txBox="1"/>
          <p:nvPr/>
        </p:nvSpPr>
        <p:spPr>
          <a:xfrm>
            <a:off x="12967084" y="5779593"/>
            <a:ext cx="4128052" cy="304698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lang="en-GB" sz="2400" b="1" dirty="0">
                <a:solidFill>
                  <a:srgbClr val="286D80"/>
                </a:solidFill>
                <a:latin typeface="Nunito Medium" panose="020B0604020202020204" charset="0"/>
              </a:rPr>
              <a:t>Secure Redis using Zero Trust principles. Enable TLS for encrypted communication, use ACLs for fine-grained access control, and implement monitoring to detect suspicious behavior early</a:t>
            </a:r>
            <a:endParaRPr lang="en-US" sz="2400" b="1" dirty="0">
              <a:solidFill>
                <a:srgbClr val="286D80"/>
              </a:solidFill>
              <a:latin typeface="Nunito Medium" panose="020B0604020202020204" charset="0"/>
            </a:endParaRPr>
          </a:p>
        </p:txBody>
      </p:sp>
      <p:sp>
        <p:nvSpPr>
          <p:cNvPr id="6" name="TextBox 5">
            <a:extLst>
              <a:ext uri="{FF2B5EF4-FFF2-40B4-BE49-F238E27FC236}">
                <a16:creationId xmlns:a16="http://schemas.microsoft.com/office/drawing/2014/main" id="{F98D1D0F-9B64-496F-970F-1DF89A73FB0E}"/>
              </a:ext>
            </a:extLst>
          </p:cNvPr>
          <p:cNvSpPr txBox="1"/>
          <p:nvPr/>
        </p:nvSpPr>
        <p:spPr>
          <a:xfrm>
            <a:off x="687355" y="5675421"/>
            <a:ext cx="5125658" cy="3631763"/>
          </a:xfrm>
          <a:prstGeom prst="rect">
            <a:avLst/>
          </a:prstGeom>
          <a:noFill/>
        </p:spPr>
        <p:txBody>
          <a:bodyPr wrap="square" rtlCol="0">
            <a:spAutoFit/>
          </a:bodyPr>
          <a:lstStyle/>
          <a:p>
            <a:pPr algn="ctr"/>
            <a:r>
              <a:rPr kumimoji="0" lang="en-US" altLang="en-US" sz="2400" b="1" i="0" u="none" strike="noStrike" cap="none" normalizeH="0" baseline="0" dirty="0">
                <a:ln>
                  <a:noFill/>
                </a:ln>
                <a:solidFill>
                  <a:srgbClr val="286D80"/>
                </a:solidFill>
                <a:effectLst/>
                <a:latin typeface="Nunito Medium" panose="020B0604020202020204" charset="0"/>
              </a:rPr>
              <a:t>Redis faces major security risks like open network access (0.0.0.0), allowing unauthorized connections. Attackers may exploit powerful commands (e.g., CONFIG SET, FLUSHDB, EVAL) to inject malicious instructions or deploy ransomware that deletes or corrupts data </a:t>
            </a:r>
          </a:p>
          <a:p>
            <a:endParaRPr lang="en-US" dirty="0"/>
          </a:p>
        </p:txBody>
      </p:sp>
    </p:spTree>
    <p:extLst>
      <p:ext uri="{BB962C8B-B14F-4D97-AF65-F5344CB8AC3E}">
        <p14:creationId xmlns:p14="http://schemas.microsoft.com/office/powerpoint/2010/main" val="382591644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a:extLst>
            <a:ext uri="{FF2B5EF4-FFF2-40B4-BE49-F238E27FC236}">
              <a16:creationId xmlns:a16="http://schemas.microsoft.com/office/drawing/2014/main" id="{0AB69623-D05D-AA44-0EB1-9260292A39CD}"/>
            </a:ext>
          </a:extLst>
        </p:cNvPr>
        <p:cNvGrpSpPr/>
        <p:nvPr/>
      </p:nvGrpSpPr>
      <p:grpSpPr>
        <a:xfrm>
          <a:off x="0" y="0"/>
          <a:ext cx="0" cy="0"/>
          <a:chOff x="0" y="0"/>
          <a:chExt cx="0" cy="0"/>
        </a:xfrm>
      </p:grpSpPr>
      <p:sp>
        <p:nvSpPr>
          <p:cNvPr id="10" name="Oval 9">
            <a:extLst>
              <a:ext uri="{FF2B5EF4-FFF2-40B4-BE49-F238E27FC236}">
                <a16:creationId xmlns:a16="http://schemas.microsoft.com/office/drawing/2014/main" id="{88AFD560-84B0-47C9-B149-F0E76810C030}"/>
              </a:ext>
            </a:extLst>
          </p:cNvPr>
          <p:cNvSpPr/>
          <p:nvPr/>
        </p:nvSpPr>
        <p:spPr>
          <a:xfrm>
            <a:off x="772859" y="3867363"/>
            <a:ext cx="7702008" cy="215815"/>
          </a:xfrm>
          <a:prstGeom prst="ellipse">
            <a:avLst/>
          </a:prstGeom>
          <a:solidFill>
            <a:schemeClr val="accent5">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Google Shape;150;p17">
            <a:extLst>
              <a:ext uri="{FF2B5EF4-FFF2-40B4-BE49-F238E27FC236}">
                <a16:creationId xmlns:a16="http://schemas.microsoft.com/office/drawing/2014/main" id="{C9568297-A56A-4190-AA90-D3ADC0403B82}"/>
              </a:ext>
            </a:extLst>
          </p:cNvPr>
          <p:cNvSpPr txBox="1"/>
          <p:nvPr/>
        </p:nvSpPr>
        <p:spPr>
          <a:xfrm>
            <a:off x="276492" y="1140095"/>
            <a:ext cx="8624350" cy="1506823"/>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4800" b="0" i="0" u="none" strike="noStrike" cap="none" dirty="0">
                <a:solidFill>
                  <a:srgbClr val="49707A"/>
                </a:solidFill>
                <a:latin typeface="Calistoga"/>
                <a:ea typeface="Calistoga"/>
                <a:cs typeface="Calistoga"/>
                <a:sym typeface="Calistoga"/>
              </a:rPr>
              <a:t>Core Metrics for Monitoring Redis performance</a:t>
            </a:r>
            <a:endParaRPr sz="900" dirty="0"/>
          </a:p>
        </p:txBody>
      </p:sp>
      <p:sp>
        <p:nvSpPr>
          <p:cNvPr id="12" name="Oval 11">
            <a:extLst>
              <a:ext uri="{FF2B5EF4-FFF2-40B4-BE49-F238E27FC236}">
                <a16:creationId xmlns:a16="http://schemas.microsoft.com/office/drawing/2014/main" id="{83F72CA9-BADA-4B70-8C12-8E1FDD6E3770}"/>
              </a:ext>
            </a:extLst>
          </p:cNvPr>
          <p:cNvSpPr/>
          <p:nvPr/>
        </p:nvSpPr>
        <p:spPr>
          <a:xfrm>
            <a:off x="10154333" y="3536064"/>
            <a:ext cx="7029554" cy="128353"/>
          </a:xfrm>
          <a:prstGeom prst="ellipse">
            <a:avLst/>
          </a:prstGeom>
          <a:solidFill>
            <a:schemeClr val="accent5">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D0A0EC20-A724-4A3D-AD3C-4B2F7DD928CE}"/>
              </a:ext>
            </a:extLst>
          </p:cNvPr>
          <p:cNvSpPr/>
          <p:nvPr/>
        </p:nvSpPr>
        <p:spPr>
          <a:xfrm>
            <a:off x="10154333" y="6283716"/>
            <a:ext cx="7029554" cy="128353"/>
          </a:xfrm>
          <a:prstGeom prst="ellipse">
            <a:avLst/>
          </a:prstGeom>
          <a:solidFill>
            <a:schemeClr val="accent5">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4" name="Google Shape;302;p25">
            <a:extLst>
              <a:ext uri="{FF2B5EF4-FFF2-40B4-BE49-F238E27FC236}">
                <a16:creationId xmlns:a16="http://schemas.microsoft.com/office/drawing/2014/main" id="{B0E05D10-7CAD-4B63-A305-5121A5E91F68}"/>
              </a:ext>
            </a:extLst>
          </p:cNvPr>
          <p:cNvGrpSpPr/>
          <p:nvPr/>
        </p:nvGrpSpPr>
        <p:grpSpPr>
          <a:xfrm>
            <a:off x="9177334" y="-144661"/>
            <a:ext cx="45719" cy="10431661"/>
            <a:chOff x="0" y="-38100"/>
            <a:chExt cx="2408296" cy="2747433"/>
          </a:xfrm>
        </p:grpSpPr>
        <p:sp>
          <p:nvSpPr>
            <p:cNvPr id="15" name="Google Shape;303;p25">
              <a:extLst>
                <a:ext uri="{FF2B5EF4-FFF2-40B4-BE49-F238E27FC236}">
                  <a16:creationId xmlns:a16="http://schemas.microsoft.com/office/drawing/2014/main" id="{EC03042E-7C27-4617-866A-AD243A3D7856}"/>
                </a:ext>
              </a:extLst>
            </p:cNvPr>
            <p:cNvSpPr/>
            <p:nvPr/>
          </p:nvSpPr>
          <p:spPr>
            <a:xfrm>
              <a:off x="0" y="0"/>
              <a:ext cx="2408296" cy="2709333"/>
            </a:xfrm>
            <a:custGeom>
              <a:avLst/>
              <a:gdLst/>
              <a:ahLst/>
              <a:cxnLst/>
              <a:rect l="l" t="t" r="r" b="b"/>
              <a:pathLst>
                <a:path w="2408296" h="2709333" extrusionOk="0">
                  <a:moveTo>
                    <a:pt x="0" y="0"/>
                  </a:moveTo>
                  <a:lnTo>
                    <a:pt x="2408296" y="0"/>
                  </a:lnTo>
                  <a:lnTo>
                    <a:pt x="2408296" y="2709333"/>
                  </a:lnTo>
                  <a:lnTo>
                    <a:pt x="0" y="2709333"/>
                  </a:lnTo>
                  <a:close/>
                </a:path>
              </a:pathLst>
            </a:custGeom>
            <a:solidFill>
              <a:srgbClr val="49707A"/>
            </a:solidFill>
            <a:ln>
              <a:noFill/>
            </a:ln>
          </p:spPr>
          <p:txBody>
            <a:bodyPr/>
            <a:lstStyle/>
            <a:p>
              <a:endParaRPr lang="en-GB"/>
            </a:p>
          </p:txBody>
        </p:sp>
        <p:sp>
          <p:nvSpPr>
            <p:cNvPr id="16" name="Google Shape;304;p25">
              <a:extLst>
                <a:ext uri="{FF2B5EF4-FFF2-40B4-BE49-F238E27FC236}">
                  <a16:creationId xmlns:a16="http://schemas.microsoft.com/office/drawing/2014/main" id="{93005B69-9A4B-4B40-8662-4B02477AA0BF}"/>
                </a:ext>
              </a:extLst>
            </p:cNvPr>
            <p:cNvSpPr txBox="1"/>
            <p:nvPr/>
          </p:nvSpPr>
          <p:spPr>
            <a:xfrm>
              <a:off x="0" y="-38100"/>
              <a:ext cx="2408296"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55555"/>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162D3402-60D6-43C6-B1FC-4210319DEC07}"/>
              </a:ext>
            </a:extLst>
          </p:cNvPr>
          <p:cNvSpPr txBox="1"/>
          <p:nvPr/>
        </p:nvSpPr>
        <p:spPr>
          <a:xfrm>
            <a:off x="1762502" y="5143500"/>
            <a:ext cx="5652330" cy="2308324"/>
          </a:xfrm>
          <a:prstGeom prst="rect">
            <a:avLst/>
          </a:prstGeom>
          <a:noFill/>
        </p:spPr>
        <p:txBody>
          <a:bodyPr wrap="square" rtlCol="0">
            <a:spAutoFit/>
          </a:bodyPr>
          <a:lstStyle/>
          <a:p>
            <a:pPr algn="ctr"/>
            <a:r>
              <a:rPr lang="en-GB" sz="2400" b="1" dirty="0">
                <a:solidFill>
                  <a:srgbClr val="286D80"/>
                </a:solidFill>
                <a:latin typeface="Nunito Medium" panose="020B0604020202020204" charset="0"/>
              </a:rPr>
              <a:t>Monitoring Redis performance is essential to ensure reliability, speed, and efficient resource usage. Key metrics include throughput, latency, scalability, and memory efficiency each influencing system stability</a:t>
            </a:r>
            <a:endParaRPr lang="en-US" sz="2400" b="1" dirty="0">
              <a:solidFill>
                <a:srgbClr val="286D80"/>
              </a:solidFill>
              <a:latin typeface="Nunito Medium" panose="020B0604020202020204" charset="0"/>
            </a:endParaRPr>
          </a:p>
        </p:txBody>
      </p:sp>
      <p:sp>
        <p:nvSpPr>
          <p:cNvPr id="18" name="TextBox 17">
            <a:extLst>
              <a:ext uri="{FF2B5EF4-FFF2-40B4-BE49-F238E27FC236}">
                <a16:creationId xmlns:a16="http://schemas.microsoft.com/office/drawing/2014/main" id="{158B5988-ABA3-45D7-AE40-BC455120BA4B}"/>
              </a:ext>
            </a:extLst>
          </p:cNvPr>
          <p:cNvSpPr txBox="1"/>
          <p:nvPr/>
        </p:nvSpPr>
        <p:spPr>
          <a:xfrm>
            <a:off x="9761466" y="1140095"/>
            <a:ext cx="8158165" cy="86177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rgbClr val="286D80"/>
                </a:solidFill>
                <a:effectLst/>
                <a:latin typeface="Nunito Medium" panose="020B0604020202020204" charset="0"/>
              </a:rPr>
              <a:t>Throughput &amp; Latency</a:t>
            </a:r>
          </a:p>
          <a:p>
            <a:pPr marL="0" marR="0" lvl="0" indent="0" algn="l" defTabSz="914400" rtl="0" eaLnBrk="0" fontAlgn="base" latinLnBrk="0" hangingPunct="0">
              <a:lnSpc>
                <a:spcPct val="100000"/>
              </a:lnSpc>
              <a:spcBef>
                <a:spcPct val="0"/>
              </a:spcBef>
              <a:spcAft>
                <a:spcPct val="0"/>
              </a:spcAft>
              <a:buClrTx/>
              <a:buSzTx/>
              <a:tabLst/>
            </a:pPr>
            <a:br>
              <a:rPr kumimoji="0" lang="en-US" altLang="en-US" sz="2400" b="1" i="0" u="none" strike="noStrike" cap="none" normalizeH="0" baseline="0" dirty="0">
                <a:ln>
                  <a:noFill/>
                </a:ln>
                <a:solidFill>
                  <a:srgbClr val="286D80"/>
                </a:solidFill>
                <a:effectLst/>
                <a:latin typeface="Nunito Medium" panose="020B0604020202020204" charset="0"/>
              </a:rPr>
            </a:br>
            <a:r>
              <a:rPr kumimoji="0" lang="en-US" altLang="en-US" sz="2400" b="1" i="0" u="none" strike="noStrike" cap="none" normalizeH="0" baseline="0" dirty="0">
                <a:ln>
                  <a:noFill/>
                </a:ln>
                <a:solidFill>
                  <a:srgbClr val="286D80"/>
                </a:solidFill>
                <a:effectLst/>
                <a:latin typeface="Nunito Medium" panose="020B0604020202020204" charset="0"/>
              </a:rPr>
              <a:t>Measure ops/sec and response times using tools like redis-benchmark or memtier_benchmark. Use --latency in redis-cli for detailed latency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rgbClr val="286D80"/>
                </a:solidFill>
                <a:effectLst/>
                <a:latin typeface="Nunito Medium" panose="020B0604020202020204" charset="0"/>
              </a:rPr>
              <a:t>Scalability</a:t>
            </a:r>
          </a:p>
          <a:p>
            <a:pPr marL="0" marR="0" lvl="0" indent="0" algn="l" defTabSz="914400" rtl="0" eaLnBrk="0" fontAlgn="base" latinLnBrk="0" hangingPunct="0">
              <a:lnSpc>
                <a:spcPct val="100000"/>
              </a:lnSpc>
              <a:spcBef>
                <a:spcPct val="0"/>
              </a:spcBef>
              <a:spcAft>
                <a:spcPct val="0"/>
              </a:spcAft>
              <a:buClrTx/>
              <a:buSzTx/>
              <a:tabLst/>
            </a:pPr>
            <a:br>
              <a:rPr kumimoji="0" lang="en-US" altLang="en-US" sz="2400" b="1" i="0" u="none" strike="noStrike" cap="none" normalizeH="0" baseline="0" dirty="0">
                <a:ln>
                  <a:noFill/>
                </a:ln>
                <a:solidFill>
                  <a:srgbClr val="286D80"/>
                </a:solidFill>
                <a:effectLst/>
                <a:latin typeface="Nunito Medium" panose="020B0604020202020204" charset="0"/>
              </a:rPr>
            </a:br>
            <a:r>
              <a:rPr kumimoji="0" lang="en-US" altLang="en-US" sz="2400" b="1" i="0" u="none" strike="noStrike" cap="none" normalizeH="0" baseline="0" dirty="0">
                <a:ln>
                  <a:noFill/>
                </a:ln>
                <a:solidFill>
                  <a:srgbClr val="286D80"/>
                </a:solidFill>
                <a:effectLst/>
                <a:latin typeface="Nunito Medium" panose="020B0604020202020204" charset="0"/>
              </a:rPr>
              <a:t>Test vertical scaling by increasing CPU/memory. For horizontal scaling, use Redis Cluster and --cluster benchmarks to analyze performance impact.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600" b="1" i="0" u="none" strike="noStrike" cap="none" normalizeH="0" baseline="0" dirty="0">
                <a:ln>
                  <a:noFill/>
                </a:ln>
                <a:solidFill>
                  <a:srgbClr val="286D80"/>
                </a:solidFill>
                <a:effectLst/>
                <a:latin typeface="Nunito Medium" panose="020B0604020202020204" charset="0"/>
              </a:rPr>
              <a:t>Memory Efficiency &amp; Eviction</a:t>
            </a:r>
            <a:br>
              <a:rPr kumimoji="0" lang="en-US" altLang="en-US" sz="2400" b="1" i="0" u="none" strike="noStrike" cap="none" normalizeH="0" baseline="0" dirty="0">
                <a:ln>
                  <a:noFill/>
                </a:ln>
                <a:solidFill>
                  <a:srgbClr val="286D80"/>
                </a:solidFill>
                <a:effectLst/>
                <a:latin typeface="Nunito Medium" panose="020B0604020202020204" charset="0"/>
              </a:rPr>
            </a:b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Monitor via INFO memory, MEMORY STATS, and fragmentation ratios. Always set a max memory limit with an eviction policy to prevent OOM errors and ensure write operations continue under memory pressure.</a:t>
            </a:r>
          </a:p>
          <a:p>
            <a:endParaRPr lang="en-US" dirty="0"/>
          </a:p>
        </p:txBody>
      </p:sp>
      <p:sp>
        <p:nvSpPr>
          <p:cNvPr id="20" name="Google Shape;308;p25">
            <a:extLst>
              <a:ext uri="{FF2B5EF4-FFF2-40B4-BE49-F238E27FC236}">
                <a16:creationId xmlns:a16="http://schemas.microsoft.com/office/drawing/2014/main" id="{30BADCE5-9B7B-4710-A837-5707FEDD3359}"/>
              </a:ext>
            </a:extLst>
          </p:cNvPr>
          <p:cNvSpPr/>
          <p:nvPr/>
        </p:nvSpPr>
        <p:spPr>
          <a:xfrm>
            <a:off x="-740776" y="8993368"/>
            <a:ext cx="7315200" cy="1862051"/>
          </a:xfrm>
          <a:custGeom>
            <a:avLst/>
            <a:gdLst/>
            <a:ahLst/>
            <a:cxnLst/>
            <a:rect l="l" t="t" r="r" b="b"/>
            <a:pathLst>
              <a:path w="7315200" h="1862051" extrusionOk="0">
                <a:moveTo>
                  <a:pt x="0" y="0"/>
                </a:moveTo>
                <a:lnTo>
                  <a:pt x="7315200" y="0"/>
                </a:lnTo>
                <a:lnTo>
                  <a:pt x="7315200" y="1862050"/>
                </a:lnTo>
                <a:lnTo>
                  <a:pt x="0" y="1862050"/>
                </a:lnTo>
                <a:lnTo>
                  <a:pt x="0" y="0"/>
                </a:lnTo>
                <a:close/>
              </a:path>
            </a:pathLst>
          </a:custGeom>
          <a:blipFill rotWithShape="1">
            <a:blip r:embed="rId3">
              <a:alphaModFix/>
            </a:blip>
            <a:stretch>
              <a:fillRect/>
            </a:stretch>
          </a:blipFill>
          <a:ln>
            <a:noFill/>
          </a:ln>
        </p:spPr>
        <p:txBody>
          <a:bodyPr/>
          <a:lstStyle/>
          <a:p>
            <a:endParaRPr lang="en-GB"/>
          </a:p>
        </p:txBody>
      </p:sp>
    </p:spTree>
    <p:extLst>
      <p:ext uri="{BB962C8B-B14F-4D97-AF65-F5344CB8AC3E}">
        <p14:creationId xmlns:p14="http://schemas.microsoft.com/office/powerpoint/2010/main" val="317143107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07"/>
        <p:cNvGrpSpPr/>
        <p:nvPr/>
      </p:nvGrpSpPr>
      <p:grpSpPr>
        <a:xfrm>
          <a:off x="0" y="0"/>
          <a:ext cx="0" cy="0"/>
          <a:chOff x="0" y="0"/>
          <a:chExt cx="0" cy="0"/>
        </a:xfrm>
      </p:grpSpPr>
      <p:sp>
        <p:nvSpPr>
          <p:cNvPr id="208" name="Google Shape;208;p20"/>
          <p:cNvSpPr txBox="1"/>
          <p:nvPr/>
        </p:nvSpPr>
        <p:spPr>
          <a:xfrm>
            <a:off x="2786478" y="592784"/>
            <a:ext cx="12715041"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 Cost Structure Comparison</a:t>
            </a:r>
            <a:endParaRPr sz="6000" b="1" dirty="0">
              <a:solidFill>
                <a:srgbClr val="286D80"/>
              </a:solidFill>
              <a:latin typeface="Segoe UI Black" panose="020B0A02040204020203" pitchFamily="34" charset="0"/>
              <a:ea typeface="Segoe UI Black" panose="020B0A02040204020203" pitchFamily="34" charset="0"/>
            </a:endParaRPr>
          </a:p>
        </p:txBody>
      </p:sp>
      <p:pic>
        <p:nvPicPr>
          <p:cNvPr id="3" name="Picture 2" descr="A screenshot of a video game&#10;&#10;Description automatically generated">
            <a:extLst>
              <a:ext uri="{FF2B5EF4-FFF2-40B4-BE49-F238E27FC236}">
                <a16:creationId xmlns:a16="http://schemas.microsoft.com/office/drawing/2014/main" id="{DDC2191A-BC7C-BE84-C2E8-64A9CD34ACC1}"/>
              </a:ext>
            </a:extLst>
          </p:cNvPr>
          <p:cNvPicPr>
            <a:picLocks noChangeAspect="1"/>
          </p:cNvPicPr>
          <p:nvPr/>
        </p:nvPicPr>
        <p:blipFill>
          <a:blip r:embed="rId3"/>
          <a:stretch>
            <a:fillRect/>
          </a:stretch>
        </p:blipFill>
        <p:spPr>
          <a:xfrm>
            <a:off x="15501519" y="0"/>
            <a:ext cx="1768915" cy="1768915"/>
          </a:xfrm>
          <a:prstGeom prst="rect">
            <a:avLst/>
          </a:prstGeom>
        </p:spPr>
      </p:pic>
      <p:sp>
        <p:nvSpPr>
          <p:cNvPr id="2" name="TextBox 1">
            <a:extLst>
              <a:ext uri="{FF2B5EF4-FFF2-40B4-BE49-F238E27FC236}">
                <a16:creationId xmlns:a16="http://schemas.microsoft.com/office/drawing/2014/main" id="{6C0F5A59-5BC2-4BE0-8A8F-70FCBF9FB2C0}"/>
              </a:ext>
            </a:extLst>
          </p:cNvPr>
          <p:cNvSpPr txBox="1"/>
          <p:nvPr/>
        </p:nvSpPr>
        <p:spPr>
          <a:xfrm>
            <a:off x="266002" y="4222256"/>
            <a:ext cx="4353224" cy="4370427"/>
          </a:xfrm>
          <a:prstGeom prst="rect">
            <a:avLst/>
          </a:prstGeom>
          <a:noFill/>
        </p:spPr>
        <p:txBody>
          <a:bodyPr wrap="square" rtlCol="0">
            <a:spAutoFit/>
          </a:bodyPr>
          <a:lstStyle/>
          <a:p>
            <a:pPr marL="342900" indent="-342900">
              <a:buFont typeface="Wingdings" panose="05000000000000000000" pitchFamily="2" charset="2"/>
              <a:buChar char="ü"/>
            </a:pPr>
            <a:endParaRPr lang="en-GB" sz="2400" b="1" dirty="0">
              <a:solidFill>
                <a:srgbClr val="286D80"/>
              </a:solidFill>
              <a:latin typeface="Nunito Medium" panose="020B0604020202020204" charset="0"/>
            </a:endParaRPr>
          </a:p>
          <a:p>
            <a:r>
              <a:rPr lang="en-GB" sz="2400" b="1" dirty="0">
                <a:solidFill>
                  <a:schemeClr val="tx1"/>
                </a:solidFill>
                <a:latin typeface="Nunito Medium" panose="020B0604020202020204" charset="0"/>
              </a:rPr>
              <a:t>Cost: </a:t>
            </a:r>
            <a:r>
              <a:rPr lang="en-GB" sz="2400" b="1" dirty="0">
                <a:solidFill>
                  <a:srgbClr val="286D80"/>
                </a:solidFill>
                <a:latin typeface="Nunito Medium" panose="020B0604020202020204" charset="0"/>
              </a:rPr>
              <a:t>Free (excluding infrastructure)</a:t>
            </a:r>
          </a:p>
          <a:p>
            <a:endParaRPr lang="en-GB" sz="2400" b="1" dirty="0">
              <a:solidFill>
                <a:schemeClr val="tx1"/>
              </a:solidFill>
              <a:latin typeface="Nunito Medium" panose="020B0604020202020204" charset="0"/>
            </a:endParaRPr>
          </a:p>
          <a:p>
            <a:r>
              <a:rPr lang="en-GB" sz="2400" b="1" dirty="0">
                <a:solidFill>
                  <a:schemeClr val="tx1"/>
                </a:solidFill>
                <a:latin typeface="Nunito Medium" panose="020B0604020202020204" charset="0"/>
              </a:rPr>
              <a:t>Features: </a:t>
            </a:r>
            <a:r>
              <a:rPr lang="en-GB" sz="2400" b="1" dirty="0">
                <a:solidFill>
                  <a:srgbClr val="286D80"/>
                </a:solidFill>
                <a:latin typeface="Nunito Medium" panose="020B0604020202020204" charset="0"/>
              </a:rPr>
              <a:t>Basic key-value store, no clustering, manual scaling/backups</a:t>
            </a:r>
          </a:p>
          <a:p>
            <a:pPr marL="342900" indent="-342900">
              <a:buFont typeface="Wingdings" panose="05000000000000000000" pitchFamily="2" charset="2"/>
              <a:buChar char="ü"/>
            </a:pPr>
            <a:endParaRPr lang="en-GB" sz="2400" b="1" dirty="0">
              <a:solidFill>
                <a:schemeClr val="tx1"/>
              </a:solidFill>
              <a:latin typeface="Nunito Medium" panose="020B0604020202020204" charset="0"/>
            </a:endParaRPr>
          </a:p>
          <a:p>
            <a:r>
              <a:rPr lang="en-GB" sz="2400" b="1" dirty="0">
                <a:solidFill>
                  <a:schemeClr val="tx1"/>
                </a:solidFill>
                <a:latin typeface="Nunito Medium" panose="020B0604020202020204" charset="0"/>
              </a:rPr>
              <a:t>Best For: </a:t>
            </a:r>
            <a:r>
              <a:rPr lang="en-GB" sz="2400" b="1" dirty="0">
                <a:solidFill>
                  <a:srgbClr val="286D80"/>
                </a:solidFill>
                <a:latin typeface="Nunito Medium" panose="020B0604020202020204" charset="0"/>
              </a:rPr>
              <a:t>Developers with custom hosting and low-budget environments</a:t>
            </a:r>
          </a:p>
          <a:p>
            <a:endParaRPr lang="en-US" dirty="0"/>
          </a:p>
        </p:txBody>
      </p:sp>
      <p:sp>
        <p:nvSpPr>
          <p:cNvPr id="4" name="Rectangle 3">
            <a:extLst>
              <a:ext uri="{FF2B5EF4-FFF2-40B4-BE49-F238E27FC236}">
                <a16:creationId xmlns:a16="http://schemas.microsoft.com/office/drawing/2014/main" id="{685107AD-0178-4FBC-9720-2F921E87D1F0}"/>
              </a:ext>
            </a:extLst>
          </p:cNvPr>
          <p:cNvSpPr/>
          <p:nvPr/>
        </p:nvSpPr>
        <p:spPr>
          <a:xfrm>
            <a:off x="153815" y="2251827"/>
            <a:ext cx="4028660" cy="144303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rgbClr val="286D80"/>
                </a:solidFill>
                <a:latin typeface="Nunito Medium" panose="020B0604020202020204" charset="0"/>
                <a:ea typeface="Segoe UI Black" panose="020B0A02040204020203" pitchFamily="34" charset="0"/>
              </a:rPr>
              <a:t>Open-Source Redis (Self-Managed)</a:t>
            </a:r>
          </a:p>
        </p:txBody>
      </p:sp>
      <p:sp>
        <p:nvSpPr>
          <p:cNvPr id="32" name="Rectangle 31">
            <a:extLst>
              <a:ext uri="{FF2B5EF4-FFF2-40B4-BE49-F238E27FC236}">
                <a16:creationId xmlns:a16="http://schemas.microsoft.com/office/drawing/2014/main" id="{CCC0834C-B3B2-4F58-AC4E-5AE741DE3C7B}"/>
              </a:ext>
            </a:extLst>
          </p:cNvPr>
          <p:cNvSpPr/>
          <p:nvPr/>
        </p:nvSpPr>
        <p:spPr>
          <a:xfrm>
            <a:off x="4619226" y="2246639"/>
            <a:ext cx="4317543" cy="144303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rgbClr val="286D80"/>
                </a:solidFill>
                <a:latin typeface="Nunito Medium" panose="020B0604020202020204" charset="0"/>
              </a:rPr>
              <a:t>Redis Enterprise (Subscription-Based)</a:t>
            </a:r>
            <a:endParaRPr lang="en-US" sz="3200" b="1" dirty="0">
              <a:solidFill>
                <a:srgbClr val="286D80"/>
              </a:solidFill>
              <a:latin typeface="Nunito Medium" panose="020B0604020202020204" charset="0"/>
              <a:ea typeface="Segoe UI Black" panose="020B0A02040204020203" pitchFamily="34" charset="0"/>
            </a:endParaRPr>
          </a:p>
        </p:txBody>
      </p:sp>
      <p:sp>
        <p:nvSpPr>
          <p:cNvPr id="10" name="TextBox 9">
            <a:extLst>
              <a:ext uri="{FF2B5EF4-FFF2-40B4-BE49-F238E27FC236}">
                <a16:creationId xmlns:a16="http://schemas.microsoft.com/office/drawing/2014/main" id="{B3117846-B5CD-4C66-9A40-B7F433044224}"/>
              </a:ext>
            </a:extLst>
          </p:cNvPr>
          <p:cNvSpPr txBox="1"/>
          <p:nvPr/>
        </p:nvSpPr>
        <p:spPr>
          <a:xfrm>
            <a:off x="4714153" y="4591587"/>
            <a:ext cx="4429119" cy="4001095"/>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Cost: </a:t>
            </a:r>
            <a:r>
              <a:rPr kumimoji="0" lang="en-US" altLang="en-US" sz="2400" b="1" i="0" u="none" strike="noStrike" cap="none" normalizeH="0" baseline="0" dirty="0">
                <a:ln>
                  <a:noFill/>
                </a:ln>
                <a:solidFill>
                  <a:srgbClr val="286D80"/>
                </a:solidFill>
                <a:effectLst/>
                <a:latin typeface="Nunito Medium" panose="020B0604020202020204" charset="0"/>
              </a:rPr>
              <a:t>~$0.50/hour/node (AWS)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Features: </a:t>
            </a:r>
            <a:r>
              <a:rPr kumimoji="0" lang="en-US" altLang="en-US" sz="2400" b="1" i="0" u="none" strike="noStrike" cap="none" normalizeH="0" baseline="0" dirty="0">
                <a:ln>
                  <a:noFill/>
                </a:ln>
                <a:solidFill>
                  <a:srgbClr val="286D80"/>
                </a:solidFill>
                <a:effectLst/>
                <a:latin typeface="Nunito Medium" panose="020B0604020202020204" charset="0"/>
              </a:rPr>
              <a:t>Auto sharding, geo replication, RBAC, TLS, 24/7 support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Best For: </a:t>
            </a:r>
            <a:r>
              <a:rPr kumimoji="0" lang="en-US" altLang="en-US" sz="2400" b="1" i="0" u="none" strike="noStrike" cap="none" normalizeH="0" baseline="0" dirty="0">
                <a:ln>
                  <a:noFill/>
                </a:ln>
                <a:solidFill>
                  <a:srgbClr val="286D80"/>
                </a:solidFill>
                <a:effectLst/>
                <a:latin typeface="Nunito Medium" panose="020B0604020202020204" charset="0"/>
              </a:rPr>
              <a:t>Small-scale apps, high availability, managed solutions</a:t>
            </a:r>
          </a:p>
          <a:p>
            <a:endParaRPr lang="en-US" dirty="0"/>
          </a:p>
        </p:txBody>
      </p:sp>
      <p:sp>
        <p:nvSpPr>
          <p:cNvPr id="38" name="Rectangle 37">
            <a:extLst>
              <a:ext uri="{FF2B5EF4-FFF2-40B4-BE49-F238E27FC236}">
                <a16:creationId xmlns:a16="http://schemas.microsoft.com/office/drawing/2014/main" id="{2CEBEB37-6D14-4955-9255-44F80A946A52}"/>
              </a:ext>
            </a:extLst>
          </p:cNvPr>
          <p:cNvSpPr/>
          <p:nvPr/>
        </p:nvSpPr>
        <p:spPr>
          <a:xfrm>
            <a:off x="9143272" y="2246639"/>
            <a:ext cx="4317543" cy="144303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solidFill>
                  <a:srgbClr val="286D80"/>
                </a:solidFill>
                <a:latin typeface="Nunito Medium" panose="020B0604020202020204" charset="0"/>
              </a:rPr>
              <a:t>AWS ElastiCache (Pay-as-you-go)</a:t>
            </a:r>
            <a:endParaRPr lang="en-US" sz="3200" b="1" dirty="0">
              <a:solidFill>
                <a:srgbClr val="286D80"/>
              </a:solidFill>
              <a:latin typeface="Nunito Medium" panose="020B0604020202020204" charset="0"/>
              <a:ea typeface="Segoe UI Black" panose="020B0A02040204020203" pitchFamily="34" charset="0"/>
            </a:endParaRPr>
          </a:p>
        </p:txBody>
      </p:sp>
      <p:sp>
        <p:nvSpPr>
          <p:cNvPr id="39" name="TextBox 38">
            <a:extLst>
              <a:ext uri="{FF2B5EF4-FFF2-40B4-BE49-F238E27FC236}">
                <a16:creationId xmlns:a16="http://schemas.microsoft.com/office/drawing/2014/main" id="{B039FB4B-CF59-4DAE-A2E6-00A91E0C434B}"/>
              </a:ext>
            </a:extLst>
          </p:cNvPr>
          <p:cNvSpPr txBox="1"/>
          <p:nvPr/>
        </p:nvSpPr>
        <p:spPr>
          <a:xfrm>
            <a:off x="9485258" y="4591588"/>
            <a:ext cx="4031344" cy="40010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Cost: </a:t>
            </a:r>
            <a:r>
              <a:rPr kumimoji="0" lang="en-US" altLang="en-US" sz="2400" b="1" i="0" u="none" strike="noStrike" cap="none" normalizeH="0" baseline="0" dirty="0">
                <a:ln>
                  <a:noFill/>
                </a:ln>
                <a:solidFill>
                  <a:srgbClr val="286D80"/>
                </a:solidFill>
                <a:effectLst/>
                <a:latin typeface="Nunito Medium" panose="020B0604020202020204" charset="0"/>
              </a:rPr>
              <a:t>$0.022/hr (t2.micro) to $1.135/hr (r6g.4xlarge)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Features: </a:t>
            </a:r>
            <a:r>
              <a:rPr kumimoji="0" lang="en-US" altLang="en-US" sz="2400" b="1" i="0" u="none" strike="noStrike" cap="none" normalizeH="0" baseline="0" dirty="0">
                <a:ln>
                  <a:noFill/>
                </a:ln>
                <a:solidFill>
                  <a:srgbClr val="286D80"/>
                </a:solidFill>
                <a:effectLst/>
                <a:latin typeface="Nunito Medium" panose="020B0604020202020204" charset="0"/>
              </a:rPr>
              <a:t>Multi-AZ, backup/restore, failover automation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Best For: </a:t>
            </a:r>
            <a:r>
              <a:rPr kumimoji="0" lang="en-US" altLang="en-US" sz="2400" b="1" i="0" u="none" strike="noStrike" cap="none" normalizeH="0" baseline="0" dirty="0">
                <a:ln>
                  <a:noFill/>
                </a:ln>
                <a:solidFill>
                  <a:srgbClr val="286D80"/>
                </a:solidFill>
                <a:effectLst/>
                <a:latin typeface="Nunito Medium" panose="020B0604020202020204" charset="0"/>
              </a:rPr>
              <a:t>Cloud-native, scalable workloads, enterprise needs</a:t>
            </a:r>
          </a:p>
          <a:p>
            <a:endParaRPr lang="en-US" dirty="0"/>
          </a:p>
        </p:txBody>
      </p:sp>
      <p:sp>
        <p:nvSpPr>
          <p:cNvPr id="41" name="Rectangle 40">
            <a:extLst>
              <a:ext uri="{FF2B5EF4-FFF2-40B4-BE49-F238E27FC236}">
                <a16:creationId xmlns:a16="http://schemas.microsoft.com/office/drawing/2014/main" id="{4955994D-409D-48A1-8E88-912626220D1E}"/>
              </a:ext>
            </a:extLst>
          </p:cNvPr>
          <p:cNvSpPr/>
          <p:nvPr/>
        </p:nvSpPr>
        <p:spPr>
          <a:xfrm>
            <a:off x="13195392" y="2265949"/>
            <a:ext cx="4846181" cy="144303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3200" b="1" dirty="0">
                <a:solidFill>
                  <a:srgbClr val="286D80"/>
                </a:solidFill>
                <a:latin typeface="Nunito Medium" panose="020B0604020202020204" charset="0"/>
              </a:rPr>
              <a:t>Azure Cache for Redis </a:t>
            </a:r>
          </a:p>
          <a:p>
            <a:pPr algn="ctr"/>
            <a:r>
              <a:rPr lang="en-GB" sz="3200" b="1" dirty="0">
                <a:solidFill>
                  <a:srgbClr val="286D80"/>
                </a:solidFill>
                <a:latin typeface="Nunito Medium" panose="020B0604020202020204" charset="0"/>
              </a:rPr>
              <a:t>(Tiered Pricing)</a:t>
            </a:r>
            <a:endParaRPr lang="en-GB" sz="3200" dirty="0">
              <a:solidFill>
                <a:srgbClr val="286D80"/>
              </a:solidFill>
              <a:latin typeface="Nunito Medium" panose="020B0604020202020204" charset="0"/>
            </a:endParaRPr>
          </a:p>
        </p:txBody>
      </p:sp>
      <p:sp>
        <p:nvSpPr>
          <p:cNvPr id="42" name="TextBox 41">
            <a:extLst>
              <a:ext uri="{FF2B5EF4-FFF2-40B4-BE49-F238E27FC236}">
                <a16:creationId xmlns:a16="http://schemas.microsoft.com/office/drawing/2014/main" id="{7ED0375A-D3E3-4A3B-955B-EFA0927782B7}"/>
              </a:ext>
            </a:extLst>
          </p:cNvPr>
          <p:cNvSpPr txBox="1"/>
          <p:nvPr/>
        </p:nvSpPr>
        <p:spPr>
          <a:xfrm>
            <a:off x="13858588" y="4591588"/>
            <a:ext cx="4031344" cy="40010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Cost: </a:t>
            </a:r>
            <a:r>
              <a:rPr kumimoji="0" lang="en-US" altLang="en-US" sz="2400" b="1" i="0" u="none" strike="noStrike" cap="none" normalizeH="0" baseline="0" dirty="0">
                <a:ln>
                  <a:noFill/>
                </a:ln>
                <a:solidFill>
                  <a:srgbClr val="286D80"/>
                </a:solidFill>
                <a:effectLst/>
                <a:latin typeface="Nunito Medium" panose="020B0604020202020204" charset="0"/>
              </a:rPr>
              <a:t>$0.022/hr (t2.micro) to $1.135/hr (r6g.4xlarge)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Features: </a:t>
            </a:r>
            <a:r>
              <a:rPr kumimoji="0" lang="en-US" altLang="en-US" sz="2400" b="1" i="0" u="none" strike="noStrike" cap="none" normalizeH="0" baseline="0" dirty="0">
                <a:ln>
                  <a:noFill/>
                </a:ln>
                <a:solidFill>
                  <a:srgbClr val="286D80"/>
                </a:solidFill>
                <a:effectLst/>
                <a:latin typeface="Nunito Medium" panose="020B0604020202020204" charset="0"/>
              </a:rPr>
              <a:t>Multi-AZ, backup/restore, failover automation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Nunito Medium" panose="020B0604020202020204" charset="0"/>
              </a:rPr>
              <a:t>Best For: </a:t>
            </a:r>
            <a:r>
              <a:rPr kumimoji="0" lang="en-US" altLang="en-US" sz="2400" b="1" i="0" u="none" strike="noStrike" cap="none" normalizeH="0" baseline="0" dirty="0">
                <a:ln>
                  <a:noFill/>
                </a:ln>
                <a:solidFill>
                  <a:srgbClr val="286D80"/>
                </a:solidFill>
                <a:effectLst/>
                <a:latin typeface="Nunito Medium" panose="020B0604020202020204" charset="0"/>
              </a:rPr>
              <a:t>Cloud-native, scalable workloads, enterprise needs</a:t>
            </a:r>
          </a:p>
          <a:p>
            <a:endParaRPr lang="en-US" dirty="0"/>
          </a:p>
        </p:txBody>
      </p:sp>
    </p:spTree>
    <p:extLst>
      <p:ext uri="{BB962C8B-B14F-4D97-AF65-F5344CB8AC3E}">
        <p14:creationId xmlns:p14="http://schemas.microsoft.com/office/powerpoint/2010/main" val="153753268"/>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94"/>
        <p:cNvGrpSpPr/>
        <p:nvPr/>
      </p:nvGrpSpPr>
      <p:grpSpPr>
        <a:xfrm>
          <a:off x="0" y="0"/>
          <a:ext cx="0" cy="0"/>
          <a:chOff x="0" y="0"/>
          <a:chExt cx="0" cy="0"/>
        </a:xfrm>
      </p:grpSpPr>
      <p:sp>
        <p:nvSpPr>
          <p:cNvPr id="95" name="Google Shape;95;p14"/>
          <p:cNvSpPr/>
          <p:nvPr/>
        </p:nvSpPr>
        <p:spPr>
          <a:xfrm>
            <a:off x="648839" y="8441176"/>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sp>
        <p:nvSpPr>
          <p:cNvPr id="96" name="Google Shape;96;p14"/>
          <p:cNvSpPr/>
          <p:nvPr/>
        </p:nvSpPr>
        <p:spPr>
          <a:xfrm>
            <a:off x="12793152" y="-511859"/>
            <a:ext cx="7315200" cy="3032483"/>
          </a:xfrm>
          <a:custGeom>
            <a:avLst/>
            <a:gdLst/>
            <a:ahLst/>
            <a:cxnLst/>
            <a:rect l="l" t="t" r="r" b="b"/>
            <a:pathLst>
              <a:path w="7315200" h="3032483" extrusionOk="0">
                <a:moveTo>
                  <a:pt x="0" y="0"/>
                </a:moveTo>
                <a:lnTo>
                  <a:pt x="7315200" y="0"/>
                </a:lnTo>
                <a:lnTo>
                  <a:pt x="7315200" y="3032482"/>
                </a:lnTo>
                <a:lnTo>
                  <a:pt x="0" y="3032482"/>
                </a:lnTo>
                <a:lnTo>
                  <a:pt x="0" y="0"/>
                </a:lnTo>
                <a:close/>
              </a:path>
            </a:pathLst>
          </a:custGeom>
          <a:blipFill rotWithShape="1">
            <a:blip r:embed="rId4">
              <a:alphaModFix/>
            </a:blip>
            <a:stretch>
              <a:fillRect/>
            </a:stretch>
          </a:blipFill>
          <a:ln>
            <a:noFill/>
          </a:ln>
        </p:spPr>
        <p:txBody>
          <a:bodyPr/>
          <a:lstStyle/>
          <a:p>
            <a:endParaRPr lang="en-GB"/>
          </a:p>
        </p:txBody>
      </p:sp>
      <p:sp>
        <p:nvSpPr>
          <p:cNvPr id="102" name="Google Shape;102;p14"/>
          <p:cNvSpPr txBox="1"/>
          <p:nvPr/>
        </p:nvSpPr>
        <p:spPr>
          <a:xfrm>
            <a:off x="-407359" y="544285"/>
            <a:ext cx="10461257" cy="1883593"/>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Summary &amp; Future Directions of Redis</a:t>
            </a:r>
          </a:p>
        </p:txBody>
      </p:sp>
      <p:sp>
        <p:nvSpPr>
          <p:cNvPr id="6" name="TextBox 5">
            <a:extLst>
              <a:ext uri="{FF2B5EF4-FFF2-40B4-BE49-F238E27FC236}">
                <a16:creationId xmlns:a16="http://schemas.microsoft.com/office/drawing/2014/main" id="{2214E32C-84AB-EBFF-084E-78DD7AB4334E}"/>
              </a:ext>
            </a:extLst>
          </p:cNvPr>
          <p:cNvSpPr txBox="1"/>
          <p:nvPr/>
        </p:nvSpPr>
        <p:spPr>
          <a:xfrm>
            <a:off x="1156390" y="2803037"/>
            <a:ext cx="13002524" cy="563231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Redis is a high-performance, in-memory key-value database with sub-millisecond latency.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Supports diverse data types and is ideal for real-time use cases like caching, pub/sub, and session management.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Offers fault tolerance via RDB/AOF persistence and scalability through Redis Cluster.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Security has improved with ACLs and TLS, but lacks built-in data-at-rest encryption in open-source.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Widely used in AI-driven applications for fast data retrieval and lightweight backend support.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Future improvements may focus on native encryption, better multi-key transactions, and AI-based resource optimization.</a:t>
            </a:r>
          </a:p>
        </p:txBody>
      </p:sp>
      <p:pic>
        <p:nvPicPr>
          <p:cNvPr id="9" name="Picture 8" descr="A robot holding a computer&#10;&#10;Description automatically generated">
            <a:extLst>
              <a:ext uri="{FF2B5EF4-FFF2-40B4-BE49-F238E27FC236}">
                <a16:creationId xmlns:a16="http://schemas.microsoft.com/office/drawing/2014/main" id="{0BCA5DA3-4D87-2257-2EB7-C6FECAD885A9}"/>
              </a:ext>
            </a:extLst>
          </p:cNvPr>
          <p:cNvPicPr>
            <a:picLocks noChangeAspect="1"/>
          </p:cNvPicPr>
          <p:nvPr/>
        </p:nvPicPr>
        <p:blipFill>
          <a:blip r:embed="rId5"/>
          <a:stretch>
            <a:fillRect/>
          </a:stretch>
        </p:blipFill>
        <p:spPr>
          <a:xfrm>
            <a:off x="14158914" y="5619192"/>
            <a:ext cx="4599798" cy="4693459"/>
          </a:xfrm>
          <a:prstGeom prst="rect">
            <a:avLst/>
          </a:prstGeom>
        </p:spPr>
      </p:pic>
    </p:spTree>
    <p:extLst>
      <p:ext uri="{BB962C8B-B14F-4D97-AF65-F5344CB8AC3E}">
        <p14:creationId xmlns:p14="http://schemas.microsoft.com/office/powerpoint/2010/main" val="368038707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94">
          <a:extLst>
            <a:ext uri="{FF2B5EF4-FFF2-40B4-BE49-F238E27FC236}">
              <a16:creationId xmlns:a16="http://schemas.microsoft.com/office/drawing/2014/main" id="{AAD13582-7CFF-89D4-0F58-5D63E2987B7F}"/>
            </a:ext>
          </a:extLst>
        </p:cNvPr>
        <p:cNvGrpSpPr/>
        <p:nvPr/>
      </p:nvGrpSpPr>
      <p:grpSpPr>
        <a:xfrm>
          <a:off x="0" y="0"/>
          <a:ext cx="0" cy="0"/>
          <a:chOff x="0" y="0"/>
          <a:chExt cx="0" cy="0"/>
        </a:xfrm>
      </p:grpSpPr>
      <p:sp>
        <p:nvSpPr>
          <p:cNvPr id="95" name="Google Shape;95;p14">
            <a:extLst>
              <a:ext uri="{FF2B5EF4-FFF2-40B4-BE49-F238E27FC236}">
                <a16:creationId xmlns:a16="http://schemas.microsoft.com/office/drawing/2014/main" id="{B5632639-3E89-10A1-1F5F-971CA9ABC7BD}"/>
              </a:ext>
            </a:extLst>
          </p:cNvPr>
          <p:cNvSpPr/>
          <p:nvPr/>
        </p:nvSpPr>
        <p:spPr>
          <a:xfrm>
            <a:off x="663127" y="7200900"/>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sp>
        <p:nvSpPr>
          <p:cNvPr id="96" name="Google Shape;96;p14">
            <a:extLst>
              <a:ext uri="{FF2B5EF4-FFF2-40B4-BE49-F238E27FC236}">
                <a16:creationId xmlns:a16="http://schemas.microsoft.com/office/drawing/2014/main" id="{50A8BC77-B70D-E66B-BEFB-864AA692E686}"/>
              </a:ext>
            </a:extLst>
          </p:cNvPr>
          <p:cNvSpPr/>
          <p:nvPr/>
        </p:nvSpPr>
        <p:spPr>
          <a:xfrm>
            <a:off x="12135927" y="150545"/>
            <a:ext cx="7315200" cy="3032483"/>
          </a:xfrm>
          <a:custGeom>
            <a:avLst/>
            <a:gdLst/>
            <a:ahLst/>
            <a:cxnLst/>
            <a:rect l="l" t="t" r="r" b="b"/>
            <a:pathLst>
              <a:path w="7315200" h="3032483" extrusionOk="0">
                <a:moveTo>
                  <a:pt x="0" y="0"/>
                </a:moveTo>
                <a:lnTo>
                  <a:pt x="7315200" y="0"/>
                </a:lnTo>
                <a:lnTo>
                  <a:pt x="7315200" y="3032482"/>
                </a:lnTo>
                <a:lnTo>
                  <a:pt x="0" y="3032482"/>
                </a:lnTo>
                <a:lnTo>
                  <a:pt x="0" y="0"/>
                </a:lnTo>
                <a:close/>
              </a:path>
            </a:pathLst>
          </a:custGeom>
          <a:blipFill rotWithShape="1">
            <a:blip r:embed="rId4">
              <a:alphaModFix/>
            </a:blip>
            <a:stretch>
              <a:fillRect/>
            </a:stretch>
          </a:blipFill>
          <a:ln>
            <a:noFill/>
          </a:ln>
        </p:spPr>
        <p:txBody>
          <a:bodyPr/>
          <a:lstStyle/>
          <a:p>
            <a:endParaRPr lang="en-GB"/>
          </a:p>
        </p:txBody>
      </p:sp>
      <p:grpSp>
        <p:nvGrpSpPr>
          <p:cNvPr id="97" name="Google Shape;97;p14">
            <a:extLst>
              <a:ext uri="{FF2B5EF4-FFF2-40B4-BE49-F238E27FC236}">
                <a16:creationId xmlns:a16="http://schemas.microsoft.com/office/drawing/2014/main" id="{170AB1DF-05D0-96E0-9BE4-EDC93F5C7A52}"/>
              </a:ext>
            </a:extLst>
          </p:cNvPr>
          <p:cNvGrpSpPr/>
          <p:nvPr/>
        </p:nvGrpSpPr>
        <p:grpSpPr>
          <a:xfrm>
            <a:off x="1946196" y="1351924"/>
            <a:ext cx="14395608" cy="7583153"/>
            <a:chOff x="0" y="0"/>
            <a:chExt cx="3791436" cy="1997209"/>
          </a:xfrm>
        </p:grpSpPr>
        <p:sp>
          <p:nvSpPr>
            <p:cNvPr id="98" name="Google Shape;98;p14">
              <a:extLst>
                <a:ext uri="{FF2B5EF4-FFF2-40B4-BE49-F238E27FC236}">
                  <a16:creationId xmlns:a16="http://schemas.microsoft.com/office/drawing/2014/main" id="{7DB080D1-DCB5-03B2-BA3D-6C41FB884E4B}"/>
                </a:ext>
              </a:extLst>
            </p:cNvPr>
            <p:cNvSpPr/>
            <p:nvPr/>
          </p:nvSpPr>
          <p:spPr>
            <a:xfrm>
              <a:off x="0" y="0"/>
              <a:ext cx="3791436" cy="1997209"/>
            </a:xfrm>
            <a:custGeom>
              <a:avLst/>
              <a:gdLst/>
              <a:ahLst/>
              <a:cxnLst/>
              <a:rect l="l" t="t" r="r" b="b"/>
              <a:pathLst>
                <a:path w="3791436" h="1997209" extrusionOk="0">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497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a:extLst>
                <a:ext uri="{FF2B5EF4-FFF2-40B4-BE49-F238E27FC236}">
                  <a16:creationId xmlns:a16="http://schemas.microsoft.com/office/drawing/2014/main" id="{1D04A9A4-F16E-5106-E8D9-F70036CB1617}"/>
                </a:ext>
              </a:extLst>
            </p:cNvPr>
            <p:cNvSpPr txBox="1"/>
            <p:nvPr/>
          </p:nvSpPr>
          <p:spPr>
            <a:xfrm>
              <a:off x="0" y="85725"/>
              <a:ext cx="3791436" cy="1911484"/>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2" name="Google Shape;102;p14">
            <a:extLst>
              <a:ext uri="{FF2B5EF4-FFF2-40B4-BE49-F238E27FC236}">
                <a16:creationId xmlns:a16="http://schemas.microsoft.com/office/drawing/2014/main" id="{0C8A23CF-99AD-901D-94BC-6C326714EE14}"/>
              </a:ext>
            </a:extLst>
          </p:cNvPr>
          <p:cNvSpPr txBox="1"/>
          <p:nvPr/>
        </p:nvSpPr>
        <p:spPr>
          <a:xfrm>
            <a:off x="3830412" y="4384407"/>
            <a:ext cx="10627176"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8000" b="0" i="0" u="none" strike="noStrike" cap="none" dirty="0">
                <a:solidFill>
                  <a:srgbClr val="FFFFFF"/>
                </a:solidFill>
                <a:latin typeface="Segoe UI Black" panose="020B0A02040204020203" pitchFamily="34" charset="0"/>
                <a:ea typeface="Segoe UI Black" panose="020B0A02040204020203" pitchFamily="34" charset="0"/>
                <a:cs typeface="Calistoga"/>
                <a:sym typeface="Calistoga"/>
              </a:rPr>
              <a:t>Thank You!</a:t>
            </a:r>
            <a:endParaRPr lang="en-US" dirty="0">
              <a:latin typeface="Segoe UI Black" panose="020B0A02040204020203" pitchFamily="34" charset="0"/>
              <a:ea typeface="Segoe UI Black" panose="020B0A02040204020203" pitchFamily="34" charset="0"/>
            </a:endParaRPr>
          </a:p>
        </p:txBody>
      </p:sp>
      <p:pic>
        <p:nvPicPr>
          <p:cNvPr id="9" name="Picture 8" descr="A robot holding a computer&#10;&#10;Description automatically generated">
            <a:extLst>
              <a:ext uri="{FF2B5EF4-FFF2-40B4-BE49-F238E27FC236}">
                <a16:creationId xmlns:a16="http://schemas.microsoft.com/office/drawing/2014/main" id="{76F9D979-4733-BFC7-187B-A8C40D4A78E9}"/>
              </a:ext>
            </a:extLst>
          </p:cNvPr>
          <p:cNvPicPr>
            <a:picLocks noChangeAspect="1"/>
          </p:cNvPicPr>
          <p:nvPr/>
        </p:nvPicPr>
        <p:blipFill>
          <a:blip r:embed="rId5"/>
          <a:stretch>
            <a:fillRect/>
          </a:stretch>
        </p:blipFill>
        <p:spPr>
          <a:xfrm>
            <a:off x="13519086" y="3672938"/>
            <a:ext cx="5244917" cy="5351714"/>
          </a:xfrm>
          <a:prstGeom prst="rect">
            <a:avLst/>
          </a:prstGeom>
        </p:spPr>
      </p:pic>
    </p:spTree>
    <p:extLst>
      <p:ext uri="{BB962C8B-B14F-4D97-AF65-F5344CB8AC3E}">
        <p14:creationId xmlns:p14="http://schemas.microsoft.com/office/powerpoint/2010/main" val="18778725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p:cNvGrpSpPr/>
        <p:nvPr/>
      </p:nvGrpSpPr>
      <p:grpSpPr>
        <a:xfrm>
          <a:off x="0" y="0"/>
          <a:ext cx="0" cy="0"/>
          <a:chOff x="0" y="0"/>
          <a:chExt cx="0" cy="0"/>
        </a:xfrm>
      </p:grpSpPr>
      <p:sp>
        <p:nvSpPr>
          <p:cNvPr id="263" name="Google Shape;263;p23"/>
          <p:cNvSpPr txBox="1"/>
          <p:nvPr/>
        </p:nvSpPr>
        <p:spPr>
          <a:xfrm>
            <a:off x="1431194" y="806423"/>
            <a:ext cx="14827981"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6000" b="1" dirty="0">
                <a:solidFill>
                  <a:srgbClr val="286D80"/>
                </a:solidFill>
                <a:latin typeface="Segoe UI Black" panose="020B0A02040204020203" pitchFamily="34" charset="0"/>
                <a:ea typeface="Segoe UI Black" panose="020B0A02040204020203" pitchFamily="34" charset="0"/>
              </a:rPr>
              <a:t>NoSQL Revolution &amp; the Rise of Redis</a:t>
            </a:r>
            <a:endParaRPr sz="6000" b="1" dirty="0">
              <a:solidFill>
                <a:srgbClr val="286D80"/>
              </a:solidFill>
              <a:latin typeface="Segoe UI Black" panose="020B0A02040204020203" pitchFamily="34" charset="0"/>
              <a:ea typeface="Segoe UI Black" panose="020B0A02040204020203" pitchFamily="34" charset="0"/>
            </a:endParaRPr>
          </a:p>
        </p:txBody>
      </p:sp>
      <p:sp>
        <p:nvSpPr>
          <p:cNvPr id="264" name="Google Shape;264;p23"/>
          <p:cNvSpPr txBox="1"/>
          <p:nvPr/>
        </p:nvSpPr>
        <p:spPr>
          <a:xfrm>
            <a:off x="0" y="3927884"/>
            <a:ext cx="6254603" cy="1281915"/>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4000" b="1" dirty="0">
                <a:solidFill>
                  <a:srgbClr val="286D80"/>
                </a:solidFill>
                <a:latin typeface="Segoe UI Black" panose="020B0A02040204020203" pitchFamily="34" charset="0"/>
                <a:ea typeface="Segoe UI Black" panose="020B0A02040204020203" pitchFamily="34" charset="0"/>
              </a:rPr>
              <a:t>Limits of Traditional Databases</a:t>
            </a:r>
            <a:endParaRPr sz="4000" b="1" dirty="0">
              <a:solidFill>
                <a:srgbClr val="286D80"/>
              </a:solidFill>
              <a:latin typeface="Segoe UI Black" panose="020B0A02040204020203" pitchFamily="34" charset="0"/>
              <a:ea typeface="Segoe UI Black" panose="020B0A02040204020203" pitchFamily="34" charset="0"/>
            </a:endParaRPr>
          </a:p>
        </p:txBody>
      </p:sp>
      <p:sp>
        <p:nvSpPr>
          <p:cNvPr id="265" name="Google Shape;265;p23"/>
          <p:cNvSpPr txBox="1"/>
          <p:nvPr/>
        </p:nvSpPr>
        <p:spPr>
          <a:xfrm>
            <a:off x="7756169" y="4144508"/>
            <a:ext cx="9646084" cy="1162562"/>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Struggled with scaling, unstructured data, and real-time needs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Built for structured, relational data with complex joins</a:t>
            </a:r>
          </a:p>
          <a:p>
            <a:pPr lvl="0" rtl="0">
              <a:lnSpc>
                <a:spcPct val="116000"/>
              </a:lnSpc>
              <a:spcAft>
                <a:spcPts val="800"/>
              </a:spcAft>
            </a:pPr>
            <a:endParaRPr lang="en-GB" sz="1800" dirty="0">
              <a:effectLst/>
              <a:latin typeface="Aptos" panose="020B0004020202020204" pitchFamily="34" charset="0"/>
              <a:ea typeface="Times New Roman" panose="02020603050405020304" pitchFamily="18" charset="0"/>
              <a:cs typeface="Arial" panose="020B0604020202020204" pitchFamily="34" charset="0"/>
            </a:endParaRPr>
          </a:p>
        </p:txBody>
      </p:sp>
      <p:sp>
        <p:nvSpPr>
          <p:cNvPr id="270" name="Google Shape;270;p23"/>
          <p:cNvSpPr txBox="1"/>
          <p:nvPr/>
        </p:nvSpPr>
        <p:spPr>
          <a:xfrm>
            <a:off x="567045" y="6208908"/>
            <a:ext cx="5120511"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4000" b="1" dirty="0">
                <a:solidFill>
                  <a:srgbClr val="286D80"/>
                </a:solidFill>
                <a:latin typeface="Segoe UI Black" panose="020B0A02040204020203" pitchFamily="34" charset="0"/>
                <a:ea typeface="Segoe UI Black" panose="020B0A02040204020203" pitchFamily="34" charset="0"/>
              </a:rPr>
              <a:t>Emergence of NoSQL (Late 2000s)</a:t>
            </a:r>
            <a:endParaRPr sz="4000" b="1" dirty="0">
              <a:solidFill>
                <a:srgbClr val="286D80"/>
              </a:solidFill>
              <a:latin typeface="Segoe UI Black" panose="020B0A02040204020203" pitchFamily="34" charset="0"/>
              <a:ea typeface="Segoe UI Black" panose="020B0A02040204020203" pitchFamily="34" charset="0"/>
            </a:endParaRPr>
          </a:p>
        </p:txBody>
      </p:sp>
      <p:sp>
        <p:nvSpPr>
          <p:cNvPr id="271" name="Google Shape;271;p23"/>
          <p:cNvSpPr txBox="1"/>
          <p:nvPr/>
        </p:nvSpPr>
        <p:spPr>
          <a:xfrm>
            <a:off x="7756169" y="6467440"/>
            <a:ext cx="9270787" cy="738664"/>
          </a:xfrm>
          <a:prstGeom prst="rect">
            <a:avLst/>
          </a:prstGeom>
          <a:noFill/>
          <a:ln>
            <a:noFill/>
          </a:ln>
        </p:spPr>
        <p:txBody>
          <a:bodyPr spcFirstLastPara="1" wrap="square" lIns="0" tIns="0" rIns="0" bIns="0" anchor="t" anchorCtr="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Designed for large-scale, high-performance, distributed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Supports flexible data formats for modern applications</a:t>
            </a:r>
          </a:p>
        </p:txBody>
      </p:sp>
      <p:sp>
        <p:nvSpPr>
          <p:cNvPr id="3" name="TextBox 2">
            <a:extLst>
              <a:ext uri="{FF2B5EF4-FFF2-40B4-BE49-F238E27FC236}">
                <a16:creationId xmlns:a16="http://schemas.microsoft.com/office/drawing/2014/main" id="{2EDD4B88-0550-1962-0678-673463004DB1}"/>
              </a:ext>
            </a:extLst>
          </p:cNvPr>
          <p:cNvSpPr txBox="1"/>
          <p:nvPr/>
        </p:nvSpPr>
        <p:spPr>
          <a:xfrm>
            <a:off x="962827" y="1772034"/>
            <a:ext cx="15764713" cy="584775"/>
          </a:xfrm>
          <a:prstGeom prst="rect">
            <a:avLst/>
          </a:prstGeom>
          <a:noFill/>
        </p:spPr>
        <p:txBody>
          <a:bodyPr wrap="square" rtlCol="0">
            <a:spAutoFit/>
          </a:bodyPr>
          <a:lstStyle/>
          <a:p>
            <a:pPr algn="ctr"/>
            <a:r>
              <a:rPr lang="en-GB" sz="3200" b="1" dirty="0">
                <a:solidFill>
                  <a:srgbClr val="286D80"/>
                </a:solidFill>
                <a:latin typeface="Nunito Medium" panose="020B0604020202020204" charset="0"/>
              </a:rPr>
              <a:t>Solving Modern Data Challenges with Speed and Simplicity</a:t>
            </a:r>
          </a:p>
        </p:txBody>
      </p:sp>
      <p:pic>
        <p:nvPicPr>
          <p:cNvPr id="4" name="Picture 3" descr="A blue and black circular object&#10;&#10;Description automatically generated">
            <a:extLst>
              <a:ext uri="{FF2B5EF4-FFF2-40B4-BE49-F238E27FC236}">
                <a16:creationId xmlns:a16="http://schemas.microsoft.com/office/drawing/2014/main" id="{10C86E3B-99A2-4EFD-8186-B68B0D8A564D}"/>
              </a:ext>
            </a:extLst>
          </p:cNvPr>
          <p:cNvPicPr>
            <a:picLocks noChangeAspect="1"/>
          </p:cNvPicPr>
          <p:nvPr/>
        </p:nvPicPr>
        <p:blipFill>
          <a:blip r:embed="rId3"/>
          <a:stretch>
            <a:fillRect/>
          </a:stretch>
        </p:blipFill>
        <p:spPr>
          <a:xfrm>
            <a:off x="15600637" y="189621"/>
            <a:ext cx="2851438" cy="2851438"/>
          </a:xfrm>
          <a:prstGeom prst="rect">
            <a:avLst/>
          </a:prstGeom>
        </p:spPr>
      </p:pic>
      <p:sp>
        <p:nvSpPr>
          <p:cNvPr id="7" name="Arrow: Right 6">
            <a:extLst>
              <a:ext uri="{FF2B5EF4-FFF2-40B4-BE49-F238E27FC236}">
                <a16:creationId xmlns:a16="http://schemas.microsoft.com/office/drawing/2014/main" id="{78399146-38B5-45D2-9FD8-4A0ACC554C61}"/>
              </a:ext>
            </a:extLst>
          </p:cNvPr>
          <p:cNvSpPr/>
          <p:nvPr/>
        </p:nvSpPr>
        <p:spPr>
          <a:xfrm>
            <a:off x="6264440" y="4203953"/>
            <a:ext cx="728662" cy="627864"/>
          </a:xfrm>
          <a:prstGeom prst="rightArrow">
            <a:avLst/>
          </a:prstGeom>
          <a:solidFill>
            <a:srgbClr val="286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DE4840F-DFA6-4546-B248-BBD522D63786}"/>
              </a:ext>
            </a:extLst>
          </p:cNvPr>
          <p:cNvSpPr/>
          <p:nvPr/>
        </p:nvSpPr>
        <p:spPr>
          <a:xfrm>
            <a:off x="6264440" y="6522840"/>
            <a:ext cx="728662" cy="627864"/>
          </a:xfrm>
          <a:prstGeom prst="rightArrow">
            <a:avLst/>
          </a:prstGeom>
          <a:solidFill>
            <a:srgbClr val="286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95;p14">
            <a:extLst>
              <a:ext uri="{FF2B5EF4-FFF2-40B4-BE49-F238E27FC236}">
                <a16:creationId xmlns:a16="http://schemas.microsoft.com/office/drawing/2014/main" id="{00646C1E-B6EB-4B13-979D-2876FA8919DA}"/>
              </a:ext>
            </a:extLst>
          </p:cNvPr>
          <p:cNvSpPr/>
          <p:nvPr/>
        </p:nvSpPr>
        <p:spPr>
          <a:xfrm rot="18992615">
            <a:off x="-1283070" y="-2170851"/>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
        <p:nvSpPr>
          <p:cNvPr id="19" name="Google Shape;95;p14">
            <a:extLst>
              <a:ext uri="{FF2B5EF4-FFF2-40B4-BE49-F238E27FC236}">
                <a16:creationId xmlns:a16="http://schemas.microsoft.com/office/drawing/2014/main" id="{A5E1A5D4-69DD-46C3-9B52-7A5936D0DD47}"/>
              </a:ext>
            </a:extLst>
          </p:cNvPr>
          <p:cNvSpPr/>
          <p:nvPr/>
        </p:nvSpPr>
        <p:spPr>
          <a:xfrm rot="8389525">
            <a:off x="16507970" y="8415582"/>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4">
              <a:alphaModFix/>
            </a:blip>
            <a:stretch>
              <a:fillRect/>
            </a:stretch>
          </a:blipFill>
          <a:ln>
            <a:noFill/>
          </a:ln>
        </p:spPr>
        <p:txBody>
          <a:bodyPr/>
          <a:lstStyle/>
          <a:p>
            <a:endParaRPr lang="en-GB"/>
          </a:p>
        </p:txBody>
      </p:sp>
    </p:spTree>
    <p:extLst>
      <p:ext uri="{BB962C8B-B14F-4D97-AF65-F5344CB8AC3E}">
        <p14:creationId xmlns:p14="http://schemas.microsoft.com/office/powerpoint/2010/main" val="8301538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62"/>
        <p:cNvGrpSpPr/>
        <p:nvPr/>
      </p:nvGrpSpPr>
      <p:grpSpPr>
        <a:xfrm>
          <a:off x="0" y="0"/>
          <a:ext cx="0" cy="0"/>
          <a:chOff x="0" y="0"/>
          <a:chExt cx="0" cy="0"/>
        </a:xfrm>
      </p:grpSpPr>
      <p:sp>
        <p:nvSpPr>
          <p:cNvPr id="263" name="Google Shape;263;p23"/>
          <p:cNvSpPr txBox="1"/>
          <p:nvPr/>
        </p:nvSpPr>
        <p:spPr>
          <a:xfrm>
            <a:off x="1431194" y="806423"/>
            <a:ext cx="14827981"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GB" sz="6000" b="1" dirty="0">
                <a:solidFill>
                  <a:srgbClr val="286D80"/>
                </a:solidFill>
                <a:latin typeface="Segoe UI Black" panose="020B0A02040204020203" pitchFamily="34" charset="0"/>
                <a:ea typeface="Segoe UI Black" panose="020B0A02040204020203" pitchFamily="34" charset="0"/>
              </a:rPr>
              <a:t>NoSQL Types</a:t>
            </a:r>
            <a:endParaRPr sz="6000" b="1" dirty="0">
              <a:solidFill>
                <a:srgbClr val="286D80"/>
              </a:solidFill>
              <a:latin typeface="Segoe UI Black" panose="020B0A02040204020203" pitchFamily="34" charset="0"/>
              <a:ea typeface="Segoe UI Black" panose="020B0A02040204020203" pitchFamily="34" charset="0"/>
            </a:endParaRPr>
          </a:p>
        </p:txBody>
      </p:sp>
      <p:sp>
        <p:nvSpPr>
          <p:cNvPr id="18" name="Google Shape;95;p14">
            <a:extLst>
              <a:ext uri="{FF2B5EF4-FFF2-40B4-BE49-F238E27FC236}">
                <a16:creationId xmlns:a16="http://schemas.microsoft.com/office/drawing/2014/main" id="{00646C1E-B6EB-4B13-979D-2876FA8919DA}"/>
              </a:ext>
            </a:extLst>
          </p:cNvPr>
          <p:cNvSpPr/>
          <p:nvPr/>
        </p:nvSpPr>
        <p:spPr>
          <a:xfrm rot="18992615">
            <a:off x="-1283070" y="-2170851"/>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sp>
        <p:nvSpPr>
          <p:cNvPr id="19" name="Google Shape;95;p14">
            <a:extLst>
              <a:ext uri="{FF2B5EF4-FFF2-40B4-BE49-F238E27FC236}">
                <a16:creationId xmlns:a16="http://schemas.microsoft.com/office/drawing/2014/main" id="{A5E1A5D4-69DD-46C3-9B52-7A5936D0DD47}"/>
              </a:ext>
            </a:extLst>
          </p:cNvPr>
          <p:cNvSpPr/>
          <p:nvPr/>
        </p:nvSpPr>
        <p:spPr>
          <a:xfrm rot="8389525">
            <a:off x="16507970" y="8415582"/>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pic>
        <p:nvPicPr>
          <p:cNvPr id="5" name="Picture 4">
            <a:extLst>
              <a:ext uri="{FF2B5EF4-FFF2-40B4-BE49-F238E27FC236}">
                <a16:creationId xmlns:a16="http://schemas.microsoft.com/office/drawing/2014/main" id="{5411E7B6-236F-4BD7-8559-A872F1371284}"/>
              </a:ext>
            </a:extLst>
          </p:cNvPr>
          <p:cNvPicPr>
            <a:picLocks noChangeAspect="1"/>
          </p:cNvPicPr>
          <p:nvPr/>
        </p:nvPicPr>
        <p:blipFill>
          <a:blip r:embed="rId4"/>
          <a:stretch>
            <a:fillRect/>
          </a:stretch>
        </p:blipFill>
        <p:spPr>
          <a:xfrm>
            <a:off x="987750" y="2714525"/>
            <a:ext cx="2717423" cy="3300513"/>
          </a:xfrm>
          <a:prstGeom prst="rect">
            <a:avLst/>
          </a:prstGeom>
          <a:ln w="88900" cap="sq" cmpd="thickThin">
            <a:solidFill>
              <a:srgbClr val="286D8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DDBDF592-CD7C-4183-8B2C-E79EE973C3ED}"/>
              </a:ext>
            </a:extLst>
          </p:cNvPr>
          <p:cNvPicPr>
            <a:picLocks noChangeAspect="1"/>
          </p:cNvPicPr>
          <p:nvPr/>
        </p:nvPicPr>
        <p:blipFill>
          <a:blip r:embed="rId5"/>
          <a:stretch>
            <a:fillRect/>
          </a:stretch>
        </p:blipFill>
        <p:spPr>
          <a:xfrm>
            <a:off x="4205398" y="2714524"/>
            <a:ext cx="2769516" cy="3300513"/>
          </a:xfrm>
          <a:prstGeom prst="rect">
            <a:avLst/>
          </a:prstGeom>
          <a:ln w="88900" cap="sq" cmpd="thickThin">
            <a:solidFill>
              <a:srgbClr val="286D8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4765A34F-25B2-4921-9DEB-0E266082C546}"/>
              </a:ext>
            </a:extLst>
          </p:cNvPr>
          <p:cNvPicPr>
            <a:picLocks noChangeAspect="1"/>
          </p:cNvPicPr>
          <p:nvPr/>
        </p:nvPicPr>
        <p:blipFill>
          <a:blip r:embed="rId6"/>
          <a:stretch>
            <a:fillRect/>
          </a:stretch>
        </p:blipFill>
        <p:spPr>
          <a:xfrm>
            <a:off x="7475139" y="2731887"/>
            <a:ext cx="2769516" cy="3300513"/>
          </a:xfrm>
          <a:prstGeom prst="rect">
            <a:avLst/>
          </a:prstGeom>
          <a:ln w="88900" cap="sq" cmpd="thickThin">
            <a:solidFill>
              <a:srgbClr val="286D80"/>
            </a:solidFill>
            <a:prstDash val="solid"/>
            <a:miter lim="800000"/>
          </a:ln>
          <a:effectLst>
            <a:innerShdw blurRad="76200">
              <a:srgbClr val="000000"/>
            </a:innerShdw>
          </a:effectLst>
        </p:spPr>
      </p:pic>
      <p:pic>
        <p:nvPicPr>
          <p:cNvPr id="12" name="Picture 11">
            <a:extLst>
              <a:ext uri="{FF2B5EF4-FFF2-40B4-BE49-F238E27FC236}">
                <a16:creationId xmlns:a16="http://schemas.microsoft.com/office/drawing/2014/main" id="{040D2EF3-D50C-4A4B-8DFD-6E1FCE26CE02}"/>
              </a:ext>
            </a:extLst>
          </p:cNvPr>
          <p:cNvPicPr>
            <a:picLocks noChangeAspect="1"/>
          </p:cNvPicPr>
          <p:nvPr/>
        </p:nvPicPr>
        <p:blipFill>
          <a:blip r:embed="rId7"/>
          <a:stretch>
            <a:fillRect/>
          </a:stretch>
        </p:blipFill>
        <p:spPr>
          <a:xfrm>
            <a:off x="10768661" y="2731887"/>
            <a:ext cx="2769516" cy="3311510"/>
          </a:xfrm>
          <a:prstGeom prst="rect">
            <a:avLst/>
          </a:prstGeom>
          <a:ln w="88900" cap="sq" cmpd="thickThin">
            <a:solidFill>
              <a:srgbClr val="286D8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E2AF39A4-5EBF-4F3B-A46E-214AAAA07C23}"/>
              </a:ext>
            </a:extLst>
          </p:cNvPr>
          <p:cNvPicPr>
            <a:picLocks noChangeAspect="1"/>
          </p:cNvPicPr>
          <p:nvPr/>
        </p:nvPicPr>
        <p:blipFill>
          <a:blip r:embed="rId8"/>
          <a:stretch>
            <a:fillRect/>
          </a:stretch>
        </p:blipFill>
        <p:spPr>
          <a:xfrm>
            <a:off x="14082602" y="2731887"/>
            <a:ext cx="2769516" cy="3311509"/>
          </a:xfrm>
          <a:prstGeom prst="rect">
            <a:avLst/>
          </a:prstGeom>
          <a:ln w="88900" cap="sq" cmpd="thickThin">
            <a:solidFill>
              <a:srgbClr val="286D80"/>
            </a:solidFill>
            <a:prstDash val="solid"/>
            <a:miter lim="800000"/>
          </a:ln>
          <a:effectLst>
            <a:innerShdw blurRad="76200">
              <a:srgbClr val="000000"/>
            </a:innerShdw>
          </a:effectLst>
        </p:spPr>
      </p:pic>
      <p:sp>
        <p:nvSpPr>
          <p:cNvPr id="20" name="TextBox 19">
            <a:extLst>
              <a:ext uri="{FF2B5EF4-FFF2-40B4-BE49-F238E27FC236}">
                <a16:creationId xmlns:a16="http://schemas.microsoft.com/office/drawing/2014/main" id="{DCAD9262-312D-4AB1-930B-2A5A3BB4ECF4}"/>
              </a:ext>
            </a:extLst>
          </p:cNvPr>
          <p:cNvSpPr txBox="1"/>
          <p:nvPr/>
        </p:nvSpPr>
        <p:spPr>
          <a:xfrm>
            <a:off x="870138" y="6858000"/>
            <a:ext cx="2717423" cy="1938992"/>
          </a:xfrm>
          <a:prstGeom prst="rect">
            <a:avLst/>
          </a:prstGeom>
          <a:noFill/>
        </p:spPr>
        <p:txBody>
          <a:bodyPr wrap="square" rtlCol="0">
            <a:spAutoFit/>
          </a:bodyPr>
          <a:lstStyle/>
          <a:p>
            <a:pPr algn="ctr"/>
            <a:r>
              <a:rPr lang="en-GB" sz="2400" b="1" dirty="0">
                <a:solidFill>
                  <a:srgbClr val="286D80"/>
                </a:solidFill>
                <a:latin typeface="Nunito Medium" panose="020B0604020202020204" charset="0"/>
              </a:rPr>
              <a:t>Stores data as key–value pairs; ideal for caching and session data (e.g., Redis)</a:t>
            </a:r>
            <a:endParaRPr lang="en-US" sz="2400" b="1" dirty="0">
              <a:solidFill>
                <a:srgbClr val="286D80"/>
              </a:solidFill>
              <a:latin typeface="Nunito Medium" panose="020B0604020202020204" charset="0"/>
            </a:endParaRPr>
          </a:p>
        </p:txBody>
      </p:sp>
      <p:cxnSp>
        <p:nvCxnSpPr>
          <p:cNvPr id="22" name="Straight Arrow Connector 21">
            <a:extLst>
              <a:ext uri="{FF2B5EF4-FFF2-40B4-BE49-F238E27FC236}">
                <a16:creationId xmlns:a16="http://schemas.microsoft.com/office/drawing/2014/main" id="{9F2B012A-F22A-4D32-9DB9-49E0AF6FAC63}"/>
              </a:ext>
            </a:extLst>
          </p:cNvPr>
          <p:cNvCxnSpPr/>
          <p:nvPr/>
        </p:nvCxnSpPr>
        <p:spPr>
          <a:xfrm>
            <a:off x="2228850" y="6186488"/>
            <a:ext cx="0" cy="50006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9FE26ACB-7560-410A-80E2-35B37A4867DE}"/>
              </a:ext>
            </a:extLst>
          </p:cNvPr>
          <p:cNvCxnSpPr/>
          <p:nvPr/>
        </p:nvCxnSpPr>
        <p:spPr>
          <a:xfrm>
            <a:off x="5438775" y="6186488"/>
            <a:ext cx="0" cy="50006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AE18A791-59B0-46AD-B060-E0F63D37C82A}"/>
              </a:ext>
            </a:extLst>
          </p:cNvPr>
          <p:cNvCxnSpPr/>
          <p:nvPr/>
        </p:nvCxnSpPr>
        <p:spPr>
          <a:xfrm>
            <a:off x="8739187" y="6188869"/>
            <a:ext cx="0" cy="50006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47FB3A0-25DC-4176-9A49-F345953AD0A2}"/>
              </a:ext>
            </a:extLst>
          </p:cNvPr>
          <p:cNvCxnSpPr/>
          <p:nvPr/>
        </p:nvCxnSpPr>
        <p:spPr>
          <a:xfrm>
            <a:off x="12134369" y="6186488"/>
            <a:ext cx="0" cy="50006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6B20F0BE-BDFB-431F-824E-C01DC7C6C2A0}"/>
              </a:ext>
            </a:extLst>
          </p:cNvPr>
          <p:cNvCxnSpPr/>
          <p:nvPr/>
        </p:nvCxnSpPr>
        <p:spPr>
          <a:xfrm>
            <a:off x="15419735" y="6186488"/>
            <a:ext cx="0" cy="50006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3113A92A-3849-4116-9963-D04B4C636733}"/>
              </a:ext>
            </a:extLst>
          </p:cNvPr>
          <p:cNvSpPr txBox="1"/>
          <p:nvPr/>
        </p:nvSpPr>
        <p:spPr>
          <a:xfrm>
            <a:off x="4080063" y="6858000"/>
            <a:ext cx="2717423" cy="1938992"/>
          </a:xfrm>
          <a:prstGeom prst="rect">
            <a:avLst/>
          </a:prstGeom>
          <a:noFill/>
        </p:spPr>
        <p:txBody>
          <a:bodyPr wrap="square" rtlCol="0">
            <a:spAutoFit/>
          </a:bodyPr>
          <a:lstStyle/>
          <a:p>
            <a:pPr algn="ctr"/>
            <a:r>
              <a:rPr lang="en-GB" sz="2400" b="1" dirty="0">
                <a:solidFill>
                  <a:srgbClr val="286D80"/>
                </a:solidFill>
                <a:latin typeface="Nunito Medium" panose="020B0604020202020204" charset="0"/>
              </a:rPr>
              <a:t>Uses JSON-like documents for flexible, semi-structured data (e.g., MongoDB)</a:t>
            </a:r>
            <a:endParaRPr lang="en-US" sz="2400" b="1" dirty="0">
              <a:solidFill>
                <a:srgbClr val="286D80"/>
              </a:solidFill>
              <a:latin typeface="Nunito Medium" panose="020B0604020202020204" charset="0"/>
            </a:endParaRPr>
          </a:p>
        </p:txBody>
      </p:sp>
      <p:sp>
        <p:nvSpPr>
          <p:cNvPr id="35" name="TextBox 34">
            <a:extLst>
              <a:ext uri="{FF2B5EF4-FFF2-40B4-BE49-F238E27FC236}">
                <a16:creationId xmlns:a16="http://schemas.microsoft.com/office/drawing/2014/main" id="{D13EE715-B459-426A-8FAE-9650E19697AE}"/>
              </a:ext>
            </a:extLst>
          </p:cNvPr>
          <p:cNvSpPr txBox="1"/>
          <p:nvPr/>
        </p:nvSpPr>
        <p:spPr>
          <a:xfrm>
            <a:off x="7270078" y="6858000"/>
            <a:ext cx="3150212" cy="1938992"/>
          </a:xfrm>
          <a:prstGeom prst="rect">
            <a:avLst/>
          </a:prstGeom>
          <a:noFill/>
        </p:spPr>
        <p:txBody>
          <a:bodyPr wrap="square" rtlCol="0">
            <a:spAutoFit/>
          </a:bodyPr>
          <a:lstStyle/>
          <a:p>
            <a:pPr algn="ctr"/>
            <a:r>
              <a:rPr lang="en-US" sz="2400" b="1" dirty="0">
                <a:solidFill>
                  <a:srgbClr val="286D80"/>
                </a:solidFill>
                <a:latin typeface="Nunito Medium" panose="020B0604020202020204" charset="0"/>
              </a:rPr>
              <a:t>Stores data in RAM for ultra-fast read/write operations (e.g., Redis, Memcached)</a:t>
            </a:r>
          </a:p>
        </p:txBody>
      </p:sp>
      <p:sp>
        <p:nvSpPr>
          <p:cNvPr id="36" name="TextBox 35">
            <a:extLst>
              <a:ext uri="{FF2B5EF4-FFF2-40B4-BE49-F238E27FC236}">
                <a16:creationId xmlns:a16="http://schemas.microsoft.com/office/drawing/2014/main" id="{B8B9E79F-DCAE-4607-92A0-7911AA9FBCA0}"/>
              </a:ext>
            </a:extLst>
          </p:cNvPr>
          <p:cNvSpPr txBox="1"/>
          <p:nvPr/>
        </p:nvSpPr>
        <p:spPr>
          <a:xfrm>
            <a:off x="10578316" y="6849687"/>
            <a:ext cx="3150206" cy="1938992"/>
          </a:xfrm>
          <a:prstGeom prst="rect">
            <a:avLst/>
          </a:prstGeom>
          <a:noFill/>
        </p:spPr>
        <p:txBody>
          <a:bodyPr wrap="square" rtlCol="0">
            <a:spAutoFit/>
          </a:bodyPr>
          <a:lstStyle/>
          <a:p>
            <a:pPr algn="ctr"/>
            <a:r>
              <a:rPr lang="en-GB" sz="2400" b="1" dirty="0">
                <a:solidFill>
                  <a:srgbClr val="286D80"/>
                </a:solidFill>
                <a:latin typeface="Nunito Medium" panose="020B0604020202020204" charset="0"/>
              </a:rPr>
              <a:t>Organizes data by columns for fast analytics and aggregation (e.g., Cassandra)</a:t>
            </a:r>
            <a:endParaRPr lang="en-US" sz="2400" b="1" dirty="0">
              <a:solidFill>
                <a:srgbClr val="286D80"/>
              </a:solidFill>
              <a:latin typeface="Nunito Medium" panose="020B0604020202020204" charset="0"/>
            </a:endParaRPr>
          </a:p>
        </p:txBody>
      </p:sp>
      <p:sp>
        <p:nvSpPr>
          <p:cNvPr id="37" name="TextBox 36">
            <a:extLst>
              <a:ext uri="{FF2B5EF4-FFF2-40B4-BE49-F238E27FC236}">
                <a16:creationId xmlns:a16="http://schemas.microsoft.com/office/drawing/2014/main" id="{E9EEEDEF-B90D-4D93-B32D-C98C71922F8C}"/>
              </a:ext>
            </a:extLst>
          </p:cNvPr>
          <p:cNvSpPr txBox="1"/>
          <p:nvPr/>
        </p:nvSpPr>
        <p:spPr>
          <a:xfrm>
            <a:off x="13664952" y="6858000"/>
            <a:ext cx="3509565" cy="1569660"/>
          </a:xfrm>
          <a:prstGeom prst="rect">
            <a:avLst/>
          </a:prstGeom>
          <a:noFill/>
        </p:spPr>
        <p:txBody>
          <a:bodyPr wrap="square" rtlCol="0">
            <a:spAutoFit/>
          </a:bodyPr>
          <a:lstStyle/>
          <a:p>
            <a:pPr algn="ctr"/>
            <a:r>
              <a:rPr lang="en-GB" sz="2400" b="1" dirty="0">
                <a:solidFill>
                  <a:srgbClr val="286D80"/>
                </a:solidFill>
                <a:latin typeface="Nunito Medium" panose="020B0604020202020204" charset="0"/>
              </a:rPr>
              <a:t>Represents data as nodes and edges for complex relationships (e.g., Neo4j)</a:t>
            </a:r>
            <a:endParaRPr lang="en-US" sz="2400" b="1" dirty="0">
              <a:solidFill>
                <a:srgbClr val="286D80"/>
              </a:solidFill>
              <a:latin typeface="Nunito Medium" panose="020B0604020202020204" charset="0"/>
            </a:endParaRPr>
          </a:p>
        </p:txBody>
      </p:sp>
    </p:spTree>
    <p:extLst>
      <p:ext uri="{BB962C8B-B14F-4D97-AF65-F5344CB8AC3E}">
        <p14:creationId xmlns:p14="http://schemas.microsoft.com/office/powerpoint/2010/main" val="266873126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94"/>
        <p:cNvGrpSpPr/>
        <p:nvPr/>
      </p:nvGrpSpPr>
      <p:grpSpPr>
        <a:xfrm>
          <a:off x="0" y="0"/>
          <a:ext cx="0" cy="0"/>
          <a:chOff x="0" y="0"/>
          <a:chExt cx="0" cy="0"/>
        </a:xfrm>
      </p:grpSpPr>
      <p:sp>
        <p:nvSpPr>
          <p:cNvPr id="95" name="Google Shape;95;p14"/>
          <p:cNvSpPr/>
          <p:nvPr/>
        </p:nvSpPr>
        <p:spPr>
          <a:xfrm>
            <a:off x="663127" y="7200900"/>
            <a:ext cx="2566139" cy="4114800"/>
          </a:xfrm>
          <a:custGeom>
            <a:avLst/>
            <a:gdLst/>
            <a:ahLst/>
            <a:cxnLst/>
            <a:rect l="l" t="t" r="r" b="b"/>
            <a:pathLst>
              <a:path w="2566139" h="4114800" extrusionOk="0">
                <a:moveTo>
                  <a:pt x="0" y="0"/>
                </a:moveTo>
                <a:lnTo>
                  <a:pt x="2566139" y="0"/>
                </a:lnTo>
                <a:lnTo>
                  <a:pt x="2566139" y="4114800"/>
                </a:lnTo>
                <a:lnTo>
                  <a:pt x="0" y="4114800"/>
                </a:lnTo>
                <a:lnTo>
                  <a:pt x="0" y="0"/>
                </a:lnTo>
                <a:close/>
              </a:path>
            </a:pathLst>
          </a:custGeom>
          <a:blipFill rotWithShape="1">
            <a:blip r:embed="rId3">
              <a:alphaModFix/>
            </a:blip>
            <a:stretch>
              <a:fillRect/>
            </a:stretch>
          </a:blipFill>
          <a:ln>
            <a:noFill/>
          </a:ln>
        </p:spPr>
        <p:txBody>
          <a:bodyPr/>
          <a:lstStyle/>
          <a:p>
            <a:endParaRPr lang="en-GB"/>
          </a:p>
        </p:txBody>
      </p:sp>
      <p:sp>
        <p:nvSpPr>
          <p:cNvPr id="96" name="Google Shape;96;p14"/>
          <p:cNvSpPr/>
          <p:nvPr/>
        </p:nvSpPr>
        <p:spPr>
          <a:xfrm>
            <a:off x="12135927" y="150545"/>
            <a:ext cx="7315200" cy="3032483"/>
          </a:xfrm>
          <a:custGeom>
            <a:avLst/>
            <a:gdLst/>
            <a:ahLst/>
            <a:cxnLst/>
            <a:rect l="l" t="t" r="r" b="b"/>
            <a:pathLst>
              <a:path w="7315200" h="3032483" extrusionOk="0">
                <a:moveTo>
                  <a:pt x="0" y="0"/>
                </a:moveTo>
                <a:lnTo>
                  <a:pt x="7315200" y="0"/>
                </a:lnTo>
                <a:lnTo>
                  <a:pt x="7315200" y="3032482"/>
                </a:lnTo>
                <a:lnTo>
                  <a:pt x="0" y="3032482"/>
                </a:lnTo>
                <a:lnTo>
                  <a:pt x="0" y="0"/>
                </a:lnTo>
                <a:close/>
              </a:path>
            </a:pathLst>
          </a:custGeom>
          <a:blipFill rotWithShape="1">
            <a:blip r:embed="rId4">
              <a:alphaModFix/>
            </a:blip>
            <a:stretch>
              <a:fillRect/>
            </a:stretch>
          </a:blipFill>
          <a:ln>
            <a:noFill/>
          </a:ln>
        </p:spPr>
        <p:txBody>
          <a:bodyPr/>
          <a:lstStyle/>
          <a:p>
            <a:endParaRPr lang="en-GB"/>
          </a:p>
        </p:txBody>
      </p:sp>
      <p:grpSp>
        <p:nvGrpSpPr>
          <p:cNvPr id="97" name="Google Shape;97;p14"/>
          <p:cNvGrpSpPr/>
          <p:nvPr/>
        </p:nvGrpSpPr>
        <p:grpSpPr>
          <a:xfrm>
            <a:off x="1946196" y="1351924"/>
            <a:ext cx="14395608" cy="7583153"/>
            <a:chOff x="0" y="0"/>
            <a:chExt cx="3791436" cy="1997209"/>
          </a:xfrm>
        </p:grpSpPr>
        <p:sp>
          <p:nvSpPr>
            <p:cNvPr id="98" name="Google Shape;98;p14"/>
            <p:cNvSpPr/>
            <p:nvPr/>
          </p:nvSpPr>
          <p:spPr>
            <a:xfrm>
              <a:off x="0" y="0"/>
              <a:ext cx="3791436" cy="1997209"/>
            </a:xfrm>
            <a:custGeom>
              <a:avLst/>
              <a:gdLst/>
              <a:ahLst/>
              <a:cxnLst/>
              <a:rect l="l" t="t" r="r" b="b"/>
              <a:pathLst>
                <a:path w="3791436" h="1997209" extrusionOk="0">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solidFill>
              <a:srgbClr val="497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p:nvPr/>
          </p:nvSpPr>
          <p:spPr>
            <a:xfrm>
              <a:off x="0" y="85725"/>
              <a:ext cx="3791436" cy="1911484"/>
            </a:xfrm>
            <a:prstGeom prst="rect">
              <a:avLst/>
            </a:prstGeom>
            <a:noFill/>
            <a:ln>
              <a:noFill/>
            </a:ln>
          </p:spPr>
          <p:txBody>
            <a:bodyPr spcFirstLastPara="1" wrap="square" lIns="50800" tIns="50800" rIns="50800" bIns="50800" anchor="ctr" anchorCtr="0">
              <a:noAutofit/>
            </a:bodyPr>
            <a:lstStyle/>
            <a:p>
              <a:pPr marL="0" marR="0" lvl="0" indent="0" algn="ctr" rtl="0">
                <a:lnSpc>
                  <a:spcPct val="1069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2" name="Google Shape;102;p14"/>
          <p:cNvSpPr txBox="1"/>
          <p:nvPr/>
        </p:nvSpPr>
        <p:spPr>
          <a:xfrm>
            <a:off x="3830408" y="1677411"/>
            <a:ext cx="10627176"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8000" b="0" i="0" u="none" strike="noStrike" cap="none" dirty="0">
                <a:solidFill>
                  <a:srgbClr val="FFFFFF"/>
                </a:solidFill>
                <a:latin typeface="Calistoga"/>
                <a:ea typeface="Calistoga"/>
                <a:cs typeface="Calistoga"/>
                <a:sym typeface="Calistoga"/>
              </a:rPr>
              <a:t>Redis Overview</a:t>
            </a:r>
            <a:endParaRPr lang="en-US" dirty="0"/>
          </a:p>
        </p:txBody>
      </p:sp>
      <p:sp>
        <p:nvSpPr>
          <p:cNvPr id="2" name="TextBox 1">
            <a:extLst>
              <a:ext uri="{FF2B5EF4-FFF2-40B4-BE49-F238E27FC236}">
                <a16:creationId xmlns:a16="http://schemas.microsoft.com/office/drawing/2014/main" id="{B3032A98-8A6B-A997-6309-E67743A1FC6E}"/>
              </a:ext>
            </a:extLst>
          </p:cNvPr>
          <p:cNvSpPr txBox="1"/>
          <p:nvPr/>
        </p:nvSpPr>
        <p:spPr>
          <a:xfrm>
            <a:off x="6607273" y="2850501"/>
            <a:ext cx="5073445" cy="584775"/>
          </a:xfrm>
          <a:prstGeom prst="rect">
            <a:avLst/>
          </a:prstGeom>
          <a:noFill/>
        </p:spPr>
        <p:txBody>
          <a:bodyPr wrap="square" rtlCol="0">
            <a:spAutoFit/>
          </a:bodyPr>
          <a:lstStyle/>
          <a:p>
            <a:r>
              <a:rPr lang="en-US" sz="3200" b="1" i="0" dirty="0">
                <a:solidFill>
                  <a:schemeClr val="bg1"/>
                </a:solidFill>
                <a:effectLst/>
                <a:latin typeface="Nunito Medium" panose="020B0604020202020204" charset="0"/>
              </a:rPr>
              <a:t>Remote Dictionary Server</a:t>
            </a:r>
            <a:endParaRPr lang="en-GB" sz="3200" b="1" dirty="0">
              <a:solidFill>
                <a:schemeClr val="bg1"/>
              </a:solidFill>
              <a:latin typeface="Nunito Medium" panose="020B0604020202020204" charset="0"/>
            </a:endParaRPr>
          </a:p>
        </p:txBody>
      </p:sp>
      <p:sp>
        <p:nvSpPr>
          <p:cNvPr id="3" name="Rectangle 2">
            <a:extLst>
              <a:ext uri="{FF2B5EF4-FFF2-40B4-BE49-F238E27FC236}">
                <a16:creationId xmlns:a16="http://schemas.microsoft.com/office/drawing/2014/main" id="{921C1FEF-9BAF-E537-95D1-CF7824DF7832}"/>
              </a:ext>
            </a:extLst>
          </p:cNvPr>
          <p:cNvSpPr/>
          <p:nvPr/>
        </p:nvSpPr>
        <p:spPr>
          <a:xfrm>
            <a:off x="3830408" y="3705788"/>
            <a:ext cx="10991717" cy="1519084"/>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CD08AC8B-6586-4D2D-458E-03C185263309}"/>
              </a:ext>
            </a:extLst>
          </p:cNvPr>
          <p:cNvSpPr/>
          <p:nvPr/>
        </p:nvSpPr>
        <p:spPr>
          <a:xfrm>
            <a:off x="3830407" y="5165211"/>
            <a:ext cx="10991717" cy="23064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214E32C-84AB-EBFF-084E-78DD7AB4334E}"/>
              </a:ext>
            </a:extLst>
          </p:cNvPr>
          <p:cNvSpPr txBox="1"/>
          <p:nvPr/>
        </p:nvSpPr>
        <p:spPr>
          <a:xfrm>
            <a:off x="4211778" y="4172977"/>
            <a:ext cx="10228973" cy="2677656"/>
          </a:xfrm>
          <a:prstGeom prst="rect">
            <a:avLst/>
          </a:prstGeom>
          <a:noFill/>
        </p:spPr>
        <p:txBody>
          <a:bodyPr wrap="square" rtlCol="0">
            <a:spAutoFit/>
          </a:bodyPr>
          <a:lstStyle/>
          <a:p>
            <a:pPr algn="just"/>
            <a:r>
              <a:rPr lang="en-GB" sz="2400" b="1" dirty="0">
                <a:solidFill>
                  <a:srgbClr val="286D80"/>
                </a:solidFill>
                <a:latin typeface="Nunito Medium" panose="020B0604020202020204" charset="0"/>
              </a:rPr>
              <a:t>Redis is a fast, in-memory NoSQL database known for its key-value structure and event-driven architecture. It’s ideal for real-time, scalable applications and integrates well with AI workflows, like PDF text retrieval and conversational interfaces. Security features include ACLs and TLS encryption, with ongoing improvements. Redis offers a strong foundation for high-performance apps, with future potential in native encryption and cross-cluster support</a:t>
            </a:r>
          </a:p>
        </p:txBody>
      </p:sp>
      <p:pic>
        <p:nvPicPr>
          <p:cNvPr id="8" name="Picture 7" descr="A red cube with white symbols&#10;&#10;Description automatically generated">
            <a:extLst>
              <a:ext uri="{FF2B5EF4-FFF2-40B4-BE49-F238E27FC236}">
                <a16:creationId xmlns:a16="http://schemas.microsoft.com/office/drawing/2014/main" id="{9514AD59-E318-4363-A1C3-079508A7DC21}"/>
              </a:ext>
            </a:extLst>
          </p:cNvPr>
          <p:cNvPicPr>
            <a:picLocks noChangeAspect="1"/>
          </p:cNvPicPr>
          <p:nvPr/>
        </p:nvPicPr>
        <p:blipFill>
          <a:blip r:embed="rId5"/>
          <a:stretch>
            <a:fillRect/>
          </a:stretch>
        </p:blipFill>
        <p:spPr>
          <a:xfrm>
            <a:off x="12621680" y="5306244"/>
            <a:ext cx="5274786" cy="5274786"/>
          </a:xfrm>
          <a:prstGeom prst="rect">
            <a:avLst/>
          </a:prstGeom>
          <a:ln>
            <a:noFill/>
          </a:ln>
          <a:effectLst/>
        </p:spPr>
      </p:pic>
    </p:spTree>
    <p:extLst>
      <p:ext uri="{BB962C8B-B14F-4D97-AF65-F5344CB8AC3E}">
        <p14:creationId xmlns:p14="http://schemas.microsoft.com/office/powerpoint/2010/main" val="1161611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91"/>
        <p:cNvGrpSpPr/>
        <p:nvPr/>
      </p:nvGrpSpPr>
      <p:grpSpPr>
        <a:xfrm>
          <a:off x="0" y="0"/>
          <a:ext cx="0" cy="0"/>
          <a:chOff x="0" y="0"/>
          <a:chExt cx="0" cy="0"/>
        </a:xfrm>
      </p:grpSpPr>
      <p:sp>
        <p:nvSpPr>
          <p:cNvPr id="308" name="Google Shape;308;p25"/>
          <p:cNvSpPr/>
          <p:nvPr/>
        </p:nvSpPr>
        <p:spPr>
          <a:xfrm>
            <a:off x="14208875" y="9355975"/>
            <a:ext cx="7315200" cy="1862051"/>
          </a:xfrm>
          <a:custGeom>
            <a:avLst/>
            <a:gdLst/>
            <a:ahLst/>
            <a:cxnLst/>
            <a:rect l="l" t="t" r="r" b="b"/>
            <a:pathLst>
              <a:path w="7315200" h="1862051" extrusionOk="0">
                <a:moveTo>
                  <a:pt x="0" y="0"/>
                </a:moveTo>
                <a:lnTo>
                  <a:pt x="7315200" y="0"/>
                </a:lnTo>
                <a:lnTo>
                  <a:pt x="7315200" y="1862050"/>
                </a:lnTo>
                <a:lnTo>
                  <a:pt x="0" y="1862050"/>
                </a:lnTo>
                <a:lnTo>
                  <a:pt x="0" y="0"/>
                </a:lnTo>
                <a:close/>
              </a:path>
            </a:pathLst>
          </a:custGeom>
          <a:blipFill rotWithShape="1">
            <a:blip r:embed="rId3">
              <a:alphaModFix/>
            </a:blip>
            <a:stretch>
              <a:fillRect/>
            </a:stretch>
          </a:blipFill>
          <a:ln>
            <a:noFill/>
          </a:ln>
        </p:spPr>
        <p:txBody>
          <a:bodyPr/>
          <a:lstStyle/>
          <a:p>
            <a:endParaRPr lang="en-GB"/>
          </a:p>
        </p:txBody>
      </p:sp>
      <p:sp>
        <p:nvSpPr>
          <p:cNvPr id="309" name="Google Shape;309;p25"/>
          <p:cNvSpPr/>
          <p:nvPr/>
        </p:nvSpPr>
        <p:spPr>
          <a:xfrm rot="-9993789">
            <a:off x="3939657" y="-1785492"/>
            <a:ext cx="7315200" cy="2766476"/>
          </a:xfrm>
          <a:custGeom>
            <a:avLst/>
            <a:gdLst/>
            <a:ahLst/>
            <a:cxnLst/>
            <a:rect l="l" t="t" r="r" b="b"/>
            <a:pathLst>
              <a:path w="7315200" h="2766476" extrusionOk="0">
                <a:moveTo>
                  <a:pt x="0" y="0"/>
                </a:moveTo>
                <a:lnTo>
                  <a:pt x="7315200" y="0"/>
                </a:lnTo>
                <a:lnTo>
                  <a:pt x="7315200" y="2766476"/>
                </a:lnTo>
                <a:lnTo>
                  <a:pt x="0" y="2766476"/>
                </a:lnTo>
                <a:lnTo>
                  <a:pt x="0" y="0"/>
                </a:lnTo>
                <a:close/>
              </a:path>
            </a:pathLst>
          </a:custGeom>
          <a:blipFill rotWithShape="1">
            <a:blip r:embed="rId4">
              <a:alphaModFix/>
            </a:blip>
            <a:stretch>
              <a:fillRect/>
            </a:stretch>
          </a:blipFill>
          <a:ln>
            <a:noFill/>
          </a:ln>
        </p:spPr>
        <p:txBody>
          <a:bodyPr/>
          <a:lstStyle/>
          <a:p>
            <a:endParaRPr lang="en-GB"/>
          </a:p>
        </p:txBody>
      </p:sp>
      <p:sp>
        <p:nvSpPr>
          <p:cNvPr id="2" name="Google Shape;292;p25">
            <a:extLst>
              <a:ext uri="{FF2B5EF4-FFF2-40B4-BE49-F238E27FC236}">
                <a16:creationId xmlns:a16="http://schemas.microsoft.com/office/drawing/2014/main" id="{983301F8-99CC-89B6-8D5E-FA7AB269E4E6}"/>
              </a:ext>
            </a:extLst>
          </p:cNvPr>
          <p:cNvSpPr txBox="1"/>
          <p:nvPr/>
        </p:nvSpPr>
        <p:spPr>
          <a:xfrm>
            <a:off x="-928703" y="283548"/>
            <a:ext cx="5874863"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8000" b="0" i="0" u="none" strike="noStrike" cap="none" dirty="0">
                <a:solidFill>
                  <a:srgbClr val="286D80"/>
                </a:solidFill>
                <a:latin typeface="Segoe UI Black" panose="020B0A02040204020203" pitchFamily="34" charset="0"/>
                <a:ea typeface="Segoe UI Black" panose="020B0A02040204020203" pitchFamily="34" charset="0"/>
                <a:cs typeface="Calistoga"/>
                <a:sym typeface="Calistoga"/>
              </a:rPr>
              <a:t>Design</a:t>
            </a:r>
            <a:endParaRPr dirty="0">
              <a:solidFill>
                <a:srgbClr val="286D80"/>
              </a:solidFill>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13463973-FEF7-4EE3-9FEF-5DDDC3522A53}"/>
              </a:ext>
            </a:extLst>
          </p:cNvPr>
          <p:cNvSpPr txBox="1"/>
          <p:nvPr/>
        </p:nvSpPr>
        <p:spPr>
          <a:xfrm>
            <a:off x="245698" y="2431002"/>
            <a:ext cx="8339631" cy="6924973"/>
          </a:xfrm>
          <a:prstGeom prst="rect">
            <a:avLst/>
          </a:prstGeom>
          <a:noFill/>
        </p:spPr>
        <p:txBody>
          <a:bodyPr wrap="square" rtlCol="0">
            <a:spAutoFit/>
          </a:bodyPr>
          <a:lstStyle/>
          <a:p>
            <a:pPr algn="ctr"/>
            <a:endParaRPr lang="en-GB" sz="2400" b="1" dirty="0">
              <a:solidFill>
                <a:srgbClr val="286D80"/>
              </a:solidFill>
              <a:latin typeface="Nunito Medium" panose="020B0604020202020204" charset="0"/>
            </a:endParaRPr>
          </a:p>
          <a:p>
            <a:pPr algn="ctr"/>
            <a:endParaRPr lang="en-GB" sz="2800" b="1" dirty="0">
              <a:solidFill>
                <a:srgbClr val="286D80"/>
              </a:solidFill>
              <a:latin typeface="Nunito Medium" panose="020B0604020202020204" charset="0"/>
            </a:endParaRPr>
          </a:p>
          <a:p>
            <a:r>
              <a:rPr lang="en-GB" sz="2800" b="1" dirty="0">
                <a:solidFill>
                  <a:srgbClr val="286D80"/>
                </a:solidFill>
                <a:latin typeface="Nunito Medium" panose="020B0604020202020204" charset="0"/>
              </a:rPr>
              <a:t>Redis is a key-value based NoSQL database</a:t>
            </a:r>
          </a:p>
          <a:p>
            <a:endParaRPr lang="en-GB" sz="2800" b="1" dirty="0">
              <a:solidFill>
                <a:srgbClr val="286D80"/>
              </a:solidFill>
              <a:latin typeface="Nunito Medium" panose="020B0604020202020204" charset="0"/>
            </a:endParaRPr>
          </a:p>
          <a:p>
            <a:r>
              <a:rPr lang="en-GB" sz="2800" b="1" dirty="0">
                <a:solidFill>
                  <a:srgbClr val="286D80"/>
                </a:solidFill>
                <a:latin typeface="Nunito Medium" panose="020B0604020202020204" charset="0"/>
              </a:rPr>
              <a:t>Supports rich data types: strings, lists, hashes, sets, sorted sets, streams, bitmaps, hyperloglogs, and spatial indexes</a:t>
            </a:r>
          </a:p>
          <a:p>
            <a:endParaRPr lang="en-GB" sz="2800" b="1" dirty="0">
              <a:solidFill>
                <a:srgbClr val="286D80"/>
              </a:solidFill>
              <a:latin typeface="Nunito Medium" panose="020B0604020202020204" charset="0"/>
            </a:endParaRPr>
          </a:p>
          <a:p>
            <a:r>
              <a:rPr lang="en-GB" sz="2800" b="1" dirty="0">
                <a:solidFill>
                  <a:srgbClr val="286D80"/>
                </a:solidFill>
                <a:latin typeface="Nunito Medium" panose="020B0604020202020204" charset="0"/>
              </a:rPr>
              <a:t>All data is stored in memory (not on disk), ensuring sub-millisecond data access</a:t>
            </a:r>
          </a:p>
          <a:p>
            <a:endParaRPr lang="en-GB" sz="2800" b="1" dirty="0">
              <a:solidFill>
                <a:srgbClr val="286D80"/>
              </a:solidFill>
              <a:latin typeface="Nunito Medium" panose="020B0604020202020204" charset="0"/>
            </a:endParaRPr>
          </a:p>
          <a:p>
            <a:r>
              <a:rPr lang="en-GB" sz="2800" b="1" dirty="0">
                <a:solidFill>
                  <a:srgbClr val="286D80"/>
                </a:solidFill>
                <a:latin typeface="Nunito Medium" panose="020B0604020202020204" charset="0"/>
              </a:rPr>
              <a:t>Ideal for real-time use cases due to memory-based storage and fast lookup</a:t>
            </a:r>
          </a:p>
          <a:p>
            <a:endParaRPr lang="en-GB" sz="2800" b="1" dirty="0">
              <a:solidFill>
                <a:srgbClr val="286D80"/>
              </a:solidFill>
              <a:latin typeface="Nunito Medium" panose="020B0604020202020204" charset="0"/>
            </a:endParaRPr>
          </a:p>
          <a:p>
            <a:r>
              <a:rPr lang="en-GB" sz="2800" b="1" dirty="0">
                <a:solidFill>
                  <a:srgbClr val="286D80"/>
                </a:solidFill>
                <a:latin typeface="Nunito Medium" panose="020B0604020202020204" charset="0"/>
              </a:rPr>
              <a:t>Figure: Shows supported data types based on application/business need</a:t>
            </a:r>
          </a:p>
        </p:txBody>
      </p:sp>
      <p:sp>
        <p:nvSpPr>
          <p:cNvPr id="5" name="TextBox 4">
            <a:extLst>
              <a:ext uri="{FF2B5EF4-FFF2-40B4-BE49-F238E27FC236}">
                <a16:creationId xmlns:a16="http://schemas.microsoft.com/office/drawing/2014/main" id="{45232D3F-F878-4207-AD01-A82089D143F7}"/>
              </a:ext>
            </a:extLst>
          </p:cNvPr>
          <p:cNvSpPr txBox="1"/>
          <p:nvPr/>
        </p:nvSpPr>
        <p:spPr>
          <a:xfrm>
            <a:off x="5907881" y="1889160"/>
            <a:ext cx="6472238" cy="707886"/>
          </a:xfrm>
          <a:prstGeom prst="rect">
            <a:avLst/>
          </a:prstGeom>
          <a:noFill/>
        </p:spPr>
        <p:txBody>
          <a:bodyPr wrap="square" rtlCol="0">
            <a:spAutoFit/>
          </a:bodyPr>
          <a:lstStyle/>
          <a:p>
            <a:pPr algn="ctr"/>
            <a:r>
              <a:rPr lang="en-GB" sz="4000" b="1" dirty="0">
                <a:solidFill>
                  <a:srgbClr val="286D80"/>
                </a:solidFill>
                <a:latin typeface="Nunito Medium" panose="020B0604020202020204" charset="0"/>
              </a:rPr>
              <a:t>Underlying Data Model</a:t>
            </a:r>
          </a:p>
        </p:txBody>
      </p:sp>
      <p:pic>
        <p:nvPicPr>
          <p:cNvPr id="9" name="Picture 8" descr="A screen shot of a computer&#10;&#10;Description automatically generated">
            <a:extLst>
              <a:ext uri="{FF2B5EF4-FFF2-40B4-BE49-F238E27FC236}">
                <a16:creationId xmlns:a16="http://schemas.microsoft.com/office/drawing/2014/main" id="{8F446BDE-ADF9-4441-A6E9-4498839A15D1}"/>
              </a:ext>
            </a:extLst>
          </p:cNvPr>
          <p:cNvPicPr>
            <a:picLocks noChangeAspect="1"/>
          </p:cNvPicPr>
          <p:nvPr/>
        </p:nvPicPr>
        <p:blipFill>
          <a:blip r:embed="rId5"/>
          <a:stretch>
            <a:fillRect/>
          </a:stretch>
        </p:blipFill>
        <p:spPr>
          <a:xfrm>
            <a:off x="7597257" y="3138888"/>
            <a:ext cx="10116587" cy="6548037"/>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060381C7-7AC4-4FF2-A155-2BD13BD0F135}"/>
              </a:ext>
            </a:extLst>
          </p:cNvPr>
          <p:cNvPicPr>
            <a:picLocks noChangeAspect="1"/>
          </p:cNvPicPr>
          <p:nvPr/>
        </p:nvPicPr>
        <p:blipFill>
          <a:blip r:embed="rId5"/>
          <a:stretch>
            <a:fillRect/>
          </a:stretch>
        </p:blipFill>
        <p:spPr>
          <a:xfrm>
            <a:off x="7597258" y="3138887"/>
            <a:ext cx="10116586" cy="6548037"/>
          </a:xfrm>
          <a:prstGeom prst="rect">
            <a:avLst/>
          </a:prstGeom>
        </p:spPr>
      </p:pic>
    </p:spTree>
    <p:extLst>
      <p:ext uri="{BB962C8B-B14F-4D97-AF65-F5344CB8AC3E}">
        <p14:creationId xmlns:p14="http://schemas.microsoft.com/office/powerpoint/2010/main" val="257484932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91"/>
        <p:cNvGrpSpPr/>
        <p:nvPr/>
      </p:nvGrpSpPr>
      <p:grpSpPr>
        <a:xfrm>
          <a:off x="0" y="0"/>
          <a:ext cx="0" cy="0"/>
          <a:chOff x="0" y="0"/>
          <a:chExt cx="0" cy="0"/>
        </a:xfrm>
      </p:grpSpPr>
      <p:sp>
        <p:nvSpPr>
          <p:cNvPr id="308" name="Google Shape;308;p25"/>
          <p:cNvSpPr/>
          <p:nvPr/>
        </p:nvSpPr>
        <p:spPr>
          <a:xfrm>
            <a:off x="14094575" y="9355975"/>
            <a:ext cx="7315200" cy="1862051"/>
          </a:xfrm>
          <a:custGeom>
            <a:avLst/>
            <a:gdLst/>
            <a:ahLst/>
            <a:cxnLst/>
            <a:rect l="l" t="t" r="r" b="b"/>
            <a:pathLst>
              <a:path w="7315200" h="1862051" extrusionOk="0">
                <a:moveTo>
                  <a:pt x="0" y="0"/>
                </a:moveTo>
                <a:lnTo>
                  <a:pt x="7315200" y="0"/>
                </a:lnTo>
                <a:lnTo>
                  <a:pt x="7315200" y="1862050"/>
                </a:lnTo>
                <a:lnTo>
                  <a:pt x="0" y="1862050"/>
                </a:lnTo>
                <a:lnTo>
                  <a:pt x="0" y="0"/>
                </a:lnTo>
                <a:close/>
              </a:path>
            </a:pathLst>
          </a:custGeom>
          <a:blipFill rotWithShape="1">
            <a:blip r:embed="rId3">
              <a:alphaModFix/>
            </a:blip>
            <a:stretch>
              <a:fillRect/>
            </a:stretch>
          </a:blipFill>
          <a:ln>
            <a:noFill/>
          </a:ln>
        </p:spPr>
        <p:txBody>
          <a:bodyPr/>
          <a:lstStyle/>
          <a:p>
            <a:endParaRPr lang="en-GB"/>
          </a:p>
        </p:txBody>
      </p:sp>
      <p:sp>
        <p:nvSpPr>
          <p:cNvPr id="309" name="Google Shape;309;p25"/>
          <p:cNvSpPr/>
          <p:nvPr/>
        </p:nvSpPr>
        <p:spPr>
          <a:xfrm rot="-9993789">
            <a:off x="3939657" y="-1785492"/>
            <a:ext cx="7315200" cy="2766476"/>
          </a:xfrm>
          <a:custGeom>
            <a:avLst/>
            <a:gdLst/>
            <a:ahLst/>
            <a:cxnLst/>
            <a:rect l="l" t="t" r="r" b="b"/>
            <a:pathLst>
              <a:path w="7315200" h="2766476" extrusionOk="0">
                <a:moveTo>
                  <a:pt x="0" y="0"/>
                </a:moveTo>
                <a:lnTo>
                  <a:pt x="7315200" y="0"/>
                </a:lnTo>
                <a:lnTo>
                  <a:pt x="7315200" y="2766476"/>
                </a:lnTo>
                <a:lnTo>
                  <a:pt x="0" y="2766476"/>
                </a:lnTo>
                <a:lnTo>
                  <a:pt x="0" y="0"/>
                </a:lnTo>
                <a:close/>
              </a:path>
            </a:pathLst>
          </a:custGeom>
          <a:blipFill rotWithShape="1">
            <a:blip r:embed="rId4">
              <a:alphaModFix/>
            </a:blip>
            <a:stretch>
              <a:fillRect/>
            </a:stretch>
          </a:blipFill>
          <a:ln>
            <a:noFill/>
          </a:ln>
        </p:spPr>
        <p:txBody>
          <a:bodyPr/>
          <a:lstStyle/>
          <a:p>
            <a:endParaRPr lang="en-GB"/>
          </a:p>
        </p:txBody>
      </p:sp>
      <p:sp>
        <p:nvSpPr>
          <p:cNvPr id="2" name="Google Shape;292;p25">
            <a:extLst>
              <a:ext uri="{FF2B5EF4-FFF2-40B4-BE49-F238E27FC236}">
                <a16:creationId xmlns:a16="http://schemas.microsoft.com/office/drawing/2014/main" id="{983301F8-99CC-89B6-8D5E-FA7AB269E4E6}"/>
              </a:ext>
            </a:extLst>
          </p:cNvPr>
          <p:cNvSpPr txBox="1"/>
          <p:nvPr/>
        </p:nvSpPr>
        <p:spPr>
          <a:xfrm>
            <a:off x="-928703" y="283548"/>
            <a:ext cx="5874863" cy="1255728"/>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8000" b="0" i="0" u="none" strike="noStrike" cap="none" dirty="0">
                <a:solidFill>
                  <a:srgbClr val="286D80"/>
                </a:solidFill>
                <a:latin typeface="Segoe UI Black" panose="020B0A02040204020203" pitchFamily="34" charset="0"/>
                <a:ea typeface="Segoe UI Black" panose="020B0A02040204020203" pitchFamily="34" charset="0"/>
                <a:cs typeface="Calistoga"/>
                <a:sym typeface="Calistoga"/>
              </a:rPr>
              <a:t>Design</a:t>
            </a:r>
            <a:endParaRPr dirty="0">
              <a:solidFill>
                <a:srgbClr val="286D80"/>
              </a:solidFill>
              <a:latin typeface="Segoe UI Black" panose="020B0A02040204020203" pitchFamily="34" charset="0"/>
              <a:ea typeface="Segoe UI Black" panose="020B0A02040204020203" pitchFamily="34" charset="0"/>
            </a:endParaRPr>
          </a:p>
        </p:txBody>
      </p:sp>
      <p:sp>
        <p:nvSpPr>
          <p:cNvPr id="6" name="TextBox 5">
            <a:extLst>
              <a:ext uri="{FF2B5EF4-FFF2-40B4-BE49-F238E27FC236}">
                <a16:creationId xmlns:a16="http://schemas.microsoft.com/office/drawing/2014/main" id="{13463973-FEF7-4EE3-9FEF-5DDDC3522A53}"/>
              </a:ext>
            </a:extLst>
          </p:cNvPr>
          <p:cNvSpPr txBox="1"/>
          <p:nvPr/>
        </p:nvSpPr>
        <p:spPr>
          <a:xfrm>
            <a:off x="257176" y="1172570"/>
            <a:ext cx="17373599" cy="477053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286D80"/>
                </a:solidFill>
                <a:effectLst/>
                <a:latin typeface="Nunito Medium" panose="020B0604020202020204" charset="0"/>
              </a:rPr>
              <a:t>Command-Based Query Language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286D80"/>
              </a:solidFill>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Replaces SQL with specific commands like SET, GET, HSET, ZADD,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Commands are atomic, consistent, and have known time complexities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Lacks SQL’s declarative style but offers high performance and simplicity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Supports publish/subscribe, Lua scripting for complex logic, and transactions via MULTI/EXEC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286D80"/>
                </a:solidFill>
                <a:effectLst/>
                <a:latin typeface="Nunito Medium" panose="020B0604020202020204" charset="0"/>
              </a:rPr>
              <a:t>Most operations complete in constant or logarithmic time</a:t>
            </a:r>
          </a:p>
        </p:txBody>
      </p:sp>
      <p:pic>
        <p:nvPicPr>
          <p:cNvPr id="4" name="Picture 3">
            <a:extLst>
              <a:ext uri="{FF2B5EF4-FFF2-40B4-BE49-F238E27FC236}">
                <a16:creationId xmlns:a16="http://schemas.microsoft.com/office/drawing/2014/main" id="{8362FC89-68C7-4974-89BF-5D5D56C5C97E}"/>
              </a:ext>
            </a:extLst>
          </p:cNvPr>
          <p:cNvPicPr>
            <a:picLocks noChangeAspect="1"/>
          </p:cNvPicPr>
          <p:nvPr/>
        </p:nvPicPr>
        <p:blipFill>
          <a:blip r:embed="rId5"/>
          <a:stretch>
            <a:fillRect/>
          </a:stretch>
        </p:blipFill>
        <p:spPr>
          <a:xfrm>
            <a:off x="1115017" y="6200775"/>
            <a:ext cx="16057966" cy="3739037"/>
          </a:xfrm>
          <a:prstGeom prst="rect">
            <a:avLst/>
          </a:prstGeom>
        </p:spPr>
      </p:pic>
    </p:spTree>
    <p:extLst>
      <p:ext uri="{BB962C8B-B14F-4D97-AF65-F5344CB8AC3E}">
        <p14:creationId xmlns:p14="http://schemas.microsoft.com/office/powerpoint/2010/main" val="40328117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91"/>
        <p:cNvGrpSpPr/>
        <p:nvPr/>
      </p:nvGrpSpPr>
      <p:grpSpPr>
        <a:xfrm>
          <a:off x="0" y="0"/>
          <a:ext cx="0" cy="0"/>
          <a:chOff x="0" y="0"/>
          <a:chExt cx="0" cy="0"/>
        </a:xfrm>
      </p:grpSpPr>
      <p:sp>
        <p:nvSpPr>
          <p:cNvPr id="308" name="Google Shape;308;p25"/>
          <p:cNvSpPr/>
          <p:nvPr/>
        </p:nvSpPr>
        <p:spPr>
          <a:xfrm>
            <a:off x="14094575" y="9482099"/>
            <a:ext cx="7315200" cy="1862051"/>
          </a:xfrm>
          <a:custGeom>
            <a:avLst/>
            <a:gdLst/>
            <a:ahLst/>
            <a:cxnLst/>
            <a:rect l="l" t="t" r="r" b="b"/>
            <a:pathLst>
              <a:path w="7315200" h="1862051" extrusionOk="0">
                <a:moveTo>
                  <a:pt x="0" y="0"/>
                </a:moveTo>
                <a:lnTo>
                  <a:pt x="7315200" y="0"/>
                </a:lnTo>
                <a:lnTo>
                  <a:pt x="7315200" y="1862050"/>
                </a:lnTo>
                <a:lnTo>
                  <a:pt x="0" y="1862050"/>
                </a:lnTo>
                <a:lnTo>
                  <a:pt x="0" y="0"/>
                </a:lnTo>
                <a:close/>
              </a:path>
            </a:pathLst>
          </a:custGeom>
          <a:blipFill rotWithShape="1">
            <a:blip r:embed="rId3">
              <a:alphaModFix/>
            </a:blip>
            <a:stretch>
              <a:fillRect/>
            </a:stretch>
          </a:blipFill>
          <a:ln>
            <a:noFill/>
          </a:ln>
        </p:spPr>
        <p:txBody>
          <a:bodyPr/>
          <a:lstStyle/>
          <a:p>
            <a:endParaRPr lang="en-GB"/>
          </a:p>
        </p:txBody>
      </p:sp>
      <p:sp>
        <p:nvSpPr>
          <p:cNvPr id="7" name="Google Shape;292;p25">
            <a:extLst>
              <a:ext uri="{FF2B5EF4-FFF2-40B4-BE49-F238E27FC236}">
                <a16:creationId xmlns:a16="http://schemas.microsoft.com/office/drawing/2014/main" id="{3AAC32B0-E781-4CC0-A988-4D390E1441CD}"/>
              </a:ext>
            </a:extLst>
          </p:cNvPr>
          <p:cNvSpPr txBox="1"/>
          <p:nvPr/>
        </p:nvSpPr>
        <p:spPr>
          <a:xfrm>
            <a:off x="803700" y="402306"/>
            <a:ext cx="16680600"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 Architecture, Persistence &amp; Scalability</a:t>
            </a:r>
            <a:endParaRPr sz="6000" b="1" dirty="0">
              <a:solidFill>
                <a:srgbClr val="286D80"/>
              </a:solidFill>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93A1B12A-55CC-4353-9549-770E6269A0D2}"/>
              </a:ext>
            </a:extLst>
          </p:cNvPr>
          <p:cNvSpPr txBox="1"/>
          <p:nvPr/>
        </p:nvSpPr>
        <p:spPr>
          <a:xfrm>
            <a:off x="3703688" y="1397723"/>
            <a:ext cx="10880624" cy="584775"/>
          </a:xfrm>
          <a:prstGeom prst="rect">
            <a:avLst/>
          </a:prstGeom>
          <a:noFill/>
        </p:spPr>
        <p:txBody>
          <a:bodyPr wrap="square" rtlCol="0">
            <a:spAutoFit/>
          </a:bodyPr>
          <a:lstStyle/>
          <a:p>
            <a:r>
              <a:rPr lang="en-GB" sz="3200" b="1" dirty="0">
                <a:solidFill>
                  <a:srgbClr val="286D80"/>
                </a:solidFill>
                <a:latin typeface="Nunito Medium" panose="020B0604020202020204" charset="0"/>
              </a:rPr>
              <a:t>High-Performance Design with Built-In Fault Tolerance</a:t>
            </a:r>
            <a:endParaRPr lang="en-GB" sz="1800" b="1" dirty="0">
              <a:solidFill>
                <a:srgbClr val="286D80"/>
              </a:solidFill>
              <a:latin typeface="Nunito Medium" panose="020B0604020202020204" charset="0"/>
            </a:endParaRPr>
          </a:p>
        </p:txBody>
      </p:sp>
      <p:graphicFrame>
        <p:nvGraphicFramePr>
          <p:cNvPr id="311" name="TextBox 8">
            <a:extLst>
              <a:ext uri="{FF2B5EF4-FFF2-40B4-BE49-F238E27FC236}">
                <a16:creationId xmlns:a16="http://schemas.microsoft.com/office/drawing/2014/main" id="{8A5351DB-E8CD-A067-14A4-E1536893B9EB}"/>
              </a:ext>
            </a:extLst>
          </p:cNvPr>
          <p:cNvGraphicFramePr/>
          <p:nvPr>
            <p:extLst>
              <p:ext uri="{D42A27DB-BD31-4B8C-83A1-F6EECF244321}">
                <p14:modId xmlns:p14="http://schemas.microsoft.com/office/powerpoint/2010/main" val="4113001810"/>
              </p:ext>
            </p:extLst>
          </p:nvPr>
        </p:nvGraphicFramePr>
        <p:xfrm>
          <a:off x="2669881" y="2343408"/>
          <a:ext cx="14094575" cy="40210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A close-up of a computer screen&#10;&#10;Description automatically generated">
            <a:extLst>
              <a:ext uri="{FF2B5EF4-FFF2-40B4-BE49-F238E27FC236}">
                <a16:creationId xmlns:a16="http://schemas.microsoft.com/office/drawing/2014/main" id="{DAF040BA-B45E-4DB6-A898-9743BAACAC38}"/>
              </a:ext>
            </a:extLst>
          </p:cNvPr>
          <p:cNvPicPr>
            <a:picLocks noChangeAspect="1"/>
          </p:cNvPicPr>
          <p:nvPr/>
        </p:nvPicPr>
        <p:blipFill>
          <a:blip r:embed="rId9"/>
          <a:stretch>
            <a:fillRect/>
          </a:stretch>
        </p:blipFill>
        <p:spPr>
          <a:xfrm>
            <a:off x="3583067" y="6737448"/>
            <a:ext cx="12268201" cy="2412287"/>
          </a:xfrm>
          <a:prstGeom prst="rect">
            <a:avLst/>
          </a:prstGeom>
        </p:spPr>
      </p:pic>
    </p:spTree>
    <p:extLst>
      <p:ext uri="{BB962C8B-B14F-4D97-AF65-F5344CB8AC3E}">
        <p14:creationId xmlns:p14="http://schemas.microsoft.com/office/powerpoint/2010/main" val="174720366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DEFF2"/>
            </a:gs>
            <a:gs pos="100000">
              <a:srgbClr val="FFFFFF"/>
            </a:gs>
          </a:gsLst>
          <a:lin ang="2700000" scaled="0"/>
        </a:gradFill>
        <a:effectLst/>
      </p:bgPr>
    </p:bg>
    <p:spTree>
      <p:nvGrpSpPr>
        <p:cNvPr id="1" name="Shape 291"/>
        <p:cNvGrpSpPr/>
        <p:nvPr/>
      </p:nvGrpSpPr>
      <p:grpSpPr>
        <a:xfrm>
          <a:off x="0" y="0"/>
          <a:ext cx="0" cy="0"/>
          <a:chOff x="0" y="0"/>
          <a:chExt cx="0" cy="0"/>
        </a:xfrm>
      </p:grpSpPr>
      <p:sp>
        <p:nvSpPr>
          <p:cNvPr id="308" name="Google Shape;308;p25"/>
          <p:cNvSpPr/>
          <p:nvPr/>
        </p:nvSpPr>
        <p:spPr>
          <a:xfrm>
            <a:off x="14094575" y="9355975"/>
            <a:ext cx="7315200" cy="1862051"/>
          </a:xfrm>
          <a:custGeom>
            <a:avLst/>
            <a:gdLst/>
            <a:ahLst/>
            <a:cxnLst/>
            <a:rect l="l" t="t" r="r" b="b"/>
            <a:pathLst>
              <a:path w="7315200" h="1862051" extrusionOk="0">
                <a:moveTo>
                  <a:pt x="0" y="0"/>
                </a:moveTo>
                <a:lnTo>
                  <a:pt x="7315200" y="0"/>
                </a:lnTo>
                <a:lnTo>
                  <a:pt x="7315200" y="1862050"/>
                </a:lnTo>
                <a:lnTo>
                  <a:pt x="0" y="1862050"/>
                </a:lnTo>
                <a:lnTo>
                  <a:pt x="0" y="0"/>
                </a:lnTo>
                <a:close/>
              </a:path>
            </a:pathLst>
          </a:custGeom>
          <a:blipFill rotWithShape="1">
            <a:blip r:embed="rId3">
              <a:alphaModFix/>
            </a:blip>
            <a:stretch>
              <a:fillRect/>
            </a:stretch>
          </a:blipFill>
          <a:ln>
            <a:noFill/>
          </a:ln>
        </p:spPr>
        <p:txBody>
          <a:bodyPr/>
          <a:lstStyle/>
          <a:p>
            <a:endParaRPr lang="en-GB"/>
          </a:p>
        </p:txBody>
      </p:sp>
      <p:sp>
        <p:nvSpPr>
          <p:cNvPr id="7" name="Google Shape;292;p25">
            <a:extLst>
              <a:ext uri="{FF2B5EF4-FFF2-40B4-BE49-F238E27FC236}">
                <a16:creationId xmlns:a16="http://schemas.microsoft.com/office/drawing/2014/main" id="{3AAC32B0-E781-4CC0-A988-4D390E1441CD}"/>
              </a:ext>
            </a:extLst>
          </p:cNvPr>
          <p:cNvSpPr txBox="1"/>
          <p:nvPr/>
        </p:nvSpPr>
        <p:spPr>
          <a:xfrm>
            <a:off x="803700" y="402306"/>
            <a:ext cx="16680600" cy="941796"/>
          </a:xfrm>
          <a:prstGeom prst="rect">
            <a:avLst/>
          </a:prstGeom>
          <a:noFill/>
          <a:ln>
            <a:noFill/>
          </a:ln>
        </p:spPr>
        <p:txBody>
          <a:bodyPr spcFirstLastPara="1" wrap="square" lIns="0" tIns="0" rIns="0" bIns="0" anchor="t" anchorCtr="0">
            <a:spAutoFit/>
          </a:bodyPr>
          <a:lstStyle/>
          <a:p>
            <a:pPr marL="0" marR="0" lvl="0" indent="0" algn="ctr" rtl="0">
              <a:lnSpc>
                <a:spcPct val="102000"/>
              </a:lnSpc>
              <a:spcBef>
                <a:spcPts val="0"/>
              </a:spcBef>
              <a:spcAft>
                <a:spcPts val="0"/>
              </a:spcAft>
              <a:buNone/>
            </a:pPr>
            <a:r>
              <a:rPr lang="en-US" sz="6000" b="1" dirty="0">
                <a:solidFill>
                  <a:srgbClr val="286D80"/>
                </a:solidFill>
                <a:latin typeface="Segoe UI Black" panose="020B0A02040204020203" pitchFamily="34" charset="0"/>
                <a:ea typeface="Segoe UI Black" panose="020B0A02040204020203" pitchFamily="34" charset="0"/>
              </a:rPr>
              <a:t>Redis Architecture, Persistence &amp; Scalability</a:t>
            </a:r>
            <a:endParaRPr sz="6000" b="1" dirty="0">
              <a:solidFill>
                <a:srgbClr val="286D80"/>
              </a:solidFill>
              <a:latin typeface="Segoe UI Black" panose="020B0A02040204020203" pitchFamily="34" charset="0"/>
              <a:ea typeface="Segoe UI Black" panose="020B0A02040204020203" pitchFamily="34" charset="0"/>
            </a:endParaRPr>
          </a:p>
        </p:txBody>
      </p:sp>
      <p:sp>
        <p:nvSpPr>
          <p:cNvPr id="8" name="TextBox 7">
            <a:extLst>
              <a:ext uri="{FF2B5EF4-FFF2-40B4-BE49-F238E27FC236}">
                <a16:creationId xmlns:a16="http://schemas.microsoft.com/office/drawing/2014/main" id="{93A1B12A-55CC-4353-9549-770E6269A0D2}"/>
              </a:ext>
            </a:extLst>
          </p:cNvPr>
          <p:cNvSpPr txBox="1"/>
          <p:nvPr/>
        </p:nvSpPr>
        <p:spPr>
          <a:xfrm>
            <a:off x="803700" y="1660631"/>
            <a:ext cx="6172415" cy="707886"/>
          </a:xfrm>
          <a:prstGeom prst="rect">
            <a:avLst/>
          </a:prstGeom>
          <a:noFill/>
        </p:spPr>
        <p:txBody>
          <a:bodyPr wrap="square" rtlCol="0">
            <a:spAutoFit/>
          </a:bodyPr>
          <a:lstStyle/>
          <a:p>
            <a:r>
              <a:rPr lang="en-US" sz="4000" b="1" dirty="0">
                <a:solidFill>
                  <a:srgbClr val="286D80"/>
                </a:solidFill>
                <a:latin typeface="Nunito Medium" panose="020B0604020202020204" charset="0"/>
              </a:rPr>
              <a:t>Persistence Mechanisms</a:t>
            </a:r>
            <a:endParaRPr lang="en-GB" sz="1800" b="1" dirty="0">
              <a:solidFill>
                <a:srgbClr val="286D80"/>
              </a:solidFill>
              <a:latin typeface="Nunito Medium" panose="020B0604020202020204" charset="0"/>
            </a:endParaRPr>
          </a:p>
        </p:txBody>
      </p:sp>
      <p:sp>
        <p:nvSpPr>
          <p:cNvPr id="2" name="TextBox 1">
            <a:extLst>
              <a:ext uri="{FF2B5EF4-FFF2-40B4-BE49-F238E27FC236}">
                <a16:creationId xmlns:a16="http://schemas.microsoft.com/office/drawing/2014/main" id="{F74CEE63-E66B-469F-BE36-F875B6C95C5E}"/>
              </a:ext>
            </a:extLst>
          </p:cNvPr>
          <p:cNvSpPr txBox="1"/>
          <p:nvPr/>
        </p:nvSpPr>
        <p:spPr>
          <a:xfrm>
            <a:off x="803698" y="2494399"/>
            <a:ext cx="9240415" cy="252376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RDB: Snapshot-based backup (faster, compact, but may lose recent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AOF: Logs each write (more durable, higher storage use).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Both can be combined for balanced durability and performance.</a:t>
            </a:r>
          </a:p>
          <a:p>
            <a:endParaRPr lang="en-US" dirty="0"/>
          </a:p>
        </p:txBody>
      </p:sp>
      <p:sp>
        <p:nvSpPr>
          <p:cNvPr id="10" name="TextBox 9">
            <a:extLst>
              <a:ext uri="{FF2B5EF4-FFF2-40B4-BE49-F238E27FC236}">
                <a16:creationId xmlns:a16="http://schemas.microsoft.com/office/drawing/2014/main" id="{D9C9041F-5700-4392-9C8A-39000F9CD618}"/>
              </a:ext>
            </a:extLst>
          </p:cNvPr>
          <p:cNvSpPr txBox="1"/>
          <p:nvPr/>
        </p:nvSpPr>
        <p:spPr>
          <a:xfrm>
            <a:off x="803700" y="5025383"/>
            <a:ext cx="8035715" cy="707886"/>
          </a:xfrm>
          <a:prstGeom prst="rect">
            <a:avLst/>
          </a:prstGeom>
          <a:noFill/>
        </p:spPr>
        <p:txBody>
          <a:bodyPr wrap="square" rtlCol="0">
            <a:spAutoFit/>
          </a:bodyPr>
          <a:lstStyle/>
          <a:p>
            <a:r>
              <a:rPr lang="en-US" sz="4000" b="1" dirty="0">
                <a:solidFill>
                  <a:srgbClr val="286D80"/>
                </a:solidFill>
                <a:latin typeface="Nunito Medium" panose="020B0604020202020204" charset="0"/>
              </a:rPr>
              <a:t>High Availability &amp; Scalability</a:t>
            </a:r>
            <a:endParaRPr lang="en-GB" sz="4000" b="1" dirty="0">
              <a:solidFill>
                <a:srgbClr val="286D80"/>
              </a:solidFill>
              <a:latin typeface="Nunito Medium" panose="020B0604020202020204" charset="0"/>
            </a:endParaRPr>
          </a:p>
        </p:txBody>
      </p:sp>
      <p:sp>
        <p:nvSpPr>
          <p:cNvPr id="11" name="TextBox 10">
            <a:extLst>
              <a:ext uri="{FF2B5EF4-FFF2-40B4-BE49-F238E27FC236}">
                <a16:creationId xmlns:a16="http://schemas.microsoft.com/office/drawing/2014/main" id="{3DB18C9C-E11A-4ABD-BEDE-737F2CEA5DF9}"/>
              </a:ext>
            </a:extLst>
          </p:cNvPr>
          <p:cNvSpPr txBox="1"/>
          <p:nvPr/>
        </p:nvSpPr>
        <p:spPr>
          <a:xfrm>
            <a:off x="803699" y="5862195"/>
            <a:ext cx="9350715" cy="32624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Replication: Asynchronous master-replica setup.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Redis Cluster: Auto-partitions data with consistent hashing.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Supports smart client routing, failover, and self-healing via gossip protocol.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rgbClr val="286D80"/>
              </a:solidFill>
              <a:effectLst/>
              <a:latin typeface="Nunito Medium"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286D80"/>
                </a:solidFill>
                <a:effectLst/>
                <a:latin typeface="Nunito Medium" panose="020B0604020202020204" charset="0"/>
              </a:rPr>
              <a:t>Enables horizontal scaling without central coordination.</a:t>
            </a:r>
          </a:p>
          <a:p>
            <a:endParaRPr lang="en-US" dirty="0"/>
          </a:p>
        </p:txBody>
      </p:sp>
      <p:pic>
        <p:nvPicPr>
          <p:cNvPr id="12" name="Picture 11">
            <a:extLst>
              <a:ext uri="{FF2B5EF4-FFF2-40B4-BE49-F238E27FC236}">
                <a16:creationId xmlns:a16="http://schemas.microsoft.com/office/drawing/2014/main" id="{6FD21B8E-31E7-4469-ACF3-BE3BD157DA71}"/>
              </a:ext>
            </a:extLst>
          </p:cNvPr>
          <p:cNvPicPr>
            <a:picLocks noChangeAspect="1"/>
          </p:cNvPicPr>
          <p:nvPr/>
        </p:nvPicPr>
        <p:blipFill>
          <a:blip r:embed="rId4"/>
          <a:stretch>
            <a:fillRect/>
          </a:stretch>
        </p:blipFill>
        <p:spPr>
          <a:xfrm>
            <a:off x="10154414" y="5025383"/>
            <a:ext cx="7725782" cy="3836732"/>
          </a:xfrm>
          <a:prstGeom prst="rect">
            <a:avLst/>
          </a:prstGeom>
        </p:spPr>
      </p:pic>
      <p:pic>
        <p:nvPicPr>
          <p:cNvPr id="14" name="Picture 13">
            <a:extLst>
              <a:ext uri="{FF2B5EF4-FFF2-40B4-BE49-F238E27FC236}">
                <a16:creationId xmlns:a16="http://schemas.microsoft.com/office/drawing/2014/main" id="{DFD61A52-588D-492B-A0E7-9EA7955BBE43}"/>
              </a:ext>
            </a:extLst>
          </p:cNvPr>
          <p:cNvPicPr>
            <a:picLocks noChangeAspect="1"/>
          </p:cNvPicPr>
          <p:nvPr/>
        </p:nvPicPr>
        <p:blipFill>
          <a:blip r:embed="rId5"/>
          <a:stretch>
            <a:fillRect/>
          </a:stretch>
        </p:blipFill>
        <p:spPr>
          <a:xfrm>
            <a:off x="9144000" y="2929224"/>
            <a:ext cx="9093938" cy="1347849"/>
          </a:xfrm>
          <a:prstGeom prst="rect">
            <a:avLst/>
          </a:prstGeom>
        </p:spPr>
      </p:pic>
    </p:spTree>
    <p:extLst>
      <p:ext uri="{BB962C8B-B14F-4D97-AF65-F5344CB8AC3E}">
        <p14:creationId xmlns:p14="http://schemas.microsoft.com/office/powerpoint/2010/main" val="4080030491"/>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1624</Words>
  <Application>Microsoft Office PowerPoint</Application>
  <PresentationFormat>Custom</PresentationFormat>
  <Paragraphs>203</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Nunito Medium</vt:lpstr>
      <vt:lpstr>Arial</vt:lpstr>
      <vt:lpstr>Calibri</vt:lpstr>
      <vt:lpstr>Segoe UI Black</vt:lpstr>
      <vt:lpstr>Aptos</vt:lpstr>
      <vt:lpstr>Calistoga</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Numaira Zaib</dc:creator>
  <cp:lastModifiedBy>Numaira Zaib</cp:lastModifiedBy>
  <cp:revision>260</cp:revision>
  <dcterms:modified xsi:type="dcterms:W3CDTF">2025-06-22T15:38:52Z</dcterms:modified>
</cp:coreProperties>
</file>