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5" r:id="rId2"/>
    <p:sldId id="306" r:id="rId3"/>
    <p:sldId id="307" r:id="rId4"/>
    <p:sldId id="308" r:id="rId5"/>
    <p:sldId id="263" r:id="rId6"/>
    <p:sldId id="256" r:id="rId7"/>
    <p:sldId id="319" r:id="rId8"/>
    <p:sldId id="309" r:id="rId9"/>
    <p:sldId id="260" r:id="rId10"/>
    <p:sldId id="311" r:id="rId11"/>
    <p:sldId id="320" r:id="rId12"/>
    <p:sldId id="310" r:id="rId13"/>
    <p:sldId id="312" r:id="rId14"/>
    <p:sldId id="313" r:id="rId15"/>
    <p:sldId id="314" r:id="rId16"/>
    <p:sldId id="315" r:id="rId17"/>
    <p:sldId id="316" r:id="rId18"/>
    <p:sldId id="323" r:id="rId19"/>
    <p:sldId id="322" r:id="rId20"/>
    <p:sldId id="321" r:id="rId21"/>
    <p:sldId id="258" r:id="rId22"/>
    <p:sldId id="298" r:id="rId23"/>
    <p:sldId id="293" r:id="rId24"/>
    <p:sldId id="318" r:id="rId25"/>
    <p:sldId id="32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BEC0"/>
    <a:srgbClr val="2C6566"/>
    <a:srgbClr val="89C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376C8-960B-42E6-A8D0-20FD8F23BC5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83D48-D842-400F-AC9F-629CAF74D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9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1F59B33-7910-9C32-0B29-AC79DB451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4391000A-85C0-DB52-75DE-DE96913F4B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555BAF5E-105E-01F2-EA9C-DD344F2821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2082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37C638A3-22DF-4B65-6681-1ACECDA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>
            <a:extLst>
              <a:ext uri="{FF2B5EF4-FFF2-40B4-BE49-F238E27FC236}">
                <a16:creationId xmlns:a16="http://schemas.microsoft.com/office/drawing/2014/main" id="{E1A660CB-5ACC-788B-D5F1-ABD75A4AED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:notes">
            <a:extLst>
              <a:ext uri="{FF2B5EF4-FFF2-40B4-BE49-F238E27FC236}">
                <a16:creationId xmlns:a16="http://schemas.microsoft.com/office/drawing/2014/main" id="{B5E467A6-6222-6F8E-30A0-E9C8CBA4B2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314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>
          <a:extLst>
            <a:ext uri="{FF2B5EF4-FFF2-40B4-BE49-F238E27FC236}">
              <a16:creationId xmlns:a16="http://schemas.microsoft.com/office/drawing/2014/main" id="{663DD6F0-2516-9C4D-15A3-2CD5FE7DA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>
            <a:extLst>
              <a:ext uri="{FF2B5EF4-FFF2-40B4-BE49-F238E27FC236}">
                <a16:creationId xmlns:a16="http://schemas.microsoft.com/office/drawing/2014/main" id="{362E1B13-A2C2-3A4B-2FF0-B467A160B7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:notes">
            <a:extLst>
              <a:ext uri="{FF2B5EF4-FFF2-40B4-BE49-F238E27FC236}">
                <a16:creationId xmlns:a16="http://schemas.microsoft.com/office/drawing/2014/main" id="{3182AB35-231D-22DD-A85C-B07ACEFEFD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787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4319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1F59B33-7910-9C32-0B29-AC79DB451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4391000A-85C0-DB52-75DE-DE96913F4B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555BAF5E-105E-01F2-EA9C-DD344F2821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8529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435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>
          <a:extLst>
            <a:ext uri="{FF2B5EF4-FFF2-40B4-BE49-F238E27FC236}">
              <a16:creationId xmlns:a16="http://schemas.microsoft.com/office/drawing/2014/main" id="{37C638A3-22DF-4B65-6681-1ACECDA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>
            <a:extLst>
              <a:ext uri="{FF2B5EF4-FFF2-40B4-BE49-F238E27FC236}">
                <a16:creationId xmlns:a16="http://schemas.microsoft.com/office/drawing/2014/main" id="{E1A660CB-5ACC-788B-D5F1-ABD75A4AED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:notes">
            <a:extLst>
              <a:ext uri="{FF2B5EF4-FFF2-40B4-BE49-F238E27FC236}">
                <a16:creationId xmlns:a16="http://schemas.microsoft.com/office/drawing/2014/main" id="{B5E467A6-6222-6F8E-30A0-E9C8CBA4B2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4866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05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0969-93A3-466C-BB66-E7D803A3E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F493D-812B-471D-B16A-311A40562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274EE-33DF-450B-BD7C-07429A2D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F923-EEFF-4144-BDE0-A8C17BBF054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875F7-665A-40BA-B66E-7BA69E08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878BA-39DA-4C41-8930-4C753D11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9408-6423-46E7-81AB-5B7C8D2B9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28743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E0F1-D364-4321-A5FC-3E4ECB7C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11C16-5EE1-4AA0-AA95-A2E367219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16212-30F1-4255-B434-4B7FC672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F923-EEFF-4144-BDE0-A8C17BBF054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8122B-2AEC-4B74-8155-A15209BC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4036F-F710-4070-8A2D-40873FC3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9408-6423-46E7-81AB-5B7C8D2B9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165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55D0F-E4EE-443F-8B93-DE9FE7B3E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6E5B9-CE45-4ECA-8765-97C88C723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9749-5BDC-43B5-B4AD-BF57CD87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F923-EEFF-4144-BDE0-A8C17BBF054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68EC5-7D94-4963-A922-BB1523CA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4C52D-3734-4B14-85A7-4A3A9031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9408-6423-46E7-81AB-5B7C8D2B9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92427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2AA9-FA03-4263-8219-D2EE4D69C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AA78C-ABCA-4FC0-BD94-5FAF895BC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73C32-37F6-4DC6-8428-B96A0FB6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F923-EEFF-4144-BDE0-A8C17BBF054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02777-9936-40EA-A541-746E5DAE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FA6A8-0266-4958-995E-BB8D2D2C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9408-6423-46E7-81AB-5B7C8D2B9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7038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D19C-EBCD-47FD-9919-ABA21CC2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FFE9C-A94E-4216-86A0-D7E4B2094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4B0FA-CE99-4EEE-8C18-F7BF30D2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F923-EEFF-4144-BDE0-A8C17BBF054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41DC5-B5F2-49F8-9912-6B6481D6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C938-04D1-4AA2-8BF8-BA4FBAF1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9408-6423-46E7-81AB-5B7C8D2B9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7395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BFF7-6E7E-4003-ABAD-0E5EA12E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8104F-DF7D-4692-A6B2-FFD2201DC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1FB5A-564A-4D27-9A23-4EA94DAC9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531F1-2D7A-4731-A0C4-2C103D70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F923-EEFF-4144-BDE0-A8C17BBF054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97027-2A30-415B-A05A-3DDD7AB6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4DB1D-7015-457A-BB28-4FAD3BA7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9408-6423-46E7-81AB-5B7C8D2B9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76977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A6D2-4125-49C5-BCD1-0096B000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D18F5-1EA1-41ED-90C3-F3FC6BB0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AE6ED-241D-4AF1-B3B5-D5BE34F88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4D2D2-02E5-43F9-84F4-4BFC945C3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36680-309D-4039-AEC0-8569CD245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D3A99-E8EB-4964-8E2D-9621BC69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F923-EEFF-4144-BDE0-A8C17BBF054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2A3D9-A6E7-4579-AD97-FFCFE959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2250E-C5E9-4D5C-A2CF-F5AC5B24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9408-6423-46E7-81AB-5B7C8D2B9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75452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6941-0A25-408E-914E-D2025DB5F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CE49F-48E5-47F9-9A1F-1DDB8A0B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F923-EEFF-4144-BDE0-A8C17BBF054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DBD18-09DA-4E22-8874-0BB694B1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62A22-D441-4D16-9829-602DAE7C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9408-6423-46E7-81AB-5B7C8D2B9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9607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F5BE5-4CEB-49D1-AECF-3BF74990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F923-EEFF-4144-BDE0-A8C17BBF054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A37CB-03B8-4850-B84E-3EB233B41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78F44-AF50-4FDC-A08E-76E21F39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9408-6423-46E7-81AB-5B7C8D2B9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32858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542F-4510-4C14-A3D1-DD5F9B63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1939-07E1-400A-A578-D353FCE21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A0731-C09B-4938-B5DF-DA701ADF1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FE36C-6B0A-4058-B052-8FD9BA56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F923-EEFF-4144-BDE0-A8C17BBF054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66D8A-AD53-433F-8C3B-C513BC87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CB471-9534-4AA4-BC32-2528A0AA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9408-6423-46E7-81AB-5B7C8D2B9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55304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4F60-D8BD-4442-88E0-E525D9EC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0D19F-A7FC-4210-ACFC-44E16C240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3BCE7-011B-4724-8155-A37860900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F6AB4-0A7D-4E67-A871-CE91B60B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F923-EEFF-4144-BDE0-A8C17BBF054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42B06-22F0-4B96-885E-298F6DA6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B6A95-5F0A-4DF9-A6AB-F188E4C1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9408-6423-46E7-81AB-5B7C8D2B9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15129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CFF25A-400D-4EFE-BFB0-01B51E7D0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C7378-5A5B-4D6F-B341-CEA7BE422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71E88-1251-4212-9D79-D644A3022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7F923-EEFF-4144-BDE0-A8C17BBF054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585D8-F4A2-4ADB-A08D-44AE6FF41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62763-5766-40A8-9DA2-FFDBE3EA3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9408-6423-46E7-81AB-5B7C8D2B9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5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7961113B-97F4-DF0F-B08E-582F0E834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A5665713-C18E-A40F-4DE8-ACA0BFBAB475}"/>
              </a:ext>
            </a:extLst>
          </p:cNvPr>
          <p:cNvSpPr/>
          <p:nvPr/>
        </p:nvSpPr>
        <p:spPr>
          <a:xfrm>
            <a:off x="1061884" y="6208801"/>
            <a:ext cx="4876800" cy="1108363"/>
          </a:xfrm>
          <a:custGeom>
            <a:avLst/>
            <a:gdLst/>
            <a:ahLst/>
            <a:cxnLst/>
            <a:rect l="l" t="t" r="r" b="b"/>
            <a:pathLst>
              <a:path w="7315200" h="1662545" extrusionOk="0">
                <a:moveTo>
                  <a:pt x="0" y="0"/>
                </a:moveTo>
                <a:lnTo>
                  <a:pt x="7315200" y="0"/>
                </a:lnTo>
                <a:lnTo>
                  <a:pt x="7315200" y="1662545"/>
                </a:lnTo>
                <a:lnTo>
                  <a:pt x="0" y="16625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GB" sz="1200"/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8FA84407-55B6-8816-7400-8BC8A214C8F5}"/>
              </a:ext>
            </a:extLst>
          </p:cNvPr>
          <p:cNvSpPr txBox="1"/>
          <p:nvPr/>
        </p:nvSpPr>
        <p:spPr>
          <a:xfrm>
            <a:off x="480042" y="1830042"/>
            <a:ext cx="4965290" cy="11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9993"/>
              </a:lnSpc>
            </a:pPr>
            <a:r>
              <a:rPr lang="en-GB" sz="21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" pitchFamily="2" charset="0"/>
              </a:rPr>
              <a:t>Driving Business Intelligence Through Power BI Visualizations</a:t>
            </a:r>
            <a:br>
              <a:rPr lang="en-US" sz="1867" b="1" dirty="0">
                <a:solidFill>
                  <a:schemeClr val="accent5">
                    <a:lumMod val="75000"/>
                  </a:schemeClr>
                </a:solidFill>
                <a:latin typeface="Nunito" pitchFamily="2" charset="0"/>
                <a:ea typeface="Aptos" panose="020B0004020202020204" pitchFamily="34" charset="0"/>
                <a:cs typeface="Aptos" panose="020B0004020202020204" pitchFamily="34" charset="0"/>
              </a:rPr>
            </a:br>
            <a:endParaRPr sz="1333" b="1" dirty="0">
              <a:solidFill>
                <a:schemeClr val="accent5">
                  <a:lumMod val="75000"/>
                </a:schemeClr>
              </a:solidFill>
              <a:latin typeface="Nunito" pitchFamily="2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9C7F4EA2-E100-75B6-E925-BB6617F2F2A3}"/>
              </a:ext>
            </a:extLst>
          </p:cNvPr>
          <p:cNvSpPr txBox="1"/>
          <p:nvPr/>
        </p:nvSpPr>
        <p:spPr>
          <a:xfrm>
            <a:off x="47422" y="560123"/>
            <a:ext cx="5830529" cy="125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1997"/>
              </a:lnSpc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stoga" panose="020B0604020202020204" charset="0"/>
              </a:rPr>
              <a:t>Global Superstore Sales Analysis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Calistoga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311BC0-EFA2-8708-C762-861F4F943EC8}"/>
              </a:ext>
            </a:extLst>
          </p:cNvPr>
          <p:cNvSpPr txBox="1"/>
          <p:nvPr/>
        </p:nvSpPr>
        <p:spPr>
          <a:xfrm>
            <a:off x="1461582" y="3774923"/>
            <a:ext cx="3002207" cy="50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rtl="0">
              <a:lnSpc>
                <a:spcPct val="116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" pitchFamily="2" charset="0"/>
                <a:ea typeface="Aptos" panose="020B0004020202020204" pitchFamily="34" charset="0"/>
                <a:cs typeface="Calistoga" panose="020B0604020202020204" charset="0"/>
              </a:rPr>
              <a:t>BY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" pitchFamily="2" charset="0"/>
                <a:ea typeface="Aptos" panose="020B0004020202020204" pitchFamily="34" charset="0"/>
                <a:cs typeface="Calistoga" panose="020B0604020202020204" charset="0"/>
              </a:rPr>
              <a:t>: NUMAIRA ZAIB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12C239-39F9-482F-9508-FAF832EC3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310" y="329645"/>
            <a:ext cx="7532585" cy="578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370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Light Blue Background Images – Browse 25,438,403 Stock Photos, Vectors, and  Video | Adobe Stock">
            <a:extLst>
              <a:ext uri="{FF2B5EF4-FFF2-40B4-BE49-F238E27FC236}">
                <a16:creationId xmlns:a16="http://schemas.microsoft.com/office/drawing/2014/main" id="{2EAF8F1A-3FDF-4192-A4C7-4670414B3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208;p20">
            <a:extLst>
              <a:ext uri="{FF2B5EF4-FFF2-40B4-BE49-F238E27FC236}">
                <a16:creationId xmlns:a16="http://schemas.microsoft.com/office/drawing/2014/main" id="{2DF529F0-F35E-483F-AFEB-363CE46BAC2B}"/>
              </a:ext>
            </a:extLst>
          </p:cNvPr>
          <p:cNvSpPr txBox="1"/>
          <p:nvPr/>
        </p:nvSpPr>
        <p:spPr>
          <a:xfrm>
            <a:off x="2301094" y="223326"/>
            <a:ext cx="7589811" cy="50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Error Free Data With Some Statistics</a:t>
            </a:r>
            <a:endParaRPr lang="en-GB" sz="4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ACB8835-FECF-4692-B5BB-35FFF94130F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19" y="3502505"/>
            <a:ext cx="5199380" cy="29190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44165F-E8B9-4797-A3BE-64766E1A774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9" y="3502505"/>
            <a:ext cx="5664200" cy="2919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6C304-921B-4955-A702-79B265FD16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078" y="872652"/>
            <a:ext cx="1710143" cy="16635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1C216A4-F093-4ACC-80E8-6F7BA8FF71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777" y="872651"/>
            <a:ext cx="1710143" cy="16635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2E7426-D2AA-40F5-9AD4-E10C2F87E4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4968" y="948969"/>
            <a:ext cx="8342062" cy="1068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CD7088-C435-4227-8A13-50C3B9CEB4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968" y="2017059"/>
            <a:ext cx="8342062" cy="1475784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Light Blue Background Images – Browse 25,438,403 Stock Photos, Vectors, and  Video | Adobe Stock">
            <a:extLst>
              <a:ext uri="{FF2B5EF4-FFF2-40B4-BE49-F238E27FC236}">
                <a16:creationId xmlns:a16="http://schemas.microsoft.com/office/drawing/2014/main" id="{2EAF8F1A-3FDF-4192-A4C7-4670414B3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208;p20">
            <a:extLst>
              <a:ext uri="{FF2B5EF4-FFF2-40B4-BE49-F238E27FC236}">
                <a16:creationId xmlns:a16="http://schemas.microsoft.com/office/drawing/2014/main" id="{2DF529F0-F35E-483F-AFEB-363CE46BAC2B}"/>
              </a:ext>
            </a:extLst>
          </p:cNvPr>
          <p:cNvSpPr txBox="1"/>
          <p:nvPr/>
        </p:nvSpPr>
        <p:spPr>
          <a:xfrm>
            <a:off x="2301094" y="223326"/>
            <a:ext cx="7589811" cy="50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Error Free Data With Some Statistics</a:t>
            </a:r>
            <a:endParaRPr lang="en-GB" sz="4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C6C304-921B-4955-A702-79B265FD1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9078" y="872652"/>
            <a:ext cx="1710143" cy="16635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1C216A4-F093-4ACC-80E8-6F7BA8FF7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777" y="872651"/>
            <a:ext cx="1710143" cy="1663545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25C7964-5CE2-4178-93C0-977AC2C1CCD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553" y="966083"/>
            <a:ext cx="6840910" cy="3256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904F33-85A0-45D5-A2D6-EFB9B134987E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20" y="3408847"/>
            <a:ext cx="8734458" cy="301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0304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8;p20">
            <a:extLst>
              <a:ext uri="{FF2B5EF4-FFF2-40B4-BE49-F238E27FC236}">
                <a16:creationId xmlns:a16="http://schemas.microsoft.com/office/drawing/2014/main" id="{B68BBED8-B4E2-42AB-8751-00129E88590F}"/>
              </a:ext>
            </a:extLst>
          </p:cNvPr>
          <p:cNvSpPr txBox="1"/>
          <p:nvPr/>
        </p:nvSpPr>
        <p:spPr>
          <a:xfrm>
            <a:off x="405818" y="381609"/>
            <a:ext cx="4532523" cy="100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Merging Columns &amp; Feature Engineering</a:t>
            </a:r>
            <a:endParaRPr lang="en-GB" sz="4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03717-1D2A-45E4-A6EF-D2DA2570F929}"/>
              </a:ext>
            </a:extLst>
          </p:cNvPr>
          <p:cNvSpPr txBox="1"/>
          <p:nvPr/>
        </p:nvSpPr>
        <p:spPr>
          <a:xfrm>
            <a:off x="558218" y="1625600"/>
            <a:ext cx="65233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Merging Columns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Combined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 into one field for better location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Feature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Profit Margin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Formula: (Profit / Sales) × 100.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Assesses order profitability.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High-Value Orders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Identifies orders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Sales &gt; $500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Highlights premium customers and purchasing trends.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Preprocessing ensures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error-free, structured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 ready for deep analysis.</a:t>
            </a:r>
          </a:p>
          <a:p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0D8FD8-F7CB-479B-A60D-CAC45D3DC3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112" y="128625"/>
            <a:ext cx="2758466" cy="278588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E8774D3-EB41-4B6C-A47D-5EA0E14BAEF4}"/>
              </a:ext>
            </a:extLst>
          </p:cNvPr>
          <p:cNvSpPr/>
          <p:nvPr/>
        </p:nvSpPr>
        <p:spPr>
          <a:xfrm>
            <a:off x="9665742" y="1250017"/>
            <a:ext cx="772174" cy="54310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8F00AE3-BC69-4BA8-A5B5-970D6C36A5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080" y="128625"/>
            <a:ext cx="1485875" cy="2785885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75A771-8856-47FD-8E2C-2140BDF5C2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31" y="3152140"/>
            <a:ext cx="4126035" cy="3299460"/>
          </a:xfrm>
          <a:prstGeom prst="rect">
            <a:avLst/>
          </a:prstGeom>
        </p:spPr>
      </p:pic>
      <p:pic>
        <p:nvPicPr>
          <p:cNvPr id="13315" name="Picture 3" descr="Feature engineering blue gradient concept icon. Artificial intelligence.  Problem solving in machine learning abstract idea thin line illustration.  Isolated outline drawing. 9725030 Vector Art at Vecteezy">
            <a:extLst>
              <a:ext uri="{FF2B5EF4-FFF2-40B4-BE49-F238E27FC236}">
                <a16:creationId xmlns:a16="http://schemas.microsoft.com/office/drawing/2014/main" id="{DB8E7747-B980-4923-83A3-63790E299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28" y="29274"/>
            <a:ext cx="1950720" cy="19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5905AF-3398-4C0A-8523-DE8297154709}"/>
              </a:ext>
            </a:extLst>
          </p:cNvPr>
          <p:cNvCxnSpPr>
            <a:cxnSpLocks/>
          </p:cNvCxnSpPr>
          <p:nvPr/>
        </p:nvCxnSpPr>
        <p:spPr>
          <a:xfrm>
            <a:off x="2672080" y="1793117"/>
            <a:ext cx="38709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518611-3E7D-4C2A-BA06-FEAF8B1D20CA}"/>
              </a:ext>
            </a:extLst>
          </p:cNvPr>
          <p:cNvCxnSpPr>
            <a:cxnSpLocks/>
          </p:cNvCxnSpPr>
          <p:nvPr/>
        </p:nvCxnSpPr>
        <p:spPr>
          <a:xfrm flipV="1">
            <a:off x="2804160" y="4318000"/>
            <a:ext cx="4399280" cy="274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6864D0-3973-4245-9232-90A7B68F0152}"/>
              </a:ext>
            </a:extLst>
          </p:cNvPr>
          <p:cNvCxnSpPr>
            <a:cxnSpLocks/>
          </p:cNvCxnSpPr>
          <p:nvPr/>
        </p:nvCxnSpPr>
        <p:spPr>
          <a:xfrm>
            <a:off x="2946400" y="2914510"/>
            <a:ext cx="4257040" cy="12714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8761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8;p20">
            <a:extLst>
              <a:ext uri="{FF2B5EF4-FFF2-40B4-BE49-F238E27FC236}">
                <a16:creationId xmlns:a16="http://schemas.microsoft.com/office/drawing/2014/main" id="{961F4132-2E38-4317-8FAF-5BAC27A8E529}"/>
              </a:ext>
            </a:extLst>
          </p:cNvPr>
          <p:cNvSpPr txBox="1"/>
          <p:nvPr/>
        </p:nvSpPr>
        <p:spPr>
          <a:xfrm>
            <a:off x="2819109" y="462889"/>
            <a:ext cx="6553782" cy="100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Sales &amp; Profit Analysis  Dashboard </a:t>
            </a:r>
            <a:endParaRPr lang="en-GB" sz="4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Picture 2" descr="Data Visualization: 5 Key Best Practices for Better Analytics">
            <a:extLst>
              <a:ext uri="{FF2B5EF4-FFF2-40B4-BE49-F238E27FC236}">
                <a16:creationId xmlns:a16="http://schemas.microsoft.com/office/drawing/2014/main" id="{2CA5DFD1-B1FC-47CD-9B3B-C91D5F233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40" y="2306320"/>
            <a:ext cx="7528560" cy="455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5174BF-5AA7-4F9D-BCA7-88983393FF10}"/>
              </a:ext>
            </a:extLst>
          </p:cNvPr>
          <p:cNvSpPr txBox="1"/>
          <p:nvPr/>
        </p:nvSpPr>
        <p:spPr>
          <a:xfrm>
            <a:off x="762000" y="1678861"/>
            <a:ext cx="617728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 Track sales performance, profit trends, and high-value orders to drive business decisions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Problem Statement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Identify profitable products and categories</a:t>
            </a:r>
            <a:endParaRPr lang="en-US" altLang="en-US" dirty="0">
              <a:latin typeface="Nunito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Understand sales/profit trends over time</a:t>
            </a:r>
            <a:endParaRPr lang="en-US" altLang="en-US" dirty="0">
              <a:latin typeface="Nunito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Measure the impact of high-value orders</a:t>
            </a:r>
            <a:endParaRPr lang="en-US" altLang="en-US" dirty="0">
              <a:latin typeface="Nunito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Optimize product sales strategies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Key KPIs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Total Sales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Total Profit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Total Orders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Average Profit Margin (%)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High-Value Orders Count</a:t>
            </a:r>
          </a:p>
        </p:txBody>
      </p:sp>
    </p:spTree>
    <p:extLst>
      <p:ext uri="{BB962C8B-B14F-4D97-AF65-F5344CB8AC3E}">
        <p14:creationId xmlns:p14="http://schemas.microsoft.com/office/powerpoint/2010/main" val="127087938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Light Blue Background Images – Browse 25,438,403 Stock Photos, Vectors, and  Video | Adobe Stock">
            <a:extLst>
              <a:ext uri="{FF2B5EF4-FFF2-40B4-BE49-F238E27FC236}">
                <a16:creationId xmlns:a16="http://schemas.microsoft.com/office/drawing/2014/main" id="{A4CE0834-23BA-4803-A01E-50E2B0403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D53691-8782-4769-906D-AFB40384D60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0" y="187960"/>
            <a:ext cx="11630660" cy="6482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3347332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8;p20">
            <a:extLst>
              <a:ext uri="{FF2B5EF4-FFF2-40B4-BE49-F238E27FC236}">
                <a16:creationId xmlns:a16="http://schemas.microsoft.com/office/drawing/2014/main" id="{961F4132-2E38-4317-8FAF-5BAC27A8E529}"/>
              </a:ext>
            </a:extLst>
          </p:cNvPr>
          <p:cNvSpPr txBox="1"/>
          <p:nvPr/>
        </p:nvSpPr>
        <p:spPr>
          <a:xfrm>
            <a:off x="0" y="198729"/>
            <a:ext cx="4473084" cy="50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Dashboard Insights </a:t>
            </a:r>
            <a:endParaRPr lang="en-GB" sz="4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6AAF3-81AC-466D-97FF-7FF3034433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11" y="1418045"/>
            <a:ext cx="7165578" cy="4099560"/>
          </a:xfrm>
          <a:prstGeom prst="rect">
            <a:avLst/>
          </a:prstGeom>
          <a:ln w="38100" cap="sq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1EC11B-D5A1-4A99-B6D3-1E42D72B6529}"/>
              </a:ext>
            </a:extLst>
          </p:cNvPr>
          <p:cNvSpPr txBox="1"/>
          <p:nvPr/>
        </p:nvSpPr>
        <p:spPr>
          <a:xfrm>
            <a:off x="9834880" y="802641"/>
            <a:ext cx="2164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Nunito" pitchFamily="2" charset="0"/>
              </a:rPr>
              <a:t>Reveals seasonal sales peaks (June, Sept, Dec) and stable profits</a:t>
            </a:r>
            <a:endParaRPr lang="en-US" b="1" dirty="0">
              <a:latin typeface="Nunito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1987E-9251-455F-8537-2337450B9A9A}"/>
              </a:ext>
            </a:extLst>
          </p:cNvPr>
          <p:cNvSpPr txBox="1"/>
          <p:nvPr/>
        </p:nvSpPr>
        <p:spPr>
          <a:xfrm>
            <a:off x="4473084" y="265390"/>
            <a:ext cx="3743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Highlights steady demand for high-end products like Apple Smart Phones</a:t>
            </a:r>
            <a:endParaRPr lang="en-US" b="1" dirty="0">
              <a:latin typeface="Nuni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659DA-659C-495E-8CF7-1F10F2EF42E1}"/>
              </a:ext>
            </a:extLst>
          </p:cNvPr>
          <p:cNvSpPr txBox="1"/>
          <p:nvPr/>
        </p:nvSpPr>
        <p:spPr>
          <a:xfrm>
            <a:off x="193039" y="4414519"/>
            <a:ext cx="2164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Nunito" pitchFamily="2" charset="0"/>
              </a:rPr>
              <a:t>Only 13.16% are high-value, crucial for premium customer strategies</a:t>
            </a:r>
            <a:endParaRPr lang="en-US" b="1" dirty="0">
              <a:latin typeface="Nunito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09996-85B6-474A-8711-D406695FB2C5}"/>
              </a:ext>
            </a:extLst>
          </p:cNvPr>
          <p:cNvSpPr txBox="1"/>
          <p:nvPr/>
        </p:nvSpPr>
        <p:spPr>
          <a:xfrm>
            <a:off x="4338320" y="5772939"/>
            <a:ext cx="2987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Nunito" pitchFamily="2" charset="0"/>
              </a:rPr>
              <a:t>Technology leads in profitability, Furniture lags behind</a:t>
            </a:r>
            <a:endParaRPr lang="en-US" b="1" dirty="0">
              <a:latin typeface="Nunit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DF28B-B36B-4B09-8370-6860A68A2651}"/>
              </a:ext>
            </a:extLst>
          </p:cNvPr>
          <p:cNvSpPr txBox="1"/>
          <p:nvPr/>
        </p:nvSpPr>
        <p:spPr>
          <a:xfrm>
            <a:off x="-137161" y="1089800"/>
            <a:ext cx="2824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Nunito" pitchFamily="2" charset="0"/>
              </a:rPr>
              <a:t>Uncovers pricing inefficiencies (e.g., Tables)</a:t>
            </a:r>
            <a:endParaRPr lang="en-US" b="1" dirty="0">
              <a:latin typeface="Nunito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6A3C5D-ACDC-4F99-9F1E-C99A0BFD74E6}"/>
              </a:ext>
            </a:extLst>
          </p:cNvPr>
          <p:cNvSpPr txBox="1"/>
          <p:nvPr/>
        </p:nvSpPr>
        <p:spPr>
          <a:xfrm>
            <a:off x="9916160" y="3670774"/>
            <a:ext cx="2164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Nunito" pitchFamily="2" charset="0"/>
              </a:rPr>
              <a:t>North America, Europe, and Asia dominate in sales, guiding market focus</a:t>
            </a:r>
            <a:endParaRPr lang="en-US" b="1" dirty="0">
              <a:latin typeface="Nunito" pitchFamily="2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529F33-444D-4AEF-BD7E-216BEBDEB826}"/>
              </a:ext>
            </a:extLst>
          </p:cNvPr>
          <p:cNvCxnSpPr>
            <a:cxnSpLocks/>
          </p:cNvCxnSpPr>
          <p:nvPr/>
        </p:nvCxnSpPr>
        <p:spPr>
          <a:xfrm>
            <a:off x="4902344" y="946631"/>
            <a:ext cx="220311" cy="1918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0708EA8-377E-489E-9765-B468C45D5ABF}"/>
              </a:ext>
            </a:extLst>
          </p:cNvPr>
          <p:cNvCxnSpPr>
            <a:cxnSpLocks/>
          </p:cNvCxnSpPr>
          <p:nvPr/>
        </p:nvCxnSpPr>
        <p:spPr>
          <a:xfrm>
            <a:off x="1712032" y="1801584"/>
            <a:ext cx="1561430" cy="1072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B15116-3365-4884-823A-21B7213AC405}"/>
              </a:ext>
            </a:extLst>
          </p:cNvPr>
          <p:cNvCxnSpPr>
            <a:cxnSpLocks/>
          </p:cNvCxnSpPr>
          <p:nvPr/>
        </p:nvCxnSpPr>
        <p:spPr>
          <a:xfrm flipV="1">
            <a:off x="1927068" y="4175760"/>
            <a:ext cx="3195587" cy="1323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B6E3F7-2D46-444F-850C-6DD18566D0FC}"/>
              </a:ext>
            </a:extLst>
          </p:cNvPr>
          <p:cNvCxnSpPr>
            <a:cxnSpLocks/>
          </p:cNvCxnSpPr>
          <p:nvPr/>
        </p:nvCxnSpPr>
        <p:spPr>
          <a:xfrm flipH="1">
            <a:off x="8782649" y="2002970"/>
            <a:ext cx="2267022" cy="760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F7A760-0F60-4A73-B100-5A84249C653A}"/>
              </a:ext>
            </a:extLst>
          </p:cNvPr>
          <p:cNvCxnSpPr>
            <a:cxnSpLocks/>
          </p:cNvCxnSpPr>
          <p:nvPr/>
        </p:nvCxnSpPr>
        <p:spPr>
          <a:xfrm flipH="1" flipV="1">
            <a:off x="9469120" y="4724400"/>
            <a:ext cx="995681" cy="233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3D546A-8540-41AE-B7A4-6BF61483E904}"/>
              </a:ext>
            </a:extLst>
          </p:cNvPr>
          <p:cNvCxnSpPr>
            <a:cxnSpLocks/>
          </p:cNvCxnSpPr>
          <p:nvPr/>
        </p:nvCxnSpPr>
        <p:spPr>
          <a:xfrm flipV="1">
            <a:off x="5195092" y="5334000"/>
            <a:ext cx="398543" cy="438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01808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8;p20">
            <a:extLst>
              <a:ext uri="{FF2B5EF4-FFF2-40B4-BE49-F238E27FC236}">
                <a16:creationId xmlns:a16="http://schemas.microsoft.com/office/drawing/2014/main" id="{961F4132-2E38-4317-8FAF-5BAC27A8E529}"/>
              </a:ext>
            </a:extLst>
          </p:cNvPr>
          <p:cNvSpPr txBox="1"/>
          <p:nvPr/>
        </p:nvSpPr>
        <p:spPr>
          <a:xfrm>
            <a:off x="2819109" y="462889"/>
            <a:ext cx="6553782" cy="100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Shipping Cost &amp; discount Analysis Dashboard</a:t>
            </a:r>
            <a:endParaRPr lang="en-GB" sz="4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4F54E-2859-4309-A508-209FC043773A}"/>
              </a:ext>
            </a:extLst>
          </p:cNvPr>
          <p:cNvSpPr txBox="1"/>
          <p:nvPr/>
        </p:nvSpPr>
        <p:spPr>
          <a:xfrm>
            <a:off x="654424" y="1779687"/>
            <a:ext cx="7010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 Analyze shipping costs, discount trends, and fulfillment efficiency to optimize logistics and pricing strategies.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Problem Statement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Identify cost-heavy periods and shipping inefficiencies.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Optimize discounts to protect profitability.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Improve fulfillment times based on shipping mode.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Target high-cost regions for better logistics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Key KPIs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Total Shipping Cost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Average Shipping Cost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High Shipping Orders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Loss Orders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Order Fulfillment Time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57DF06-1C42-497F-ACB6-333EEF176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884" y="2061882"/>
            <a:ext cx="5664013" cy="49714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8B1F07-6495-41DD-9B18-799427570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672" y="1400288"/>
            <a:ext cx="2519082" cy="251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6621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Light Green Color Images - Free Download on Freepik">
            <a:extLst>
              <a:ext uri="{FF2B5EF4-FFF2-40B4-BE49-F238E27FC236}">
                <a16:creationId xmlns:a16="http://schemas.microsoft.com/office/drawing/2014/main" id="{C7BDFC6E-AE64-44E5-9801-844DA9CA1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EDE93F-262F-45B9-BAC1-F8BE09AAD3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82" y="174811"/>
            <a:ext cx="11649635" cy="65083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9348192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8;p20">
            <a:extLst>
              <a:ext uri="{FF2B5EF4-FFF2-40B4-BE49-F238E27FC236}">
                <a16:creationId xmlns:a16="http://schemas.microsoft.com/office/drawing/2014/main" id="{2085AD53-6719-4826-9199-5359B0799911}"/>
              </a:ext>
            </a:extLst>
          </p:cNvPr>
          <p:cNvSpPr txBox="1"/>
          <p:nvPr/>
        </p:nvSpPr>
        <p:spPr>
          <a:xfrm>
            <a:off x="0" y="198729"/>
            <a:ext cx="4473084" cy="50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Dashboard Insights </a:t>
            </a:r>
            <a:endParaRPr lang="en-GB" sz="4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914000-8FF1-4390-900A-D194B82D813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211" y="1288229"/>
            <a:ext cx="7165578" cy="4099560"/>
          </a:xfrm>
          <a:prstGeom prst="rect">
            <a:avLst/>
          </a:prstGeom>
          <a:ln w="38100" cap="sq">
            <a:solidFill>
              <a:srgbClr val="4FE7B8"/>
            </a:solidFill>
            <a:prstDash val="solid"/>
            <a:miter lim="800000"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997208-D43B-416C-940A-A6E6DADE0009}"/>
              </a:ext>
            </a:extLst>
          </p:cNvPr>
          <p:cNvSpPr txBox="1"/>
          <p:nvPr/>
        </p:nvSpPr>
        <p:spPr>
          <a:xfrm>
            <a:off x="89647" y="887505"/>
            <a:ext cx="24235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Nunito" pitchFamily="2" charset="0"/>
              </a:rPr>
              <a:t>Strong presence in Western Europe and Central America, growth needed in Canada and Central Asia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A66B6-191B-4120-B82D-D77BDE0F77E6}"/>
              </a:ext>
            </a:extLst>
          </p:cNvPr>
          <p:cNvSpPr txBox="1"/>
          <p:nvPr/>
        </p:nvSpPr>
        <p:spPr>
          <a:xfrm>
            <a:off x="4737847" y="200234"/>
            <a:ext cx="27163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Nunito" pitchFamily="2" charset="0"/>
              </a:rPr>
              <a:t>59.97% delays significant supply chain inefficiencies to address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B1943-C8B4-43F6-9D54-FDC225151E33}"/>
              </a:ext>
            </a:extLst>
          </p:cNvPr>
          <p:cNvSpPr txBox="1"/>
          <p:nvPr/>
        </p:nvSpPr>
        <p:spPr>
          <a:xfrm>
            <a:off x="89647" y="4711295"/>
            <a:ext cx="2423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Nunito" pitchFamily="2" charset="0"/>
              </a:rPr>
              <a:t>Office Supplies have the highest discounts, Technology maintains premium pricing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DB95D7-7B89-4A5E-B469-15421041CDC1}"/>
              </a:ext>
            </a:extLst>
          </p:cNvPr>
          <p:cNvSpPr txBox="1"/>
          <p:nvPr/>
        </p:nvSpPr>
        <p:spPr>
          <a:xfrm>
            <a:off x="9678789" y="749620"/>
            <a:ext cx="24235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Nunito" pitchFamily="2" charset="0"/>
              </a:rPr>
              <a:t>Costs peak in June, September, December important for budgeting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E47C8-6927-4023-AAEE-D68E2E5BC99C}"/>
              </a:ext>
            </a:extLst>
          </p:cNvPr>
          <p:cNvSpPr txBox="1"/>
          <p:nvPr/>
        </p:nvSpPr>
        <p:spPr>
          <a:xfrm>
            <a:off x="4737847" y="5788513"/>
            <a:ext cx="2115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Nunito" pitchFamily="2" charset="0"/>
              </a:rPr>
              <a:t>Same-day shipping is fastest, Standard Class is slowest</a:t>
            </a:r>
            <a:endParaRPr lang="en-US" sz="1600" b="1" dirty="0">
              <a:latin typeface="Nunito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56DAC-6429-4E01-8C38-7B62EDC3A895}"/>
              </a:ext>
            </a:extLst>
          </p:cNvPr>
          <p:cNvSpPr txBox="1"/>
          <p:nvPr/>
        </p:nvSpPr>
        <p:spPr>
          <a:xfrm>
            <a:off x="9678789" y="4762671"/>
            <a:ext cx="2423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Nunito" pitchFamily="2" charset="0"/>
              </a:rPr>
              <a:t>Higher discounts reduce profitability, careful discount strategy needed.</a:t>
            </a:r>
            <a:endParaRPr lang="en-US" sz="1600" b="1" dirty="0">
              <a:latin typeface="Nunito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6CB687-6E45-4384-8BC7-A9BF477B9118}"/>
              </a:ext>
            </a:extLst>
          </p:cNvPr>
          <p:cNvCxnSpPr>
            <a:cxnSpLocks/>
          </p:cNvCxnSpPr>
          <p:nvPr/>
        </p:nvCxnSpPr>
        <p:spPr>
          <a:xfrm flipH="1">
            <a:off x="6024282" y="815788"/>
            <a:ext cx="708212" cy="1900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C9376A-A45B-48CA-90F9-6071C9BD05D5}"/>
              </a:ext>
            </a:extLst>
          </p:cNvPr>
          <p:cNvCxnSpPr>
            <a:cxnSpLocks/>
          </p:cNvCxnSpPr>
          <p:nvPr/>
        </p:nvCxnSpPr>
        <p:spPr>
          <a:xfrm>
            <a:off x="1597264" y="2223247"/>
            <a:ext cx="1128007" cy="564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0E08E3-087E-4F1E-A82D-AB28D630C520}"/>
              </a:ext>
            </a:extLst>
          </p:cNvPr>
          <p:cNvCxnSpPr>
            <a:cxnSpLocks/>
          </p:cNvCxnSpPr>
          <p:nvPr/>
        </p:nvCxnSpPr>
        <p:spPr>
          <a:xfrm flipH="1">
            <a:off x="8633012" y="1640839"/>
            <a:ext cx="1610553" cy="1012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3195BB-8574-42D5-ADFB-057D934CC058}"/>
              </a:ext>
            </a:extLst>
          </p:cNvPr>
          <p:cNvCxnSpPr>
            <a:cxnSpLocks/>
          </p:cNvCxnSpPr>
          <p:nvPr/>
        </p:nvCxnSpPr>
        <p:spPr>
          <a:xfrm flipH="1" flipV="1">
            <a:off x="8848165" y="4401671"/>
            <a:ext cx="1183342" cy="573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682851-FBCB-46AA-A9D3-15EF8BCDAE2C}"/>
              </a:ext>
            </a:extLst>
          </p:cNvPr>
          <p:cNvCxnSpPr>
            <a:cxnSpLocks/>
          </p:cNvCxnSpPr>
          <p:nvPr/>
        </p:nvCxnSpPr>
        <p:spPr>
          <a:xfrm flipV="1">
            <a:off x="2330824" y="3980329"/>
            <a:ext cx="2823882" cy="995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205CCD-4921-4199-B7BC-5FEFF187BD4B}"/>
              </a:ext>
            </a:extLst>
          </p:cNvPr>
          <p:cNvCxnSpPr>
            <a:cxnSpLocks/>
          </p:cNvCxnSpPr>
          <p:nvPr/>
        </p:nvCxnSpPr>
        <p:spPr>
          <a:xfrm flipV="1">
            <a:off x="5638800" y="4814047"/>
            <a:ext cx="457200" cy="9744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712850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EE6B06-9231-4463-B219-929DE65467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/>
        </p:blipFill>
        <p:spPr>
          <a:xfrm>
            <a:off x="219635" y="124157"/>
            <a:ext cx="11752729" cy="66096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882021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032A98-8A6B-A997-6309-E67743A1FC6E}"/>
              </a:ext>
            </a:extLst>
          </p:cNvPr>
          <p:cNvSpPr txBox="1"/>
          <p:nvPr/>
        </p:nvSpPr>
        <p:spPr>
          <a:xfrm>
            <a:off x="3965196" y="2433095"/>
            <a:ext cx="441945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67" b="1" dirty="0">
                <a:solidFill>
                  <a:schemeClr val="bg1"/>
                </a:solidFill>
                <a:latin typeface="Nunito" pitchFamily="2" charset="0"/>
              </a:rPr>
              <a:t>Project Aims and Key Areas of Focus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08AC8B-6586-4D2D-458E-03C185263309}"/>
              </a:ext>
            </a:extLst>
          </p:cNvPr>
          <p:cNvSpPr/>
          <p:nvPr/>
        </p:nvSpPr>
        <p:spPr>
          <a:xfrm>
            <a:off x="2494614" y="4202102"/>
            <a:ext cx="7327811" cy="1537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DB3878-821F-4312-BF5A-4E589B7BED1E}"/>
              </a:ext>
            </a:extLst>
          </p:cNvPr>
          <p:cNvSpPr txBox="1"/>
          <p:nvPr/>
        </p:nvSpPr>
        <p:spPr>
          <a:xfrm>
            <a:off x="3687468" y="4362450"/>
            <a:ext cx="595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4098" name="Picture 2" descr="Data Visualization Services &amp; Consulting - EffectiveSoft">
            <a:extLst>
              <a:ext uri="{FF2B5EF4-FFF2-40B4-BE49-F238E27FC236}">
                <a16:creationId xmlns:a16="http://schemas.microsoft.com/office/drawing/2014/main" id="{235F413A-9532-4DCA-856E-F510F7C0E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76" y="0"/>
            <a:ext cx="59509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1A2CAC-DD96-4B0A-B405-A77CD2A9DD88}"/>
              </a:ext>
            </a:extLst>
          </p:cNvPr>
          <p:cNvSpPr txBox="1"/>
          <p:nvPr/>
        </p:nvSpPr>
        <p:spPr>
          <a:xfrm>
            <a:off x="341574" y="217104"/>
            <a:ext cx="441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INTRODUCTION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196F9D-20DC-4CF7-AF4A-71FA1E176559}"/>
              </a:ext>
            </a:extLst>
          </p:cNvPr>
          <p:cNvSpPr txBox="1"/>
          <p:nvPr/>
        </p:nvSpPr>
        <p:spPr>
          <a:xfrm>
            <a:off x="301205" y="863435"/>
            <a:ext cx="529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" pitchFamily="2" charset="0"/>
              </a:rPr>
              <a:t>Data-Driven Decision-Making in Business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D343E0-EC95-4DA5-971D-2F8243249576}"/>
              </a:ext>
            </a:extLst>
          </p:cNvPr>
          <p:cNvSpPr txBox="1"/>
          <p:nvPr/>
        </p:nvSpPr>
        <p:spPr>
          <a:xfrm>
            <a:off x="-170717" y="1955332"/>
            <a:ext cx="60289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n-GB" dirty="0"/>
          </a:p>
          <a:p>
            <a:pPr lvl="1" algn="just"/>
            <a:r>
              <a:rPr lang="en-GB" dirty="0">
                <a:latin typeface="Nunito" pitchFamily="2" charset="0"/>
              </a:rPr>
              <a:t>In today’s highly competitive business environment, the importance of data-driven decision-making cannot be overstated.</a:t>
            </a:r>
          </a:p>
          <a:p>
            <a:pPr lvl="1" algn="just"/>
            <a:endParaRPr lang="en-GB" dirty="0">
              <a:latin typeface="Nunito" pitchFamily="2" charset="0"/>
            </a:endParaRPr>
          </a:p>
          <a:p>
            <a:pPr lvl="1" algn="just"/>
            <a:r>
              <a:rPr lang="en-GB" dirty="0">
                <a:latin typeface="Nunito" pitchFamily="2" charset="0"/>
              </a:rPr>
              <a:t>Businesses are increasingly relying on data to optimize sales performance and improve operational efficiency.</a:t>
            </a:r>
          </a:p>
          <a:p>
            <a:pPr lvl="1" algn="just"/>
            <a:endParaRPr lang="en-GB" dirty="0">
              <a:latin typeface="Nunito" pitchFamily="2" charset="0"/>
            </a:endParaRPr>
          </a:p>
          <a:p>
            <a:pPr lvl="1" algn="just"/>
            <a:r>
              <a:rPr lang="en-GB" b="1" dirty="0">
                <a:latin typeface="Nunito" pitchFamily="2" charset="0"/>
              </a:rPr>
              <a:t>Key objective: </a:t>
            </a:r>
            <a:r>
              <a:rPr lang="en-GB" dirty="0">
                <a:latin typeface="Nunito" pitchFamily="2" charset="0"/>
              </a:rPr>
              <a:t>Analyse and utilize Global Superstore Sales Data to provide actionable insights for business growth.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806132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8;p20">
            <a:extLst>
              <a:ext uri="{FF2B5EF4-FFF2-40B4-BE49-F238E27FC236}">
                <a16:creationId xmlns:a16="http://schemas.microsoft.com/office/drawing/2014/main" id="{961F4132-2E38-4317-8FAF-5BAC27A8E529}"/>
              </a:ext>
            </a:extLst>
          </p:cNvPr>
          <p:cNvSpPr txBox="1"/>
          <p:nvPr/>
        </p:nvSpPr>
        <p:spPr>
          <a:xfrm>
            <a:off x="2594991" y="427031"/>
            <a:ext cx="6553782" cy="50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OLAP Operations</a:t>
            </a:r>
            <a:endParaRPr lang="en-GB" sz="4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26" name="Picture 2" descr="Data Cube or OLAP approach in Data Mining | GeeksforGeeks">
            <a:extLst>
              <a:ext uri="{FF2B5EF4-FFF2-40B4-BE49-F238E27FC236}">
                <a16:creationId xmlns:a16="http://schemas.microsoft.com/office/drawing/2014/main" id="{1C5B346B-7D85-4ADF-B060-3B7996C23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308" y="2554941"/>
            <a:ext cx="6320116" cy="347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E4F54E-2859-4309-A508-209FC043773A}"/>
              </a:ext>
            </a:extLst>
          </p:cNvPr>
          <p:cNvSpPr txBox="1"/>
          <p:nvPr/>
        </p:nvSpPr>
        <p:spPr>
          <a:xfrm>
            <a:off x="277906" y="1268701"/>
            <a:ext cx="6320117" cy="5283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en-GB" sz="1600" b="1" kern="100" dirty="0">
                <a:solidFill>
                  <a:srgbClr val="000000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1600" b="1" kern="100" dirty="0">
                <a:solidFill>
                  <a:srgbClr val="000000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Roll-up Analysis: Yearly Summary of Sales and Profit</a:t>
            </a:r>
            <a:br>
              <a:rPr lang="en-GB" sz="1600" kern="100" dirty="0">
                <a:solidFill>
                  <a:srgbClr val="000000"/>
                </a:solidFill>
                <a:effectLst/>
                <a:latin typeface="Nunito" pitchFamily="2" charset="0"/>
                <a:ea typeface="Aptos"/>
              </a:rPr>
            </a:br>
            <a:r>
              <a:rPr lang="en-GB" sz="1600" i="0" kern="100" dirty="0">
                <a:solidFill>
                  <a:srgbClr val="000000"/>
                </a:solidFill>
                <a:effectLst/>
                <a:latin typeface="Nunito" pitchFamily="2" charset="0"/>
                <a:ea typeface="Aptos"/>
              </a:rPr>
              <a:t>→ Aggregates data from lower levels (e.g., months) to a higher time level (years).</a:t>
            </a:r>
            <a:endParaRPr lang="en-US" sz="1600" kern="100" dirty="0">
              <a:effectLst/>
              <a:latin typeface="Nunito" pitchFamily="2" charset="0"/>
              <a:ea typeface="Aptos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en-GB" sz="1600" b="1" kern="100" dirty="0">
                <a:solidFill>
                  <a:srgbClr val="000000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GB" sz="1600" b="1" kern="100" dirty="0">
                <a:solidFill>
                  <a:srgbClr val="000000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Drill-down Analysis: Monthly Breakdown of Sales and Profit</a:t>
            </a:r>
            <a:br>
              <a:rPr lang="en-GB" sz="1600" kern="100" dirty="0">
                <a:solidFill>
                  <a:srgbClr val="000000"/>
                </a:solidFill>
                <a:effectLst/>
                <a:latin typeface="Nunito" pitchFamily="2" charset="0"/>
                <a:ea typeface="Aptos"/>
              </a:rPr>
            </a:br>
            <a:r>
              <a:rPr lang="en-GB" sz="1600" i="0" kern="100" dirty="0">
                <a:solidFill>
                  <a:srgbClr val="000000"/>
                </a:solidFill>
                <a:effectLst/>
                <a:latin typeface="Nunito" pitchFamily="2" charset="0"/>
                <a:ea typeface="Aptos"/>
              </a:rPr>
              <a:t>→ Explores deeper time granularity within the year for detailed trend analysis.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en-GB" sz="1600" b="1" kern="100" dirty="0">
                <a:solidFill>
                  <a:srgbClr val="000000"/>
                </a:solidFill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1600" b="1" kern="100" dirty="0">
                <a:solidFill>
                  <a:srgbClr val="000000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600" b="1" kern="100" dirty="0">
                <a:solidFill>
                  <a:srgbClr val="000000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Slicing Operation: Sales in Technology Category</a:t>
            </a:r>
            <a:br>
              <a:rPr lang="en-GB" sz="1600" kern="100" dirty="0">
                <a:solidFill>
                  <a:srgbClr val="000000"/>
                </a:solidFill>
                <a:effectLst/>
                <a:latin typeface="Nunito" pitchFamily="2" charset="0"/>
                <a:ea typeface="Aptos"/>
              </a:rPr>
            </a:br>
            <a:r>
              <a:rPr lang="en-GB" sz="1600" i="0" kern="100" dirty="0">
                <a:solidFill>
                  <a:srgbClr val="000000"/>
                </a:solidFill>
                <a:effectLst/>
                <a:latin typeface="Nunito" pitchFamily="2" charset="0"/>
                <a:ea typeface="Aptos"/>
              </a:rPr>
              <a:t>→ Filters the entire dataset to focus only on the Technology category.</a:t>
            </a:r>
            <a:endParaRPr lang="en-US" sz="1600" kern="100" dirty="0">
              <a:effectLst/>
              <a:latin typeface="Nunito" pitchFamily="2" charset="0"/>
              <a:ea typeface="Aptos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en-GB" sz="1600" b="1" kern="100" dirty="0">
                <a:solidFill>
                  <a:srgbClr val="000000"/>
                </a:solidFill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1600" b="1" kern="100" dirty="0">
                <a:solidFill>
                  <a:srgbClr val="000000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1600" b="1" kern="100" dirty="0">
                <a:solidFill>
                  <a:srgbClr val="000000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Dicing Operation: Profit for Appliances in Germany</a:t>
            </a:r>
            <a:br>
              <a:rPr lang="en-GB" sz="1600" kern="100" dirty="0">
                <a:solidFill>
                  <a:srgbClr val="000000"/>
                </a:solidFill>
                <a:effectLst/>
                <a:latin typeface="Nunito" pitchFamily="2" charset="0"/>
                <a:ea typeface="Aptos"/>
              </a:rPr>
            </a:br>
            <a:r>
              <a:rPr lang="en-GB" sz="1600" i="0" kern="100" dirty="0">
                <a:solidFill>
                  <a:srgbClr val="000000"/>
                </a:solidFill>
                <a:effectLst/>
                <a:latin typeface="Nunito" pitchFamily="2" charset="0"/>
                <a:ea typeface="Aptos"/>
              </a:rPr>
              <a:t>→ A narrow data slice filtered by Country = Germany and Sub-Category = Appliances.</a:t>
            </a:r>
            <a:endParaRPr lang="en-US" sz="1600" kern="100" dirty="0">
              <a:effectLst/>
              <a:latin typeface="Nunito" pitchFamily="2" charset="0"/>
              <a:ea typeface="Aptos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en-GB" sz="1600" b="1" kern="100" dirty="0">
                <a:solidFill>
                  <a:srgbClr val="000000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GB" sz="1600" b="1" kern="100" dirty="0">
                <a:solidFill>
                  <a:srgbClr val="000000"/>
                </a:solidFill>
                <a:effectLst/>
                <a:latin typeface="Nunito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Pivoting Table: Category-wise Sales by Region</a:t>
            </a:r>
            <a:br>
              <a:rPr lang="en-GB" sz="1600" kern="100" dirty="0">
                <a:solidFill>
                  <a:srgbClr val="000000"/>
                </a:solidFill>
                <a:effectLst/>
                <a:latin typeface="Nunito" pitchFamily="2" charset="0"/>
                <a:ea typeface="Aptos"/>
              </a:rPr>
            </a:br>
            <a:r>
              <a:rPr lang="en-GB" sz="1600" i="0" kern="100" dirty="0">
                <a:solidFill>
                  <a:srgbClr val="000000"/>
                </a:solidFill>
                <a:effectLst/>
                <a:latin typeface="Nunito" pitchFamily="2" charset="0"/>
                <a:ea typeface="Aptos"/>
              </a:rPr>
              <a:t>→ Rearranges data to compare multiple metrics across Categories and Regions.</a:t>
            </a:r>
            <a:endParaRPr lang="en-US" sz="1600" kern="100" dirty="0">
              <a:effectLst/>
              <a:latin typeface="Nunito" pitchFamily="2" charset="0"/>
              <a:ea typeface="Apto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04449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5"/>
          <p:cNvGrpSpPr/>
          <p:nvPr/>
        </p:nvGrpSpPr>
        <p:grpSpPr>
          <a:xfrm>
            <a:off x="5171768" y="780174"/>
            <a:ext cx="6334433" cy="1707685"/>
            <a:chOff x="0" y="0"/>
            <a:chExt cx="2342659" cy="857492"/>
          </a:xfrm>
        </p:grpSpPr>
        <p:sp>
          <p:nvSpPr>
            <p:cNvPr id="109" name="Google Shape;109;p15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 extrusionOk="0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76A2AD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06944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15"/>
          <p:cNvSpPr txBox="1"/>
          <p:nvPr/>
        </p:nvSpPr>
        <p:spPr>
          <a:xfrm>
            <a:off x="5450644" y="1274606"/>
            <a:ext cx="1052635" cy="83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sz="5334">
                <a:solidFill>
                  <a:srgbClr val="FFFFFF"/>
                </a:solidFill>
                <a:latin typeface="Calistoga"/>
                <a:ea typeface="Calistoga"/>
                <a:cs typeface="Calistoga"/>
                <a:sym typeface="Calistoga"/>
              </a:rPr>
              <a:t>01.</a:t>
            </a:r>
            <a:endParaRPr sz="1200"/>
          </a:p>
        </p:txBody>
      </p:sp>
      <p:grpSp>
        <p:nvGrpSpPr>
          <p:cNvPr id="112" name="Google Shape;112;p15"/>
          <p:cNvGrpSpPr/>
          <p:nvPr/>
        </p:nvGrpSpPr>
        <p:grpSpPr>
          <a:xfrm>
            <a:off x="5171768" y="2574899"/>
            <a:ext cx="6334433" cy="1707685"/>
            <a:chOff x="0" y="0"/>
            <a:chExt cx="2342659" cy="857492"/>
          </a:xfrm>
        </p:grpSpPr>
        <p:sp>
          <p:nvSpPr>
            <p:cNvPr id="113" name="Google Shape;113;p15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 extrusionOk="0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578692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06944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15"/>
          <p:cNvGrpSpPr/>
          <p:nvPr/>
        </p:nvGrpSpPr>
        <p:grpSpPr>
          <a:xfrm>
            <a:off x="5171768" y="4371484"/>
            <a:ext cx="6334433" cy="1707685"/>
            <a:chOff x="0" y="0"/>
            <a:chExt cx="2342659" cy="857492"/>
          </a:xfrm>
        </p:grpSpPr>
        <p:sp>
          <p:nvSpPr>
            <p:cNvPr id="116" name="Google Shape;116;p15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 extrusionOk="0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49707A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06944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15"/>
          <p:cNvSpPr txBox="1"/>
          <p:nvPr/>
        </p:nvSpPr>
        <p:spPr>
          <a:xfrm>
            <a:off x="5450644" y="3046867"/>
            <a:ext cx="1052635" cy="83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sz="5334">
                <a:solidFill>
                  <a:srgbClr val="FFFFFF"/>
                </a:solidFill>
                <a:latin typeface="Calistoga"/>
                <a:ea typeface="Calistoga"/>
                <a:cs typeface="Calistoga"/>
                <a:sym typeface="Calistoga"/>
              </a:rPr>
              <a:t>02.</a:t>
            </a:r>
            <a:endParaRPr sz="1200"/>
          </a:p>
        </p:txBody>
      </p:sp>
      <p:sp>
        <p:nvSpPr>
          <p:cNvPr id="119" name="Google Shape;119;p15"/>
          <p:cNvSpPr txBox="1"/>
          <p:nvPr/>
        </p:nvSpPr>
        <p:spPr>
          <a:xfrm>
            <a:off x="5450644" y="4841592"/>
            <a:ext cx="1052635" cy="83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sz="5334">
                <a:solidFill>
                  <a:srgbClr val="FFFFFF"/>
                </a:solidFill>
                <a:latin typeface="Calistoga"/>
                <a:ea typeface="Calistoga"/>
                <a:cs typeface="Calistoga"/>
                <a:sym typeface="Calistoga"/>
              </a:rPr>
              <a:t>03.</a:t>
            </a:r>
            <a:endParaRPr sz="1200"/>
          </a:p>
        </p:txBody>
      </p:sp>
      <p:sp>
        <p:nvSpPr>
          <p:cNvPr id="120" name="Google Shape;120;p15"/>
          <p:cNvSpPr txBox="1"/>
          <p:nvPr/>
        </p:nvSpPr>
        <p:spPr>
          <a:xfrm>
            <a:off x="6656438" y="902480"/>
            <a:ext cx="4689987" cy="112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6000"/>
              </a:lnSpc>
              <a:spcAft>
                <a:spcPts val="533"/>
              </a:spcAft>
            </a:pPr>
            <a:r>
              <a:rPr lang="en-GB" sz="2000" b="1" dirty="0">
                <a:solidFill>
                  <a:schemeClr val="bg1"/>
                </a:solidFill>
                <a:latin typeface="Nunito" pitchFamily="2" charset="0"/>
              </a:rPr>
              <a:t>Impact of Discounts: </a:t>
            </a:r>
          </a:p>
          <a:p>
            <a:pPr>
              <a:lnSpc>
                <a:spcPct val="116000"/>
              </a:lnSpc>
              <a:spcAft>
                <a:spcPts val="533"/>
              </a:spcAft>
            </a:pPr>
            <a:r>
              <a:rPr lang="en-GB" b="1" dirty="0">
                <a:solidFill>
                  <a:schemeClr val="bg1"/>
                </a:solidFill>
                <a:latin typeface="Nunito" pitchFamily="2" charset="0"/>
              </a:rPr>
              <a:t>High discounts may be reduce profit margins</a:t>
            </a:r>
            <a:endParaRPr lang="en-GB" b="1" dirty="0">
              <a:solidFill>
                <a:schemeClr val="bg1"/>
              </a:solidFill>
              <a:latin typeface="Nunito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6656439" y="2823276"/>
            <a:ext cx="4689987" cy="112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6000"/>
              </a:lnSpc>
              <a:spcAft>
                <a:spcPts val="533"/>
              </a:spcAft>
            </a:pPr>
            <a:r>
              <a:rPr lang="en-GB" sz="2000" b="1" dirty="0">
                <a:solidFill>
                  <a:schemeClr val="bg1"/>
                </a:solidFill>
                <a:latin typeface="Nunito" pitchFamily="2" charset="0"/>
              </a:rPr>
              <a:t>Impact of High Shipping Costs: </a:t>
            </a:r>
          </a:p>
          <a:p>
            <a:pPr>
              <a:lnSpc>
                <a:spcPct val="116000"/>
              </a:lnSpc>
              <a:spcAft>
                <a:spcPts val="533"/>
              </a:spcAft>
            </a:pPr>
            <a:r>
              <a:rPr lang="en-GB" b="1" dirty="0">
                <a:solidFill>
                  <a:schemeClr val="bg1"/>
                </a:solidFill>
                <a:latin typeface="Nunito" pitchFamily="2" charset="0"/>
              </a:rPr>
              <a:t>High shipping expenses may be eating into profits</a:t>
            </a:r>
            <a:endParaRPr lang="en-GB" b="1" dirty="0">
              <a:solidFill>
                <a:schemeClr val="bg1"/>
              </a:solidFill>
              <a:latin typeface="Nunito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6656437" y="4661389"/>
            <a:ext cx="4689987" cy="112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6000"/>
              </a:lnSpc>
              <a:spcAft>
                <a:spcPts val="533"/>
              </a:spcAft>
            </a:pPr>
            <a:r>
              <a:rPr lang="en-GB" sz="2000" b="1" dirty="0">
                <a:solidFill>
                  <a:schemeClr val="bg1"/>
                </a:solidFill>
                <a:latin typeface="Nunito" pitchFamily="2" charset="0"/>
              </a:rPr>
              <a:t>High-Value Orders and Shipping Costs: </a:t>
            </a:r>
          </a:p>
          <a:p>
            <a:pPr>
              <a:lnSpc>
                <a:spcPct val="116000"/>
              </a:lnSpc>
              <a:spcAft>
                <a:spcPts val="533"/>
              </a:spcAft>
            </a:pPr>
            <a:r>
              <a:rPr lang="en-GB" b="1" dirty="0">
                <a:solidFill>
                  <a:schemeClr val="bg1"/>
                </a:solidFill>
                <a:latin typeface="Nunito" pitchFamily="2" charset="0"/>
              </a:rPr>
              <a:t>High-value orders might incur disproportionately high shipping costs.</a:t>
            </a:r>
            <a:r>
              <a:rPr lang="en-US" b="1" dirty="0">
                <a:solidFill>
                  <a:schemeClr val="bg1"/>
                </a:solidFill>
                <a:latin typeface="Nunito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b="1" dirty="0">
              <a:solidFill>
                <a:schemeClr val="bg1"/>
              </a:solidFill>
              <a:latin typeface="Nunito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Google Shape;208;p20">
            <a:extLst>
              <a:ext uri="{FF2B5EF4-FFF2-40B4-BE49-F238E27FC236}">
                <a16:creationId xmlns:a16="http://schemas.microsoft.com/office/drawing/2014/main" id="{52C47262-5BBE-4AF8-B8C0-35B531DC5293}"/>
              </a:ext>
            </a:extLst>
          </p:cNvPr>
          <p:cNvSpPr txBox="1"/>
          <p:nvPr/>
        </p:nvSpPr>
        <p:spPr>
          <a:xfrm>
            <a:off x="231209" y="180291"/>
            <a:ext cx="4863980" cy="878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Identifying the Profitability Issue &amp; Key hypothesis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4BAF0-250B-40D3-972D-5B7443EB293A}"/>
              </a:ext>
            </a:extLst>
          </p:cNvPr>
          <p:cNvSpPr txBox="1"/>
          <p:nvPr/>
        </p:nvSpPr>
        <p:spPr>
          <a:xfrm>
            <a:off x="447722" y="1143250"/>
            <a:ext cx="4326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unito" pitchFamily="2" charset="0"/>
              </a:rPr>
              <a:t>Analyzing Profitability Issues 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unito" pitchFamily="2" charset="0"/>
              </a:rPr>
              <a:t>Table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6E875-2460-4FD9-A621-EEFA4909B5F5}"/>
              </a:ext>
            </a:extLst>
          </p:cNvPr>
          <p:cNvSpPr txBox="1"/>
          <p:nvPr/>
        </p:nvSpPr>
        <p:spPr>
          <a:xfrm>
            <a:off x="425030" y="1737821"/>
            <a:ext cx="42035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unito" pitchFamily="2" charset="0"/>
              </a:rPr>
              <a:t>Problem Statement:</a:t>
            </a:r>
          </a:p>
          <a:p>
            <a:pPr algn="ctr"/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Nunito" pitchFamily="2" charset="0"/>
            </a:endParaRPr>
          </a:p>
          <a:p>
            <a:pPr algn="ctr"/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unito" pitchFamily="2" charset="0"/>
              </a:rPr>
              <a:t>Table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unito" pitchFamily="2" charset="0"/>
              </a:rPr>
              <a:t>is experiencing negative profits under certain conditions, which threatens long-term business sustainability</a:t>
            </a:r>
          </a:p>
          <a:p>
            <a:endParaRPr lang="en-US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D7CCE23-288C-4A0B-BAF4-923B91D4DEC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64" y="3556379"/>
            <a:ext cx="4535710" cy="28956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645F64-9494-44CD-B5D1-32569CB77275}"/>
              </a:ext>
            </a:extLst>
          </p:cNvPr>
          <p:cNvSpPr txBox="1"/>
          <p:nvPr/>
        </p:nvSpPr>
        <p:spPr>
          <a:xfrm>
            <a:off x="6366748" y="257356"/>
            <a:ext cx="3944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Hypothesis for analysis</a:t>
            </a:r>
            <a:endParaRPr lang="en-US" sz="24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711CEBD8-5C56-4D48-D5AE-63F1AF3CB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846F66B-0F18-5592-9B46-AECACB58E21C}"/>
              </a:ext>
            </a:extLst>
          </p:cNvPr>
          <p:cNvSpPr/>
          <p:nvPr/>
        </p:nvSpPr>
        <p:spPr>
          <a:xfrm>
            <a:off x="452543" y="1538850"/>
            <a:ext cx="5134672" cy="14387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483361-8296-EFF4-23BA-54A076E17068}"/>
              </a:ext>
            </a:extLst>
          </p:cNvPr>
          <p:cNvSpPr txBox="1"/>
          <p:nvPr/>
        </p:nvSpPr>
        <p:spPr>
          <a:xfrm>
            <a:off x="6573863" y="3083827"/>
            <a:ext cx="153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286D80"/>
                </a:solidFill>
                <a:latin typeface="Nunito" pitchFamily="2" charset="0"/>
                <a:cs typeface="Calistoga" panose="020B0604020202020204" charset="0"/>
              </a:rPr>
              <a:t>Hypothesis 2</a:t>
            </a:r>
          </a:p>
        </p:txBody>
      </p:sp>
      <p:sp>
        <p:nvSpPr>
          <p:cNvPr id="12" name="Google Shape;150;p17">
            <a:extLst>
              <a:ext uri="{FF2B5EF4-FFF2-40B4-BE49-F238E27FC236}">
                <a16:creationId xmlns:a16="http://schemas.microsoft.com/office/drawing/2014/main" id="{436E146D-6F92-40AA-5BDE-813F86E0BF36}"/>
              </a:ext>
            </a:extLst>
          </p:cNvPr>
          <p:cNvSpPr txBox="1"/>
          <p:nvPr/>
        </p:nvSpPr>
        <p:spPr>
          <a:xfrm>
            <a:off x="145096" y="345113"/>
            <a:ext cx="5749567" cy="100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stoga"/>
                <a:sym typeface="Calistoga"/>
              </a:rPr>
              <a:t>Hypothesis Testing &amp; Key Findings</a:t>
            </a:r>
            <a:endParaRPr sz="6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FA51B4-FBB7-CD06-F731-128DF0386605}"/>
              </a:ext>
            </a:extLst>
          </p:cNvPr>
          <p:cNvSpPr/>
          <p:nvPr/>
        </p:nvSpPr>
        <p:spPr>
          <a:xfrm>
            <a:off x="6730048" y="2031771"/>
            <a:ext cx="4686369" cy="855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4C8236-73F5-8F9D-0BAB-48C4F0C20132}"/>
              </a:ext>
            </a:extLst>
          </p:cNvPr>
          <p:cNvSpPr/>
          <p:nvPr/>
        </p:nvSpPr>
        <p:spPr>
          <a:xfrm>
            <a:off x="6679710" y="4386445"/>
            <a:ext cx="4686369" cy="855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grpSp>
        <p:nvGrpSpPr>
          <p:cNvPr id="18" name="Google Shape;302;p25">
            <a:extLst>
              <a:ext uri="{FF2B5EF4-FFF2-40B4-BE49-F238E27FC236}">
                <a16:creationId xmlns:a16="http://schemas.microsoft.com/office/drawing/2014/main" id="{979BAD4D-C565-91A0-CBDF-18A8C9C22E54}"/>
              </a:ext>
            </a:extLst>
          </p:cNvPr>
          <p:cNvGrpSpPr/>
          <p:nvPr/>
        </p:nvGrpSpPr>
        <p:grpSpPr>
          <a:xfrm>
            <a:off x="6118223" y="-96441"/>
            <a:ext cx="30479" cy="6954441"/>
            <a:chOff x="0" y="-38100"/>
            <a:chExt cx="2408296" cy="2747433"/>
          </a:xfrm>
        </p:grpSpPr>
        <p:sp>
          <p:nvSpPr>
            <p:cNvPr id="19" name="Google Shape;303;p25">
              <a:extLst>
                <a:ext uri="{FF2B5EF4-FFF2-40B4-BE49-F238E27FC236}">
                  <a16:creationId xmlns:a16="http://schemas.microsoft.com/office/drawing/2014/main" id="{0AF9428B-53D7-51BE-C91E-D2C7E6755619}"/>
                </a:ext>
              </a:extLst>
            </p:cNvPr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 extrusionOk="0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9707A"/>
            </a:solidFill>
            <a:ln>
              <a:noFill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0" name="Google Shape;304;p25">
              <a:extLst>
                <a:ext uri="{FF2B5EF4-FFF2-40B4-BE49-F238E27FC236}">
                  <a16:creationId xmlns:a16="http://schemas.microsoft.com/office/drawing/2014/main" id="{1293262F-B9DB-FCF2-6A13-BFF33036B873}"/>
                </a:ext>
              </a:extLst>
            </p:cNvPr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BEC6E60-24B9-429D-8D59-0042A38418E4}"/>
              </a:ext>
            </a:extLst>
          </p:cNvPr>
          <p:cNvSpPr txBox="1"/>
          <p:nvPr/>
        </p:nvSpPr>
        <p:spPr>
          <a:xfrm>
            <a:off x="331575" y="1997196"/>
            <a:ext cx="57093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Hypothesis 1: Impact of Discounts on Profitability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T-test Result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 T-statistic: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Nunito" pitchFamily="2" charset="0"/>
              </a:rPr>
              <a:t>-18.54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, P-value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Nunito" pitchFamily="2" charset="0"/>
              </a:rPr>
              <a:t>3.44e-61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Conclusion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 </a:t>
            </a:r>
            <a:r>
              <a:rPr lang="en-US" altLang="en-US" sz="1600" dirty="0">
                <a:latin typeface="Nunito" pitchFamily="2" charset="0"/>
              </a:rPr>
              <a:t>Reject Ho,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Discounts significantly reduce profits. A revision of discounting strategy is necessary.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Hypothesis 2: High Shipping Costs on Profitability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T-test Result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 T-statistic: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Nunito" pitchFamily="2" charset="0"/>
              </a:rPr>
              <a:t>2.69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, P-value: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Nunito" pitchFamily="2" charset="0"/>
              </a:rPr>
              <a:t>0.0074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Conclusion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 Reject Ho, High shipping costs significantly reduce profitability. Optimization is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Hypothesis 3: High-Value Orders &amp; Shipping Costs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T-test Result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 T-statistic: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Nunito" pitchFamily="2" charset="0"/>
              </a:rPr>
              <a:t>88.20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, P-value: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Nunito" pitchFamily="2" charset="0"/>
              </a:rPr>
              <a:t>0.0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Conclusion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 Reject Ho, High-value orders incur significantly higher shipping costs. Shipping cost allocation needs improvement.</a:t>
            </a:r>
          </a:p>
          <a:p>
            <a:endParaRPr lang="en-US" dirty="0"/>
          </a:p>
        </p:txBody>
      </p:sp>
      <p:pic>
        <p:nvPicPr>
          <p:cNvPr id="21" name="Picture 20" descr="A graph of a discount&#10;&#10;AI-generated content may be incorrect.">
            <a:extLst>
              <a:ext uri="{FF2B5EF4-FFF2-40B4-BE49-F238E27FC236}">
                <a16:creationId xmlns:a16="http://schemas.microsoft.com/office/drawing/2014/main" id="{31E0AA67-6002-4383-B76A-1CBC1957962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198" y="84526"/>
            <a:ext cx="3146867" cy="19126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28E306C-7D79-4A15-9F93-C2FE6AD81047}"/>
              </a:ext>
            </a:extLst>
          </p:cNvPr>
          <p:cNvSpPr txBox="1"/>
          <p:nvPr/>
        </p:nvSpPr>
        <p:spPr>
          <a:xfrm>
            <a:off x="6573863" y="847430"/>
            <a:ext cx="153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286D80"/>
                </a:solidFill>
                <a:latin typeface="Nunito" pitchFamily="2" charset="0"/>
                <a:cs typeface="Calistoga" panose="020B0604020202020204" charset="0"/>
              </a:rPr>
              <a:t>Hypothesis 1</a:t>
            </a:r>
          </a:p>
        </p:txBody>
      </p:sp>
      <p:pic>
        <p:nvPicPr>
          <p:cNvPr id="24" name="Picture 23" descr="A graph of blue dots and a red line&#10;&#10;AI-generated content may be incorrect.">
            <a:extLst>
              <a:ext uri="{FF2B5EF4-FFF2-40B4-BE49-F238E27FC236}">
                <a16:creationId xmlns:a16="http://schemas.microsoft.com/office/drawing/2014/main" id="{9139FBFE-8A60-4965-B659-BCB517D31A1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156" y="2343414"/>
            <a:ext cx="3085909" cy="19158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A6B37B-B279-4234-99E6-04DA9DB1D74A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526" y="4605517"/>
            <a:ext cx="2851539" cy="203733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AC60D78-8B71-4A2A-B3B7-AB106640A9DC}"/>
              </a:ext>
            </a:extLst>
          </p:cNvPr>
          <p:cNvSpPr txBox="1"/>
          <p:nvPr/>
        </p:nvSpPr>
        <p:spPr>
          <a:xfrm>
            <a:off x="6573863" y="5436078"/>
            <a:ext cx="153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286D80"/>
                </a:solidFill>
                <a:latin typeface="Nunito" pitchFamily="2" charset="0"/>
                <a:cs typeface="Calistoga" panose="020B0604020202020204" charset="0"/>
              </a:rPr>
              <a:t>Hypothesis 3</a:t>
            </a:r>
          </a:p>
        </p:txBody>
      </p:sp>
    </p:spTree>
    <p:extLst>
      <p:ext uri="{BB962C8B-B14F-4D97-AF65-F5344CB8AC3E}">
        <p14:creationId xmlns:p14="http://schemas.microsoft.com/office/powerpoint/2010/main" val="2603131440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>
          <a:extLst>
            <a:ext uri="{FF2B5EF4-FFF2-40B4-BE49-F238E27FC236}">
              <a16:creationId xmlns:a16="http://schemas.microsoft.com/office/drawing/2014/main" id="{869DA781-6DAD-B190-C00D-31CDBC1BD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0">
            <a:extLst>
              <a:ext uri="{FF2B5EF4-FFF2-40B4-BE49-F238E27FC236}">
                <a16:creationId xmlns:a16="http://schemas.microsoft.com/office/drawing/2014/main" id="{1E2E1212-236E-DE70-8D0F-722F87772E4D}"/>
              </a:ext>
            </a:extLst>
          </p:cNvPr>
          <p:cNvGrpSpPr/>
          <p:nvPr/>
        </p:nvGrpSpPr>
        <p:grpSpPr>
          <a:xfrm>
            <a:off x="6917503" y="3492949"/>
            <a:ext cx="4697123" cy="2615303"/>
            <a:chOff x="0" y="0"/>
            <a:chExt cx="1258694" cy="1098728"/>
          </a:xfrm>
        </p:grpSpPr>
        <p:sp>
          <p:nvSpPr>
            <p:cNvPr id="220" name="Google Shape;220;p20">
              <a:extLst>
                <a:ext uri="{FF2B5EF4-FFF2-40B4-BE49-F238E27FC236}">
                  <a16:creationId xmlns:a16="http://schemas.microsoft.com/office/drawing/2014/main" id="{52A618D9-328B-B83F-C324-BA86EA9E51B2}"/>
                </a:ext>
              </a:extLst>
            </p:cNvPr>
            <p:cNvSpPr/>
            <p:nvPr/>
          </p:nvSpPr>
          <p:spPr>
            <a:xfrm>
              <a:off x="0" y="0"/>
              <a:ext cx="1258694" cy="1098728"/>
            </a:xfrm>
            <a:custGeom>
              <a:avLst/>
              <a:gdLst/>
              <a:ahLst/>
              <a:cxnLst/>
              <a:rect l="l" t="t" r="r" b="b"/>
              <a:pathLst>
                <a:path w="1258694" h="1098728" extrusionOk="0">
                  <a:moveTo>
                    <a:pt x="25840" y="0"/>
                  </a:moveTo>
                  <a:lnTo>
                    <a:pt x="1232854" y="0"/>
                  </a:lnTo>
                  <a:cubicBezTo>
                    <a:pt x="1239707" y="0"/>
                    <a:pt x="1246280" y="2722"/>
                    <a:pt x="1251126" y="7568"/>
                  </a:cubicBezTo>
                  <a:cubicBezTo>
                    <a:pt x="1255972" y="12414"/>
                    <a:pt x="1258694" y="18987"/>
                    <a:pt x="1258694" y="25840"/>
                  </a:cubicBezTo>
                  <a:lnTo>
                    <a:pt x="1258694" y="1072888"/>
                  </a:lnTo>
                  <a:cubicBezTo>
                    <a:pt x="1258694" y="1087159"/>
                    <a:pt x="1247125" y="1098728"/>
                    <a:pt x="1232854" y="1098728"/>
                  </a:cubicBezTo>
                  <a:lnTo>
                    <a:pt x="25840" y="1098728"/>
                  </a:lnTo>
                  <a:cubicBezTo>
                    <a:pt x="11569" y="1098728"/>
                    <a:pt x="0" y="1087159"/>
                    <a:pt x="0" y="1072888"/>
                  </a:cubicBezTo>
                  <a:lnTo>
                    <a:pt x="0" y="25840"/>
                  </a:lnTo>
                  <a:cubicBezTo>
                    <a:pt x="0" y="11569"/>
                    <a:pt x="11569" y="0"/>
                    <a:pt x="25840" y="0"/>
                  </a:cubicBezTo>
                  <a:close/>
                </a:path>
              </a:pathLst>
            </a:custGeom>
            <a:solidFill>
              <a:srgbClr val="49707A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221" name="Google Shape;221;p20">
              <a:extLst>
                <a:ext uri="{FF2B5EF4-FFF2-40B4-BE49-F238E27FC236}">
                  <a16:creationId xmlns:a16="http://schemas.microsoft.com/office/drawing/2014/main" id="{37010EFB-B037-6D5E-6E3F-D2C03AFD37B1}"/>
                </a:ext>
              </a:extLst>
            </p:cNvPr>
            <p:cNvSpPr txBox="1"/>
            <p:nvPr/>
          </p:nvSpPr>
          <p:spPr>
            <a:xfrm>
              <a:off x="0" y="85725"/>
              <a:ext cx="1258694" cy="1013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06944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20">
            <a:extLst>
              <a:ext uri="{FF2B5EF4-FFF2-40B4-BE49-F238E27FC236}">
                <a16:creationId xmlns:a16="http://schemas.microsoft.com/office/drawing/2014/main" id="{929F1CC1-D99F-53E6-A58E-1F46394B2D30}"/>
              </a:ext>
            </a:extLst>
          </p:cNvPr>
          <p:cNvGrpSpPr/>
          <p:nvPr/>
        </p:nvGrpSpPr>
        <p:grpSpPr>
          <a:xfrm>
            <a:off x="577374" y="3492949"/>
            <a:ext cx="4631120" cy="2615303"/>
            <a:chOff x="0" y="0"/>
            <a:chExt cx="1258694" cy="1098728"/>
          </a:xfrm>
        </p:grpSpPr>
        <p:sp>
          <p:nvSpPr>
            <p:cNvPr id="214" name="Google Shape;214;p20">
              <a:extLst>
                <a:ext uri="{FF2B5EF4-FFF2-40B4-BE49-F238E27FC236}">
                  <a16:creationId xmlns:a16="http://schemas.microsoft.com/office/drawing/2014/main" id="{63D07E6D-B4C4-5A94-E4D1-B7361B6A34C4}"/>
                </a:ext>
              </a:extLst>
            </p:cNvPr>
            <p:cNvSpPr/>
            <p:nvPr/>
          </p:nvSpPr>
          <p:spPr>
            <a:xfrm>
              <a:off x="0" y="0"/>
              <a:ext cx="1258694" cy="1098728"/>
            </a:xfrm>
            <a:custGeom>
              <a:avLst/>
              <a:gdLst/>
              <a:ahLst/>
              <a:cxnLst/>
              <a:rect l="l" t="t" r="r" b="b"/>
              <a:pathLst>
                <a:path w="1258694" h="1098728" extrusionOk="0">
                  <a:moveTo>
                    <a:pt x="25840" y="0"/>
                  </a:moveTo>
                  <a:lnTo>
                    <a:pt x="1232854" y="0"/>
                  </a:lnTo>
                  <a:cubicBezTo>
                    <a:pt x="1239707" y="0"/>
                    <a:pt x="1246280" y="2722"/>
                    <a:pt x="1251126" y="7568"/>
                  </a:cubicBezTo>
                  <a:cubicBezTo>
                    <a:pt x="1255972" y="12414"/>
                    <a:pt x="1258694" y="18987"/>
                    <a:pt x="1258694" y="25840"/>
                  </a:cubicBezTo>
                  <a:lnTo>
                    <a:pt x="1258694" y="1072888"/>
                  </a:lnTo>
                  <a:cubicBezTo>
                    <a:pt x="1258694" y="1087159"/>
                    <a:pt x="1247125" y="1098728"/>
                    <a:pt x="1232854" y="1098728"/>
                  </a:cubicBezTo>
                  <a:lnTo>
                    <a:pt x="25840" y="1098728"/>
                  </a:lnTo>
                  <a:cubicBezTo>
                    <a:pt x="11569" y="1098728"/>
                    <a:pt x="0" y="1087159"/>
                    <a:pt x="0" y="1072888"/>
                  </a:cubicBezTo>
                  <a:lnTo>
                    <a:pt x="0" y="25840"/>
                  </a:lnTo>
                  <a:cubicBezTo>
                    <a:pt x="0" y="11569"/>
                    <a:pt x="11569" y="0"/>
                    <a:pt x="25840" y="0"/>
                  </a:cubicBezTo>
                  <a:close/>
                </a:path>
              </a:pathLst>
            </a:custGeom>
            <a:solidFill>
              <a:srgbClr val="578692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215" name="Google Shape;215;p20">
              <a:extLst>
                <a:ext uri="{FF2B5EF4-FFF2-40B4-BE49-F238E27FC236}">
                  <a16:creationId xmlns:a16="http://schemas.microsoft.com/office/drawing/2014/main" id="{5175600F-BE4D-D4AA-17F9-3226E83CBF2B}"/>
                </a:ext>
              </a:extLst>
            </p:cNvPr>
            <p:cNvSpPr txBox="1"/>
            <p:nvPr/>
          </p:nvSpPr>
          <p:spPr>
            <a:xfrm>
              <a:off x="0" y="85725"/>
              <a:ext cx="1258694" cy="1013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06944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" name="Picture 5" descr="A hand writing on a black board&#10;&#10;Description automatically generated">
            <a:extLst>
              <a:ext uri="{FF2B5EF4-FFF2-40B4-BE49-F238E27FC236}">
                <a16:creationId xmlns:a16="http://schemas.microsoft.com/office/drawing/2014/main" id="{4EB7E58D-1EDC-0913-6EFD-D90A55946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771" y="806185"/>
            <a:ext cx="3466639" cy="2112483"/>
          </a:xfrm>
          <a:prstGeom prst="rect">
            <a:avLst/>
          </a:prstGeom>
        </p:spPr>
      </p:pic>
      <p:grpSp>
        <p:nvGrpSpPr>
          <p:cNvPr id="10" name="Google Shape;216;p20">
            <a:extLst>
              <a:ext uri="{FF2B5EF4-FFF2-40B4-BE49-F238E27FC236}">
                <a16:creationId xmlns:a16="http://schemas.microsoft.com/office/drawing/2014/main" id="{956D8F96-D097-A52A-580A-2D5966EC699F}"/>
              </a:ext>
            </a:extLst>
          </p:cNvPr>
          <p:cNvGrpSpPr/>
          <p:nvPr/>
        </p:nvGrpSpPr>
        <p:grpSpPr>
          <a:xfrm>
            <a:off x="3356226" y="1342577"/>
            <a:ext cx="5479546" cy="2180010"/>
            <a:chOff x="0" y="0"/>
            <a:chExt cx="1258694" cy="1098728"/>
          </a:xfrm>
        </p:grpSpPr>
        <p:sp>
          <p:nvSpPr>
            <p:cNvPr id="11" name="Google Shape;217;p20">
              <a:extLst>
                <a:ext uri="{FF2B5EF4-FFF2-40B4-BE49-F238E27FC236}">
                  <a16:creationId xmlns:a16="http://schemas.microsoft.com/office/drawing/2014/main" id="{357EDAC3-CC92-BA1C-1178-C474FB293F67}"/>
                </a:ext>
              </a:extLst>
            </p:cNvPr>
            <p:cNvSpPr/>
            <p:nvPr/>
          </p:nvSpPr>
          <p:spPr>
            <a:xfrm>
              <a:off x="0" y="0"/>
              <a:ext cx="1258694" cy="1098728"/>
            </a:xfrm>
            <a:custGeom>
              <a:avLst/>
              <a:gdLst/>
              <a:ahLst/>
              <a:cxnLst/>
              <a:rect l="l" t="t" r="r" b="b"/>
              <a:pathLst>
                <a:path w="1258694" h="1098728" extrusionOk="0">
                  <a:moveTo>
                    <a:pt x="25840" y="0"/>
                  </a:moveTo>
                  <a:lnTo>
                    <a:pt x="1232854" y="0"/>
                  </a:lnTo>
                  <a:cubicBezTo>
                    <a:pt x="1239707" y="0"/>
                    <a:pt x="1246280" y="2722"/>
                    <a:pt x="1251126" y="7568"/>
                  </a:cubicBezTo>
                  <a:cubicBezTo>
                    <a:pt x="1255972" y="12414"/>
                    <a:pt x="1258694" y="18987"/>
                    <a:pt x="1258694" y="25840"/>
                  </a:cubicBezTo>
                  <a:lnTo>
                    <a:pt x="1258694" y="1072888"/>
                  </a:lnTo>
                  <a:cubicBezTo>
                    <a:pt x="1258694" y="1087159"/>
                    <a:pt x="1247125" y="1098728"/>
                    <a:pt x="1232854" y="1098728"/>
                  </a:cubicBezTo>
                  <a:lnTo>
                    <a:pt x="25840" y="1098728"/>
                  </a:lnTo>
                  <a:cubicBezTo>
                    <a:pt x="11569" y="1098728"/>
                    <a:pt x="0" y="1087159"/>
                    <a:pt x="0" y="1072888"/>
                  </a:cubicBezTo>
                  <a:lnTo>
                    <a:pt x="0" y="25840"/>
                  </a:lnTo>
                  <a:cubicBezTo>
                    <a:pt x="0" y="11569"/>
                    <a:pt x="11569" y="0"/>
                    <a:pt x="25840" y="0"/>
                  </a:cubicBezTo>
                  <a:close/>
                </a:path>
              </a:pathLst>
            </a:custGeom>
            <a:solidFill>
              <a:srgbClr val="76A2AD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12" name="Google Shape;218;p20">
              <a:extLst>
                <a:ext uri="{FF2B5EF4-FFF2-40B4-BE49-F238E27FC236}">
                  <a16:creationId xmlns:a16="http://schemas.microsoft.com/office/drawing/2014/main" id="{7DAB507D-5F5B-5A37-D29B-D7F7ECF07793}"/>
                </a:ext>
              </a:extLst>
            </p:cNvPr>
            <p:cNvSpPr txBox="1"/>
            <p:nvPr/>
          </p:nvSpPr>
          <p:spPr>
            <a:xfrm>
              <a:off x="0" y="85725"/>
              <a:ext cx="1258694" cy="1013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06944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229;p20">
            <a:extLst>
              <a:ext uri="{FF2B5EF4-FFF2-40B4-BE49-F238E27FC236}">
                <a16:creationId xmlns:a16="http://schemas.microsoft.com/office/drawing/2014/main" id="{D0BB4BD2-0F42-1FD8-B3B6-54B5DE584668}"/>
              </a:ext>
            </a:extLst>
          </p:cNvPr>
          <p:cNvSpPr txBox="1"/>
          <p:nvPr/>
        </p:nvSpPr>
        <p:spPr>
          <a:xfrm>
            <a:off x="3459132" y="1496102"/>
            <a:ext cx="5273733" cy="43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sz="2800" b="1" dirty="0">
                <a:solidFill>
                  <a:schemeClr val="bg1"/>
                </a:solidFill>
                <a:latin typeface="Nunito" pitchFamily="2" charset="0"/>
              </a:rPr>
              <a:t>Optimizing Discount Strategies</a:t>
            </a:r>
            <a:endParaRPr lang="en-US" sz="800" dirty="0">
              <a:solidFill>
                <a:schemeClr val="bg1"/>
              </a:solidFill>
              <a:latin typeface="Nunito" pitchFamily="2" charset="0"/>
              <a:cs typeface="Calistoga" panose="020B060402020202020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92D8B2-49F0-25DF-35DD-D1344D4124A3}"/>
              </a:ext>
            </a:extLst>
          </p:cNvPr>
          <p:cNvSpPr/>
          <p:nvPr/>
        </p:nvSpPr>
        <p:spPr>
          <a:xfrm>
            <a:off x="3269847" y="3411172"/>
            <a:ext cx="5652300" cy="15881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57ABFA-9723-4777-7948-59A1440689DA}"/>
              </a:ext>
            </a:extLst>
          </p:cNvPr>
          <p:cNvSpPr/>
          <p:nvPr/>
        </p:nvSpPr>
        <p:spPr>
          <a:xfrm>
            <a:off x="544372" y="5924412"/>
            <a:ext cx="4697123" cy="3326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A09BFCA-6CD5-95D0-C090-6CBAD72C3F96}"/>
              </a:ext>
            </a:extLst>
          </p:cNvPr>
          <p:cNvSpPr/>
          <p:nvPr/>
        </p:nvSpPr>
        <p:spPr>
          <a:xfrm>
            <a:off x="4043144" y="1953866"/>
            <a:ext cx="4105709" cy="5874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26" name="Google Shape;150;p17">
            <a:extLst>
              <a:ext uri="{FF2B5EF4-FFF2-40B4-BE49-F238E27FC236}">
                <a16:creationId xmlns:a16="http://schemas.microsoft.com/office/drawing/2014/main" id="{9D961154-17E5-469F-9ED3-4805470B3D22}"/>
              </a:ext>
            </a:extLst>
          </p:cNvPr>
          <p:cNvSpPr txBox="1"/>
          <p:nvPr/>
        </p:nvSpPr>
        <p:spPr>
          <a:xfrm>
            <a:off x="1982028" y="211062"/>
            <a:ext cx="8227939" cy="100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stoga"/>
                <a:sym typeface="Calistoga"/>
              </a:rPr>
              <a:t>Proposed Solutions to improve Profitability</a:t>
            </a:r>
            <a:endParaRPr sz="6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CA6AB3C-0076-44B6-93C2-8D19C57D8F09}"/>
              </a:ext>
            </a:extLst>
          </p:cNvPr>
          <p:cNvSpPr/>
          <p:nvPr/>
        </p:nvSpPr>
        <p:spPr>
          <a:xfrm>
            <a:off x="9258312" y="1126802"/>
            <a:ext cx="2088776" cy="9799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8FC32-E3C3-4E0A-AB99-956F8B36EA9D}"/>
              </a:ext>
            </a:extLst>
          </p:cNvPr>
          <p:cNvSpPr txBox="1"/>
          <p:nvPr/>
        </p:nvSpPr>
        <p:spPr>
          <a:xfrm rot="21431780">
            <a:off x="9225545" y="1385929"/>
            <a:ext cx="234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Nunito" pitchFamily="2" charset="0"/>
              </a:rPr>
              <a:t>SOLUTIONS!!</a:t>
            </a:r>
            <a:endParaRPr lang="en-US" sz="2400" b="1" dirty="0">
              <a:latin typeface="Nunito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43C13-E32C-4022-A78A-7AA7CBF7A1E7}"/>
              </a:ext>
            </a:extLst>
          </p:cNvPr>
          <p:cNvSpPr txBox="1"/>
          <p:nvPr/>
        </p:nvSpPr>
        <p:spPr>
          <a:xfrm>
            <a:off x="3674729" y="2173175"/>
            <a:ext cx="4802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Nunito" pitchFamily="2" charset="0"/>
              </a:rPr>
              <a:t>Implement a tiered discount model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Nunito" pitchFamily="2" charset="0"/>
              </a:rPr>
              <a:t>Shift to loyalty-based discounts for repeat customers</a:t>
            </a:r>
            <a:endParaRPr lang="en-US" b="1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32" name="Google Shape;229;p20">
            <a:extLst>
              <a:ext uri="{FF2B5EF4-FFF2-40B4-BE49-F238E27FC236}">
                <a16:creationId xmlns:a16="http://schemas.microsoft.com/office/drawing/2014/main" id="{9296BC79-33FA-4B7E-A152-3CE30C2D11DC}"/>
              </a:ext>
            </a:extLst>
          </p:cNvPr>
          <p:cNvSpPr txBox="1"/>
          <p:nvPr/>
        </p:nvSpPr>
        <p:spPr>
          <a:xfrm>
            <a:off x="7005320" y="3704786"/>
            <a:ext cx="4521488" cy="43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sz="2800" b="1" dirty="0">
                <a:solidFill>
                  <a:schemeClr val="bg1"/>
                </a:solidFill>
                <a:latin typeface="Nunito" pitchFamily="2" charset="0"/>
              </a:rPr>
              <a:t>Reducing Shipping Costs</a:t>
            </a:r>
            <a:endParaRPr lang="en-US" sz="800" dirty="0">
              <a:solidFill>
                <a:schemeClr val="bg1"/>
              </a:solidFill>
              <a:latin typeface="Nunito" pitchFamily="2" charset="0"/>
              <a:cs typeface="Calistoga" panose="020B060402020202020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8E8751-2C0B-4DA5-B6E9-AEC50FB74D5F}"/>
              </a:ext>
            </a:extLst>
          </p:cNvPr>
          <p:cNvSpPr txBox="1"/>
          <p:nvPr/>
        </p:nvSpPr>
        <p:spPr>
          <a:xfrm>
            <a:off x="7071712" y="4358057"/>
            <a:ext cx="4388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Nunito" pitchFamily="2" charset="0"/>
              </a:rPr>
              <a:t>Negotiate better shipping rates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Nunito" pitchFamily="2" charset="0"/>
              </a:rPr>
              <a:t>Introduce minimum order value for free shipping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Nunito" pitchFamily="2" charset="0"/>
              </a:rPr>
              <a:t>Optimize packaging to reduce costs</a:t>
            </a:r>
          </a:p>
        </p:txBody>
      </p:sp>
      <p:sp>
        <p:nvSpPr>
          <p:cNvPr id="35" name="Google Shape;229;p20">
            <a:extLst>
              <a:ext uri="{FF2B5EF4-FFF2-40B4-BE49-F238E27FC236}">
                <a16:creationId xmlns:a16="http://schemas.microsoft.com/office/drawing/2014/main" id="{C3CA79EE-65CB-4DBE-ADBA-0A48E280C98D}"/>
              </a:ext>
            </a:extLst>
          </p:cNvPr>
          <p:cNvSpPr txBox="1"/>
          <p:nvPr/>
        </p:nvSpPr>
        <p:spPr>
          <a:xfrm>
            <a:off x="649260" y="3630649"/>
            <a:ext cx="4460622" cy="113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GB" sz="2400" b="1" dirty="0">
                <a:solidFill>
                  <a:schemeClr val="bg1"/>
                </a:solidFill>
                <a:latin typeface="Nunito" pitchFamily="2" charset="0"/>
              </a:rPr>
              <a:t>Controlling High Shipping Costs for </a:t>
            </a:r>
          </a:p>
          <a:p>
            <a:pPr algn="ctr">
              <a:lnSpc>
                <a:spcPct val="102000"/>
              </a:lnSpc>
            </a:pPr>
            <a:r>
              <a:rPr lang="en-GB" sz="2400" b="1" dirty="0">
                <a:solidFill>
                  <a:schemeClr val="bg1"/>
                </a:solidFill>
                <a:latin typeface="Nunito" pitchFamily="2" charset="0"/>
              </a:rPr>
              <a:t>High-Value Orders</a:t>
            </a:r>
            <a:endParaRPr lang="en-US" sz="700" b="1" dirty="0">
              <a:solidFill>
                <a:schemeClr val="bg1"/>
              </a:solidFill>
              <a:latin typeface="Nunito" pitchFamily="2" charset="0"/>
              <a:cs typeface="Calistoga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FFB423-DE77-4644-829F-7242ECB9AA37}"/>
              </a:ext>
            </a:extLst>
          </p:cNvPr>
          <p:cNvSpPr txBox="1"/>
          <p:nvPr/>
        </p:nvSpPr>
        <p:spPr>
          <a:xfrm>
            <a:off x="932329" y="3233521"/>
            <a:ext cx="2125162" cy="926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AB19CB-CD84-40E7-A0CB-B77EADED562E}"/>
              </a:ext>
            </a:extLst>
          </p:cNvPr>
          <p:cNvSpPr txBox="1"/>
          <p:nvPr/>
        </p:nvSpPr>
        <p:spPr>
          <a:xfrm>
            <a:off x="544372" y="4950015"/>
            <a:ext cx="4874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Nunito" pitchFamily="2" charset="0"/>
              </a:rPr>
              <a:t>Establish regional distribution centers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Nunito" pitchFamily="2" charset="0"/>
              </a:rPr>
              <a:t>Implement batch shipping to reduce per order costs</a:t>
            </a:r>
          </a:p>
          <a:p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11B155-C81E-4994-AA3C-ABC7AC14AB04}"/>
              </a:ext>
            </a:extLst>
          </p:cNvPr>
          <p:cNvSpPr/>
          <p:nvPr/>
        </p:nvSpPr>
        <p:spPr>
          <a:xfrm>
            <a:off x="6917503" y="5924413"/>
            <a:ext cx="4697123" cy="3326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pic>
        <p:nvPicPr>
          <p:cNvPr id="41" name="Picture 6" descr="Data Visualization Importance, Benefits, and Challenges">
            <a:extLst>
              <a:ext uri="{FF2B5EF4-FFF2-40B4-BE49-F238E27FC236}">
                <a16:creationId xmlns:a16="http://schemas.microsoft.com/office/drawing/2014/main" id="{E3841AE5-0F93-4CEB-96BD-42E1B31C7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41" y="3096505"/>
            <a:ext cx="1976279" cy="1739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729785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ata Visualization Services &amp; Consulting - EffectiveSoft">
            <a:extLst>
              <a:ext uri="{FF2B5EF4-FFF2-40B4-BE49-F238E27FC236}">
                <a16:creationId xmlns:a16="http://schemas.microsoft.com/office/drawing/2014/main" id="{151434A2-83BF-49DE-B02F-902A91D07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76" y="0"/>
            <a:ext cx="59509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50;p17">
            <a:extLst>
              <a:ext uri="{FF2B5EF4-FFF2-40B4-BE49-F238E27FC236}">
                <a16:creationId xmlns:a16="http://schemas.microsoft.com/office/drawing/2014/main" id="{872D1D8C-36FB-4CD6-BC3C-6F633930496C}"/>
              </a:ext>
            </a:extLst>
          </p:cNvPr>
          <p:cNvSpPr txBox="1"/>
          <p:nvPr/>
        </p:nvSpPr>
        <p:spPr>
          <a:xfrm>
            <a:off x="145096" y="345113"/>
            <a:ext cx="5749567" cy="50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stoga"/>
                <a:sym typeface="Calistoga"/>
              </a:rPr>
              <a:t>Conclusion</a:t>
            </a:r>
            <a:endParaRPr sz="6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6AC1D-252D-4C7A-B802-4BB4A5258777}"/>
              </a:ext>
            </a:extLst>
          </p:cNvPr>
          <p:cNvSpPr txBox="1"/>
          <p:nvPr/>
        </p:nvSpPr>
        <p:spPr>
          <a:xfrm>
            <a:off x="213916" y="1096030"/>
            <a:ext cx="58539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✅ </a:t>
            </a:r>
            <a:r>
              <a:rPr lang="en-GB" b="1" dirty="0"/>
              <a:t>Key Findings: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 discounts and high shipping costs significantly contribute to negative profits.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Hypothesis testing confirmed the critical impact of these factors.</a:t>
            </a:r>
          </a:p>
          <a:p>
            <a:endParaRPr lang="en-GB" dirty="0"/>
          </a:p>
          <a:p>
            <a:r>
              <a:rPr lang="en-GB" dirty="0"/>
              <a:t>✅ </a:t>
            </a:r>
            <a:r>
              <a:rPr lang="en-GB" b="1" dirty="0"/>
              <a:t>Actionable Solutions: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Optimize discount strategies (tiered and loyalty-based discounts).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Improve shipping cost management (negotiations, minimum order policies, better logistics).</a:t>
            </a:r>
          </a:p>
          <a:p>
            <a:endParaRPr lang="en-GB" dirty="0"/>
          </a:p>
          <a:p>
            <a:r>
              <a:rPr lang="en-GB" dirty="0"/>
              <a:t>✅ </a:t>
            </a:r>
            <a:r>
              <a:rPr lang="en-GB" b="1" dirty="0"/>
              <a:t>Impact: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Align pricing and logistics with sustainable business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Drive profitability through data-driven decision-making.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89273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Data Visualization Services &amp; Consulting - EffectiveSoft">
            <a:extLst>
              <a:ext uri="{FF2B5EF4-FFF2-40B4-BE49-F238E27FC236}">
                <a16:creationId xmlns:a16="http://schemas.microsoft.com/office/drawing/2014/main" id="{055FC5C8-CA79-4A13-9B92-353C97A42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2" r="9090" b="17146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Google Shape;150;p17">
            <a:extLst>
              <a:ext uri="{FF2B5EF4-FFF2-40B4-BE49-F238E27FC236}">
                <a16:creationId xmlns:a16="http://schemas.microsoft.com/office/drawing/2014/main" id="{FD1A1321-849A-4F9D-B518-CB9EA995B195}"/>
              </a:ext>
            </a:extLst>
          </p:cNvPr>
          <p:cNvSpPr txBox="1"/>
          <p:nvPr/>
        </p:nvSpPr>
        <p:spPr>
          <a:xfrm>
            <a:off x="295908" y="3605119"/>
            <a:ext cx="4347882" cy="941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GB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stoga"/>
                <a:sym typeface="Calistoga"/>
              </a:rPr>
              <a:t>Thank You!</a:t>
            </a:r>
            <a:endParaRPr sz="11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F1AF14-7AB7-45D7-98FB-E4722ED0C34B}"/>
              </a:ext>
            </a:extLst>
          </p:cNvPr>
          <p:cNvSpPr/>
          <p:nvPr/>
        </p:nvSpPr>
        <p:spPr>
          <a:xfrm>
            <a:off x="481029" y="625683"/>
            <a:ext cx="704088" cy="146305"/>
          </a:xfrm>
          <a:prstGeom prst="rect">
            <a:avLst/>
          </a:prstGeom>
          <a:solidFill>
            <a:srgbClr val="6CB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467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7961113B-97F4-DF0F-B08E-582F0E834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8FA84407-55B6-8816-7400-8BC8A214C8F5}"/>
              </a:ext>
            </a:extLst>
          </p:cNvPr>
          <p:cNvSpPr txBox="1"/>
          <p:nvPr/>
        </p:nvSpPr>
        <p:spPr>
          <a:xfrm>
            <a:off x="1804661" y="1329806"/>
            <a:ext cx="8582678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9993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" pitchFamily="2" charset="0"/>
              </a:rPr>
              <a:t>Project Aims &amp; Key Areas of Focus</a:t>
            </a:r>
            <a:br>
              <a:rPr lang="en-US" sz="1867" b="1" dirty="0">
                <a:solidFill>
                  <a:schemeClr val="accent5">
                    <a:lumMod val="75000"/>
                  </a:schemeClr>
                </a:solidFill>
                <a:latin typeface="Nunito" pitchFamily="2" charset="0"/>
                <a:ea typeface="Aptos" panose="020B0004020202020204" pitchFamily="34" charset="0"/>
                <a:cs typeface="Aptos" panose="020B0004020202020204" pitchFamily="34" charset="0"/>
              </a:rPr>
            </a:br>
            <a:endParaRPr sz="1333" b="1" dirty="0">
              <a:solidFill>
                <a:schemeClr val="accent5">
                  <a:lumMod val="75000"/>
                </a:schemeClr>
              </a:solidFill>
              <a:latin typeface="Nunito" pitchFamily="2" charset="0"/>
            </a:endParaRPr>
          </a:p>
        </p:txBody>
      </p:sp>
      <p:sp>
        <p:nvSpPr>
          <p:cNvPr id="9" name="Google Shape;90;p13">
            <a:extLst>
              <a:ext uri="{FF2B5EF4-FFF2-40B4-BE49-F238E27FC236}">
                <a16:creationId xmlns:a16="http://schemas.microsoft.com/office/drawing/2014/main" id="{9C7F4EA2-E100-75B6-E925-BB6617F2F2A3}"/>
              </a:ext>
            </a:extLst>
          </p:cNvPr>
          <p:cNvSpPr txBox="1"/>
          <p:nvPr/>
        </p:nvSpPr>
        <p:spPr>
          <a:xfrm>
            <a:off x="851915" y="594105"/>
            <a:ext cx="10173538" cy="62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1997"/>
              </a:lnSpc>
            </a:pP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Calistoga" panose="020B0604020202020204" charset="0"/>
              </a:rPr>
              <a:t>Project Objectives &amp; Scope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  <a:cs typeface="Calistoga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D5277-FAEC-4C2D-B2AB-4AA24DBC9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436" y="2087614"/>
            <a:ext cx="2096428" cy="2014215"/>
          </a:xfrm>
          <a:prstGeom prst="rect">
            <a:avLst/>
          </a:prstGeom>
        </p:spPr>
      </p:pic>
      <p:pic>
        <p:nvPicPr>
          <p:cNvPr id="6150" name="Picture 6" descr="Data Processing icons for free download | Freepik">
            <a:extLst>
              <a:ext uri="{FF2B5EF4-FFF2-40B4-BE49-F238E27FC236}">
                <a16:creationId xmlns:a16="http://schemas.microsoft.com/office/drawing/2014/main" id="{B2F0E788-D7AC-4299-A847-78E7921CF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13" y="2218333"/>
            <a:ext cx="1758404" cy="175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DBB78A-A778-424B-93BC-336EBE45A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19" y="2170598"/>
            <a:ext cx="1811202" cy="18112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FD3C0C-CE4E-483D-9110-0F407233DE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971" y="2053544"/>
            <a:ext cx="2106016" cy="20142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BA96A38-B71A-42EE-BBE2-DDDB793E71DC}"/>
              </a:ext>
            </a:extLst>
          </p:cNvPr>
          <p:cNvSpPr txBox="1"/>
          <p:nvPr/>
        </p:nvSpPr>
        <p:spPr>
          <a:xfrm>
            <a:off x="1020001" y="4067759"/>
            <a:ext cx="2096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Nunito" pitchFamily="2" charset="0"/>
              </a:rPr>
              <a:t>Data </a:t>
            </a:r>
          </a:p>
          <a:p>
            <a:pPr algn="ctr"/>
            <a:r>
              <a:rPr lang="en-GB" sz="2000" b="1" dirty="0">
                <a:latin typeface="Nunito" pitchFamily="2" charset="0"/>
              </a:rPr>
              <a:t>Pre-processing</a:t>
            </a:r>
            <a:endParaRPr lang="en-US" sz="2000" b="1" dirty="0">
              <a:latin typeface="Nunito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FC3EB5-37E4-424C-ADFD-2169F5099735}"/>
              </a:ext>
            </a:extLst>
          </p:cNvPr>
          <p:cNvSpPr txBox="1"/>
          <p:nvPr/>
        </p:nvSpPr>
        <p:spPr>
          <a:xfrm>
            <a:off x="3572283" y="4067759"/>
            <a:ext cx="2096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Nunito" pitchFamily="2" charset="0"/>
              </a:rPr>
              <a:t>Data </a:t>
            </a:r>
          </a:p>
          <a:p>
            <a:pPr algn="ctr"/>
            <a:r>
              <a:rPr lang="en-GB" sz="2000" b="1" dirty="0">
                <a:latin typeface="Nunito" pitchFamily="2" charset="0"/>
              </a:rPr>
              <a:t>Visualization</a:t>
            </a:r>
            <a:endParaRPr lang="en-US" sz="2000" b="1" dirty="0">
              <a:latin typeface="Nunito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003C13-069B-4E0F-BE23-54B23791CA09}"/>
              </a:ext>
            </a:extLst>
          </p:cNvPr>
          <p:cNvSpPr txBox="1"/>
          <p:nvPr/>
        </p:nvSpPr>
        <p:spPr>
          <a:xfrm>
            <a:off x="6247406" y="4067759"/>
            <a:ext cx="2096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Nunito" pitchFamily="2" charset="0"/>
              </a:rPr>
              <a:t>Hypothesis</a:t>
            </a:r>
          </a:p>
          <a:p>
            <a:pPr algn="ctr"/>
            <a:r>
              <a:rPr lang="en-GB" sz="2000" b="1" dirty="0">
                <a:latin typeface="Nunito" pitchFamily="2" charset="0"/>
              </a:rPr>
              <a:t>Testing</a:t>
            </a:r>
            <a:endParaRPr lang="en-US" sz="2000" b="1" dirty="0">
              <a:latin typeface="Nunito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869F84-AD74-4B5A-99DE-C34635336981}"/>
              </a:ext>
            </a:extLst>
          </p:cNvPr>
          <p:cNvSpPr txBox="1"/>
          <p:nvPr/>
        </p:nvSpPr>
        <p:spPr>
          <a:xfrm>
            <a:off x="8929025" y="4067759"/>
            <a:ext cx="2096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Nunito" pitchFamily="2" charset="0"/>
              </a:rPr>
              <a:t>Business </a:t>
            </a:r>
          </a:p>
          <a:p>
            <a:pPr algn="ctr"/>
            <a:r>
              <a:rPr lang="en-GB" sz="2000" b="1" dirty="0">
                <a:latin typeface="Nunito" pitchFamily="2" charset="0"/>
              </a:rPr>
              <a:t>Insights</a:t>
            </a:r>
            <a:endParaRPr lang="en-US" sz="2000" b="1" dirty="0">
              <a:latin typeface="Nunito" pitchFamily="2" charset="0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1BBF0532-4A95-4C35-A21C-C4063CC50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506" y="5123202"/>
            <a:ext cx="1927417" cy="94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Ensuring the integrity, consistency, and quality of the sales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D70A0C-A294-4E0F-85CC-F0B622443AB9}"/>
              </a:ext>
            </a:extLst>
          </p:cNvPr>
          <p:cNvSpPr txBox="1"/>
          <p:nvPr/>
        </p:nvSpPr>
        <p:spPr>
          <a:xfrm>
            <a:off x="3572283" y="5123202"/>
            <a:ext cx="209642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Creating interactive dashboards in Power BI to identify sales patterns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4BEC1F-B0E6-4D3F-A734-DCC6A1EEEC76}"/>
              </a:ext>
            </a:extLst>
          </p:cNvPr>
          <p:cNvSpPr txBox="1"/>
          <p:nvPr/>
        </p:nvSpPr>
        <p:spPr>
          <a:xfrm>
            <a:off x="6062763" y="5123202"/>
            <a:ext cx="2465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Nunito" pitchFamily="2" charset="0"/>
              </a:rPr>
              <a:t>Validating assumptions and uncovering meaningful statistical relationships within the data</a:t>
            </a:r>
            <a:endParaRPr lang="en-US" sz="1400" dirty="0">
              <a:latin typeface="Nunito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30A22A-F519-45B7-90DE-E584001FA9F2}"/>
              </a:ext>
            </a:extLst>
          </p:cNvPr>
          <p:cNvSpPr txBox="1"/>
          <p:nvPr/>
        </p:nvSpPr>
        <p:spPr>
          <a:xfrm>
            <a:off x="8896971" y="5123202"/>
            <a:ext cx="226284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Nunito" pitchFamily="2" charset="0"/>
              </a:rPr>
              <a:t>Proposing actionable recommendations based on the data analysis to drive growth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1540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2;p25">
            <a:extLst>
              <a:ext uri="{FF2B5EF4-FFF2-40B4-BE49-F238E27FC236}">
                <a16:creationId xmlns:a16="http://schemas.microsoft.com/office/drawing/2014/main" id="{983301F8-99CC-89B6-8D5E-FA7AB269E4E6}"/>
              </a:ext>
            </a:extLst>
          </p:cNvPr>
          <p:cNvSpPr txBox="1"/>
          <p:nvPr/>
        </p:nvSpPr>
        <p:spPr>
          <a:xfrm>
            <a:off x="899324" y="2185348"/>
            <a:ext cx="3916575" cy="2511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sz="5334">
                <a:solidFill>
                  <a:schemeClr val="bg1"/>
                </a:solidFill>
                <a:latin typeface="Calistoga"/>
                <a:ea typeface="Calistoga"/>
                <a:cs typeface="Calistoga"/>
                <a:sym typeface="Calistoga"/>
              </a:rPr>
              <a:t>Factuality </a:t>
            </a:r>
          </a:p>
          <a:p>
            <a:pPr algn="ctr">
              <a:lnSpc>
                <a:spcPct val="102000"/>
              </a:lnSpc>
            </a:pPr>
            <a:r>
              <a:rPr lang="en-US" sz="5334">
                <a:solidFill>
                  <a:schemeClr val="bg1"/>
                </a:solidFill>
                <a:latin typeface="Calistoga"/>
                <a:ea typeface="Calistoga"/>
                <a:cs typeface="Calistoga"/>
                <a:sym typeface="Calistoga"/>
              </a:rPr>
              <a:t>in </a:t>
            </a:r>
          </a:p>
          <a:p>
            <a:pPr algn="ctr">
              <a:lnSpc>
                <a:spcPct val="102000"/>
              </a:lnSpc>
            </a:pPr>
            <a:r>
              <a:rPr lang="en-US" sz="5334">
                <a:solidFill>
                  <a:schemeClr val="bg1"/>
                </a:solidFill>
                <a:latin typeface="Calistoga"/>
                <a:ea typeface="Calistoga"/>
                <a:cs typeface="Calistoga"/>
                <a:sym typeface="Calistoga"/>
              </a:rPr>
              <a:t>RAG</a:t>
            </a:r>
            <a:endParaRPr sz="1200">
              <a:solidFill>
                <a:schemeClr val="bg1"/>
              </a:solidFill>
            </a:endParaRPr>
          </a:p>
        </p:txBody>
      </p:sp>
      <p:pic>
        <p:nvPicPr>
          <p:cNvPr id="8196" name="Picture 4" descr="60+ Dat Analytics Stock Photos, Pictures &amp; Royalty-Free Images - iStock">
            <a:extLst>
              <a:ext uri="{FF2B5EF4-FFF2-40B4-BE49-F238E27FC236}">
                <a16:creationId xmlns:a16="http://schemas.microsoft.com/office/drawing/2014/main" id="{EF12372D-014A-4B8B-AB8F-79FB3AE6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988560" cy="68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C221BEA-516A-42D8-9764-3324A981C9B2}"/>
              </a:ext>
            </a:extLst>
          </p:cNvPr>
          <p:cNvSpPr txBox="1"/>
          <p:nvPr/>
        </p:nvSpPr>
        <p:spPr>
          <a:xfrm>
            <a:off x="6817360" y="237424"/>
            <a:ext cx="3545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 Overview </a:t>
            </a:r>
          </a:p>
          <a:p>
            <a:r>
              <a:rPr lang="en-GB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&amp; Key Features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CCB3C5-BD96-41A5-95E2-8D08D962A078}"/>
              </a:ext>
            </a:extLst>
          </p:cNvPr>
          <p:cNvSpPr txBox="1"/>
          <p:nvPr/>
        </p:nvSpPr>
        <p:spPr>
          <a:xfrm>
            <a:off x="5240020" y="1675177"/>
            <a:ext cx="670052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Contains transactional data on sales, customers, shipping, and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Offers insights into sales trends, customer segments, shipping preferences, and product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Key Attributes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Order Details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 Order ID, Order Date, Ship Date, Ship Mode.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Customer Information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 Customer ID, Name, Segment.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Location 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 Postal Code, City, State, Country, Region, Market.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Product Info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 Product ID, Category, Sub-Category, Product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Financial Metrics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 Sales, Quantity, Discount, Profit, Shipping Cost.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Order Priority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 High, Medium, Low, Critical.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0642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/>
        </p:nvSpPr>
        <p:spPr>
          <a:xfrm>
            <a:off x="3829739" y="284286"/>
            <a:ext cx="4532523" cy="100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Initial Observations from the Dataset</a:t>
            </a:r>
            <a:endParaRPr sz="4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3670344" y="4278969"/>
            <a:ext cx="4889194" cy="1829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6000"/>
              </a:lnSpc>
              <a:spcAft>
                <a:spcPts val="533"/>
              </a:spcAft>
            </a:pPr>
            <a:endParaRPr lang="en-GB" sz="2133" b="1" dirty="0">
              <a:solidFill>
                <a:srgbClr val="49707A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algn="ctr">
              <a:lnSpc>
                <a:spcPct val="116000"/>
              </a:lnSpc>
              <a:spcAft>
                <a:spcPts val="533"/>
              </a:spcAft>
            </a:pPr>
            <a:b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" pitchFamily="2" charset="0"/>
                <a:ea typeface="Nunito Medium"/>
                <a:cs typeface="Nunito Medium"/>
                <a:sym typeface="Nunito Medium"/>
              </a:rPr>
            </a:b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" pitchFamily="2" charset="0"/>
              </a:rPr>
              <a:t>Understanding the dataset lays the foundation for data pre-processing, dashboard development, and hypothesis testing.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unito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GB" sz="1200" b="1" dirty="0">
              <a:solidFill>
                <a:schemeClr val="tx1">
                  <a:lumMod val="75000"/>
                  <a:lumOff val="25000"/>
                </a:schemeClr>
              </a:solidFill>
              <a:latin typeface="Nunito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ct val="135000"/>
              </a:lnSpc>
            </a:pPr>
            <a:endParaRPr sz="1200" dirty="0"/>
          </a:p>
        </p:txBody>
      </p:sp>
      <p:grpSp>
        <p:nvGrpSpPr>
          <p:cNvPr id="210" name="Google Shape;210;p20"/>
          <p:cNvGrpSpPr/>
          <p:nvPr/>
        </p:nvGrpSpPr>
        <p:grpSpPr>
          <a:xfrm>
            <a:off x="4589281" y="1927072"/>
            <a:ext cx="2996071" cy="2615303"/>
            <a:chOff x="0" y="0"/>
            <a:chExt cx="1258694" cy="1098728"/>
          </a:xfrm>
          <a:noFill/>
        </p:grpSpPr>
        <p:sp>
          <p:nvSpPr>
            <p:cNvPr id="211" name="Google Shape;211;p20"/>
            <p:cNvSpPr/>
            <p:nvPr/>
          </p:nvSpPr>
          <p:spPr>
            <a:xfrm>
              <a:off x="0" y="0"/>
              <a:ext cx="1258694" cy="1098728"/>
            </a:xfrm>
            <a:custGeom>
              <a:avLst/>
              <a:gdLst/>
              <a:ahLst/>
              <a:cxnLst/>
              <a:rect l="l" t="t" r="r" b="b"/>
              <a:pathLst>
                <a:path w="1258694" h="1098728" extrusionOk="0">
                  <a:moveTo>
                    <a:pt x="25840" y="0"/>
                  </a:moveTo>
                  <a:lnTo>
                    <a:pt x="1232854" y="0"/>
                  </a:lnTo>
                  <a:cubicBezTo>
                    <a:pt x="1239707" y="0"/>
                    <a:pt x="1246280" y="2722"/>
                    <a:pt x="1251126" y="7568"/>
                  </a:cubicBezTo>
                  <a:cubicBezTo>
                    <a:pt x="1255972" y="12414"/>
                    <a:pt x="1258694" y="18987"/>
                    <a:pt x="1258694" y="25840"/>
                  </a:cubicBezTo>
                  <a:lnTo>
                    <a:pt x="1258694" y="1072888"/>
                  </a:lnTo>
                  <a:cubicBezTo>
                    <a:pt x="1258694" y="1087159"/>
                    <a:pt x="1247125" y="1098728"/>
                    <a:pt x="1232854" y="1098728"/>
                  </a:cubicBezTo>
                  <a:lnTo>
                    <a:pt x="25840" y="1098728"/>
                  </a:lnTo>
                  <a:cubicBezTo>
                    <a:pt x="11569" y="1098728"/>
                    <a:pt x="0" y="1087159"/>
                    <a:pt x="0" y="1072888"/>
                  </a:cubicBezTo>
                  <a:lnTo>
                    <a:pt x="0" y="25840"/>
                  </a:lnTo>
                  <a:cubicBezTo>
                    <a:pt x="0" y="11569"/>
                    <a:pt x="11569" y="0"/>
                    <a:pt x="258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212" name="Google Shape;212;p20"/>
            <p:cNvSpPr txBox="1"/>
            <p:nvPr/>
          </p:nvSpPr>
          <p:spPr>
            <a:xfrm>
              <a:off x="0" y="85725"/>
              <a:ext cx="1258694" cy="101300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06944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20"/>
          <p:cNvGrpSpPr/>
          <p:nvPr/>
        </p:nvGrpSpPr>
        <p:grpSpPr>
          <a:xfrm>
            <a:off x="577374" y="3492949"/>
            <a:ext cx="2996071" cy="2615303"/>
            <a:chOff x="0" y="0"/>
            <a:chExt cx="1258694" cy="1098728"/>
          </a:xfrm>
        </p:grpSpPr>
        <p:sp>
          <p:nvSpPr>
            <p:cNvPr id="214" name="Google Shape;214;p20"/>
            <p:cNvSpPr/>
            <p:nvPr/>
          </p:nvSpPr>
          <p:spPr>
            <a:xfrm>
              <a:off x="0" y="0"/>
              <a:ext cx="1258694" cy="1098728"/>
            </a:xfrm>
            <a:custGeom>
              <a:avLst/>
              <a:gdLst/>
              <a:ahLst/>
              <a:cxnLst/>
              <a:rect l="l" t="t" r="r" b="b"/>
              <a:pathLst>
                <a:path w="1258694" h="1098728" extrusionOk="0">
                  <a:moveTo>
                    <a:pt x="25840" y="0"/>
                  </a:moveTo>
                  <a:lnTo>
                    <a:pt x="1232854" y="0"/>
                  </a:lnTo>
                  <a:cubicBezTo>
                    <a:pt x="1239707" y="0"/>
                    <a:pt x="1246280" y="2722"/>
                    <a:pt x="1251126" y="7568"/>
                  </a:cubicBezTo>
                  <a:cubicBezTo>
                    <a:pt x="1255972" y="12414"/>
                    <a:pt x="1258694" y="18987"/>
                    <a:pt x="1258694" y="25840"/>
                  </a:cubicBezTo>
                  <a:lnTo>
                    <a:pt x="1258694" y="1072888"/>
                  </a:lnTo>
                  <a:cubicBezTo>
                    <a:pt x="1258694" y="1087159"/>
                    <a:pt x="1247125" y="1098728"/>
                    <a:pt x="1232854" y="1098728"/>
                  </a:cubicBezTo>
                  <a:lnTo>
                    <a:pt x="25840" y="1098728"/>
                  </a:lnTo>
                  <a:cubicBezTo>
                    <a:pt x="11569" y="1098728"/>
                    <a:pt x="0" y="1087159"/>
                    <a:pt x="0" y="1072888"/>
                  </a:cubicBezTo>
                  <a:lnTo>
                    <a:pt x="0" y="25840"/>
                  </a:lnTo>
                  <a:cubicBezTo>
                    <a:pt x="0" y="11569"/>
                    <a:pt x="11569" y="0"/>
                    <a:pt x="25840" y="0"/>
                  </a:cubicBezTo>
                  <a:close/>
                </a:path>
              </a:pathLst>
            </a:custGeom>
            <a:solidFill>
              <a:srgbClr val="578692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215" name="Google Shape;215;p20"/>
            <p:cNvSpPr txBox="1"/>
            <p:nvPr/>
          </p:nvSpPr>
          <p:spPr>
            <a:xfrm>
              <a:off x="0" y="85725"/>
              <a:ext cx="1258694" cy="1013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06944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20"/>
          <p:cNvGrpSpPr/>
          <p:nvPr/>
        </p:nvGrpSpPr>
        <p:grpSpPr>
          <a:xfrm>
            <a:off x="8618556" y="749749"/>
            <a:ext cx="2996071" cy="2615303"/>
            <a:chOff x="0" y="0"/>
            <a:chExt cx="1258694" cy="1098728"/>
          </a:xfrm>
        </p:grpSpPr>
        <p:sp>
          <p:nvSpPr>
            <p:cNvPr id="217" name="Google Shape;217;p20"/>
            <p:cNvSpPr/>
            <p:nvPr/>
          </p:nvSpPr>
          <p:spPr>
            <a:xfrm>
              <a:off x="0" y="0"/>
              <a:ext cx="1258694" cy="1098728"/>
            </a:xfrm>
            <a:custGeom>
              <a:avLst/>
              <a:gdLst/>
              <a:ahLst/>
              <a:cxnLst/>
              <a:rect l="l" t="t" r="r" b="b"/>
              <a:pathLst>
                <a:path w="1258694" h="1098728" extrusionOk="0">
                  <a:moveTo>
                    <a:pt x="25840" y="0"/>
                  </a:moveTo>
                  <a:lnTo>
                    <a:pt x="1232854" y="0"/>
                  </a:lnTo>
                  <a:cubicBezTo>
                    <a:pt x="1239707" y="0"/>
                    <a:pt x="1246280" y="2722"/>
                    <a:pt x="1251126" y="7568"/>
                  </a:cubicBezTo>
                  <a:cubicBezTo>
                    <a:pt x="1255972" y="12414"/>
                    <a:pt x="1258694" y="18987"/>
                    <a:pt x="1258694" y="25840"/>
                  </a:cubicBezTo>
                  <a:lnTo>
                    <a:pt x="1258694" y="1072888"/>
                  </a:lnTo>
                  <a:cubicBezTo>
                    <a:pt x="1258694" y="1087159"/>
                    <a:pt x="1247125" y="1098728"/>
                    <a:pt x="1232854" y="1098728"/>
                  </a:cubicBezTo>
                  <a:lnTo>
                    <a:pt x="25840" y="1098728"/>
                  </a:lnTo>
                  <a:cubicBezTo>
                    <a:pt x="11569" y="1098728"/>
                    <a:pt x="0" y="1087159"/>
                    <a:pt x="0" y="1072888"/>
                  </a:cubicBezTo>
                  <a:lnTo>
                    <a:pt x="0" y="25840"/>
                  </a:lnTo>
                  <a:cubicBezTo>
                    <a:pt x="0" y="11569"/>
                    <a:pt x="11569" y="0"/>
                    <a:pt x="25840" y="0"/>
                  </a:cubicBezTo>
                  <a:close/>
                </a:path>
              </a:pathLst>
            </a:custGeom>
            <a:solidFill>
              <a:srgbClr val="76A2AD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218" name="Google Shape;218;p20"/>
            <p:cNvSpPr txBox="1"/>
            <p:nvPr/>
          </p:nvSpPr>
          <p:spPr>
            <a:xfrm>
              <a:off x="0" y="85725"/>
              <a:ext cx="1258694" cy="1013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06944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20"/>
          <p:cNvGrpSpPr/>
          <p:nvPr/>
        </p:nvGrpSpPr>
        <p:grpSpPr>
          <a:xfrm>
            <a:off x="8618556" y="3492949"/>
            <a:ext cx="2996071" cy="2615303"/>
            <a:chOff x="0" y="0"/>
            <a:chExt cx="1258694" cy="1098728"/>
          </a:xfrm>
        </p:grpSpPr>
        <p:sp>
          <p:nvSpPr>
            <p:cNvPr id="220" name="Google Shape;220;p20"/>
            <p:cNvSpPr/>
            <p:nvPr/>
          </p:nvSpPr>
          <p:spPr>
            <a:xfrm>
              <a:off x="0" y="0"/>
              <a:ext cx="1258694" cy="1098728"/>
            </a:xfrm>
            <a:custGeom>
              <a:avLst/>
              <a:gdLst/>
              <a:ahLst/>
              <a:cxnLst/>
              <a:rect l="l" t="t" r="r" b="b"/>
              <a:pathLst>
                <a:path w="1258694" h="1098728" extrusionOk="0">
                  <a:moveTo>
                    <a:pt x="25840" y="0"/>
                  </a:moveTo>
                  <a:lnTo>
                    <a:pt x="1232854" y="0"/>
                  </a:lnTo>
                  <a:cubicBezTo>
                    <a:pt x="1239707" y="0"/>
                    <a:pt x="1246280" y="2722"/>
                    <a:pt x="1251126" y="7568"/>
                  </a:cubicBezTo>
                  <a:cubicBezTo>
                    <a:pt x="1255972" y="12414"/>
                    <a:pt x="1258694" y="18987"/>
                    <a:pt x="1258694" y="25840"/>
                  </a:cubicBezTo>
                  <a:lnTo>
                    <a:pt x="1258694" y="1072888"/>
                  </a:lnTo>
                  <a:cubicBezTo>
                    <a:pt x="1258694" y="1087159"/>
                    <a:pt x="1247125" y="1098728"/>
                    <a:pt x="1232854" y="1098728"/>
                  </a:cubicBezTo>
                  <a:lnTo>
                    <a:pt x="25840" y="1098728"/>
                  </a:lnTo>
                  <a:cubicBezTo>
                    <a:pt x="11569" y="1098728"/>
                    <a:pt x="0" y="1087159"/>
                    <a:pt x="0" y="1072888"/>
                  </a:cubicBezTo>
                  <a:lnTo>
                    <a:pt x="0" y="25840"/>
                  </a:lnTo>
                  <a:cubicBezTo>
                    <a:pt x="0" y="11569"/>
                    <a:pt x="11569" y="0"/>
                    <a:pt x="25840" y="0"/>
                  </a:cubicBezTo>
                  <a:close/>
                </a:path>
              </a:pathLst>
            </a:custGeom>
            <a:solidFill>
              <a:srgbClr val="49707A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221" name="Google Shape;221;p20"/>
            <p:cNvSpPr txBox="1"/>
            <p:nvPr/>
          </p:nvSpPr>
          <p:spPr>
            <a:xfrm>
              <a:off x="0" y="85725"/>
              <a:ext cx="1258694" cy="1013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06944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20"/>
          <p:cNvSpPr txBox="1"/>
          <p:nvPr/>
        </p:nvSpPr>
        <p:spPr>
          <a:xfrm>
            <a:off x="4900692" y="3253068"/>
            <a:ext cx="2366313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GB" sz="1600" dirty="0">
                <a:latin typeface="Nunito" pitchFamily="2" charset="0"/>
              </a:rPr>
              <a:t>Includes categories like Technology, Furniture, and Office Supplies</a:t>
            </a:r>
            <a:endParaRPr sz="1200" dirty="0">
              <a:latin typeface="Nunito" pitchFamily="2" charset="0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4793918" y="2085942"/>
            <a:ext cx="2525861" cy="83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sz="2667" b="1" dirty="0">
                <a:latin typeface="Nunito" pitchFamily="2" charset="0"/>
                <a:cs typeface="Calistoga"/>
                <a:sym typeface="Calistoga"/>
              </a:rPr>
              <a:t>Product Diversity</a:t>
            </a:r>
            <a:endParaRPr sz="467" b="1" dirty="0">
              <a:latin typeface="Nunito" pitchFamily="2" charset="0"/>
            </a:endParaRPr>
          </a:p>
        </p:txBody>
      </p:sp>
      <p:grpSp>
        <p:nvGrpSpPr>
          <p:cNvPr id="25" name="Google Shape;216;p20">
            <a:extLst>
              <a:ext uri="{FF2B5EF4-FFF2-40B4-BE49-F238E27FC236}">
                <a16:creationId xmlns:a16="http://schemas.microsoft.com/office/drawing/2014/main" id="{91BA204D-BBA9-4AED-8630-2AB7A0EAD9AD}"/>
              </a:ext>
            </a:extLst>
          </p:cNvPr>
          <p:cNvGrpSpPr/>
          <p:nvPr/>
        </p:nvGrpSpPr>
        <p:grpSpPr>
          <a:xfrm>
            <a:off x="519208" y="721446"/>
            <a:ext cx="3074626" cy="2615303"/>
            <a:chOff x="-33002" y="0"/>
            <a:chExt cx="1291696" cy="1098728"/>
          </a:xfrm>
        </p:grpSpPr>
        <p:sp>
          <p:nvSpPr>
            <p:cNvPr id="26" name="Google Shape;217;p20">
              <a:extLst>
                <a:ext uri="{FF2B5EF4-FFF2-40B4-BE49-F238E27FC236}">
                  <a16:creationId xmlns:a16="http://schemas.microsoft.com/office/drawing/2014/main" id="{2B564EEB-D9DC-49A6-845C-FBE090F63CFC}"/>
                </a:ext>
              </a:extLst>
            </p:cNvPr>
            <p:cNvSpPr/>
            <p:nvPr/>
          </p:nvSpPr>
          <p:spPr>
            <a:xfrm>
              <a:off x="0" y="0"/>
              <a:ext cx="1258694" cy="1098728"/>
            </a:xfrm>
            <a:custGeom>
              <a:avLst/>
              <a:gdLst/>
              <a:ahLst/>
              <a:cxnLst/>
              <a:rect l="l" t="t" r="r" b="b"/>
              <a:pathLst>
                <a:path w="1258694" h="1098728" extrusionOk="0">
                  <a:moveTo>
                    <a:pt x="25840" y="0"/>
                  </a:moveTo>
                  <a:lnTo>
                    <a:pt x="1232854" y="0"/>
                  </a:lnTo>
                  <a:cubicBezTo>
                    <a:pt x="1239707" y="0"/>
                    <a:pt x="1246280" y="2722"/>
                    <a:pt x="1251126" y="7568"/>
                  </a:cubicBezTo>
                  <a:cubicBezTo>
                    <a:pt x="1255972" y="12414"/>
                    <a:pt x="1258694" y="18987"/>
                    <a:pt x="1258694" y="25840"/>
                  </a:cubicBezTo>
                  <a:lnTo>
                    <a:pt x="1258694" y="1072888"/>
                  </a:lnTo>
                  <a:cubicBezTo>
                    <a:pt x="1258694" y="1087159"/>
                    <a:pt x="1247125" y="1098728"/>
                    <a:pt x="1232854" y="1098728"/>
                  </a:cubicBezTo>
                  <a:lnTo>
                    <a:pt x="25840" y="1098728"/>
                  </a:lnTo>
                  <a:cubicBezTo>
                    <a:pt x="11569" y="1098728"/>
                    <a:pt x="0" y="1087159"/>
                    <a:pt x="0" y="1072888"/>
                  </a:cubicBezTo>
                  <a:lnTo>
                    <a:pt x="0" y="25840"/>
                  </a:lnTo>
                  <a:cubicBezTo>
                    <a:pt x="0" y="11569"/>
                    <a:pt x="11569" y="0"/>
                    <a:pt x="25840" y="0"/>
                  </a:cubicBezTo>
                  <a:close/>
                </a:path>
              </a:pathLst>
            </a:custGeom>
            <a:solidFill>
              <a:srgbClr val="76A2AD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27" name="Google Shape;218;p20">
              <a:extLst>
                <a:ext uri="{FF2B5EF4-FFF2-40B4-BE49-F238E27FC236}">
                  <a16:creationId xmlns:a16="http://schemas.microsoft.com/office/drawing/2014/main" id="{716510A6-720D-442F-9A68-616CD893007B}"/>
                </a:ext>
              </a:extLst>
            </p:cNvPr>
            <p:cNvSpPr txBox="1"/>
            <p:nvPr/>
          </p:nvSpPr>
          <p:spPr>
            <a:xfrm>
              <a:off x="-33002" y="58457"/>
              <a:ext cx="1258694" cy="10130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06944"/>
                </a:lnSpc>
              </a:pPr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223;p20">
            <a:extLst>
              <a:ext uri="{FF2B5EF4-FFF2-40B4-BE49-F238E27FC236}">
                <a16:creationId xmlns:a16="http://schemas.microsoft.com/office/drawing/2014/main" id="{4030E854-6EEC-4833-808C-0CA155308DF6}"/>
              </a:ext>
            </a:extLst>
          </p:cNvPr>
          <p:cNvSpPr txBox="1"/>
          <p:nvPr/>
        </p:nvSpPr>
        <p:spPr>
          <a:xfrm>
            <a:off x="754312" y="953800"/>
            <a:ext cx="2525861" cy="83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sz="2667" b="1" dirty="0">
                <a:solidFill>
                  <a:schemeClr val="bg1"/>
                </a:solidFill>
                <a:latin typeface="Nunito" pitchFamily="2" charset="0"/>
                <a:cs typeface="Calistoga"/>
                <a:sym typeface="Calistoga"/>
              </a:rPr>
              <a:t>Customer Segmentation</a:t>
            </a:r>
            <a:endParaRPr sz="467" b="1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32" name="Google Shape;222;p20">
            <a:extLst>
              <a:ext uri="{FF2B5EF4-FFF2-40B4-BE49-F238E27FC236}">
                <a16:creationId xmlns:a16="http://schemas.microsoft.com/office/drawing/2014/main" id="{0242B6BB-204E-4410-86B6-1E794D586546}"/>
              </a:ext>
            </a:extLst>
          </p:cNvPr>
          <p:cNvSpPr txBox="1"/>
          <p:nvPr/>
        </p:nvSpPr>
        <p:spPr>
          <a:xfrm>
            <a:off x="834085" y="2029097"/>
            <a:ext cx="2366313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GB" sz="1600" b="1" dirty="0">
                <a:solidFill>
                  <a:schemeClr val="bg1"/>
                </a:solidFill>
                <a:latin typeface="Nunito" pitchFamily="2" charset="0"/>
              </a:rPr>
              <a:t>Consumer, corporate and home office segments</a:t>
            </a:r>
            <a:endParaRPr sz="1200" b="1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3D69C2B-2492-4938-95B5-AD44474AD43E}"/>
              </a:ext>
            </a:extLst>
          </p:cNvPr>
          <p:cNvSpPr/>
          <p:nvPr/>
        </p:nvSpPr>
        <p:spPr>
          <a:xfrm rot="20131995">
            <a:off x="7422237" y="1607754"/>
            <a:ext cx="968210" cy="543100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EEEC72A-2AD6-4B50-A230-715DF5309A80}"/>
              </a:ext>
            </a:extLst>
          </p:cNvPr>
          <p:cNvSpPr/>
          <p:nvPr/>
        </p:nvSpPr>
        <p:spPr>
          <a:xfrm rot="12343948">
            <a:off x="3711739" y="1588466"/>
            <a:ext cx="968210" cy="543100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1530EA8E-290B-4F3A-8860-CE734339D886}"/>
              </a:ext>
            </a:extLst>
          </p:cNvPr>
          <p:cNvSpPr/>
          <p:nvPr/>
        </p:nvSpPr>
        <p:spPr>
          <a:xfrm rot="8927184">
            <a:off x="3681972" y="4092266"/>
            <a:ext cx="968210" cy="543100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52D930C-710D-43B0-BC6E-74EA4B0782A0}"/>
              </a:ext>
            </a:extLst>
          </p:cNvPr>
          <p:cNvSpPr/>
          <p:nvPr/>
        </p:nvSpPr>
        <p:spPr>
          <a:xfrm rot="1292907">
            <a:off x="7412464" y="4092266"/>
            <a:ext cx="968210" cy="543100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Google Shape;223;p20">
            <a:extLst>
              <a:ext uri="{FF2B5EF4-FFF2-40B4-BE49-F238E27FC236}">
                <a16:creationId xmlns:a16="http://schemas.microsoft.com/office/drawing/2014/main" id="{797F5CCD-A0E4-4089-9584-1247F64E1C3C}"/>
              </a:ext>
            </a:extLst>
          </p:cNvPr>
          <p:cNvSpPr txBox="1"/>
          <p:nvPr/>
        </p:nvSpPr>
        <p:spPr>
          <a:xfrm>
            <a:off x="8853660" y="953800"/>
            <a:ext cx="2525861" cy="91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sz="2667" b="1" dirty="0">
                <a:solidFill>
                  <a:schemeClr val="bg1"/>
                </a:solidFill>
                <a:latin typeface="Nunito" pitchFamily="2" charset="0"/>
                <a:cs typeface="Calistoga"/>
                <a:sym typeface="Calistoga"/>
              </a:rPr>
              <a:t>Geographic </a:t>
            </a:r>
          </a:p>
          <a:p>
            <a:pPr algn="ctr">
              <a:lnSpc>
                <a:spcPct val="102000"/>
              </a:lnSpc>
            </a:pPr>
            <a:r>
              <a:rPr lang="en-US" sz="2667" b="1" dirty="0">
                <a:solidFill>
                  <a:schemeClr val="bg1"/>
                </a:solidFill>
                <a:latin typeface="Nunito" pitchFamily="2" charset="0"/>
                <a:cs typeface="Calistoga"/>
                <a:sym typeface="Calistoga"/>
              </a:rPr>
              <a:t>Insights</a:t>
            </a:r>
          </a:p>
          <a:p>
            <a:pPr algn="ctr">
              <a:lnSpc>
                <a:spcPct val="102000"/>
              </a:lnSpc>
            </a:pPr>
            <a:endParaRPr sz="467" b="1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40" name="Google Shape;222;p20">
            <a:extLst>
              <a:ext uri="{FF2B5EF4-FFF2-40B4-BE49-F238E27FC236}">
                <a16:creationId xmlns:a16="http://schemas.microsoft.com/office/drawing/2014/main" id="{C2BFF5F1-3D72-4142-B6DF-65184859A66E}"/>
              </a:ext>
            </a:extLst>
          </p:cNvPr>
          <p:cNvSpPr txBox="1"/>
          <p:nvPr/>
        </p:nvSpPr>
        <p:spPr>
          <a:xfrm>
            <a:off x="8869186" y="2116113"/>
            <a:ext cx="2366313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GB" sz="1600" b="1" dirty="0">
                <a:solidFill>
                  <a:schemeClr val="bg1"/>
                </a:solidFill>
                <a:latin typeface="Nunito" pitchFamily="2" charset="0"/>
              </a:rPr>
              <a:t>Sales recorded across various cities, sates and regions</a:t>
            </a:r>
            <a:endParaRPr sz="1200" b="1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41" name="Google Shape;223;p20">
            <a:extLst>
              <a:ext uri="{FF2B5EF4-FFF2-40B4-BE49-F238E27FC236}">
                <a16:creationId xmlns:a16="http://schemas.microsoft.com/office/drawing/2014/main" id="{8CF0BB97-5E94-432F-804A-29B2FE79220C}"/>
              </a:ext>
            </a:extLst>
          </p:cNvPr>
          <p:cNvSpPr txBox="1"/>
          <p:nvPr/>
        </p:nvSpPr>
        <p:spPr>
          <a:xfrm>
            <a:off x="770981" y="3695652"/>
            <a:ext cx="2525861" cy="83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GB" sz="2667" b="1" dirty="0">
                <a:solidFill>
                  <a:schemeClr val="bg1"/>
                </a:solidFill>
                <a:latin typeface="Nunito" pitchFamily="2" charset="0"/>
                <a:cs typeface="Calistoga"/>
                <a:sym typeface="Calistoga"/>
              </a:rPr>
              <a:t>S</a:t>
            </a:r>
            <a:r>
              <a:rPr lang="en-US" sz="2667" b="1" dirty="0">
                <a:solidFill>
                  <a:schemeClr val="bg1"/>
                </a:solidFill>
                <a:latin typeface="Nunito" pitchFamily="2" charset="0"/>
                <a:cs typeface="Calistoga"/>
                <a:sym typeface="Calistoga"/>
              </a:rPr>
              <a:t>hipping</a:t>
            </a:r>
          </a:p>
          <a:p>
            <a:pPr algn="ctr">
              <a:lnSpc>
                <a:spcPct val="102000"/>
              </a:lnSpc>
            </a:pPr>
            <a:r>
              <a:rPr lang="en-US" sz="2667" b="1" dirty="0">
                <a:solidFill>
                  <a:schemeClr val="bg1"/>
                </a:solidFill>
                <a:latin typeface="Nunito" pitchFamily="2" charset="0"/>
                <a:cs typeface="Calistoga"/>
                <a:sym typeface="Calistoga"/>
              </a:rPr>
              <a:t>Dynamics</a:t>
            </a:r>
            <a:endParaRPr sz="467" b="1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42" name="Google Shape;222;p20">
            <a:extLst>
              <a:ext uri="{FF2B5EF4-FFF2-40B4-BE49-F238E27FC236}">
                <a16:creationId xmlns:a16="http://schemas.microsoft.com/office/drawing/2014/main" id="{DD81CFB5-1D80-464C-9EBC-642C5ADB52B5}"/>
              </a:ext>
            </a:extLst>
          </p:cNvPr>
          <p:cNvSpPr txBox="1"/>
          <p:nvPr/>
        </p:nvSpPr>
        <p:spPr>
          <a:xfrm>
            <a:off x="892252" y="5040915"/>
            <a:ext cx="2366313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GB" sz="1600" b="1" dirty="0">
                <a:solidFill>
                  <a:schemeClr val="bg1"/>
                </a:solidFill>
                <a:latin typeface="Nunito" pitchFamily="2" charset="0"/>
              </a:rPr>
              <a:t>Different modes impact  delivery speed and costs</a:t>
            </a:r>
            <a:endParaRPr sz="1200" b="1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43" name="Google Shape;222;p20">
            <a:extLst>
              <a:ext uri="{FF2B5EF4-FFF2-40B4-BE49-F238E27FC236}">
                <a16:creationId xmlns:a16="http://schemas.microsoft.com/office/drawing/2014/main" id="{9C205C01-29D4-46CF-ACC2-46D308878777}"/>
              </a:ext>
            </a:extLst>
          </p:cNvPr>
          <p:cNvSpPr txBox="1"/>
          <p:nvPr/>
        </p:nvSpPr>
        <p:spPr>
          <a:xfrm>
            <a:off x="9013208" y="4728221"/>
            <a:ext cx="2366313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GB" sz="1600" b="1" dirty="0">
                <a:solidFill>
                  <a:schemeClr val="bg1"/>
                </a:solidFill>
                <a:latin typeface="Nunito" pitchFamily="2" charset="0"/>
              </a:rPr>
              <a:t>Discounts and profit margins require strategic pricing analysis</a:t>
            </a:r>
            <a:endParaRPr sz="1200" b="1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44" name="Google Shape;223;p20">
            <a:extLst>
              <a:ext uri="{FF2B5EF4-FFF2-40B4-BE49-F238E27FC236}">
                <a16:creationId xmlns:a16="http://schemas.microsoft.com/office/drawing/2014/main" id="{42502BE2-7374-44BF-BA44-1553BB6A498D}"/>
              </a:ext>
            </a:extLst>
          </p:cNvPr>
          <p:cNvSpPr txBox="1"/>
          <p:nvPr/>
        </p:nvSpPr>
        <p:spPr>
          <a:xfrm>
            <a:off x="8853660" y="3616795"/>
            <a:ext cx="2525861" cy="83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GB" sz="2667" b="1" dirty="0">
                <a:solidFill>
                  <a:schemeClr val="bg1"/>
                </a:solidFill>
                <a:latin typeface="Nunito" pitchFamily="2" charset="0"/>
                <a:cs typeface="Calistoga"/>
                <a:sym typeface="Calistoga"/>
              </a:rPr>
              <a:t>Profitability</a:t>
            </a:r>
          </a:p>
          <a:p>
            <a:pPr algn="ctr">
              <a:lnSpc>
                <a:spcPct val="102000"/>
              </a:lnSpc>
            </a:pPr>
            <a:r>
              <a:rPr lang="en-GB" sz="2667" b="1" dirty="0">
                <a:solidFill>
                  <a:schemeClr val="bg1"/>
                </a:solidFill>
                <a:latin typeface="Nunito" pitchFamily="2" charset="0"/>
                <a:cs typeface="Calistoga"/>
                <a:sym typeface="Calistoga"/>
              </a:rPr>
              <a:t>Factors</a:t>
            </a:r>
            <a:endParaRPr sz="467" b="1" dirty="0">
              <a:solidFill>
                <a:schemeClr val="bg1"/>
              </a:solidFill>
              <a:latin typeface="Nunito" pitchFamily="2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Blue Background Images – Browse 25,438,403 Stock Photos, Vectors, and  Video | Adobe Stock">
            <a:extLst>
              <a:ext uri="{FF2B5EF4-FFF2-40B4-BE49-F238E27FC236}">
                <a16:creationId xmlns:a16="http://schemas.microsoft.com/office/drawing/2014/main" id="{CA516D44-2F65-4D93-BF33-689873DA3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4D75C8-60E7-463B-AC99-0469011F6F9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" y="815038"/>
            <a:ext cx="10911840" cy="5842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Google Shape;208;p20">
            <a:extLst>
              <a:ext uri="{FF2B5EF4-FFF2-40B4-BE49-F238E27FC236}">
                <a16:creationId xmlns:a16="http://schemas.microsoft.com/office/drawing/2014/main" id="{EBE1F3CB-EF97-4616-971C-963B357F5D0B}"/>
              </a:ext>
            </a:extLst>
          </p:cNvPr>
          <p:cNvSpPr txBox="1"/>
          <p:nvPr/>
        </p:nvSpPr>
        <p:spPr>
          <a:xfrm>
            <a:off x="2301093" y="99361"/>
            <a:ext cx="7589811" cy="50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 Set</a:t>
            </a:r>
            <a:endParaRPr lang="en-GB" sz="4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35717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>
          <a:extLst>
            <a:ext uri="{FF2B5EF4-FFF2-40B4-BE49-F238E27FC236}">
              <a16:creationId xmlns:a16="http://schemas.microsoft.com/office/drawing/2014/main" id="{711CEBD8-5C56-4D48-D5AE-63F1AF3CB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846F66B-0F18-5592-9B46-AECACB58E21C}"/>
              </a:ext>
            </a:extLst>
          </p:cNvPr>
          <p:cNvSpPr/>
          <p:nvPr/>
        </p:nvSpPr>
        <p:spPr>
          <a:xfrm>
            <a:off x="452543" y="1349747"/>
            <a:ext cx="5134672" cy="14387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2" name="Google Shape;150;p17">
            <a:extLst>
              <a:ext uri="{FF2B5EF4-FFF2-40B4-BE49-F238E27FC236}">
                <a16:creationId xmlns:a16="http://schemas.microsoft.com/office/drawing/2014/main" id="{436E146D-6F92-40AA-5BDE-813F86E0BF36}"/>
              </a:ext>
            </a:extLst>
          </p:cNvPr>
          <p:cNvSpPr txBox="1"/>
          <p:nvPr/>
        </p:nvSpPr>
        <p:spPr>
          <a:xfrm>
            <a:off x="145096" y="345113"/>
            <a:ext cx="5749567" cy="100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Star Schema: Data Organization</a:t>
            </a:r>
            <a:endParaRPr sz="600" b="1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EFA51B4-FBB7-CD06-F731-128DF0386605}"/>
              </a:ext>
            </a:extLst>
          </p:cNvPr>
          <p:cNvSpPr/>
          <p:nvPr/>
        </p:nvSpPr>
        <p:spPr>
          <a:xfrm>
            <a:off x="6676322" y="711242"/>
            <a:ext cx="4686369" cy="855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4C8236-73F5-8F9D-0BAB-48C4F0C20132}"/>
              </a:ext>
            </a:extLst>
          </p:cNvPr>
          <p:cNvSpPr/>
          <p:nvPr/>
        </p:nvSpPr>
        <p:spPr>
          <a:xfrm>
            <a:off x="6738062" y="6103973"/>
            <a:ext cx="4686369" cy="855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grpSp>
        <p:nvGrpSpPr>
          <p:cNvPr id="18" name="Google Shape;302;p25">
            <a:extLst>
              <a:ext uri="{FF2B5EF4-FFF2-40B4-BE49-F238E27FC236}">
                <a16:creationId xmlns:a16="http://schemas.microsoft.com/office/drawing/2014/main" id="{979BAD4D-C565-91A0-CBDF-18A8C9C22E54}"/>
              </a:ext>
            </a:extLst>
          </p:cNvPr>
          <p:cNvGrpSpPr/>
          <p:nvPr/>
        </p:nvGrpSpPr>
        <p:grpSpPr>
          <a:xfrm>
            <a:off x="5769524" y="-96441"/>
            <a:ext cx="30479" cy="6954441"/>
            <a:chOff x="0" y="-38100"/>
            <a:chExt cx="2408296" cy="2747433"/>
          </a:xfrm>
        </p:grpSpPr>
        <p:sp>
          <p:nvSpPr>
            <p:cNvPr id="19" name="Google Shape;303;p25">
              <a:extLst>
                <a:ext uri="{FF2B5EF4-FFF2-40B4-BE49-F238E27FC236}">
                  <a16:creationId xmlns:a16="http://schemas.microsoft.com/office/drawing/2014/main" id="{0AF9428B-53D7-51BE-C91E-D2C7E6755619}"/>
                </a:ext>
              </a:extLst>
            </p:cNvPr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 extrusionOk="0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9707A"/>
            </a:solidFill>
            <a:ln>
              <a:noFill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0" name="Google Shape;304;p25">
              <a:extLst>
                <a:ext uri="{FF2B5EF4-FFF2-40B4-BE49-F238E27FC236}">
                  <a16:creationId xmlns:a16="http://schemas.microsoft.com/office/drawing/2014/main" id="{1293262F-B9DB-FCF2-6A13-BFF33036B873}"/>
                </a:ext>
              </a:extLst>
            </p:cNvPr>
            <p:cNvSpPr txBox="1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55555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993F73-F604-4DCC-A4DD-FA497129ACBC}"/>
              </a:ext>
            </a:extLst>
          </p:cNvPr>
          <p:cNvSpPr txBox="1"/>
          <p:nvPr/>
        </p:nvSpPr>
        <p:spPr>
          <a:xfrm>
            <a:off x="272393" y="1711572"/>
            <a:ext cx="54949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Nunito" pitchFamily="2" charset="0"/>
              </a:rPr>
              <a:t>Fact Table: </a:t>
            </a:r>
            <a:r>
              <a:rPr lang="en-US" dirty="0">
                <a:latin typeface="Nunito" pitchFamily="2" charset="0"/>
              </a:rPr>
              <a:t>SalesFact — Central transactional data (sales, shipping, discounts, profits)</a:t>
            </a:r>
          </a:p>
          <a:p>
            <a:endParaRPr lang="en-US" dirty="0">
              <a:latin typeface="Nunito" pitchFamily="2" charset="0"/>
            </a:endParaRPr>
          </a:p>
          <a:p>
            <a:r>
              <a:rPr lang="en-US" b="1" dirty="0">
                <a:latin typeface="Nunito" pitchFamily="2" charset="0"/>
              </a:rPr>
              <a:t>Dimension Tables &amp; Relationships: </a:t>
            </a:r>
            <a:r>
              <a:rPr lang="en-US" dirty="0">
                <a:latin typeface="Nunito" pitchFamily="2" charset="0"/>
              </a:rPr>
              <a:t>(one to many)</a:t>
            </a:r>
          </a:p>
          <a:p>
            <a:endParaRPr lang="en-US" dirty="0">
              <a:latin typeface="Nunito" pitchFamily="2" charset="0"/>
            </a:endParaRPr>
          </a:p>
          <a:p>
            <a:r>
              <a:rPr lang="en-US" dirty="0">
                <a:latin typeface="Nunito" pitchFamily="2" charset="0"/>
              </a:rPr>
              <a:t>SalesFact ➝ CustomerData </a:t>
            </a:r>
          </a:p>
          <a:p>
            <a:r>
              <a:rPr lang="en-US" dirty="0">
                <a:latin typeface="Nunito" pitchFamily="2" charset="0"/>
              </a:rPr>
              <a:t>▸ Linked by Customer ID (Customer details)</a:t>
            </a:r>
          </a:p>
          <a:p>
            <a:endParaRPr lang="en-US" dirty="0">
              <a:latin typeface="Nunito" pitchFamily="2" charset="0"/>
            </a:endParaRPr>
          </a:p>
          <a:p>
            <a:r>
              <a:rPr lang="en-US" dirty="0">
                <a:latin typeface="Nunito" pitchFamily="2" charset="0"/>
              </a:rPr>
              <a:t>SalesFact ➝ ProductData</a:t>
            </a:r>
          </a:p>
          <a:p>
            <a:r>
              <a:rPr lang="en-US" dirty="0">
                <a:latin typeface="Nunito" pitchFamily="2" charset="0"/>
              </a:rPr>
              <a:t>▸ Linked by Product ID (Product information)</a:t>
            </a:r>
          </a:p>
          <a:p>
            <a:endParaRPr lang="en-US" dirty="0">
              <a:latin typeface="Nunito" pitchFamily="2" charset="0"/>
            </a:endParaRPr>
          </a:p>
          <a:p>
            <a:r>
              <a:rPr lang="en-US" dirty="0">
                <a:latin typeface="Nunito" pitchFamily="2" charset="0"/>
              </a:rPr>
              <a:t>SalesFact ➝ ShippingData</a:t>
            </a:r>
          </a:p>
          <a:p>
            <a:r>
              <a:rPr lang="en-US" dirty="0">
                <a:latin typeface="Nunito" pitchFamily="2" charset="0"/>
              </a:rPr>
              <a:t>▸ Linked by Ship Mode (Shipping method details)</a:t>
            </a:r>
          </a:p>
          <a:p>
            <a:endParaRPr lang="en-US" dirty="0">
              <a:latin typeface="Nunito" pitchFamily="2" charset="0"/>
            </a:endParaRPr>
          </a:p>
          <a:p>
            <a:r>
              <a:rPr lang="en-US" dirty="0">
                <a:latin typeface="Nunito" pitchFamily="2" charset="0"/>
              </a:rPr>
              <a:t>SalesFact ➝ DateData</a:t>
            </a:r>
          </a:p>
          <a:p>
            <a:r>
              <a:rPr lang="en-US" dirty="0">
                <a:latin typeface="Nunito" pitchFamily="2" charset="0"/>
              </a:rPr>
              <a:t>▸ Linked by Order Date (Order timeline)</a:t>
            </a:r>
          </a:p>
          <a:p>
            <a:r>
              <a:rPr lang="en-US" dirty="0">
                <a:latin typeface="Nunito" pitchFamily="2" charset="0"/>
              </a:rPr>
              <a:t>▸ Linked by Ship Date (Shipping timeline)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87E07B-81DB-4A6F-A745-3B5DBD649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386" y="846145"/>
            <a:ext cx="6152242" cy="520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3759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BFBADD-6FCF-4E1D-BB35-795D289CF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49" y="2468880"/>
            <a:ext cx="7896251" cy="4657407"/>
          </a:xfrm>
          <a:prstGeom prst="rect">
            <a:avLst/>
          </a:prstGeom>
        </p:spPr>
      </p:pic>
      <p:sp>
        <p:nvSpPr>
          <p:cNvPr id="13" name="Google Shape;208;p20">
            <a:extLst>
              <a:ext uri="{FF2B5EF4-FFF2-40B4-BE49-F238E27FC236}">
                <a16:creationId xmlns:a16="http://schemas.microsoft.com/office/drawing/2014/main" id="{367061D0-41F9-41D3-A56C-BBCFA9E20BD6}"/>
              </a:ext>
            </a:extLst>
          </p:cNvPr>
          <p:cNvSpPr txBox="1"/>
          <p:nvPr/>
        </p:nvSpPr>
        <p:spPr>
          <a:xfrm>
            <a:off x="3829738" y="300329"/>
            <a:ext cx="4532523" cy="100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 Pre-Processing in Power BI</a:t>
            </a:r>
            <a:endParaRPr lang="en-GB" sz="4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DFA75F17-0A07-4212-A39F-88D5E53C90F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653247" y="1879466"/>
            <a:ext cx="902774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Data preprocessing involves cleaning, transforming, and preparing data for analysis Performed in Power BI using the Power Query Editor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C35D9-7D41-4537-9D8D-6CA15D7A7127}"/>
              </a:ext>
            </a:extLst>
          </p:cNvPr>
          <p:cNvSpPr txBox="1"/>
          <p:nvPr/>
        </p:nvSpPr>
        <p:spPr>
          <a:xfrm>
            <a:off x="416560" y="3110573"/>
            <a:ext cx="408432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Importance: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Ensures consistency and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Removes errors and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Standardizes data for better insights and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Improves data quality for strategic decision-making.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9E2028-84EB-46B1-AD85-2A00EAF0A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75" y="0"/>
            <a:ext cx="2062163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48435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7"/>
          <p:cNvGrpSpPr/>
          <p:nvPr/>
        </p:nvGrpSpPr>
        <p:grpSpPr>
          <a:xfrm>
            <a:off x="685800" y="2090825"/>
            <a:ext cx="3479800" cy="4296611"/>
            <a:chOff x="0" y="0"/>
            <a:chExt cx="1102601" cy="1576509"/>
          </a:xfrm>
        </p:grpSpPr>
        <p:sp>
          <p:nvSpPr>
            <p:cNvPr id="153" name="Google Shape;153;p17"/>
            <p:cNvSpPr/>
            <p:nvPr/>
          </p:nvSpPr>
          <p:spPr>
            <a:xfrm>
              <a:off x="0" y="0"/>
              <a:ext cx="1102601" cy="1576509"/>
            </a:xfrm>
            <a:custGeom>
              <a:avLst/>
              <a:gdLst/>
              <a:ahLst/>
              <a:cxnLst/>
              <a:rect l="l" t="t" r="r" b="b"/>
              <a:pathLst>
                <a:path w="1102601" h="1576509" extrusionOk="0">
                  <a:moveTo>
                    <a:pt x="29498" y="0"/>
                  </a:moveTo>
                  <a:lnTo>
                    <a:pt x="1073102" y="0"/>
                  </a:lnTo>
                  <a:cubicBezTo>
                    <a:pt x="1080926" y="0"/>
                    <a:pt x="1088429" y="3108"/>
                    <a:pt x="1093961" y="8640"/>
                  </a:cubicBezTo>
                  <a:cubicBezTo>
                    <a:pt x="1099493" y="14172"/>
                    <a:pt x="1102601" y="21675"/>
                    <a:pt x="1102601" y="29498"/>
                  </a:cubicBezTo>
                  <a:lnTo>
                    <a:pt x="1102601" y="1547010"/>
                  </a:lnTo>
                  <a:cubicBezTo>
                    <a:pt x="1102601" y="1563302"/>
                    <a:pt x="1089394" y="1576509"/>
                    <a:pt x="1073102" y="1576509"/>
                  </a:cubicBezTo>
                  <a:lnTo>
                    <a:pt x="29498" y="1576509"/>
                  </a:lnTo>
                  <a:cubicBezTo>
                    <a:pt x="13207" y="1576509"/>
                    <a:pt x="0" y="1563302"/>
                    <a:pt x="0" y="1547010"/>
                  </a:cubicBezTo>
                  <a:lnTo>
                    <a:pt x="0" y="29498"/>
                  </a:lnTo>
                  <a:cubicBezTo>
                    <a:pt x="0" y="13207"/>
                    <a:pt x="13207" y="0"/>
                    <a:pt x="29498" y="0"/>
                  </a:cubicBezTo>
                  <a:close/>
                </a:path>
              </a:pathLst>
            </a:custGeom>
            <a:solidFill>
              <a:srgbClr val="98C2CD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0" y="85725"/>
              <a:ext cx="1102601" cy="1490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06944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17"/>
          <p:cNvSpPr/>
          <p:nvPr/>
        </p:nvSpPr>
        <p:spPr>
          <a:xfrm>
            <a:off x="4359464" y="2090825"/>
            <a:ext cx="3473072" cy="4296611"/>
          </a:xfrm>
          <a:custGeom>
            <a:avLst/>
            <a:gdLst/>
            <a:ahLst/>
            <a:cxnLst/>
            <a:rect l="l" t="t" r="r" b="b"/>
            <a:pathLst>
              <a:path w="1102601" h="1576509" extrusionOk="0">
                <a:moveTo>
                  <a:pt x="29498" y="0"/>
                </a:moveTo>
                <a:lnTo>
                  <a:pt x="1073102" y="0"/>
                </a:lnTo>
                <a:cubicBezTo>
                  <a:pt x="1080926" y="0"/>
                  <a:pt x="1088429" y="3108"/>
                  <a:pt x="1093961" y="8640"/>
                </a:cubicBezTo>
                <a:cubicBezTo>
                  <a:pt x="1099493" y="14172"/>
                  <a:pt x="1102601" y="21675"/>
                  <a:pt x="1102601" y="29498"/>
                </a:cubicBezTo>
                <a:lnTo>
                  <a:pt x="1102601" y="1547010"/>
                </a:lnTo>
                <a:cubicBezTo>
                  <a:pt x="1102601" y="1563302"/>
                  <a:pt x="1089394" y="1576509"/>
                  <a:pt x="1073102" y="1576509"/>
                </a:cubicBezTo>
                <a:lnTo>
                  <a:pt x="29498" y="1576509"/>
                </a:lnTo>
                <a:cubicBezTo>
                  <a:pt x="13207" y="1576509"/>
                  <a:pt x="0" y="1563302"/>
                  <a:pt x="0" y="1547010"/>
                </a:cubicBezTo>
                <a:lnTo>
                  <a:pt x="0" y="29498"/>
                </a:lnTo>
                <a:cubicBezTo>
                  <a:pt x="0" y="13207"/>
                  <a:pt x="13207" y="0"/>
                  <a:pt x="29498" y="0"/>
                </a:cubicBezTo>
                <a:close/>
              </a:path>
            </a:pathLst>
          </a:custGeom>
          <a:solidFill>
            <a:srgbClr val="76A2AD"/>
          </a:solidFill>
          <a:ln>
            <a:noFill/>
          </a:ln>
        </p:spPr>
        <p:txBody>
          <a:bodyPr spcFirstLastPara="1" wrap="square" lIns="60950" tIns="60950" rIns="60950" bIns="60950" anchor="ctr" anchorCtr="0">
            <a:noAutofit/>
          </a:bodyPr>
          <a:lstStyle/>
          <a:p>
            <a:endParaRPr sz="1200"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8026400" y="2090825"/>
            <a:ext cx="3479800" cy="4296611"/>
            <a:chOff x="0" y="0"/>
            <a:chExt cx="1102601" cy="1576509"/>
          </a:xfrm>
        </p:grpSpPr>
        <p:sp>
          <p:nvSpPr>
            <p:cNvPr id="160" name="Google Shape;160;p17"/>
            <p:cNvSpPr/>
            <p:nvPr/>
          </p:nvSpPr>
          <p:spPr>
            <a:xfrm>
              <a:off x="0" y="0"/>
              <a:ext cx="1102601" cy="1576509"/>
            </a:xfrm>
            <a:custGeom>
              <a:avLst/>
              <a:gdLst/>
              <a:ahLst/>
              <a:cxnLst/>
              <a:rect l="l" t="t" r="r" b="b"/>
              <a:pathLst>
                <a:path w="1102601" h="1576509" extrusionOk="0">
                  <a:moveTo>
                    <a:pt x="29498" y="0"/>
                  </a:moveTo>
                  <a:lnTo>
                    <a:pt x="1073102" y="0"/>
                  </a:lnTo>
                  <a:cubicBezTo>
                    <a:pt x="1080926" y="0"/>
                    <a:pt x="1088429" y="3108"/>
                    <a:pt x="1093961" y="8640"/>
                  </a:cubicBezTo>
                  <a:cubicBezTo>
                    <a:pt x="1099493" y="14172"/>
                    <a:pt x="1102601" y="21675"/>
                    <a:pt x="1102601" y="29498"/>
                  </a:cubicBezTo>
                  <a:lnTo>
                    <a:pt x="1102601" y="1547010"/>
                  </a:lnTo>
                  <a:cubicBezTo>
                    <a:pt x="1102601" y="1563302"/>
                    <a:pt x="1089394" y="1576509"/>
                    <a:pt x="1073102" y="1576509"/>
                  </a:cubicBezTo>
                  <a:lnTo>
                    <a:pt x="29498" y="1576509"/>
                  </a:lnTo>
                  <a:cubicBezTo>
                    <a:pt x="13207" y="1576509"/>
                    <a:pt x="0" y="1563302"/>
                    <a:pt x="0" y="1547010"/>
                  </a:cubicBezTo>
                  <a:lnTo>
                    <a:pt x="0" y="29498"/>
                  </a:lnTo>
                  <a:cubicBezTo>
                    <a:pt x="0" y="13207"/>
                    <a:pt x="13207" y="0"/>
                    <a:pt x="29498" y="0"/>
                  </a:cubicBezTo>
                  <a:close/>
                </a:path>
              </a:pathLst>
            </a:custGeom>
            <a:solidFill>
              <a:srgbClr val="578692"/>
            </a:solidFill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endParaRPr sz="1200"/>
            </a:p>
          </p:txBody>
        </p:sp>
        <p:sp>
          <p:nvSpPr>
            <p:cNvPr id="161" name="Google Shape;161;p17"/>
            <p:cNvSpPr txBox="1"/>
            <p:nvPr/>
          </p:nvSpPr>
          <p:spPr>
            <a:xfrm>
              <a:off x="0" y="85725"/>
              <a:ext cx="1102601" cy="1490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7" tIns="33867" rIns="33867" bIns="33867" anchor="ctr" anchorCtr="0">
              <a:noAutofit/>
            </a:bodyPr>
            <a:lstStyle/>
            <a:p>
              <a:pPr algn="ctr">
                <a:lnSpc>
                  <a:spcPct val="106944"/>
                </a:lnSpc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17"/>
          <p:cNvSpPr txBox="1"/>
          <p:nvPr/>
        </p:nvSpPr>
        <p:spPr>
          <a:xfrm>
            <a:off x="734484" y="2341652"/>
            <a:ext cx="3382432" cy="100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sz="3200" b="1" dirty="0">
                <a:solidFill>
                  <a:schemeClr val="bg1"/>
                </a:solidFill>
                <a:latin typeface="Nunito" pitchFamily="2" charset="0"/>
              </a:rPr>
              <a:t>Handling Missing Values</a:t>
            </a:r>
            <a:endParaRPr sz="533" b="1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20" name="Google Shape;208;p20">
            <a:extLst>
              <a:ext uri="{FF2B5EF4-FFF2-40B4-BE49-F238E27FC236}">
                <a16:creationId xmlns:a16="http://schemas.microsoft.com/office/drawing/2014/main" id="{E688A400-1C1A-4736-B653-3C4CA6B2C2A8}"/>
              </a:ext>
            </a:extLst>
          </p:cNvPr>
          <p:cNvSpPr txBox="1"/>
          <p:nvPr/>
        </p:nvSpPr>
        <p:spPr>
          <a:xfrm>
            <a:off x="1914869" y="437398"/>
            <a:ext cx="8362262" cy="100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Key Pre-Processing </a:t>
            </a:r>
          </a:p>
          <a:p>
            <a:pPr algn="ctr">
              <a:lnSpc>
                <a:spcPct val="102000"/>
              </a:lnSpc>
            </a:pPr>
            <a:r>
              <a:rPr lang="en-GB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Steps and techniques</a:t>
            </a:r>
            <a:endParaRPr lang="en-GB" sz="400" dirty="0">
              <a:solidFill>
                <a:schemeClr val="tx1">
                  <a:lumMod val="75000"/>
                  <a:lumOff val="2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3" name="Google Shape;165;p17">
            <a:extLst>
              <a:ext uri="{FF2B5EF4-FFF2-40B4-BE49-F238E27FC236}">
                <a16:creationId xmlns:a16="http://schemas.microsoft.com/office/drawing/2014/main" id="{A16C2233-A450-44FD-966F-3F3336222A5E}"/>
              </a:ext>
            </a:extLst>
          </p:cNvPr>
          <p:cNvSpPr txBox="1"/>
          <p:nvPr/>
        </p:nvSpPr>
        <p:spPr>
          <a:xfrm>
            <a:off x="1095330" y="3684263"/>
            <a:ext cx="3021586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Nunito" pitchFamily="2" charset="0"/>
              </a:rPr>
              <a:t>Postal Code → Fill with "N/A“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Nunito" pitchFamily="2" charset="0"/>
              </a:rPr>
              <a:t>Sales, Profit, Quantity, Shipping Cost → Replace with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Nunito" pitchFamily="2" charset="0"/>
              </a:rPr>
              <a:t>Discount → Set missing values to 0%.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0460F62-1256-400C-9D76-093575F7E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895" y="0"/>
            <a:ext cx="2062163" cy="1771650"/>
          </a:xfrm>
          <a:prstGeom prst="rect">
            <a:avLst/>
          </a:prstGeom>
        </p:spPr>
      </p:pic>
      <p:sp>
        <p:nvSpPr>
          <p:cNvPr id="26" name="Google Shape;165;p17">
            <a:extLst>
              <a:ext uri="{FF2B5EF4-FFF2-40B4-BE49-F238E27FC236}">
                <a16:creationId xmlns:a16="http://schemas.microsoft.com/office/drawing/2014/main" id="{AF1C1573-86BB-4D1F-979D-4F970D66518A}"/>
              </a:ext>
            </a:extLst>
          </p:cNvPr>
          <p:cNvSpPr txBox="1"/>
          <p:nvPr/>
        </p:nvSpPr>
        <p:spPr>
          <a:xfrm>
            <a:off x="4359464" y="2275230"/>
            <a:ext cx="3382432" cy="100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sz="3200" b="1" dirty="0">
                <a:solidFill>
                  <a:schemeClr val="bg1"/>
                </a:solidFill>
                <a:latin typeface="Nunito" pitchFamily="2" charset="0"/>
              </a:rPr>
              <a:t>Removing Duplicates</a:t>
            </a:r>
            <a:endParaRPr sz="533" b="1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27" name="Google Shape;165;p17">
            <a:extLst>
              <a:ext uri="{FF2B5EF4-FFF2-40B4-BE49-F238E27FC236}">
                <a16:creationId xmlns:a16="http://schemas.microsoft.com/office/drawing/2014/main" id="{EC3B96A8-8C52-4909-9865-EFAED094CE63}"/>
              </a:ext>
            </a:extLst>
          </p:cNvPr>
          <p:cNvSpPr txBox="1"/>
          <p:nvPr/>
        </p:nvSpPr>
        <p:spPr>
          <a:xfrm>
            <a:off x="4895075" y="4441737"/>
            <a:ext cx="240185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b="1" dirty="0">
                <a:solidFill>
                  <a:schemeClr val="bg1"/>
                </a:solidFill>
                <a:latin typeface="Nunito" pitchFamily="2" charset="0"/>
              </a:rPr>
              <a:t>Identify and remove based on Order ID and relevant attributes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unito" pitchFamily="2" charset="0"/>
            </a:endParaRPr>
          </a:p>
        </p:txBody>
      </p:sp>
      <p:sp>
        <p:nvSpPr>
          <p:cNvPr id="28" name="Google Shape;165;p17">
            <a:extLst>
              <a:ext uri="{FF2B5EF4-FFF2-40B4-BE49-F238E27FC236}">
                <a16:creationId xmlns:a16="http://schemas.microsoft.com/office/drawing/2014/main" id="{995FD5EC-61E3-4C36-924F-3CE699D49670}"/>
              </a:ext>
            </a:extLst>
          </p:cNvPr>
          <p:cNvSpPr txBox="1"/>
          <p:nvPr/>
        </p:nvSpPr>
        <p:spPr>
          <a:xfrm>
            <a:off x="8026400" y="2263253"/>
            <a:ext cx="3382432" cy="1004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02000"/>
              </a:lnSpc>
            </a:pPr>
            <a:r>
              <a:rPr lang="en-US" sz="3200" b="1" dirty="0">
                <a:solidFill>
                  <a:schemeClr val="bg1"/>
                </a:solidFill>
                <a:latin typeface="Nunito" pitchFamily="2" charset="0"/>
              </a:rPr>
              <a:t>Correcting Data Types</a:t>
            </a:r>
            <a:endParaRPr sz="533" b="1" dirty="0">
              <a:solidFill>
                <a:schemeClr val="bg1"/>
              </a:solidFill>
              <a:latin typeface="Nunito" pitchFamily="2" charset="0"/>
            </a:endParaRPr>
          </a:p>
        </p:txBody>
      </p:sp>
      <p:sp>
        <p:nvSpPr>
          <p:cNvPr id="29" name="Google Shape;165;p17">
            <a:extLst>
              <a:ext uri="{FF2B5EF4-FFF2-40B4-BE49-F238E27FC236}">
                <a16:creationId xmlns:a16="http://schemas.microsoft.com/office/drawing/2014/main" id="{BA9A8A38-15F0-4488-98A3-C0A37717881A}"/>
              </a:ext>
            </a:extLst>
          </p:cNvPr>
          <p:cNvSpPr txBox="1"/>
          <p:nvPr/>
        </p:nvSpPr>
        <p:spPr>
          <a:xfrm>
            <a:off x="8133797" y="3472240"/>
            <a:ext cx="3275035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Nunito" pitchFamily="2" charset="0"/>
              </a:rPr>
              <a:t>Text → Customer Name, Order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Nunito" pitchFamily="2" charset="0"/>
              </a:rPr>
              <a:t>Date → Order Date, Ship 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Nunito" pitchFamily="2" charset="0"/>
              </a:rPr>
              <a:t>Number → Sales, Profit, Quantity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Nunito" pitchFamily="2" charset="0"/>
              </a:rPr>
              <a:t>Currency → Sales, Profit, Shipping Cost.</a:t>
            </a: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1382</Words>
  <Application>Microsoft Office PowerPoint</Application>
  <PresentationFormat>Widescreen</PresentationFormat>
  <Paragraphs>240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Calistoga</vt:lpstr>
      <vt:lpstr>Nunito</vt:lpstr>
      <vt:lpstr>Nunito Medium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Numaira Zaib</dc:creator>
  <cp:lastModifiedBy>Numaira Zaib</cp:lastModifiedBy>
  <cp:revision>144</cp:revision>
  <dcterms:created xsi:type="dcterms:W3CDTF">2025-04-26T07:54:56Z</dcterms:created>
  <dcterms:modified xsi:type="dcterms:W3CDTF">2025-06-22T16:27:19Z</dcterms:modified>
</cp:coreProperties>
</file>