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2" r:id="rId1"/>
  </p:sldMasterIdLst>
  <p:notesMasterIdLst>
    <p:notesMasterId r:id="rId30"/>
  </p:notesMasterIdLst>
  <p:sldIdLst>
    <p:sldId id="256" r:id="rId2"/>
    <p:sldId id="257" r:id="rId3"/>
    <p:sldId id="258" r:id="rId4"/>
    <p:sldId id="259" r:id="rId5"/>
    <p:sldId id="260" r:id="rId6"/>
    <p:sldId id="273" r:id="rId7"/>
    <p:sldId id="274" r:id="rId8"/>
    <p:sldId id="261" r:id="rId9"/>
    <p:sldId id="262" r:id="rId10"/>
    <p:sldId id="275" r:id="rId11"/>
    <p:sldId id="263" r:id="rId12"/>
    <p:sldId id="277" r:id="rId13"/>
    <p:sldId id="264" r:id="rId14"/>
    <p:sldId id="278" r:id="rId15"/>
    <p:sldId id="279" r:id="rId16"/>
    <p:sldId id="280" r:id="rId17"/>
    <p:sldId id="281" r:id="rId18"/>
    <p:sldId id="282" r:id="rId19"/>
    <p:sldId id="283" r:id="rId20"/>
    <p:sldId id="284" r:id="rId21"/>
    <p:sldId id="285" r:id="rId22"/>
    <p:sldId id="286" r:id="rId23"/>
    <p:sldId id="287" r:id="rId24"/>
    <p:sldId id="288" r:id="rId25"/>
    <p:sldId id="270" r:id="rId26"/>
    <p:sldId id="289" r:id="rId27"/>
    <p:sldId id="271" r:id="rId28"/>
    <p:sldId id="272" r:id="rId29"/>
  </p:sldIdLst>
  <p:sldSz cx="14630400" cy="8229600"/>
  <p:notesSz cx="8229600" cy="14630400"/>
  <p:embeddedFontLst>
    <p:embeddedFont>
      <p:font typeface="Bookman Old Style" panose="02050604050505020204" pitchFamily="18"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Nunito Semi Bold" panose="020B0604020202020204" charset="0"/>
      <p:regular r:id="rId39"/>
    </p:embeddedFont>
    <p:embeddedFont>
      <p:font typeface="PT Sans" panose="020B0503020203020204" pitchFamily="34" charset="0"/>
      <p:regular r:id="rId40"/>
      <p:bold r:id="rId41"/>
      <p:italic r:id="rId42"/>
      <p:boldItalic r:id="rId43"/>
    </p:embeddedFont>
    <p:embeddedFont>
      <p:font typeface="Rockwell" panose="02060603020205020403" pitchFamily="18" charset="0"/>
      <p:regular r:id="rId44"/>
      <p:bold r:id="rId45"/>
      <p:italic r:id="rId46"/>
      <p:boldItalic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710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AF3DD-6407-8732-D6C1-75CA2EA879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3B2E39-27DF-CB02-6940-9D54E23C94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0158E8-F5AE-0B84-035A-21A109F9B5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381081-CBAA-4BBA-54EE-86CE929C2819}"/>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902158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CE463-E834-3D4A-CFE0-AFAC5A2C22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5B4FE6-43C7-BFD2-F5BF-97BAD7A753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3AB0D7-3A6B-4D40-6E86-66876F7CCC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7185BE-8C5F-E1C1-0869-D2A2C99B9ED2}"/>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320234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B457C-9370-E71E-3F17-05785DEA64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4BB5-1A6A-BD98-9FF9-F13B3383ED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69B2E7-247C-32D6-0821-34F2DC0621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90A22-E2D2-343C-5DB0-CE5653238992}"/>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703804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1B838-A9E0-9E39-B580-61812589E1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C363BB-8822-47BC-CBAD-C57A04C42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6A0C86-9B66-BDFE-9024-9420746C81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02D934-FE1A-0596-6CEC-755B98EC755A}"/>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92634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74D76-19EC-2723-7524-FA12507AF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0E1688-6805-E4AA-B38F-D5B7A02B97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73ECFB-1246-AB75-F1E9-ACB61ED2C2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D23F3D-9969-60D0-8151-5FCD70809470}"/>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289094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6E248-6133-9AE6-5A78-C5596CFBE1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C71BF3-9998-AB78-2C8E-B41FAB340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E0B504-D347-1C95-8979-BE11F86FB3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3681D1-FC86-6C39-A13C-AF7DD533A121}"/>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236044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37334-BD04-35AA-74EE-1CA4794CC3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64E0A4-AD9F-6439-0AEE-8A352443E0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9F91AD-8C00-F1DC-A4AC-3D75D53F79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4DE942-4D68-E757-FE3B-A9A60E0E7D6F}"/>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88443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7D2F9-1751-D1FE-BABA-BBED91EC1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636A0B-305D-3FE4-388A-BDFB3BD2C7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6448A-CBAC-2478-2C69-C4C98829E4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567F92-4F92-EC20-FA2E-28CEB39C6F39}"/>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06449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03AA8-D41D-FB9C-4D56-386728FC7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B46A0-4276-F0CD-D1D9-19CAE3B069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FBF52-C0E4-8412-8619-9D78325D4C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BD046D-E2EE-5998-E12A-B2B5C191BA3F}"/>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805614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54F39-8CEA-936C-4700-AD7C882C97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9942A5-BE34-98A9-BAE7-E3AB275AF6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701659-8011-3690-1A31-84BD9EDF13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96B9BE-0E4A-70A4-E1F4-AE996154BAD1}"/>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741370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76C83-08E8-59A5-4699-BF885186D0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DFA670-94DA-4B4B-A8FC-4CBEC65DFE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6B8F6E-E6A8-0339-30C9-AC0268A53F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AD23BA-0297-E415-A56E-1948C1839E2A}"/>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598310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C957D-EBB1-6CAF-096A-D025CA1C00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6B8A0-8F70-7D9E-24D2-27A37CA4E3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210599-7988-C07D-EBA9-C540983FE3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4EDB6C-86DA-9A2D-2DD5-980376B6D9F3}"/>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698928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D33DF-2522-3AEB-B8E2-4FCF33FE8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57DB4D-28E6-922E-075B-211EE15327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4B63AF-A989-AEFE-FA56-71ECF6142F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23B69B-B131-319F-D404-3039EC48AC44}"/>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413191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A81F5-BBAC-E7FD-B67F-ACB93157EC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1A6E7F-E2BF-6A77-A186-A49EBE0388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BCDFE5-C3F7-1603-CB9B-7A13FEF370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1FBA67-8C87-0B68-4928-45DA85E1F970}"/>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090412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7396C-58F5-FD49-BA2F-BB10CB86B8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0E3073-E2FB-A529-FA7F-92946CBC14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9AD5FC-B3F8-CE46-BF76-F1646D5DE4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B9E805-DC23-9AB2-E591-08C661CB2290}"/>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085891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4323" y="1346836"/>
            <a:ext cx="10801754" cy="2865120"/>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1914323" y="4322446"/>
            <a:ext cx="10801754"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44218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67" y="5147247"/>
            <a:ext cx="12441077" cy="983226"/>
          </a:xfrm>
        </p:spPr>
        <p:txBody>
          <a:bodyPr anchor="b">
            <a:normAutofit/>
          </a:bodyPr>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6567" y="745586"/>
            <a:ext cx="12441077" cy="4055682"/>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4" y="6130474"/>
            <a:ext cx="12439198" cy="818966"/>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55528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4" y="731521"/>
            <a:ext cx="12424514" cy="4109831"/>
          </a:xfrm>
        </p:spPr>
        <p:txBody>
          <a:bodyPr anchor="ctr"/>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5" y="5045784"/>
            <a:ext cx="12424513" cy="1910623"/>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65499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9"/>
            <a:ext cx="10502759" cy="512174"/>
          </a:xfrm>
        </p:spPr>
        <p:txBody>
          <a:bodyPr anchor="t">
            <a:normAutofit/>
          </a:bodyPr>
          <a:lstStyle>
            <a:lvl1pPr marL="0" indent="0" algn="r">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53" y="5045785"/>
            <a:ext cx="12424514" cy="1903656"/>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1003934" y="88228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3" name="TextBox 12"/>
          <p:cNvSpPr txBox="1"/>
          <p:nvPr/>
        </p:nvSpPr>
        <p:spPr>
          <a:xfrm>
            <a:off x="12789547" y="3566512"/>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28081169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96568" y="2552331"/>
            <a:ext cx="12426392" cy="3014202"/>
          </a:xfrm>
        </p:spPr>
        <p:txBody>
          <a:bodyPr anchor="b"/>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3" y="5580667"/>
            <a:ext cx="12424516"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57844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96553" y="731520"/>
            <a:ext cx="12424514" cy="1590676"/>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53" y="2505983"/>
            <a:ext cx="3958747" cy="987966"/>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53" y="3493949"/>
            <a:ext cx="3958747"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33853" y="2505984"/>
            <a:ext cx="3958270"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33854" y="3493949"/>
            <a:ext cx="3959785"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67958" y="2505984"/>
            <a:ext cx="3949453"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71616" y="3493949"/>
            <a:ext cx="3949453"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51912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96554" y="731520"/>
            <a:ext cx="12424514" cy="159067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55" y="5035079"/>
            <a:ext cx="3958746"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310424" y="2758784"/>
            <a:ext cx="352806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55" y="5726593"/>
            <a:ext cx="3958746"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242" y="5035079"/>
            <a:ext cx="39587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482796" y="2758784"/>
            <a:ext cx="351663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618" y="5726592"/>
            <a:ext cx="3960403"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8108" y="5035079"/>
            <a:ext cx="39478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783364" y="2758784"/>
            <a:ext cx="3518536"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67957" y="5726594"/>
            <a:ext cx="3953110" cy="122284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344432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90334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731520"/>
            <a:ext cx="3051188" cy="621792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96553" y="731520"/>
            <a:ext cx="9190446" cy="62179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176208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0966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09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089665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583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948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698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114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2890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575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6698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330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lide 1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0307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lide 1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1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5093" y="788672"/>
            <a:ext cx="11680214" cy="3423284"/>
          </a:xfrm>
        </p:spPr>
        <p:txBody>
          <a:bodyPr anchor="b">
            <a:normAutofit/>
          </a:bodyPr>
          <a:lstStyle>
            <a:lvl1pPr>
              <a:defRPr sz="4080"/>
            </a:lvl1pPr>
          </a:lstStyle>
          <a:p>
            <a:r>
              <a:rPr lang="en-US"/>
              <a:t>Click to edit Master title style</a:t>
            </a:r>
            <a:endParaRPr lang="en-US" dirty="0"/>
          </a:p>
        </p:txBody>
      </p:sp>
      <p:sp>
        <p:nvSpPr>
          <p:cNvPr id="3" name="Text Placeholder 2"/>
          <p:cNvSpPr>
            <a:spLocks noGrp="1"/>
          </p:cNvSpPr>
          <p:nvPr>
            <p:ph type="body" idx="1"/>
          </p:nvPr>
        </p:nvSpPr>
        <p:spPr>
          <a:xfrm>
            <a:off x="1475093" y="4322446"/>
            <a:ext cx="11680214" cy="1800224"/>
          </a:xfrm>
        </p:spPr>
        <p:txBody>
          <a:bodyPr/>
          <a:lstStyle>
            <a:lvl1pPr marL="0" indent="0" algn="ctr">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74992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1"/>
            <a:ext cx="12424513" cy="159158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554" y="2505984"/>
            <a:ext cx="6127205" cy="4443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8084" y="2505984"/>
            <a:ext cx="6112985" cy="4443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31580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0"/>
            <a:ext cx="12424513"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165" y="2505984"/>
            <a:ext cx="5855039"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96554" y="3494678"/>
            <a:ext cx="6128650" cy="3454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2404" y="2505984"/>
            <a:ext cx="5838665"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1" y="3494678"/>
            <a:ext cx="6114428" cy="3454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92667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14278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144947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4" y="731520"/>
            <a:ext cx="4718684" cy="2834640"/>
          </a:xfrm>
        </p:spPr>
        <p:txBody>
          <a:bodyPr anchor="b">
            <a:normAutofit/>
          </a:bodyPr>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6093677" y="731520"/>
            <a:ext cx="7427390" cy="62179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00674" y="3566161"/>
            <a:ext cx="4718684" cy="3383279"/>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57245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3" y="731520"/>
            <a:ext cx="7115728" cy="2834640"/>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09765" y="910657"/>
            <a:ext cx="3906427" cy="5859646"/>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3" y="3566160"/>
            <a:ext cx="7121940" cy="3383280"/>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56696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6555" y="731521"/>
            <a:ext cx="12424513" cy="15915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54" y="2515277"/>
            <a:ext cx="12424514" cy="4434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3" y="7059931"/>
            <a:ext cx="329184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48A87A34-81AB-432B-8DAE-1953F412C126}" type="datetimeFigureOut">
              <a:rPr lang="en-US" smtClean="0"/>
              <a:pPr/>
              <a:t>2/3/2025</a:t>
            </a:fld>
            <a:endParaRPr lang="en-US" dirty="0"/>
          </a:p>
        </p:txBody>
      </p:sp>
      <p:sp>
        <p:nvSpPr>
          <p:cNvPr id="5" name="Footer Placeholder 4"/>
          <p:cNvSpPr>
            <a:spLocks noGrp="1"/>
          </p:cNvSpPr>
          <p:nvPr>
            <p:ph type="ftr" sz="quarter" idx="3"/>
          </p:nvPr>
        </p:nvSpPr>
        <p:spPr>
          <a:xfrm>
            <a:off x="1096553" y="7059931"/>
            <a:ext cx="8007438" cy="4381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616814" y="7059931"/>
            <a:ext cx="904254"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89720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34" r:id="rId27"/>
    <p:sldLayoutId id="2147483735" r:id="rId28"/>
    <p:sldLayoutId id="2147483736" r:id="rId29"/>
  </p:sldLayoutIdLst>
  <p:hf sldNum="0" hdr="0" ftr="0" dt="0"/>
  <p:txStyles>
    <p:titleStyle>
      <a:lvl1pPr algn="ctr" defTabSz="1097280" rtl="0" eaLnBrk="1" latinLnBrk="0" hangingPunct="1">
        <a:lnSpc>
          <a:spcPct val="90000"/>
        </a:lnSpc>
        <a:spcBef>
          <a:spcPct val="0"/>
        </a:spcBef>
        <a:buNone/>
        <a:defRPr sz="408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74320" indent="-274320" algn="l" defTabSz="1097280" rtl="0" eaLnBrk="1" latinLnBrk="0" hangingPunct="1">
        <a:lnSpc>
          <a:spcPct val="120000"/>
        </a:lnSpc>
        <a:spcBef>
          <a:spcPts val="12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822960" indent="-274320" algn="l" defTabSz="1097280" rtl="0" eaLnBrk="1" latinLnBrk="0" hangingPunct="1">
        <a:lnSpc>
          <a:spcPct val="120000"/>
        </a:lnSpc>
        <a:spcBef>
          <a:spcPts val="600"/>
        </a:spcBef>
        <a:buFont typeface="Arial" panose="020B0604020202020204" pitchFamily="34" charset="0"/>
        <a:buChar char="•"/>
        <a:defRPr sz="2160" kern="1200">
          <a:solidFill>
            <a:schemeClr val="tx1"/>
          </a:solidFill>
          <a:effectLst>
            <a:outerShdw blurRad="50800" dist="38100" dir="2700000" algn="tl" rotWithShape="0">
              <a:srgbClr val="000000">
                <a:alpha val="48000"/>
              </a:srgbClr>
            </a:outerShdw>
          </a:effectLst>
          <a:latin typeface="+mn-lt"/>
          <a:ea typeface="+mn-ea"/>
          <a:cs typeface="+mn-cs"/>
        </a:defRPr>
      </a:lvl2pPr>
      <a:lvl3pPr marL="1371600" indent="-274320" algn="l" defTabSz="1097280" rtl="0" eaLnBrk="1" latinLnBrk="0" hangingPunct="1">
        <a:lnSpc>
          <a:spcPct val="120000"/>
        </a:lnSpc>
        <a:spcBef>
          <a:spcPts val="600"/>
        </a:spcBef>
        <a:buFont typeface="Arial" panose="020B0604020202020204" pitchFamily="34" charset="0"/>
        <a:buChar char="•"/>
        <a:defRPr sz="1920" kern="1200">
          <a:solidFill>
            <a:schemeClr val="tx1"/>
          </a:solidFill>
          <a:effectLst>
            <a:outerShdw blurRad="50800" dist="38100" dir="2700000" algn="tl" rotWithShape="0">
              <a:srgbClr val="000000">
                <a:alpha val="48000"/>
              </a:srgbClr>
            </a:outerShdw>
          </a:effectLst>
          <a:latin typeface="+mn-lt"/>
          <a:ea typeface="+mn-ea"/>
          <a:cs typeface="+mn-cs"/>
        </a:defRPr>
      </a:lvl3pPr>
      <a:lvl4pPr marL="1920240" indent="-274320" algn="l" defTabSz="1097280" rtl="0" eaLnBrk="1" latinLnBrk="0" hangingPunct="1">
        <a:lnSpc>
          <a:spcPct val="120000"/>
        </a:lnSpc>
        <a:spcBef>
          <a:spcPts val="600"/>
        </a:spcBef>
        <a:buFont typeface="Arial" panose="020B0604020202020204" pitchFamily="34" charset="0"/>
        <a:buChar char="•"/>
        <a:defRPr sz="1680" kern="1200">
          <a:solidFill>
            <a:schemeClr val="tx1"/>
          </a:solidFill>
          <a:effectLst>
            <a:outerShdw blurRad="50800" dist="38100" dir="2700000" algn="tl" rotWithShape="0">
              <a:srgbClr val="000000">
                <a:alpha val="48000"/>
              </a:srgbClr>
            </a:outerShdw>
          </a:effectLst>
          <a:latin typeface="+mn-lt"/>
          <a:ea typeface="+mn-ea"/>
          <a:cs typeface="+mn-cs"/>
        </a:defRPr>
      </a:lvl4pPr>
      <a:lvl5pPr marL="246888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5pPr>
      <a:lvl6pPr marL="301752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6pPr>
      <a:lvl7pPr marL="356616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7pPr>
      <a:lvl8pPr marL="411480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8pPr>
      <a:lvl9pPr marL="466344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e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5673436" y="2017633"/>
            <a:ext cx="8119241" cy="2263422"/>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Sales Performance Analysis of Walmart Stores Using Advanced SQL Techniques</a:t>
            </a:r>
            <a:endParaRPr lang="en-US" sz="4400" dirty="0"/>
          </a:p>
        </p:txBody>
      </p:sp>
      <p:sp>
        <p:nvSpPr>
          <p:cNvPr id="4" name="Text 1"/>
          <p:cNvSpPr/>
          <p:nvPr/>
        </p:nvSpPr>
        <p:spPr>
          <a:xfrm>
            <a:off x="6791714" y="7013647"/>
            <a:ext cx="7468553" cy="383024"/>
          </a:xfrm>
          <a:prstGeom prst="rect">
            <a:avLst/>
          </a:prstGeom>
          <a:noFill/>
          <a:ln/>
        </p:spPr>
        <p:txBody>
          <a:bodyPr wrap="none" lIns="0" tIns="0" rIns="0" bIns="0" rtlCol="0" anchor="t"/>
          <a:lstStyle/>
          <a:p>
            <a:pPr marL="0" indent="0" algn="r">
              <a:lnSpc>
                <a:spcPts val="3000"/>
              </a:lnSpc>
              <a:buNone/>
            </a:pPr>
            <a:r>
              <a:rPr lang="en-US" sz="1850" dirty="0">
                <a:solidFill>
                  <a:srgbClr val="FFFFFF"/>
                </a:solidFill>
                <a:latin typeface="PT Sans" pitchFamily="34" charset="0"/>
              </a:rPr>
              <a:t>UMA MAHESWAR NETHI</a:t>
            </a:r>
            <a:endParaRPr lang="en-US" sz="1850" dirty="0"/>
          </a:p>
        </p:txBody>
      </p:sp>
      <p:sp>
        <p:nvSpPr>
          <p:cNvPr id="5" name="Text 2"/>
          <p:cNvSpPr/>
          <p:nvPr/>
        </p:nvSpPr>
        <p:spPr>
          <a:xfrm>
            <a:off x="6802106" y="7582745"/>
            <a:ext cx="7468553" cy="383024"/>
          </a:xfrm>
          <a:prstGeom prst="rect">
            <a:avLst/>
          </a:prstGeom>
          <a:noFill/>
          <a:ln/>
        </p:spPr>
        <p:txBody>
          <a:bodyPr wrap="none" lIns="0" tIns="0" rIns="0" bIns="0" rtlCol="0" anchor="t"/>
          <a:lstStyle/>
          <a:p>
            <a:pPr marL="0" indent="0" algn="r">
              <a:lnSpc>
                <a:spcPts val="3000"/>
              </a:lnSpc>
              <a:buNone/>
            </a:pPr>
            <a:r>
              <a:rPr lang="en-US" sz="1850" dirty="0">
                <a:solidFill>
                  <a:srgbClr val="FFFFFF"/>
                </a:solidFill>
                <a:latin typeface="PT Sans" pitchFamily="34" charset="0"/>
              </a:rPr>
              <a:t>DATA SCIENCE LEARNER </a:t>
            </a:r>
            <a:endParaRPr lang="en-US" sz="1850" dirty="0"/>
          </a:p>
        </p:txBody>
      </p:sp>
      <p:pic>
        <p:nvPicPr>
          <p:cNvPr id="13"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15" name="Text 1">
            <a:extLst>
              <a:ext uri="{FF2B5EF4-FFF2-40B4-BE49-F238E27FC236}">
                <a16:creationId xmlns:a16="http://schemas.microsoft.com/office/drawing/2014/main" id="{BD9853E7-12F3-6B4C-CA28-9DDF262CD1D7}"/>
              </a:ext>
            </a:extLst>
          </p:cNvPr>
          <p:cNvSpPr/>
          <p:nvPr/>
        </p:nvSpPr>
        <p:spPr>
          <a:xfrm>
            <a:off x="12115800" y="6444549"/>
            <a:ext cx="1676877" cy="383024"/>
          </a:xfrm>
          <a:prstGeom prst="rect">
            <a:avLst/>
          </a:prstGeom>
          <a:noFill/>
          <a:ln/>
        </p:spPr>
        <p:txBody>
          <a:bodyPr wrap="none" lIns="0" tIns="0" rIns="0" bIns="0" rtlCol="0" anchor="t"/>
          <a:lstStyle/>
          <a:p>
            <a:pPr marL="0" indent="0" algn="ctr">
              <a:lnSpc>
                <a:spcPts val="3000"/>
              </a:lnSpc>
              <a:buNone/>
            </a:pPr>
            <a:r>
              <a:rPr lang="en-US" sz="1850" dirty="0">
                <a:solidFill>
                  <a:srgbClr val="FFFFFF"/>
                </a:solidFill>
                <a:latin typeface="PT Sans" pitchFamily="34" charset="0"/>
                <a:ea typeface="PT Sans" pitchFamily="34" charset="-122"/>
                <a:cs typeface="PT Sans" pitchFamily="34" charset="-120"/>
              </a:rPr>
              <a:t>By</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9D58B-F563-4096-4D6D-2F222085C5F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4F55B2C-B4EE-88D5-5E5E-216291898C0E}"/>
              </a:ext>
            </a:extLst>
          </p:cNvPr>
          <p:cNvSpPr/>
          <p:nvPr/>
        </p:nvSpPr>
        <p:spPr>
          <a:xfrm>
            <a:off x="3976246" y="319712"/>
            <a:ext cx="6355486" cy="521299"/>
          </a:xfrm>
          <a:prstGeom prst="rect">
            <a:avLst/>
          </a:prstGeom>
          <a:noFill/>
          <a:ln/>
        </p:spPr>
        <p:txBody>
          <a:bodyPr wrap="none" lIns="0" tIns="0" rIns="0" bIns="0" rtlCol="0" anchor="t"/>
          <a:lstStyle/>
          <a:p>
            <a:pPr marL="0" indent="0" algn="ctr">
              <a:lnSpc>
                <a:spcPts val="2750"/>
              </a:lnSpc>
              <a:buNone/>
            </a:pPr>
            <a:r>
              <a:rPr lang="en-US" sz="3500" dirty="0">
                <a:latin typeface="Times New Roman" panose="02020603050405020304" pitchFamily="18" charset="0"/>
                <a:cs typeface="Times New Roman" panose="02020603050405020304" pitchFamily="18" charset="0"/>
              </a:rPr>
              <a:t>Customer Segmentation Based On Spending</a:t>
            </a:r>
          </a:p>
        </p:txBody>
      </p:sp>
      <p:sp>
        <p:nvSpPr>
          <p:cNvPr id="15" name="Shape 13">
            <a:extLst>
              <a:ext uri="{FF2B5EF4-FFF2-40B4-BE49-F238E27FC236}">
                <a16:creationId xmlns:a16="http://schemas.microsoft.com/office/drawing/2014/main" id="{7A74D5A2-DD3F-2A63-2A61-9162C0A24753}"/>
              </a:ext>
            </a:extLst>
          </p:cNvPr>
          <p:cNvSpPr/>
          <p:nvPr/>
        </p:nvSpPr>
        <p:spPr>
          <a:xfrm>
            <a:off x="7476411" y="1754148"/>
            <a:ext cx="6734413" cy="350282"/>
          </a:xfrm>
          <a:prstGeom prst="rect">
            <a:avLst/>
          </a:prstGeom>
          <a:solidFill>
            <a:srgbClr val="000000">
              <a:alpha val="4000"/>
            </a:srgbClr>
          </a:solidFill>
          <a:ln/>
        </p:spPr>
      </p:sp>
      <p:sp>
        <p:nvSpPr>
          <p:cNvPr id="31" name="Shape 29">
            <a:extLst>
              <a:ext uri="{FF2B5EF4-FFF2-40B4-BE49-F238E27FC236}">
                <a16:creationId xmlns:a16="http://schemas.microsoft.com/office/drawing/2014/main" id="{CC32E556-B918-853D-FD58-E1CCC2BCF938}"/>
              </a:ext>
            </a:extLst>
          </p:cNvPr>
          <p:cNvSpPr/>
          <p:nvPr/>
        </p:nvSpPr>
        <p:spPr>
          <a:xfrm>
            <a:off x="7476411" y="3155275"/>
            <a:ext cx="6734413" cy="350282"/>
          </a:xfrm>
          <a:prstGeom prst="rect">
            <a:avLst/>
          </a:prstGeom>
          <a:solidFill>
            <a:srgbClr val="000000">
              <a:alpha val="4000"/>
            </a:srgbClr>
          </a:solidFill>
          <a:ln/>
        </p:spPr>
      </p:sp>
      <p:pic>
        <p:nvPicPr>
          <p:cNvPr id="4" name="Picture 3" descr="A chart of a group of people&#10;&#10;Description automatically generated">
            <a:extLst>
              <a:ext uri="{FF2B5EF4-FFF2-40B4-BE49-F238E27FC236}">
                <a16:creationId xmlns:a16="http://schemas.microsoft.com/office/drawing/2014/main" id="{54D724A0-7FC4-4F3F-316E-D36D37B99740}"/>
              </a:ext>
            </a:extLst>
          </p:cNvPr>
          <p:cNvPicPr>
            <a:picLocks noChangeAspect="1"/>
          </p:cNvPicPr>
          <p:nvPr/>
        </p:nvPicPr>
        <p:blipFill>
          <a:blip r:embed="rId3"/>
          <a:srcRect b="5647"/>
          <a:stretch/>
        </p:blipFill>
        <p:spPr>
          <a:xfrm>
            <a:off x="4758884" y="1048012"/>
            <a:ext cx="4790209" cy="3676032"/>
          </a:xfrm>
          <a:prstGeom prst="rect">
            <a:avLst/>
          </a:prstGeom>
        </p:spPr>
      </p:pic>
      <p:sp>
        <p:nvSpPr>
          <p:cNvPr id="5" name="TextBox 4">
            <a:extLst>
              <a:ext uri="{FF2B5EF4-FFF2-40B4-BE49-F238E27FC236}">
                <a16:creationId xmlns:a16="http://schemas.microsoft.com/office/drawing/2014/main" id="{E21A010B-91DC-A9A1-9214-F4DA72EC11EA}"/>
              </a:ext>
            </a:extLst>
          </p:cNvPr>
          <p:cNvSpPr txBox="1"/>
          <p:nvPr/>
        </p:nvSpPr>
        <p:spPr>
          <a:xfrm>
            <a:off x="2125093" y="4944050"/>
            <a:ext cx="10702636" cy="3139321"/>
          </a:xfrm>
          <a:prstGeom prst="rect">
            <a:avLst/>
          </a:prstGeom>
          <a:noFill/>
        </p:spPr>
        <p:txBody>
          <a:bodyPr wrap="square" rtlCol="0">
            <a:spAutoFit/>
          </a:bodyPr>
          <a:lstStyle/>
          <a:p>
            <a:pPr>
              <a:buFont typeface="+mj-lt"/>
              <a:buAutoNum type="arabicPeriod"/>
            </a:pPr>
            <a:r>
              <a:rPr lang="en-US" b="1" dirty="0"/>
              <a:t>Customer Types</a:t>
            </a:r>
            <a:r>
              <a:rPr lang="en-US" dirty="0"/>
              <a:t>:</a:t>
            </a:r>
          </a:p>
          <a:p>
            <a:pPr marL="742950" lvl="1" indent="-285750">
              <a:buFont typeface="+mj-lt"/>
              <a:buAutoNum type="arabicPeriod"/>
            </a:pPr>
            <a:r>
              <a:rPr lang="en-US" b="1" dirty="0"/>
              <a:t>Member</a:t>
            </a:r>
            <a:r>
              <a:rPr lang="en-US" dirty="0"/>
              <a:t>: This category is represented by the light orange segment on the chart.</a:t>
            </a:r>
          </a:p>
          <a:p>
            <a:pPr marL="742950" lvl="1" indent="-285750">
              <a:buFont typeface="+mj-lt"/>
              <a:buAutoNum type="arabicPeriod"/>
            </a:pPr>
            <a:r>
              <a:rPr lang="en-US" b="1" dirty="0"/>
              <a:t>Normal</a:t>
            </a:r>
            <a:r>
              <a:rPr lang="en-US" dirty="0"/>
              <a:t>: This category is represented by the dark brown segment on the chart.</a:t>
            </a:r>
          </a:p>
          <a:p>
            <a:pPr>
              <a:buFont typeface="+mj-lt"/>
              <a:buAutoNum type="arabicPeriod"/>
            </a:pPr>
            <a:r>
              <a:rPr lang="en-US" b="1" dirty="0"/>
              <a:t>Spending Categories</a:t>
            </a:r>
            <a:r>
              <a:rPr lang="en-US" dirty="0"/>
              <a:t>:</a:t>
            </a:r>
          </a:p>
          <a:p>
            <a:pPr marL="742950" lvl="1" indent="-285750">
              <a:buFont typeface="+mj-lt"/>
              <a:buAutoNum type="arabicPeriod"/>
            </a:pPr>
            <a:r>
              <a:rPr lang="en-US" b="1" dirty="0"/>
              <a:t>High Spender</a:t>
            </a:r>
            <a:r>
              <a:rPr lang="en-US" dirty="0"/>
              <a:t>: Both Member and Normal customers are classified as "High Spenders" due to their total spent amount being above 1000.</a:t>
            </a:r>
          </a:p>
          <a:p>
            <a:pPr marL="742950" lvl="1" indent="-285750">
              <a:buFont typeface="+mj-lt"/>
              <a:buAutoNum type="arabicPeriod"/>
            </a:pPr>
            <a:r>
              <a:rPr lang="en-US" b="1" dirty="0"/>
              <a:t>Medium Spender</a:t>
            </a:r>
            <a:r>
              <a:rPr lang="en-US" dirty="0"/>
              <a:t>: None of the customer types fall into this category for the given data.</a:t>
            </a:r>
          </a:p>
          <a:p>
            <a:pPr marL="742950" lvl="1" indent="-285750">
              <a:buFont typeface="+mj-lt"/>
              <a:buAutoNum type="arabicPeriod"/>
            </a:pPr>
            <a:r>
              <a:rPr lang="en-US" b="1" dirty="0"/>
              <a:t>Low Spender</a:t>
            </a:r>
            <a:r>
              <a:rPr lang="en-US" dirty="0"/>
              <a:t>: None of the customer types fall into this category for the given data.</a:t>
            </a:r>
          </a:p>
          <a:p>
            <a:r>
              <a:rPr lang="en-US" b="1" dirty="0"/>
              <a:t>Total Spend:</a:t>
            </a:r>
          </a:p>
          <a:p>
            <a:pPr>
              <a:buFont typeface="Arial" panose="020B0604020202020204" pitchFamily="34" charset="0"/>
              <a:buChar char="•"/>
            </a:pPr>
            <a:r>
              <a:rPr lang="en-US" dirty="0"/>
              <a:t>Combined, the total spending for both customer types is 322,966.87.</a:t>
            </a:r>
          </a:p>
          <a:p>
            <a:endParaRPr lang="en-IN" dirty="0"/>
          </a:p>
        </p:txBody>
      </p:sp>
    </p:spTree>
    <p:extLst>
      <p:ext uri="{BB962C8B-B14F-4D97-AF65-F5344CB8AC3E}">
        <p14:creationId xmlns:p14="http://schemas.microsoft.com/office/powerpoint/2010/main" val="1171798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696718" y="440531"/>
            <a:ext cx="5236964" cy="351949"/>
          </a:xfrm>
          <a:prstGeom prst="rect">
            <a:avLst/>
          </a:prstGeom>
          <a:noFill/>
          <a:ln/>
        </p:spPr>
        <p:txBody>
          <a:bodyPr wrap="none" lIns="0" tIns="0" rIns="0" bIns="0" rtlCol="0" anchor="t"/>
          <a:lstStyle/>
          <a:p>
            <a:pPr marL="0" indent="0" algn="ctr">
              <a:lnSpc>
                <a:spcPts val="2750"/>
              </a:lnSpc>
              <a:buNone/>
            </a:pPr>
            <a:r>
              <a:rPr lang="en-US" sz="3500" dirty="0">
                <a:solidFill>
                  <a:srgbClr val="FFFFFF"/>
                </a:solidFill>
                <a:latin typeface="Times New Roman" panose="02020603050405020304" pitchFamily="18" charset="0"/>
                <a:ea typeface="Nunito Semi Bold" pitchFamily="34" charset="-122"/>
                <a:cs typeface="Times New Roman" panose="02020603050405020304" pitchFamily="18" charset="0"/>
              </a:rPr>
              <a:t>Anomalies Detection In Sales Transactions</a:t>
            </a:r>
            <a:endParaRPr lang="en-US" sz="3500" dirty="0">
              <a:latin typeface="Times New Roman" panose="02020603050405020304" pitchFamily="18" charset="0"/>
              <a:cs typeface="Times New Roman" panose="02020603050405020304" pitchFamily="18" charset="0"/>
            </a:endParaRPr>
          </a:p>
        </p:txBody>
      </p:sp>
      <p:sp>
        <p:nvSpPr>
          <p:cNvPr id="3" name="Text 1"/>
          <p:cNvSpPr/>
          <p:nvPr/>
        </p:nvSpPr>
        <p:spPr>
          <a:xfrm>
            <a:off x="5929074" y="957751"/>
            <a:ext cx="2252901" cy="28158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ea typeface="Nunito Semi Bold" pitchFamily="34" charset="-122"/>
                <a:cs typeface="Nunito Semi Bold" pitchFamily="34" charset="-120"/>
              </a:rPr>
              <a:t>SQL </a:t>
            </a:r>
            <a:r>
              <a:rPr lang="en-US" sz="2200" u="sng" dirty="0">
                <a:solidFill>
                  <a:srgbClr val="FFFFFF"/>
                </a:solidFill>
                <a:ea typeface="Nunito Semi Bold" pitchFamily="34" charset="-122"/>
                <a:cs typeface="Nunito Semi Bold" pitchFamily="34" charset="-120"/>
              </a:rPr>
              <a:t>Query</a:t>
            </a:r>
            <a:endParaRPr lang="en-US" sz="2200" u="sng" dirty="0"/>
          </a:p>
        </p:txBody>
      </p:sp>
      <p:sp>
        <p:nvSpPr>
          <p:cNvPr id="5" name="Shape 3"/>
          <p:cNvSpPr/>
          <p:nvPr/>
        </p:nvSpPr>
        <p:spPr>
          <a:xfrm>
            <a:off x="2815936" y="5369258"/>
            <a:ext cx="9112827" cy="2860342"/>
          </a:xfrm>
          <a:prstGeom prst="roundRect">
            <a:avLst>
              <a:gd name="adj" fmla="val 11816"/>
            </a:avLst>
          </a:prstGeom>
          <a:solidFill>
            <a:srgbClr val="483304"/>
          </a:solidFill>
          <a:ln/>
        </p:spPr>
        <p:txBody>
          <a:bodyPr/>
          <a:lstStyle/>
          <a:p>
            <a:endParaRPr lang="en-IN" dirty="0"/>
          </a:p>
        </p:txBody>
      </p:sp>
      <p:sp>
        <p:nvSpPr>
          <p:cNvPr id="6" name="Shape 4"/>
          <p:cNvSpPr/>
          <p:nvPr/>
        </p:nvSpPr>
        <p:spPr>
          <a:xfrm>
            <a:off x="3383631" y="1399384"/>
            <a:ext cx="8042564" cy="3455492"/>
          </a:xfrm>
          <a:prstGeom prst="roundRect">
            <a:avLst>
              <a:gd name="adj" fmla="val 1182"/>
            </a:avLst>
          </a:prstGeom>
          <a:solidFill>
            <a:srgbClr val="483304"/>
          </a:solidFill>
          <a:ln/>
        </p:spPr>
        <p:txBody>
          <a:bodyPr/>
          <a:lstStyle/>
          <a:p>
            <a:r>
              <a:rPr lang="en-US" dirty="0"/>
              <a:t>SELECT  payment, </a:t>
            </a:r>
            <a:r>
              <a:rPr lang="en-US" dirty="0" err="1"/>
              <a:t>product_line</a:t>
            </a:r>
            <a:r>
              <a:rPr lang="en-US" dirty="0"/>
              <a:t>, </a:t>
            </a:r>
          </a:p>
          <a:p>
            <a:r>
              <a:rPr lang="en-US" dirty="0"/>
              <a:t>    ROUND(total, 3) AS total, </a:t>
            </a:r>
          </a:p>
          <a:p>
            <a:r>
              <a:rPr lang="en-US" dirty="0"/>
              <a:t>    ROUND((SELECT AVG(total) </a:t>
            </a:r>
          </a:p>
          <a:p>
            <a:r>
              <a:rPr lang="en-US" dirty="0"/>
              <a:t>           FROM </a:t>
            </a:r>
            <a:r>
              <a:rPr lang="en-US" dirty="0" err="1"/>
              <a:t>walmart_sales</a:t>
            </a:r>
            <a:r>
              <a:rPr lang="en-US" dirty="0"/>
              <a:t> </a:t>
            </a:r>
          </a:p>
          <a:p>
            <a:r>
              <a:rPr lang="en-US" dirty="0"/>
              <a:t>           WHERE </a:t>
            </a:r>
            <a:r>
              <a:rPr lang="en-US" dirty="0" err="1"/>
              <a:t>product_line</a:t>
            </a:r>
            <a:r>
              <a:rPr lang="en-US" dirty="0"/>
              <a:t> = </a:t>
            </a:r>
            <a:r>
              <a:rPr lang="en-US" dirty="0" err="1"/>
              <a:t>s.product_line</a:t>
            </a:r>
            <a:r>
              <a:rPr lang="en-US" dirty="0"/>
              <a:t>), 3) AS </a:t>
            </a:r>
            <a:r>
              <a:rPr lang="en-US" dirty="0" err="1"/>
              <a:t>avg_sales</a:t>
            </a:r>
            <a:endParaRPr lang="en-US" dirty="0"/>
          </a:p>
          <a:p>
            <a:r>
              <a:rPr lang="en-US" dirty="0"/>
              <a:t>FROM </a:t>
            </a:r>
            <a:r>
              <a:rPr lang="en-US" dirty="0" err="1"/>
              <a:t>walmart_sales</a:t>
            </a:r>
            <a:r>
              <a:rPr lang="en-US" dirty="0"/>
              <a:t> s</a:t>
            </a:r>
          </a:p>
          <a:p>
            <a:r>
              <a:rPr lang="en-US" dirty="0"/>
              <a:t>WHERE  total &gt; (SELECT AVG(total) * 1.5 </a:t>
            </a:r>
          </a:p>
          <a:p>
            <a:r>
              <a:rPr lang="en-US" dirty="0"/>
              <a:t>             FROM </a:t>
            </a:r>
            <a:r>
              <a:rPr lang="en-US" dirty="0" err="1"/>
              <a:t>walmart_sales</a:t>
            </a:r>
            <a:r>
              <a:rPr lang="en-US" dirty="0"/>
              <a:t> </a:t>
            </a:r>
          </a:p>
          <a:p>
            <a:r>
              <a:rPr lang="en-US" dirty="0"/>
              <a:t>             WHERE </a:t>
            </a:r>
            <a:r>
              <a:rPr lang="en-US" dirty="0" err="1"/>
              <a:t>product_line</a:t>
            </a:r>
            <a:r>
              <a:rPr lang="en-US" dirty="0"/>
              <a:t> = </a:t>
            </a:r>
            <a:r>
              <a:rPr lang="en-US" dirty="0" err="1"/>
              <a:t>s.product_line</a:t>
            </a:r>
            <a:r>
              <a:rPr lang="en-US" dirty="0"/>
              <a:t>)  OR </a:t>
            </a:r>
          </a:p>
          <a:p>
            <a:r>
              <a:rPr lang="en-US" dirty="0"/>
              <a:t>    total &lt; (SELECT AVG(total) * 0.5 </a:t>
            </a:r>
          </a:p>
          <a:p>
            <a:r>
              <a:rPr lang="en-US" dirty="0"/>
              <a:t>             FROM </a:t>
            </a:r>
            <a:r>
              <a:rPr lang="en-US" dirty="0" err="1"/>
              <a:t>walmart_sales</a:t>
            </a:r>
            <a:r>
              <a:rPr lang="en-US" dirty="0"/>
              <a:t> </a:t>
            </a:r>
          </a:p>
          <a:p>
            <a:r>
              <a:rPr lang="en-US" dirty="0"/>
              <a:t>             WHERE </a:t>
            </a:r>
            <a:r>
              <a:rPr lang="en-US" dirty="0" err="1"/>
              <a:t>product_line</a:t>
            </a:r>
            <a:r>
              <a:rPr lang="en-US" dirty="0"/>
              <a:t> = </a:t>
            </a:r>
            <a:r>
              <a:rPr lang="en-US" dirty="0" err="1"/>
              <a:t>s.product_line</a:t>
            </a:r>
            <a:r>
              <a:rPr lang="en-US" dirty="0"/>
              <a:t>);</a:t>
            </a:r>
          </a:p>
          <a:p>
            <a:endParaRPr lang="en-IN" dirty="0"/>
          </a:p>
        </p:txBody>
      </p:sp>
      <p:sp>
        <p:nvSpPr>
          <p:cNvPr id="50" name="Text 1">
            <a:extLst>
              <a:ext uri="{FF2B5EF4-FFF2-40B4-BE49-F238E27FC236}">
                <a16:creationId xmlns:a16="http://schemas.microsoft.com/office/drawing/2014/main" id="{E13E2969-3BDC-DBEE-8667-53A3A6202653}"/>
              </a:ext>
            </a:extLst>
          </p:cNvPr>
          <p:cNvSpPr/>
          <p:nvPr/>
        </p:nvSpPr>
        <p:spPr>
          <a:xfrm>
            <a:off x="5832092" y="4944968"/>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rPr>
              <a:t>Out</a:t>
            </a:r>
            <a:r>
              <a:rPr lang="en-US" sz="2200" dirty="0">
                <a:solidFill>
                  <a:srgbClr val="FFFFFF"/>
                </a:solidFill>
              </a:rPr>
              <a:t> </a:t>
            </a:r>
            <a:r>
              <a:rPr lang="en-US" sz="2200" u="sng" dirty="0">
                <a:solidFill>
                  <a:srgbClr val="FFFFFF"/>
                </a:solidFill>
              </a:rPr>
              <a:t>put</a:t>
            </a:r>
            <a:endParaRPr lang="en-US" sz="2200" u="sng" dirty="0"/>
          </a:p>
        </p:txBody>
      </p:sp>
      <p:pic>
        <p:nvPicPr>
          <p:cNvPr id="54" name="Picture 53">
            <a:extLst>
              <a:ext uri="{FF2B5EF4-FFF2-40B4-BE49-F238E27FC236}">
                <a16:creationId xmlns:a16="http://schemas.microsoft.com/office/drawing/2014/main" id="{AAEC3383-EF19-D530-E7C2-D91C48249422}"/>
              </a:ext>
            </a:extLst>
          </p:cNvPr>
          <p:cNvPicPr>
            <a:picLocks noChangeAspect="1"/>
          </p:cNvPicPr>
          <p:nvPr/>
        </p:nvPicPr>
        <p:blipFill>
          <a:blip r:embed="rId3"/>
          <a:srcRect b="35565"/>
          <a:stretch/>
        </p:blipFill>
        <p:spPr>
          <a:xfrm>
            <a:off x="3783690" y="5546506"/>
            <a:ext cx="2524533" cy="2675300"/>
          </a:xfrm>
          <a:prstGeom prst="rect">
            <a:avLst/>
          </a:prstGeom>
        </p:spPr>
      </p:pic>
      <p:pic>
        <p:nvPicPr>
          <p:cNvPr id="55" name="Picture 54">
            <a:extLst>
              <a:ext uri="{FF2B5EF4-FFF2-40B4-BE49-F238E27FC236}">
                <a16:creationId xmlns:a16="http://schemas.microsoft.com/office/drawing/2014/main" id="{F71BD946-7207-8EC3-95F1-2AA56B8D6A0D}"/>
              </a:ext>
            </a:extLst>
          </p:cNvPr>
          <p:cNvPicPr>
            <a:picLocks noChangeAspect="1"/>
          </p:cNvPicPr>
          <p:nvPr/>
        </p:nvPicPr>
        <p:blipFill>
          <a:blip r:embed="rId3"/>
          <a:srcRect t="46147"/>
          <a:stretch/>
        </p:blipFill>
        <p:spPr>
          <a:xfrm>
            <a:off x="6958542" y="5546506"/>
            <a:ext cx="3029373" cy="2683094"/>
          </a:xfrm>
          <a:prstGeom prst="rect">
            <a:avLst/>
          </a:prstGeom>
        </p:spPr>
      </p:pic>
      <p:sp>
        <p:nvSpPr>
          <p:cNvPr id="56" name="TextBox 55">
            <a:extLst>
              <a:ext uri="{FF2B5EF4-FFF2-40B4-BE49-F238E27FC236}">
                <a16:creationId xmlns:a16="http://schemas.microsoft.com/office/drawing/2014/main" id="{08700B7B-70D3-3A90-F6D2-77CBA42AAAF4}"/>
              </a:ext>
            </a:extLst>
          </p:cNvPr>
          <p:cNvSpPr txBox="1"/>
          <p:nvPr/>
        </p:nvSpPr>
        <p:spPr>
          <a:xfrm>
            <a:off x="10349346" y="7356764"/>
            <a:ext cx="1205345" cy="923330"/>
          </a:xfrm>
          <a:prstGeom prst="rect">
            <a:avLst/>
          </a:prstGeom>
          <a:noFill/>
        </p:spPr>
        <p:txBody>
          <a:bodyPr wrap="square" rtlCol="0">
            <a:spAutoFit/>
          </a:bodyPr>
          <a:lstStyle/>
          <a:p>
            <a:r>
              <a:rPr lang="en-IN" b="1" dirty="0"/>
              <a:t>result rows as 569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7D958-6807-3B38-7FCC-E5D6DB0C37B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5D9B2BC-310B-797E-F6BD-1F03583546B9}"/>
              </a:ext>
            </a:extLst>
          </p:cNvPr>
          <p:cNvSpPr/>
          <p:nvPr/>
        </p:nvSpPr>
        <p:spPr>
          <a:xfrm>
            <a:off x="4696718" y="440531"/>
            <a:ext cx="5236964" cy="351949"/>
          </a:xfrm>
          <a:prstGeom prst="rect">
            <a:avLst/>
          </a:prstGeom>
          <a:noFill/>
          <a:ln/>
        </p:spPr>
        <p:txBody>
          <a:bodyPr wrap="none" lIns="0" tIns="0" rIns="0" bIns="0" rtlCol="0" anchor="t"/>
          <a:lstStyle/>
          <a:p>
            <a:pPr marL="0" indent="0" algn="ctr">
              <a:lnSpc>
                <a:spcPts val="2750"/>
              </a:lnSpc>
              <a:buNone/>
            </a:pPr>
            <a:r>
              <a:rPr lang="en-US" sz="3500" dirty="0">
                <a:solidFill>
                  <a:srgbClr val="FFFFFF"/>
                </a:solidFill>
                <a:latin typeface="Times New Roman" panose="02020603050405020304" pitchFamily="18" charset="0"/>
                <a:ea typeface="Nunito Semi Bold" pitchFamily="34" charset="-122"/>
                <a:cs typeface="Times New Roman" panose="02020603050405020304" pitchFamily="18" charset="0"/>
              </a:rPr>
              <a:t>Anomalies Detection In Sales Transactions</a:t>
            </a:r>
            <a:endParaRPr lang="en-US" sz="3500" dirty="0">
              <a:latin typeface="Times New Roman" panose="02020603050405020304" pitchFamily="18" charset="0"/>
              <a:cs typeface="Times New Roman" panose="02020603050405020304" pitchFamily="18" charset="0"/>
            </a:endParaRPr>
          </a:p>
        </p:txBody>
      </p:sp>
      <p:pic>
        <p:nvPicPr>
          <p:cNvPr id="7" name="Picture 6" descr="A graph with red lines&#10;&#10;Description automatically generated">
            <a:extLst>
              <a:ext uri="{FF2B5EF4-FFF2-40B4-BE49-F238E27FC236}">
                <a16:creationId xmlns:a16="http://schemas.microsoft.com/office/drawing/2014/main" id="{84EC2812-3554-4959-6AFC-7A1F82F5FEBE}"/>
              </a:ext>
            </a:extLst>
          </p:cNvPr>
          <p:cNvPicPr>
            <a:picLocks noChangeAspect="1"/>
          </p:cNvPicPr>
          <p:nvPr/>
        </p:nvPicPr>
        <p:blipFill>
          <a:blip r:embed="rId3"/>
          <a:srcRect b="6150"/>
          <a:stretch/>
        </p:blipFill>
        <p:spPr>
          <a:xfrm>
            <a:off x="4227368" y="1153391"/>
            <a:ext cx="6175664" cy="3948546"/>
          </a:xfrm>
          <a:prstGeom prst="rect">
            <a:avLst/>
          </a:prstGeom>
        </p:spPr>
      </p:pic>
      <p:sp>
        <p:nvSpPr>
          <p:cNvPr id="9" name="TextBox 8">
            <a:extLst>
              <a:ext uri="{FF2B5EF4-FFF2-40B4-BE49-F238E27FC236}">
                <a16:creationId xmlns:a16="http://schemas.microsoft.com/office/drawing/2014/main" id="{1A49D33D-E149-0373-805F-3522AEFEFC0F}"/>
              </a:ext>
            </a:extLst>
          </p:cNvPr>
          <p:cNvSpPr txBox="1"/>
          <p:nvPr/>
        </p:nvSpPr>
        <p:spPr>
          <a:xfrm>
            <a:off x="2774374" y="5304215"/>
            <a:ext cx="11606644" cy="2585323"/>
          </a:xfrm>
          <a:prstGeom prst="rect">
            <a:avLst/>
          </a:prstGeom>
          <a:noFill/>
        </p:spPr>
        <p:txBody>
          <a:bodyPr wrap="square" rtlCol="0">
            <a:spAutoFit/>
          </a:bodyPr>
          <a:lstStyle/>
          <a:p>
            <a:r>
              <a:rPr lang="en-US" b="1" u="sng" dirty="0"/>
              <a:t>Key Insights:</a:t>
            </a:r>
          </a:p>
          <a:p>
            <a:pPr>
              <a:buFont typeface="Arial" panose="020B0604020202020204" pitchFamily="34" charset="0"/>
              <a:buChar char="•"/>
            </a:pPr>
            <a:r>
              <a:rPr lang="en-US" b="1" dirty="0"/>
              <a:t>City-wise Breakdown:</a:t>
            </a:r>
            <a:r>
              <a:rPr lang="en-US" dirty="0"/>
              <a:t> Identifies sales distribution across different locations.</a:t>
            </a:r>
          </a:p>
          <a:p>
            <a:pPr>
              <a:buFont typeface="Arial" panose="020B0604020202020204" pitchFamily="34" charset="0"/>
              <a:buChar char="•"/>
            </a:pPr>
            <a:r>
              <a:rPr lang="en-US" b="1" dirty="0"/>
              <a:t>Payment Method Usage:</a:t>
            </a:r>
            <a:r>
              <a:rPr lang="en-US" dirty="0"/>
              <a:t> Determines the most preferred payment modes.</a:t>
            </a:r>
          </a:p>
          <a:p>
            <a:pPr>
              <a:buFont typeface="Arial" panose="020B0604020202020204" pitchFamily="34" charset="0"/>
              <a:buChar char="•"/>
            </a:pPr>
            <a:r>
              <a:rPr lang="en-US" b="1" dirty="0"/>
              <a:t>Sales Trends:</a:t>
            </a:r>
            <a:r>
              <a:rPr lang="en-US" dirty="0"/>
              <a:t> Helps in analyzing customer behavior and transaction preferences.</a:t>
            </a:r>
            <a:endParaRPr lang="en-US" b="1" u="sng" dirty="0"/>
          </a:p>
          <a:p>
            <a:pPr>
              <a:buFont typeface="Arial" panose="020B0604020202020204" pitchFamily="34" charset="0"/>
              <a:buChar char="•"/>
            </a:pPr>
            <a:r>
              <a:rPr lang="en-US" b="1" dirty="0"/>
              <a:t>Scatter Plots:</a:t>
            </a:r>
            <a:r>
              <a:rPr lang="en-US" dirty="0"/>
              <a:t> Detecting anomalies in payment patterns.</a:t>
            </a:r>
            <a:endParaRPr lang="en-US" b="1" u="sng" dirty="0"/>
          </a:p>
          <a:p>
            <a:pPr>
              <a:buFont typeface="Arial" panose="020B0604020202020204" pitchFamily="34" charset="0"/>
              <a:buChar char="•"/>
            </a:pPr>
            <a:r>
              <a:rPr lang="en-US" dirty="0"/>
              <a:t>Optimizing store payment options.</a:t>
            </a:r>
          </a:p>
          <a:p>
            <a:pPr>
              <a:buFont typeface="Arial" panose="020B0604020202020204" pitchFamily="34" charset="0"/>
              <a:buChar char="•"/>
            </a:pPr>
            <a:r>
              <a:rPr lang="en-US" dirty="0"/>
              <a:t>Targeted marketing for high-sale cities.</a:t>
            </a:r>
          </a:p>
          <a:p>
            <a:pPr>
              <a:buFont typeface="Arial" panose="020B0604020202020204" pitchFamily="34" charset="0"/>
              <a:buChar char="•"/>
            </a:pPr>
            <a:r>
              <a:rPr lang="en-US" dirty="0"/>
              <a:t>Identifying irregularities in transactions.</a:t>
            </a:r>
          </a:p>
          <a:p>
            <a:endParaRPr lang="en-IN" dirty="0"/>
          </a:p>
        </p:txBody>
      </p:sp>
    </p:spTree>
    <p:extLst>
      <p:ext uri="{BB962C8B-B14F-4D97-AF65-F5344CB8AC3E}">
        <p14:creationId xmlns:p14="http://schemas.microsoft.com/office/powerpoint/2010/main" val="4228555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239951" y="356842"/>
            <a:ext cx="4947880" cy="585311"/>
          </a:xfrm>
          <a:prstGeom prst="rect">
            <a:avLst/>
          </a:prstGeom>
          <a:noFill/>
          <a:ln/>
        </p:spPr>
        <p:txBody>
          <a:bodyPr wrap="none" lIns="0" tIns="0" rIns="0" bIns="0" rtlCol="0" anchor="t"/>
          <a:lstStyle/>
          <a:p>
            <a:pPr marL="0" indent="0" algn="ctr">
              <a:lnSpc>
                <a:spcPts val="2750"/>
              </a:lnSpc>
              <a:buNone/>
            </a:pPr>
            <a:r>
              <a:rPr lang="en-US" sz="3500" dirty="0">
                <a:solidFill>
                  <a:srgbClr val="FFFFFF"/>
                </a:solidFill>
                <a:latin typeface="Times New Roman" panose="02020603050405020304" pitchFamily="18" charset="0"/>
                <a:ea typeface="Nunito Semi Bold" pitchFamily="34" charset="-122"/>
                <a:cs typeface="Times New Roman" panose="02020603050405020304" pitchFamily="18" charset="0"/>
              </a:rPr>
              <a:t> Popular Payment Method By City</a:t>
            </a:r>
            <a:endParaRPr lang="en-US" sz="3500" dirty="0">
              <a:latin typeface="Times New Roman" panose="02020603050405020304" pitchFamily="18" charset="0"/>
              <a:cs typeface="Times New Roman" panose="02020603050405020304" pitchFamily="18" charset="0"/>
            </a:endParaRPr>
          </a:p>
        </p:txBody>
      </p:sp>
      <p:sp>
        <p:nvSpPr>
          <p:cNvPr id="3" name="Text 1"/>
          <p:cNvSpPr/>
          <p:nvPr/>
        </p:nvSpPr>
        <p:spPr>
          <a:xfrm>
            <a:off x="5456796" y="1159736"/>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ea typeface="Nunito Semi Bold" pitchFamily="34" charset="-122"/>
                <a:cs typeface="Nunito Semi Bold" pitchFamily="34" charset="-120"/>
              </a:rPr>
              <a:t>SQL</a:t>
            </a:r>
            <a:r>
              <a:rPr lang="en-US" sz="2200" dirty="0">
                <a:solidFill>
                  <a:srgbClr val="FFFFFF"/>
                </a:solidFill>
                <a:ea typeface="Nunito Semi Bold" pitchFamily="34" charset="-122"/>
                <a:cs typeface="Nunito Semi Bold" pitchFamily="34" charset="-120"/>
              </a:rPr>
              <a:t> </a:t>
            </a:r>
            <a:r>
              <a:rPr lang="en-US" sz="2200" u="sng" dirty="0">
                <a:solidFill>
                  <a:srgbClr val="FFFFFF"/>
                </a:solidFill>
                <a:ea typeface="Nunito Semi Bold" pitchFamily="34" charset="-122"/>
                <a:cs typeface="Nunito Semi Bold" pitchFamily="34" charset="-120"/>
              </a:rPr>
              <a:t>Query</a:t>
            </a:r>
            <a:endParaRPr lang="en-US" sz="2200" u="sng" dirty="0"/>
          </a:p>
        </p:txBody>
      </p:sp>
      <p:sp>
        <p:nvSpPr>
          <p:cNvPr id="5" name="Shape 3"/>
          <p:cNvSpPr/>
          <p:nvPr/>
        </p:nvSpPr>
        <p:spPr>
          <a:xfrm>
            <a:off x="3190204" y="4162511"/>
            <a:ext cx="6750368" cy="3072495"/>
          </a:xfrm>
          <a:prstGeom prst="roundRect">
            <a:avLst>
              <a:gd name="adj" fmla="val 15796"/>
            </a:avLst>
          </a:prstGeom>
          <a:solidFill>
            <a:srgbClr val="483304"/>
          </a:solidFill>
          <a:ln/>
        </p:spPr>
        <p:txBody>
          <a:bodyPr/>
          <a:lstStyle/>
          <a:p>
            <a:endParaRPr lang="en-IN" dirty="0"/>
          </a:p>
        </p:txBody>
      </p:sp>
      <p:sp>
        <p:nvSpPr>
          <p:cNvPr id="6" name="Shape 4"/>
          <p:cNvSpPr/>
          <p:nvPr/>
        </p:nvSpPr>
        <p:spPr>
          <a:xfrm>
            <a:off x="3178298" y="1940486"/>
            <a:ext cx="6762274" cy="1223692"/>
          </a:xfrm>
          <a:prstGeom prst="roundRect">
            <a:avLst>
              <a:gd name="adj" fmla="val 1580"/>
            </a:avLst>
          </a:prstGeom>
          <a:solidFill>
            <a:srgbClr val="483304"/>
          </a:solidFill>
          <a:ln/>
        </p:spPr>
        <p:txBody>
          <a:bodyPr/>
          <a:lstStyle/>
          <a:p>
            <a:r>
              <a:rPr lang="en-US" dirty="0"/>
              <a:t>SELECT city, payment, COUNT(*) AS </a:t>
            </a:r>
            <a:r>
              <a:rPr lang="en-US" dirty="0" err="1"/>
              <a:t>usage_count</a:t>
            </a:r>
            <a:endParaRPr lang="en-US" dirty="0"/>
          </a:p>
          <a:p>
            <a:r>
              <a:rPr lang="en-US" dirty="0"/>
              <a:t>FROM </a:t>
            </a:r>
            <a:r>
              <a:rPr lang="en-US" dirty="0" err="1"/>
              <a:t>walmart_sales</a:t>
            </a:r>
            <a:endParaRPr lang="en-US" dirty="0"/>
          </a:p>
          <a:p>
            <a:r>
              <a:rPr lang="en-US" dirty="0"/>
              <a:t>GROUP BY city, payment</a:t>
            </a:r>
          </a:p>
          <a:p>
            <a:r>
              <a:rPr lang="en-US" dirty="0"/>
              <a:t>ORDER BY city, </a:t>
            </a:r>
            <a:r>
              <a:rPr lang="en-US" dirty="0" err="1"/>
              <a:t>usage_count</a:t>
            </a:r>
            <a:r>
              <a:rPr lang="en-US" dirty="0"/>
              <a:t> DESC;</a:t>
            </a:r>
            <a:endParaRPr lang="en-IN" dirty="0"/>
          </a:p>
        </p:txBody>
      </p:sp>
      <p:sp>
        <p:nvSpPr>
          <p:cNvPr id="33" name="Text 1">
            <a:extLst>
              <a:ext uri="{FF2B5EF4-FFF2-40B4-BE49-F238E27FC236}">
                <a16:creationId xmlns:a16="http://schemas.microsoft.com/office/drawing/2014/main" id="{8452BA62-1A3B-39F5-FAC2-240930630657}"/>
              </a:ext>
            </a:extLst>
          </p:cNvPr>
          <p:cNvSpPr/>
          <p:nvPr/>
        </p:nvSpPr>
        <p:spPr>
          <a:xfrm>
            <a:off x="5456796" y="3522553"/>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rPr>
              <a:t>Out</a:t>
            </a:r>
            <a:r>
              <a:rPr lang="en-US" sz="2200" dirty="0">
                <a:solidFill>
                  <a:srgbClr val="FFFFFF"/>
                </a:solidFill>
              </a:rPr>
              <a:t> </a:t>
            </a:r>
            <a:r>
              <a:rPr lang="en-US" sz="2200" u="sng" dirty="0">
                <a:solidFill>
                  <a:srgbClr val="FFFFFF"/>
                </a:solidFill>
              </a:rPr>
              <a:t>put</a:t>
            </a:r>
            <a:endParaRPr lang="en-US" sz="2200" u="sng" dirty="0"/>
          </a:p>
        </p:txBody>
      </p:sp>
      <p:pic>
        <p:nvPicPr>
          <p:cNvPr id="35" name="Picture 34">
            <a:extLst>
              <a:ext uri="{FF2B5EF4-FFF2-40B4-BE49-F238E27FC236}">
                <a16:creationId xmlns:a16="http://schemas.microsoft.com/office/drawing/2014/main" id="{985FBE4E-FCF5-FE04-EF0E-7424CE45BE07}"/>
              </a:ext>
            </a:extLst>
          </p:cNvPr>
          <p:cNvPicPr>
            <a:picLocks noChangeAspect="1"/>
          </p:cNvPicPr>
          <p:nvPr/>
        </p:nvPicPr>
        <p:blipFill>
          <a:blip r:embed="rId3"/>
          <a:stretch>
            <a:fillRect/>
          </a:stretch>
        </p:blipFill>
        <p:spPr>
          <a:xfrm>
            <a:off x="4489477" y="4507967"/>
            <a:ext cx="4187537" cy="23815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B35C5-819B-4D88-3C26-64C80EFF139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D7A587B-A1F5-2C34-E4C5-54B1D992D673}"/>
              </a:ext>
            </a:extLst>
          </p:cNvPr>
          <p:cNvSpPr/>
          <p:nvPr/>
        </p:nvSpPr>
        <p:spPr>
          <a:xfrm>
            <a:off x="4841260" y="329089"/>
            <a:ext cx="4947880" cy="351949"/>
          </a:xfrm>
          <a:prstGeom prst="rect">
            <a:avLst/>
          </a:prstGeom>
          <a:noFill/>
          <a:ln/>
        </p:spPr>
        <p:txBody>
          <a:bodyPr wrap="none" lIns="0" tIns="0" rIns="0" bIns="0" rtlCol="0" anchor="t"/>
          <a:lstStyle/>
          <a:p>
            <a:pPr marL="0" indent="0" algn="ctr">
              <a:lnSpc>
                <a:spcPts val="2750"/>
              </a:lnSpc>
              <a:buNone/>
            </a:pPr>
            <a:r>
              <a:rPr lang="en-US" sz="3500" dirty="0">
                <a:solidFill>
                  <a:srgbClr val="FFFFFF"/>
                </a:solidFill>
                <a:latin typeface="Times New Roman" panose="02020603050405020304" pitchFamily="18" charset="0"/>
                <a:ea typeface="Nunito Semi Bold" pitchFamily="34" charset="-122"/>
                <a:cs typeface="Times New Roman" panose="02020603050405020304" pitchFamily="18" charset="0"/>
              </a:rPr>
              <a:t>Popular Payment Method By City</a:t>
            </a:r>
            <a:endParaRPr lang="en-US" sz="3500" dirty="0">
              <a:latin typeface="Times New Roman" panose="02020603050405020304" pitchFamily="18" charset="0"/>
              <a:cs typeface="Times New Roman" panose="02020603050405020304" pitchFamily="18" charset="0"/>
            </a:endParaRPr>
          </a:p>
        </p:txBody>
      </p:sp>
      <p:pic>
        <p:nvPicPr>
          <p:cNvPr id="7" name="Picture 6" descr="A graph of a number&#10;&#10;Description automatically generated with medium confidence">
            <a:extLst>
              <a:ext uri="{FF2B5EF4-FFF2-40B4-BE49-F238E27FC236}">
                <a16:creationId xmlns:a16="http://schemas.microsoft.com/office/drawing/2014/main" id="{88B79D02-38AC-D36E-42BE-E97E4F7FC26C}"/>
              </a:ext>
            </a:extLst>
          </p:cNvPr>
          <p:cNvPicPr>
            <a:picLocks noChangeAspect="1"/>
          </p:cNvPicPr>
          <p:nvPr/>
        </p:nvPicPr>
        <p:blipFill>
          <a:blip r:embed="rId3"/>
          <a:srcRect b="7500"/>
          <a:stretch/>
        </p:blipFill>
        <p:spPr>
          <a:xfrm>
            <a:off x="4217430" y="834762"/>
            <a:ext cx="6505027" cy="3416320"/>
          </a:xfrm>
          <a:prstGeom prst="rect">
            <a:avLst/>
          </a:prstGeom>
        </p:spPr>
      </p:pic>
      <p:sp>
        <p:nvSpPr>
          <p:cNvPr id="8" name="TextBox 7">
            <a:extLst>
              <a:ext uri="{FF2B5EF4-FFF2-40B4-BE49-F238E27FC236}">
                <a16:creationId xmlns:a16="http://schemas.microsoft.com/office/drawing/2014/main" id="{534A0F4E-E929-B97F-E7B5-CD1A761F7A77}"/>
              </a:ext>
            </a:extLst>
          </p:cNvPr>
          <p:cNvSpPr txBox="1"/>
          <p:nvPr/>
        </p:nvSpPr>
        <p:spPr>
          <a:xfrm>
            <a:off x="2576946" y="4837548"/>
            <a:ext cx="9923318" cy="3416320"/>
          </a:xfrm>
          <a:prstGeom prst="rect">
            <a:avLst/>
          </a:prstGeom>
          <a:noFill/>
        </p:spPr>
        <p:txBody>
          <a:bodyPr wrap="square" rtlCol="0">
            <a:spAutoFit/>
          </a:bodyPr>
          <a:lstStyle/>
          <a:p>
            <a:r>
              <a:rPr lang="en-US" b="1" dirty="0"/>
              <a:t>Key Insights:</a:t>
            </a:r>
          </a:p>
          <a:p>
            <a:pPr>
              <a:buFont typeface="Arial" panose="020B0604020202020204" pitchFamily="34" charset="0"/>
              <a:buChar char="•"/>
            </a:pPr>
            <a:r>
              <a:rPr lang="en-US" b="1" dirty="0"/>
              <a:t>City-wise Payment Trends:</a:t>
            </a:r>
            <a:endParaRPr lang="en-US" dirty="0"/>
          </a:p>
          <a:p>
            <a:pPr marL="742950" lvl="1" indent="-285750">
              <a:buFont typeface="Arial" panose="020B0604020202020204" pitchFamily="34" charset="0"/>
              <a:buChar char="•"/>
            </a:pPr>
            <a:r>
              <a:rPr lang="en-US" dirty="0"/>
              <a:t>The most frequently used payment methods in </a:t>
            </a:r>
            <a:r>
              <a:rPr lang="en-US" b="1" dirty="0"/>
              <a:t>Mandalay, Naypyitaw, and Yangon</a:t>
            </a:r>
            <a:r>
              <a:rPr lang="en-US" dirty="0"/>
              <a:t>.</a:t>
            </a:r>
          </a:p>
          <a:p>
            <a:pPr marL="742950" lvl="1" indent="-285750">
              <a:buFont typeface="Arial" panose="020B0604020202020204" pitchFamily="34" charset="0"/>
              <a:buChar char="•"/>
            </a:pPr>
            <a:r>
              <a:rPr lang="en-US" dirty="0"/>
              <a:t>Helps in understanding customer preferences across different locations.</a:t>
            </a:r>
          </a:p>
          <a:p>
            <a:pPr>
              <a:buFont typeface="Arial" panose="020B0604020202020204" pitchFamily="34" charset="0"/>
              <a:buChar char="•"/>
            </a:pPr>
            <a:r>
              <a:rPr lang="en-US" b="1" dirty="0"/>
              <a:t>Top Findings:</a:t>
            </a:r>
            <a:endParaRPr lang="en-US" dirty="0"/>
          </a:p>
          <a:p>
            <a:pPr marL="742950" lvl="1" indent="-285750">
              <a:buFont typeface="Arial" panose="020B0604020202020204" pitchFamily="34" charset="0"/>
              <a:buChar char="•"/>
            </a:pPr>
            <a:r>
              <a:rPr lang="en-US" b="1" dirty="0"/>
              <a:t>Yangon</a:t>
            </a:r>
            <a:r>
              <a:rPr lang="en-US" dirty="0"/>
              <a:t> has the highest transaction count for a single payment method.</a:t>
            </a:r>
          </a:p>
          <a:p>
            <a:pPr marL="742950" lvl="1" indent="-285750">
              <a:buFont typeface="Arial" panose="020B0604020202020204" pitchFamily="34" charset="0"/>
              <a:buChar char="•"/>
            </a:pPr>
            <a:r>
              <a:rPr lang="en-US" dirty="0"/>
              <a:t>Different cities exhibit varying payment trends, useful for business strategy.</a:t>
            </a:r>
          </a:p>
          <a:p>
            <a:pPr>
              <a:buFont typeface="Arial" panose="020B0604020202020204" pitchFamily="34" charset="0"/>
              <a:buChar char="•"/>
            </a:pPr>
            <a:r>
              <a:rPr lang="en-US" b="1" dirty="0"/>
              <a:t>Bar Chart:</a:t>
            </a:r>
            <a:r>
              <a:rPr lang="en-US" dirty="0"/>
              <a:t> Shows the most used payment methods per city.</a:t>
            </a:r>
          </a:p>
          <a:p>
            <a:pPr>
              <a:buFont typeface="Arial" panose="020B0604020202020204" pitchFamily="34" charset="0"/>
              <a:buChar char="•"/>
            </a:pPr>
            <a:r>
              <a:rPr lang="en-US" dirty="0"/>
              <a:t>Helps in store-level decision-making for better customer experience.</a:t>
            </a:r>
          </a:p>
          <a:p>
            <a:pPr>
              <a:buFont typeface="Arial" panose="020B0604020202020204" pitchFamily="34" charset="0"/>
              <a:buChar char="•"/>
            </a:pPr>
            <a:r>
              <a:rPr lang="en-US" dirty="0"/>
              <a:t>Identifies the most used payment options for promotions and offers.</a:t>
            </a:r>
          </a:p>
          <a:p>
            <a:pPr>
              <a:buFont typeface="Arial" panose="020B0604020202020204" pitchFamily="34" charset="0"/>
              <a:buChar char="•"/>
            </a:pPr>
            <a:r>
              <a:rPr lang="en-US" dirty="0"/>
              <a:t>Useful for fraud detection and anomaly identification in transactions.</a:t>
            </a:r>
          </a:p>
          <a:p>
            <a:endParaRPr lang="en-IN" dirty="0"/>
          </a:p>
        </p:txBody>
      </p:sp>
    </p:spTree>
    <p:extLst>
      <p:ext uri="{BB962C8B-B14F-4D97-AF65-F5344CB8AC3E}">
        <p14:creationId xmlns:p14="http://schemas.microsoft.com/office/powerpoint/2010/main" val="3661436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73A6E-01D9-CC86-8AB8-6607F8F04F54}"/>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ABCC9AE-B802-3A2C-7D4A-E5828ED02927}"/>
              </a:ext>
            </a:extLst>
          </p:cNvPr>
          <p:cNvSpPr/>
          <p:nvPr/>
        </p:nvSpPr>
        <p:spPr>
          <a:xfrm>
            <a:off x="4239951" y="329089"/>
            <a:ext cx="4947880" cy="351949"/>
          </a:xfrm>
          <a:prstGeom prst="rect">
            <a:avLst/>
          </a:prstGeom>
          <a:noFill/>
          <a:ln/>
        </p:spPr>
        <p:txBody>
          <a:bodyPr wrap="none" lIns="0" tIns="0" rIns="0" bIns="0" rtlCol="0" anchor="t"/>
          <a:lstStyle/>
          <a:p>
            <a:pPr marL="0" indent="0" algn="ctr">
              <a:lnSpc>
                <a:spcPts val="2750"/>
              </a:lnSpc>
              <a:buNone/>
            </a:pPr>
            <a:r>
              <a:rPr lang="en-US" sz="3500" dirty="0">
                <a:latin typeface="Times New Roman" panose="02020603050405020304" pitchFamily="18" charset="0"/>
                <a:cs typeface="Times New Roman" panose="02020603050405020304" pitchFamily="18" charset="0"/>
              </a:rPr>
              <a:t>Monthly Sales Distribution By Gender </a:t>
            </a:r>
          </a:p>
        </p:txBody>
      </p:sp>
      <p:sp>
        <p:nvSpPr>
          <p:cNvPr id="3" name="Text 1">
            <a:extLst>
              <a:ext uri="{FF2B5EF4-FFF2-40B4-BE49-F238E27FC236}">
                <a16:creationId xmlns:a16="http://schemas.microsoft.com/office/drawing/2014/main" id="{193286C4-1B3B-6B5A-C7B7-9BA14AEE2B08}"/>
              </a:ext>
            </a:extLst>
          </p:cNvPr>
          <p:cNvSpPr/>
          <p:nvPr/>
        </p:nvSpPr>
        <p:spPr>
          <a:xfrm>
            <a:off x="5362509" y="1100560"/>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ea typeface="Nunito Semi Bold" pitchFamily="34" charset="-122"/>
                <a:cs typeface="Nunito Semi Bold" pitchFamily="34" charset="-120"/>
              </a:rPr>
              <a:t>SQL</a:t>
            </a:r>
            <a:r>
              <a:rPr lang="en-US" sz="2200" dirty="0">
                <a:solidFill>
                  <a:srgbClr val="FFFFFF"/>
                </a:solidFill>
                <a:ea typeface="Nunito Semi Bold" pitchFamily="34" charset="-122"/>
                <a:cs typeface="Nunito Semi Bold" pitchFamily="34" charset="-120"/>
              </a:rPr>
              <a:t> </a:t>
            </a:r>
            <a:r>
              <a:rPr lang="en-US" sz="2200" u="sng" dirty="0">
                <a:solidFill>
                  <a:srgbClr val="FFFFFF"/>
                </a:solidFill>
                <a:ea typeface="Nunito Semi Bold" pitchFamily="34" charset="-122"/>
                <a:cs typeface="Nunito Semi Bold" pitchFamily="34" charset="-120"/>
              </a:rPr>
              <a:t>Query</a:t>
            </a:r>
            <a:endParaRPr lang="en-US" sz="2200" u="sng" dirty="0"/>
          </a:p>
        </p:txBody>
      </p:sp>
      <p:sp>
        <p:nvSpPr>
          <p:cNvPr id="5" name="Shape 3">
            <a:extLst>
              <a:ext uri="{FF2B5EF4-FFF2-40B4-BE49-F238E27FC236}">
                <a16:creationId xmlns:a16="http://schemas.microsoft.com/office/drawing/2014/main" id="{1477ECC1-037F-CCA4-5058-14701DC0382D}"/>
              </a:ext>
            </a:extLst>
          </p:cNvPr>
          <p:cNvSpPr/>
          <p:nvPr/>
        </p:nvSpPr>
        <p:spPr>
          <a:xfrm>
            <a:off x="3266175" y="4746450"/>
            <a:ext cx="6750368" cy="2589532"/>
          </a:xfrm>
          <a:prstGeom prst="roundRect">
            <a:avLst>
              <a:gd name="adj" fmla="val 15796"/>
            </a:avLst>
          </a:prstGeom>
          <a:solidFill>
            <a:srgbClr val="483304"/>
          </a:solidFill>
          <a:ln/>
        </p:spPr>
        <p:txBody>
          <a:bodyPr/>
          <a:lstStyle/>
          <a:p>
            <a:endParaRPr lang="en-IN" dirty="0"/>
          </a:p>
        </p:txBody>
      </p:sp>
      <p:sp>
        <p:nvSpPr>
          <p:cNvPr id="6" name="Shape 4">
            <a:extLst>
              <a:ext uri="{FF2B5EF4-FFF2-40B4-BE49-F238E27FC236}">
                <a16:creationId xmlns:a16="http://schemas.microsoft.com/office/drawing/2014/main" id="{FD886356-E44D-91F6-BE4D-214405B78AC4}"/>
              </a:ext>
            </a:extLst>
          </p:cNvPr>
          <p:cNvSpPr/>
          <p:nvPr/>
        </p:nvSpPr>
        <p:spPr>
          <a:xfrm>
            <a:off x="3094272" y="1780730"/>
            <a:ext cx="7239238" cy="1747232"/>
          </a:xfrm>
          <a:prstGeom prst="roundRect">
            <a:avLst>
              <a:gd name="adj" fmla="val 1580"/>
            </a:avLst>
          </a:prstGeom>
          <a:solidFill>
            <a:srgbClr val="483304"/>
          </a:solidFill>
          <a:ln/>
        </p:spPr>
        <p:txBody>
          <a:bodyPr/>
          <a:lstStyle/>
          <a:p>
            <a:r>
              <a:rPr lang="en-US" dirty="0"/>
              <a:t>SELECT MONTH(date) AS month, gender, SUM(total) AS </a:t>
            </a:r>
            <a:r>
              <a:rPr lang="en-US" dirty="0" err="1"/>
              <a:t>total_sales</a:t>
            </a:r>
            <a:endParaRPr lang="en-US" dirty="0"/>
          </a:p>
          <a:p>
            <a:r>
              <a:rPr lang="en-US" dirty="0"/>
              <a:t>FROM </a:t>
            </a:r>
            <a:r>
              <a:rPr lang="en-US" dirty="0" err="1"/>
              <a:t>walmart_sales</a:t>
            </a:r>
            <a:endParaRPr lang="en-US" dirty="0"/>
          </a:p>
          <a:p>
            <a:r>
              <a:rPr lang="en-US" dirty="0"/>
              <a:t>GROUP BY month, gender</a:t>
            </a:r>
          </a:p>
          <a:p>
            <a:r>
              <a:rPr lang="en-US" dirty="0"/>
              <a:t>ORDER BY month;</a:t>
            </a:r>
            <a:endParaRPr lang="en-IN" dirty="0"/>
          </a:p>
        </p:txBody>
      </p:sp>
      <p:sp>
        <p:nvSpPr>
          <p:cNvPr id="4" name="Text 1">
            <a:extLst>
              <a:ext uri="{FF2B5EF4-FFF2-40B4-BE49-F238E27FC236}">
                <a16:creationId xmlns:a16="http://schemas.microsoft.com/office/drawing/2014/main" id="{3E1E146F-690B-25F5-3D3C-5D9CC094E276}"/>
              </a:ext>
            </a:extLst>
          </p:cNvPr>
          <p:cNvSpPr/>
          <p:nvPr/>
        </p:nvSpPr>
        <p:spPr>
          <a:xfrm>
            <a:off x="5514909" y="3932600"/>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rPr>
              <a:t>Out</a:t>
            </a:r>
            <a:r>
              <a:rPr lang="en-US" sz="2200" dirty="0">
                <a:solidFill>
                  <a:srgbClr val="FFFFFF"/>
                </a:solidFill>
              </a:rPr>
              <a:t> </a:t>
            </a:r>
            <a:r>
              <a:rPr lang="en-US" sz="2200" u="sng" dirty="0">
                <a:solidFill>
                  <a:srgbClr val="FFFFFF"/>
                </a:solidFill>
              </a:rPr>
              <a:t>put</a:t>
            </a:r>
            <a:endParaRPr lang="en-US" sz="2200" u="sng" dirty="0"/>
          </a:p>
        </p:txBody>
      </p:sp>
      <p:pic>
        <p:nvPicPr>
          <p:cNvPr id="8" name="Picture 7">
            <a:extLst>
              <a:ext uri="{FF2B5EF4-FFF2-40B4-BE49-F238E27FC236}">
                <a16:creationId xmlns:a16="http://schemas.microsoft.com/office/drawing/2014/main" id="{F1F48496-1D7F-66FD-1CA1-DF59A3D50619}"/>
              </a:ext>
            </a:extLst>
          </p:cNvPr>
          <p:cNvPicPr>
            <a:picLocks noChangeAspect="1"/>
          </p:cNvPicPr>
          <p:nvPr/>
        </p:nvPicPr>
        <p:blipFill>
          <a:blip r:embed="rId3"/>
          <a:stretch>
            <a:fillRect/>
          </a:stretch>
        </p:blipFill>
        <p:spPr>
          <a:xfrm>
            <a:off x="4551652" y="5050143"/>
            <a:ext cx="4179413" cy="1982145"/>
          </a:xfrm>
          <a:prstGeom prst="rect">
            <a:avLst/>
          </a:prstGeom>
        </p:spPr>
      </p:pic>
    </p:spTree>
    <p:extLst>
      <p:ext uri="{BB962C8B-B14F-4D97-AF65-F5344CB8AC3E}">
        <p14:creationId xmlns:p14="http://schemas.microsoft.com/office/powerpoint/2010/main" val="2517028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B4179-066C-A677-BDEF-0B4939635D0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EFE8D2D-9219-0E1C-7325-B74B2173DD1D}"/>
              </a:ext>
            </a:extLst>
          </p:cNvPr>
          <p:cNvSpPr/>
          <p:nvPr/>
        </p:nvSpPr>
        <p:spPr>
          <a:xfrm>
            <a:off x="4841260" y="329089"/>
            <a:ext cx="4947880" cy="351949"/>
          </a:xfrm>
          <a:prstGeom prst="rect">
            <a:avLst/>
          </a:prstGeom>
          <a:noFill/>
          <a:ln/>
        </p:spPr>
        <p:txBody>
          <a:bodyPr wrap="none" lIns="0" tIns="0" rIns="0" bIns="0" rtlCol="0" anchor="t"/>
          <a:lstStyle/>
          <a:p>
            <a:pPr marL="0" indent="0" algn="ctr">
              <a:lnSpc>
                <a:spcPts val="2750"/>
              </a:lnSpc>
              <a:buNone/>
            </a:pPr>
            <a:r>
              <a:rPr lang="en-US" sz="3500" dirty="0">
                <a:latin typeface="Times New Roman" panose="02020603050405020304" pitchFamily="18" charset="0"/>
                <a:cs typeface="Times New Roman" panose="02020603050405020304" pitchFamily="18" charset="0"/>
              </a:rPr>
              <a:t>Monthly Sales Distribution By Gender </a:t>
            </a:r>
          </a:p>
        </p:txBody>
      </p:sp>
      <p:pic>
        <p:nvPicPr>
          <p:cNvPr id="7" name="Picture 6" descr="A diagram of a sales distribution&#10;&#10;Description automatically generated">
            <a:extLst>
              <a:ext uri="{FF2B5EF4-FFF2-40B4-BE49-F238E27FC236}">
                <a16:creationId xmlns:a16="http://schemas.microsoft.com/office/drawing/2014/main" id="{BB7E787D-228A-6833-0F3F-D6252BF49B32}"/>
              </a:ext>
            </a:extLst>
          </p:cNvPr>
          <p:cNvPicPr>
            <a:picLocks noChangeAspect="1"/>
          </p:cNvPicPr>
          <p:nvPr/>
        </p:nvPicPr>
        <p:blipFill>
          <a:blip r:embed="rId3"/>
          <a:srcRect b="5555"/>
          <a:stretch/>
        </p:blipFill>
        <p:spPr>
          <a:xfrm>
            <a:off x="4300060" y="827810"/>
            <a:ext cx="5768731" cy="3567546"/>
          </a:xfrm>
          <a:prstGeom prst="rect">
            <a:avLst/>
          </a:prstGeom>
        </p:spPr>
      </p:pic>
      <p:sp>
        <p:nvSpPr>
          <p:cNvPr id="8" name="TextBox 7">
            <a:extLst>
              <a:ext uri="{FF2B5EF4-FFF2-40B4-BE49-F238E27FC236}">
                <a16:creationId xmlns:a16="http://schemas.microsoft.com/office/drawing/2014/main" id="{4D24C86B-4639-536F-CA01-3BB4477F372D}"/>
              </a:ext>
            </a:extLst>
          </p:cNvPr>
          <p:cNvSpPr txBox="1"/>
          <p:nvPr/>
        </p:nvSpPr>
        <p:spPr>
          <a:xfrm>
            <a:off x="2784765" y="4531737"/>
            <a:ext cx="9299862" cy="3693319"/>
          </a:xfrm>
          <a:prstGeom prst="rect">
            <a:avLst/>
          </a:prstGeom>
          <a:noFill/>
        </p:spPr>
        <p:txBody>
          <a:bodyPr wrap="square" rtlCol="0">
            <a:spAutoFit/>
          </a:bodyPr>
          <a:lstStyle/>
          <a:p>
            <a:r>
              <a:rPr lang="en-US" b="1" dirty="0"/>
              <a:t>Key Insights:</a:t>
            </a:r>
            <a:endParaRPr lang="en-US" dirty="0"/>
          </a:p>
          <a:p>
            <a:pPr>
              <a:buFont typeface="Arial" panose="020B0604020202020204" pitchFamily="34" charset="0"/>
              <a:buChar char="•"/>
            </a:pPr>
            <a:r>
              <a:rPr lang="en-US" dirty="0"/>
              <a:t>Shows the distribution of product purchases based on customer type.</a:t>
            </a:r>
          </a:p>
          <a:p>
            <a:pPr>
              <a:buFont typeface="Arial" panose="020B0604020202020204" pitchFamily="34" charset="0"/>
              <a:buChar char="•"/>
            </a:pPr>
            <a:r>
              <a:rPr lang="en-US" dirty="0"/>
              <a:t>Helps in understanding customer preferences and shopping behavior.</a:t>
            </a:r>
          </a:p>
          <a:p>
            <a:r>
              <a:rPr lang="en-US" b="1" dirty="0"/>
              <a:t>Top Findings:</a:t>
            </a:r>
            <a:endParaRPr lang="en-US" dirty="0"/>
          </a:p>
          <a:p>
            <a:pPr>
              <a:buFont typeface="Arial" panose="020B0604020202020204" pitchFamily="34" charset="0"/>
              <a:buChar char="•"/>
            </a:pPr>
            <a:r>
              <a:rPr lang="en-US" dirty="0"/>
              <a:t>Identifies which customer types (Member, Normal, Other) prefer specific product lines.</a:t>
            </a:r>
          </a:p>
          <a:p>
            <a:pPr>
              <a:buFont typeface="Arial" panose="020B0604020202020204" pitchFamily="34" charset="0"/>
              <a:buChar char="•"/>
            </a:pPr>
            <a:r>
              <a:rPr lang="en-US" dirty="0"/>
              <a:t>Highlights potential customer segments for targeted promotions.</a:t>
            </a:r>
          </a:p>
          <a:p>
            <a:pPr>
              <a:buFont typeface="Arial" panose="020B0604020202020204" pitchFamily="34" charset="0"/>
              <a:buChar char="•"/>
            </a:pPr>
            <a:r>
              <a:rPr lang="en-US" b="1" dirty="0"/>
              <a:t>Donut Chart</a:t>
            </a:r>
            <a:r>
              <a:rPr lang="en-US" dirty="0"/>
              <a:t>: Displays the proportion of purchases by customer type.</a:t>
            </a:r>
          </a:p>
          <a:p>
            <a:pPr>
              <a:buFont typeface="Arial" panose="020B0604020202020204" pitchFamily="34" charset="0"/>
              <a:buChar char="•"/>
            </a:pPr>
            <a:r>
              <a:rPr lang="en-US" b="1" dirty="0"/>
              <a:t>Table View</a:t>
            </a:r>
            <a:r>
              <a:rPr lang="en-US" dirty="0"/>
              <a:t>: Summarizes product line distribution for each customer type.</a:t>
            </a:r>
          </a:p>
          <a:p>
            <a:pPr>
              <a:buFont typeface="Arial" panose="020B0604020202020204" pitchFamily="34" charset="0"/>
              <a:buChar char="•"/>
            </a:pPr>
            <a:r>
              <a:rPr lang="en-US" dirty="0"/>
              <a:t>Helps tailor product offerings to customer preferences.</a:t>
            </a:r>
          </a:p>
          <a:p>
            <a:pPr>
              <a:buFont typeface="Arial" panose="020B0604020202020204" pitchFamily="34" charset="0"/>
              <a:buChar char="•"/>
            </a:pPr>
            <a:r>
              <a:rPr lang="en-US" dirty="0"/>
              <a:t>Aids in designing loyalty programs for frequent buyers.</a:t>
            </a:r>
          </a:p>
          <a:p>
            <a:pPr>
              <a:buFont typeface="Arial" panose="020B0604020202020204" pitchFamily="34" charset="0"/>
              <a:buChar char="•"/>
            </a:pPr>
            <a:r>
              <a:rPr lang="en-US" dirty="0"/>
              <a:t>Supports data-driven marketing strategies to boost sales.</a:t>
            </a:r>
          </a:p>
          <a:p>
            <a:endParaRPr lang="en-IN" dirty="0"/>
          </a:p>
        </p:txBody>
      </p:sp>
    </p:spTree>
    <p:extLst>
      <p:ext uri="{BB962C8B-B14F-4D97-AF65-F5344CB8AC3E}">
        <p14:creationId xmlns:p14="http://schemas.microsoft.com/office/powerpoint/2010/main" val="891521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883AB-24E6-9AEC-86E0-1A1B3FF0A75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376D5EF-8C8A-CCED-762B-119756325BE4}"/>
              </a:ext>
            </a:extLst>
          </p:cNvPr>
          <p:cNvSpPr/>
          <p:nvPr/>
        </p:nvSpPr>
        <p:spPr>
          <a:xfrm>
            <a:off x="4239951" y="329089"/>
            <a:ext cx="4947880" cy="351949"/>
          </a:xfrm>
          <a:prstGeom prst="rect">
            <a:avLst/>
          </a:prstGeom>
          <a:noFill/>
          <a:ln/>
        </p:spPr>
        <p:txBody>
          <a:bodyPr wrap="none" lIns="0" tIns="0" rIns="0" bIns="0" rtlCol="0" anchor="t"/>
          <a:lstStyle/>
          <a:p>
            <a:pPr marL="0" indent="0" algn="ctr">
              <a:lnSpc>
                <a:spcPts val="2750"/>
              </a:lnSpc>
              <a:buNone/>
            </a:pPr>
            <a:r>
              <a:rPr lang="en-US" sz="3500" dirty="0">
                <a:latin typeface="Times New Roman" panose="02020603050405020304" pitchFamily="18" charset="0"/>
                <a:cs typeface="Times New Roman" panose="02020603050405020304" pitchFamily="18" charset="0"/>
              </a:rPr>
              <a:t>Best Product Line By Customer Type</a:t>
            </a:r>
          </a:p>
        </p:txBody>
      </p:sp>
      <p:sp>
        <p:nvSpPr>
          <p:cNvPr id="3" name="Text 1">
            <a:extLst>
              <a:ext uri="{FF2B5EF4-FFF2-40B4-BE49-F238E27FC236}">
                <a16:creationId xmlns:a16="http://schemas.microsoft.com/office/drawing/2014/main" id="{FC1DEBEB-A89D-0596-0775-A67E8BB19C4F}"/>
              </a:ext>
            </a:extLst>
          </p:cNvPr>
          <p:cNvSpPr/>
          <p:nvPr/>
        </p:nvSpPr>
        <p:spPr>
          <a:xfrm>
            <a:off x="5362509" y="1154938"/>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ea typeface="Nunito Semi Bold" pitchFamily="34" charset="-122"/>
                <a:cs typeface="Nunito Semi Bold" pitchFamily="34" charset="-120"/>
              </a:rPr>
              <a:t>SQL</a:t>
            </a:r>
            <a:r>
              <a:rPr lang="en-US" sz="2200" dirty="0">
                <a:solidFill>
                  <a:srgbClr val="FFFFFF"/>
                </a:solidFill>
                <a:ea typeface="Nunito Semi Bold" pitchFamily="34" charset="-122"/>
                <a:cs typeface="Nunito Semi Bold" pitchFamily="34" charset="-120"/>
              </a:rPr>
              <a:t> </a:t>
            </a:r>
            <a:r>
              <a:rPr lang="en-US" sz="2200" u="sng" dirty="0">
                <a:solidFill>
                  <a:srgbClr val="FFFFFF"/>
                </a:solidFill>
                <a:ea typeface="Nunito Semi Bold" pitchFamily="34" charset="-122"/>
                <a:cs typeface="Nunito Semi Bold" pitchFamily="34" charset="-120"/>
              </a:rPr>
              <a:t>Query</a:t>
            </a:r>
            <a:endParaRPr lang="en-US" sz="2200" u="sng" dirty="0"/>
          </a:p>
        </p:txBody>
      </p:sp>
      <p:sp>
        <p:nvSpPr>
          <p:cNvPr id="5" name="Shape 3">
            <a:extLst>
              <a:ext uri="{FF2B5EF4-FFF2-40B4-BE49-F238E27FC236}">
                <a16:creationId xmlns:a16="http://schemas.microsoft.com/office/drawing/2014/main" id="{4E7CD6B1-0B37-C684-60EC-163368EECC50}"/>
              </a:ext>
            </a:extLst>
          </p:cNvPr>
          <p:cNvSpPr/>
          <p:nvPr/>
        </p:nvSpPr>
        <p:spPr>
          <a:xfrm>
            <a:off x="3212501" y="4637603"/>
            <a:ext cx="6750368" cy="3262908"/>
          </a:xfrm>
          <a:prstGeom prst="roundRect">
            <a:avLst>
              <a:gd name="adj" fmla="val 15796"/>
            </a:avLst>
          </a:prstGeom>
          <a:solidFill>
            <a:srgbClr val="483304"/>
          </a:solidFill>
          <a:ln/>
        </p:spPr>
        <p:txBody>
          <a:bodyPr/>
          <a:lstStyle/>
          <a:p>
            <a:endParaRPr lang="en-IN" dirty="0"/>
          </a:p>
        </p:txBody>
      </p:sp>
      <p:sp>
        <p:nvSpPr>
          <p:cNvPr id="6" name="Shape 4">
            <a:extLst>
              <a:ext uri="{FF2B5EF4-FFF2-40B4-BE49-F238E27FC236}">
                <a16:creationId xmlns:a16="http://schemas.microsoft.com/office/drawing/2014/main" id="{4D7F9AF1-84FD-4209-7A82-B64E8AA4B5FC}"/>
              </a:ext>
            </a:extLst>
          </p:cNvPr>
          <p:cNvSpPr/>
          <p:nvPr/>
        </p:nvSpPr>
        <p:spPr>
          <a:xfrm>
            <a:off x="3212501" y="1796122"/>
            <a:ext cx="6762274" cy="1840696"/>
          </a:xfrm>
          <a:prstGeom prst="roundRect">
            <a:avLst>
              <a:gd name="adj" fmla="val 1580"/>
            </a:avLst>
          </a:prstGeom>
          <a:solidFill>
            <a:srgbClr val="483304"/>
          </a:solidFill>
          <a:ln/>
        </p:spPr>
        <p:txBody>
          <a:bodyPr/>
          <a:lstStyle/>
          <a:p>
            <a:r>
              <a:rPr lang="en-US" dirty="0"/>
              <a:t>SELECT </a:t>
            </a:r>
            <a:r>
              <a:rPr lang="en-US" dirty="0" err="1"/>
              <a:t>customer_type</a:t>
            </a:r>
            <a:r>
              <a:rPr lang="en-US" dirty="0"/>
              <a:t>, </a:t>
            </a:r>
            <a:r>
              <a:rPr lang="en-US" dirty="0" err="1"/>
              <a:t>product_line</a:t>
            </a:r>
            <a:r>
              <a:rPr lang="en-US" dirty="0"/>
              <a:t>, COUNT(*) AS purchases</a:t>
            </a:r>
          </a:p>
          <a:p>
            <a:r>
              <a:rPr lang="en-US" dirty="0"/>
              <a:t>FROM </a:t>
            </a:r>
            <a:r>
              <a:rPr lang="en-US" dirty="0" err="1"/>
              <a:t>Walmart_sales</a:t>
            </a:r>
            <a:endParaRPr lang="en-US" dirty="0"/>
          </a:p>
          <a:p>
            <a:r>
              <a:rPr lang="en-US" dirty="0"/>
              <a:t>GROUP BY </a:t>
            </a:r>
            <a:r>
              <a:rPr lang="en-US" dirty="0" err="1"/>
              <a:t>customer_type</a:t>
            </a:r>
            <a:r>
              <a:rPr lang="en-US" dirty="0"/>
              <a:t>, </a:t>
            </a:r>
            <a:r>
              <a:rPr lang="en-US" dirty="0" err="1"/>
              <a:t>product_line</a:t>
            </a:r>
            <a:endParaRPr lang="en-US" dirty="0"/>
          </a:p>
          <a:p>
            <a:r>
              <a:rPr lang="en-US" dirty="0"/>
              <a:t>ORDER BY </a:t>
            </a:r>
            <a:r>
              <a:rPr lang="en-US" dirty="0" err="1"/>
              <a:t>customer_type</a:t>
            </a:r>
            <a:r>
              <a:rPr lang="en-US" dirty="0"/>
              <a:t>, </a:t>
            </a:r>
          </a:p>
          <a:p>
            <a:r>
              <a:rPr lang="en-US" dirty="0"/>
              <a:t>purchases DESC;</a:t>
            </a:r>
          </a:p>
          <a:p>
            <a:endParaRPr lang="en-IN" dirty="0"/>
          </a:p>
        </p:txBody>
      </p:sp>
      <p:sp>
        <p:nvSpPr>
          <p:cNvPr id="4" name="Text 1">
            <a:extLst>
              <a:ext uri="{FF2B5EF4-FFF2-40B4-BE49-F238E27FC236}">
                <a16:creationId xmlns:a16="http://schemas.microsoft.com/office/drawing/2014/main" id="{361D30EC-E63E-36AE-2C38-2D7638C2F9F9}"/>
              </a:ext>
            </a:extLst>
          </p:cNvPr>
          <p:cNvSpPr/>
          <p:nvPr/>
        </p:nvSpPr>
        <p:spPr>
          <a:xfrm>
            <a:off x="5362508" y="3996419"/>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rPr>
              <a:t>Out</a:t>
            </a:r>
            <a:r>
              <a:rPr lang="en-US" sz="2200" dirty="0">
                <a:solidFill>
                  <a:srgbClr val="FFFFFF"/>
                </a:solidFill>
              </a:rPr>
              <a:t> </a:t>
            </a:r>
            <a:r>
              <a:rPr lang="en-US" sz="2200" u="sng" dirty="0">
                <a:solidFill>
                  <a:srgbClr val="FFFFFF"/>
                </a:solidFill>
              </a:rPr>
              <a:t>put</a:t>
            </a:r>
            <a:endParaRPr lang="en-US" sz="2200" u="sng" dirty="0"/>
          </a:p>
        </p:txBody>
      </p:sp>
      <p:pic>
        <p:nvPicPr>
          <p:cNvPr id="8" name="Picture 7">
            <a:extLst>
              <a:ext uri="{FF2B5EF4-FFF2-40B4-BE49-F238E27FC236}">
                <a16:creationId xmlns:a16="http://schemas.microsoft.com/office/drawing/2014/main" id="{B4872687-82C2-9E5B-C5F2-858C2D079893}"/>
              </a:ext>
            </a:extLst>
          </p:cNvPr>
          <p:cNvPicPr>
            <a:picLocks noChangeAspect="1"/>
          </p:cNvPicPr>
          <p:nvPr/>
        </p:nvPicPr>
        <p:blipFill>
          <a:blip r:embed="rId3"/>
          <a:stretch>
            <a:fillRect/>
          </a:stretch>
        </p:blipFill>
        <p:spPr>
          <a:xfrm>
            <a:off x="4620123" y="4730555"/>
            <a:ext cx="4187536" cy="3077004"/>
          </a:xfrm>
          <a:prstGeom prst="rect">
            <a:avLst/>
          </a:prstGeom>
        </p:spPr>
      </p:pic>
    </p:spTree>
    <p:extLst>
      <p:ext uri="{BB962C8B-B14F-4D97-AF65-F5344CB8AC3E}">
        <p14:creationId xmlns:p14="http://schemas.microsoft.com/office/powerpoint/2010/main" val="4202871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96735-51B2-EE3F-3978-85DEA007E93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D0EF640-8834-BDAB-A05C-49110B50382B}"/>
              </a:ext>
            </a:extLst>
          </p:cNvPr>
          <p:cNvSpPr/>
          <p:nvPr/>
        </p:nvSpPr>
        <p:spPr>
          <a:xfrm>
            <a:off x="4239951" y="329089"/>
            <a:ext cx="4947880" cy="351949"/>
          </a:xfrm>
          <a:prstGeom prst="rect">
            <a:avLst/>
          </a:prstGeom>
          <a:noFill/>
          <a:ln/>
        </p:spPr>
        <p:txBody>
          <a:bodyPr wrap="none" lIns="0" tIns="0" rIns="0" bIns="0" rtlCol="0" anchor="t"/>
          <a:lstStyle/>
          <a:p>
            <a:pPr marL="0" indent="0" algn="ctr">
              <a:lnSpc>
                <a:spcPts val="2750"/>
              </a:lnSpc>
              <a:buNone/>
            </a:pPr>
            <a:r>
              <a:rPr lang="en-US" sz="3500" dirty="0">
                <a:latin typeface="Times New Roman" panose="02020603050405020304" pitchFamily="18" charset="0"/>
                <a:cs typeface="Times New Roman" panose="02020603050405020304" pitchFamily="18" charset="0"/>
              </a:rPr>
              <a:t>Best Product Line By Customer Type</a:t>
            </a:r>
          </a:p>
        </p:txBody>
      </p:sp>
      <p:pic>
        <p:nvPicPr>
          <p:cNvPr id="7" name="Picture 6" descr="A chart of a pie chart&#10;&#10;Description automatically generated">
            <a:extLst>
              <a:ext uri="{FF2B5EF4-FFF2-40B4-BE49-F238E27FC236}">
                <a16:creationId xmlns:a16="http://schemas.microsoft.com/office/drawing/2014/main" id="{6145AA2C-86D3-5788-E814-B5B23376197F}"/>
              </a:ext>
            </a:extLst>
          </p:cNvPr>
          <p:cNvPicPr>
            <a:picLocks noChangeAspect="1"/>
          </p:cNvPicPr>
          <p:nvPr/>
        </p:nvPicPr>
        <p:blipFill>
          <a:blip r:embed="rId3"/>
          <a:srcRect b="5566"/>
          <a:stretch/>
        </p:blipFill>
        <p:spPr>
          <a:xfrm>
            <a:off x="4333008" y="1108365"/>
            <a:ext cx="5292435" cy="3450153"/>
          </a:xfrm>
          <a:prstGeom prst="rect">
            <a:avLst/>
          </a:prstGeom>
        </p:spPr>
      </p:pic>
      <p:sp>
        <p:nvSpPr>
          <p:cNvPr id="8" name="TextBox 7">
            <a:extLst>
              <a:ext uri="{FF2B5EF4-FFF2-40B4-BE49-F238E27FC236}">
                <a16:creationId xmlns:a16="http://schemas.microsoft.com/office/drawing/2014/main" id="{FD0ED8D5-EA1D-664E-5B62-4F2C88AA70F1}"/>
              </a:ext>
            </a:extLst>
          </p:cNvPr>
          <p:cNvSpPr txBox="1"/>
          <p:nvPr/>
        </p:nvSpPr>
        <p:spPr>
          <a:xfrm>
            <a:off x="3356263" y="4647026"/>
            <a:ext cx="8364681" cy="3416320"/>
          </a:xfrm>
          <a:prstGeom prst="rect">
            <a:avLst/>
          </a:prstGeom>
          <a:noFill/>
        </p:spPr>
        <p:txBody>
          <a:bodyPr wrap="square" rtlCol="0">
            <a:spAutoFit/>
          </a:bodyPr>
          <a:lstStyle/>
          <a:p>
            <a:r>
              <a:rPr lang="en-US" b="1" dirty="0"/>
              <a:t>Key Insights:</a:t>
            </a:r>
            <a:endParaRPr lang="en-US" dirty="0"/>
          </a:p>
          <a:p>
            <a:pPr>
              <a:buFont typeface="Arial" panose="020B0604020202020204" pitchFamily="34" charset="0"/>
              <a:buChar char="•"/>
            </a:pPr>
            <a:r>
              <a:rPr lang="en-US" dirty="0"/>
              <a:t>Provides a breakdown of total sales by gender on a monthly basis.</a:t>
            </a:r>
          </a:p>
          <a:p>
            <a:pPr>
              <a:buFont typeface="Arial" panose="020B0604020202020204" pitchFamily="34" charset="0"/>
              <a:buChar char="•"/>
            </a:pPr>
            <a:r>
              <a:rPr lang="en-US" dirty="0"/>
              <a:t>Helps in analyzing gender-based purchasing trends over time.</a:t>
            </a:r>
          </a:p>
          <a:p>
            <a:r>
              <a:rPr lang="en-US" b="1" dirty="0"/>
              <a:t>Top Findings:</a:t>
            </a:r>
            <a:endParaRPr lang="en-US" dirty="0"/>
          </a:p>
          <a:p>
            <a:pPr>
              <a:buFont typeface="Arial" panose="020B0604020202020204" pitchFamily="34" charset="0"/>
              <a:buChar char="•"/>
            </a:pPr>
            <a:r>
              <a:rPr lang="en-US" dirty="0"/>
              <a:t>Identifies which gender contributes more to overall sales.</a:t>
            </a:r>
          </a:p>
          <a:p>
            <a:pPr>
              <a:buFont typeface="Arial" panose="020B0604020202020204" pitchFamily="34" charset="0"/>
              <a:buChar char="•"/>
            </a:pPr>
            <a:r>
              <a:rPr lang="en-US" dirty="0"/>
              <a:t>Highlights seasonal or monthly variations in sales distribution.</a:t>
            </a:r>
          </a:p>
          <a:p>
            <a:pPr>
              <a:buFont typeface="Arial" panose="020B0604020202020204" pitchFamily="34" charset="0"/>
              <a:buChar char="•"/>
            </a:pPr>
            <a:r>
              <a:rPr lang="en-US" b="1" dirty="0"/>
              <a:t>Donut Chart</a:t>
            </a:r>
            <a:r>
              <a:rPr lang="en-US" dirty="0"/>
              <a:t>: Represents sales contribution by gender.</a:t>
            </a:r>
          </a:p>
          <a:p>
            <a:pPr>
              <a:buFont typeface="Arial" panose="020B0604020202020204" pitchFamily="34" charset="0"/>
              <a:buChar char="•"/>
            </a:pPr>
            <a:r>
              <a:rPr lang="en-US" b="1" dirty="0"/>
              <a:t>Table View</a:t>
            </a:r>
            <a:r>
              <a:rPr lang="en-US" dirty="0"/>
              <a:t>: Summarizes total sales for each gender per month.</a:t>
            </a:r>
          </a:p>
          <a:p>
            <a:pPr>
              <a:buFont typeface="Arial" panose="020B0604020202020204" pitchFamily="34" charset="0"/>
              <a:buChar char="•"/>
            </a:pPr>
            <a:r>
              <a:rPr lang="en-US" dirty="0"/>
              <a:t>Helps in designing gender-specific marketing campaigns.</a:t>
            </a:r>
          </a:p>
          <a:p>
            <a:pPr>
              <a:buFont typeface="Arial" panose="020B0604020202020204" pitchFamily="34" charset="0"/>
              <a:buChar char="•"/>
            </a:pPr>
            <a:r>
              <a:rPr lang="en-US" dirty="0"/>
              <a:t>Aids in product placement and promotional strategies.</a:t>
            </a:r>
          </a:p>
          <a:p>
            <a:pPr>
              <a:buFont typeface="Arial" panose="020B0604020202020204" pitchFamily="34" charset="0"/>
              <a:buChar char="•"/>
            </a:pPr>
            <a:r>
              <a:rPr lang="en-US" dirty="0"/>
              <a:t>Supports data-driven decision-making for sales optimization.</a:t>
            </a:r>
          </a:p>
          <a:p>
            <a:endParaRPr lang="en-IN" dirty="0"/>
          </a:p>
        </p:txBody>
      </p:sp>
    </p:spTree>
    <p:extLst>
      <p:ext uri="{BB962C8B-B14F-4D97-AF65-F5344CB8AC3E}">
        <p14:creationId xmlns:p14="http://schemas.microsoft.com/office/powerpoint/2010/main" val="93485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21443-A10A-5C6E-CF4B-295915CA0E6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52ECD49-DE0D-A60A-23AC-91760E312BE3}"/>
              </a:ext>
            </a:extLst>
          </p:cNvPr>
          <p:cNvSpPr/>
          <p:nvPr/>
        </p:nvSpPr>
        <p:spPr>
          <a:xfrm>
            <a:off x="4239951" y="329089"/>
            <a:ext cx="4947880" cy="351949"/>
          </a:xfrm>
          <a:prstGeom prst="rect">
            <a:avLst/>
          </a:prstGeom>
          <a:noFill/>
          <a:ln/>
        </p:spPr>
        <p:txBody>
          <a:bodyPr wrap="none" lIns="0" tIns="0" rIns="0" bIns="0" rtlCol="0" anchor="t"/>
          <a:lstStyle/>
          <a:p>
            <a:pPr marL="0" indent="0" algn="ctr">
              <a:lnSpc>
                <a:spcPts val="2750"/>
              </a:lnSpc>
              <a:buNone/>
            </a:pPr>
            <a:r>
              <a:rPr lang="en-IN" sz="3500" dirty="0">
                <a:latin typeface="Times New Roman" panose="02020603050405020304" pitchFamily="18" charset="0"/>
                <a:cs typeface="Times New Roman" panose="02020603050405020304" pitchFamily="18" charset="0"/>
              </a:rPr>
              <a:t>Identifying Repeat Customers </a:t>
            </a:r>
            <a:endParaRPr lang="en-US" sz="35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12A4F38C-D60D-4497-4AF8-86B6BF26EC1B}"/>
              </a:ext>
            </a:extLst>
          </p:cNvPr>
          <p:cNvSpPr/>
          <p:nvPr/>
        </p:nvSpPr>
        <p:spPr>
          <a:xfrm>
            <a:off x="5362509" y="974114"/>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ea typeface="Nunito Semi Bold" pitchFamily="34" charset="-122"/>
                <a:cs typeface="Nunito Semi Bold" pitchFamily="34" charset="-120"/>
              </a:rPr>
              <a:t>SQL</a:t>
            </a:r>
            <a:r>
              <a:rPr lang="en-US" sz="2200" dirty="0">
                <a:solidFill>
                  <a:srgbClr val="FFFFFF"/>
                </a:solidFill>
                <a:ea typeface="Nunito Semi Bold" pitchFamily="34" charset="-122"/>
                <a:cs typeface="Nunito Semi Bold" pitchFamily="34" charset="-120"/>
              </a:rPr>
              <a:t> </a:t>
            </a:r>
            <a:r>
              <a:rPr lang="en-US" sz="2200" u="sng" dirty="0">
                <a:solidFill>
                  <a:srgbClr val="FFFFFF"/>
                </a:solidFill>
                <a:ea typeface="Nunito Semi Bold" pitchFamily="34" charset="-122"/>
                <a:cs typeface="Nunito Semi Bold" pitchFamily="34" charset="-120"/>
              </a:rPr>
              <a:t>Query</a:t>
            </a:r>
            <a:endParaRPr lang="en-US" sz="2200" u="sng" dirty="0"/>
          </a:p>
        </p:txBody>
      </p:sp>
      <p:sp>
        <p:nvSpPr>
          <p:cNvPr id="5" name="Shape 3">
            <a:extLst>
              <a:ext uri="{FF2B5EF4-FFF2-40B4-BE49-F238E27FC236}">
                <a16:creationId xmlns:a16="http://schemas.microsoft.com/office/drawing/2014/main" id="{2D830D8C-2735-E3FD-197C-6BFFA1216BB9}"/>
              </a:ext>
            </a:extLst>
          </p:cNvPr>
          <p:cNvSpPr/>
          <p:nvPr/>
        </p:nvSpPr>
        <p:spPr>
          <a:xfrm>
            <a:off x="3338707" y="4395355"/>
            <a:ext cx="6750368" cy="3290737"/>
          </a:xfrm>
          <a:prstGeom prst="roundRect">
            <a:avLst>
              <a:gd name="adj" fmla="val 15796"/>
            </a:avLst>
          </a:prstGeom>
          <a:solidFill>
            <a:srgbClr val="483304"/>
          </a:solidFill>
          <a:ln/>
        </p:spPr>
        <p:txBody>
          <a:bodyPr/>
          <a:lstStyle/>
          <a:p>
            <a:endParaRPr lang="en-IN" dirty="0"/>
          </a:p>
        </p:txBody>
      </p:sp>
      <p:sp>
        <p:nvSpPr>
          <p:cNvPr id="6" name="Shape 4">
            <a:extLst>
              <a:ext uri="{FF2B5EF4-FFF2-40B4-BE49-F238E27FC236}">
                <a16:creationId xmlns:a16="http://schemas.microsoft.com/office/drawing/2014/main" id="{8AFA0304-0465-78EE-C1B9-A39594D5FC86}"/>
              </a:ext>
            </a:extLst>
          </p:cNvPr>
          <p:cNvSpPr/>
          <p:nvPr/>
        </p:nvSpPr>
        <p:spPr>
          <a:xfrm>
            <a:off x="3326801" y="1550680"/>
            <a:ext cx="6762274" cy="1989792"/>
          </a:xfrm>
          <a:prstGeom prst="roundRect">
            <a:avLst>
              <a:gd name="adj" fmla="val 1580"/>
            </a:avLst>
          </a:prstGeom>
          <a:solidFill>
            <a:srgbClr val="483304"/>
          </a:solidFill>
          <a:ln/>
        </p:spPr>
        <p:txBody>
          <a:bodyPr/>
          <a:lstStyle/>
          <a:p>
            <a:r>
              <a:rPr lang="en-US" dirty="0"/>
              <a:t>SELECT </a:t>
            </a:r>
            <a:r>
              <a:rPr lang="en-US" dirty="0" err="1"/>
              <a:t>customer_id</a:t>
            </a:r>
            <a:r>
              <a:rPr lang="en-US" dirty="0"/>
              <a:t>, COUNT(*) AS </a:t>
            </a:r>
            <a:r>
              <a:rPr lang="en-US" dirty="0" err="1"/>
              <a:t>purchase_count</a:t>
            </a:r>
            <a:endParaRPr lang="en-US" dirty="0"/>
          </a:p>
          <a:p>
            <a:r>
              <a:rPr lang="en-US" dirty="0"/>
              <a:t>FROM </a:t>
            </a:r>
            <a:r>
              <a:rPr lang="en-US" dirty="0" err="1"/>
              <a:t>Walmart_sales</a:t>
            </a:r>
            <a:endParaRPr lang="en-US" dirty="0"/>
          </a:p>
          <a:p>
            <a:r>
              <a:rPr lang="en-US" dirty="0"/>
              <a:t>WHERE date BETWEEN DATE_SUB(date, INTERVAL 30 DAY) AND date</a:t>
            </a:r>
          </a:p>
          <a:p>
            <a:r>
              <a:rPr lang="en-US" dirty="0"/>
              <a:t>GROUP BY </a:t>
            </a:r>
            <a:r>
              <a:rPr lang="en-US" dirty="0" err="1"/>
              <a:t>customer_id</a:t>
            </a:r>
            <a:endParaRPr lang="en-US" dirty="0"/>
          </a:p>
          <a:p>
            <a:r>
              <a:rPr lang="en-US" dirty="0"/>
              <a:t>HAVING </a:t>
            </a:r>
            <a:r>
              <a:rPr lang="en-US" dirty="0" err="1"/>
              <a:t>purchase_count</a:t>
            </a:r>
            <a:r>
              <a:rPr lang="en-US" dirty="0"/>
              <a:t> &gt; 1;</a:t>
            </a:r>
          </a:p>
          <a:p>
            <a:endParaRPr lang="en-IN" dirty="0"/>
          </a:p>
        </p:txBody>
      </p:sp>
      <p:sp>
        <p:nvSpPr>
          <p:cNvPr id="4" name="Text 1">
            <a:extLst>
              <a:ext uri="{FF2B5EF4-FFF2-40B4-BE49-F238E27FC236}">
                <a16:creationId xmlns:a16="http://schemas.microsoft.com/office/drawing/2014/main" id="{D0AB27AF-45EE-83CE-172F-9EF9D08CBE41}"/>
              </a:ext>
            </a:extLst>
          </p:cNvPr>
          <p:cNvSpPr/>
          <p:nvPr/>
        </p:nvSpPr>
        <p:spPr>
          <a:xfrm>
            <a:off x="5514909" y="3827122"/>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rPr>
              <a:t>Out</a:t>
            </a:r>
            <a:r>
              <a:rPr lang="en-US" sz="2200" dirty="0">
                <a:solidFill>
                  <a:srgbClr val="FFFFFF"/>
                </a:solidFill>
              </a:rPr>
              <a:t> </a:t>
            </a:r>
            <a:r>
              <a:rPr lang="en-US" sz="2200" u="sng" dirty="0">
                <a:solidFill>
                  <a:srgbClr val="FFFFFF"/>
                </a:solidFill>
              </a:rPr>
              <a:t>put</a:t>
            </a:r>
            <a:endParaRPr lang="en-US" sz="2200" u="sng" dirty="0"/>
          </a:p>
        </p:txBody>
      </p:sp>
      <p:pic>
        <p:nvPicPr>
          <p:cNvPr id="9" name="Picture 8">
            <a:extLst>
              <a:ext uri="{FF2B5EF4-FFF2-40B4-BE49-F238E27FC236}">
                <a16:creationId xmlns:a16="http://schemas.microsoft.com/office/drawing/2014/main" id="{A5C50DA9-8CE1-2D8B-D345-56FD70CDFE48}"/>
              </a:ext>
            </a:extLst>
          </p:cNvPr>
          <p:cNvPicPr>
            <a:picLocks noChangeAspect="1"/>
          </p:cNvPicPr>
          <p:nvPr/>
        </p:nvPicPr>
        <p:blipFill>
          <a:blip r:embed="rId3"/>
          <a:srcRect l="3041"/>
          <a:stretch/>
        </p:blipFill>
        <p:spPr>
          <a:xfrm>
            <a:off x="5112327" y="4550884"/>
            <a:ext cx="3294524" cy="2979678"/>
          </a:xfrm>
          <a:prstGeom prst="rect">
            <a:avLst/>
          </a:prstGeom>
        </p:spPr>
      </p:pic>
    </p:spTree>
    <p:extLst>
      <p:ext uri="{BB962C8B-B14F-4D97-AF65-F5344CB8AC3E}">
        <p14:creationId xmlns:p14="http://schemas.microsoft.com/office/powerpoint/2010/main" val="369319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498955" y="1466400"/>
            <a:ext cx="5632490" cy="704017"/>
          </a:xfrm>
          <a:prstGeom prst="rect">
            <a:avLst/>
          </a:prstGeom>
          <a:noFill/>
          <a:ln/>
        </p:spPr>
        <p:txBody>
          <a:bodyPr wrap="none" lIns="0" tIns="0" rIns="0" bIns="0" rtlCol="0" anchor="t"/>
          <a:lstStyle/>
          <a:p>
            <a:pPr marL="0" indent="0" algn="ctr">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INTRODUCTION</a:t>
            </a:r>
            <a:endParaRPr lang="en-US" sz="4400" dirty="0"/>
          </a:p>
        </p:txBody>
      </p:sp>
      <p:sp>
        <p:nvSpPr>
          <p:cNvPr id="3" name="Text 1"/>
          <p:cNvSpPr/>
          <p:nvPr/>
        </p:nvSpPr>
        <p:spPr>
          <a:xfrm>
            <a:off x="837725" y="3305651"/>
            <a:ext cx="6177916" cy="3105540"/>
          </a:xfrm>
          <a:prstGeom prst="rect">
            <a:avLst/>
          </a:prstGeom>
          <a:noFill/>
          <a:ln/>
        </p:spPr>
        <p:txBody>
          <a:bodyPr wrap="square" lIns="0" tIns="0" rIns="0" bIns="0" rtlCol="0" anchor="t"/>
          <a:lstStyle/>
          <a:p>
            <a:pPr marL="0" indent="0">
              <a:lnSpc>
                <a:spcPts val="3000"/>
              </a:lnSpc>
              <a:buNone/>
            </a:pPr>
            <a:r>
              <a:rPr lang="en-US" sz="2000" dirty="0"/>
              <a:t>Walmart, a major retail chain, operates across several cities, offering a wide range of products. The dataset provided contains detailed transaction data, including customer demographics, product lines, sales figures, and payment methods. This project will use advanced SQL techniques to uncover actionable insights into sales performance, customer behavior, and operational efficiencies.</a:t>
            </a:r>
            <a:endParaRPr lang="en-US" sz="1850" dirty="0"/>
          </a:p>
        </p:txBody>
      </p:sp>
      <p:sp>
        <p:nvSpPr>
          <p:cNvPr id="4" name="Text 2"/>
          <p:cNvSpPr/>
          <p:nvPr/>
        </p:nvSpPr>
        <p:spPr>
          <a:xfrm>
            <a:off x="7614761" y="3305651"/>
            <a:ext cx="6185535" cy="2681168"/>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The dataset used in this project contains information about Walmart's sales transactions, including customer demographics, product categories, purchase dates, and transaction amounts. The project objectives are to identify key trends and patterns in Walmart's sales data, provide actionable insights, and recommend strategies for improving sales performance.</a:t>
            </a:r>
            <a:endParaRPr lang="en-US" sz="18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30AFC-5298-3874-DB11-748C4B39187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A571090-4B99-853D-7A37-39EB37CFF860}"/>
              </a:ext>
            </a:extLst>
          </p:cNvPr>
          <p:cNvSpPr/>
          <p:nvPr/>
        </p:nvSpPr>
        <p:spPr>
          <a:xfrm>
            <a:off x="4239951" y="329089"/>
            <a:ext cx="4947880" cy="351949"/>
          </a:xfrm>
          <a:prstGeom prst="rect">
            <a:avLst/>
          </a:prstGeom>
          <a:noFill/>
          <a:ln/>
        </p:spPr>
        <p:txBody>
          <a:bodyPr wrap="none" lIns="0" tIns="0" rIns="0" bIns="0" rtlCol="0" anchor="t"/>
          <a:lstStyle/>
          <a:p>
            <a:pPr algn="ctr">
              <a:lnSpc>
                <a:spcPts val="2750"/>
              </a:lnSpc>
            </a:pPr>
            <a:r>
              <a:rPr lang="en-IN" sz="3500" dirty="0">
                <a:latin typeface="Times New Roman" panose="02020603050405020304" pitchFamily="18" charset="0"/>
                <a:cs typeface="Times New Roman" panose="02020603050405020304" pitchFamily="18" charset="0"/>
              </a:rPr>
              <a:t>Identifying Repeat Customers </a:t>
            </a:r>
            <a:endParaRPr lang="en-US" sz="3500" dirty="0">
              <a:latin typeface="Times New Roman" panose="02020603050405020304" pitchFamily="18" charset="0"/>
              <a:cs typeface="Times New Roman" panose="02020603050405020304" pitchFamily="18" charset="0"/>
            </a:endParaRPr>
          </a:p>
          <a:p>
            <a:pPr marL="0" indent="0" algn="ctr">
              <a:lnSpc>
                <a:spcPts val="2750"/>
              </a:lnSpc>
              <a:buNone/>
            </a:pPr>
            <a:endParaRPr lang="en-US" sz="3500" dirty="0"/>
          </a:p>
        </p:txBody>
      </p:sp>
      <p:sp>
        <p:nvSpPr>
          <p:cNvPr id="4" name="TextBox 3">
            <a:extLst>
              <a:ext uri="{FF2B5EF4-FFF2-40B4-BE49-F238E27FC236}">
                <a16:creationId xmlns:a16="http://schemas.microsoft.com/office/drawing/2014/main" id="{82C4846B-7A81-DF7E-98B7-D2B80103E7C3}"/>
              </a:ext>
            </a:extLst>
          </p:cNvPr>
          <p:cNvSpPr txBox="1"/>
          <p:nvPr/>
        </p:nvSpPr>
        <p:spPr>
          <a:xfrm>
            <a:off x="2514600" y="1402773"/>
            <a:ext cx="8697191" cy="3416320"/>
          </a:xfrm>
          <a:prstGeom prst="rect">
            <a:avLst/>
          </a:prstGeom>
          <a:noFill/>
        </p:spPr>
        <p:txBody>
          <a:bodyPr wrap="square" rtlCol="0">
            <a:spAutoFit/>
          </a:bodyPr>
          <a:lstStyle/>
          <a:p>
            <a:r>
              <a:rPr lang="en-US" b="1" dirty="0"/>
              <a:t>Key Insights:</a:t>
            </a:r>
          </a:p>
          <a:p>
            <a:pPr>
              <a:buFont typeface="Arial" panose="020B0604020202020204" pitchFamily="34" charset="0"/>
              <a:buChar char="•"/>
            </a:pPr>
            <a:r>
              <a:rPr lang="en-US" b="1" dirty="0"/>
              <a:t>Identifies repeat customers</a:t>
            </a:r>
            <a:r>
              <a:rPr lang="en-US" dirty="0"/>
              <a:t> who have made more than one purchase in the last 30 days.</a:t>
            </a:r>
          </a:p>
          <a:p>
            <a:pPr>
              <a:buFont typeface="Arial" panose="020B0604020202020204" pitchFamily="34" charset="0"/>
              <a:buChar char="•"/>
            </a:pPr>
            <a:r>
              <a:rPr lang="en-US" dirty="0"/>
              <a:t>Helps in understanding customer retention and loyalty trends.</a:t>
            </a:r>
          </a:p>
          <a:p>
            <a:r>
              <a:rPr lang="en-US" b="1" dirty="0"/>
              <a:t>Top Findings:</a:t>
            </a:r>
          </a:p>
          <a:p>
            <a:pPr>
              <a:buFont typeface="Arial" panose="020B0604020202020204" pitchFamily="34" charset="0"/>
              <a:buChar char="•"/>
            </a:pPr>
            <a:r>
              <a:rPr lang="en-US" dirty="0"/>
              <a:t>Customers who shop frequently within a month.</a:t>
            </a:r>
          </a:p>
          <a:p>
            <a:pPr>
              <a:buFont typeface="Arial" panose="020B0604020202020204" pitchFamily="34" charset="0"/>
              <a:buChar char="•"/>
            </a:pPr>
            <a:r>
              <a:rPr lang="en-US" dirty="0"/>
              <a:t>Potential </a:t>
            </a:r>
            <a:r>
              <a:rPr lang="en-US" b="1" dirty="0"/>
              <a:t>loyal customers</a:t>
            </a:r>
            <a:r>
              <a:rPr lang="en-US" dirty="0"/>
              <a:t> for targeted promotions and discounts.</a:t>
            </a:r>
          </a:p>
          <a:p>
            <a:pPr>
              <a:buFont typeface="Arial" panose="020B0604020202020204" pitchFamily="34" charset="0"/>
              <a:buChar char="•"/>
            </a:pPr>
            <a:r>
              <a:rPr lang="en-US" b="1" dirty="0"/>
              <a:t>Segmentation:</a:t>
            </a:r>
            <a:r>
              <a:rPr lang="en-US" dirty="0"/>
              <a:t> Helps identify high-value repeat customers.</a:t>
            </a:r>
          </a:p>
          <a:p>
            <a:pPr>
              <a:buFont typeface="Arial" panose="020B0604020202020204" pitchFamily="34" charset="0"/>
              <a:buChar char="•"/>
            </a:pPr>
            <a:r>
              <a:rPr lang="en-US" dirty="0"/>
              <a:t>Helps in designing </a:t>
            </a:r>
            <a:r>
              <a:rPr lang="en-US" b="1" dirty="0"/>
              <a:t>loyalty programs</a:t>
            </a:r>
            <a:r>
              <a:rPr lang="en-US" dirty="0"/>
              <a:t> for repeat buyers.</a:t>
            </a:r>
          </a:p>
          <a:p>
            <a:pPr>
              <a:buFont typeface="Arial" panose="020B0604020202020204" pitchFamily="34" charset="0"/>
              <a:buChar char="•"/>
            </a:pPr>
            <a:r>
              <a:rPr lang="en-US" dirty="0"/>
              <a:t>Optimizes </a:t>
            </a:r>
            <a:r>
              <a:rPr lang="en-US" b="1" dirty="0"/>
              <a:t>personalized marketing campaigns</a:t>
            </a:r>
            <a:r>
              <a:rPr lang="en-US" dirty="0"/>
              <a:t> for engaged customers.</a:t>
            </a:r>
          </a:p>
          <a:p>
            <a:pPr>
              <a:buFont typeface="Arial" panose="020B0604020202020204" pitchFamily="34" charset="0"/>
              <a:buChar char="•"/>
            </a:pPr>
            <a:r>
              <a:rPr lang="en-US" dirty="0"/>
              <a:t>Improves </a:t>
            </a:r>
            <a:r>
              <a:rPr lang="en-US" b="1" dirty="0"/>
              <a:t>customer engagement strategies</a:t>
            </a:r>
            <a:r>
              <a:rPr lang="en-US" dirty="0"/>
              <a:t> for higher retention.</a:t>
            </a:r>
          </a:p>
          <a:p>
            <a:endParaRPr lang="en-IN" dirty="0"/>
          </a:p>
        </p:txBody>
      </p:sp>
    </p:spTree>
    <p:extLst>
      <p:ext uri="{BB962C8B-B14F-4D97-AF65-F5344CB8AC3E}">
        <p14:creationId xmlns:p14="http://schemas.microsoft.com/office/powerpoint/2010/main" val="170780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715C0-4BF1-A594-DF20-2437DF896D5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0A444B3-FDCD-34C2-50D5-3A9014C6A9FE}"/>
              </a:ext>
            </a:extLst>
          </p:cNvPr>
          <p:cNvSpPr/>
          <p:nvPr/>
        </p:nvSpPr>
        <p:spPr>
          <a:xfrm>
            <a:off x="4239951" y="329089"/>
            <a:ext cx="4947880" cy="351949"/>
          </a:xfrm>
          <a:prstGeom prst="rect">
            <a:avLst/>
          </a:prstGeom>
          <a:noFill/>
          <a:ln/>
        </p:spPr>
        <p:txBody>
          <a:bodyPr wrap="none" lIns="0" tIns="0" rIns="0" bIns="0" rtlCol="0" anchor="t"/>
          <a:lstStyle/>
          <a:p>
            <a:pPr marL="0" indent="0" algn="ctr">
              <a:lnSpc>
                <a:spcPts val="2750"/>
              </a:lnSpc>
              <a:buNone/>
            </a:pPr>
            <a:r>
              <a:rPr lang="en-US" sz="3500" dirty="0">
                <a:latin typeface="Times New Roman" panose="02020603050405020304" pitchFamily="18" charset="0"/>
                <a:cs typeface="Times New Roman" panose="02020603050405020304" pitchFamily="18" charset="0"/>
              </a:rPr>
              <a:t>Top 5 Customers By Sales Volume</a:t>
            </a:r>
          </a:p>
        </p:txBody>
      </p:sp>
      <p:sp>
        <p:nvSpPr>
          <p:cNvPr id="3" name="Text 1">
            <a:extLst>
              <a:ext uri="{FF2B5EF4-FFF2-40B4-BE49-F238E27FC236}">
                <a16:creationId xmlns:a16="http://schemas.microsoft.com/office/drawing/2014/main" id="{39DBDA27-3D87-DBE9-8D89-807F59FE6E85}"/>
              </a:ext>
            </a:extLst>
          </p:cNvPr>
          <p:cNvSpPr/>
          <p:nvPr/>
        </p:nvSpPr>
        <p:spPr>
          <a:xfrm>
            <a:off x="5362509" y="976182"/>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ea typeface="Nunito Semi Bold" pitchFamily="34" charset="-122"/>
                <a:cs typeface="Nunito Semi Bold" pitchFamily="34" charset="-120"/>
              </a:rPr>
              <a:t>SQL</a:t>
            </a:r>
            <a:r>
              <a:rPr lang="en-US" sz="2200" dirty="0">
                <a:solidFill>
                  <a:srgbClr val="FFFFFF"/>
                </a:solidFill>
                <a:ea typeface="Nunito Semi Bold" pitchFamily="34" charset="-122"/>
                <a:cs typeface="Nunito Semi Bold" pitchFamily="34" charset="-120"/>
              </a:rPr>
              <a:t> </a:t>
            </a:r>
            <a:r>
              <a:rPr lang="en-US" sz="2200" u="sng" dirty="0">
                <a:solidFill>
                  <a:srgbClr val="FFFFFF"/>
                </a:solidFill>
                <a:ea typeface="Nunito Semi Bold" pitchFamily="34" charset="-122"/>
                <a:cs typeface="Nunito Semi Bold" pitchFamily="34" charset="-120"/>
              </a:rPr>
              <a:t>Query</a:t>
            </a:r>
            <a:endParaRPr lang="en-US" sz="2200" u="sng" dirty="0"/>
          </a:p>
        </p:txBody>
      </p:sp>
      <p:sp>
        <p:nvSpPr>
          <p:cNvPr id="5" name="Shape 3">
            <a:extLst>
              <a:ext uri="{FF2B5EF4-FFF2-40B4-BE49-F238E27FC236}">
                <a16:creationId xmlns:a16="http://schemas.microsoft.com/office/drawing/2014/main" id="{FCB3F767-6971-04D5-C074-40DD7CA923CF}"/>
              </a:ext>
            </a:extLst>
          </p:cNvPr>
          <p:cNvSpPr/>
          <p:nvPr/>
        </p:nvSpPr>
        <p:spPr>
          <a:xfrm>
            <a:off x="3212501" y="4082035"/>
            <a:ext cx="6750368" cy="3818476"/>
          </a:xfrm>
          <a:prstGeom prst="roundRect">
            <a:avLst>
              <a:gd name="adj" fmla="val 15796"/>
            </a:avLst>
          </a:prstGeom>
          <a:solidFill>
            <a:srgbClr val="483304"/>
          </a:solidFill>
          <a:ln/>
        </p:spPr>
        <p:txBody>
          <a:bodyPr/>
          <a:lstStyle/>
          <a:p>
            <a:endParaRPr lang="en-IN" dirty="0"/>
          </a:p>
        </p:txBody>
      </p:sp>
      <p:sp>
        <p:nvSpPr>
          <p:cNvPr id="6" name="Shape 4">
            <a:extLst>
              <a:ext uri="{FF2B5EF4-FFF2-40B4-BE49-F238E27FC236}">
                <a16:creationId xmlns:a16="http://schemas.microsoft.com/office/drawing/2014/main" id="{2017DD7C-EA26-AEFE-D019-26CE0D50D9A9}"/>
              </a:ext>
            </a:extLst>
          </p:cNvPr>
          <p:cNvSpPr/>
          <p:nvPr/>
        </p:nvSpPr>
        <p:spPr>
          <a:xfrm>
            <a:off x="3212501" y="1365247"/>
            <a:ext cx="6762274" cy="2032579"/>
          </a:xfrm>
          <a:prstGeom prst="roundRect">
            <a:avLst>
              <a:gd name="adj" fmla="val 1580"/>
            </a:avLst>
          </a:prstGeom>
          <a:solidFill>
            <a:srgbClr val="483304"/>
          </a:solidFill>
          <a:ln/>
        </p:spPr>
        <p:txBody>
          <a:bodyPr/>
          <a:lstStyle/>
          <a:p>
            <a:r>
              <a:rPr lang="en-US" dirty="0"/>
              <a:t>SELECT </a:t>
            </a:r>
            <a:r>
              <a:rPr lang="en-US" dirty="0" err="1"/>
              <a:t>customer_id</a:t>
            </a:r>
            <a:r>
              <a:rPr lang="en-US" dirty="0"/>
              <a:t>, SUM(total) AS </a:t>
            </a:r>
            <a:r>
              <a:rPr lang="en-US" dirty="0" err="1"/>
              <a:t>total_spent</a:t>
            </a:r>
            <a:endParaRPr lang="en-US" dirty="0"/>
          </a:p>
          <a:p>
            <a:r>
              <a:rPr lang="en-US" dirty="0"/>
              <a:t>FROM sales</a:t>
            </a:r>
          </a:p>
          <a:p>
            <a:r>
              <a:rPr lang="en-US" dirty="0"/>
              <a:t>GROUP BY </a:t>
            </a:r>
            <a:r>
              <a:rPr lang="en-US" dirty="0" err="1"/>
              <a:t>customer_id</a:t>
            </a:r>
            <a:endParaRPr lang="en-US" dirty="0"/>
          </a:p>
          <a:p>
            <a:r>
              <a:rPr lang="en-US" dirty="0"/>
              <a:t>ORDER BY </a:t>
            </a:r>
            <a:r>
              <a:rPr lang="en-US" dirty="0" err="1"/>
              <a:t>total_spent</a:t>
            </a:r>
            <a:r>
              <a:rPr lang="en-US" dirty="0"/>
              <a:t> DESC</a:t>
            </a:r>
          </a:p>
          <a:p>
            <a:r>
              <a:rPr lang="en-US" dirty="0"/>
              <a:t>LIMIT 5;</a:t>
            </a:r>
          </a:p>
          <a:p>
            <a:endParaRPr lang="en-IN" dirty="0"/>
          </a:p>
        </p:txBody>
      </p:sp>
      <p:sp>
        <p:nvSpPr>
          <p:cNvPr id="4" name="Text 1">
            <a:extLst>
              <a:ext uri="{FF2B5EF4-FFF2-40B4-BE49-F238E27FC236}">
                <a16:creationId xmlns:a16="http://schemas.microsoft.com/office/drawing/2014/main" id="{3463A5A7-8E32-06CC-A334-C09FA6BD698E}"/>
              </a:ext>
            </a:extLst>
          </p:cNvPr>
          <p:cNvSpPr/>
          <p:nvPr/>
        </p:nvSpPr>
        <p:spPr>
          <a:xfrm>
            <a:off x="5362509" y="3665373"/>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rPr>
              <a:t>Out</a:t>
            </a:r>
            <a:r>
              <a:rPr lang="en-US" sz="2200" dirty="0">
                <a:solidFill>
                  <a:srgbClr val="FFFFFF"/>
                </a:solidFill>
              </a:rPr>
              <a:t> </a:t>
            </a:r>
            <a:r>
              <a:rPr lang="en-US" sz="2200" u="sng" dirty="0">
                <a:solidFill>
                  <a:srgbClr val="FFFFFF"/>
                </a:solidFill>
              </a:rPr>
              <a:t>put</a:t>
            </a:r>
            <a:r>
              <a:rPr lang="en-US" sz="2200" dirty="0">
                <a:solidFill>
                  <a:srgbClr val="FFFFFF"/>
                </a:solidFill>
              </a:rPr>
              <a:t> </a:t>
            </a:r>
            <a:endParaRPr lang="en-US" sz="2200" dirty="0"/>
          </a:p>
        </p:txBody>
      </p:sp>
      <p:pic>
        <p:nvPicPr>
          <p:cNvPr id="8" name="Picture 7">
            <a:extLst>
              <a:ext uri="{FF2B5EF4-FFF2-40B4-BE49-F238E27FC236}">
                <a16:creationId xmlns:a16="http://schemas.microsoft.com/office/drawing/2014/main" id="{B7F6C8B6-A2F0-04EB-8545-C23C32B680C1}"/>
              </a:ext>
            </a:extLst>
          </p:cNvPr>
          <p:cNvPicPr>
            <a:picLocks noChangeAspect="1"/>
          </p:cNvPicPr>
          <p:nvPr/>
        </p:nvPicPr>
        <p:blipFill>
          <a:blip r:embed="rId3"/>
          <a:stretch>
            <a:fillRect/>
          </a:stretch>
        </p:blipFill>
        <p:spPr>
          <a:xfrm>
            <a:off x="4774459" y="4401707"/>
            <a:ext cx="3429000" cy="3262746"/>
          </a:xfrm>
          <a:prstGeom prst="rect">
            <a:avLst/>
          </a:prstGeom>
        </p:spPr>
      </p:pic>
    </p:spTree>
    <p:extLst>
      <p:ext uri="{BB962C8B-B14F-4D97-AF65-F5344CB8AC3E}">
        <p14:creationId xmlns:p14="http://schemas.microsoft.com/office/powerpoint/2010/main" val="1604735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8704D-0899-A645-E071-5D1E82BDA03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E532A82-9DF0-980E-6EFD-F322C6FE44A6}"/>
              </a:ext>
            </a:extLst>
          </p:cNvPr>
          <p:cNvSpPr/>
          <p:nvPr/>
        </p:nvSpPr>
        <p:spPr>
          <a:xfrm>
            <a:off x="4239951" y="329089"/>
            <a:ext cx="4947880" cy="351949"/>
          </a:xfrm>
          <a:prstGeom prst="rect">
            <a:avLst/>
          </a:prstGeom>
          <a:noFill/>
          <a:ln/>
        </p:spPr>
        <p:txBody>
          <a:bodyPr wrap="none" lIns="0" tIns="0" rIns="0" bIns="0" rtlCol="0" anchor="t"/>
          <a:lstStyle/>
          <a:p>
            <a:pPr algn="ctr">
              <a:lnSpc>
                <a:spcPts val="2750"/>
              </a:lnSpc>
            </a:pPr>
            <a:r>
              <a:rPr lang="en-US" sz="3500" dirty="0">
                <a:latin typeface="Times New Roman" panose="02020603050405020304" pitchFamily="18" charset="0"/>
                <a:cs typeface="Times New Roman" panose="02020603050405020304" pitchFamily="18" charset="0"/>
              </a:rPr>
              <a:t>Top 5 Customers By Sales Volume</a:t>
            </a:r>
          </a:p>
          <a:p>
            <a:pPr marL="0" indent="0" algn="ctr">
              <a:lnSpc>
                <a:spcPts val="2750"/>
              </a:lnSpc>
              <a:buNone/>
            </a:pPr>
            <a:endParaRPr lang="en-US" sz="3500" dirty="0"/>
          </a:p>
        </p:txBody>
      </p:sp>
      <p:pic>
        <p:nvPicPr>
          <p:cNvPr id="9" name="Picture 8" descr="A graph of sales&#10;&#10;Description automatically generated">
            <a:extLst>
              <a:ext uri="{FF2B5EF4-FFF2-40B4-BE49-F238E27FC236}">
                <a16:creationId xmlns:a16="http://schemas.microsoft.com/office/drawing/2014/main" id="{03FEDB15-8568-E040-5C7C-E790A22FEA62}"/>
              </a:ext>
            </a:extLst>
          </p:cNvPr>
          <p:cNvPicPr>
            <a:picLocks noChangeAspect="1"/>
          </p:cNvPicPr>
          <p:nvPr/>
        </p:nvPicPr>
        <p:blipFill>
          <a:blip r:embed="rId3"/>
          <a:srcRect b="9187"/>
          <a:stretch/>
        </p:blipFill>
        <p:spPr>
          <a:xfrm>
            <a:off x="3652036" y="839067"/>
            <a:ext cx="6123709" cy="3618633"/>
          </a:xfrm>
          <a:prstGeom prst="rect">
            <a:avLst/>
          </a:prstGeom>
        </p:spPr>
      </p:pic>
      <p:sp>
        <p:nvSpPr>
          <p:cNvPr id="10" name="TextBox 9">
            <a:extLst>
              <a:ext uri="{FF2B5EF4-FFF2-40B4-BE49-F238E27FC236}">
                <a16:creationId xmlns:a16="http://schemas.microsoft.com/office/drawing/2014/main" id="{BD4D044F-5158-616D-E843-0C3B7ED61128}"/>
              </a:ext>
            </a:extLst>
          </p:cNvPr>
          <p:cNvSpPr txBox="1"/>
          <p:nvPr/>
        </p:nvSpPr>
        <p:spPr>
          <a:xfrm>
            <a:off x="2691246" y="4636511"/>
            <a:ext cx="9663545" cy="3693319"/>
          </a:xfrm>
          <a:prstGeom prst="rect">
            <a:avLst/>
          </a:prstGeom>
          <a:noFill/>
        </p:spPr>
        <p:txBody>
          <a:bodyPr wrap="square" rtlCol="0">
            <a:spAutoFit/>
          </a:bodyPr>
          <a:lstStyle/>
          <a:p>
            <a:r>
              <a:rPr lang="en-US" b="1" dirty="0"/>
              <a:t>Key Insights:</a:t>
            </a:r>
          </a:p>
          <a:p>
            <a:pPr>
              <a:buFont typeface="Arial" panose="020B0604020202020204" pitchFamily="34" charset="0"/>
              <a:buChar char="•"/>
            </a:pPr>
            <a:r>
              <a:rPr lang="en-US" dirty="0"/>
              <a:t>Identifies top 5 customers who have spent the most.</a:t>
            </a:r>
          </a:p>
          <a:p>
            <a:pPr>
              <a:buFont typeface="Arial" panose="020B0604020202020204" pitchFamily="34" charset="0"/>
              <a:buChar char="•"/>
            </a:pPr>
            <a:r>
              <a:rPr lang="en-US" dirty="0"/>
              <a:t>Provides insights into high-value customers contributing the most to revenue.</a:t>
            </a:r>
          </a:p>
          <a:p>
            <a:r>
              <a:rPr lang="en-US" b="1" dirty="0"/>
              <a:t>Top Findings:</a:t>
            </a:r>
          </a:p>
          <a:p>
            <a:pPr>
              <a:buFont typeface="Arial" panose="020B0604020202020204" pitchFamily="34" charset="0"/>
              <a:buChar char="•"/>
            </a:pPr>
            <a:r>
              <a:rPr lang="en-US" dirty="0"/>
              <a:t>Customers with the highest total spending.</a:t>
            </a:r>
          </a:p>
          <a:p>
            <a:pPr>
              <a:buFont typeface="Arial" panose="020B0604020202020204" pitchFamily="34" charset="0"/>
              <a:buChar char="•"/>
            </a:pPr>
            <a:r>
              <a:rPr lang="en-US" dirty="0"/>
              <a:t>Potential VIP customers for targeted loyalty programs and premium offers.</a:t>
            </a:r>
            <a:endParaRPr lang="en-US" b="1" dirty="0"/>
          </a:p>
          <a:p>
            <a:pPr>
              <a:buFont typeface="Arial" panose="020B0604020202020204" pitchFamily="34" charset="0"/>
              <a:buChar char="•"/>
            </a:pPr>
            <a:r>
              <a:rPr lang="en-US" b="1" dirty="0"/>
              <a:t>Bar Chart :</a:t>
            </a:r>
            <a:r>
              <a:rPr lang="en-US" dirty="0"/>
              <a:t> Displays top 5 customers and their total spending.</a:t>
            </a:r>
          </a:p>
          <a:p>
            <a:pPr>
              <a:buFont typeface="Arial" panose="020B0604020202020204" pitchFamily="34" charset="0"/>
              <a:buChar char="•"/>
            </a:pPr>
            <a:r>
              <a:rPr lang="en-US" b="1" dirty="0"/>
              <a:t>Segmentation:</a:t>
            </a:r>
            <a:r>
              <a:rPr lang="en-US" dirty="0"/>
              <a:t> Helps categorize high-spending customers for personalized engagement.</a:t>
            </a:r>
            <a:endParaRPr lang="en-US" b="1" dirty="0"/>
          </a:p>
          <a:p>
            <a:pPr>
              <a:buFont typeface="Arial" panose="020B0604020202020204" pitchFamily="34" charset="0"/>
              <a:buChar char="•"/>
            </a:pPr>
            <a:r>
              <a:rPr lang="en-US" dirty="0"/>
              <a:t>Helps in crafting exclusive offers for top customers.</a:t>
            </a:r>
          </a:p>
          <a:p>
            <a:pPr>
              <a:buFont typeface="Arial" panose="020B0604020202020204" pitchFamily="34" charset="0"/>
              <a:buChar char="•"/>
            </a:pPr>
            <a:r>
              <a:rPr lang="en-US" dirty="0"/>
              <a:t>Optimizes customer retention strategies through rewards and premium services.</a:t>
            </a:r>
          </a:p>
          <a:p>
            <a:pPr>
              <a:buFont typeface="Arial" panose="020B0604020202020204" pitchFamily="34" charset="0"/>
              <a:buChar char="•"/>
            </a:pPr>
            <a:r>
              <a:rPr lang="en-US" dirty="0"/>
              <a:t>Enhances revenue forecasting by understanding high-spending patterns.</a:t>
            </a:r>
          </a:p>
          <a:p>
            <a:endParaRPr lang="en-IN" dirty="0"/>
          </a:p>
        </p:txBody>
      </p:sp>
    </p:spTree>
    <p:extLst>
      <p:ext uri="{BB962C8B-B14F-4D97-AF65-F5344CB8AC3E}">
        <p14:creationId xmlns:p14="http://schemas.microsoft.com/office/powerpoint/2010/main" val="3417082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F9082-7CA8-2CEC-E21F-F1FE80AF986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E1E3C42-8C8E-E382-F4FC-C7B80DA4201C}"/>
              </a:ext>
            </a:extLst>
          </p:cNvPr>
          <p:cNvSpPr/>
          <p:nvPr/>
        </p:nvSpPr>
        <p:spPr>
          <a:xfrm>
            <a:off x="4239951" y="329089"/>
            <a:ext cx="4947880" cy="351949"/>
          </a:xfrm>
          <a:prstGeom prst="rect">
            <a:avLst/>
          </a:prstGeom>
          <a:noFill/>
          <a:ln/>
        </p:spPr>
        <p:txBody>
          <a:bodyPr wrap="none" lIns="0" tIns="0" rIns="0" bIns="0" rtlCol="0" anchor="t"/>
          <a:lstStyle/>
          <a:p>
            <a:pPr marL="0" indent="0" algn="ctr">
              <a:lnSpc>
                <a:spcPts val="2750"/>
              </a:lnSpc>
              <a:buNone/>
            </a:pPr>
            <a:r>
              <a:rPr lang="en-US" sz="3500" dirty="0">
                <a:latin typeface="Times New Roman" panose="02020603050405020304" pitchFamily="18" charset="0"/>
                <a:cs typeface="Times New Roman" panose="02020603050405020304" pitchFamily="18" charset="0"/>
              </a:rPr>
              <a:t>Sales Trends by Day of the Week </a:t>
            </a:r>
          </a:p>
        </p:txBody>
      </p:sp>
      <p:sp>
        <p:nvSpPr>
          <p:cNvPr id="3" name="Text 1">
            <a:extLst>
              <a:ext uri="{FF2B5EF4-FFF2-40B4-BE49-F238E27FC236}">
                <a16:creationId xmlns:a16="http://schemas.microsoft.com/office/drawing/2014/main" id="{F65EB3D1-DD3D-8141-BF13-5B2472A33BF3}"/>
              </a:ext>
            </a:extLst>
          </p:cNvPr>
          <p:cNvSpPr/>
          <p:nvPr/>
        </p:nvSpPr>
        <p:spPr>
          <a:xfrm>
            <a:off x="5362509" y="911135"/>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ea typeface="Nunito Semi Bold" pitchFamily="34" charset="-122"/>
                <a:cs typeface="Nunito Semi Bold" pitchFamily="34" charset="-120"/>
              </a:rPr>
              <a:t>SQL</a:t>
            </a:r>
            <a:r>
              <a:rPr lang="en-US" sz="2200" dirty="0">
                <a:solidFill>
                  <a:srgbClr val="FFFFFF"/>
                </a:solidFill>
                <a:ea typeface="Nunito Semi Bold" pitchFamily="34" charset="-122"/>
                <a:cs typeface="Nunito Semi Bold" pitchFamily="34" charset="-120"/>
              </a:rPr>
              <a:t> </a:t>
            </a:r>
            <a:r>
              <a:rPr lang="en-US" sz="2200" u="sng" dirty="0">
                <a:solidFill>
                  <a:srgbClr val="FFFFFF"/>
                </a:solidFill>
                <a:ea typeface="Nunito Semi Bold" pitchFamily="34" charset="-122"/>
                <a:cs typeface="Nunito Semi Bold" pitchFamily="34" charset="-120"/>
              </a:rPr>
              <a:t>Query</a:t>
            </a:r>
            <a:endParaRPr lang="en-US" sz="2200" u="sng" dirty="0"/>
          </a:p>
        </p:txBody>
      </p:sp>
      <p:sp>
        <p:nvSpPr>
          <p:cNvPr id="5" name="Shape 3">
            <a:extLst>
              <a:ext uri="{FF2B5EF4-FFF2-40B4-BE49-F238E27FC236}">
                <a16:creationId xmlns:a16="http://schemas.microsoft.com/office/drawing/2014/main" id="{28F44460-19C2-1AF5-C963-C0B171A269F2}"/>
              </a:ext>
            </a:extLst>
          </p:cNvPr>
          <p:cNvSpPr/>
          <p:nvPr/>
        </p:nvSpPr>
        <p:spPr>
          <a:xfrm>
            <a:off x="3338707" y="5005224"/>
            <a:ext cx="6750368" cy="2895287"/>
          </a:xfrm>
          <a:prstGeom prst="roundRect">
            <a:avLst>
              <a:gd name="adj" fmla="val 15796"/>
            </a:avLst>
          </a:prstGeom>
          <a:solidFill>
            <a:srgbClr val="483304"/>
          </a:solidFill>
          <a:ln/>
        </p:spPr>
        <p:txBody>
          <a:bodyPr/>
          <a:lstStyle/>
          <a:p>
            <a:endParaRPr lang="en-IN" dirty="0"/>
          </a:p>
        </p:txBody>
      </p:sp>
      <p:sp>
        <p:nvSpPr>
          <p:cNvPr id="6" name="Shape 4">
            <a:extLst>
              <a:ext uri="{FF2B5EF4-FFF2-40B4-BE49-F238E27FC236}">
                <a16:creationId xmlns:a16="http://schemas.microsoft.com/office/drawing/2014/main" id="{6012171E-0269-BADC-F1B4-DAFE0B9FFCC3}"/>
              </a:ext>
            </a:extLst>
          </p:cNvPr>
          <p:cNvSpPr/>
          <p:nvPr/>
        </p:nvSpPr>
        <p:spPr>
          <a:xfrm>
            <a:off x="3326801" y="1319645"/>
            <a:ext cx="6762274" cy="2795155"/>
          </a:xfrm>
          <a:prstGeom prst="roundRect">
            <a:avLst>
              <a:gd name="adj" fmla="val 1580"/>
            </a:avLst>
          </a:prstGeom>
          <a:solidFill>
            <a:srgbClr val="483304"/>
          </a:solidFill>
          <a:ln/>
        </p:spPr>
        <p:txBody>
          <a:bodyPr/>
          <a:lstStyle/>
          <a:p>
            <a:r>
              <a:rPr lang="en-US" dirty="0"/>
              <a:t>SELECT DAYNAME(date) AS </a:t>
            </a:r>
            <a:r>
              <a:rPr lang="en-US" dirty="0" err="1"/>
              <a:t>day_of_week</a:t>
            </a:r>
            <a:r>
              <a:rPr lang="en-US" dirty="0"/>
              <a:t>, SUM(total) AS </a:t>
            </a:r>
            <a:r>
              <a:rPr lang="en-US" dirty="0" err="1"/>
              <a:t>total_sales</a:t>
            </a:r>
            <a:endParaRPr lang="en-US" dirty="0"/>
          </a:p>
          <a:p>
            <a:r>
              <a:rPr lang="en-US" dirty="0"/>
              <a:t>FROM sales</a:t>
            </a:r>
          </a:p>
          <a:p>
            <a:r>
              <a:rPr lang="en-US" dirty="0"/>
              <a:t>GROUP BY </a:t>
            </a:r>
            <a:r>
              <a:rPr lang="en-US" dirty="0" err="1"/>
              <a:t>day_of_week</a:t>
            </a:r>
            <a:endParaRPr lang="en-US" dirty="0"/>
          </a:p>
          <a:p>
            <a:r>
              <a:rPr lang="en-US" dirty="0"/>
              <a:t>ORDER BY FIELD(</a:t>
            </a:r>
            <a:r>
              <a:rPr lang="en-US" dirty="0" err="1"/>
              <a:t>day_of_week</a:t>
            </a:r>
            <a:r>
              <a:rPr lang="en-US" dirty="0"/>
              <a:t>, 'Monday', 'Tuesday', 'Wednesday', 'Thursday', 'Friday', 'Saturday', 'Sunday');</a:t>
            </a:r>
          </a:p>
          <a:p>
            <a:endParaRPr lang="en-IN" dirty="0"/>
          </a:p>
        </p:txBody>
      </p:sp>
      <p:sp>
        <p:nvSpPr>
          <p:cNvPr id="4" name="Text 1">
            <a:extLst>
              <a:ext uri="{FF2B5EF4-FFF2-40B4-BE49-F238E27FC236}">
                <a16:creationId xmlns:a16="http://schemas.microsoft.com/office/drawing/2014/main" id="{26532505-FBC6-A361-C548-FE384EC37024}"/>
              </a:ext>
            </a:extLst>
          </p:cNvPr>
          <p:cNvSpPr/>
          <p:nvPr/>
        </p:nvSpPr>
        <p:spPr>
          <a:xfrm>
            <a:off x="5362509" y="4419220"/>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rPr>
              <a:t>Out put</a:t>
            </a:r>
            <a:endParaRPr lang="en-US" sz="2200" u="sng" dirty="0"/>
          </a:p>
        </p:txBody>
      </p:sp>
      <p:pic>
        <p:nvPicPr>
          <p:cNvPr id="8" name="Picture 7">
            <a:extLst>
              <a:ext uri="{FF2B5EF4-FFF2-40B4-BE49-F238E27FC236}">
                <a16:creationId xmlns:a16="http://schemas.microsoft.com/office/drawing/2014/main" id="{E62C4EFC-F359-CD6A-9FB4-37B8E1B3C76A}"/>
              </a:ext>
            </a:extLst>
          </p:cNvPr>
          <p:cNvPicPr>
            <a:picLocks noChangeAspect="1"/>
          </p:cNvPicPr>
          <p:nvPr/>
        </p:nvPicPr>
        <p:blipFill>
          <a:blip r:embed="rId3"/>
          <a:stretch>
            <a:fillRect/>
          </a:stretch>
        </p:blipFill>
        <p:spPr>
          <a:xfrm>
            <a:off x="4915506" y="5174674"/>
            <a:ext cx="3584863" cy="2587336"/>
          </a:xfrm>
          <a:prstGeom prst="rect">
            <a:avLst/>
          </a:prstGeom>
        </p:spPr>
      </p:pic>
    </p:spTree>
    <p:extLst>
      <p:ext uri="{BB962C8B-B14F-4D97-AF65-F5344CB8AC3E}">
        <p14:creationId xmlns:p14="http://schemas.microsoft.com/office/powerpoint/2010/main" val="3702083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76A80-57C8-2FD3-6644-02881C9EEE9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68BDC66-85E2-9047-D01F-02CE82F0A2A5}"/>
              </a:ext>
            </a:extLst>
          </p:cNvPr>
          <p:cNvSpPr/>
          <p:nvPr/>
        </p:nvSpPr>
        <p:spPr>
          <a:xfrm>
            <a:off x="4239951" y="329089"/>
            <a:ext cx="4947880" cy="351949"/>
          </a:xfrm>
          <a:prstGeom prst="rect">
            <a:avLst/>
          </a:prstGeom>
          <a:noFill/>
          <a:ln/>
        </p:spPr>
        <p:txBody>
          <a:bodyPr wrap="none" lIns="0" tIns="0" rIns="0" bIns="0" rtlCol="0" anchor="t"/>
          <a:lstStyle/>
          <a:p>
            <a:pPr marL="0" indent="0" algn="ctr">
              <a:lnSpc>
                <a:spcPts val="2750"/>
              </a:lnSpc>
              <a:buNone/>
            </a:pPr>
            <a:r>
              <a:rPr lang="en-US" sz="3500" dirty="0">
                <a:latin typeface="Times New Roman" panose="02020603050405020304" pitchFamily="18" charset="0"/>
                <a:cs typeface="Times New Roman" panose="02020603050405020304" pitchFamily="18" charset="0"/>
              </a:rPr>
              <a:t>Sales Trends By Day Of The Week </a:t>
            </a:r>
          </a:p>
        </p:txBody>
      </p:sp>
      <p:pic>
        <p:nvPicPr>
          <p:cNvPr id="7" name="Picture 6" descr="A graph with red lines&#10;&#10;Description automatically generated">
            <a:extLst>
              <a:ext uri="{FF2B5EF4-FFF2-40B4-BE49-F238E27FC236}">
                <a16:creationId xmlns:a16="http://schemas.microsoft.com/office/drawing/2014/main" id="{8F8123D0-2BED-6B73-C7E8-5032CD1E0440}"/>
              </a:ext>
            </a:extLst>
          </p:cNvPr>
          <p:cNvPicPr>
            <a:picLocks noChangeAspect="1"/>
          </p:cNvPicPr>
          <p:nvPr/>
        </p:nvPicPr>
        <p:blipFill>
          <a:blip r:embed="rId3"/>
          <a:srcRect b="4970"/>
          <a:stretch/>
        </p:blipFill>
        <p:spPr>
          <a:xfrm>
            <a:off x="3657600" y="857251"/>
            <a:ext cx="6014236" cy="3816336"/>
          </a:xfrm>
          <a:prstGeom prst="rect">
            <a:avLst/>
          </a:prstGeom>
        </p:spPr>
      </p:pic>
      <p:sp>
        <p:nvSpPr>
          <p:cNvPr id="8" name="TextBox 7">
            <a:extLst>
              <a:ext uri="{FF2B5EF4-FFF2-40B4-BE49-F238E27FC236}">
                <a16:creationId xmlns:a16="http://schemas.microsoft.com/office/drawing/2014/main" id="{100FE1F0-8C70-2D59-74E9-0803EA9BE80C}"/>
              </a:ext>
            </a:extLst>
          </p:cNvPr>
          <p:cNvSpPr txBox="1"/>
          <p:nvPr/>
        </p:nvSpPr>
        <p:spPr>
          <a:xfrm>
            <a:off x="2691245" y="4849800"/>
            <a:ext cx="8655628" cy="3416320"/>
          </a:xfrm>
          <a:prstGeom prst="rect">
            <a:avLst/>
          </a:prstGeom>
          <a:noFill/>
        </p:spPr>
        <p:txBody>
          <a:bodyPr wrap="square" rtlCol="0">
            <a:spAutoFit/>
          </a:bodyPr>
          <a:lstStyle/>
          <a:p>
            <a:r>
              <a:rPr lang="en-US" b="1" dirty="0"/>
              <a:t>Key Insights:</a:t>
            </a:r>
          </a:p>
          <a:p>
            <a:pPr>
              <a:buFont typeface="Arial" panose="020B0604020202020204" pitchFamily="34" charset="0"/>
              <a:buChar char="•"/>
            </a:pPr>
            <a:r>
              <a:rPr lang="en-US" dirty="0"/>
              <a:t>Identifies sales distribution across different days of the week.</a:t>
            </a:r>
          </a:p>
          <a:p>
            <a:pPr>
              <a:buFont typeface="Arial" panose="020B0604020202020204" pitchFamily="34" charset="0"/>
              <a:buChar char="•"/>
            </a:pPr>
            <a:r>
              <a:rPr lang="en-US" dirty="0"/>
              <a:t>Helps understand peak sales days and optimize business operations.</a:t>
            </a:r>
          </a:p>
          <a:p>
            <a:r>
              <a:rPr lang="en-US" b="1" dirty="0"/>
              <a:t>Top Findings:</a:t>
            </a:r>
          </a:p>
          <a:p>
            <a:pPr>
              <a:buFont typeface="Arial" panose="020B0604020202020204" pitchFamily="34" charset="0"/>
              <a:buChar char="•"/>
            </a:pPr>
            <a:r>
              <a:rPr lang="en-US" dirty="0"/>
              <a:t>Sales fluctuate across the week, with some days performing better.</a:t>
            </a:r>
          </a:p>
          <a:p>
            <a:pPr>
              <a:buFont typeface="Arial" panose="020B0604020202020204" pitchFamily="34" charset="0"/>
              <a:buChar char="•"/>
            </a:pPr>
            <a:r>
              <a:rPr lang="en-US" dirty="0"/>
              <a:t>Identifies high-traffic days for better resource allocation.</a:t>
            </a:r>
            <a:endParaRPr lang="en-US" b="1" dirty="0"/>
          </a:p>
          <a:p>
            <a:pPr>
              <a:buFont typeface="Arial" panose="020B0604020202020204" pitchFamily="34" charset="0"/>
              <a:buChar char="•"/>
            </a:pPr>
            <a:r>
              <a:rPr lang="en-US" b="1" dirty="0"/>
              <a:t>Line Chart :</a:t>
            </a:r>
            <a:r>
              <a:rPr lang="en-US" dirty="0"/>
              <a:t> Displays total sales by day of the week.</a:t>
            </a:r>
          </a:p>
          <a:p>
            <a:pPr>
              <a:buFont typeface="Arial" panose="020B0604020202020204" pitchFamily="34" charset="0"/>
              <a:buChar char="•"/>
            </a:pPr>
            <a:r>
              <a:rPr lang="en-US" b="1" dirty="0"/>
              <a:t>Trend Analysis:</a:t>
            </a:r>
            <a:r>
              <a:rPr lang="en-US" dirty="0"/>
              <a:t> Helps in spotting patterns for demand forecasting.</a:t>
            </a:r>
            <a:endParaRPr lang="en-US" b="1" dirty="0"/>
          </a:p>
          <a:p>
            <a:pPr>
              <a:buFont typeface="Arial" panose="020B0604020202020204" pitchFamily="34" charset="0"/>
              <a:buChar char="•"/>
            </a:pPr>
            <a:r>
              <a:rPr lang="en-US" dirty="0"/>
              <a:t>Aids in workforce and inventory management based on peak sales days.</a:t>
            </a:r>
          </a:p>
          <a:p>
            <a:pPr>
              <a:buFont typeface="Arial" panose="020B0604020202020204" pitchFamily="34" charset="0"/>
              <a:buChar char="•"/>
            </a:pPr>
            <a:r>
              <a:rPr lang="en-US" dirty="0"/>
              <a:t>Supports marketing strategies by targeting high-revenue days.</a:t>
            </a:r>
          </a:p>
          <a:p>
            <a:pPr>
              <a:buFont typeface="Arial" panose="020B0604020202020204" pitchFamily="34" charset="0"/>
              <a:buChar char="•"/>
            </a:pPr>
            <a:r>
              <a:rPr lang="en-US" dirty="0"/>
              <a:t>Enhances decision-making for promotions and discount planning.</a:t>
            </a:r>
          </a:p>
          <a:p>
            <a:endParaRPr lang="en-IN" dirty="0"/>
          </a:p>
        </p:txBody>
      </p:sp>
    </p:spTree>
    <p:extLst>
      <p:ext uri="{BB962C8B-B14F-4D97-AF65-F5344CB8AC3E}">
        <p14:creationId xmlns:p14="http://schemas.microsoft.com/office/powerpoint/2010/main" val="2953898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890713"/>
            <a:ext cx="7468553"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Insights &amp; Recommendations</a:t>
            </a:r>
            <a:endParaRPr lang="en-US" sz="4400" dirty="0"/>
          </a:p>
        </p:txBody>
      </p:sp>
      <p:sp>
        <p:nvSpPr>
          <p:cNvPr id="4" name="Text 1"/>
          <p:cNvSpPr/>
          <p:nvPr/>
        </p:nvSpPr>
        <p:spPr>
          <a:xfrm>
            <a:off x="6324124" y="3657719"/>
            <a:ext cx="7468553" cy="3137936"/>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My analysis reveals key opportunities for Walmart to enhance sales performance. The identified top-performing branch provides a benchmark for operational excellence, while the most profitable product line highlights areas for strategic investment. Understanding customer spending patterns allows for targeted marketing initiatives to maximize customer lifetime value. These insights, when implemented, will improve efficiency and drive revenue growth.</a:t>
            </a:r>
            <a:endParaRPr lang="en-US" sz="1850" dirty="0"/>
          </a:p>
        </p:txBody>
      </p:sp>
      <p:pic>
        <p:nvPicPr>
          <p:cNvPr id="5" name="Image 0" descr="preencoded.png">
            <a:extLst>
              <a:ext uri="{FF2B5EF4-FFF2-40B4-BE49-F238E27FC236}">
                <a16:creationId xmlns:a16="http://schemas.microsoft.com/office/drawing/2014/main" id="{F0D0BF17-FAF8-BCE2-EA36-5980234E99C3}"/>
              </a:ext>
            </a:extLst>
          </p:cNvPr>
          <p:cNvPicPr>
            <a:picLocks noChangeAspect="1"/>
          </p:cNvPicPr>
          <p:nvPr/>
        </p:nvPicPr>
        <p:blipFill>
          <a:blip r:embed="rId3"/>
          <a:srcRect l="49874" t="17973" b="66749"/>
          <a:stretch/>
        </p:blipFill>
        <p:spPr>
          <a:xfrm>
            <a:off x="2736273" y="6109855"/>
            <a:ext cx="2750127" cy="180801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fessor Or Scientist Cartoon Character With Pointer Presenting On A  Board. 4K Animation Video Motion Graphics Without Background">
            <a:extLst>
              <a:ext uri="{FF2B5EF4-FFF2-40B4-BE49-F238E27FC236}">
                <a16:creationId xmlns:a16="http://schemas.microsoft.com/office/drawing/2014/main" id="{2887374A-3207-6132-A409-BCE666DCBB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7035"/>
            <a:ext cx="6117632" cy="80425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red and blue circle with a white circle and a white circle with a red arrow&#10;&#10;Description automatically generated">
            <a:extLst>
              <a:ext uri="{FF2B5EF4-FFF2-40B4-BE49-F238E27FC236}">
                <a16:creationId xmlns:a16="http://schemas.microsoft.com/office/drawing/2014/main" id="{ED6B6FBE-6CF6-2DDF-1F0F-9CD7D19A1ED4}"/>
              </a:ext>
            </a:extLst>
          </p:cNvPr>
          <p:cNvPicPr>
            <a:picLocks noChangeAspect="1"/>
          </p:cNvPicPr>
          <p:nvPr/>
        </p:nvPicPr>
        <p:blipFill>
          <a:blip r:embed="rId3"/>
          <a:srcRect l="50520"/>
          <a:stretch/>
        </p:blipFill>
        <p:spPr>
          <a:xfrm>
            <a:off x="3875810" y="2545773"/>
            <a:ext cx="1744397" cy="3595254"/>
          </a:xfrm>
          <a:prstGeom prst="rect">
            <a:avLst/>
          </a:prstGeom>
        </p:spPr>
      </p:pic>
      <p:sp>
        <p:nvSpPr>
          <p:cNvPr id="4" name="TextBox 3">
            <a:extLst>
              <a:ext uri="{FF2B5EF4-FFF2-40B4-BE49-F238E27FC236}">
                <a16:creationId xmlns:a16="http://schemas.microsoft.com/office/drawing/2014/main" id="{20D47EB5-55EE-CD75-99F7-C428F6C5B737}"/>
              </a:ext>
            </a:extLst>
          </p:cNvPr>
          <p:cNvSpPr txBox="1"/>
          <p:nvPr/>
        </p:nvSpPr>
        <p:spPr>
          <a:xfrm>
            <a:off x="7045037" y="3975254"/>
            <a:ext cx="4748645" cy="923330"/>
          </a:xfrm>
          <a:prstGeom prst="rect">
            <a:avLst/>
          </a:prstGeom>
          <a:noFill/>
        </p:spPr>
        <p:txBody>
          <a:bodyPr wrap="square" rtlCol="0">
            <a:spAutoFit/>
          </a:bodyPr>
          <a:lstStyle/>
          <a:p>
            <a:r>
              <a:rPr lang="en-IN" dirty="0"/>
              <a:t>https://drive.google.com/file/d/1MOzgTGfhPiTzcObKtF63bh6jEUXNfUcx/view?usp=sharing</a:t>
            </a:r>
          </a:p>
        </p:txBody>
      </p:sp>
      <p:sp>
        <p:nvSpPr>
          <p:cNvPr id="5" name="TextBox 4">
            <a:extLst>
              <a:ext uri="{FF2B5EF4-FFF2-40B4-BE49-F238E27FC236}">
                <a16:creationId xmlns:a16="http://schemas.microsoft.com/office/drawing/2014/main" id="{BBEFC030-A41D-DFB0-F9F8-EFD925AFE5CE}"/>
              </a:ext>
            </a:extLst>
          </p:cNvPr>
          <p:cNvSpPr txBox="1"/>
          <p:nvPr/>
        </p:nvSpPr>
        <p:spPr>
          <a:xfrm>
            <a:off x="6977495" y="2660072"/>
            <a:ext cx="4883727" cy="630942"/>
          </a:xfrm>
          <a:prstGeom prst="rect">
            <a:avLst/>
          </a:prstGeom>
          <a:noFill/>
        </p:spPr>
        <p:txBody>
          <a:bodyPr wrap="square" rtlCol="0">
            <a:spAutoFit/>
          </a:bodyPr>
          <a:lstStyle/>
          <a:p>
            <a:r>
              <a:rPr lang="en-IN" sz="3500" dirty="0">
                <a:latin typeface="Times New Roman" panose="02020603050405020304" pitchFamily="18" charset="0"/>
                <a:cs typeface="Times New Roman" panose="02020603050405020304" pitchFamily="18" charset="0"/>
              </a:rPr>
              <a:t>Quick intro about project </a:t>
            </a:r>
          </a:p>
        </p:txBody>
      </p:sp>
    </p:spTree>
    <p:extLst>
      <p:ext uri="{BB962C8B-B14F-4D97-AF65-F5344CB8AC3E}">
        <p14:creationId xmlns:p14="http://schemas.microsoft.com/office/powerpoint/2010/main" val="21384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3" name="Text 0"/>
          <p:cNvSpPr/>
          <p:nvPr/>
        </p:nvSpPr>
        <p:spPr>
          <a:xfrm>
            <a:off x="6324124" y="2817257"/>
            <a:ext cx="5632490" cy="704017"/>
          </a:xfrm>
          <a:prstGeom prst="rect">
            <a:avLst/>
          </a:prstGeom>
          <a:noFill/>
          <a:ln/>
        </p:spPr>
        <p:txBody>
          <a:bodyPr wrap="none" lIns="0" tIns="0" rIns="0" bIns="0" rtlCol="0" anchor="t"/>
          <a:lstStyle/>
          <a:p>
            <a:pPr marL="0" indent="0" algn="ctr">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Conclusion</a:t>
            </a:r>
            <a:endParaRPr lang="en-US" sz="4400" dirty="0"/>
          </a:p>
        </p:txBody>
      </p:sp>
      <p:sp>
        <p:nvSpPr>
          <p:cNvPr id="4" name="Text 1"/>
          <p:cNvSpPr/>
          <p:nvPr/>
        </p:nvSpPr>
        <p:spPr>
          <a:xfrm>
            <a:off x="6324124" y="3880247"/>
            <a:ext cx="7468553" cy="1532096"/>
          </a:xfrm>
          <a:prstGeom prst="rect">
            <a:avLst/>
          </a:prstGeom>
          <a:noFill/>
          <a:ln/>
        </p:spPr>
        <p:txBody>
          <a:bodyPr wrap="square" lIns="0" tIns="0" rIns="0" bIns="0" rtlCol="0" anchor="t"/>
          <a:lstStyle/>
          <a:p>
            <a:pPr marL="0" indent="0">
              <a:lnSpc>
                <a:spcPts val="3000"/>
              </a:lnSpc>
              <a:buNone/>
            </a:pPr>
            <a:r>
              <a:rPr lang="en-US" sz="1850" dirty="0">
                <a:solidFill>
                  <a:srgbClr val="FFFFFF"/>
                </a:solidFill>
                <a:latin typeface="PT Sans" pitchFamily="34" charset="0"/>
                <a:ea typeface="PT Sans" pitchFamily="34" charset="-122"/>
                <a:cs typeface="PT Sans" pitchFamily="34" charset="-120"/>
              </a:rPr>
              <a:t>This project demonstrated the power of SQL techniques for analyzing sales data and extracting valuable insights. By leveraging these insights, Walmart can make data-driven decisions to improve sales performance, enhance customer experience, and drive business growth.</a:t>
            </a:r>
            <a:endParaRPr lang="en-US" sz="1850" dirty="0"/>
          </a:p>
        </p:txBody>
      </p:sp>
      <p:pic>
        <p:nvPicPr>
          <p:cNvPr id="22" name="Picture 21" descr="A close-up of a poster&#10;&#10;Description automatically generated">
            <a:extLst>
              <a:ext uri="{FF2B5EF4-FFF2-40B4-BE49-F238E27FC236}">
                <a16:creationId xmlns:a16="http://schemas.microsoft.com/office/drawing/2014/main" id="{CB134BAA-B7F3-84BE-4567-112063355B43}"/>
              </a:ext>
            </a:extLst>
          </p:cNvPr>
          <p:cNvPicPr>
            <a:picLocks noChangeAspect="1"/>
          </p:cNvPicPr>
          <p:nvPr/>
        </p:nvPicPr>
        <p:blipFill>
          <a:blip r:embed="rId3"/>
          <a:srcRect l="58312" t="746" b="9302"/>
          <a:stretch/>
        </p:blipFill>
        <p:spPr>
          <a:xfrm>
            <a:off x="0" y="0"/>
            <a:ext cx="6097677" cy="82295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3" name="Text 0"/>
          <p:cNvSpPr/>
          <p:nvPr/>
        </p:nvSpPr>
        <p:spPr>
          <a:xfrm>
            <a:off x="4395046" y="987741"/>
            <a:ext cx="5632490" cy="704017"/>
          </a:xfrm>
          <a:prstGeom prst="rect">
            <a:avLst/>
          </a:prstGeom>
          <a:noFill/>
          <a:ln/>
        </p:spPr>
        <p:txBody>
          <a:bodyPr wrap="none" lIns="0" tIns="0" rIns="0" bIns="0" rtlCol="0" anchor="t"/>
          <a:lstStyle/>
          <a:p>
            <a:pPr marL="0" indent="0" algn="ctr">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THANK YOU</a:t>
            </a:r>
            <a:endParaRPr lang="en-US" sz="4400" dirty="0"/>
          </a:p>
        </p:txBody>
      </p:sp>
      <p:pic>
        <p:nvPicPr>
          <p:cNvPr id="11" name="Picture 10" descr="A person in yellow and blue suit walking with a person in yellow suit&#10;&#10;Description automatically generated">
            <a:extLst>
              <a:ext uri="{FF2B5EF4-FFF2-40B4-BE49-F238E27FC236}">
                <a16:creationId xmlns:a16="http://schemas.microsoft.com/office/drawing/2014/main" id="{27B19980-14C2-CF06-AC26-EA84B00FA7F3}"/>
              </a:ext>
            </a:extLst>
          </p:cNvPr>
          <p:cNvPicPr>
            <a:picLocks noChangeAspect="1"/>
          </p:cNvPicPr>
          <p:nvPr/>
        </p:nvPicPr>
        <p:blipFill>
          <a:blip r:embed="rId3"/>
          <a:stretch>
            <a:fillRect/>
          </a:stretch>
        </p:blipFill>
        <p:spPr>
          <a:xfrm>
            <a:off x="1662545" y="2178843"/>
            <a:ext cx="11263746" cy="5562384"/>
          </a:xfrm>
          <a:prstGeom prst="rect">
            <a:avLst/>
          </a:prstGeom>
        </p:spPr>
      </p:pic>
      <p:pic>
        <p:nvPicPr>
          <p:cNvPr id="12" name="Picture 11" descr="A person in yellow and blue suit walking with a person in yellow suit&#10;&#10;Description automatically generated">
            <a:extLst>
              <a:ext uri="{FF2B5EF4-FFF2-40B4-BE49-F238E27FC236}">
                <a16:creationId xmlns:a16="http://schemas.microsoft.com/office/drawing/2014/main" id="{E788834B-CC0D-C707-0010-EA9E0DE73A8D}"/>
              </a:ext>
            </a:extLst>
          </p:cNvPr>
          <p:cNvPicPr>
            <a:picLocks noChangeAspect="1"/>
          </p:cNvPicPr>
          <p:nvPr/>
        </p:nvPicPr>
        <p:blipFill>
          <a:blip r:embed="rId3"/>
          <a:srcRect t="36566" r="41790" b="46768"/>
          <a:stretch/>
        </p:blipFill>
        <p:spPr>
          <a:xfrm>
            <a:off x="2078182" y="5174672"/>
            <a:ext cx="7356763" cy="13196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812244" y="822722"/>
            <a:ext cx="5460563" cy="682466"/>
          </a:xfrm>
          <a:prstGeom prst="rect">
            <a:avLst/>
          </a:prstGeom>
          <a:noFill/>
          <a:ln/>
        </p:spPr>
        <p:txBody>
          <a:bodyPr wrap="none" lIns="0" tIns="0" rIns="0" bIns="0" rtlCol="0" anchor="t"/>
          <a:lstStyle/>
          <a:p>
            <a:pPr marL="0" indent="0">
              <a:lnSpc>
                <a:spcPts val="5350"/>
              </a:lnSpc>
              <a:buNone/>
            </a:pPr>
            <a:r>
              <a:rPr lang="en-US" sz="4250" dirty="0">
                <a:solidFill>
                  <a:srgbClr val="FFFFFF"/>
                </a:solidFill>
                <a:latin typeface="Nunito Semi Bold" pitchFamily="34" charset="0"/>
                <a:ea typeface="Nunito Semi Bold" pitchFamily="34" charset="-122"/>
                <a:cs typeface="Nunito Semi Bold" pitchFamily="34" charset="-120"/>
              </a:rPr>
              <a:t>Business Problem</a:t>
            </a:r>
            <a:endParaRPr lang="en-US" sz="4250" dirty="0"/>
          </a:p>
        </p:txBody>
      </p:sp>
      <p:sp>
        <p:nvSpPr>
          <p:cNvPr id="4" name="Shape 1"/>
          <p:cNvSpPr/>
          <p:nvPr/>
        </p:nvSpPr>
        <p:spPr>
          <a:xfrm>
            <a:off x="812244" y="1853208"/>
            <a:ext cx="3643789" cy="3217664"/>
          </a:xfrm>
          <a:prstGeom prst="roundRect">
            <a:avLst>
              <a:gd name="adj" fmla="val 10819"/>
            </a:avLst>
          </a:prstGeom>
          <a:solidFill>
            <a:srgbClr val="00002E"/>
          </a:solidFill>
          <a:ln w="22860">
            <a:solidFill>
              <a:srgbClr val="F2B42D"/>
            </a:solidFill>
            <a:prstDash val="solid"/>
          </a:ln>
        </p:spPr>
      </p:sp>
      <p:sp>
        <p:nvSpPr>
          <p:cNvPr id="5" name="Text 2"/>
          <p:cNvSpPr/>
          <p:nvPr/>
        </p:nvSpPr>
        <p:spPr>
          <a:xfrm>
            <a:off x="1067157" y="2108121"/>
            <a:ext cx="2730222" cy="341233"/>
          </a:xfrm>
          <a:prstGeom prst="rect">
            <a:avLst/>
          </a:prstGeom>
          <a:noFill/>
          <a:ln/>
        </p:spPr>
        <p:txBody>
          <a:bodyPr wrap="none" lIns="0" tIns="0" rIns="0" bIns="0" rtlCol="0" anchor="t"/>
          <a:lstStyle/>
          <a:p>
            <a:pPr marL="0" indent="0">
              <a:lnSpc>
                <a:spcPts val="2650"/>
              </a:lnSpc>
              <a:buNone/>
            </a:pPr>
            <a:r>
              <a:rPr lang="en-US" sz="2100" dirty="0">
                <a:solidFill>
                  <a:srgbClr val="FFFFFF"/>
                </a:solidFill>
                <a:latin typeface="Nunito Semi Bold" pitchFamily="34" charset="0"/>
                <a:ea typeface="Nunito Semi Bold" pitchFamily="34" charset="-122"/>
                <a:cs typeface="Nunito Semi Bold" pitchFamily="34" charset="-120"/>
              </a:rPr>
              <a:t>Sales Analysis</a:t>
            </a:r>
            <a:endParaRPr lang="en-US" sz="2100" dirty="0"/>
          </a:p>
        </p:txBody>
      </p:sp>
      <p:sp>
        <p:nvSpPr>
          <p:cNvPr id="6" name="Text 3"/>
          <p:cNvSpPr/>
          <p:nvPr/>
        </p:nvSpPr>
        <p:spPr>
          <a:xfrm>
            <a:off x="1067157" y="2588538"/>
            <a:ext cx="3133963" cy="1856184"/>
          </a:xfrm>
          <a:prstGeom prst="rect">
            <a:avLst/>
          </a:prstGeom>
          <a:noFill/>
          <a:ln/>
        </p:spPr>
        <p:txBody>
          <a:bodyPr wrap="square" lIns="0" tIns="0" rIns="0" bIns="0" rtlCol="0" anchor="t"/>
          <a:lstStyle/>
          <a:p>
            <a:pPr marL="0" indent="0">
              <a:lnSpc>
                <a:spcPts val="2900"/>
              </a:lnSpc>
              <a:buNone/>
            </a:pPr>
            <a:r>
              <a:rPr lang="en-US" sz="1800" dirty="0">
                <a:solidFill>
                  <a:srgbClr val="FFFFFF"/>
                </a:solidFill>
                <a:latin typeface="PT Sans" pitchFamily="34" charset="0"/>
                <a:ea typeface="PT Sans" pitchFamily="34" charset="-122"/>
                <a:cs typeface="PT Sans" pitchFamily="34" charset="-120"/>
              </a:rPr>
              <a:t>Walmart needs to analyze its sales data to understand the factors driving sales growth, identify areas for improvement, and optimize pricing strategies.</a:t>
            </a:r>
            <a:endParaRPr lang="en-US" sz="1800" dirty="0"/>
          </a:p>
        </p:txBody>
      </p:sp>
      <p:sp>
        <p:nvSpPr>
          <p:cNvPr id="7" name="Shape 4"/>
          <p:cNvSpPr/>
          <p:nvPr/>
        </p:nvSpPr>
        <p:spPr>
          <a:xfrm>
            <a:off x="4688086" y="1853208"/>
            <a:ext cx="3643789" cy="3217664"/>
          </a:xfrm>
          <a:prstGeom prst="roundRect">
            <a:avLst>
              <a:gd name="adj" fmla="val 10819"/>
            </a:avLst>
          </a:prstGeom>
          <a:solidFill>
            <a:srgbClr val="00002E"/>
          </a:solidFill>
          <a:ln w="22860">
            <a:solidFill>
              <a:srgbClr val="D7425E"/>
            </a:solidFill>
            <a:prstDash val="solid"/>
          </a:ln>
        </p:spPr>
      </p:sp>
      <p:sp>
        <p:nvSpPr>
          <p:cNvPr id="8" name="Text 5"/>
          <p:cNvSpPr/>
          <p:nvPr/>
        </p:nvSpPr>
        <p:spPr>
          <a:xfrm>
            <a:off x="4942999" y="2108121"/>
            <a:ext cx="2730222" cy="341233"/>
          </a:xfrm>
          <a:prstGeom prst="rect">
            <a:avLst/>
          </a:prstGeom>
          <a:noFill/>
          <a:ln/>
        </p:spPr>
        <p:txBody>
          <a:bodyPr wrap="none" lIns="0" tIns="0" rIns="0" bIns="0" rtlCol="0" anchor="t"/>
          <a:lstStyle/>
          <a:p>
            <a:pPr marL="0" indent="0">
              <a:lnSpc>
                <a:spcPts val="2650"/>
              </a:lnSpc>
              <a:buNone/>
            </a:pPr>
            <a:r>
              <a:rPr lang="en-US" sz="2100" dirty="0">
                <a:solidFill>
                  <a:srgbClr val="FFFFFF"/>
                </a:solidFill>
                <a:latin typeface="Nunito Semi Bold" pitchFamily="34" charset="0"/>
                <a:ea typeface="Nunito Semi Bold" pitchFamily="34" charset="-122"/>
                <a:cs typeface="Nunito Semi Bold" pitchFamily="34" charset="-120"/>
              </a:rPr>
              <a:t>Customer Behavior</a:t>
            </a:r>
            <a:endParaRPr lang="en-US" sz="2100" dirty="0"/>
          </a:p>
        </p:txBody>
      </p:sp>
      <p:sp>
        <p:nvSpPr>
          <p:cNvPr id="9" name="Text 6"/>
          <p:cNvSpPr/>
          <p:nvPr/>
        </p:nvSpPr>
        <p:spPr>
          <a:xfrm>
            <a:off x="4942999" y="2588538"/>
            <a:ext cx="3133963" cy="2227421"/>
          </a:xfrm>
          <a:prstGeom prst="rect">
            <a:avLst/>
          </a:prstGeom>
          <a:noFill/>
          <a:ln/>
        </p:spPr>
        <p:txBody>
          <a:bodyPr wrap="square" lIns="0" tIns="0" rIns="0" bIns="0" rtlCol="0" anchor="t"/>
          <a:lstStyle/>
          <a:p>
            <a:pPr marL="0" indent="0">
              <a:lnSpc>
                <a:spcPts val="2900"/>
              </a:lnSpc>
              <a:buNone/>
            </a:pPr>
            <a:r>
              <a:rPr lang="en-US" sz="1800" dirty="0">
                <a:solidFill>
                  <a:srgbClr val="FFFFFF"/>
                </a:solidFill>
                <a:latin typeface="PT Sans" pitchFamily="34" charset="0"/>
                <a:ea typeface="PT Sans" pitchFamily="34" charset="-122"/>
                <a:cs typeface="PT Sans" pitchFamily="34" charset="-120"/>
              </a:rPr>
              <a:t>Understanding customer behavior is crucial for Walmart to personalize marketing campaigns, improve customer satisfaction, and develop loyalty programs.</a:t>
            </a:r>
            <a:endParaRPr lang="en-US" sz="1800" dirty="0"/>
          </a:p>
        </p:txBody>
      </p:sp>
      <p:sp>
        <p:nvSpPr>
          <p:cNvPr id="10" name="Shape 7"/>
          <p:cNvSpPr/>
          <p:nvPr/>
        </p:nvSpPr>
        <p:spPr>
          <a:xfrm>
            <a:off x="812244" y="5302925"/>
            <a:ext cx="7519511" cy="2103953"/>
          </a:xfrm>
          <a:prstGeom prst="roundRect">
            <a:avLst>
              <a:gd name="adj" fmla="val 16546"/>
            </a:avLst>
          </a:prstGeom>
          <a:solidFill>
            <a:srgbClr val="00002E"/>
          </a:solidFill>
          <a:ln w="22860">
            <a:solidFill>
              <a:srgbClr val="DD785E"/>
            </a:solidFill>
            <a:prstDash val="solid"/>
          </a:ln>
        </p:spPr>
      </p:sp>
      <p:sp>
        <p:nvSpPr>
          <p:cNvPr id="11" name="Text 8"/>
          <p:cNvSpPr/>
          <p:nvPr/>
        </p:nvSpPr>
        <p:spPr>
          <a:xfrm>
            <a:off x="1067157" y="5557838"/>
            <a:ext cx="2730222" cy="341233"/>
          </a:xfrm>
          <a:prstGeom prst="rect">
            <a:avLst/>
          </a:prstGeom>
          <a:noFill/>
          <a:ln/>
        </p:spPr>
        <p:txBody>
          <a:bodyPr wrap="none" lIns="0" tIns="0" rIns="0" bIns="0" rtlCol="0" anchor="t"/>
          <a:lstStyle/>
          <a:p>
            <a:pPr marL="0" indent="0">
              <a:lnSpc>
                <a:spcPts val="2650"/>
              </a:lnSpc>
              <a:buNone/>
            </a:pPr>
            <a:r>
              <a:rPr lang="en-US" sz="2100" dirty="0">
                <a:solidFill>
                  <a:srgbClr val="FFFFFF"/>
                </a:solidFill>
                <a:latin typeface="Nunito Semi Bold" pitchFamily="34" charset="0"/>
                <a:ea typeface="Nunito Semi Bold" pitchFamily="34" charset="-122"/>
                <a:cs typeface="Nunito Semi Bold" pitchFamily="34" charset="-120"/>
              </a:rPr>
              <a:t>Product Performance</a:t>
            </a:r>
            <a:endParaRPr lang="en-US" sz="2100" dirty="0"/>
          </a:p>
        </p:txBody>
      </p:sp>
      <p:sp>
        <p:nvSpPr>
          <p:cNvPr id="12" name="Text 9"/>
          <p:cNvSpPr/>
          <p:nvPr/>
        </p:nvSpPr>
        <p:spPr>
          <a:xfrm>
            <a:off x="1067157" y="6038255"/>
            <a:ext cx="7009686" cy="1113711"/>
          </a:xfrm>
          <a:prstGeom prst="rect">
            <a:avLst/>
          </a:prstGeom>
          <a:noFill/>
          <a:ln/>
        </p:spPr>
        <p:txBody>
          <a:bodyPr wrap="square" lIns="0" tIns="0" rIns="0" bIns="0" rtlCol="0" anchor="t"/>
          <a:lstStyle/>
          <a:p>
            <a:pPr marL="0" indent="0">
              <a:lnSpc>
                <a:spcPts val="2900"/>
              </a:lnSpc>
              <a:buNone/>
            </a:pPr>
            <a:r>
              <a:rPr lang="en-US" sz="1800" dirty="0">
                <a:solidFill>
                  <a:srgbClr val="FFFFFF"/>
                </a:solidFill>
                <a:latin typeface="PT Sans" pitchFamily="34" charset="0"/>
                <a:ea typeface="PT Sans" pitchFamily="34" charset="-122"/>
                <a:cs typeface="PT Sans" pitchFamily="34" charset="-120"/>
              </a:rPr>
              <a:t>Analyzing product performance helps Walmart identify best-selling products, optimize inventory management, and make informed decisions about product assortment.</a:t>
            </a:r>
            <a:endParaRPr lang="en-US" sz="1800" dirty="0"/>
          </a:p>
        </p:txBody>
      </p:sp>
      <p:pic>
        <p:nvPicPr>
          <p:cNvPr id="13" name="Picture 12" descr="A computer screen with text and images&#10;&#10;Description automatically generated">
            <a:extLst>
              <a:ext uri="{FF2B5EF4-FFF2-40B4-BE49-F238E27FC236}">
                <a16:creationId xmlns:a16="http://schemas.microsoft.com/office/drawing/2014/main" id="{EBC770F0-A76C-7243-5612-A1EE8B3DE1E5}"/>
              </a:ext>
            </a:extLst>
          </p:cNvPr>
          <p:cNvPicPr>
            <a:picLocks noChangeAspect="1"/>
          </p:cNvPicPr>
          <p:nvPr/>
        </p:nvPicPr>
        <p:blipFill>
          <a:blip r:embed="rId3"/>
          <a:stretch>
            <a:fillRect/>
          </a:stretch>
        </p:blipFill>
        <p:spPr>
          <a:xfrm>
            <a:off x="8728364" y="0"/>
            <a:ext cx="5902036"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3349099" y="1553967"/>
            <a:ext cx="7703603"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Times New Roman" panose="02020603050405020304" pitchFamily="18" charset="0"/>
                <a:ea typeface="Nunito Semi Bold" pitchFamily="34" charset="-122"/>
                <a:cs typeface="Times New Roman" panose="02020603050405020304" pitchFamily="18" charset="0"/>
              </a:rPr>
              <a:t>SQL TASKS IN THIS PROJECT</a:t>
            </a:r>
            <a:endParaRPr lang="en-US" sz="4400" dirty="0">
              <a:latin typeface="Times New Roman" panose="02020603050405020304" pitchFamily="18" charset="0"/>
              <a:cs typeface="Times New Roman" panose="02020603050405020304" pitchFamily="18" charset="0"/>
            </a:endParaRPr>
          </a:p>
        </p:txBody>
      </p:sp>
      <p:sp>
        <p:nvSpPr>
          <p:cNvPr id="4" name="Text 1"/>
          <p:cNvSpPr/>
          <p:nvPr/>
        </p:nvSpPr>
        <p:spPr>
          <a:xfrm>
            <a:off x="879286" y="3113387"/>
            <a:ext cx="7371096" cy="3131549"/>
          </a:xfrm>
          <a:prstGeom prst="rect">
            <a:avLst/>
          </a:prstGeom>
          <a:noFill/>
          <a:ln/>
        </p:spPr>
        <p:txBody>
          <a:bodyPr wrap="square" lIns="0" tIns="0" rIns="0" bIns="0" rtlCol="0" anchor="t"/>
          <a:lstStyle/>
          <a:p>
            <a:pPr marL="0" indent="0">
              <a:lnSpc>
                <a:spcPts val="3000"/>
              </a:lnSpc>
              <a:buNone/>
            </a:pPr>
            <a:r>
              <a:rPr lang="en-US" sz="2000" dirty="0"/>
              <a:t>Task 1: Identifying the Top Branch by Sales Growth Rate</a:t>
            </a:r>
          </a:p>
          <a:p>
            <a:pPr marL="0" indent="0">
              <a:lnSpc>
                <a:spcPts val="3000"/>
              </a:lnSpc>
              <a:buNone/>
            </a:pPr>
            <a:r>
              <a:rPr lang="en-US" sz="2000" dirty="0"/>
              <a:t>Task 2: Finding the Most Profitable Product Line for Each Branch </a:t>
            </a:r>
          </a:p>
          <a:p>
            <a:pPr marL="0" indent="0">
              <a:lnSpc>
                <a:spcPts val="3000"/>
              </a:lnSpc>
              <a:buNone/>
            </a:pPr>
            <a:r>
              <a:rPr lang="en-US" sz="2000" dirty="0"/>
              <a:t>Task 3: Analyzing Customer Segmentation Based on Spending</a:t>
            </a:r>
          </a:p>
          <a:p>
            <a:pPr marL="0" indent="0">
              <a:lnSpc>
                <a:spcPts val="3000"/>
              </a:lnSpc>
              <a:buNone/>
            </a:pPr>
            <a:r>
              <a:rPr lang="en-US" sz="2000" dirty="0"/>
              <a:t>Task 4: Detecting Anomalies in Sales Transactions.</a:t>
            </a:r>
          </a:p>
          <a:p>
            <a:pPr marL="0" indent="0">
              <a:lnSpc>
                <a:spcPts val="3000"/>
              </a:lnSpc>
              <a:buNone/>
            </a:pPr>
            <a:r>
              <a:rPr lang="en-US" sz="2000" dirty="0"/>
              <a:t>Task 5: Most Popular Payment Method by City</a:t>
            </a:r>
          </a:p>
          <a:p>
            <a:pPr marL="0" indent="0">
              <a:lnSpc>
                <a:spcPts val="3000"/>
              </a:lnSpc>
              <a:buNone/>
            </a:pPr>
            <a:endParaRPr lang="en-US" sz="1850" dirty="0"/>
          </a:p>
        </p:txBody>
      </p:sp>
      <p:sp>
        <p:nvSpPr>
          <p:cNvPr id="8" name="Text 1">
            <a:extLst>
              <a:ext uri="{FF2B5EF4-FFF2-40B4-BE49-F238E27FC236}">
                <a16:creationId xmlns:a16="http://schemas.microsoft.com/office/drawing/2014/main" id="{C602D46A-49CE-F846-62ED-66A53A5A6557}"/>
              </a:ext>
            </a:extLst>
          </p:cNvPr>
          <p:cNvSpPr/>
          <p:nvPr/>
        </p:nvSpPr>
        <p:spPr>
          <a:xfrm>
            <a:off x="8391914" y="3113386"/>
            <a:ext cx="6113796" cy="3131549"/>
          </a:xfrm>
          <a:prstGeom prst="rect">
            <a:avLst/>
          </a:prstGeom>
          <a:noFill/>
          <a:ln/>
        </p:spPr>
        <p:txBody>
          <a:bodyPr wrap="square" lIns="0" tIns="0" rIns="0" bIns="0" rtlCol="0" anchor="t"/>
          <a:lstStyle/>
          <a:p>
            <a:pPr marL="0" indent="0">
              <a:lnSpc>
                <a:spcPts val="3000"/>
              </a:lnSpc>
              <a:buNone/>
            </a:pPr>
            <a:r>
              <a:rPr lang="en-US" sz="2000" dirty="0"/>
              <a:t>Task 6: Monthly Sales Distribution by Gender</a:t>
            </a:r>
          </a:p>
          <a:p>
            <a:pPr marL="0" indent="0">
              <a:lnSpc>
                <a:spcPts val="3000"/>
              </a:lnSpc>
              <a:buNone/>
            </a:pPr>
            <a:r>
              <a:rPr lang="en-US" sz="2000" dirty="0"/>
              <a:t>Task 7: Best Product Line by Customer Type </a:t>
            </a:r>
          </a:p>
          <a:p>
            <a:pPr marL="0" indent="0">
              <a:lnSpc>
                <a:spcPts val="3000"/>
              </a:lnSpc>
              <a:buNone/>
            </a:pPr>
            <a:r>
              <a:rPr lang="en-US" sz="2000" dirty="0"/>
              <a:t>Task 8: Identifying Repeat Customers </a:t>
            </a:r>
          </a:p>
          <a:p>
            <a:pPr marL="0" indent="0">
              <a:lnSpc>
                <a:spcPts val="3000"/>
              </a:lnSpc>
              <a:buNone/>
            </a:pPr>
            <a:r>
              <a:rPr lang="en-US" sz="2000" dirty="0"/>
              <a:t>Task 9: Finding Top 5 Customers by Sales Volume </a:t>
            </a:r>
          </a:p>
          <a:p>
            <a:pPr marL="0" indent="0">
              <a:lnSpc>
                <a:spcPts val="3000"/>
              </a:lnSpc>
              <a:buNone/>
            </a:pPr>
            <a:r>
              <a:rPr lang="en-US" sz="2000" dirty="0"/>
              <a:t>Task 10: Analyzing Sales Trends by Day of the Week</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106459" y="264911"/>
            <a:ext cx="5836801" cy="669911"/>
          </a:xfrm>
          <a:prstGeom prst="rect">
            <a:avLst/>
          </a:prstGeom>
          <a:noFill/>
          <a:ln/>
        </p:spPr>
        <p:txBody>
          <a:bodyPr wrap="none" lIns="0" tIns="0" rIns="0" bIns="0" rtlCol="0" anchor="t"/>
          <a:lstStyle/>
          <a:p>
            <a:pPr marL="0" indent="0" algn="ctr">
              <a:lnSpc>
                <a:spcPts val="2750"/>
              </a:lnSpc>
              <a:buNone/>
            </a:pPr>
            <a:r>
              <a:rPr lang="en-US" sz="3500" dirty="0">
                <a:solidFill>
                  <a:srgbClr val="FFFFFF"/>
                </a:solidFill>
                <a:latin typeface="Times New Roman" panose="02020603050405020304" pitchFamily="18" charset="0"/>
                <a:ea typeface="Nunito Semi Bold" pitchFamily="34" charset="-122"/>
                <a:cs typeface="Times New Roman" panose="02020603050405020304" pitchFamily="18" charset="0"/>
              </a:rPr>
              <a:t>Top Branch By Sales Growth Rate</a:t>
            </a:r>
            <a:endParaRPr lang="en-US" sz="3500" dirty="0">
              <a:latin typeface="Times New Roman" panose="02020603050405020304" pitchFamily="18" charset="0"/>
              <a:cs typeface="Times New Roman" panose="02020603050405020304" pitchFamily="18" charset="0"/>
            </a:endParaRPr>
          </a:p>
        </p:txBody>
      </p:sp>
      <p:sp>
        <p:nvSpPr>
          <p:cNvPr id="7" name="Text 5"/>
          <p:cNvSpPr/>
          <p:nvPr/>
        </p:nvSpPr>
        <p:spPr>
          <a:xfrm>
            <a:off x="5587856" y="1062973"/>
            <a:ext cx="2252901" cy="492726"/>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ea typeface="Nunito Semi Bold" pitchFamily="34" charset="-122"/>
                <a:cs typeface="Nunito Semi Bold" pitchFamily="34" charset="-120"/>
              </a:rPr>
              <a:t>SQL</a:t>
            </a:r>
            <a:r>
              <a:rPr lang="en-US" sz="2200" dirty="0">
                <a:solidFill>
                  <a:srgbClr val="FFFFFF"/>
                </a:solidFill>
                <a:ea typeface="Nunito Semi Bold" pitchFamily="34" charset="-122"/>
                <a:cs typeface="Nunito Semi Bold" pitchFamily="34" charset="-120"/>
              </a:rPr>
              <a:t> </a:t>
            </a:r>
            <a:r>
              <a:rPr lang="en-US" sz="2200" u="sng" dirty="0">
                <a:solidFill>
                  <a:srgbClr val="FFFFFF"/>
                </a:solidFill>
                <a:ea typeface="Nunito Semi Bold" pitchFamily="34" charset="-122"/>
                <a:cs typeface="Nunito Semi Bold" pitchFamily="34" charset="-120"/>
              </a:rPr>
              <a:t>Query</a:t>
            </a:r>
            <a:endParaRPr lang="en-US" sz="2200" u="sng" dirty="0"/>
          </a:p>
        </p:txBody>
      </p:sp>
      <p:sp>
        <p:nvSpPr>
          <p:cNvPr id="9" name="Shape 7"/>
          <p:cNvSpPr/>
          <p:nvPr/>
        </p:nvSpPr>
        <p:spPr>
          <a:xfrm>
            <a:off x="4022911" y="5163727"/>
            <a:ext cx="6003896" cy="2731137"/>
          </a:xfrm>
          <a:prstGeom prst="roundRect">
            <a:avLst>
              <a:gd name="adj" fmla="val 9437"/>
            </a:avLst>
          </a:prstGeom>
          <a:solidFill>
            <a:srgbClr val="483304"/>
          </a:solidFill>
          <a:ln/>
        </p:spPr>
        <p:txBody>
          <a:bodyPr/>
          <a:lstStyle/>
          <a:p>
            <a:endParaRPr lang="en-IN" dirty="0"/>
          </a:p>
        </p:txBody>
      </p:sp>
      <p:sp>
        <p:nvSpPr>
          <p:cNvPr id="10" name="Shape 8"/>
          <p:cNvSpPr/>
          <p:nvPr/>
        </p:nvSpPr>
        <p:spPr>
          <a:xfrm>
            <a:off x="1704552" y="1629635"/>
            <a:ext cx="11595152" cy="2795155"/>
          </a:xfrm>
          <a:prstGeom prst="roundRect">
            <a:avLst>
              <a:gd name="adj" fmla="val 944"/>
            </a:avLst>
          </a:prstGeom>
          <a:solidFill>
            <a:srgbClr val="483304"/>
          </a:solidFill>
          <a:ln/>
        </p:spPr>
        <p:txBody>
          <a:bodyPr/>
          <a:lstStyle/>
          <a:p>
            <a:r>
              <a:rPr lang="en-US" dirty="0"/>
              <a:t>WITH </a:t>
            </a:r>
            <a:r>
              <a:rPr lang="en-US" dirty="0" err="1"/>
              <a:t>top_Branch_by_Sales</a:t>
            </a:r>
            <a:r>
              <a:rPr lang="en-US" dirty="0"/>
              <a:t> AS ( SELECT branch,            </a:t>
            </a:r>
          </a:p>
          <a:p>
            <a:r>
              <a:rPr lang="en-US" dirty="0"/>
              <a:t>MONTH(date) AS month,           </a:t>
            </a:r>
          </a:p>
          <a:p>
            <a:r>
              <a:rPr lang="en-US" dirty="0"/>
              <a:t> SUM(total) AS </a:t>
            </a:r>
            <a:r>
              <a:rPr lang="en-US" dirty="0" err="1"/>
              <a:t>total_sales</a:t>
            </a:r>
            <a:r>
              <a:rPr lang="en-US" dirty="0"/>
              <a:t>,           </a:t>
            </a:r>
          </a:p>
          <a:p>
            <a:r>
              <a:rPr lang="en-US" dirty="0"/>
              <a:t>LAG(SUM(total)) OVER (PARTITION BY branch ORDER BY MONTH(date)) AS </a:t>
            </a:r>
            <a:r>
              <a:rPr lang="en-US" dirty="0" err="1"/>
              <a:t>prev_month_sales</a:t>
            </a:r>
            <a:r>
              <a:rPr lang="en-US" dirty="0"/>
              <a:t>    </a:t>
            </a:r>
          </a:p>
          <a:p>
            <a:r>
              <a:rPr lang="en-US" dirty="0"/>
              <a:t>FROM </a:t>
            </a:r>
            <a:r>
              <a:rPr lang="en-US" dirty="0" err="1"/>
              <a:t>walmart_sales</a:t>
            </a:r>
            <a:r>
              <a:rPr lang="en-US" dirty="0"/>
              <a:t>    </a:t>
            </a:r>
          </a:p>
          <a:p>
            <a:r>
              <a:rPr lang="en-US" dirty="0"/>
              <a:t>GROUP BY branch, MONTH(date))</a:t>
            </a:r>
          </a:p>
          <a:p>
            <a:r>
              <a:rPr lang="en-US" dirty="0"/>
              <a:t>SELECT branch, month, </a:t>
            </a:r>
            <a:r>
              <a:rPr lang="en-US" dirty="0" err="1"/>
              <a:t>total_sales</a:t>
            </a:r>
            <a:r>
              <a:rPr lang="en-US" dirty="0"/>
              <a:t>, (</a:t>
            </a:r>
            <a:r>
              <a:rPr lang="en-US" dirty="0" err="1"/>
              <a:t>total_sales</a:t>
            </a:r>
            <a:r>
              <a:rPr lang="en-US" dirty="0"/>
              <a:t> - </a:t>
            </a:r>
            <a:r>
              <a:rPr lang="en-US" dirty="0" err="1"/>
              <a:t>prev_month_sales</a:t>
            </a:r>
            <a:r>
              <a:rPr lang="en-US" dirty="0"/>
              <a:t>) / </a:t>
            </a:r>
            <a:r>
              <a:rPr lang="en-US" dirty="0" err="1"/>
              <a:t>prev_month_sales</a:t>
            </a:r>
            <a:r>
              <a:rPr lang="en-US" dirty="0"/>
              <a:t> * 100 AS </a:t>
            </a:r>
            <a:r>
              <a:rPr lang="en-US" dirty="0" err="1"/>
              <a:t>growth_rate</a:t>
            </a:r>
            <a:endParaRPr lang="en-US" dirty="0"/>
          </a:p>
          <a:p>
            <a:r>
              <a:rPr lang="en-US" dirty="0"/>
              <a:t>FROM </a:t>
            </a:r>
            <a:r>
              <a:rPr lang="en-US" dirty="0" err="1"/>
              <a:t>top_Branch_by_Sales</a:t>
            </a:r>
            <a:r>
              <a:rPr lang="en-US" dirty="0"/>
              <a:t>;</a:t>
            </a:r>
            <a:endParaRPr lang="en-IN" dirty="0"/>
          </a:p>
        </p:txBody>
      </p:sp>
      <p:sp>
        <p:nvSpPr>
          <p:cNvPr id="11" name="Text 9"/>
          <p:cNvSpPr/>
          <p:nvPr/>
        </p:nvSpPr>
        <p:spPr>
          <a:xfrm>
            <a:off x="246979" y="1959666"/>
            <a:ext cx="6369725" cy="1723073"/>
          </a:xfrm>
          <a:prstGeom prst="rect">
            <a:avLst/>
          </a:prstGeom>
          <a:noFill/>
          <a:ln/>
        </p:spPr>
        <p:txBody>
          <a:bodyPr wrap="square" lIns="0" tIns="0" rIns="0" bIns="0" rtlCol="0" anchor="t"/>
          <a:lstStyle/>
          <a:p>
            <a:pPr marL="0" indent="0" algn="ctr">
              <a:lnSpc>
                <a:spcPts val="1500"/>
              </a:lnSpc>
              <a:buNone/>
            </a:pPr>
            <a:r>
              <a:rPr lang="en-US" sz="900" dirty="0">
                <a:solidFill>
                  <a:srgbClr val="FFFFFF"/>
                </a:solidFill>
                <a:highlight>
                  <a:srgbClr val="483304"/>
                </a:highlight>
                <a:latin typeface="Consolas" pitchFamily="34" charset="0"/>
                <a:ea typeface="Consolas" pitchFamily="34" charset="-122"/>
                <a:cs typeface="Consolas" pitchFamily="34" charset="-120"/>
              </a:rPr>
              <a:t>
</a:t>
            </a:r>
            <a:endParaRPr lang="en-US" sz="900" dirty="0"/>
          </a:p>
        </p:txBody>
      </p:sp>
      <p:sp>
        <p:nvSpPr>
          <p:cNvPr id="32" name="Text 29"/>
          <p:cNvSpPr/>
          <p:nvPr/>
        </p:nvSpPr>
        <p:spPr>
          <a:xfrm>
            <a:off x="7502128" y="5311762"/>
            <a:ext cx="6597253" cy="2586217"/>
          </a:xfrm>
          <a:prstGeom prst="rect">
            <a:avLst/>
          </a:prstGeom>
          <a:noFill/>
          <a:ln/>
        </p:spPr>
        <p:txBody>
          <a:bodyPr wrap="square" lIns="0" tIns="0" rIns="0" bIns="0" rtlCol="0" anchor="t"/>
          <a:lstStyle/>
          <a:p>
            <a:pPr marL="0" indent="0" algn="ctr">
              <a:lnSpc>
                <a:spcPts val="1500"/>
              </a:lnSpc>
              <a:buNone/>
            </a:pPr>
            <a:endParaRPr lang="en-US" sz="1900" dirty="0"/>
          </a:p>
        </p:txBody>
      </p:sp>
      <p:sp>
        <p:nvSpPr>
          <p:cNvPr id="35" name="TextBox 34">
            <a:extLst>
              <a:ext uri="{FF2B5EF4-FFF2-40B4-BE49-F238E27FC236}">
                <a16:creationId xmlns:a16="http://schemas.microsoft.com/office/drawing/2014/main" id="{A874E37E-A1CE-DE51-4301-7DBACFED75C6}"/>
              </a:ext>
            </a:extLst>
          </p:cNvPr>
          <p:cNvSpPr txBox="1"/>
          <p:nvPr/>
        </p:nvSpPr>
        <p:spPr>
          <a:xfrm>
            <a:off x="5597880" y="4592972"/>
            <a:ext cx="2037647" cy="430887"/>
          </a:xfrm>
          <a:prstGeom prst="rect">
            <a:avLst/>
          </a:prstGeom>
          <a:noFill/>
        </p:spPr>
        <p:txBody>
          <a:bodyPr wrap="square" rtlCol="0">
            <a:spAutoFit/>
          </a:bodyPr>
          <a:lstStyle/>
          <a:p>
            <a:pPr algn="ctr"/>
            <a:r>
              <a:rPr lang="en-IN" sz="2200" dirty="0"/>
              <a:t>OUT</a:t>
            </a:r>
            <a:r>
              <a:rPr lang="en-IN" dirty="0"/>
              <a:t> </a:t>
            </a:r>
            <a:r>
              <a:rPr lang="en-IN" sz="2200" dirty="0"/>
              <a:t>PUT</a:t>
            </a:r>
            <a:r>
              <a:rPr lang="en-IN" dirty="0"/>
              <a:t> </a:t>
            </a:r>
          </a:p>
        </p:txBody>
      </p:sp>
      <p:pic>
        <p:nvPicPr>
          <p:cNvPr id="4" name="Picture 3">
            <a:extLst>
              <a:ext uri="{FF2B5EF4-FFF2-40B4-BE49-F238E27FC236}">
                <a16:creationId xmlns:a16="http://schemas.microsoft.com/office/drawing/2014/main" id="{FBC2291A-D80D-915E-FDA9-26FCC49E24C5}"/>
              </a:ext>
            </a:extLst>
          </p:cNvPr>
          <p:cNvPicPr>
            <a:picLocks noChangeAspect="1"/>
          </p:cNvPicPr>
          <p:nvPr/>
        </p:nvPicPr>
        <p:blipFill>
          <a:blip r:embed="rId3"/>
          <a:stretch>
            <a:fillRect/>
          </a:stretch>
        </p:blipFill>
        <p:spPr>
          <a:xfrm>
            <a:off x="4915504" y="5336855"/>
            <a:ext cx="4218710" cy="23911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AC1EE-B723-3549-FC2A-E4918797C1A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08F3F59-0F5A-6818-CE40-9E931EDD79B3}"/>
              </a:ext>
            </a:extLst>
          </p:cNvPr>
          <p:cNvSpPr/>
          <p:nvPr/>
        </p:nvSpPr>
        <p:spPr>
          <a:xfrm>
            <a:off x="4106459" y="264911"/>
            <a:ext cx="5836801" cy="919653"/>
          </a:xfrm>
          <a:prstGeom prst="rect">
            <a:avLst/>
          </a:prstGeom>
          <a:noFill/>
          <a:ln/>
        </p:spPr>
        <p:txBody>
          <a:bodyPr wrap="none" lIns="0" tIns="0" rIns="0" bIns="0" rtlCol="0" anchor="t"/>
          <a:lstStyle/>
          <a:p>
            <a:pPr marL="0" indent="0" algn="ctr">
              <a:lnSpc>
                <a:spcPts val="2750"/>
              </a:lnSpc>
              <a:buNone/>
            </a:pPr>
            <a:r>
              <a:rPr lang="en-US" sz="3500" dirty="0">
                <a:solidFill>
                  <a:srgbClr val="FFFFFF"/>
                </a:solidFill>
                <a:latin typeface="Times New Roman" panose="02020603050405020304" pitchFamily="18" charset="0"/>
                <a:ea typeface="Nunito Semi Bold" pitchFamily="34" charset="-122"/>
                <a:cs typeface="Times New Roman" panose="02020603050405020304" pitchFamily="18" charset="0"/>
              </a:rPr>
              <a:t>Top Branch By Sales Growth Rate</a:t>
            </a:r>
            <a:endParaRPr lang="en-US" sz="3500" dirty="0">
              <a:latin typeface="Times New Roman" panose="02020603050405020304" pitchFamily="18" charset="0"/>
              <a:cs typeface="Times New Roman" panose="02020603050405020304" pitchFamily="18" charset="0"/>
            </a:endParaRPr>
          </a:p>
        </p:txBody>
      </p:sp>
      <p:sp>
        <p:nvSpPr>
          <p:cNvPr id="32" name="Text 29">
            <a:extLst>
              <a:ext uri="{FF2B5EF4-FFF2-40B4-BE49-F238E27FC236}">
                <a16:creationId xmlns:a16="http://schemas.microsoft.com/office/drawing/2014/main" id="{74489FD7-DB71-4959-D7A3-49F113A8798B}"/>
              </a:ext>
            </a:extLst>
          </p:cNvPr>
          <p:cNvSpPr/>
          <p:nvPr/>
        </p:nvSpPr>
        <p:spPr>
          <a:xfrm>
            <a:off x="7502128" y="5311762"/>
            <a:ext cx="6597253" cy="2586217"/>
          </a:xfrm>
          <a:prstGeom prst="rect">
            <a:avLst/>
          </a:prstGeom>
          <a:noFill/>
          <a:ln/>
        </p:spPr>
        <p:txBody>
          <a:bodyPr wrap="square" lIns="0" tIns="0" rIns="0" bIns="0" rtlCol="0" anchor="t"/>
          <a:lstStyle/>
          <a:p>
            <a:pPr marL="0" indent="0" algn="ctr">
              <a:lnSpc>
                <a:spcPts val="1500"/>
              </a:lnSpc>
              <a:buNone/>
            </a:pPr>
            <a:endParaRPr lang="en-US" sz="1900" dirty="0"/>
          </a:p>
        </p:txBody>
      </p:sp>
      <p:pic>
        <p:nvPicPr>
          <p:cNvPr id="38" name="Picture 37" descr="A graph with numbers and lines">
            <a:extLst>
              <a:ext uri="{FF2B5EF4-FFF2-40B4-BE49-F238E27FC236}">
                <a16:creationId xmlns:a16="http://schemas.microsoft.com/office/drawing/2014/main" id="{57C575B5-8665-B267-3592-62C5357B1899}"/>
              </a:ext>
            </a:extLst>
          </p:cNvPr>
          <p:cNvPicPr>
            <a:picLocks noChangeAspect="1"/>
          </p:cNvPicPr>
          <p:nvPr/>
        </p:nvPicPr>
        <p:blipFill>
          <a:blip r:embed="rId3"/>
          <a:srcRect b="5062"/>
          <a:stretch/>
        </p:blipFill>
        <p:spPr>
          <a:xfrm>
            <a:off x="3687798" y="1371600"/>
            <a:ext cx="6674122" cy="4031673"/>
          </a:xfrm>
          <a:prstGeom prst="rect">
            <a:avLst/>
          </a:prstGeom>
        </p:spPr>
      </p:pic>
      <p:sp>
        <p:nvSpPr>
          <p:cNvPr id="40" name="TextBox 39">
            <a:extLst>
              <a:ext uri="{FF2B5EF4-FFF2-40B4-BE49-F238E27FC236}">
                <a16:creationId xmlns:a16="http://schemas.microsoft.com/office/drawing/2014/main" id="{F571A6AB-844E-F773-D2AA-41CC86910D34}"/>
              </a:ext>
            </a:extLst>
          </p:cNvPr>
          <p:cNvSpPr txBox="1"/>
          <p:nvPr/>
        </p:nvSpPr>
        <p:spPr>
          <a:xfrm>
            <a:off x="531019" y="5025697"/>
            <a:ext cx="13352319" cy="2862322"/>
          </a:xfrm>
          <a:prstGeom prst="rect">
            <a:avLst/>
          </a:prstGeom>
          <a:noFill/>
        </p:spPr>
        <p:txBody>
          <a:bodyPr wrap="square" rtlCol="0">
            <a:spAutoFit/>
          </a:bodyPr>
          <a:lstStyle/>
          <a:p>
            <a:endParaRPr lang="en-US" dirty="0"/>
          </a:p>
          <a:p>
            <a:endParaRPr lang="en-US" dirty="0"/>
          </a:p>
          <a:p>
            <a:pPr marL="285750" indent="-285750">
              <a:buFont typeface="Symbol" panose="05050102010706020507" pitchFamily="18" charset="2"/>
              <a:buChar char=""/>
            </a:pPr>
            <a:r>
              <a:rPr lang="en-US" dirty="0"/>
              <a:t>Create a Common Table Expression (CTE) named `</a:t>
            </a:r>
            <a:r>
              <a:rPr lang="en-US" dirty="0" err="1"/>
              <a:t>top_Branch_by_Sales</a:t>
            </a:r>
            <a:r>
              <a:rPr lang="en-US" dirty="0"/>
              <a:t>` to gather data for each branch by month.</a:t>
            </a:r>
          </a:p>
          <a:p>
            <a:pPr marL="285750" indent="-285750">
              <a:buFont typeface="Symbol" panose="05050102010706020507" pitchFamily="18" charset="2"/>
              <a:buChar char=""/>
            </a:pPr>
            <a:r>
              <a:rPr lang="en-US" dirty="0"/>
              <a:t>Calculate `</a:t>
            </a:r>
            <a:r>
              <a:rPr lang="en-US" dirty="0" err="1"/>
              <a:t>total_sales</a:t>
            </a:r>
            <a:r>
              <a:rPr lang="en-US" dirty="0"/>
              <a:t>` for each branch and month combination.</a:t>
            </a:r>
          </a:p>
          <a:p>
            <a:pPr marL="285750" indent="-285750">
              <a:buFont typeface="Symbol" panose="05050102010706020507" pitchFamily="18" charset="2"/>
              <a:buChar char=""/>
            </a:pPr>
            <a:r>
              <a:rPr lang="en-US" dirty="0"/>
              <a:t>Use the `LAG` function to retrieve the previous month's total sales (`</a:t>
            </a:r>
            <a:r>
              <a:rPr lang="en-US" dirty="0" err="1"/>
              <a:t>prev_month_sales</a:t>
            </a:r>
            <a:r>
              <a:rPr lang="en-US" dirty="0"/>
              <a:t>`) for comparison.</a:t>
            </a:r>
          </a:p>
          <a:p>
            <a:pPr marL="285750" indent="-285750">
              <a:buFont typeface="Symbol" panose="05050102010706020507" pitchFamily="18" charset="2"/>
              <a:buChar char=""/>
            </a:pPr>
            <a:r>
              <a:rPr lang="en-US" dirty="0"/>
              <a:t>Calculate the month-over-month growth rate as the percentage change between the current month's total sales and the previous month's total sales.</a:t>
            </a:r>
          </a:p>
          <a:p>
            <a:pPr marL="285750" indent="-285750">
              <a:buFont typeface="Symbol" panose="05050102010706020507" pitchFamily="18" charset="2"/>
              <a:buChar char=""/>
            </a:pPr>
            <a:r>
              <a:rPr lang="en-US" dirty="0"/>
              <a:t>Summary Output: Branch name, month of sales, total sales, and growth rate.</a:t>
            </a:r>
          </a:p>
          <a:p>
            <a:pPr marL="285750" indent="-285750">
              <a:buFont typeface="Symbol" panose="05050102010706020507" pitchFamily="18" charset="2"/>
              <a:buChar char=""/>
            </a:pPr>
            <a:r>
              <a:rPr lang="en-US" dirty="0"/>
              <a:t>Line Chart: X-Axis for months, Y-Axis for total sales, lines representing each branch, data points for total sales, and slopes indicating growth rates.</a:t>
            </a:r>
          </a:p>
        </p:txBody>
      </p:sp>
    </p:spTree>
    <p:extLst>
      <p:ext uri="{BB962C8B-B14F-4D97-AF65-F5344CB8AC3E}">
        <p14:creationId xmlns:p14="http://schemas.microsoft.com/office/powerpoint/2010/main" val="428046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6DB57-F45F-0F12-1503-6BAE9FF04B5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8E2A1B4-144B-A481-F37A-7F6EF517327F}"/>
              </a:ext>
            </a:extLst>
          </p:cNvPr>
          <p:cNvSpPr/>
          <p:nvPr/>
        </p:nvSpPr>
        <p:spPr>
          <a:xfrm>
            <a:off x="4251491" y="427442"/>
            <a:ext cx="6188966" cy="803311"/>
          </a:xfrm>
          <a:prstGeom prst="rect">
            <a:avLst/>
          </a:prstGeom>
          <a:noFill/>
          <a:ln/>
        </p:spPr>
        <p:txBody>
          <a:bodyPr wrap="none" lIns="0" tIns="0" rIns="0" bIns="0" rtlCol="0" anchor="t"/>
          <a:lstStyle/>
          <a:p>
            <a:pPr marL="0" indent="0" algn="ctr">
              <a:lnSpc>
                <a:spcPts val="2750"/>
              </a:lnSpc>
              <a:buNone/>
            </a:pPr>
            <a:r>
              <a:rPr lang="en-US" sz="3500" dirty="0">
                <a:latin typeface="Times New Roman" panose="02020603050405020304" pitchFamily="18" charset="0"/>
                <a:cs typeface="Times New Roman" panose="02020603050405020304" pitchFamily="18" charset="0"/>
              </a:rPr>
              <a:t> Profitable Product Line For Each Branch</a:t>
            </a:r>
          </a:p>
        </p:txBody>
      </p:sp>
      <p:sp>
        <p:nvSpPr>
          <p:cNvPr id="6" name="Text 4">
            <a:extLst>
              <a:ext uri="{FF2B5EF4-FFF2-40B4-BE49-F238E27FC236}">
                <a16:creationId xmlns:a16="http://schemas.microsoft.com/office/drawing/2014/main" id="{25FC0205-FEA5-E0DA-4F03-5556B03AF9AC}"/>
              </a:ext>
            </a:extLst>
          </p:cNvPr>
          <p:cNvSpPr/>
          <p:nvPr/>
        </p:nvSpPr>
        <p:spPr>
          <a:xfrm>
            <a:off x="3786307" y="5048310"/>
            <a:ext cx="101322" cy="168950"/>
          </a:xfrm>
          <a:prstGeom prst="rect">
            <a:avLst/>
          </a:prstGeom>
          <a:noFill/>
          <a:ln/>
        </p:spPr>
        <p:txBody>
          <a:bodyPr wrap="none" lIns="0" tIns="0" rIns="0" bIns="0" rtlCol="0" anchor="t"/>
          <a:lstStyle/>
          <a:p>
            <a:pPr marL="0" indent="0" algn="ctr">
              <a:lnSpc>
                <a:spcPts val="1300"/>
              </a:lnSpc>
              <a:buNone/>
            </a:pPr>
            <a:endParaRPr lang="en-US" sz="1300" dirty="0"/>
          </a:p>
        </p:txBody>
      </p:sp>
      <p:sp>
        <p:nvSpPr>
          <p:cNvPr id="9" name="Shape 7">
            <a:extLst>
              <a:ext uri="{FF2B5EF4-FFF2-40B4-BE49-F238E27FC236}">
                <a16:creationId xmlns:a16="http://schemas.microsoft.com/office/drawing/2014/main" id="{0EFCEE8E-1484-4110-8484-CC2238A51CEE}"/>
              </a:ext>
            </a:extLst>
          </p:cNvPr>
          <p:cNvSpPr/>
          <p:nvPr/>
        </p:nvSpPr>
        <p:spPr>
          <a:xfrm>
            <a:off x="3182152" y="4457700"/>
            <a:ext cx="8074449" cy="3442811"/>
          </a:xfrm>
          <a:prstGeom prst="roundRect">
            <a:avLst>
              <a:gd name="adj" fmla="val 10493"/>
            </a:avLst>
          </a:prstGeom>
          <a:solidFill>
            <a:srgbClr val="483304"/>
          </a:solidFill>
          <a:ln/>
        </p:spPr>
        <p:txBody>
          <a:bodyPr/>
          <a:lstStyle/>
          <a:p>
            <a:endParaRPr lang="en-IN" dirty="0"/>
          </a:p>
        </p:txBody>
      </p:sp>
      <p:sp>
        <p:nvSpPr>
          <p:cNvPr id="46" name="Shape 8">
            <a:extLst>
              <a:ext uri="{FF2B5EF4-FFF2-40B4-BE49-F238E27FC236}">
                <a16:creationId xmlns:a16="http://schemas.microsoft.com/office/drawing/2014/main" id="{BE5CB20B-C6BB-8CE5-6F48-C12F91DA09CA}"/>
              </a:ext>
            </a:extLst>
          </p:cNvPr>
          <p:cNvSpPr/>
          <p:nvPr/>
        </p:nvSpPr>
        <p:spPr>
          <a:xfrm>
            <a:off x="3182151" y="1890583"/>
            <a:ext cx="8074449" cy="1736551"/>
          </a:xfrm>
          <a:prstGeom prst="roundRect">
            <a:avLst>
              <a:gd name="adj" fmla="val 1049"/>
            </a:avLst>
          </a:prstGeom>
          <a:solidFill>
            <a:srgbClr val="483304"/>
          </a:solidFill>
          <a:ln/>
        </p:spPr>
        <p:txBody>
          <a:bodyPr/>
          <a:lstStyle/>
          <a:p>
            <a:r>
              <a:rPr lang="en-US" dirty="0"/>
              <a:t>SELECT branch, </a:t>
            </a:r>
            <a:r>
              <a:rPr lang="en-US" dirty="0" err="1"/>
              <a:t>product_line</a:t>
            </a:r>
            <a:r>
              <a:rPr lang="en-US" dirty="0"/>
              <a:t>, SUM(</a:t>
            </a:r>
            <a:r>
              <a:rPr lang="en-US" dirty="0" err="1"/>
              <a:t>gross_income</a:t>
            </a:r>
            <a:r>
              <a:rPr lang="en-US" dirty="0"/>
              <a:t>) AS </a:t>
            </a:r>
            <a:r>
              <a:rPr lang="en-US" dirty="0" err="1"/>
              <a:t>total_profit</a:t>
            </a:r>
            <a:endParaRPr lang="en-US" dirty="0"/>
          </a:p>
          <a:p>
            <a:r>
              <a:rPr lang="en-US" dirty="0"/>
              <a:t>FROM sales</a:t>
            </a:r>
          </a:p>
          <a:p>
            <a:r>
              <a:rPr lang="en-US" dirty="0"/>
              <a:t>GROUP BY branch, </a:t>
            </a:r>
            <a:r>
              <a:rPr lang="en-US" dirty="0" err="1"/>
              <a:t>product_line</a:t>
            </a:r>
            <a:endParaRPr lang="en-US" dirty="0"/>
          </a:p>
          <a:p>
            <a:r>
              <a:rPr lang="en-US" dirty="0"/>
              <a:t>ORDER BY branch, </a:t>
            </a:r>
            <a:r>
              <a:rPr lang="en-US" dirty="0" err="1"/>
              <a:t>total_profit</a:t>
            </a:r>
            <a:r>
              <a:rPr lang="en-US" dirty="0"/>
              <a:t> DESC;</a:t>
            </a:r>
          </a:p>
          <a:p>
            <a:endParaRPr lang="en-IN" dirty="0"/>
          </a:p>
        </p:txBody>
      </p:sp>
      <p:sp>
        <p:nvSpPr>
          <p:cNvPr id="5" name="TextBox 4">
            <a:extLst>
              <a:ext uri="{FF2B5EF4-FFF2-40B4-BE49-F238E27FC236}">
                <a16:creationId xmlns:a16="http://schemas.microsoft.com/office/drawing/2014/main" id="{CF0AD66C-BD53-5A2E-9B70-F9A710374DC1}"/>
              </a:ext>
            </a:extLst>
          </p:cNvPr>
          <p:cNvSpPr txBox="1"/>
          <p:nvPr/>
        </p:nvSpPr>
        <p:spPr>
          <a:xfrm>
            <a:off x="6037118" y="1282940"/>
            <a:ext cx="1652154" cy="430887"/>
          </a:xfrm>
          <a:prstGeom prst="rect">
            <a:avLst/>
          </a:prstGeom>
          <a:noFill/>
        </p:spPr>
        <p:txBody>
          <a:bodyPr wrap="square" rtlCol="0">
            <a:spAutoFit/>
          </a:bodyPr>
          <a:lstStyle/>
          <a:p>
            <a:pPr algn="ctr"/>
            <a:r>
              <a:rPr lang="en-IN" sz="2200" u="sng" dirty="0"/>
              <a:t>SQL</a:t>
            </a:r>
            <a:r>
              <a:rPr lang="en-IN" sz="2200" dirty="0"/>
              <a:t> </a:t>
            </a:r>
            <a:r>
              <a:rPr lang="en-IN" sz="2200" u="sng" dirty="0"/>
              <a:t>Query</a:t>
            </a:r>
            <a:r>
              <a:rPr lang="en-IN" sz="2200" dirty="0"/>
              <a:t> </a:t>
            </a:r>
          </a:p>
        </p:txBody>
      </p:sp>
      <p:sp>
        <p:nvSpPr>
          <p:cNvPr id="12" name="TextBox 11">
            <a:extLst>
              <a:ext uri="{FF2B5EF4-FFF2-40B4-BE49-F238E27FC236}">
                <a16:creationId xmlns:a16="http://schemas.microsoft.com/office/drawing/2014/main" id="{F0B703ED-DBE7-EB35-6281-8962831BA8C1}"/>
              </a:ext>
            </a:extLst>
          </p:cNvPr>
          <p:cNvSpPr txBox="1"/>
          <p:nvPr/>
        </p:nvSpPr>
        <p:spPr>
          <a:xfrm>
            <a:off x="6182591" y="3922439"/>
            <a:ext cx="1652154" cy="430887"/>
          </a:xfrm>
          <a:prstGeom prst="rect">
            <a:avLst/>
          </a:prstGeom>
          <a:noFill/>
        </p:spPr>
        <p:txBody>
          <a:bodyPr wrap="square" rtlCol="0">
            <a:spAutoFit/>
          </a:bodyPr>
          <a:lstStyle/>
          <a:p>
            <a:pPr algn="ctr"/>
            <a:r>
              <a:rPr lang="en-IN" sz="2200" u="sng" dirty="0"/>
              <a:t>OUT</a:t>
            </a:r>
            <a:r>
              <a:rPr lang="en-IN" sz="2200" dirty="0"/>
              <a:t> </a:t>
            </a:r>
            <a:r>
              <a:rPr lang="en-IN" sz="2200" u="sng" dirty="0"/>
              <a:t>PUT</a:t>
            </a:r>
          </a:p>
        </p:txBody>
      </p:sp>
      <p:pic>
        <p:nvPicPr>
          <p:cNvPr id="18" name="Picture 17">
            <a:extLst>
              <a:ext uri="{FF2B5EF4-FFF2-40B4-BE49-F238E27FC236}">
                <a16:creationId xmlns:a16="http://schemas.microsoft.com/office/drawing/2014/main" id="{0E06B9C4-B53D-32C3-0F59-9FABB696723A}"/>
              </a:ext>
            </a:extLst>
          </p:cNvPr>
          <p:cNvPicPr>
            <a:picLocks noChangeAspect="1"/>
          </p:cNvPicPr>
          <p:nvPr/>
        </p:nvPicPr>
        <p:blipFill>
          <a:blip r:embed="rId3"/>
          <a:srcRect b="48834"/>
          <a:stretch/>
        </p:blipFill>
        <p:spPr>
          <a:xfrm>
            <a:off x="3373799" y="4810991"/>
            <a:ext cx="3845019" cy="2566554"/>
          </a:xfrm>
          <a:prstGeom prst="rect">
            <a:avLst/>
          </a:prstGeom>
        </p:spPr>
      </p:pic>
      <p:pic>
        <p:nvPicPr>
          <p:cNvPr id="20" name="Picture 19">
            <a:extLst>
              <a:ext uri="{FF2B5EF4-FFF2-40B4-BE49-F238E27FC236}">
                <a16:creationId xmlns:a16="http://schemas.microsoft.com/office/drawing/2014/main" id="{974394AD-BAB0-07A5-042F-C436C655A6F9}"/>
              </a:ext>
            </a:extLst>
          </p:cNvPr>
          <p:cNvPicPr>
            <a:picLocks noChangeAspect="1"/>
          </p:cNvPicPr>
          <p:nvPr/>
        </p:nvPicPr>
        <p:blipFill>
          <a:blip r:embed="rId3"/>
          <a:srcRect t="51538"/>
          <a:stretch/>
        </p:blipFill>
        <p:spPr>
          <a:xfrm>
            <a:off x="7345974" y="4810991"/>
            <a:ext cx="3783470" cy="2566554"/>
          </a:xfrm>
          <a:prstGeom prst="rect">
            <a:avLst/>
          </a:prstGeom>
        </p:spPr>
      </p:pic>
    </p:spTree>
    <p:extLst>
      <p:ext uri="{BB962C8B-B14F-4D97-AF65-F5344CB8AC3E}">
        <p14:creationId xmlns:p14="http://schemas.microsoft.com/office/powerpoint/2010/main" val="88755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171823" y="489312"/>
            <a:ext cx="7691005" cy="433303"/>
          </a:xfrm>
          <a:prstGeom prst="rect">
            <a:avLst/>
          </a:prstGeom>
          <a:noFill/>
          <a:ln/>
        </p:spPr>
        <p:txBody>
          <a:bodyPr wrap="none" lIns="0" tIns="0" rIns="0" bIns="0" rtlCol="0" anchor="t"/>
          <a:lstStyle/>
          <a:p>
            <a:pPr marL="0" indent="0" algn="ctr">
              <a:lnSpc>
                <a:spcPts val="2750"/>
              </a:lnSpc>
              <a:buNone/>
            </a:pPr>
            <a:r>
              <a:rPr lang="en-US" sz="3500" dirty="0">
                <a:solidFill>
                  <a:srgbClr val="FFFFFF"/>
                </a:solidFill>
                <a:latin typeface="Times New Roman" panose="02020603050405020304" pitchFamily="18" charset="0"/>
                <a:ea typeface="Nunito Semi Bold" pitchFamily="34" charset="-122"/>
                <a:cs typeface="Times New Roman" panose="02020603050405020304" pitchFamily="18" charset="0"/>
              </a:rPr>
              <a:t>Profitable Product Line By Each Branch</a:t>
            </a:r>
            <a:endParaRPr lang="en-US" sz="3500" dirty="0">
              <a:latin typeface="Times New Roman" panose="02020603050405020304" pitchFamily="18" charset="0"/>
              <a:cs typeface="Times New Roman" panose="02020603050405020304" pitchFamily="18" charset="0"/>
            </a:endParaRPr>
          </a:p>
        </p:txBody>
      </p:sp>
      <p:sp>
        <p:nvSpPr>
          <p:cNvPr id="6" name="Text 4"/>
          <p:cNvSpPr/>
          <p:nvPr/>
        </p:nvSpPr>
        <p:spPr>
          <a:xfrm>
            <a:off x="3786307" y="5048310"/>
            <a:ext cx="101322" cy="168950"/>
          </a:xfrm>
          <a:prstGeom prst="rect">
            <a:avLst/>
          </a:prstGeom>
          <a:noFill/>
          <a:ln/>
        </p:spPr>
        <p:txBody>
          <a:bodyPr wrap="none" lIns="0" tIns="0" rIns="0" bIns="0" rtlCol="0" anchor="t"/>
          <a:lstStyle/>
          <a:p>
            <a:pPr marL="0" indent="0" algn="ctr">
              <a:lnSpc>
                <a:spcPts val="1300"/>
              </a:lnSpc>
              <a:buNone/>
            </a:pPr>
            <a:endParaRPr lang="en-US" sz="1300" dirty="0"/>
          </a:p>
        </p:txBody>
      </p:sp>
      <p:sp>
        <p:nvSpPr>
          <p:cNvPr id="52" name="TextBox 51">
            <a:extLst>
              <a:ext uri="{FF2B5EF4-FFF2-40B4-BE49-F238E27FC236}">
                <a16:creationId xmlns:a16="http://schemas.microsoft.com/office/drawing/2014/main" id="{596B52C8-94CD-1845-4AFF-BC822C3AFE15}"/>
              </a:ext>
            </a:extLst>
          </p:cNvPr>
          <p:cNvSpPr txBox="1"/>
          <p:nvPr/>
        </p:nvSpPr>
        <p:spPr>
          <a:xfrm>
            <a:off x="533953" y="5277423"/>
            <a:ext cx="5902036" cy="2862322"/>
          </a:xfrm>
          <a:prstGeom prst="rect">
            <a:avLst/>
          </a:prstGeom>
          <a:noFill/>
        </p:spPr>
        <p:txBody>
          <a:bodyPr wrap="square" rtlCol="0">
            <a:spAutoFit/>
          </a:bodyPr>
          <a:lstStyle/>
          <a:p>
            <a:endParaRPr lang="en-US" dirty="0"/>
          </a:p>
          <a:p>
            <a:r>
              <a:rPr lang="en-US" dirty="0"/>
              <a:t>1. Branch A:</a:t>
            </a:r>
          </a:p>
          <a:p>
            <a:r>
              <a:rPr lang="en-US" dirty="0"/>
              <a:t>   - Highest total profit: 1,067.49</a:t>
            </a:r>
          </a:p>
          <a:p>
            <a:r>
              <a:rPr lang="en-US" dirty="0"/>
              <a:t>   - Significant product lines contributing to profits: 922.52, 872.25, 817.3</a:t>
            </a:r>
          </a:p>
          <a:p>
            <a:endParaRPr lang="en-US" dirty="0"/>
          </a:p>
          <a:p>
            <a:r>
              <a:rPr lang="en-US" dirty="0"/>
              <a:t>2. Branch B:</a:t>
            </a:r>
          </a:p>
          <a:p>
            <a:r>
              <a:rPr lang="en-US" dirty="0"/>
              <a:t>   - Highest total profit: 951.83</a:t>
            </a:r>
          </a:p>
          <a:p>
            <a:r>
              <a:rPr lang="en-US" dirty="0"/>
              <a:t>   - Key product lines: 951.47, 835.68, 811.98</a:t>
            </a:r>
          </a:p>
          <a:p>
            <a:endParaRPr lang="en-US" dirty="0"/>
          </a:p>
        </p:txBody>
      </p:sp>
      <p:sp>
        <p:nvSpPr>
          <p:cNvPr id="54" name="TextBox 53">
            <a:extLst>
              <a:ext uri="{FF2B5EF4-FFF2-40B4-BE49-F238E27FC236}">
                <a16:creationId xmlns:a16="http://schemas.microsoft.com/office/drawing/2014/main" id="{1AF88591-38D5-026F-4431-AD3930FC6269}"/>
              </a:ext>
            </a:extLst>
          </p:cNvPr>
          <p:cNvSpPr txBox="1"/>
          <p:nvPr/>
        </p:nvSpPr>
        <p:spPr>
          <a:xfrm>
            <a:off x="7633854" y="5537706"/>
            <a:ext cx="6570519" cy="2585323"/>
          </a:xfrm>
          <a:prstGeom prst="rect">
            <a:avLst/>
          </a:prstGeom>
          <a:noFill/>
        </p:spPr>
        <p:txBody>
          <a:bodyPr wrap="square" rtlCol="0">
            <a:spAutoFit/>
          </a:bodyPr>
          <a:lstStyle/>
          <a:p>
            <a:r>
              <a:rPr lang="en-US" dirty="0"/>
              <a:t>3. Branch C:</a:t>
            </a:r>
          </a:p>
          <a:p>
            <a:r>
              <a:rPr lang="en-US" dirty="0"/>
              <a:t>   - Highest total profit: 1,131.76</a:t>
            </a:r>
          </a:p>
          <a:p>
            <a:r>
              <a:rPr lang="en-US" dirty="0"/>
              <a:t>   - Major product lines: 1,026.68, 903.29, 791.21</a:t>
            </a:r>
          </a:p>
          <a:p>
            <a:endParaRPr lang="en-US" dirty="0"/>
          </a:p>
          <a:p>
            <a:r>
              <a:rPr lang="en-US" dirty="0"/>
              <a:t>4. Insights:</a:t>
            </a:r>
          </a:p>
          <a:p>
            <a:r>
              <a:rPr lang="en-US" dirty="0"/>
              <a:t>   - Branch C leads with the highest overall profit.</a:t>
            </a:r>
          </a:p>
          <a:p>
            <a:r>
              <a:rPr lang="en-US" dirty="0"/>
              <a:t>   - Branch A shows consistent high profits across multiple product lines.</a:t>
            </a:r>
          </a:p>
          <a:p>
            <a:r>
              <a:rPr lang="en-US" dirty="0"/>
              <a:t>   - Branch B demonstrates steady profit levels.</a:t>
            </a:r>
          </a:p>
        </p:txBody>
      </p:sp>
      <p:pic>
        <p:nvPicPr>
          <p:cNvPr id="4" name="Picture 3" descr="A graph of a number of orange bars&#10;&#10;Description automatically generated with medium confidence">
            <a:extLst>
              <a:ext uri="{FF2B5EF4-FFF2-40B4-BE49-F238E27FC236}">
                <a16:creationId xmlns:a16="http://schemas.microsoft.com/office/drawing/2014/main" id="{29AB4C26-0A9D-5ED7-F831-477E16982631}"/>
              </a:ext>
            </a:extLst>
          </p:cNvPr>
          <p:cNvPicPr>
            <a:picLocks noChangeAspect="1"/>
          </p:cNvPicPr>
          <p:nvPr/>
        </p:nvPicPr>
        <p:blipFill>
          <a:blip r:embed="rId3"/>
          <a:srcRect b="3393"/>
          <a:stretch/>
        </p:blipFill>
        <p:spPr>
          <a:xfrm>
            <a:off x="3591790" y="1103795"/>
            <a:ext cx="6570519" cy="41134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918647" y="468933"/>
            <a:ext cx="4793099" cy="351949"/>
          </a:xfrm>
          <a:prstGeom prst="rect">
            <a:avLst/>
          </a:prstGeom>
          <a:noFill/>
          <a:ln/>
        </p:spPr>
        <p:txBody>
          <a:bodyPr wrap="none" lIns="0" tIns="0" rIns="0" bIns="0" rtlCol="0" anchor="t"/>
          <a:lstStyle/>
          <a:p>
            <a:pPr marL="0" indent="0" algn="ctr">
              <a:lnSpc>
                <a:spcPts val="2750"/>
              </a:lnSpc>
              <a:buNone/>
            </a:pPr>
            <a:r>
              <a:rPr lang="en-US" sz="3500" dirty="0">
                <a:solidFill>
                  <a:srgbClr val="FFFFFF"/>
                </a:solidFill>
                <a:latin typeface="Times New Roman" panose="02020603050405020304" pitchFamily="18" charset="0"/>
                <a:ea typeface="Nunito Semi Bold" pitchFamily="34" charset="-122"/>
                <a:cs typeface="Times New Roman" panose="02020603050405020304" pitchFamily="18" charset="0"/>
              </a:rPr>
              <a:t>Customer Segmentation by Spending</a:t>
            </a:r>
            <a:endParaRPr lang="en-US" sz="3500" dirty="0">
              <a:latin typeface="Times New Roman" panose="02020603050405020304" pitchFamily="18" charset="0"/>
              <a:cs typeface="Times New Roman" panose="02020603050405020304" pitchFamily="18" charset="0"/>
            </a:endParaRPr>
          </a:p>
        </p:txBody>
      </p:sp>
      <p:sp>
        <p:nvSpPr>
          <p:cNvPr id="3" name="Text 1"/>
          <p:cNvSpPr/>
          <p:nvPr/>
        </p:nvSpPr>
        <p:spPr>
          <a:xfrm>
            <a:off x="6188747" y="1378477"/>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ea typeface="Nunito Semi Bold" pitchFamily="34" charset="-122"/>
                <a:cs typeface="Nunito Semi Bold" pitchFamily="34" charset="-120"/>
              </a:rPr>
              <a:t>SQL</a:t>
            </a:r>
            <a:r>
              <a:rPr lang="en-US" sz="2200" dirty="0">
                <a:solidFill>
                  <a:srgbClr val="FFFFFF"/>
                </a:solidFill>
                <a:ea typeface="Nunito Semi Bold" pitchFamily="34" charset="-122"/>
                <a:cs typeface="Nunito Semi Bold" pitchFamily="34" charset="-120"/>
              </a:rPr>
              <a:t> </a:t>
            </a:r>
            <a:r>
              <a:rPr lang="en-US" sz="2200" u="sng" dirty="0">
                <a:solidFill>
                  <a:srgbClr val="FFFFFF"/>
                </a:solidFill>
                <a:ea typeface="Nunito Semi Bold" pitchFamily="34" charset="-122"/>
                <a:cs typeface="Nunito Semi Bold" pitchFamily="34" charset="-120"/>
              </a:rPr>
              <a:t>Query</a:t>
            </a:r>
            <a:endParaRPr lang="en-US" sz="2200" u="sng" dirty="0"/>
          </a:p>
        </p:txBody>
      </p:sp>
      <p:sp>
        <p:nvSpPr>
          <p:cNvPr id="5" name="Shape 3"/>
          <p:cNvSpPr/>
          <p:nvPr/>
        </p:nvSpPr>
        <p:spPr>
          <a:xfrm>
            <a:off x="4101227" y="5391831"/>
            <a:ext cx="6750368" cy="2239836"/>
          </a:xfrm>
          <a:prstGeom prst="roundRect">
            <a:avLst>
              <a:gd name="adj" fmla="val 10493"/>
            </a:avLst>
          </a:prstGeom>
          <a:solidFill>
            <a:srgbClr val="483304"/>
          </a:solidFill>
          <a:ln/>
        </p:spPr>
        <p:txBody>
          <a:bodyPr/>
          <a:lstStyle/>
          <a:p>
            <a:endParaRPr lang="en-IN" dirty="0"/>
          </a:p>
        </p:txBody>
      </p:sp>
      <p:sp>
        <p:nvSpPr>
          <p:cNvPr id="6" name="Shape 4"/>
          <p:cNvSpPr/>
          <p:nvPr/>
        </p:nvSpPr>
        <p:spPr>
          <a:xfrm>
            <a:off x="3934061" y="1843669"/>
            <a:ext cx="6762274" cy="2656714"/>
          </a:xfrm>
          <a:prstGeom prst="roundRect">
            <a:avLst>
              <a:gd name="adj" fmla="val 1049"/>
            </a:avLst>
          </a:prstGeom>
          <a:solidFill>
            <a:srgbClr val="483304"/>
          </a:solidFill>
          <a:ln/>
        </p:spPr>
        <p:txBody>
          <a:bodyPr/>
          <a:lstStyle/>
          <a:p>
            <a:r>
              <a:rPr lang="en-US" dirty="0"/>
              <a:t>SELECT </a:t>
            </a:r>
            <a:r>
              <a:rPr lang="en-US" dirty="0" err="1"/>
              <a:t>customer_type</a:t>
            </a:r>
            <a:r>
              <a:rPr lang="en-US" dirty="0"/>
              <a:t>,        </a:t>
            </a:r>
          </a:p>
          <a:p>
            <a:r>
              <a:rPr lang="en-US" dirty="0"/>
              <a:t>SUM(total) AS </a:t>
            </a:r>
            <a:r>
              <a:rPr lang="en-US" dirty="0" err="1"/>
              <a:t>total_spent</a:t>
            </a:r>
            <a:r>
              <a:rPr lang="en-US" dirty="0"/>
              <a:t>,       </a:t>
            </a:r>
          </a:p>
          <a:p>
            <a:r>
              <a:rPr lang="en-US" dirty="0"/>
              <a:t>CASE            </a:t>
            </a:r>
          </a:p>
          <a:p>
            <a:r>
              <a:rPr lang="en-US" dirty="0"/>
              <a:t>WHEN             </a:t>
            </a:r>
          </a:p>
          <a:p>
            <a:r>
              <a:rPr lang="en-US" dirty="0"/>
              <a:t>SUM(total) &gt;= 1000 THEN 'High Spender'           </a:t>
            </a:r>
          </a:p>
          <a:p>
            <a:r>
              <a:rPr lang="en-US" dirty="0"/>
              <a:t>WHEN SUM(total)&gt;= 500 then 'Medium Spender'           </a:t>
            </a:r>
          </a:p>
          <a:p>
            <a:r>
              <a:rPr lang="en-US" dirty="0"/>
              <a:t>ELSE 'Low Spender'       </a:t>
            </a:r>
          </a:p>
          <a:p>
            <a:r>
              <a:rPr lang="en-US" dirty="0"/>
              <a:t>END AS </a:t>
            </a:r>
            <a:r>
              <a:rPr lang="en-US" dirty="0" err="1"/>
              <a:t>spend_categoryFROM</a:t>
            </a:r>
            <a:r>
              <a:rPr lang="en-US" dirty="0"/>
              <a:t> </a:t>
            </a:r>
            <a:r>
              <a:rPr lang="en-US" dirty="0" err="1"/>
              <a:t>walmart_salesGROUP</a:t>
            </a:r>
            <a:r>
              <a:rPr lang="en-US" dirty="0"/>
              <a:t> BY </a:t>
            </a:r>
            <a:r>
              <a:rPr lang="en-US" dirty="0" err="1"/>
              <a:t>customer_type</a:t>
            </a:r>
            <a:r>
              <a:rPr lang="en-US" dirty="0"/>
              <a:t>;</a:t>
            </a:r>
            <a:endParaRPr lang="en-IN" dirty="0"/>
          </a:p>
        </p:txBody>
      </p:sp>
      <p:sp>
        <p:nvSpPr>
          <p:cNvPr id="48" name="Text 1">
            <a:extLst>
              <a:ext uri="{FF2B5EF4-FFF2-40B4-BE49-F238E27FC236}">
                <a16:creationId xmlns:a16="http://schemas.microsoft.com/office/drawing/2014/main" id="{50E7B80D-2B26-C335-E844-72CE04D6740D}"/>
              </a:ext>
            </a:extLst>
          </p:cNvPr>
          <p:cNvSpPr/>
          <p:nvPr/>
        </p:nvSpPr>
        <p:spPr>
          <a:xfrm>
            <a:off x="6188749" y="4805315"/>
            <a:ext cx="2252901" cy="281583"/>
          </a:xfrm>
          <a:prstGeom prst="rect">
            <a:avLst/>
          </a:prstGeom>
          <a:noFill/>
          <a:ln/>
        </p:spPr>
        <p:txBody>
          <a:bodyPr wrap="none" lIns="0" tIns="0" rIns="0" bIns="0" rtlCol="0" anchor="t"/>
          <a:lstStyle/>
          <a:p>
            <a:pPr marL="0" indent="0" algn="ctr">
              <a:lnSpc>
                <a:spcPts val="2200"/>
              </a:lnSpc>
              <a:buNone/>
            </a:pPr>
            <a:r>
              <a:rPr lang="en-US" sz="2200" u="sng" dirty="0">
                <a:solidFill>
                  <a:srgbClr val="FFFFFF"/>
                </a:solidFill>
                <a:cs typeface="Times New Roman" panose="02020603050405020304" pitchFamily="18" charset="0"/>
              </a:rPr>
              <a:t>Out</a:t>
            </a:r>
            <a:r>
              <a:rPr lang="en-US" sz="2200" dirty="0">
                <a:solidFill>
                  <a:srgbClr val="FFFFFF"/>
                </a:solidFill>
                <a:cs typeface="Times New Roman" panose="02020603050405020304" pitchFamily="18" charset="0"/>
              </a:rPr>
              <a:t> </a:t>
            </a:r>
            <a:r>
              <a:rPr lang="en-US" sz="2200" u="sng" dirty="0">
                <a:solidFill>
                  <a:srgbClr val="FFFFFF"/>
                </a:solidFill>
                <a:cs typeface="Times New Roman" panose="02020603050405020304" pitchFamily="18" charset="0"/>
              </a:rPr>
              <a:t>put</a:t>
            </a:r>
            <a:r>
              <a:rPr lang="en-US" sz="2200" dirty="0">
                <a:solidFill>
                  <a:srgbClr val="FFFFFF"/>
                </a:solidFill>
                <a:cs typeface="Times New Roman" panose="02020603050405020304" pitchFamily="18" charset="0"/>
              </a:rPr>
              <a:t> </a:t>
            </a:r>
            <a:endParaRPr lang="en-US" sz="2200" dirty="0">
              <a:cs typeface="Times New Roman" panose="02020603050405020304" pitchFamily="18" charset="0"/>
            </a:endParaRPr>
          </a:p>
        </p:txBody>
      </p:sp>
      <p:pic>
        <p:nvPicPr>
          <p:cNvPr id="7" name="Picture 6">
            <a:extLst>
              <a:ext uri="{FF2B5EF4-FFF2-40B4-BE49-F238E27FC236}">
                <a16:creationId xmlns:a16="http://schemas.microsoft.com/office/drawing/2014/main" id="{1B2FC971-A995-E18D-198E-8C9C12F30B28}"/>
              </a:ext>
            </a:extLst>
          </p:cNvPr>
          <p:cNvPicPr>
            <a:picLocks noChangeAspect="1"/>
          </p:cNvPicPr>
          <p:nvPr/>
        </p:nvPicPr>
        <p:blipFill>
          <a:blip r:embed="rId3"/>
          <a:stretch>
            <a:fillRect/>
          </a:stretch>
        </p:blipFill>
        <p:spPr>
          <a:xfrm>
            <a:off x="5465618" y="5600700"/>
            <a:ext cx="3927764" cy="180801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6248</TotalTime>
  <Words>2117</Words>
  <Application>Microsoft Office PowerPoint</Application>
  <PresentationFormat>Custom</PresentationFormat>
  <Paragraphs>266</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Times New Roman</vt:lpstr>
      <vt:lpstr>Arial</vt:lpstr>
      <vt:lpstr>Nunito Semi Bold</vt:lpstr>
      <vt:lpstr>Consolas</vt:lpstr>
      <vt:lpstr>Bookman Old Style</vt:lpstr>
      <vt:lpstr>Rockwell</vt:lpstr>
      <vt:lpstr>PT Sans</vt:lpstr>
      <vt:lpstr>Symbol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Umamaheswar Nethi</cp:lastModifiedBy>
  <cp:revision>11</cp:revision>
  <dcterms:created xsi:type="dcterms:W3CDTF">2025-01-29T10:58:11Z</dcterms:created>
  <dcterms:modified xsi:type="dcterms:W3CDTF">2025-02-03T11:06:07Z</dcterms:modified>
</cp:coreProperties>
</file>