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60" r:id="rId9"/>
    <p:sldId id="25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9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448" y="2961899"/>
            <a:ext cx="3956991" cy="1665212"/>
          </a:xfrm>
        </p:spPr>
        <p:txBody>
          <a:bodyPr>
            <a:noAutofit/>
          </a:bodyPr>
          <a:lstStyle/>
          <a:p>
            <a:r>
              <a:rPr lang="en-US" sz="4400" dirty="0" err="1"/>
              <a:t>QuickVac</a:t>
            </a:r>
            <a:br>
              <a:rPr lang="en-US" sz="4400" dirty="0"/>
            </a:br>
            <a:r>
              <a:rPr lang="en-US" sz="2000" dirty="0">
                <a:solidFill>
                  <a:schemeClr val="tx1"/>
                </a:solidFill>
              </a:rPr>
              <a:t>we innovate healthcare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2276872"/>
            <a:ext cx="4098175" cy="685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Company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3C15D-4654-51FC-11A1-7A8251D15009}"/>
              </a:ext>
            </a:extLst>
          </p:cNvPr>
          <p:cNvSpPr txBox="1"/>
          <p:nvPr/>
        </p:nvSpPr>
        <p:spPr>
          <a:xfrm>
            <a:off x="656306" y="4600748"/>
            <a:ext cx="352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1.0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A50B0-ED9E-CC23-3760-CD2C81D1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5" y="0"/>
            <a:ext cx="7032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-- 2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C28C13-43EB-4CE7-7FEB-A50B0674B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00278"/>
              </p:ext>
            </p:extLst>
          </p:nvPr>
        </p:nvGraphicFramePr>
        <p:xfrm>
          <a:off x="1066800" y="1743799"/>
          <a:ext cx="10058399" cy="1685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1373">
                  <a:extLst>
                    <a:ext uri="{9D8B030D-6E8A-4147-A177-3AD203B41FA5}">
                      <a16:colId xmlns:a16="http://schemas.microsoft.com/office/drawing/2014/main" val="455540015"/>
                    </a:ext>
                  </a:extLst>
                </a:gridCol>
                <a:gridCol w="3390085">
                  <a:extLst>
                    <a:ext uri="{9D8B030D-6E8A-4147-A177-3AD203B41FA5}">
                      <a16:colId xmlns:a16="http://schemas.microsoft.com/office/drawing/2014/main" val="255144183"/>
                    </a:ext>
                  </a:extLst>
                </a:gridCol>
                <a:gridCol w="2031685">
                  <a:extLst>
                    <a:ext uri="{9D8B030D-6E8A-4147-A177-3AD203B41FA5}">
                      <a16:colId xmlns:a16="http://schemas.microsoft.com/office/drawing/2014/main" val="2605940671"/>
                    </a:ext>
                  </a:extLst>
                </a:gridCol>
                <a:gridCol w="2125256">
                  <a:extLst>
                    <a:ext uri="{9D8B030D-6E8A-4147-A177-3AD203B41FA5}">
                      <a16:colId xmlns:a16="http://schemas.microsoft.com/office/drawing/2014/main" val="242050020"/>
                    </a:ext>
                  </a:extLst>
                </a:gridCol>
              </a:tblGrid>
              <a:tr h="213213">
                <a:tc>
                  <a:txBody>
                    <a:bodyPr/>
                    <a:lstStyle/>
                    <a:p>
                      <a:pPr marL="71120">
                        <a:lnSpc>
                          <a:spcPts val="1245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100" b="1" spc="-5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Name:</a:t>
                      </a:r>
                      <a:endParaRPr lang="en-PK" sz="11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UC-2 Provide</a:t>
                      </a:r>
                      <a:r>
                        <a:rPr lang="en-US" sz="1200" b="1" spc="-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Vaccination</a:t>
                      </a:r>
                      <a:r>
                        <a:rPr lang="en-US" sz="1200" b="1" spc="-15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4448"/>
                  </a:ext>
                </a:extLst>
              </a:tr>
              <a:tr h="208292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2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By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10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Numan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Nadeem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11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22/10/2022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942969"/>
                  </a:ext>
                </a:extLst>
              </a:tr>
              <a:tr h="208292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11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en-US" sz="1100" b="1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Staff Member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359812"/>
                  </a:ext>
                </a:extLst>
              </a:tr>
              <a:tr h="825789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/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Trigger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/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1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1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needs</a:t>
                      </a:r>
                      <a:r>
                        <a:rPr lang="en-US" sz="11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1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vaccination’s detail of applicant</a:t>
                      </a:r>
                      <a:r>
                        <a:rPr lang="en-US" sz="11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lnSpc>
                          <a:spcPts val="1250"/>
                        </a:lnSpc>
                      </a:pPr>
                      <a:r>
                        <a:rPr lang="en-US" sz="11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</a:t>
                      </a:r>
                      <a:r>
                        <a:rPr lang="en-US" sz="11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Provided.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8275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71120" algn="ctr">
                        <a:lnSpc>
                          <a:spcPts val="130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Precondition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Staff Member must have detail related to applicant.</a:t>
                      </a:r>
                      <a:endParaRPr lang="en-PK" sz="11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82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95878-E22E-2240-BE62-6296E631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89524"/>
              </p:ext>
            </p:extLst>
          </p:nvPr>
        </p:nvGraphicFramePr>
        <p:xfrm>
          <a:off x="1066800" y="3429000"/>
          <a:ext cx="10058400" cy="332977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1373">
                  <a:extLst>
                    <a:ext uri="{9D8B030D-6E8A-4147-A177-3AD203B41FA5}">
                      <a16:colId xmlns:a16="http://schemas.microsoft.com/office/drawing/2014/main" val="2181174619"/>
                    </a:ext>
                  </a:extLst>
                </a:gridCol>
                <a:gridCol w="7547027">
                  <a:extLst>
                    <a:ext uri="{9D8B030D-6E8A-4147-A177-3AD203B41FA5}">
                      <a16:colId xmlns:a16="http://schemas.microsoft.com/office/drawing/2014/main" val="2638393822"/>
                    </a:ext>
                  </a:extLst>
                </a:gridCol>
              </a:tblGrid>
              <a:tr h="220552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20"/>
                        </a:lnSpc>
                      </a:pP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Added</a:t>
                      </a:r>
                      <a:r>
                        <a:rPr lang="en-US" sz="11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1644"/>
                  </a:ext>
                </a:extLst>
              </a:tr>
              <a:tr h="217367">
                <a:tc>
                  <a:txBody>
                    <a:bodyPr/>
                    <a:lstStyle/>
                    <a:p>
                      <a:pPr marL="71120" algn="ctr">
                        <a:lnSpc>
                          <a:spcPts val="127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Priority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7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07120"/>
                  </a:ext>
                </a:extLst>
              </a:tr>
              <a:tr h="1328090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lvl="1">
                        <a:lnSpc>
                          <a:spcPts val="134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200" b="1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Driver</a:t>
                      </a:r>
                      <a:r>
                        <a:rPr lang="en-US" sz="1200" b="1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enter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details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3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provided details of applicant.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verified the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acknowledged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 Added to the system.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15645"/>
                  </a:ext>
                </a:extLst>
              </a:tr>
              <a:tr h="1563770"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Alternate</a:t>
                      </a:r>
                      <a:r>
                        <a:rPr lang="en-US" sz="1200" b="1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8320" lvl="1">
                        <a:lnSpc>
                          <a:spcPts val="1315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failed to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validate</a:t>
                      </a:r>
                      <a:r>
                        <a:rPr lang="en-US" sz="1200" b="1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applicant.</a:t>
                      </a:r>
                      <a:endParaRPr lang="en-PK" sz="11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 the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shows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message “enter  applicant details again”.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 Member provide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again.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respond the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applicant’s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 already</a:t>
                      </a:r>
                      <a:r>
                        <a:rPr lang="en-US" sz="1200" spc="-5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exist.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 Member try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 submit</a:t>
                      </a:r>
                      <a:r>
                        <a:rPr lang="en-US" sz="1200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responded.</a:t>
                      </a:r>
                      <a:endParaRPr lang="en-PK" sz="1100" spc="-9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08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User -- 3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09D730-06EC-2698-4BB1-150AAFEB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03419"/>
              </p:ext>
            </p:extLst>
          </p:nvPr>
        </p:nvGraphicFramePr>
        <p:xfrm>
          <a:off x="1066800" y="1728528"/>
          <a:ext cx="10357791" cy="51381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86124">
                  <a:extLst>
                    <a:ext uri="{9D8B030D-6E8A-4147-A177-3AD203B41FA5}">
                      <a16:colId xmlns:a16="http://schemas.microsoft.com/office/drawing/2014/main" val="2224393941"/>
                    </a:ext>
                  </a:extLst>
                </a:gridCol>
                <a:gridCol w="3490992">
                  <a:extLst>
                    <a:ext uri="{9D8B030D-6E8A-4147-A177-3AD203B41FA5}">
                      <a16:colId xmlns:a16="http://schemas.microsoft.com/office/drawing/2014/main" val="428553748"/>
                    </a:ext>
                  </a:extLst>
                </a:gridCol>
                <a:gridCol w="2092159">
                  <a:extLst>
                    <a:ext uri="{9D8B030D-6E8A-4147-A177-3AD203B41FA5}">
                      <a16:colId xmlns:a16="http://schemas.microsoft.com/office/drawing/2014/main" val="1579711396"/>
                    </a:ext>
                  </a:extLst>
                </a:gridCol>
                <a:gridCol w="2188516">
                  <a:extLst>
                    <a:ext uri="{9D8B030D-6E8A-4147-A177-3AD203B41FA5}">
                      <a16:colId xmlns:a16="http://schemas.microsoft.com/office/drawing/2014/main" val="3133566793"/>
                    </a:ext>
                  </a:extLst>
                </a:gridCol>
              </a:tblGrid>
              <a:tr h="152271">
                <a:tc>
                  <a:txBody>
                    <a:bodyPr/>
                    <a:lstStyle/>
                    <a:p>
                      <a:pPr marL="71120" algn="ctr">
                        <a:lnSpc>
                          <a:spcPts val="1245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200" b="1" spc="-5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Name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UC-3</a:t>
                      </a:r>
                      <a:r>
                        <a:rPr lang="en-US" sz="1200" b="1" spc="-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Reserve Vaccine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51992"/>
                  </a:ext>
                </a:extLst>
              </a:tr>
              <a:tr h="140089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200" b="1" spc="-2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By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Muhamad Nouman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1200" b="1" spc="-5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200" b="1" spc="-15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PK" sz="12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22/10/2022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887328"/>
                  </a:ext>
                </a:extLst>
              </a:tr>
              <a:tr h="138982">
                <a:tc>
                  <a:txBody>
                    <a:bodyPr/>
                    <a:lstStyle/>
                    <a:p>
                      <a:pPr marL="71120" algn="ctr">
                        <a:lnSpc>
                          <a:spcPts val="116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12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6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en-US" sz="1200" b="1" spc="-15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Actor:</a:t>
                      </a:r>
                      <a:endParaRPr lang="en-PK" sz="120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6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Staff Member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510880"/>
                  </a:ext>
                </a:extLst>
              </a:tr>
              <a:tr h="562571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/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Trigger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 marR="113665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will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have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vaccination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lnSpc>
                          <a:spcPts val="1260"/>
                        </a:lnSpc>
                      </a:pP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will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reserved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87183"/>
                  </a:ext>
                </a:extLst>
              </a:tr>
              <a:tr h="153932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Precondition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exists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5293"/>
                  </a:ext>
                </a:extLst>
              </a:tr>
              <a:tr h="153378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</a:t>
                      </a:r>
                      <a:r>
                        <a:rPr lang="en-US" sz="12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2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 reserved.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07678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marL="71120" algn="ctr">
                        <a:lnSpc>
                          <a:spcPts val="128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Priority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06356"/>
                  </a:ext>
                </a:extLst>
              </a:tr>
              <a:tr h="2190485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en-US" sz="12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335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Reserve</a:t>
                      </a:r>
                      <a:r>
                        <a:rPr lang="en-US" sz="12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Vaccine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select the vaccine name</a:t>
                      </a:r>
                      <a:r>
                        <a:rPr lang="en-US" sz="1200" spc="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ask for the various names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200" spc="-2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select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type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 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 of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 that is available.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 select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 from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list.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asks for 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time when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vaccine is given.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provide the</a:t>
                      </a:r>
                      <a:r>
                        <a:rPr lang="en-US" sz="1200" spc="-3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 when the vaccine was given.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verifies vaccination.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acknowledged the</a:t>
                      </a:r>
                      <a:r>
                        <a:rPr lang="en-US" sz="1200" spc="-2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reserved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awaited for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applicant.</a:t>
                      </a:r>
                      <a:endParaRPr lang="en-PK" sz="1200" spc="-1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2817"/>
                  </a:ext>
                </a:extLst>
              </a:tr>
              <a:tr h="928021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Alternate</a:t>
                      </a:r>
                      <a:r>
                        <a:rPr lang="en-US" sz="12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315"/>
                        </a:lnSpc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failed to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reserve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vaccine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select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availability of vaccine.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respond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message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that vaccine is reserved.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select the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vaccines.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608965" lvl="0" indent="-342900">
                        <a:lnSpc>
                          <a:spcPts val="135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respond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message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only</a:t>
                      </a:r>
                      <a:r>
                        <a:rPr lang="en-US" sz="1200" spc="-3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 can be reserved.</a:t>
                      </a:r>
                    </a:p>
                    <a:p>
                      <a:pPr marL="342900" marR="608965" lvl="0" indent="-342900">
                        <a:lnSpc>
                          <a:spcPts val="135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asks for the time when the vaccine is given.</a:t>
                      </a:r>
                    </a:p>
                    <a:p>
                      <a:pPr marL="342900" marR="608965" lvl="0" indent="-342900">
                        <a:lnSpc>
                          <a:spcPts val="135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Member provides details.</a:t>
                      </a:r>
                    </a:p>
                    <a:p>
                      <a:pPr marL="342900" marR="608965" lvl="0" indent="-342900">
                        <a:lnSpc>
                          <a:spcPts val="135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responds that vaccination is done.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6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User -- 4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FC9FCF-77C2-CB88-C799-F8418A11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81973"/>
              </p:ext>
            </p:extLst>
          </p:nvPr>
        </p:nvGraphicFramePr>
        <p:xfrm>
          <a:off x="1066800" y="1700808"/>
          <a:ext cx="10058400" cy="42389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1373">
                  <a:extLst>
                    <a:ext uri="{9D8B030D-6E8A-4147-A177-3AD203B41FA5}">
                      <a16:colId xmlns:a16="http://schemas.microsoft.com/office/drawing/2014/main" val="1802608495"/>
                    </a:ext>
                  </a:extLst>
                </a:gridCol>
                <a:gridCol w="3390086">
                  <a:extLst>
                    <a:ext uri="{9D8B030D-6E8A-4147-A177-3AD203B41FA5}">
                      <a16:colId xmlns:a16="http://schemas.microsoft.com/office/drawing/2014/main" val="1880989083"/>
                    </a:ext>
                  </a:extLst>
                </a:gridCol>
                <a:gridCol w="2031685">
                  <a:extLst>
                    <a:ext uri="{9D8B030D-6E8A-4147-A177-3AD203B41FA5}">
                      <a16:colId xmlns:a16="http://schemas.microsoft.com/office/drawing/2014/main" val="3541090949"/>
                    </a:ext>
                  </a:extLst>
                </a:gridCol>
                <a:gridCol w="2125256">
                  <a:extLst>
                    <a:ext uri="{9D8B030D-6E8A-4147-A177-3AD203B41FA5}">
                      <a16:colId xmlns:a16="http://schemas.microsoft.com/office/drawing/2014/main" val="3805206640"/>
                    </a:ext>
                  </a:extLst>
                </a:gridCol>
              </a:tblGrid>
              <a:tr h="200329">
                <a:tc>
                  <a:txBody>
                    <a:bodyPr/>
                    <a:lstStyle/>
                    <a:p>
                      <a:pPr marL="71120" algn="ctr">
                        <a:lnSpc>
                          <a:spcPts val="1235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200" b="1" spc="-5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Name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65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UC-4</a:t>
                      </a:r>
                      <a:r>
                        <a:rPr lang="en-US" sz="1200" b="1" spc="-5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</a:t>
                      </a:r>
                      <a:r>
                        <a:rPr lang="en-US" sz="1200" b="1" spc="-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Charges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10062"/>
                  </a:ext>
                </a:extLst>
              </a:tr>
              <a:tr h="184186">
                <a:tc>
                  <a:txBody>
                    <a:bodyPr/>
                    <a:lstStyle/>
                    <a:p>
                      <a:pPr marL="71120" algn="ctr">
                        <a:lnSpc>
                          <a:spcPts val="1160"/>
                        </a:lnSpc>
                      </a:pPr>
                      <a:r>
                        <a:rPr lang="en-US" sz="1200" b="1" dirty="0">
                          <a:effectLst/>
                          <a:latin typeface="Franklin Gothic Medium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200" b="1" spc="-20" dirty="0">
                          <a:effectLst/>
                          <a:latin typeface="Franklin Gothic Medium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Franklin Gothic Medium 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By</a:t>
                      </a:r>
                      <a:endParaRPr lang="en-PK" sz="1200" dirty="0">
                        <a:effectLst/>
                        <a:latin typeface="Franklin Gothic Medium 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6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Hamza Yousaf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11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: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6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22/0/2022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61696"/>
                  </a:ext>
                </a:extLst>
              </a:tr>
              <a:tr h="185654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12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Actor: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en-US" sz="1100" b="1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Actor: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Staff 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57041"/>
                  </a:ext>
                </a:extLst>
              </a:tr>
              <a:tr h="737476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/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Trigger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2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will have to Pay the certification charges because its compulsory.</a:t>
                      </a:r>
                    </a:p>
                    <a:p>
                      <a:pPr marL="71120">
                        <a:lnSpc>
                          <a:spcPts val="1220"/>
                        </a:lnSpc>
                      </a:pP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 receipt will be generated for the certificate.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8697"/>
                  </a:ext>
                </a:extLst>
              </a:tr>
              <a:tr h="203998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Precondition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Vaccination should be completed 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paying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charges.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18503"/>
                  </a:ext>
                </a:extLst>
              </a:tr>
              <a:tr h="203265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</a:t>
                      </a:r>
                      <a:r>
                        <a:rPr lang="en-US" sz="12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2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 of certification is confirmed 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1805"/>
                  </a:ext>
                </a:extLst>
              </a:tr>
              <a:tr h="202530">
                <a:tc>
                  <a:txBody>
                    <a:bodyPr/>
                    <a:lstStyle/>
                    <a:p>
                      <a:pPr marL="71120" algn="ctr">
                        <a:lnSpc>
                          <a:spcPts val="128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Priority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86378"/>
                  </a:ext>
                </a:extLst>
              </a:tr>
              <a:tr h="1394930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en-US" sz="1200" b="1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32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</a:t>
                      </a:r>
                      <a:r>
                        <a:rPr lang="en-US" sz="12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Charges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404495" lvl="0" indent="-342900"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will generate the token number.</a:t>
                      </a:r>
                      <a:endParaRPr lang="en-PK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select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paying</a:t>
                      </a:r>
                      <a:r>
                        <a:rPr lang="en-US" sz="1200" spc="-3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method.</a:t>
                      </a:r>
                      <a:endParaRPr lang="en-PK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should pay the charges and system will generate him a OTP.</a:t>
                      </a:r>
                      <a:endParaRPr lang="en-PK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will provide the  OTP.</a:t>
                      </a:r>
                      <a:endParaRPr lang="en-PK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confirms the payment details.</a:t>
                      </a:r>
                      <a:endParaRPr lang="en-PK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sends the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confirmation to the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user.</a:t>
                      </a:r>
                    </a:p>
                    <a:p>
                      <a:pPr marL="0" lvl="0" indent="0"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endParaRPr lang="en-US" sz="1200" spc="-2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88618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Alternate</a:t>
                      </a:r>
                      <a:r>
                        <a:rPr lang="en-US" sz="1200" b="1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315"/>
                        </a:lnSpc>
                      </a:pP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spc="-1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</a:t>
                      </a:r>
                      <a:r>
                        <a:rPr lang="en-US" sz="1200" spc="-2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charges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failed.</a:t>
                      </a:r>
                      <a:endParaRPr lang="en-PK" sz="12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Enter the card no. for payment.</a:t>
                      </a:r>
                    </a:p>
                    <a:p>
                      <a:pPr marL="342900" lvl="0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Online transaction will be done.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validate the</a:t>
                      </a:r>
                      <a:r>
                        <a:rPr lang="en-US" sz="1200" spc="-1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shows the message  that payment is confirmed..</a:t>
                      </a:r>
                      <a:endParaRPr lang="en-PK" sz="1200" spc="-95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8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User -- 5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7FC6A-3503-9079-5F40-8479407D0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95548"/>
              </p:ext>
            </p:extLst>
          </p:nvPr>
        </p:nvGraphicFramePr>
        <p:xfrm>
          <a:off x="1066800" y="1700808"/>
          <a:ext cx="10058400" cy="26394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1373">
                  <a:extLst>
                    <a:ext uri="{9D8B030D-6E8A-4147-A177-3AD203B41FA5}">
                      <a16:colId xmlns:a16="http://schemas.microsoft.com/office/drawing/2014/main" val="1048145814"/>
                    </a:ext>
                  </a:extLst>
                </a:gridCol>
                <a:gridCol w="3390086">
                  <a:extLst>
                    <a:ext uri="{9D8B030D-6E8A-4147-A177-3AD203B41FA5}">
                      <a16:colId xmlns:a16="http://schemas.microsoft.com/office/drawing/2014/main" val="3532152881"/>
                    </a:ext>
                  </a:extLst>
                </a:gridCol>
                <a:gridCol w="2031685">
                  <a:extLst>
                    <a:ext uri="{9D8B030D-6E8A-4147-A177-3AD203B41FA5}">
                      <a16:colId xmlns:a16="http://schemas.microsoft.com/office/drawing/2014/main" val="2252499588"/>
                    </a:ext>
                  </a:extLst>
                </a:gridCol>
                <a:gridCol w="2125256">
                  <a:extLst>
                    <a:ext uri="{9D8B030D-6E8A-4147-A177-3AD203B41FA5}">
                      <a16:colId xmlns:a16="http://schemas.microsoft.com/office/drawing/2014/main" val="3511452871"/>
                    </a:ext>
                  </a:extLst>
                </a:gridCol>
              </a:tblGrid>
              <a:tr h="193601"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100" b="1" spc="-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Name: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65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UC-5</a:t>
                      </a:r>
                      <a:r>
                        <a:rPr lang="en-US" sz="1200" b="1" spc="-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Receipt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57925"/>
                  </a:ext>
                </a:extLst>
              </a:tr>
              <a:tr h="177999">
                <a:tc>
                  <a:txBody>
                    <a:bodyPr/>
                    <a:lstStyle/>
                    <a:p>
                      <a:pPr marL="71120">
                        <a:lnSpc>
                          <a:spcPts val="1160"/>
                        </a:lnSpc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By: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6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Idrees Mehmood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11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6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1553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1100" b="1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en-US" sz="11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Manager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76222"/>
                  </a:ext>
                </a:extLst>
              </a:tr>
              <a:tr h="716252"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Trigger: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 marR="113665">
                        <a:lnSpc>
                          <a:spcPct val="10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Applicant can print the certificate after paying the charges.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Request to</a:t>
                      </a:r>
                      <a:r>
                        <a:rPr lang="en-US" sz="11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1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generated certificate.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23210"/>
                  </a:ext>
                </a:extLst>
              </a:tr>
              <a:tr h="197147"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Precondition: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 of certification should be confirmed.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2463"/>
                  </a:ext>
                </a:extLst>
              </a:tr>
              <a:tr h="197147">
                <a:tc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</a:t>
                      </a: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Certificate will be printed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will </a:t>
                      </a:r>
                      <a:r>
                        <a:rPr lang="en-US" sz="11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sz="11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printed.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48213"/>
                  </a:ext>
                </a:extLst>
              </a:tr>
              <a:tr h="195019">
                <a:tc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Priority: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22373"/>
                  </a:ext>
                </a:extLst>
              </a:tr>
              <a:tr h="782204"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en-US" sz="12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Flow: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335"/>
                        </a:lnSpc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b="1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Receipt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request to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certificate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434975" lvl="0" indent="-342900">
                        <a:lnSpc>
                          <a:spcPts val="138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asks for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Token number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528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86DBB-0A20-F7A9-C5C2-E63C1DF96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46178"/>
              </p:ext>
            </p:extLst>
          </p:nvPr>
        </p:nvGraphicFramePr>
        <p:xfrm>
          <a:off x="1069090" y="4340302"/>
          <a:ext cx="10056109" cy="241847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0801">
                  <a:extLst>
                    <a:ext uri="{9D8B030D-6E8A-4147-A177-3AD203B41FA5}">
                      <a16:colId xmlns:a16="http://schemas.microsoft.com/office/drawing/2014/main" val="2712762052"/>
                    </a:ext>
                  </a:extLst>
                </a:gridCol>
                <a:gridCol w="7545308">
                  <a:extLst>
                    <a:ext uri="{9D8B030D-6E8A-4147-A177-3AD203B41FA5}">
                      <a16:colId xmlns:a16="http://schemas.microsoft.com/office/drawing/2014/main" val="408266006"/>
                    </a:ext>
                  </a:extLst>
                </a:gridCol>
              </a:tblGrid>
              <a:tr h="901602">
                <a:tc>
                  <a:txBody>
                    <a:bodyPr/>
                    <a:lstStyle/>
                    <a:p>
                      <a:pPr marL="71120"/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ts val="1310"/>
                        </a:lnSpc>
                        <a:buSzPts val="1200"/>
                        <a:buFont typeface="Times New Roman" panose="02020603050405020304" pitchFamily="18" charset="0"/>
                        <a:buAutoNum type="arabicPeriod" startAt="3"/>
                        <a:tabLst>
                          <a:tab pos="52959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 provided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45"/>
                        </a:lnSpc>
                        <a:buSzPts val="1200"/>
                        <a:buFont typeface="Times New Roman" panose="02020603050405020304" pitchFamily="18" charset="0"/>
                        <a:buAutoNum type="arabicPeriod" startAt="3"/>
                        <a:tabLst>
                          <a:tab pos="52959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generated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certificate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 print.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 startAt="3"/>
                        <a:tabLst>
                          <a:tab pos="52959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certificate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83886"/>
                  </a:ext>
                </a:extLst>
              </a:tr>
              <a:tr h="1516875"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Alternate</a:t>
                      </a:r>
                      <a:r>
                        <a:rPr lang="en-US" sz="1200" b="1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Flow: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15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*a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Certificate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failed.</a:t>
                      </a:r>
                      <a:endParaRPr lang="en-PK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7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 request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Certificate.</a:t>
                      </a:r>
                      <a:endParaRPr lang="en-PK" sz="1100" spc="-9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generate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wrong</a:t>
                      </a:r>
                      <a:r>
                        <a:rPr lang="en-US" sz="12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Certificate.</a:t>
                      </a:r>
                      <a:endParaRPr lang="en-PK" sz="1100" spc="-9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Staff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again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  Certificate.</a:t>
                      </a:r>
                      <a:endParaRPr lang="en-PK" sz="1100" spc="-9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arenR"/>
                        <a:tabLst>
                          <a:tab pos="529590" algn="l"/>
                        </a:tabLst>
                      </a:pP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generated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certificate</a:t>
                      </a:r>
                      <a:r>
                        <a:rPr lang="en-US" sz="12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total..</a:t>
                      </a:r>
                      <a:endParaRPr lang="en-PK" sz="1100" spc="-9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2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CE7-25CE-A265-2525-349F7DC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en-PK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85CE6C-E8D5-D10A-67CA-3486DEB12F29}"/>
              </a:ext>
            </a:extLst>
          </p:cNvPr>
          <p:cNvSpPr/>
          <p:nvPr/>
        </p:nvSpPr>
        <p:spPr>
          <a:xfrm>
            <a:off x="4320342" y="1996283"/>
            <a:ext cx="2962275" cy="723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52938-8108-FDEB-BC5B-391112140A4F}"/>
              </a:ext>
            </a:extLst>
          </p:cNvPr>
          <p:cNvSpPr/>
          <p:nvPr/>
        </p:nvSpPr>
        <p:spPr>
          <a:xfrm>
            <a:off x="4159052" y="1853408"/>
            <a:ext cx="3276600" cy="48482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C580F-B6AE-80F9-77CE-3F2768A27270}"/>
              </a:ext>
            </a:extLst>
          </p:cNvPr>
          <p:cNvSpPr/>
          <p:nvPr/>
        </p:nvSpPr>
        <p:spPr>
          <a:xfrm>
            <a:off x="4320342" y="2882108"/>
            <a:ext cx="2962275" cy="723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K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8DB27142-E1FD-5FF9-7B31-0AAB10716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342" y="3759996"/>
            <a:ext cx="2962275" cy="723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 Vaccine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89135156-AD5C-D7CE-1752-29E8F27B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502" y="4647091"/>
            <a:ext cx="2962275" cy="723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 Charges</a:t>
            </a:r>
            <a:endParaRPr kumimoji="0" lang="en-GB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ABD58EA1-043F-B97C-5849-7C223993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567" y="5794218"/>
            <a:ext cx="2962275" cy="723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Certificate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A278BCD-F39D-C6E8-2B71-019577CF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664" y="2167098"/>
            <a:ext cx="29241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applicant details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1CB3D11-3C9C-7EAA-949E-B86ED6E5B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837" y="3072608"/>
            <a:ext cx="2495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vaccination details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638EAE-A91A-9DF8-4CE1-214AF66A9FD9}"/>
              </a:ext>
            </a:extLst>
          </p:cNvPr>
          <p:cNvCxnSpPr>
            <a:cxnSpLocks/>
          </p:cNvCxnSpPr>
          <p:nvPr/>
        </p:nvCxnSpPr>
        <p:spPr>
          <a:xfrm flipV="1">
            <a:off x="5776158" y="5370991"/>
            <a:ext cx="21194" cy="4232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7">
            <a:extLst>
              <a:ext uri="{FF2B5EF4-FFF2-40B4-BE49-F238E27FC236}">
                <a16:creationId xmlns:a16="http://schemas.microsoft.com/office/drawing/2014/main" id="{6826DD43-4FA8-10F3-14B8-C06A6C66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325" y="5444809"/>
            <a:ext cx="1187450" cy="331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&lt;include&gt;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phic 14" descr="Man with solid fill">
            <a:extLst>
              <a:ext uri="{FF2B5EF4-FFF2-40B4-BE49-F238E27FC236}">
                <a16:creationId xmlns:a16="http://schemas.microsoft.com/office/drawing/2014/main" id="{F4942B5C-3D12-B949-8F4D-4236E550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817" y="3852388"/>
            <a:ext cx="640715" cy="640715"/>
          </a:xfrm>
          <a:prstGeom prst="rect">
            <a:avLst/>
          </a:prstGeom>
        </p:spPr>
      </p:pic>
      <p:pic>
        <p:nvPicPr>
          <p:cNvPr id="14" name="Graphic 16" descr="Man with solid fill">
            <a:extLst>
              <a:ext uri="{FF2B5EF4-FFF2-40B4-BE49-F238E27FC236}">
                <a16:creationId xmlns:a16="http://schemas.microsoft.com/office/drawing/2014/main" id="{F7FCB1B2-E319-1025-B69B-69E0893F5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2022" y="3847308"/>
            <a:ext cx="640715" cy="6407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810B9-5C92-5744-4A7C-21ECEEFB9E75}"/>
              </a:ext>
            </a:extLst>
          </p:cNvPr>
          <p:cNvCxnSpPr>
            <a:cxnSpLocks/>
          </p:cNvCxnSpPr>
          <p:nvPr/>
        </p:nvCxnSpPr>
        <p:spPr>
          <a:xfrm flipV="1">
            <a:off x="2800152" y="2487138"/>
            <a:ext cx="1531620" cy="1685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278DA-332D-72B1-F5BB-8F6F276B2159}"/>
              </a:ext>
            </a:extLst>
          </p:cNvPr>
          <p:cNvCxnSpPr>
            <a:cxnSpLocks/>
          </p:cNvCxnSpPr>
          <p:nvPr/>
        </p:nvCxnSpPr>
        <p:spPr>
          <a:xfrm flipV="1">
            <a:off x="2788087" y="4138138"/>
            <a:ext cx="1531620" cy="34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4DCF35-BF2B-D673-F3C4-44E6CD434C7A}"/>
              </a:ext>
            </a:extLst>
          </p:cNvPr>
          <p:cNvCxnSpPr>
            <a:cxnSpLocks/>
          </p:cNvCxnSpPr>
          <p:nvPr/>
        </p:nvCxnSpPr>
        <p:spPr>
          <a:xfrm>
            <a:off x="2800152" y="4172428"/>
            <a:ext cx="1543685" cy="8439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99CBF5-3250-00A2-5E67-00F6171D83C7}"/>
              </a:ext>
            </a:extLst>
          </p:cNvPr>
          <p:cNvCxnSpPr>
            <a:cxnSpLocks/>
          </p:cNvCxnSpPr>
          <p:nvPr/>
        </p:nvCxnSpPr>
        <p:spPr>
          <a:xfrm>
            <a:off x="2788087" y="4185763"/>
            <a:ext cx="1554480" cy="19824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0DF227-8E6C-D1C0-3B0E-90922B85BAD4}"/>
              </a:ext>
            </a:extLst>
          </p:cNvPr>
          <p:cNvCxnSpPr/>
          <p:nvPr/>
        </p:nvCxnSpPr>
        <p:spPr>
          <a:xfrm flipV="1">
            <a:off x="7293412" y="4173698"/>
            <a:ext cx="1621155" cy="11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DCB627-D563-F03B-E7C2-D9562A74D777}"/>
              </a:ext>
            </a:extLst>
          </p:cNvPr>
          <p:cNvCxnSpPr/>
          <p:nvPr/>
        </p:nvCxnSpPr>
        <p:spPr>
          <a:xfrm>
            <a:off x="7281982" y="3247233"/>
            <a:ext cx="1655445" cy="9372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DF858C-C631-DAFB-A17A-B92ACA11BD3D}"/>
              </a:ext>
            </a:extLst>
          </p:cNvPr>
          <p:cNvCxnSpPr/>
          <p:nvPr/>
        </p:nvCxnSpPr>
        <p:spPr>
          <a:xfrm flipV="1">
            <a:off x="7288332" y="4173698"/>
            <a:ext cx="1643380" cy="2018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0">
            <a:extLst>
              <a:ext uri="{FF2B5EF4-FFF2-40B4-BE49-F238E27FC236}">
                <a16:creationId xmlns:a16="http://schemas.microsoft.com/office/drawing/2014/main" id="{6247BA52-D106-CAC9-B864-7558EFD2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9675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BF6FDDD-9F9D-5D12-6F65-369AB09B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14247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F12AE-C88F-7A71-ADD1-669C653C7E95}"/>
              </a:ext>
            </a:extLst>
          </p:cNvPr>
          <p:cNvSpPr txBox="1"/>
          <p:nvPr/>
        </p:nvSpPr>
        <p:spPr>
          <a:xfrm>
            <a:off x="1879915" y="4473848"/>
            <a:ext cx="18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Registered Applicant</a:t>
            </a:r>
            <a:endParaRPr lang="en-P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303AF7-248F-3FB5-F94D-8F4A01C438FF}"/>
              </a:ext>
            </a:extLst>
          </p:cNvPr>
          <p:cNvSpPr txBox="1"/>
          <p:nvPr/>
        </p:nvSpPr>
        <p:spPr>
          <a:xfrm>
            <a:off x="9512737" y="4001097"/>
            <a:ext cx="24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Medical staff member</a:t>
            </a:r>
            <a:endParaRPr lang="en-PK" dirty="0"/>
          </a:p>
        </p:txBody>
      </p:sp>
      <p:pic>
        <p:nvPicPr>
          <p:cNvPr id="35" name="Graphic 34" descr="Bank with solid fill">
            <a:extLst>
              <a:ext uri="{FF2B5EF4-FFF2-40B4-BE49-F238E27FC236}">
                <a16:creationId xmlns:a16="http://schemas.microsoft.com/office/drawing/2014/main" id="{02B41194-52B7-F43C-4E5F-F48617FE2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7427" y="4698649"/>
            <a:ext cx="640715" cy="64071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E29C71-A658-BB2C-9E79-AC9299704941}"/>
              </a:ext>
            </a:extLst>
          </p:cNvPr>
          <p:cNvCxnSpPr>
            <a:stCxn id="7" idx="3"/>
          </p:cNvCxnSpPr>
          <p:nvPr/>
        </p:nvCxnSpPr>
        <p:spPr>
          <a:xfrm>
            <a:off x="7292776" y="5009041"/>
            <a:ext cx="1764000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3327D9-CDB3-AB49-AC86-6C15DB7CC0A2}"/>
              </a:ext>
            </a:extLst>
          </p:cNvPr>
          <p:cNvSpPr txBox="1"/>
          <p:nvPr/>
        </p:nvSpPr>
        <p:spPr>
          <a:xfrm>
            <a:off x="8741171" y="52268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Payment Methods </a:t>
            </a:r>
            <a:endParaRPr lang="en-P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7E557-38FC-31DA-FE34-931A01FDE06B}"/>
              </a:ext>
            </a:extLst>
          </p:cNvPr>
          <p:cNvSpPr txBox="1"/>
          <p:nvPr/>
        </p:nvSpPr>
        <p:spPr>
          <a:xfrm>
            <a:off x="7538839" y="4727385"/>
            <a:ext cx="90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ighlight>
                  <a:srgbClr val="C0C0C0"/>
                </a:highlight>
              </a:rPr>
              <a:t>&lt;extend&gt;</a:t>
            </a:r>
            <a:endParaRPr lang="en-PK" sz="1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99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6734-19DF-D648-6736-75F62EF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Model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BD41-4BF5-7604-B8F3-6127A46EDBF1}"/>
              </a:ext>
            </a:extLst>
          </p:cNvPr>
          <p:cNvSpPr txBox="1"/>
          <p:nvPr/>
        </p:nvSpPr>
        <p:spPr>
          <a:xfrm>
            <a:off x="623392" y="1844824"/>
            <a:ext cx="2232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Applicant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CNIC: Unsigned int</a:t>
            </a:r>
          </a:p>
          <a:p>
            <a:r>
              <a:rPr lang="en-GB" dirty="0"/>
              <a:t>DOB: Unsigned int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56FF0-90E4-5161-6B0A-3B31B42048CB}"/>
              </a:ext>
            </a:extLst>
          </p:cNvPr>
          <p:cNvSpPr txBox="1"/>
          <p:nvPr/>
        </p:nvSpPr>
        <p:spPr>
          <a:xfrm>
            <a:off x="4727848" y="1853912"/>
            <a:ext cx="2232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Vaccine</a:t>
            </a:r>
          </a:p>
          <a:p>
            <a:r>
              <a:rPr lang="en-GB" dirty="0" err="1"/>
              <a:t>Vac_Name</a:t>
            </a:r>
            <a:r>
              <a:rPr lang="en-GB" dirty="0"/>
              <a:t>: String</a:t>
            </a:r>
          </a:p>
          <a:p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8068-888A-5925-9921-97D6A5C60210}"/>
              </a:ext>
            </a:extLst>
          </p:cNvPr>
          <p:cNvSpPr txBox="1"/>
          <p:nvPr/>
        </p:nvSpPr>
        <p:spPr>
          <a:xfrm>
            <a:off x="8616280" y="1853912"/>
            <a:ext cx="29523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Vaccine Type</a:t>
            </a:r>
          </a:p>
          <a:p>
            <a:r>
              <a:rPr lang="en-GB" dirty="0" err="1"/>
              <a:t>Vac_Name</a:t>
            </a:r>
            <a:r>
              <a:rPr lang="en-GB" dirty="0"/>
              <a:t>: String</a:t>
            </a:r>
          </a:p>
          <a:p>
            <a:r>
              <a:rPr lang="en-GB" dirty="0"/>
              <a:t>Age: Unsigned int</a:t>
            </a:r>
            <a:endParaRPr lang="en-PK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B4BAF-521C-B5DC-9733-361022A73ACB}"/>
              </a:ext>
            </a:extLst>
          </p:cNvPr>
          <p:cNvCxnSpPr>
            <a:cxnSpLocks/>
          </p:cNvCxnSpPr>
          <p:nvPr/>
        </p:nvCxnSpPr>
        <p:spPr>
          <a:xfrm>
            <a:off x="8616280" y="3429000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A35F7E-527A-19E5-DE0E-3DDB930AB3CC}"/>
              </a:ext>
            </a:extLst>
          </p:cNvPr>
          <p:cNvSpPr txBox="1"/>
          <p:nvPr/>
        </p:nvSpPr>
        <p:spPr>
          <a:xfrm>
            <a:off x="9984432" y="3711427"/>
            <a:ext cx="17281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Adult</a:t>
            </a:r>
          </a:p>
          <a:p>
            <a:pPr algn="ctr"/>
            <a:r>
              <a:rPr lang="en-GB" b="1" dirty="0"/>
              <a:t> </a:t>
            </a:r>
            <a:r>
              <a:rPr lang="en-GB" dirty="0"/>
              <a:t>age</a:t>
            </a:r>
            <a:r>
              <a:rPr lang="en-GB" b="1" dirty="0"/>
              <a:t>(</a:t>
            </a:r>
            <a:r>
              <a:rPr lang="en-GB" dirty="0"/>
              <a:t>18 to 60): unsigned int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78D7C-39D4-D7B4-1000-66B697FD3120}"/>
              </a:ext>
            </a:extLst>
          </p:cNvPr>
          <p:cNvSpPr txBox="1"/>
          <p:nvPr/>
        </p:nvSpPr>
        <p:spPr>
          <a:xfrm>
            <a:off x="7752184" y="3711427"/>
            <a:ext cx="17281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Teenager</a:t>
            </a:r>
          </a:p>
          <a:p>
            <a:pPr algn="ctr"/>
            <a:r>
              <a:rPr lang="en-GB" b="1" dirty="0"/>
              <a:t> </a:t>
            </a:r>
            <a:r>
              <a:rPr lang="en-GB" dirty="0"/>
              <a:t>age</a:t>
            </a:r>
            <a:r>
              <a:rPr lang="en-GB" b="1" dirty="0"/>
              <a:t>(</a:t>
            </a:r>
            <a:r>
              <a:rPr lang="en-GB" dirty="0"/>
              <a:t>15 to 18): unsigned int</a:t>
            </a:r>
            <a:endParaRPr lang="en-PK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8A522-9CB2-9C00-D170-A14E95D4CB6C}"/>
              </a:ext>
            </a:extLst>
          </p:cNvPr>
          <p:cNvCxnSpPr/>
          <p:nvPr/>
        </p:nvCxnSpPr>
        <p:spPr>
          <a:xfrm>
            <a:off x="8616280" y="3429000"/>
            <a:ext cx="0" cy="282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B4C93A-DB93-35BC-574A-5CC74441ECDD}"/>
              </a:ext>
            </a:extLst>
          </p:cNvPr>
          <p:cNvCxnSpPr>
            <a:endCxn id="16" idx="0"/>
          </p:cNvCxnSpPr>
          <p:nvPr/>
        </p:nvCxnSpPr>
        <p:spPr>
          <a:xfrm>
            <a:off x="10848528" y="3429000"/>
            <a:ext cx="0" cy="282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E1C0EF-728D-0167-7AC2-913B2D598153}"/>
              </a:ext>
            </a:extLst>
          </p:cNvPr>
          <p:cNvSpPr txBox="1"/>
          <p:nvPr/>
        </p:nvSpPr>
        <p:spPr>
          <a:xfrm>
            <a:off x="4727848" y="3206371"/>
            <a:ext cx="252027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Register Vaccine</a:t>
            </a:r>
          </a:p>
          <a:p>
            <a:r>
              <a:rPr lang="en-GB" dirty="0" err="1"/>
              <a:t>Vac_Name</a:t>
            </a:r>
            <a:r>
              <a:rPr lang="en-GB" dirty="0"/>
              <a:t>: String</a:t>
            </a:r>
          </a:p>
          <a:p>
            <a:r>
              <a:rPr lang="en-GB" dirty="0" err="1"/>
              <a:t>N_Doses</a:t>
            </a:r>
            <a:r>
              <a:rPr lang="en-GB" dirty="0"/>
              <a:t>: Unsigned int</a:t>
            </a:r>
          </a:p>
          <a:p>
            <a:endParaRPr lang="en-P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D65A4-7564-FC83-8922-0956EA4960C8}"/>
              </a:ext>
            </a:extLst>
          </p:cNvPr>
          <p:cNvSpPr txBox="1"/>
          <p:nvPr/>
        </p:nvSpPr>
        <p:spPr>
          <a:xfrm>
            <a:off x="2243567" y="4406700"/>
            <a:ext cx="23762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Pay Charges</a:t>
            </a:r>
          </a:p>
          <a:p>
            <a:r>
              <a:rPr lang="en-GB" dirty="0" err="1"/>
              <a:t>T_id</a:t>
            </a:r>
            <a:r>
              <a:rPr lang="en-GB" dirty="0"/>
              <a:t>: Unsigned int</a:t>
            </a:r>
          </a:p>
          <a:p>
            <a:r>
              <a:rPr lang="en-GB" dirty="0" err="1"/>
              <a:t>N_Doses</a:t>
            </a:r>
            <a:r>
              <a:rPr lang="en-GB" dirty="0"/>
              <a:t>: Unsigned 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DB2FEE-F112-F194-CF80-3AFE2E4992B6}"/>
              </a:ext>
            </a:extLst>
          </p:cNvPr>
          <p:cNvSpPr txBox="1"/>
          <p:nvPr/>
        </p:nvSpPr>
        <p:spPr>
          <a:xfrm>
            <a:off x="9984432" y="6093296"/>
            <a:ext cx="19442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Jazzcash</a:t>
            </a:r>
            <a:endParaRPr lang="en-GB" b="1" dirty="0"/>
          </a:p>
          <a:p>
            <a:r>
              <a:rPr lang="en-GB" dirty="0" err="1"/>
              <a:t>T_id</a:t>
            </a:r>
            <a:r>
              <a:rPr lang="en-GB" dirty="0"/>
              <a:t>: Unsigned int</a:t>
            </a:r>
            <a:endParaRPr lang="en-P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F50C2-2210-557E-0DD4-4EB8CE877907}"/>
              </a:ext>
            </a:extLst>
          </p:cNvPr>
          <p:cNvSpPr txBox="1"/>
          <p:nvPr/>
        </p:nvSpPr>
        <p:spPr>
          <a:xfrm>
            <a:off x="7754028" y="6090592"/>
            <a:ext cx="19802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err="1"/>
              <a:t>Easypaisa</a:t>
            </a:r>
            <a:endParaRPr lang="en-GB" b="1" dirty="0"/>
          </a:p>
          <a:p>
            <a:r>
              <a:rPr lang="en-GB" dirty="0" err="1"/>
              <a:t>T_id</a:t>
            </a:r>
            <a:r>
              <a:rPr lang="en-GB" dirty="0"/>
              <a:t>: Unsigned int</a:t>
            </a:r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E50ED-3DC8-03CA-4EE1-334C57A3EE58}"/>
              </a:ext>
            </a:extLst>
          </p:cNvPr>
          <p:cNvSpPr txBox="1"/>
          <p:nvPr/>
        </p:nvSpPr>
        <p:spPr>
          <a:xfrm>
            <a:off x="5127405" y="6090591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Credit Card</a:t>
            </a:r>
          </a:p>
          <a:p>
            <a:r>
              <a:rPr lang="en-GB" dirty="0" err="1"/>
              <a:t>Card_N</a:t>
            </a:r>
            <a:r>
              <a:rPr lang="en-GB" dirty="0"/>
              <a:t>: Unsigned int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F182B-8752-1017-827F-15A661DD3DEA}"/>
              </a:ext>
            </a:extLst>
          </p:cNvPr>
          <p:cNvSpPr txBox="1"/>
          <p:nvPr/>
        </p:nvSpPr>
        <p:spPr>
          <a:xfrm>
            <a:off x="313644" y="5541957"/>
            <a:ext cx="1944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Print Certificate</a:t>
            </a:r>
          </a:p>
          <a:p>
            <a:r>
              <a:rPr lang="en-GB" dirty="0" err="1"/>
              <a:t>T_id</a:t>
            </a:r>
            <a:r>
              <a:rPr lang="en-GB" dirty="0"/>
              <a:t>: Unsigned int</a:t>
            </a:r>
          </a:p>
          <a:p>
            <a:r>
              <a:rPr lang="en-GB" dirty="0" err="1"/>
              <a:t>Cer_N</a:t>
            </a:r>
            <a:r>
              <a:rPr lang="en-GB" dirty="0"/>
              <a:t>: String</a:t>
            </a:r>
            <a:endParaRPr lang="en-P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907F1E-7F15-B1C8-C647-C9E8D8547942}"/>
              </a:ext>
            </a:extLst>
          </p:cNvPr>
          <p:cNvCxnSpPr>
            <a:cxnSpLocks/>
          </p:cNvCxnSpPr>
          <p:nvPr/>
        </p:nvCxnSpPr>
        <p:spPr>
          <a:xfrm>
            <a:off x="2855640" y="2060848"/>
            <a:ext cx="18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8BAA68-BAB0-54A4-D03A-CD9CC045442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960096" y="2315577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30F04-C4C3-99AA-A647-35F889ADD5DD}"/>
              </a:ext>
            </a:extLst>
          </p:cNvPr>
          <p:cNvCxnSpPr/>
          <p:nvPr/>
        </p:nvCxnSpPr>
        <p:spPr>
          <a:xfrm>
            <a:off x="1343472" y="3045153"/>
            <a:ext cx="0" cy="249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A1FD83-9716-AC0D-C4D5-E09E3BF1D43D}"/>
              </a:ext>
            </a:extLst>
          </p:cNvPr>
          <p:cNvCxnSpPr>
            <a:cxnSpLocks/>
          </p:cNvCxnSpPr>
          <p:nvPr/>
        </p:nvCxnSpPr>
        <p:spPr>
          <a:xfrm>
            <a:off x="2819636" y="3045153"/>
            <a:ext cx="1908004" cy="6360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DB67E9D-44AB-4781-E779-A366774C1CA9}"/>
              </a:ext>
            </a:extLst>
          </p:cNvPr>
          <p:cNvSpPr/>
          <p:nvPr/>
        </p:nvSpPr>
        <p:spPr>
          <a:xfrm>
            <a:off x="3143672" y="5330030"/>
            <a:ext cx="144014" cy="21192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11AE88D-0EE1-07A6-BA54-4F1AFA9825B4}"/>
              </a:ext>
            </a:extLst>
          </p:cNvPr>
          <p:cNvCxnSpPr>
            <a:cxnSpLocks/>
          </p:cNvCxnSpPr>
          <p:nvPr/>
        </p:nvCxnSpPr>
        <p:spPr>
          <a:xfrm flipV="1">
            <a:off x="3215679" y="5435993"/>
            <a:ext cx="2628293" cy="6545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9806EE-EEF8-A0C2-333F-C2CA777BFA90}"/>
              </a:ext>
            </a:extLst>
          </p:cNvPr>
          <p:cNvCxnSpPr>
            <a:endCxn id="53" idx="3"/>
          </p:cNvCxnSpPr>
          <p:nvPr/>
        </p:nvCxnSpPr>
        <p:spPr>
          <a:xfrm flipV="1">
            <a:off x="3215679" y="5541957"/>
            <a:ext cx="0" cy="548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EA5E88-8796-96B5-8267-B0EF08344049}"/>
              </a:ext>
            </a:extLst>
          </p:cNvPr>
          <p:cNvCxnSpPr/>
          <p:nvPr/>
        </p:nvCxnSpPr>
        <p:spPr>
          <a:xfrm>
            <a:off x="5843972" y="5435993"/>
            <a:ext cx="5004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EFDCF2-E4A3-DE76-B62E-EAC714CB6B68}"/>
              </a:ext>
            </a:extLst>
          </p:cNvPr>
          <p:cNvCxnSpPr>
            <a:stCxn id="33" idx="0"/>
          </p:cNvCxnSpPr>
          <p:nvPr/>
        </p:nvCxnSpPr>
        <p:spPr>
          <a:xfrm flipV="1">
            <a:off x="6315537" y="5435993"/>
            <a:ext cx="0" cy="654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043DBA-AFDD-076A-CE04-A540A7ECDDC8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8744139" y="5435993"/>
            <a:ext cx="1" cy="65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59F57B3-F7AB-F399-F691-AD818796CACE}"/>
              </a:ext>
            </a:extLst>
          </p:cNvPr>
          <p:cNvCxnSpPr/>
          <p:nvPr/>
        </p:nvCxnSpPr>
        <p:spPr>
          <a:xfrm>
            <a:off x="10848528" y="5435993"/>
            <a:ext cx="0" cy="654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080A1-5FAD-324D-2181-E13599C5578A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215679" y="3806535"/>
            <a:ext cx="15121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5AFD9E8-6082-7F52-2D2D-1857ED3EF72E}"/>
              </a:ext>
            </a:extLst>
          </p:cNvPr>
          <p:cNvCxnSpPr/>
          <p:nvPr/>
        </p:nvCxnSpPr>
        <p:spPr>
          <a:xfrm>
            <a:off x="3215679" y="3806535"/>
            <a:ext cx="0" cy="60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E48794-23BB-0145-9EE0-1E4682BC2F40}"/>
              </a:ext>
            </a:extLst>
          </p:cNvPr>
          <p:cNvCxnSpPr/>
          <p:nvPr/>
        </p:nvCxnSpPr>
        <p:spPr>
          <a:xfrm>
            <a:off x="7248123" y="3429000"/>
            <a:ext cx="936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135CDDF-4FDD-20AF-770B-CA5D7E88D9E8}"/>
              </a:ext>
            </a:extLst>
          </p:cNvPr>
          <p:cNvCxnSpPr/>
          <p:nvPr/>
        </p:nvCxnSpPr>
        <p:spPr>
          <a:xfrm flipV="1">
            <a:off x="8184232" y="2564904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310AAB-5985-361E-7405-F6B62A52E201}"/>
              </a:ext>
            </a:extLst>
          </p:cNvPr>
          <p:cNvCxnSpPr/>
          <p:nvPr/>
        </p:nvCxnSpPr>
        <p:spPr>
          <a:xfrm flipH="1">
            <a:off x="6960096" y="256490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AD97D1F-6B08-F568-9742-84331622B0A9}"/>
              </a:ext>
            </a:extLst>
          </p:cNvPr>
          <p:cNvSpPr txBox="1"/>
          <p:nvPr/>
        </p:nvSpPr>
        <p:spPr>
          <a:xfrm>
            <a:off x="2999656" y="1692694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0CA40B-C8C2-AD0E-519A-939C5CA61375}"/>
              </a:ext>
            </a:extLst>
          </p:cNvPr>
          <p:cNvSpPr txBox="1"/>
          <p:nvPr/>
        </p:nvSpPr>
        <p:spPr>
          <a:xfrm>
            <a:off x="3896008" y="1705699"/>
            <a:ext cx="6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1..*</a:t>
            </a:r>
            <a:endParaRPr lang="en-PK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40F548-C8C9-7649-DE1B-B51789CB9D9E}"/>
              </a:ext>
            </a:extLst>
          </p:cNvPr>
          <p:cNvSpPr txBox="1"/>
          <p:nvPr/>
        </p:nvSpPr>
        <p:spPr>
          <a:xfrm>
            <a:off x="6930113" y="1946245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CD39D7-3AAC-B9E6-0951-AD9B41D20B74}"/>
              </a:ext>
            </a:extLst>
          </p:cNvPr>
          <p:cNvSpPr txBox="1"/>
          <p:nvPr/>
        </p:nvSpPr>
        <p:spPr>
          <a:xfrm>
            <a:off x="8281000" y="1946245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CB7378-6056-E903-8DFD-ABC61587F1A9}"/>
              </a:ext>
            </a:extLst>
          </p:cNvPr>
          <p:cNvSpPr txBox="1"/>
          <p:nvPr/>
        </p:nvSpPr>
        <p:spPr>
          <a:xfrm>
            <a:off x="1941518" y="4499033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9867B-5C8F-E507-DD3A-3CFEDF820185}"/>
              </a:ext>
            </a:extLst>
          </p:cNvPr>
          <p:cNvSpPr txBox="1"/>
          <p:nvPr/>
        </p:nvSpPr>
        <p:spPr>
          <a:xfrm>
            <a:off x="4436813" y="3311886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E1B1DE-A773-3065-128E-3A05DE5291D0}"/>
              </a:ext>
            </a:extLst>
          </p:cNvPr>
          <p:cNvSpPr txBox="1"/>
          <p:nvPr/>
        </p:nvSpPr>
        <p:spPr>
          <a:xfrm>
            <a:off x="967700" y="2988132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C8AAC2-E1AF-D7E0-9C3F-0D9909E6E442}"/>
              </a:ext>
            </a:extLst>
          </p:cNvPr>
          <p:cNvSpPr txBox="1"/>
          <p:nvPr/>
        </p:nvSpPr>
        <p:spPr>
          <a:xfrm>
            <a:off x="4464571" y="3774705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CB2932-F29C-DA14-ADC2-3E81EC51025A}"/>
              </a:ext>
            </a:extLst>
          </p:cNvPr>
          <p:cNvSpPr txBox="1"/>
          <p:nvPr/>
        </p:nvSpPr>
        <p:spPr>
          <a:xfrm>
            <a:off x="2905160" y="4087337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C527D2C-3430-BBB3-2032-669BD5BEA31A}"/>
              </a:ext>
            </a:extLst>
          </p:cNvPr>
          <p:cNvCxnSpPr>
            <a:stCxn id="28" idx="1"/>
          </p:cNvCxnSpPr>
          <p:nvPr/>
        </p:nvCxnSpPr>
        <p:spPr>
          <a:xfrm flipH="1">
            <a:off x="1559496" y="4868365"/>
            <a:ext cx="684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7849D2-8BF7-EDC1-AEB1-95464A0EB8A8}"/>
              </a:ext>
            </a:extLst>
          </p:cNvPr>
          <p:cNvCxnSpPr/>
          <p:nvPr/>
        </p:nvCxnSpPr>
        <p:spPr>
          <a:xfrm>
            <a:off x="1559496" y="4868365"/>
            <a:ext cx="0" cy="673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B812089-A28D-EDEA-582F-C4FD097AED52}"/>
              </a:ext>
            </a:extLst>
          </p:cNvPr>
          <p:cNvSpPr txBox="1"/>
          <p:nvPr/>
        </p:nvSpPr>
        <p:spPr>
          <a:xfrm>
            <a:off x="3049172" y="3240817"/>
            <a:ext cx="3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</a:t>
            </a:r>
            <a:endParaRPr lang="en-PK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AF0422-980E-094F-E83F-81C0DD54BA8B}"/>
              </a:ext>
            </a:extLst>
          </p:cNvPr>
          <p:cNvSpPr txBox="1"/>
          <p:nvPr/>
        </p:nvSpPr>
        <p:spPr>
          <a:xfrm>
            <a:off x="805077" y="5205161"/>
            <a:ext cx="584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1..*</a:t>
            </a:r>
            <a:endParaRPr lang="en-PK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28EFBE-D293-E85B-0C04-43845D9994A5}"/>
              </a:ext>
            </a:extLst>
          </p:cNvPr>
          <p:cNvSpPr txBox="1"/>
          <p:nvPr/>
        </p:nvSpPr>
        <p:spPr>
          <a:xfrm>
            <a:off x="1559494" y="5188893"/>
            <a:ext cx="57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1..*</a:t>
            </a:r>
            <a:endParaRPr lang="en-PK" dirty="0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FA98D8C-89C2-FCCC-F32B-E97C5D0DFD02}"/>
              </a:ext>
            </a:extLst>
          </p:cNvPr>
          <p:cNvSpPr/>
          <p:nvPr/>
        </p:nvSpPr>
        <p:spPr>
          <a:xfrm>
            <a:off x="9649153" y="2771698"/>
            <a:ext cx="109858" cy="1351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1439CE9-2A95-7DD6-8C61-FAD020E47A6C}"/>
              </a:ext>
            </a:extLst>
          </p:cNvPr>
          <p:cNvCxnSpPr>
            <a:endCxn id="119" idx="3"/>
          </p:cNvCxnSpPr>
          <p:nvPr/>
        </p:nvCxnSpPr>
        <p:spPr>
          <a:xfrm flipV="1">
            <a:off x="9704082" y="2906888"/>
            <a:ext cx="0" cy="5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0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by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8839"/>
            <a:ext cx="8172400" cy="2680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Hamza Yousaf 4290–FBAS/BSSE /F21--A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Idrees Mehmood 4273–FBAS/BSSE/F21--A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Muhammad Nouman 4278--FBAS/BSSE/F21--A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Abdur</a:t>
            </a:r>
            <a:r>
              <a:rPr lang="en-US" dirty="0"/>
              <a:t> Rehman 4276–FBAS/BSSE/F21--A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Numan</a:t>
            </a:r>
            <a:r>
              <a:rPr lang="en-US" dirty="0"/>
              <a:t> Nadeem 4300--FBAS/BSSE/F21--A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E2DBF04-6E12-691E-715B-B7CC810F5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64850"/>
              </p:ext>
            </p:extLst>
          </p:nvPr>
        </p:nvGraphicFramePr>
        <p:xfrm>
          <a:off x="1066800" y="2276872"/>
          <a:ext cx="10058400" cy="3860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42860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7112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</a:t>
                      </a:r>
                      <a:endParaRPr lang="en-P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Health</a:t>
                      </a:r>
                      <a:endParaRPr lang="en-P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8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22683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Authors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Hamza Yousaf</a:t>
                      </a:r>
                    </a:p>
                    <a:p>
                      <a:pPr algn="ctr"/>
                      <a:r>
                        <a:rPr lang="en-US" dirty="0"/>
                        <a:t>Idrees Mehmood</a:t>
                      </a:r>
                    </a:p>
                    <a:p>
                      <a:pPr algn="ctr"/>
                      <a:r>
                        <a:rPr lang="en-US" dirty="0" err="1"/>
                        <a:t>Abdur</a:t>
                      </a:r>
                      <a:r>
                        <a:rPr lang="en-US" dirty="0"/>
                        <a:t> Rehman</a:t>
                      </a:r>
                    </a:p>
                    <a:p>
                      <a:pPr algn="ctr"/>
                      <a:r>
                        <a:rPr lang="en-US" dirty="0"/>
                        <a:t>Muhammad Nouman</a:t>
                      </a:r>
                    </a:p>
                    <a:p>
                      <a:pPr algn="ctr"/>
                      <a:r>
                        <a:rPr lang="en-US" dirty="0" err="1"/>
                        <a:t>Numan</a:t>
                      </a:r>
                      <a:r>
                        <a:rPr lang="en-US" dirty="0"/>
                        <a:t> Nadeem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5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status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CONTROLLED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0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Creation date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22/10/2022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6405"/>
                  </a:ext>
                </a:extLst>
              </a:tr>
              <a:tr h="808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Disclaimer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document contains confidential information. Any distribution of this document without permission of authors is strictly prohibited.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1C2F-5A1E-925E-342D-7ED60972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1.Introduction: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62141-74FB-0E86-BF8A-C7F2674DE1C7}"/>
              </a:ext>
            </a:extLst>
          </p:cNvPr>
          <p:cNvSpPr txBox="1"/>
          <p:nvPr/>
        </p:nvSpPr>
        <p:spPr>
          <a:xfrm>
            <a:off x="479376" y="2276872"/>
            <a:ext cx="1184011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/>
              <a:t>1.1 Purpose: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program that facilitates a user to apply for COVID-19 Vaccination.</a:t>
            </a:r>
          </a:p>
          <a:p>
            <a:endParaRPr lang="en-GB" sz="2800" b="1" dirty="0"/>
          </a:p>
          <a:p>
            <a:r>
              <a:rPr lang="en-GB" sz="2800" b="1" dirty="0"/>
              <a:t>1.2 Intended Audience: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and medical staff member.</a:t>
            </a:r>
          </a:p>
          <a:p>
            <a:endParaRPr lang="en-GB" sz="2800" b="1" dirty="0"/>
          </a:p>
          <a:p>
            <a:r>
              <a:rPr lang="en-GB" sz="2800" b="1" dirty="0"/>
              <a:t>1.3 Scope: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and objective of this program is to regulate a user to apply for desired vaccine.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18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54D8-39EA-85F3-FF60-78DBBD80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And System Requirements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39F43-F5A5-44AC-5AFD-C53CF1DB21D5}"/>
              </a:ext>
            </a:extLst>
          </p:cNvPr>
          <p:cNvSpPr txBox="1"/>
          <p:nvPr/>
        </p:nvSpPr>
        <p:spPr>
          <a:xfrm>
            <a:off x="263352" y="1844824"/>
            <a:ext cx="11665296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 Black" panose="020B0A04020102020204" pitchFamily="34" charset="0"/>
              </a:rPr>
              <a:t>User Requirements:</a:t>
            </a:r>
          </a:p>
          <a:p>
            <a:pPr>
              <a:lnSpc>
                <a:spcPct val="150000"/>
              </a:lnSpc>
            </a:pPr>
            <a:endParaRPr lang="en-GB" dirty="0"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enable user to register for vaccine and print certificate upon paying charges.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System Requirements: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retrieve data from applicant.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check applicant details.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check the vaccination details.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reserve vaccine for the applicant.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allocate vaccine to the applicant.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should generate tracking ID for paying charges.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retrieve charges from the applicant.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print certificate for the applicant.</a:t>
            </a:r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ED09-8C5C-A26B-00BE-6713196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</a:t>
            </a:r>
            <a:r>
              <a:rPr lang="en-GB" dirty="0" err="1"/>
              <a:t>cont</a:t>
            </a:r>
            <a:r>
              <a:rPr lang="en-GB" dirty="0"/>
              <a:t>…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7A08-E5FC-54A1-5802-C446B53B52E2}"/>
              </a:ext>
            </a:extLst>
          </p:cNvPr>
          <p:cNvSpPr txBox="1"/>
          <p:nvPr/>
        </p:nvSpPr>
        <p:spPr>
          <a:xfrm>
            <a:off x="707250" y="1628800"/>
            <a:ext cx="107775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Functional Requirements: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 user shall be able to enter  and submit details for vaccination.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check the valid details and records for applicant.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add record to database.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should generate tracking ID.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system shall print certificate to the applicant.</a:t>
            </a:r>
          </a:p>
          <a:p>
            <a:pPr>
              <a:lnSpc>
                <a:spcPct val="150000"/>
              </a:lnSpc>
            </a:pP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Non Functional Requirements: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System load up time: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Time to load UI , function etc. It is different in different devices like laptop, phone, tablet etc.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34D9-0F8B-1349-E43F-E7579EF1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273D3-8193-859B-88DF-D6C9638BCBA0}"/>
              </a:ext>
            </a:extLst>
          </p:cNvPr>
          <p:cNvSpPr txBox="1"/>
          <p:nvPr/>
        </p:nvSpPr>
        <p:spPr>
          <a:xfrm>
            <a:off x="623392" y="1720840"/>
            <a:ext cx="9793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Security: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It provide security to a user. Each person data is secured no one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check user saved data.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Maintainable: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Each of the modules should be designed in such a way that a new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 can easily be integrated with it.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Usability: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Ease of use of system.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classes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42DEEB0-B926-DDC9-1EAE-34BE2253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8533"/>
              </p:ext>
            </p:extLst>
          </p:nvPr>
        </p:nvGraphicFramePr>
        <p:xfrm>
          <a:off x="1066800" y="1916832"/>
          <a:ext cx="10058400" cy="1559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4725046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552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Primary Actor</a:t>
                      </a:r>
                      <a:endParaRPr lang="en-P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 Cases</a:t>
                      </a:r>
                      <a:endParaRPr lang="en-P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8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Applicant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Provide applicant details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Allocate Vaccine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Pay charges for certificate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GB" dirty="0"/>
                        <a:t>Print certificate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3497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2CF7D1E-3141-7BD6-82A0-3216117C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66258"/>
              </p:ext>
            </p:extLst>
          </p:nvPr>
        </p:nvGraphicFramePr>
        <p:xfrm>
          <a:off x="1066800" y="4487882"/>
          <a:ext cx="10058400" cy="1285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2135383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5774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Secondary Actor</a:t>
                      </a:r>
                      <a:endParaRPr lang="en-P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 Cases</a:t>
                      </a:r>
                      <a:endParaRPr lang="en-P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7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Staff Member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Provide vaccination details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Allocate vaccine</a:t>
                      </a: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US" dirty="0"/>
                        <a:t>Print certificate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-- 1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56D137-AE33-FFC4-8724-9CA4F61A7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326"/>
              </p:ext>
            </p:extLst>
          </p:nvPr>
        </p:nvGraphicFramePr>
        <p:xfrm>
          <a:off x="1066800" y="1814264"/>
          <a:ext cx="10191057" cy="472807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0392">
                  <a:extLst>
                    <a:ext uri="{9D8B030D-6E8A-4147-A177-3AD203B41FA5}">
                      <a16:colId xmlns:a16="http://schemas.microsoft.com/office/drawing/2014/main" val="148229351"/>
                    </a:ext>
                  </a:extLst>
                </a:gridCol>
                <a:gridCol w="3450115">
                  <a:extLst>
                    <a:ext uri="{9D8B030D-6E8A-4147-A177-3AD203B41FA5}">
                      <a16:colId xmlns:a16="http://schemas.microsoft.com/office/drawing/2014/main" val="3552444655"/>
                    </a:ext>
                  </a:extLst>
                </a:gridCol>
                <a:gridCol w="2067661">
                  <a:extLst>
                    <a:ext uri="{9D8B030D-6E8A-4147-A177-3AD203B41FA5}">
                      <a16:colId xmlns:a16="http://schemas.microsoft.com/office/drawing/2014/main" val="311567927"/>
                    </a:ext>
                  </a:extLst>
                </a:gridCol>
                <a:gridCol w="2162889">
                  <a:extLst>
                    <a:ext uri="{9D8B030D-6E8A-4147-A177-3AD203B41FA5}">
                      <a16:colId xmlns:a16="http://schemas.microsoft.com/office/drawing/2014/main" val="3519477445"/>
                    </a:ext>
                  </a:extLst>
                </a:gridCol>
              </a:tblGrid>
              <a:tr h="168046">
                <a:tc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US" sz="1100" b="1" spc="-5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and Name: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65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UC-1 Provide Applicant details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14952"/>
                  </a:ext>
                </a:extLst>
              </a:tr>
              <a:tr h="222652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By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Abdur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Rehman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11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</a:t>
                      </a:r>
                      <a:r>
                        <a:rPr lang="en-US" sz="1100" b="1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22/10/2022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42460"/>
                  </a:ext>
                </a:extLst>
              </a:tr>
              <a:tr h="223531">
                <a:tc>
                  <a:txBody>
                    <a:bodyPr/>
                    <a:lstStyle/>
                    <a:p>
                      <a:pPr marL="7112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1100" b="1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70"/>
                        </a:lnSpc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en-US" sz="1100" b="1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Actor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Medical staff member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547635"/>
                  </a:ext>
                </a:extLst>
              </a:tr>
              <a:tr h="884446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/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Trigger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20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needs</a:t>
                      </a:r>
                      <a:r>
                        <a:rPr lang="en-US" sz="11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1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</a:t>
                      </a:r>
                      <a:r>
                        <a:rPr lang="en-US" sz="11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applicant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/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Provided.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03772"/>
                  </a:ext>
                </a:extLst>
              </a:tr>
              <a:tr h="242013">
                <a:tc>
                  <a:txBody>
                    <a:bodyPr/>
                    <a:lstStyle/>
                    <a:p>
                      <a:pPr marL="71120" algn="ctr">
                        <a:lnSpc>
                          <a:spcPts val="128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Precondition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must have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1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related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applicant.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29055"/>
                  </a:ext>
                </a:extLst>
              </a:tr>
              <a:tr h="244653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Post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condition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45"/>
                        </a:lnSpc>
                      </a:pP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r>
                        <a:rPr lang="en-US" sz="11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Added</a:t>
                      </a:r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100" spc="-2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1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53329"/>
                  </a:ext>
                </a:extLst>
              </a:tr>
              <a:tr h="241944">
                <a:tc>
                  <a:txBody>
                    <a:bodyPr/>
                    <a:lstStyle/>
                    <a:p>
                      <a:pPr marL="71120" algn="ctr">
                        <a:lnSpc>
                          <a:spcPts val="129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Priority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1120">
                        <a:lnSpc>
                          <a:spcPts val="129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38960"/>
                  </a:ext>
                </a:extLst>
              </a:tr>
              <a:tr h="1246516">
                <a:tc>
                  <a:txBody>
                    <a:bodyPr/>
                    <a:lstStyle/>
                    <a:p>
                      <a:pPr marL="71120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US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Normal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Flow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528320" lvl="1" algn="just">
                        <a:lnSpc>
                          <a:spcPts val="1340"/>
                        </a:lnSpc>
                      </a:pP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200" b="1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Applicant</a:t>
                      </a:r>
                      <a:r>
                        <a:rPr lang="en-US" sz="1200" b="1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</a:t>
                      </a:r>
                      <a:endParaRPr lang="en-PK" sz="11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 user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enter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 to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provided details.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 algn="just"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verified the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details.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</a:t>
                      </a:r>
                      <a:r>
                        <a:rPr lang="en-US" sz="1200" spc="-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acknowledged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200" spc="-1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system.</a:t>
                      </a: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AutoNum type="arabicPeriod"/>
                        <a:tabLst>
                          <a:tab pos="529590" algn="l"/>
                        </a:tabLst>
                      </a:pP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Applicant details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added</a:t>
                      </a:r>
                      <a:r>
                        <a:rPr lang="en-US" sz="1200" spc="-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 the system.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13457"/>
                  </a:ext>
                </a:extLst>
              </a:tr>
              <a:tr h="1254272">
                <a:tc>
                  <a:txBody>
                    <a:bodyPr/>
                    <a:lstStyle/>
                    <a:p>
                      <a:pPr marL="71120" algn="ctr">
                        <a:lnSpc>
                          <a:spcPts val="1350"/>
                        </a:lnSpc>
                      </a:pP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71120" algn="ctr">
                        <a:lnSpc>
                          <a:spcPts val="1350"/>
                        </a:lnSpc>
                      </a:pPr>
                      <a:r>
                        <a:rPr lang="en-GB" sz="12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Alternate Flow</a:t>
                      </a:r>
                      <a:endParaRPr lang="en-PK" sz="1200" b="1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+mj-lt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GB" sz="1200" b="1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failed to validate the applicant details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  End user provide the details of the applicant.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   System not respond to the operation.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   System shows a message “enter correct applicant data”.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   End user provide the applicant details again.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r>
                        <a:rPr lang="en-GB" sz="1200" spc="-25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   System respond with server not responding error.</a:t>
                      </a:r>
                    </a:p>
                    <a:p>
                      <a:pPr marL="457200" lvl="1" indent="0" algn="just">
                        <a:lnSpc>
                          <a:spcPts val="1360"/>
                        </a:lnSpc>
                        <a:buSzPts val="1200"/>
                        <a:buFont typeface="Times New Roman" panose="02020603050405020304" pitchFamily="18" charset="0"/>
                        <a:buNone/>
                        <a:tabLst>
                          <a:tab pos="529590" algn="l"/>
                        </a:tabLst>
                      </a:pPr>
                      <a:endParaRPr lang="en-PK" sz="1100" spc="-25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133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E6D1CA8-B8FA-EF01-63CA-2DD13D01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222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401</TotalTime>
  <Words>1451</Words>
  <Application>Microsoft Office PowerPoint</Application>
  <PresentationFormat>Widescreen</PresentationFormat>
  <Paragraphs>366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Franklin Gothic Medium</vt:lpstr>
      <vt:lpstr>Franklin Gothic Medium </vt:lpstr>
      <vt:lpstr>Times New Roman</vt:lpstr>
      <vt:lpstr>Wingdings</vt:lpstr>
      <vt:lpstr>Medical Design 16x9</vt:lpstr>
      <vt:lpstr>QuickVac we innovate healthcare</vt:lpstr>
      <vt:lpstr>Prepared by :</vt:lpstr>
      <vt:lpstr>Document History</vt:lpstr>
      <vt:lpstr>1.Introduction:</vt:lpstr>
      <vt:lpstr>User And System Requirements</vt:lpstr>
      <vt:lpstr>Requirements cont…</vt:lpstr>
      <vt:lpstr>PowerPoint Presentation</vt:lpstr>
      <vt:lpstr>User classes</vt:lpstr>
      <vt:lpstr>Use Case -- 1</vt:lpstr>
      <vt:lpstr>Use case -- 2</vt:lpstr>
      <vt:lpstr>Case User -- 3</vt:lpstr>
      <vt:lpstr>Case User -- 4</vt:lpstr>
      <vt:lpstr>Case User -- 5</vt:lpstr>
      <vt:lpstr>Use case diagram</vt:lpstr>
      <vt:lpstr>Domain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SYSTEM</dc:title>
  <dc:creator>Noman</dc:creator>
  <cp:lastModifiedBy>qazi mani</cp:lastModifiedBy>
  <cp:revision>39</cp:revision>
  <dcterms:created xsi:type="dcterms:W3CDTF">2022-10-22T10:24:37Z</dcterms:created>
  <dcterms:modified xsi:type="dcterms:W3CDTF">2022-11-21T08:46:24Z</dcterms:modified>
</cp:coreProperties>
</file>