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6"/>
  </p:normalViewPr>
  <p:slideViewPr>
    <p:cSldViewPr snapToGrid="0">
      <p:cViewPr varScale="1">
        <p:scale>
          <a:sx n="112" d="100"/>
          <a:sy n="112"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1/7/25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1/7/25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hash-table-data-struc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red-black-tree-set-1-introduction-2/" TargetMode="External"/><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count-smaller-elements-on-right-side/" TargetMode="External"/><Relationship Id="rId2" Type="http://schemas.openxmlformats.org/officeDocument/2006/relationships/hyperlink" Target="https://www.geeksforgeeks.org/double-ended-priority-queue/" TargetMode="External"/><Relationship Id="rId1" Type="http://schemas.openxmlformats.org/officeDocument/2006/relationships/slideLayout" Target="../slideLayouts/slideLayout2.xml"/><Relationship Id="rId4" Type="http://schemas.openxmlformats.org/officeDocument/2006/relationships/hyperlink" Target="https://www.geeksforgeeks.org/smallest-greater-element-on-right-sid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treeset-in-java-with-examples/" TargetMode="External"/><Relationship Id="rId2" Type="http://schemas.openxmlformats.org/officeDocument/2006/relationships/hyperlink" Target="https://www.geeksforgeeks.org/treemap-in-java/" TargetMode="External"/><Relationship Id="rId1" Type="http://schemas.openxmlformats.org/officeDocument/2006/relationships/slideLayout" Target="../slideLayouts/slideLayout2.xml"/><Relationship Id="rId5" Type="http://schemas.openxmlformats.org/officeDocument/2006/relationships/hyperlink" Target="https://www.geeksforgeeks.org/map-associative-containers-the-c-standard-template-library-stl/" TargetMode="External"/><Relationship Id="rId4" Type="http://schemas.openxmlformats.org/officeDocument/2006/relationships/hyperlink" Target="https://www.geeksforgeeks.org/set-in-cpp-st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difference-between-linear-and-non-linear-data-struct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2844-7034-0C35-1755-D1EA7884EC56}"/>
              </a:ext>
            </a:extLst>
          </p:cNvPr>
          <p:cNvSpPr>
            <a:spLocks noGrp="1"/>
          </p:cNvSpPr>
          <p:nvPr>
            <p:ph type="ctrTitle"/>
          </p:nvPr>
        </p:nvSpPr>
        <p:spPr>
          <a:xfrm>
            <a:off x="2417779" y="802299"/>
            <a:ext cx="8637073" cy="1700872"/>
          </a:xfrm>
        </p:spPr>
        <p:txBody>
          <a:bodyPr>
            <a:normAutofit fontScale="90000"/>
          </a:bodyPr>
          <a:lstStyle/>
          <a:p>
            <a:pPr algn="ctr"/>
            <a:r>
              <a:rPr lang="en-US" dirty="0"/>
              <a:t>BINARY SEARCH TREE VISUALIZATION</a:t>
            </a:r>
          </a:p>
        </p:txBody>
      </p:sp>
      <p:sp>
        <p:nvSpPr>
          <p:cNvPr id="3" name="Subtitle 2">
            <a:extLst>
              <a:ext uri="{FF2B5EF4-FFF2-40B4-BE49-F238E27FC236}">
                <a16:creationId xmlns:a16="http://schemas.microsoft.com/office/drawing/2014/main" id="{6480E441-A035-0AD3-3870-70168EDB3C36}"/>
              </a:ext>
            </a:extLst>
          </p:cNvPr>
          <p:cNvSpPr>
            <a:spLocks noGrp="1"/>
          </p:cNvSpPr>
          <p:nvPr>
            <p:ph type="subTitle" idx="1"/>
          </p:nvPr>
        </p:nvSpPr>
        <p:spPr/>
        <p:txBody>
          <a:bodyPr/>
          <a:lstStyle/>
          <a:p>
            <a:r>
              <a:rPr lang="en-US" dirty="0"/>
              <a:t>Presented To: Mr. Hassan Tahir – Lecturer</a:t>
            </a:r>
          </a:p>
          <a:p>
            <a:pPr algn="r"/>
            <a:r>
              <a:rPr lang="en-US" sz="1400" dirty="0"/>
              <a:t>Presented by: Numan Farooqi (ID: 2231080)</a:t>
            </a:r>
          </a:p>
        </p:txBody>
      </p:sp>
      <p:pic>
        <p:nvPicPr>
          <p:cNvPr id="5" name="Picture 4">
            <a:extLst>
              <a:ext uri="{FF2B5EF4-FFF2-40B4-BE49-F238E27FC236}">
                <a16:creationId xmlns:a16="http://schemas.microsoft.com/office/drawing/2014/main" id="{ACB11E4D-11DC-6D59-B740-E1D1CAA1ED73}"/>
              </a:ext>
            </a:extLst>
          </p:cNvPr>
          <p:cNvPicPr>
            <a:picLocks noChangeAspect="1"/>
          </p:cNvPicPr>
          <p:nvPr/>
        </p:nvPicPr>
        <p:blipFill>
          <a:blip r:embed="rId2"/>
          <a:stretch>
            <a:fillRect/>
          </a:stretch>
        </p:blipFill>
        <p:spPr>
          <a:xfrm>
            <a:off x="5452110" y="2423774"/>
            <a:ext cx="1874520" cy="903022"/>
          </a:xfrm>
          <a:prstGeom prst="rect">
            <a:avLst/>
          </a:prstGeom>
        </p:spPr>
      </p:pic>
    </p:spTree>
    <p:extLst>
      <p:ext uri="{BB962C8B-B14F-4D97-AF65-F5344CB8AC3E}">
        <p14:creationId xmlns:p14="http://schemas.microsoft.com/office/powerpoint/2010/main" val="289794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74E9-9F75-EE58-B7F0-4013913B19AB}"/>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D83624B4-ECEE-CAC4-410A-41755813A48E}"/>
              </a:ext>
            </a:extLst>
          </p:cNvPr>
          <p:cNvSpPr>
            <a:spLocks noGrp="1"/>
          </p:cNvSpPr>
          <p:nvPr>
            <p:ph idx="1"/>
          </p:nvPr>
        </p:nvSpPr>
        <p:spPr/>
        <p:txBody>
          <a:bodyPr>
            <a:normAutofit/>
          </a:bodyPr>
          <a:lstStyle/>
          <a:p>
            <a:pPr algn="just" fontAlgn="base"/>
            <a:r>
              <a:rPr lang="en-US" sz="1800" b="1" i="0" u="none" strike="noStrike" dirty="0">
                <a:effectLst/>
                <a:latin typeface="Arial" panose="020B0604020202020204" pitchFamily="34" charset="0"/>
                <a:cs typeface="Arial" panose="020B0604020202020204" pitchFamily="34" charset="0"/>
              </a:rPr>
              <a:t>Properties of Binary Search Tree:</a:t>
            </a:r>
          </a:p>
          <a:p>
            <a:pPr algn="just"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The left subtree of a node contains only nodes with keys less than the node’s key.</a:t>
            </a:r>
          </a:p>
          <a:p>
            <a:pPr algn="just"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The right subtree of a node contains only nodes with keys greater than the node’s key.</a:t>
            </a:r>
          </a:p>
          <a:p>
            <a:pPr algn="just"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The left and right subtree each must also be a binary search tree.  </a:t>
            </a:r>
          </a:p>
          <a:p>
            <a:pPr algn="just"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There must be no duplicate nodes (BST may have duplicate values with different handling approaches).</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2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7947-E59B-6724-8487-736D1BF25EAD}"/>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0A6F469A-ECAC-9154-202A-94B75A8835C6}"/>
              </a:ext>
            </a:extLst>
          </p:cNvPr>
          <p:cNvSpPr>
            <a:spLocks noGrp="1"/>
          </p:cNvSpPr>
          <p:nvPr>
            <p:ph idx="1"/>
          </p:nvPr>
        </p:nvSpPr>
        <p:spPr/>
        <p:txBody>
          <a:bodyPr>
            <a:normAutofit fontScale="85000" lnSpcReduction="20000"/>
          </a:bodyPr>
          <a:lstStyle/>
          <a:p>
            <a:pPr algn="just" fontAlgn="base"/>
            <a:r>
              <a:rPr lang="en-US" sz="2100" b="1" i="0" u="none" strike="noStrike" dirty="0">
                <a:effectLst/>
                <a:latin typeface="Arial" panose="020B0604020202020204" pitchFamily="34" charset="0"/>
                <a:cs typeface="Arial" panose="020B0604020202020204" pitchFamily="34" charset="0"/>
              </a:rPr>
              <a:t>Important Points about BST</a:t>
            </a:r>
          </a:p>
          <a:p>
            <a:pPr algn="just" fontAlgn="base">
              <a:spcAft>
                <a:spcPts val="1800"/>
              </a:spcAft>
              <a:buFont typeface="Arial" panose="020B0604020202020204" pitchFamily="34" charset="0"/>
              <a:buChar char="•"/>
            </a:pPr>
            <a:r>
              <a:rPr lang="en-US" b="0" i="0" u="none" strike="noStrike" dirty="0">
                <a:effectLst/>
                <a:latin typeface="Arial" panose="020B0604020202020204" pitchFamily="34" charset="0"/>
                <a:cs typeface="Arial" panose="020B0604020202020204" pitchFamily="34" charset="0"/>
              </a:rPr>
              <a:t>A Binary Search Tree is useful for maintaining sorted stream of data. It allows search, insert, delete, ceiling, max and min in O(h) time. Along with these, we can always traverse the tree items in sorted order. </a:t>
            </a:r>
          </a:p>
          <a:p>
            <a:pPr algn="just" fontAlgn="base">
              <a:spcAft>
                <a:spcPts val="1800"/>
              </a:spcAft>
              <a:buFont typeface="Arial" panose="020B0604020202020204" pitchFamily="34" charset="0"/>
              <a:buChar char="•"/>
            </a:pPr>
            <a:r>
              <a:rPr lang="en-US" b="0" i="0" u="none" strike="noStrike" dirty="0">
                <a:effectLst/>
                <a:latin typeface="Arial" panose="020B0604020202020204" pitchFamily="34" charset="0"/>
                <a:cs typeface="Arial" panose="020B0604020202020204" pitchFamily="34" charset="0"/>
              </a:rPr>
              <a:t>With Self Balancing BSTs, we can ensure that the height of the BST is bound be Log n. Hence, we achieve, the above-mentioned O(h) operations in O(Log n) time.</a:t>
            </a:r>
          </a:p>
          <a:p>
            <a:pPr algn="just" fontAlgn="base">
              <a:spcAft>
                <a:spcPts val="1800"/>
              </a:spcAft>
              <a:buFont typeface="Arial" panose="020B0604020202020204" pitchFamily="34" charset="0"/>
              <a:buChar char="•"/>
            </a:pPr>
            <a:r>
              <a:rPr lang="en-US" b="0" i="0" u="none" strike="noStrike" dirty="0">
                <a:effectLst/>
                <a:latin typeface="Arial" panose="020B0604020202020204" pitchFamily="34" charset="0"/>
                <a:cs typeface="Arial" panose="020B0604020202020204" pitchFamily="34" charset="0"/>
              </a:rPr>
              <a:t>When we need only search, insert and delete and do not need other operations, we prefer </a:t>
            </a:r>
            <a:r>
              <a:rPr lang="en-US" b="1" i="0" u="sng"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Hash Table</a:t>
            </a:r>
            <a:r>
              <a:rPr lang="en-US" b="0" i="0" u="none" strike="noStrike" dirty="0">
                <a:effectLst/>
                <a:latin typeface="Arial" panose="020B0604020202020204" pitchFamily="34" charset="0"/>
                <a:cs typeface="Arial" panose="020B0604020202020204" pitchFamily="34" charset="0"/>
              </a:rPr>
              <a:t> over BST as a Hash Table supports these operations in O(1) time on average.</a:t>
            </a:r>
          </a:p>
          <a:p>
            <a:endParaRPr lang="en-US" dirty="0"/>
          </a:p>
        </p:txBody>
      </p:sp>
    </p:spTree>
    <p:extLst>
      <p:ext uri="{BB962C8B-B14F-4D97-AF65-F5344CB8AC3E}">
        <p14:creationId xmlns:p14="http://schemas.microsoft.com/office/powerpoint/2010/main" val="125854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42C1-FE21-FE7B-B074-0DA802496A4F}"/>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35405B28-4B4D-033A-C240-C55E8548AC3B}"/>
              </a:ext>
            </a:extLst>
          </p:cNvPr>
          <p:cNvSpPr>
            <a:spLocks noGrp="1"/>
          </p:cNvSpPr>
          <p:nvPr>
            <p:ph idx="1"/>
          </p:nvPr>
        </p:nvSpPr>
        <p:spPr>
          <a:xfrm>
            <a:off x="1451579" y="2015731"/>
            <a:ext cx="9603275" cy="4037749"/>
          </a:xfrm>
        </p:spPr>
        <p:txBody>
          <a:bodyPr>
            <a:noAutofit/>
          </a:bodyPr>
          <a:lstStyle/>
          <a:p>
            <a:r>
              <a:rPr lang="en-US" sz="1800" b="1" dirty="0">
                <a:latin typeface="Arial" panose="020B0604020202020204" pitchFamily="34" charset="0"/>
                <a:cs typeface="Arial" panose="020B0604020202020204" pitchFamily="34" charset="0"/>
              </a:rPr>
              <a:t>Application of Binary Search Tree</a:t>
            </a:r>
          </a:p>
          <a:p>
            <a:pPr marL="0" indent="0" algn="just" rtl="0" fontAlgn="base">
              <a:spcAft>
                <a:spcPts val="750"/>
              </a:spcAft>
              <a:buNone/>
            </a:pPr>
            <a:r>
              <a:rPr lang="en-US" sz="1600" b="0" i="0" u="none" strike="noStrike" dirty="0">
                <a:effectLst/>
                <a:latin typeface="Arial" panose="020B0604020202020204" pitchFamily="34" charset="0"/>
                <a:cs typeface="Arial" panose="020B0604020202020204" pitchFamily="34" charset="0"/>
              </a:rPr>
              <a:t>A BST supports operations like search, insert, delete, maximum, minimum, floor, ceil, greater, smaller, etc. in </a:t>
            </a:r>
            <a:r>
              <a:rPr lang="en-US" sz="1600" b="1" i="1" u="none" strike="noStrike" dirty="0">
                <a:effectLst/>
                <a:latin typeface="Arial" panose="020B0604020202020204" pitchFamily="34" charset="0"/>
                <a:cs typeface="Arial" panose="020B0604020202020204" pitchFamily="34" charset="0"/>
              </a:rPr>
              <a:t>O(h)</a:t>
            </a:r>
            <a:r>
              <a:rPr lang="en-US" sz="1600" b="0" i="0" u="none" strike="noStrike" dirty="0">
                <a:effectLst/>
                <a:latin typeface="Arial" panose="020B0604020202020204" pitchFamily="34" charset="0"/>
                <a:cs typeface="Arial" panose="020B0604020202020204" pitchFamily="34" charset="0"/>
              </a:rPr>
              <a:t> time where h is height of the BST. To keep height less, self balancing BSTs (like </a:t>
            </a:r>
            <a:r>
              <a:rPr lang="en-US" sz="1600" b="0" i="0" u="sng"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AVL</a:t>
            </a:r>
            <a:r>
              <a:rPr lang="en-US" sz="1600" b="0" i="0" u="none" strike="noStrike" dirty="0">
                <a:effectLst/>
                <a:latin typeface="Arial" panose="020B0604020202020204" pitchFamily="34" charset="0"/>
                <a:cs typeface="Arial" panose="020B0604020202020204" pitchFamily="34" charset="0"/>
              </a:rPr>
              <a:t> and </a:t>
            </a:r>
            <a:r>
              <a:rPr lang="en-US" sz="1600" b="0" i="0" u="sng"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Red Black Trees</a:t>
            </a:r>
            <a:r>
              <a:rPr lang="en-US" sz="1600" b="0" i="0" u="none" strike="noStrike" dirty="0">
                <a:effectLst/>
                <a:latin typeface="Arial" panose="020B0604020202020204" pitchFamily="34" charset="0"/>
                <a:cs typeface="Arial" panose="020B0604020202020204" pitchFamily="34" charset="0"/>
              </a:rPr>
              <a:t>) are used in practice. These Self-Balancing BSTs maintain the height as </a:t>
            </a:r>
            <a:r>
              <a:rPr lang="en-US" sz="1600" b="1" i="1" u="none" strike="noStrike" dirty="0">
                <a:effectLst/>
                <a:latin typeface="Arial" panose="020B0604020202020204" pitchFamily="34" charset="0"/>
                <a:cs typeface="Arial" panose="020B0604020202020204" pitchFamily="34" charset="0"/>
              </a:rPr>
              <a:t>O(Log n)</a:t>
            </a:r>
            <a:r>
              <a:rPr lang="en-US" sz="1600" b="0" i="0" u="none" strike="noStrike" dirty="0">
                <a:effectLst/>
                <a:latin typeface="Arial" panose="020B0604020202020204" pitchFamily="34" charset="0"/>
                <a:cs typeface="Arial" panose="020B0604020202020204" pitchFamily="34" charset="0"/>
              </a:rPr>
              <a:t>. Therefore all of the above mentioned operations become </a:t>
            </a:r>
            <a:r>
              <a:rPr lang="en-US" sz="1600" b="1" i="1" u="none" strike="noStrike" dirty="0">
                <a:effectLst/>
                <a:latin typeface="Arial" panose="020B0604020202020204" pitchFamily="34" charset="0"/>
                <a:cs typeface="Arial" panose="020B0604020202020204" pitchFamily="34" charset="0"/>
              </a:rPr>
              <a:t>O(Log n)</a:t>
            </a:r>
            <a:r>
              <a:rPr lang="en-US" sz="1600" b="0" i="0" u="none" strike="noStrike" dirty="0">
                <a:effectLst/>
                <a:latin typeface="Arial" panose="020B0604020202020204" pitchFamily="34" charset="0"/>
                <a:cs typeface="Arial" panose="020B0604020202020204" pitchFamily="34" charset="0"/>
              </a:rPr>
              <a:t>. Together with these, BST also allows sorted order traversal of data in </a:t>
            </a:r>
            <a:r>
              <a:rPr lang="en-US" sz="1600" b="1" i="1" u="none" strike="noStrike" dirty="0">
                <a:effectLst/>
                <a:latin typeface="Arial" panose="020B0604020202020204" pitchFamily="34" charset="0"/>
                <a:cs typeface="Arial" panose="020B0604020202020204" pitchFamily="34" charset="0"/>
              </a:rPr>
              <a:t>O(n)</a:t>
            </a:r>
            <a:r>
              <a:rPr lang="en-US" sz="1600" b="0" i="0" u="none" strike="noStrike" dirty="0">
                <a:effectLst/>
                <a:latin typeface="Arial" panose="020B0604020202020204" pitchFamily="34" charset="0"/>
                <a:cs typeface="Arial" panose="020B0604020202020204" pitchFamily="34" charset="0"/>
              </a:rPr>
              <a:t> time.</a:t>
            </a:r>
          </a:p>
          <a:p>
            <a:pPr algn="l" fontAlgn="base">
              <a:spcAft>
                <a:spcPts val="1800"/>
              </a:spcAft>
              <a:buFont typeface="+mj-lt"/>
              <a:buAutoNum type="arabicPeriod"/>
            </a:pPr>
            <a:r>
              <a:rPr lang="en-US" sz="1600" b="0" i="0" u="none" strike="noStrike" dirty="0">
                <a:effectLst/>
                <a:latin typeface="Arial" panose="020B0604020202020204" pitchFamily="34" charset="0"/>
                <a:cs typeface="Arial" panose="020B0604020202020204" pitchFamily="34" charset="0"/>
              </a:rPr>
              <a:t>A Self-Balancing Binary Search Tree is used to maintain sorted stream of data. For example, suppose we are getting online orders placed and we want to maintain the live data (in RAM) in sorted order of prices. For example, we wish to know number of items purchased at cost below a given cost at any moment. Or we wish to know number of items purchased at higher cost than given cost.</a:t>
            </a:r>
          </a:p>
          <a:p>
            <a:pPr marL="0" indent="0" algn="r" fontAlgn="base">
              <a:spcAft>
                <a:spcPts val="1800"/>
              </a:spcAft>
              <a:buNone/>
            </a:pPr>
            <a:r>
              <a:rPr lang="en-US" sz="1400" b="1" i="0" u="none" strike="noStrike" dirty="0">
                <a:effectLst/>
                <a:latin typeface="Arial" panose="020B0604020202020204" pitchFamily="34" charset="0"/>
                <a:cs typeface="Arial" panose="020B0604020202020204" pitchFamily="34" charset="0"/>
              </a:rPr>
              <a:t>Cont’d.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37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0CB1-D452-2EE1-F038-C62282F33792}"/>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AAC15B15-0C83-FD90-539F-23D9BC5E72D6}"/>
              </a:ext>
            </a:extLst>
          </p:cNvPr>
          <p:cNvSpPr>
            <a:spLocks noGrp="1"/>
          </p:cNvSpPr>
          <p:nvPr>
            <p:ph idx="1"/>
          </p:nvPr>
        </p:nvSpPr>
        <p:spPr>
          <a:xfrm>
            <a:off x="1451579" y="2015732"/>
            <a:ext cx="9603275" cy="3950728"/>
          </a:xfrm>
        </p:spPr>
        <p:txBody>
          <a:bodyPr>
            <a:normAutofit fontScale="25000" lnSpcReduction="20000"/>
          </a:bodyPr>
          <a:lstStyle/>
          <a:p>
            <a:pPr algn="just" fontAlgn="base">
              <a:spcAft>
                <a:spcPts val="1800"/>
              </a:spcAft>
              <a:buFont typeface="+mj-lt"/>
              <a:buAutoNum type="arabicPeriod" startAt="2"/>
            </a:pPr>
            <a:r>
              <a:rPr lang="en-US" sz="6400" b="0" i="0" u="none" strike="noStrike" dirty="0">
                <a:effectLst/>
                <a:latin typeface="Arial" panose="020B0604020202020204" pitchFamily="34" charset="0"/>
                <a:cs typeface="Arial" panose="020B0604020202020204" pitchFamily="34" charset="0"/>
              </a:rPr>
              <a:t>A Self-Balancing Binary Search Tree is used to implement </a:t>
            </a:r>
            <a:r>
              <a:rPr lang="en-US" sz="6400" b="0" i="0" u="sng"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doubly ended priority queue</a:t>
            </a:r>
            <a:r>
              <a:rPr lang="en-US" sz="6400" b="0" i="0" u="none" strike="noStrike" dirty="0">
                <a:effectLst/>
                <a:latin typeface="Arial" panose="020B0604020202020204" pitchFamily="34" charset="0"/>
                <a:cs typeface="Arial" panose="020B0604020202020204" pitchFamily="34" charset="0"/>
              </a:rPr>
              <a:t>. With a Binary Heap, we can either implement a priority queue with support of </a:t>
            </a:r>
            <a:r>
              <a:rPr lang="en-US" sz="6400" b="0" i="0" u="none" strike="noStrike" dirty="0" err="1">
                <a:effectLst/>
                <a:latin typeface="Arial" panose="020B0604020202020204" pitchFamily="34" charset="0"/>
                <a:cs typeface="Arial" panose="020B0604020202020204" pitchFamily="34" charset="0"/>
              </a:rPr>
              <a:t>extractMin</a:t>
            </a:r>
            <a:r>
              <a:rPr lang="en-US" sz="6400" b="0" i="0" u="none" strike="noStrike" dirty="0">
                <a:effectLst/>
                <a:latin typeface="Arial" panose="020B0604020202020204" pitchFamily="34" charset="0"/>
                <a:cs typeface="Arial" panose="020B0604020202020204" pitchFamily="34" charset="0"/>
              </a:rPr>
              <a:t>() or with </a:t>
            </a:r>
            <a:r>
              <a:rPr lang="en-US" sz="6400" b="0" i="0" u="none" strike="noStrike" dirty="0" err="1">
                <a:effectLst/>
                <a:latin typeface="Arial" panose="020B0604020202020204" pitchFamily="34" charset="0"/>
                <a:cs typeface="Arial" panose="020B0604020202020204" pitchFamily="34" charset="0"/>
              </a:rPr>
              <a:t>extractMax</a:t>
            </a:r>
            <a:r>
              <a:rPr lang="en-US" sz="6400" b="0" i="0" u="none" strike="noStrike" dirty="0">
                <a:effectLst/>
                <a:latin typeface="Arial" panose="020B0604020202020204" pitchFamily="34" charset="0"/>
                <a:cs typeface="Arial" panose="020B0604020202020204" pitchFamily="34" charset="0"/>
              </a:rPr>
              <a:t>(). If we wish to support both the operations, we use a Self-Balancing Binary Search Tree to do both in   </a:t>
            </a:r>
            <a:r>
              <a:rPr lang="en-US" sz="6400" b="1" i="1" u="none" strike="noStrike" dirty="0">
                <a:effectLst/>
                <a:latin typeface="Arial" panose="020B0604020202020204" pitchFamily="34" charset="0"/>
                <a:cs typeface="Arial" panose="020B0604020202020204" pitchFamily="34" charset="0"/>
              </a:rPr>
              <a:t>O(Log n).</a:t>
            </a:r>
          </a:p>
          <a:p>
            <a:pPr algn="just" fontAlgn="base">
              <a:spcAft>
                <a:spcPts val="1800"/>
              </a:spcAft>
              <a:buFont typeface="+mj-lt"/>
              <a:buAutoNum type="arabicPeriod" startAt="3"/>
            </a:pPr>
            <a:r>
              <a:rPr lang="en-US" sz="6400" b="0" i="0" u="none" strike="noStrike" dirty="0">
                <a:effectLst/>
                <a:latin typeface="Arial" panose="020B0604020202020204" pitchFamily="34" charset="0"/>
                <a:cs typeface="Arial" panose="020B0604020202020204" pitchFamily="34" charset="0"/>
              </a:rPr>
              <a:t>There are many more algorithm problems where a Self-Balancing BST is the best suited data structure, like </a:t>
            </a:r>
            <a:r>
              <a:rPr lang="en-US" sz="6400" i="0"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Count Smaller Elements on Right</a:t>
            </a:r>
            <a:r>
              <a:rPr lang="en-US" sz="6400" b="0" i="0" u="none" strike="noStrike" dirty="0">
                <a:effectLst/>
                <a:latin typeface="Arial" panose="020B0604020202020204" pitchFamily="34" charset="0"/>
                <a:cs typeface="Arial" panose="020B0604020202020204" pitchFamily="34" charset="0"/>
              </a:rPr>
              <a:t>, </a:t>
            </a:r>
            <a:r>
              <a:rPr lang="en-US" sz="6400" b="0" i="0" u="sng"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Smallest Greater Element on Right Side</a:t>
            </a:r>
            <a:r>
              <a:rPr lang="en-US" sz="6400" b="0" i="0" u="none" strike="noStrike" dirty="0">
                <a:effectLst/>
                <a:latin typeface="Arial" panose="020B0604020202020204" pitchFamily="34" charset="0"/>
                <a:cs typeface="Arial" panose="020B0604020202020204" pitchFamily="34" charset="0"/>
              </a:rPr>
              <a:t>, etc.</a:t>
            </a:r>
          </a:p>
          <a:p>
            <a:pPr algn="just" fontAlgn="base">
              <a:spcAft>
                <a:spcPts val="1800"/>
              </a:spcAft>
              <a:buFont typeface="+mj-lt"/>
              <a:buAutoNum type="arabicPeriod" startAt="4"/>
            </a:pPr>
            <a:r>
              <a:rPr lang="en-US" sz="4900" b="0" i="0" u="none" strike="noStrike" dirty="0">
                <a:effectLst/>
                <a:latin typeface="Arial" panose="020B0604020202020204" pitchFamily="34" charset="0"/>
                <a:cs typeface="Arial" panose="020B0604020202020204" pitchFamily="34" charset="0"/>
              </a:rPr>
              <a:t> </a:t>
            </a:r>
            <a:r>
              <a:rPr lang="en-US" sz="6400" b="0" i="0" u="none" strike="noStrike" dirty="0">
                <a:effectLst/>
                <a:latin typeface="Arial" panose="020B0604020202020204" pitchFamily="34" charset="0"/>
                <a:cs typeface="Arial" panose="020B0604020202020204" pitchFamily="34" charset="0"/>
              </a:rPr>
              <a:t>A BST can be used to sort a large dataset. By inserting the elements of the dataset into a BST and then performing an in-order traversal, the elements will be returned in sorted order. When compared to normal sorting algorithms, the advantage here is, we can later insert / delete items in </a:t>
            </a:r>
            <a:r>
              <a:rPr lang="en-US" sz="6400" b="1" i="1" u="none" strike="noStrike" dirty="0">
                <a:effectLst/>
                <a:latin typeface="Arial" panose="020B0604020202020204" pitchFamily="34" charset="0"/>
                <a:cs typeface="Arial" panose="020B0604020202020204" pitchFamily="34" charset="0"/>
              </a:rPr>
              <a:t>O(Log n)</a:t>
            </a:r>
            <a:r>
              <a:rPr lang="en-US" sz="6400" b="0" i="0" u="none" strike="noStrike" dirty="0">
                <a:effectLst/>
                <a:latin typeface="Arial" panose="020B0604020202020204" pitchFamily="34" charset="0"/>
                <a:cs typeface="Arial" panose="020B0604020202020204" pitchFamily="34" charset="0"/>
              </a:rPr>
              <a:t> time. </a:t>
            </a:r>
          </a:p>
          <a:p>
            <a:pPr marL="0" indent="0" algn="r" fontAlgn="base">
              <a:spcAft>
                <a:spcPts val="1800"/>
              </a:spcAft>
              <a:buNone/>
            </a:pPr>
            <a:r>
              <a:rPr lang="en-US" sz="5600" b="1" dirty="0">
                <a:latin typeface="Arial" panose="020B0604020202020204" pitchFamily="34" charset="0"/>
                <a:cs typeface="Arial" panose="020B0604020202020204" pitchFamily="34" charset="0"/>
              </a:rPr>
              <a:t>Cont’d.</a:t>
            </a:r>
            <a:endParaRPr lang="en-US" sz="5600" b="1" i="0" u="none" strike="noStrike" dirty="0">
              <a:effectLst/>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06323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13E6-9975-AB23-D8D0-456247F15081}"/>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B5ADF81C-DFF5-BBA9-4099-8E4276B9C0C3}"/>
              </a:ext>
            </a:extLst>
          </p:cNvPr>
          <p:cNvSpPr>
            <a:spLocks noGrp="1"/>
          </p:cNvSpPr>
          <p:nvPr>
            <p:ph idx="1"/>
          </p:nvPr>
        </p:nvSpPr>
        <p:spPr/>
        <p:txBody>
          <a:bodyPr/>
          <a:lstStyle/>
          <a:p>
            <a:pPr algn="just" fontAlgn="base">
              <a:spcAft>
                <a:spcPts val="1800"/>
              </a:spcAft>
              <a:buFont typeface="+mj-lt"/>
              <a:buAutoNum type="arabicPeriod" startAt="5"/>
            </a:pPr>
            <a:r>
              <a:rPr lang="en-US" sz="1600" b="0" i="0" u="none" strike="noStrike" dirty="0">
                <a:effectLst/>
                <a:latin typeface="Arial" panose="020B0604020202020204" pitchFamily="34" charset="0"/>
                <a:cs typeface="Arial" panose="020B0604020202020204" pitchFamily="34" charset="0"/>
              </a:rPr>
              <a:t>Variations of BST like B Tree and B+ Tree are used in Database indexing.</a:t>
            </a:r>
          </a:p>
          <a:p>
            <a:pPr algn="just" fontAlgn="base">
              <a:spcAft>
                <a:spcPts val="1800"/>
              </a:spcAft>
              <a:buFont typeface="+mj-lt"/>
              <a:buAutoNum type="arabicPeriod" startAt="6"/>
            </a:pPr>
            <a:r>
              <a:rPr lang="en-US" sz="1600" b="1" i="0" u="sng"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TreeMap</a:t>
            </a:r>
            <a:r>
              <a:rPr lang="en-US" sz="1600" b="0" i="0" u="none" strike="noStrike" dirty="0">
                <a:effectLst/>
                <a:latin typeface="Arial" panose="020B0604020202020204" pitchFamily="34" charset="0"/>
                <a:cs typeface="Arial" panose="020B0604020202020204" pitchFamily="34" charset="0"/>
              </a:rPr>
              <a:t> and </a:t>
            </a:r>
            <a:r>
              <a:rPr lang="en-US" sz="1600" b="1" i="0" u="sng"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TreeSet</a:t>
            </a:r>
            <a:r>
              <a:rPr lang="en-US" sz="1600" b="1" i="0" u="none" strike="noStrike" dirty="0">
                <a:effectLst/>
                <a:latin typeface="Arial" panose="020B0604020202020204" pitchFamily="34" charset="0"/>
                <a:cs typeface="Arial" panose="020B0604020202020204" pitchFamily="34" charset="0"/>
              </a:rPr>
              <a:t> in </a:t>
            </a:r>
            <a:r>
              <a:rPr lang="en-US" sz="1600" b="0" i="0" u="none" strike="noStrike" dirty="0">
                <a:effectLst/>
                <a:latin typeface="Arial" panose="020B0604020202020204" pitchFamily="34" charset="0"/>
                <a:cs typeface="Arial" panose="020B0604020202020204" pitchFamily="34" charset="0"/>
              </a:rPr>
              <a:t>Java, and </a:t>
            </a:r>
            <a:r>
              <a:rPr lang="en-US" sz="1600" b="0" i="0" u="sng"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set</a:t>
            </a:r>
            <a:r>
              <a:rPr lang="en-US" sz="1600" b="0" i="0" u="none" strike="noStrike" dirty="0">
                <a:effectLst/>
                <a:latin typeface="Arial" panose="020B0604020202020204" pitchFamily="34" charset="0"/>
                <a:cs typeface="Arial" panose="020B0604020202020204" pitchFamily="34" charset="0"/>
              </a:rPr>
              <a:t> and </a:t>
            </a:r>
            <a:r>
              <a:rPr lang="en-US" sz="1600" b="0" i="0" u="sng" strike="noStrike"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map</a:t>
            </a:r>
            <a:r>
              <a:rPr lang="en-US" sz="1600" b="0" i="0" u="none" strike="noStrike" dirty="0">
                <a:effectLst/>
                <a:latin typeface="Arial" panose="020B0604020202020204" pitchFamily="34" charset="0"/>
                <a:cs typeface="Arial" panose="020B0604020202020204" pitchFamily="34" charset="0"/>
              </a:rPr>
              <a:t> in C++ are internally implemented using self-balancing BSTs, more formally a Red-Black Tree.</a:t>
            </a:r>
          </a:p>
          <a:p>
            <a:pPr marL="0" indent="0" algn="just" fontAlgn="base">
              <a:spcAft>
                <a:spcPts val="1800"/>
              </a:spcAft>
              <a:buNone/>
            </a:pPr>
            <a:endParaRPr lang="en-US" sz="1600" b="0" i="0" u="none" strike="noStrike" dirty="0">
              <a:effectLst/>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2888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4D3C-9DD7-9338-5B26-C86E2FEBE6D3}"/>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9E9A3C17-F6DD-E82D-9FBD-D88DDE0648D4}"/>
              </a:ext>
            </a:extLst>
          </p:cNvPr>
          <p:cNvSpPr>
            <a:spLocks noGrp="1"/>
          </p:cNvSpPr>
          <p:nvPr>
            <p:ph idx="1"/>
          </p:nvPr>
        </p:nvSpPr>
        <p:spPr>
          <a:xfrm>
            <a:off x="1451579" y="2015732"/>
            <a:ext cx="9603275" cy="4037749"/>
          </a:xfrm>
        </p:spPr>
        <p:txBody>
          <a:bodyPr>
            <a:noAutofit/>
          </a:bodyPr>
          <a:lstStyle/>
          <a:p>
            <a:pPr algn="l" fontAlgn="base"/>
            <a:r>
              <a:rPr lang="en-US" sz="1800" b="1" i="0" u="none" strike="noStrike" dirty="0">
                <a:effectLst/>
                <a:latin typeface="Arial" panose="020B0604020202020204" pitchFamily="34" charset="0"/>
                <a:cs typeface="Arial" panose="020B0604020202020204" pitchFamily="34" charset="0"/>
              </a:rPr>
              <a:t>Advantages of Binary Search Tree (BST):</a:t>
            </a:r>
          </a:p>
          <a:p>
            <a:pPr algn="just"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Efficient searching: </a:t>
            </a:r>
            <a:r>
              <a:rPr lang="en-US" sz="1600" b="0" i="0" u="none" strike="noStrike" dirty="0">
                <a:effectLst/>
                <a:latin typeface="Arial" panose="020B0604020202020204" pitchFamily="34" charset="0"/>
                <a:cs typeface="Arial" panose="020B0604020202020204" pitchFamily="34" charset="0"/>
              </a:rPr>
              <a:t>O(log n) time complexity for searching with a self balancing BST</a:t>
            </a:r>
          </a:p>
          <a:p>
            <a:pPr algn="just"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Ordered structure:</a:t>
            </a:r>
            <a:r>
              <a:rPr lang="en-US" sz="1600" b="0" i="0" u="none" strike="noStrike" dirty="0">
                <a:effectLst/>
                <a:latin typeface="Arial" panose="020B0604020202020204" pitchFamily="34" charset="0"/>
                <a:cs typeface="Arial" panose="020B0604020202020204" pitchFamily="34" charset="0"/>
              </a:rPr>
              <a:t> Elements are stored in sorted order, making it easy to find the next or previous element</a:t>
            </a:r>
          </a:p>
          <a:p>
            <a:pPr algn="just"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Dynamic insertion and deletion:</a:t>
            </a:r>
            <a:r>
              <a:rPr lang="en-US" sz="1600" b="0" i="0" u="none" strike="noStrike" dirty="0">
                <a:effectLst/>
                <a:latin typeface="Arial" panose="020B0604020202020204" pitchFamily="34" charset="0"/>
                <a:cs typeface="Arial" panose="020B0604020202020204" pitchFamily="34" charset="0"/>
              </a:rPr>
              <a:t> Elements can be added or removed efficiently</a:t>
            </a:r>
          </a:p>
          <a:p>
            <a:pPr algn="just"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Balanced structure:</a:t>
            </a:r>
            <a:r>
              <a:rPr lang="en-US" sz="1600" b="0" i="0" u="none" strike="noStrike" dirty="0">
                <a:effectLst/>
                <a:latin typeface="Arial" panose="020B0604020202020204" pitchFamily="34" charset="0"/>
                <a:cs typeface="Arial" panose="020B0604020202020204" pitchFamily="34" charset="0"/>
              </a:rPr>
              <a:t> Balanced BSTs maintain a logarithmic height, ensuring efficient operations</a:t>
            </a:r>
          </a:p>
          <a:p>
            <a:pPr algn="just"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Doubly Ended Priority Queue</a:t>
            </a:r>
            <a:r>
              <a:rPr lang="en-US" sz="1600" b="0" i="0" u="none" strike="noStrike" dirty="0">
                <a:effectLst/>
                <a:latin typeface="Arial" panose="020B0604020202020204" pitchFamily="34" charset="0"/>
                <a:cs typeface="Arial" panose="020B0604020202020204" pitchFamily="34" charset="0"/>
              </a:rPr>
              <a:t>: In BSTs, we can maintain both maximum and minimum efficiently</a:t>
            </a:r>
          </a:p>
          <a:p>
            <a:pPr algn="just" fontAlgn="base">
              <a:spcAft>
                <a:spcPts val="1800"/>
              </a:spcAft>
              <a:buFont typeface="Arial" panose="020B0604020202020204" pitchFamily="34" charset="0"/>
              <a:buChar char="•"/>
            </a:pPr>
            <a:endParaRPr lang="en-US" sz="1600" b="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4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356E-7907-D8CB-04E9-F4440E07D690}"/>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E36A426B-D4E3-D8C7-815F-23FA206E039B}"/>
              </a:ext>
            </a:extLst>
          </p:cNvPr>
          <p:cNvSpPr>
            <a:spLocks noGrp="1"/>
          </p:cNvSpPr>
          <p:nvPr>
            <p:ph idx="1"/>
          </p:nvPr>
        </p:nvSpPr>
        <p:spPr>
          <a:xfrm>
            <a:off x="1451579" y="2015732"/>
            <a:ext cx="9603275" cy="3939298"/>
          </a:xfrm>
        </p:spPr>
        <p:txBody>
          <a:bodyPr>
            <a:normAutofit lnSpcReduction="10000"/>
          </a:bodyPr>
          <a:lstStyle/>
          <a:p>
            <a:pPr algn="l" fontAlgn="base"/>
            <a:r>
              <a:rPr lang="en-US" sz="1800" b="1" i="0" u="none" strike="noStrike" dirty="0">
                <a:effectLst/>
                <a:latin typeface="Arial" panose="020B0604020202020204" pitchFamily="34" charset="0"/>
                <a:cs typeface="Arial" panose="020B0604020202020204" pitchFamily="34" charset="0"/>
              </a:rPr>
              <a:t>Disadvantages of Binary Search Tree (BST):</a:t>
            </a:r>
          </a:p>
          <a:p>
            <a:pPr algn="l"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Not self-balancing: </a:t>
            </a:r>
            <a:r>
              <a:rPr lang="en-US" sz="1600" b="0" i="0" u="none" strike="noStrike" dirty="0">
                <a:effectLst/>
                <a:latin typeface="Arial" panose="020B0604020202020204" pitchFamily="34" charset="0"/>
                <a:cs typeface="Arial" panose="020B0604020202020204" pitchFamily="34" charset="0"/>
              </a:rPr>
              <a:t>Unbalanced BSTs can lead to poor performance</a:t>
            </a:r>
          </a:p>
          <a:p>
            <a:pPr algn="l"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Worst-case time complexity:</a:t>
            </a:r>
            <a:r>
              <a:rPr lang="en-US" sz="1600" b="0" i="0" u="none" strike="noStrike" dirty="0">
                <a:effectLst/>
                <a:latin typeface="Arial" panose="020B0604020202020204" pitchFamily="34" charset="0"/>
                <a:cs typeface="Arial" panose="020B0604020202020204" pitchFamily="34" charset="0"/>
              </a:rPr>
              <a:t> In the worst case, BSTs can have a linear time complexity for searching and insertion</a:t>
            </a:r>
          </a:p>
          <a:p>
            <a:pPr algn="l"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Memory overhead: </a:t>
            </a:r>
            <a:r>
              <a:rPr lang="en-US" sz="1600" b="0" i="0" u="none" strike="noStrike" dirty="0">
                <a:effectLst/>
                <a:latin typeface="Arial" panose="020B0604020202020204" pitchFamily="34" charset="0"/>
                <a:cs typeface="Arial" panose="020B0604020202020204" pitchFamily="34" charset="0"/>
              </a:rPr>
              <a:t>BSTs require additional memory to store pointers to child nodes</a:t>
            </a:r>
          </a:p>
          <a:p>
            <a:pPr algn="l"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Not suitable for large datasets: </a:t>
            </a:r>
            <a:r>
              <a:rPr lang="en-US" sz="1600" b="0" i="0" u="none" strike="noStrike" dirty="0">
                <a:effectLst/>
                <a:latin typeface="Arial" panose="020B0604020202020204" pitchFamily="34" charset="0"/>
                <a:cs typeface="Arial" panose="020B0604020202020204" pitchFamily="34" charset="0"/>
              </a:rPr>
              <a:t>BSTs can become inefficient for very large datasets</a:t>
            </a:r>
          </a:p>
          <a:p>
            <a:pPr algn="l" fontAlgn="base">
              <a:spcAft>
                <a:spcPts val="1800"/>
              </a:spcAft>
              <a:buFont typeface="Wingdings" pitchFamily="2" charset="2"/>
              <a:buChar char="Ø"/>
            </a:pPr>
            <a:r>
              <a:rPr lang="en-US" sz="1600" b="1" i="0" u="none" strike="noStrike" dirty="0">
                <a:effectLst/>
                <a:latin typeface="Arial" panose="020B0604020202020204" pitchFamily="34" charset="0"/>
                <a:cs typeface="Arial" panose="020B0604020202020204" pitchFamily="34" charset="0"/>
              </a:rPr>
              <a:t>Limited functionality: </a:t>
            </a:r>
            <a:r>
              <a:rPr lang="en-US" sz="1600" b="0" i="0" u="none" strike="noStrike" dirty="0">
                <a:effectLst/>
                <a:latin typeface="Arial" panose="020B0604020202020204" pitchFamily="34" charset="0"/>
                <a:cs typeface="Arial" panose="020B0604020202020204" pitchFamily="34" charset="0"/>
              </a:rPr>
              <a:t>BSTs only support searching, insertion, and deletion operations</a:t>
            </a:r>
          </a:p>
          <a:p>
            <a:endParaRPr lang="en-US" sz="1600" dirty="0"/>
          </a:p>
        </p:txBody>
      </p:sp>
    </p:spTree>
    <p:extLst>
      <p:ext uri="{BB962C8B-B14F-4D97-AF65-F5344CB8AC3E}">
        <p14:creationId xmlns:p14="http://schemas.microsoft.com/office/powerpoint/2010/main" val="375591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D8A3-B95B-FB52-C0B1-C6B1F2A44614}"/>
              </a:ext>
            </a:extLst>
          </p:cNvPr>
          <p:cNvSpPr>
            <a:spLocks noGrp="1"/>
          </p:cNvSpPr>
          <p:nvPr>
            <p:ph type="title"/>
          </p:nvPr>
        </p:nvSpPr>
        <p:spPr/>
        <p:txBody>
          <a:bodyPr/>
          <a:lstStyle/>
          <a:p>
            <a:r>
              <a:rPr lang="en-US" dirty="0"/>
              <a:t>Binary search tree visualizer in C++</a:t>
            </a:r>
          </a:p>
        </p:txBody>
      </p:sp>
      <p:pic>
        <p:nvPicPr>
          <p:cNvPr id="5" name="Content Placeholder 4">
            <a:extLst>
              <a:ext uri="{FF2B5EF4-FFF2-40B4-BE49-F238E27FC236}">
                <a16:creationId xmlns:a16="http://schemas.microsoft.com/office/drawing/2014/main" id="{08BC9C3E-5D82-F532-EA99-296FC5434A04}"/>
              </a:ext>
            </a:extLst>
          </p:cNvPr>
          <p:cNvPicPr>
            <a:picLocks noGrp="1" noChangeAspect="1"/>
          </p:cNvPicPr>
          <p:nvPr>
            <p:ph idx="1"/>
          </p:nvPr>
        </p:nvPicPr>
        <p:blipFill>
          <a:blip r:embed="rId2"/>
          <a:stretch>
            <a:fillRect/>
          </a:stretch>
        </p:blipFill>
        <p:spPr>
          <a:xfrm>
            <a:off x="2663190" y="2016125"/>
            <a:ext cx="7063740" cy="3449638"/>
          </a:xfrm>
        </p:spPr>
      </p:pic>
    </p:spTree>
    <p:extLst>
      <p:ext uri="{BB962C8B-B14F-4D97-AF65-F5344CB8AC3E}">
        <p14:creationId xmlns:p14="http://schemas.microsoft.com/office/powerpoint/2010/main" val="380141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42BF-4ECD-EB95-BE24-3B22F5FD5FAB}"/>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9CB6FEAD-111F-1E3D-9A01-75E7C1BCA25D}"/>
              </a:ext>
            </a:extLst>
          </p:cNvPr>
          <p:cNvSpPr>
            <a:spLocks noGrp="1"/>
          </p:cNvSpPr>
          <p:nvPr>
            <p:ph idx="1"/>
          </p:nvPr>
        </p:nvSpPr>
        <p:spPr/>
        <p:txBody>
          <a:bodyPr>
            <a:normAutofit lnSpcReduction="10000"/>
          </a:bodyPr>
          <a:lstStyle/>
          <a:p>
            <a:pPr marL="0" indent="0" algn="just">
              <a:buNone/>
            </a:pPr>
            <a:r>
              <a:rPr lang="en-US" b="0" i="0" u="none" strike="noStrike" dirty="0">
                <a:solidFill>
                  <a:srgbClr val="222222"/>
                </a:solidFill>
                <a:effectLst/>
                <a:latin typeface="-apple-system"/>
              </a:rPr>
              <a:t>Binary Search Tree Visualizer introduces a BST implementation in C++ with a unique emphasis on visualization. The primary goal is to provide basic BST functionalities such as insertion and removal and offer users a visual representation of the tree structure. This visual component is crucial for educational purposes, enabling a clear understanding of how the tree evolves with each operation. The main functionalities include </a:t>
            </a:r>
            <a:r>
              <a:rPr lang="en-US" b="1" i="0" u="none" strike="noStrike" dirty="0">
                <a:solidFill>
                  <a:srgbClr val="222222"/>
                </a:solidFill>
                <a:effectLst/>
                <a:latin typeface="-apple-system"/>
              </a:rPr>
              <a:t>insertion</a:t>
            </a:r>
            <a:r>
              <a:rPr lang="en-US" b="0" i="0" u="none" strike="noStrike" dirty="0">
                <a:solidFill>
                  <a:srgbClr val="222222"/>
                </a:solidFill>
                <a:effectLst/>
                <a:latin typeface="-apple-system"/>
              </a:rPr>
              <a:t>, </a:t>
            </a:r>
            <a:r>
              <a:rPr lang="en-US" b="1" i="0" u="none" strike="noStrike" dirty="0">
                <a:solidFill>
                  <a:srgbClr val="222222"/>
                </a:solidFill>
                <a:effectLst/>
                <a:latin typeface="-apple-system"/>
              </a:rPr>
              <a:t>removal</a:t>
            </a:r>
            <a:r>
              <a:rPr lang="en-US" b="0" i="0" u="none" strike="noStrike" dirty="0">
                <a:solidFill>
                  <a:srgbClr val="222222"/>
                </a:solidFill>
                <a:effectLst/>
                <a:latin typeface="-apple-system"/>
              </a:rPr>
              <a:t>, and </a:t>
            </a:r>
            <a:r>
              <a:rPr lang="en-US" b="1" i="0" u="none" strike="noStrike" dirty="0">
                <a:solidFill>
                  <a:srgbClr val="222222"/>
                </a:solidFill>
                <a:effectLst/>
                <a:latin typeface="-apple-system"/>
              </a:rPr>
              <a:t>post-order traversal printing</a:t>
            </a:r>
            <a:r>
              <a:rPr lang="en-US" b="0" i="0" u="none" strike="noStrike" dirty="0">
                <a:solidFill>
                  <a:srgbClr val="222222"/>
                </a:solidFill>
                <a:effectLst/>
                <a:latin typeface="-apple-system"/>
              </a:rPr>
              <a:t>. The visualization aspect allows users to observe the structure of the tree.</a:t>
            </a:r>
          </a:p>
          <a:p>
            <a:pPr marL="0" indent="0" algn="just">
              <a:buNone/>
            </a:pPr>
            <a:r>
              <a:rPr lang="en-US" b="1" i="0" u="none" strike="noStrike" dirty="0">
                <a:solidFill>
                  <a:srgbClr val="222222"/>
                </a:solidFill>
                <a:effectLst/>
                <a:latin typeface="-apple-system"/>
              </a:rPr>
              <a:t>In Binary Search Tree Visualizer, we don’t just explore the functionalities of a BST, but we bring it to life visually. But what exactly does it mean to visualize a BST?</a:t>
            </a:r>
            <a:endParaRPr lang="en-US" dirty="0"/>
          </a:p>
        </p:txBody>
      </p:sp>
    </p:spTree>
    <p:extLst>
      <p:ext uri="{BB962C8B-B14F-4D97-AF65-F5344CB8AC3E}">
        <p14:creationId xmlns:p14="http://schemas.microsoft.com/office/powerpoint/2010/main" val="3375383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406B-A616-6A08-F265-994CC8BDFCC8}"/>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56C8638E-1944-15AD-9716-454553103D17}"/>
              </a:ext>
            </a:extLst>
          </p:cNvPr>
          <p:cNvSpPr>
            <a:spLocks noGrp="1"/>
          </p:cNvSpPr>
          <p:nvPr>
            <p:ph idx="1"/>
          </p:nvPr>
        </p:nvSpPr>
        <p:spPr/>
        <p:txBody>
          <a:bodyPr>
            <a:normAutofit fontScale="92500"/>
          </a:bodyPr>
          <a:lstStyle/>
          <a:p>
            <a:pPr algn="l">
              <a:spcAft>
                <a:spcPts val="1500"/>
              </a:spcAft>
            </a:pPr>
            <a:r>
              <a:rPr lang="en-US" b="1" i="0" u="none" strike="noStrike" dirty="0">
                <a:solidFill>
                  <a:srgbClr val="222222"/>
                </a:solidFill>
                <a:effectLst/>
                <a:latin typeface="-apple-system"/>
              </a:rPr>
              <a:t>What is the Binary Search Tree Visualizer or Generator?</a:t>
            </a:r>
          </a:p>
          <a:p>
            <a:pPr marL="0" indent="0" algn="just">
              <a:buNone/>
            </a:pPr>
            <a:r>
              <a:rPr lang="en-US" b="0" i="0" u="none" strike="noStrike" dirty="0">
                <a:solidFill>
                  <a:srgbClr val="222222"/>
                </a:solidFill>
                <a:effectLst/>
                <a:latin typeface="-apple-system"/>
              </a:rPr>
              <a:t>A Binary Search Tree is a fundamental data structure known for its efficiency in search, insertion, and deletion operations. However, understanding how the tree evolves and organizes itself can be challenging, especially for learners. This is where visualization steps in.</a:t>
            </a:r>
          </a:p>
          <a:p>
            <a:pPr algn="l"/>
            <a:r>
              <a:rPr lang="en-US" b="1" i="0" u="none" strike="noStrike" dirty="0">
                <a:solidFill>
                  <a:srgbClr val="222222"/>
                </a:solidFill>
                <a:effectLst/>
                <a:latin typeface="-apple-system"/>
              </a:rPr>
              <a:t>Visualization of a BST means turning abstract concepts into a tangible, visual experience</a:t>
            </a:r>
            <a:r>
              <a:rPr lang="en-US" b="0" i="0" u="none" strike="noStrike" dirty="0">
                <a:solidFill>
                  <a:srgbClr val="222222"/>
                </a:solidFill>
                <a:effectLst/>
                <a:latin typeface="-apple-system"/>
              </a:rPr>
              <a:t>.</a:t>
            </a:r>
          </a:p>
          <a:p>
            <a:pPr marL="0" indent="0" algn="l">
              <a:buNone/>
            </a:pPr>
            <a:r>
              <a:rPr lang="en-US" b="0" i="0" u="none" strike="noStrike" dirty="0">
                <a:solidFill>
                  <a:srgbClr val="222222"/>
                </a:solidFill>
                <a:effectLst/>
                <a:latin typeface="-apple-system"/>
              </a:rPr>
              <a:t>Ever wondered how computers organize and manage vast amounts of data with lightning speed? Enter the fascinating realm of Binary Search Trees (BST), where efficiency meets elegance. This is where the magic happens – and we’re about to unveil it all!</a:t>
            </a:r>
          </a:p>
          <a:p>
            <a:pPr marL="0" indent="0">
              <a:buNone/>
            </a:pPr>
            <a:endParaRPr lang="en-US" dirty="0"/>
          </a:p>
        </p:txBody>
      </p:sp>
    </p:spTree>
    <p:extLst>
      <p:ext uri="{BB962C8B-B14F-4D97-AF65-F5344CB8AC3E}">
        <p14:creationId xmlns:p14="http://schemas.microsoft.com/office/powerpoint/2010/main" val="51909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6A4E-C24F-4C21-7A82-8DF98EE03C8F}"/>
              </a:ext>
            </a:extLst>
          </p:cNvPr>
          <p:cNvSpPr>
            <a:spLocks noGrp="1"/>
          </p:cNvSpPr>
          <p:nvPr>
            <p:ph type="title"/>
          </p:nvPr>
        </p:nvSpPr>
        <p:spPr>
          <a:xfrm>
            <a:off x="1451579" y="804520"/>
            <a:ext cx="9603275" cy="967130"/>
          </a:xfrm>
        </p:spPr>
        <p:txBody>
          <a:bodyPr/>
          <a:lstStyle/>
          <a:p>
            <a:r>
              <a:rPr lang="en-US" dirty="0"/>
              <a:t>Introduction to tree data structure</a:t>
            </a:r>
          </a:p>
        </p:txBody>
      </p:sp>
      <p:sp>
        <p:nvSpPr>
          <p:cNvPr id="3" name="Content Placeholder 2">
            <a:extLst>
              <a:ext uri="{FF2B5EF4-FFF2-40B4-BE49-F238E27FC236}">
                <a16:creationId xmlns:a16="http://schemas.microsoft.com/office/drawing/2014/main" id="{86091300-28B9-283D-C6BA-0CE85607BF50}"/>
              </a:ext>
            </a:extLst>
          </p:cNvPr>
          <p:cNvSpPr>
            <a:spLocks noGrp="1"/>
          </p:cNvSpPr>
          <p:nvPr>
            <p:ph idx="1"/>
          </p:nvPr>
        </p:nvSpPr>
        <p:spPr>
          <a:xfrm>
            <a:off x="1451579" y="2015732"/>
            <a:ext cx="9864121" cy="3070619"/>
          </a:xfrm>
        </p:spPr>
        <p:txBody>
          <a:bodyPr>
            <a:normAutofit lnSpcReduction="10000"/>
          </a:bodyPr>
          <a:lstStyle/>
          <a:p>
            <a:pPr marL="0" indent="0" algn="l" rtl="0" fontAlgn="base">
              <a:spcAft>
                <a:spcPts val="750"/>
              </a:spcAft>
              <a:buNone/>
            </a:pPr>
            <a:r>
              <a:rPr lang="en-US" sz="1600" b="1" i="0" u="none" strike="noStrike" dirty="0">
                <a:effectLst/>
                <a:latin typeface="Arial" panose="020B0604020202020204" pitchFamily="34" charset="0"/>
                <a:cs typeface="Arial" panose="020B0604020202020204" pitchFamily="34" charset="0"/>
              </a:rPr>
              <a:t>	Tree data structure</a:t>
            </a:r>
            <a:r>
              <a:rPr lang="en-US" sz="1600" b="0" i="0" u="none" strike="noStrike" dirty="0">
                <a:effectLst/>
                <a:latin typeface="Arial" panose="020B0604020202020204" pitchFamily="34" charset="0"/>
                <a:cs typeface="Arial" panose="020B0604020202020204" pitchFamily="34" charset="0"/>
              </a:rPr>
              <a:t> is a hierarchical structure that is used to represent and organize data in the form of parent child relationship. The following are some real world situations which are naturally a tree.</a:t>
            </a:r>
          </a:p>
          <a:p>
            <a:pPr algn="l"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Folder structure in an operating system.</a:t>
            </a:r>
          </a:p>
          <a:p>
            <a:pPr algn="l" fontAlgn="base">
              <a:spcAft>
                <a:spcPts val="1800"/>
              </a:spcAft>
              <a:buFont typeface="Arial" panose="020B0604020202020204" pitchFamily="34" charset="0"/>
              <a:buChar char="•"/>
            </a:pPr>
            <a:r>
              <a:rPr lang="en-US" sz="1600" b="0" i="0" u="none" strike="noStrike" dirty="0">
                <a:effectLst/>
                <a:latin typeface="Arial" panose="020B0604020202020204" pitchFamily="34" charset="0"/>
                <a:cs typeface="Arial" panose="020B0604020202020204" pitchFamily="34" charset="0"/>
              </a:rPr>
              <a:t>Tag structure in an HTML (root tag the as html tag) or XML document.</a:t>
            </a:r>
          </a:p>
          <a:p>
            <a:pPr marL="0" indent="0" algn="l" rtl="0" fontAlgn="base">
              <a:spcAft>
                <a:spcPts val="750"/>
              </a:spcAft>
              <a:buNone/>
            </a:pPr>
            <a:r>
              <a:rPr lang="en-US" sz="1600" b="0" i="0" u="none" strike="noStrike" dirty="0">
                <a:effectLst/>
                <a:latin typeface="Arial" panose="020B0604020202020204" pitchFamily="34" charset="0"/>
                <a:cs typeface="Arial" panose="020B0604020202020204" pitchFamily="34" charset="0"/>
              </a:rPr>
              <a:t>The topmost node of the tree is called the </a:t>
            </a:r>
            <a:r>
              <a:rPr lang="en-US" sz="1600" b="1" i="0" u="none" strike="noStrike" dirty="0">
                <a:effectLst/>
                <a:latin typeface="Arial" panose="020B0604020202020204" pitchFamily="34" charset="0"/>
                <a:cs typeface="Arial" panose="020B0604020202020204" pitchFamily="34" charset="0"/>
              </a:rPr>
              <a:t>root</a:t>
            </a:r>
            <a:r>
              <a:rPr lang="en-US" sz="1600" b="0" i="0" u="none" strike="noStrike" dirty="0">
                <a:effectLst/>
                <a:latin typeface="Arial" panose="020B0604020202020204" pitchFamily="34" charset="0"/>
                <a:cs typeface="Arial" panose="020B0604020202020204" pitchFamily="34" charset="0"/>
              </a:rPr>
              <a:t>, and the nodes below it are called the child nodes. Each node can have multiple child nodes, and these child nodes can also have their own child nodes, forming a recursive structure.</a:t>
            </a:r>
          </a:p>
          <a:p>
            <a:endParaRPr lang="en-US" dirty="0"/>
          </a:p>
        </p:txBody>
      </p:sp>
    </p:spTree>
    <p:extLst>
      <p:ext uri="{BB962C8B-B14F-4D97-AF65-F5344CB8AC3E}">
        <p14:creationId xmlns:p14="http://schemas.microsoft.com/office/powerpoint/2010/main" val="24477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451E-41E7-BD9E-3A77-5E1C8C0F6997}"/>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47BAFEFD-C40D-9845-8907-DEDC91352849}"/>
              </a:ext>
            </a:extLst>
          </p:cNvPr>
          <p:cNvSpPr>
            <a:spLocks noGrp="1"/>
          </p:cNvSpPr>
          <p:nvPr>
            <p:ph idx="1"/>
          </p:nvPr>
        </p:nvSpPr>
        <p:spPr/>
        <p:txBody>
          <a:bodyPr>
            <a:normAutofit fontScale="77500" lnSpcReduction="20000"/>
          </a:bodyPr>
          <a:lstStyle/>
          <a:p>
            <a:pPr algn="l">
              <a:spcAft>
                <a:spcPts val="1500"/>
              </a:spcAft>
            </a:pPr>
            <a:r>
              <a:rPr lang="en-US" sz="2300" b="1" i="0" u="none" strike="noStrike" dirty="0">
                <a:solidFill>
                  <a:srgbClr val="222222"/>
                </a:solidFill>
                <a:effectLst/>
                <a:latin typeface="-apple-system"/>
              </a:rPr>
              <a:t>The Lowdown on Binary Search Trees</a:t>
            </a:r>
          </a:p>
          <a:p>
            <a:pPr marL="0" indent="0" algn="just">
              <a:buNone/>
            </a:pPr>
            <a:r>
              <a:rPr lang="en-US" b="0" i="0" u="none" strike="noStrike" dirty="0">
                <a:solidFill>
                  <a:srgbClr val="222222"/>
                </a:solidFill>
                <a:effectLst/>
                <a:latin typeface="-apple-system"/>
              </a:rPr>
              <a:t>Alright, let’s break it down. Imagine a digital forest where data lives and thrives. Each piece of information is like a tree in this forest, and with the help of Binary Search Tree Visualizer Binary Search Trees are the wise guardians maintaining order. These trees have a unique way of arranging data, ensuring quick and efficient retrieval – a true marvel of computer science!</a:t>
            </a:r>
          </a:p>
          <a:p>
            <a:pPr marL="0" indent="0" algn="just">
              <a:buNone/>
            </a:pPr>
            <a:r>
              <a:rPr lang="en-US" b="1" i="0" u="none" strike="noStrike" dirty="0">
                <a:solidFill>
                  <a:srgbClr val="222222"/>
                </a:solidFill>
                <a:effectLst/>
                <a:latin typeface="-apple-system"/>
              </a:rPr>
              <a:t>But Wait, There’s More: Visualization!</a:t>
            </a:r>
            <a:endParaRPr lang="en-US" b="0" i="0" u="none" strike="noStrike" dirty="0">
              <a:solidFill>
                <a:srgbClr val="222222"/>
              </a:solidFill>
              <a:effectLst/>
              <a:latin typeface="-apple-system"/>
            </a:endParaRPr>
          </a:p>
          <a:p>
            <a:pPr marL="0" indent="0" algn="just">
              <a:buNone/>
            </a:pPr>
            <a:r>
              <a:rPr lang="en-US" b="0" i="0" u="none" strike="noStrike" dirty="0">
                <a:solidFill>
                  <a:srgbClr val="222222"/>
                </a:solidFill>
                <a:effectLst/>
                <a:latin typeface="-apple-system"/>
              </a:rPr>
              <a:t>Now, here’s the game-changer. We’re not just talking about dry code and algorithms. Oh no! We’re diving deep into the world of Binary Search Tree Visualizer. Picture this: as you insert, remove, and manipulate data, the tree visually adapts and transforms right before your eyes. It’s like gardening for geeks, with data blossoming into a beautifully organized digital landscape. </a:t>
            </a:r>
            <a:r>
              <a:rPr lang="en-US" b="1" i="0" u="none" strike="noStrike" dirty="0">
                <a:solidFill>
                  <a:srgbClr val="222222"/>
                </a:solidFill>
                <a:effectLst/>
                <a:latin typeface="-apple-system"/>
              </a:rPr>
              <a:t>Meet the Players: Your Binary Search Tree Toolkit…</a:t>
            </a:r>
            <a:endParaRPr lang="en-US" b="0" i="0" u="none" strike="noStrike" dirty="0">
              <a:solidFill>
                <a:srgbClr val="222222"/>
              </a:solidFill>
              <a:effectLst/>
              <a:latin typeface="-apple-system"/>
            </a:endParaRPr>
          </a:p>
          <a:p>
            <a:endParaRPr lang="en-US" dirty="0"/>
          </a:p>
        </p:txBody>
      </p:sp>
    </p:spTree>
    <p:extLst>
      <p:ext uri="{BB962C8B-B14F-4D97-AF65-F5344CB8AC3E}">
        <p14:creationId xmlns:p14="http://schemas.microsoft.com/office/powerpoint/2010/main" val="251273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B065-BDE3-7F30-E819-6A1BBE9E0A77}"/>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E502EB84-0172-F0D8-0832-45F3E0FFC8DE}"/>
              </a:ext>
            </a:extLst>
          </p:cNvPr>
          <p:cNvSpPr>
            <a:spLocks noGrp="1"/>
          </p:cNvSpPr>
          <p:nvPr>
            <p:ph idx="1"/>
          </p:nvPr>
        </p:nvSpPr>
        <p:spPr>
          <a:xfrm>
            <a:off x="1451579" y="2015732"/>
            <a:ext cx="9603275" cy="3676408"/>
          </a:xfrm>
        </p:spPr>
        <p:txBody>
          <a:bodyPr>
            <a:normAutofit/>
          </a:bodyPr>
          <a:lstStyle/>
          <a:p>
            <a:pPr marL="0" indent="0" algn="l">
              <a:spcAft>
                <a:spcPts val="1500"/>
              </a:spcAft>
              <a:buNone/>
            </a:pPr>
            <a:r>
              <a:rPr lang="en-US" sz="1800" b="1" i="0" u="none" strike="noStrike" dirty="0">
                <a:solidFill>
                  <a:srgbClr val="222222"/>
                </a:solidFill>
                <a:effectLst/>
                <a:latin typeface="Arial" panose="020B0604020202020204" pitchFamily="34" charset="0"/>
                <a:cs typeface="Arial" panose="020B0604020202020204" pitchFamily="34" charset="0"/>
              </a:rPr>
              <a:t>1. </a:t>
            </a:r>
            <a:r>
              <a:rPr lang="en-US" sz="1800" b="1" i="0" u="none" strike="noStrike" dirty="0" err="1">
                <a:solidFill>
                  <a:srgbClr val="222222"/>
                </a:solidFill>
                <a:effectLst/>
                <a:latin typeface="Arial" panose="020B0604020202020204" pitchFamily="34" charset="0"/>
                <a:cs typeface="Arial" panose="020B0604020202020204" pitchFamily="34" charset="0"/>
              </a:rPr>
              <a:t>main.cpp</a:t>
            </a:r>
            <a:r>
              <a:rPr lang="en-US" sz="1800" b="1" i="0" u="none" strike="noStrike" dirty="0">
                <a:solidFill>
                  <a:srgbClr val="222222"/>
                </a:solidFill>
                <a:effectLst/>
                <a:latin typeface="Arial" panose="020B0604020202020204" pitchFamily="34" charset="0"/>
                <a:cs typeface="Arial" panose="020B0604020202020204" pitchFamily="34" charset="0"/>
              </a:rPr>
              <a:t>: Your Command Center</a:t>
            </a:r>
          </a:p>
          <a:p>
            <a:pPr marL="0" indent="0" algn="l">
              <a:buNone/>
            </a:pPr>
            <a:r>
              <a:rPr lang="en-US" sz="1600" b="0" i="0" u="none" strike="noStrike" dirty="0">
                <a:solidFill>
                  <a:srgbClr val="222222"/>
                </a:solidFill>
                <a:effectLst/>
                <a:latin typeface="Arial" panose="020B0604020202020204" pitchFamily="34" charset="0"/>
                <a:cs typeface="Arial" panose="020B0604020202020204" pitchFamily="34" charset="0"/>
              </a:rPr>
              <a:t>Meet the conductor of our digital symphony – the </a:t>
            </a:r>
            <a:r>
              <a:rPr lang="en-US" sz="1600" b="0" i="0" u="none" strike="noStrike" dirty="0" err="1">
                <a:solidFill>
                  <a:srgbClr val="222222"/>
                </a:solidFill>
                <a:effectLst/>
                <a:latin typeface="Arial" panose="020B0604020202020204" pitchFamily="34" charset="0"/>
                <a:cs typeface="Arial" panose="020B0604020202020204" pitchFamily="34" charset="0"/>
              </a:rPr>
              <a:t>main.cpp</a:t>
            </a:r>
            <a:r>
              <a:rPr lang="en-US" sz="1600" b="0" i="0" u="none" strike="noStrike" dirty="0">
                <a:solidFill>
                  <a:srgbClr val="222222"/>
                </a:solidFill>
                <a:effectLst/>
                <a:latin typeface="Arial" panose="020B0604020202020204" pitchFamily="34" charset="0"/>
                <a:cs typeface="Arial" panose="020B0604020202020204" pitchFamily="34" charset="0"/>
              </a:rPr>
              <a:t> file. It’s the central hub where you, the user, get to call the shots. Want to insert some data? Remove a node? Print the magic tree? Or Exit the program? Your wish is its command!</a:t>
            </a:r>
          </a:p>
          <a:p>
            <a:pPr marL="0" indent="0" algn="l">
              <a:buNone/>
            </a:pPr>
            <a:r>
              <a:rPr lang="en-US" sz="1800" b="1" i="0" u="none" strike="noStrike" dirty="0">
                <a:solidFill>
                  <a:srgbClr val="222222"/>
                </a:solidFill>
                <a:effectLst/>
                <a:latin typeface="Arial" panose="020B0604020202020204" pitchFamily="34" charset="0"/>
                <a:cs typeface="Arial" panose="020B0604020202020204" pitchFamily="34" charset="0"/>
              </a:rPr>
              <a:t>…. Code for </a:t>
            </a:r>
            <a:r>
              <a:rPr lang="en-US" sz="1800" b="1" i="0" u="none" strike="noStrike" dirty="0" err="1">
                <a:solidFill>
                  <a:srgbClr val="222222"/>
                </a:solidFill>
                <a:effectLst/>
                <a:latin typeface="Arial" panose="020B0604020202020204" pitchFamily="34" charset="0"/>
                <a:cs typeface="Arial" panose="020B0604020202020204" pitchFamily="34" charset="0"/>
              </a:rPr>
              <a:t>main.cpp</a:t>
            </a:r>
            <a:r>
              <a:rPr lang="en-US" sz="1800" b="1" i="0" u="none" strike="noStrike" dirty="0">
                <a:solidFill>
                  <a:srgbClr val="222222"/>
                </a:solidFill>
                <a:effectLst/>
                <a:latin typeface="Arial" panose="020B0604020202020204" pitchFamily="34" charset="0"/>
                <a:cs typeface="Arial" panose="020B0604020202020204" pitchFamily="34" charset="0"/>
              </a:rPr>
              <a:t> ….</a:t>
            </a:r>
            <a:endParaRPr lang="en-US" sz="1800" b="0" i="0" u="none" strike="noStrike" dirty="0">
              <a:solidFill>
                <a:srgbClr val="222222"/>
              </a:solidFill>
              <a:effectLst/>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lgn="r">
              <a:buNone/>
            </a:pPr>
            <a:r>
              <a:rPr lang="en-US" sz="1400" b="1" dirty="0"/>
              <a:t>Cont’d.</a:t>
            </a:r>
          </a:p>
        </p:txBody>
      </p:sp>
    </p:spTree>
    <p:extLst>
      <p:ext uri="{BB962C8B-B14F-4D97-AF65-F5344CB8AC3E}">
        <p14:creationId xmlns:p14="http://schemas.microsoft.com/office/powerpoint/2010/main" val="142575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A4B1-C7DF-9076-C5AA-069EFCFE1586}"/>
              </a:ext>
            </a:extLst>
          </p:cNvPr>
          <p:cNvSpPr>
            <a:spLocks noGrp="1"/>
          </p:cNvSpPr>
          <p:nvPr>
            <p:ph type="title"/>
          </p:nvPr>
        </p:nvSpPr>
        <p:spPr/>
        <p:txBody>
          <a:bodyPr/>
          <a:lstStyle/>
          <a:p>
            <a:r>
              <a:rPr lang="en-US" dirty="0"/>
              <a:t>Binary search tree visualizer in C++</a:t>
            </a:r>
          </a:p>
        </p:txBody>
      </p:sp>
      <p:pic>
        <p:nvPicPr>
          <p:cNvPr id="5" name="Content Placeholder 4">
            <a:extLst>
              <a:ext uri="{FF2B5EF4-FFF2-40B4-BE49-F238E27FC236}">
                <a16:creationId xmlns:a16="http://schemas.microsoft.com/office/drawing/2014/main" id="{55FDB496-F372-462F-BAA1-840E3C365364}"/>
              </a:ext>
            </a:extLst>
          </p:cNvPr>
          <p:cNvPicPr>
            <a:picLocks noGrp="1" noChangeAspect="1"/>
          </p:cNvPicPr>
          <p:nvPr>
            <p:ph idx="1"/>
          </p:nvPr>
        </p:nvPicPr>
        <p:blipFill>
          <a:blip r:embed="rId2"/>
          <a:stretch>
            <a:fillRect/>
          </a:stretch>
        </p:blipFill>
        <p:spPr>
          <a:xfrm>
            <a:off x="1451579" y="2016124"/>
            <a:ext cx="9418351" cy="4037357"/>
          </a:xfrm>
        </p:spPr>
      </p:pic>
    </p:spTree>
    <p:extLst>
      <p:ext uri="{BB962C8B-B14F-4D97-AF65-F5344CB8AC3E}">
        <p14:creationId xmlns:p14="http://schemas.microsoft.com/office/powerpoint/2010/main" val="342532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E8E6-745C-DDDC-6651-1C86E10BADD1}"/>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1753C628-DDA0-182C-F84D-6562EB66CF0F}"/>
              </a:ext>
            </a:extLst>
          </p:cNvPr>
          <p:cNvSpPr>
            <a:spLocks noGrp="1"/>
          </p:cNvSpPr>
          <p:nvPr>
            <p:ph idx="1"/>
          </p:nvPr>
        </p:nvSpPr>
        <p:spPr/>
        <p:txBody>
          <a:bodyPr/>
          <a:lstStyle/>
          <a:p>
            <a:pPr marL="0" indent="0" algn="just">
              <a:spcAft>
                <a:spcPts val="1500"/>
              </a:spcAft>
              <a:buNone/>
            </a:pPr>
            <a:r>
              <a:rPr lang="en-US" sz="1800" b="1" i="0" u="none" strike="noStrike" dirty="0">
                <a:solidFill>
                  <a:srgbClr val="222222"/>
                </a:solidFill>
                <a:effectLst/>
                <a:latin typeface="Arial" panose="020B0604020202020204" pitchFamily="34" charset="0"/>
                <a:cs typeface="Arial" panose="020B0604020202020204" pitchFamily="34" charset="0"/>
              </a:rPr>
              <a:t>2. </a:t>
            </a:r>
            <a:r>
              <a:rPr lang="en-US" sz="1800" b="1" i="0" u="none" strike="noStrike" dirty="0" err="1">
                <a:solidFill>
                  <a:srgbClr val="222222"/>
                </a:solidFill>
                <a:effectLst/>
                <a:latin typeface="Arial" panose="020B0604020202020204" pitchFamily="34" charset="0"/>
                <a:cs typeface="Arial" panose="020B0604020202020204" pitchFamily="34" charset="0"/>
              </a:rPr>
              <a:t>BinarySearchTree.h</a:t>
            </a:r>
            <a:r>
              <a:rPr lang="en-US" sz="1800" b="1" i="0" u="none" strike="noStrike" dirty="0">
                <a:solidFill>
                  <a:srgbClr val="222222"/>
                </a:solidFill>
                <a:effectLst/>
                <a:latin typeface="Arial" panose="020B0604020202020204" pitchFamily="34" charset="0"/>
                <a:cs typeface="Arial" panose="020B0604020202020204" pitchFamily="34" charset="0"/>
              </a:rPr>
              <a:t>: The Blueprint</a:t>
            </a:r>
          </a:p>
          <a:p>
            <a:pPr marL="0" indent="0" algn="just">
              <a:spcAft>
                <a:spcPts val="1500"/>
              </a:spcAft>
              <a:buNone/>
            </a:pPr>
            <a:r>
              <a:rPr lang="en-US" sz="1600" b="0" i="0" u="none" strike="noStrike" dirty="0">
                <a:solidFill>
                  <a:srgbClr val="222222"/>
                </a:solidFill>
                <a:effectLst/>
                <a:latin typeface="Arial" panose="020B0604020202020204" pitchFamily="34" charset="0"/>
                <a:cs typeface="Arial" panose="020B0604020202020204" pitchFamily="34" charset="0"/>
              </a:rPr>
              <a:t>Ever heard of a blueprint for a house in case there is is Binary Search Tree Visualizer? Well, </a:t>
            </a:r>
            <a:r>
              <a:rPr lang="en-US" sz="1600" b="1" i="0" u="sng" strike="noStrike" dirty="0" err="1">
                <a:solidFill>
                  <a:srgbClr val="222222"/>
                </a:solidFill>
                <a:effectLst/>
                <a:latin typeface="Arial" panose="020B0604020202020204" pitchFamily="34" charset="0"/>
                <a:cs typeface="Arial" panose="020B0604020202020204" pitchFamily="34" charset="0"/>
              </a:rPr>
              <a:t>BinarySearchTree.h</a:t>
            </a:r>
            <a:r>
              <a:rPr lang="en-US" sz="1600" b="1" i="0" u="sng" strike="noStrike" dirty="0">
                <a:solidFill>
                  <a:srgbClr val="222222"/>
                </a:solidFill>
                <a:effectLst/>
                <a:latin typeface="Arial" panose="020B0604020202020204" pitchFamily="34" charset="0"/>
                <a:cs typeface="Arial" panose="020B0604020202020204" pitchFamily="34" charset="0"/>
              </a:rPr>
              <a:t> </a:t>
            </a:r>
            <a:r>
              <a:rPr lang="en-US" sz="1600" b="0" i="0" u="none" strike="noStrike" dirty="0">
                <a:solidFill>
                  <a:srgbClr val="222222"/>
                </a:solidFill>
                <a:effectLst/>
                <a:latin typeface="Arial" panose="020B0604020202020204" pitchFamily="34" charset="0"/>
                <a:cs typeface="Arial" panose="020B0604020202020204" pitchFamily="34" charset="0"/>
              </a:rPr>
              <a:t>is our blueprint for the Binary Search Tree class. It declares what the tree is capable of and sets the stage for the grand performance.</a:t>
            </a:r>
          </a:p>
          <a:p>
            <a:pPr marL="0" indent="0" algn="just">
              <a:buNone/>
            </a:pPr>
            <a:r>
              <a:rPr lang="en-US" sz="1800" b="1" i="0" u="none" strike="noStrike" dirty="0">
                <a:solidFill>
                  <a:srgbClr val="222222"/>
                </a:solidFill>
                <a:effectLst/>
                <a:latin typeface="Arial" panose="020B0604020202020204" pitchFamily="34" charset="0"/>
                <a:cs typeface="Arial" panose="020B0604020202020204" pitchFamily="34" charset="0"/>
              </a:rPr>
              <a:t>… Code for </a:t>
            </a:r>
            <a:r>
              <a:rPr lang="en-US" sz="1800" b="1" i="0" u="none" strike="noStrike" dirty="0" err="1">
                <a:solidFill>
                  <a:srgbClr val="222222"/>
                </a:solidFill>
                <a:effectLst/>
                <a:latin typeface="Arial" panose="020B0604020202020204" pitchFamily="34" charset="0"/>
                <a:cs typeface="Arial" panose="020B0604020202020204" pitchFamily="34" charset="0"/>
              </a:rPr>
              <a:t>BinarySearchTree.h</a:t>
            </a:r>
            <a:r>
              <a:rPr lang="en-US" sz="1800" b="1" i="0" u="none" strike="noStrike" dirty="0">
                <a:solidFill>
                  <a:srgbClr val="222222"/>
                </a:solidFill>
                <a:effectLst/>
                <a:latin typeface="Arial" panose="020B0604020202020204" pitchFamily="34" charset="0"/>
                <a:cs typeface="Arial" panose="020B0604020202020204" pitchFamily="34" charset="0"/>
              </a:rPr>
              <a:t> …</a:t>
            </a:r>
            <a:endParaRPr lang="en-US" sz="1800" b="0" i="0" u="none" strike="noStrike" dirty="0">
              <a:solidFill>
                <a:srgbClr val="222222"/>
              </a:solidFill>
              <a:effectLst/>
              <a:latin typeface="Arial" panose="020B0604020202020204" pitchFamily="34" charset="0"/>
              <a:cs typeface="Arial" panose="020B0604020202020204" pitchFamily="34" charset="0"/>
            </a:endParaRPr>
          </a:p>
          <a:p>
            <a:pPr marL="0" indent="0">
              <a:buNone/>
            </a:pPr>
            <a:endParaRPr lang="en-US" dirty="0"/>
          </a:p>
          <a:p>
            <a:pPr marL="0" indent="0" algn="r">
              <a:buNone/>
            </a:pPr>
            <a:r>
              <a:rPr lang="en-US" sz="1400" b="1" dirty="0">
                <a:latin typeface="Arial" panose="020B0604020202020204" pitchFamily="34" charset="0"/>
                <a:cs typeface="Arial" panose="020B0604020202020204" pitchFamily="34" charset="0"/>
              </a:rPr>
              <a:t>Cont’d.</a:t>
            </a:r>
          </a:p>
        </p:txBody>
      </p:sp>
    </p:spTree>
    <p:extLst>
      <p:ext uri="{BB962C8B-B14F-4D97-AF65-F5344CB8AC3E}">
        <p14:creationId xmlns:p14="http://schemas.microsoft.com/office/powerpoint/2010/main" val="136266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FB73-3119-6A93-5FAD-C12B480D1B9D}"/>
              </a:ext>
            </a:extLst>
          </p:cNvPr>
          <p:cNvSpPr>
            <a:spLocks noGrp="1"/>
          </p:cNvSpPr>
          <p:nvPr>
            <p:ph type="title"/>
          </p:nvPr>
        </p:nvSpPr>
        <p:spPr/>
        <p:txBody>
          <a:bodyPr/>
          <a:lstStyle/>
          <a:p>
            <a:r>
              <a:rPr lang="en-US" dirty="0"/>
              <a:t>Binary search tree visualizer in C++</a:t>
            </a:r>
          </a:p>
        </p:txBody>
      </p:sp>
      <p:pic>
        <p:nvPicPr>
          <p:cNvPr id="5" name="Content Placeholder 4">
            <a:extLst>
              <a:ext uri="{FF2B5EF4-FFF2-40B4-BE49-F238E27FC236}">
                <a16:creationId xmlns:a16="http://schemas.microsoft.com/office/drawing/2014/main" id="{B028D1C7-6822-A143-7B93-147F6E44CD42}"/>
              </a:ext>
            </a:extLst>
          </p:cNvPr>
          <p:cNvPicPr>
            <a:picLocks noGrp="1" noChangeAspect="1"/>
          </p:cNvPicPr>
          <p:nvPr>
            <p:ph idx="1"/>
          </p:nvPr>
        </p:nvPicPr>
        <p:blipFill>
          <a:blip r:embed="rId2"/>
          <a:stretch>
            <a:fillRect/>
          </a:stretch>
        </p:blipFill>
        <p:spPr>
          <a:xfrm>
            <a:off x="1735439" y="1970405"/>
            <a:ext cx="8721121" cy="3449638"/>
          </a:xfrm>
        </p:spPr>
      </p:pic>
    </p:spTree>
    <p:extLst>
      <p:ext uri="{BB962C8B-B14F-4D97-AF65-F5344CB8AC3E}">
        <p14:creationId xmlns:p14="http://schemas.microsoft.com/office/powerpoint/2010/main" val="132579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C66A-EE1B-663F-B2A2-2F29AB3F31A6}"/>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AA412C91-5C25-65E2-1E60-770F5D8D7CC8}"/>
              </a:ext>
            </a:extLst>
          </p:cNvPr>
          <p:cNvSpPr>
            <a:spLocks noGrp="1"/>
          </p:cNvSpPr>
          <p:nvPr>
            <p:ph idx="1"/>
          </p:nvPr>
        </p:nvSpPr>
        <p:spPr/>
        <p:txBody>
          <a:bodyPr/>
          <a:lstStyle/>
          <a:p>
            <a:pPr marL="0" indent="0" algn="l">
              <a:spcAft>
                <a:spcPts val="1500"/>
              </a:spcAft>
              <a:buNone/>
            </a:pPr>
            <a:r>
              <a:rPr lang="en-US" sz="1800" b="1" i="0" u="none" strike="noStrike" dirty="0">
                <a:solidFill>
                  <a:srgbClr val="222222"/>
                </a:solidFill>
                <a:effectLst/>
                <a:latin typeface="Arial" panose="020B0604020202020204" pitchFamily="34" charset="0"/>
                <a:cs typeface="Arial" panose="020B0604020202020204" pitchFamily="34" charset="0"/>
              </a:rPr>
              <a:t>3. </a:t>
            </a:r>
            <a:r>
              <a:rPr lang="en-US" sz="1800" b="1" i="0" u="none" strike="noStrike" dirty="0" err="1">
                <a:solidFill>
                  <a:srgbClr val="222222"/>
                </a:solidFill>
                <a:effectLst/>
                <a:latin typeface="Arial" panose="020B0604020202020204" pitchFamily="34" charset="0"/>
                <a:cs typeface="Arial" panose="020B0604020202020204" pitchFamily="34" charset="0"/>
              </a:rPr>
              <a:t>BinarySearchTree.cpp</a:t>
            </a:r>
            <a:r>
              <a:rPr lang="en-US" sz="1800" b="1" i="0" u="none" strike="noStrike" dirty="0">
                <a:solidFill>
                  <a:srgbClr val="222222"/>
                </a:solidFill>
                <a:effectLst/>
                <a:latin typeface="Arial" panose="020B0604020202020204" pitchFamily="34" charset="0"/>
                <a:cs typeface="Arial" panose="020B0604020202020204" pitchFamily="34" charset="0"/>
              </a:rPr>
              <a:t>: Where the Magic Happens</a:t>
            </a:r>
          </a:p>
          <a:p>
            <a:pPr marL="0" indent="0" algn="l">
              <a:buNone/>
            </a:pPr>
            <a:r>
              <a:rPr lang="en-US" sz="1800" dirty="0">
                <a:solidFill>
                  <a:srgbClr val="222222"/>
                </a:solidFill>
                <a:latin typeface="Arial" panose="020B0604020202020204" pitchFamily="34" charset="0"/>
                <a:cs typeface="Arial" panose="020B0604020202020204" pitchFamily="34" charset="0"/>
              </a:rPr>
              <a:t>T</a:t>
            </a:r>
            <a:r>
              <a:rPr lang="en-US" sz="1800" b="0" i="0" u="none" strike="noStrike" dirty="0">
                <a:solidFill>
                  <a:srgbClr val="222222"/>
                </a:solidFill>
                <a:effectLst/>
                <a:latin typeface="Arial" panose="020B0604020202020204" pitchFamily="34" charset="0"/>
                <a:cs typeface="Arial" panose="020B0604020202020204" pitchFamily="34" charset="0"/>
              </a:rPr>
              <a:t>he heart of the operation! In </a:t>
            </a:r>
            <a:r>
              <a:rPr lang="en-US" sz="1800" b="0" i="0" u="none" strike="noStrike" dirty="0" err="1">
                <a:solidFill>
                  <a:srgbClr val="222222"/>
                </a:solidFill>
                <a:effectLst/>
                <a:latin typeface="Arial" panose="020B0604020202020204" pitchFamily="34" charset="0"/>
                <a:cs typeface="Arial" panose="020B0604020202020204" pitchFamily="34" charset="0"/>
              </a:rPr>
              <a:t>BinarySearchTree.cpp</a:t>
            </a:r>
            <a:r>
              <a:rPr lang="en-US" sz="1800" b="0" i="0" u="none" strike="noStrike" dirty="0">
                <a:solidFill>
                  <a:srgbClr val="222222"/>
                </a:solidFill>
                <a:effectLst/>
                <a:latin typeface="Arial" panose="020B0604020202020204" pitchFamily="34" charset="0"/>
                <a:cs typeface="Arial" panose="020B0604020202020204" pitchFamily="34" charset="0"/>
              </a:rPr>
              <a:t>, we’ve got the nitty-gritty details. </a:t>
            </a:r>
            <a:r>
              <a:rPr lang="en-US" sz="1800" b="1" i="0" u="none" strike="noStrike" dirty="0">
                <a:solidFill>
                  <a:srgbClr val="222222"/>
                </a:solidFill>
                <a:effectLst/>
                <a:latin typeface="Arial" panose="020B0604020202020204" pitchFamily="34" charset="0"/>
                <a:cs typeface="Arial" panose="020B0604020202020204" pitchFamily="34" charset="0"/>
              </a:rPr>
              <a:t>Insertion</a:t>
            </a:r>
            <a:r>
              <a:rPr lang="en-US" sz="1800" b="0" i="0" u="none" strike="noStrike" dirty="0">
                <a:solidFill>
                  <a:srgbClr val="222222"/>
                </a:solidFill>
                <a:effectLst/>
                <a:latin typeface="Arial" panose="020B0604020202020204" pitchFamily="34" charset="0"/>
                <a:cs typeface="Arial" panose="020B0604020202020204" pitchFamily="34" charset="0"/>
              </a:rPr>
              <a:t>, </a:t>
            </a:r>
            <a:r>
              <a:rPr lang="en-US" sz="1800" b="1" i="0" u="none" strike="noStrike" dirty="0">
                <a:solidFill>
                  <a:srgbClr val="222222"/>
                </a:solidFill>
                <a:effectLst/>
                <a:latin typeface="Arial" panose="020B0604020202020204" pitchFamily="34" charset="0"/>
                <a:cs typeface="Arial" panose="020B0604020202020204" pitchFamily="34" charset="0"/>
              </a:rPr>
              <a:t>removal</a:t>
            </a:r>
            <a:r>
              <a:rPr lang="en-US" sz="1800" b="0" i="0" u="none" strike="noStrike" dirty="0">
                <a:solidFill>
                  <a:srgbClr val="222222"/>
                </a:solidFill>
                <a:effectLst/>
                <a:latin typeface="Arial" panose="020B0604020202020204" pitchFamily="34" charset="0"/>
                <a:cs typeface="Arial" panose="020B0604020202020204" pitchFamily="34" charset="0"/>
              </a:rPr>
              <a:t>, and the </a:t>
            </a:r>
            <a:r>
              <a:rPr lang="en-US" sz="1800" b="1" i="0" u="none" strike="noStrike" dirty="0">
                <a:solidFill>
                  <a:srgbClr val="222222"/>
                </a:solidFill>
                <a:effectLst/>
                <a:latin typeface="Arial" panose="020B0604020202020204" pitchFamily="34" charset="0"/>
                <a:cs typeface="Arial" panose="020B0604020202020204" pitchFamily="34" charset="0"/>
              </a:rPr>
              <a:t>post-order</a:t>
            </a:r>
            <a:r>
              <a:rPr lang="en-US" sz="1800" b="0" i="0" u="none" strike="noStrike" dirty="0">
                <a:solidFill>
                  <a:srgbClr val="222222"/>
                </a:solidFill>
                <a:effectLst/>
                <a:latin typeface="Arial" panose="020B0604020202020204" pitchFamily="34" charset="0"/>
                <a:cs typeface="Arial" panose="020B0604020202020204" pitchFamily="34" charset="0"/>
              </a:rPr>
              <a:t> </a:t>
            </a:r>
            <a:r>
              <a:rPr lang="en-US" sz="1800" b="1" i="0" u="none" strike="noStrike" dirty="0">
                <a:solidFill>
                  <a:srgbClr val="222222"/>
                </a:solidFill>
                <a:effectLst/>
                <a:latin typeface="Arial" panose="020B0604020202020204" pitchFamily="34" charset="0"/>
                <a:cs typeface="Arial" panose="020B0604020202020204" pitchFamily="34" charset="0"/>
              </a:rPr>
              <a:t>traversal</a:t>
            </a:r>
            <a:r>
              <a:rPr lang="en-US" sz="1800" b="0" i="0" u="none" strike="noStrike" dirty="0">
                <a:solidFill>
                  <a:srgbClr val="222222"/>
                </a:solidFill>
                <a:effectLst/>
                <a:latin typeface="Arial" panose="020B0604020202020204" pitchFamily="34" charset="0"/>
                <a:cs typeface="Arial" panose="020B0604020202020204" pitchFamily="34" charset="0"/>
              </a:rPr>
              <a:t> for that inspiring visual display.</a:t>
            </a:r>
          </a:p>
          <a:p>
            <a:pPr marL="0" indent="0" algn="l">
              <a:buNone/>
            </a:pPr>
            <a:r>
              <a:rPr lang="en-US" sz="1800" b="1" i="0" u="none" strike="noStrike" dirty="0">
                <a:solidFill>
                  <a:srgbClr val="222222"/>
                </a:solidFill>
                <a:effectLst/>
                <a:latin typeface="Arial" panose="020B0604020202020204" pitchFamily="34" charset="0"/>
                <a:cs typeface="Arial" panose="020B0604020202020204" pitchFamily="34" charset="0"/>
              </a:rPr>
              <a:t>… code for </a:t>
            </a:r>
            <a:r>
              <a:rPr lang="en-US" sz="1800" b="1" i="0" u="none" strike="noStrike" dirty="0" err="1">
                <a:solidFill>
                  <a:srgbClr val="222222"/>
                </a:solidFill>
                <a:effectLst/>
                <a:latin typeface="Arial" panose="020B0604020202020204" pitchFamily="34" charset="0"/>
                <a:cs typeface="Arial" panose="020B0604020202020204" pitchFamily="34" charset="0"/>
              </a:rPr>
              <a:t>BinarySearchTree.cpp</a:t>
            </a:r>
            <a:r>
              <a:rPr lang="en-US" sz="1800" b="1" i="0" u="none" strike="noStrike" dirty="0">
                <a:solidFill>
                  <a:srgbClr val="222222"/>
                </a:solidFill>
                <a:effectLst/>
                <a:latin typeface="Arial" panose="020B0604020202020204" pitchFamily="34" charset="0"/>
                <a:cs typeface="Arial" panose="020B0604020202020204" pitchFamily="34" charset="0"/>
              </a:rPr>
              <a:t> …</a:t>
            </a:r>
          </a:p>
          <a:p>
            <a:pPr marL="0" indent="0" algn="l">
              <a:buNone/>
            </a:pPr>
            <a:endParaRPr lang="en-US" sz="1800" b="1" dirty="0">
              <a:solidFill>
                <a:srgbClr val="222222"/>
              </a:solidFill>
              <a:latin typeface="Arial" panose="020B0604020202020204" pitchFamily="34" charset="0"/>
              <a:cs typeface="Arial" panose="020B0604020202020204" pitchFamily="34" charset="0"/>
            </a:endParaRPr>
          </a:p>
          <a:p>
            <a:pPr marL="0" indent="0" algn="l">
              <a:buNone/>
            </a:pPr>
            <a:r>
              <a:rPr lang="en-US" sz="1400" b="1" i="0" u="none" strike="noStrike" dirty="0">
                <a:solidFill>
                  <a:srgbClr val="222222"/>
                </a:solidFill>
                <a:effectLst/>
                <a:latin typeface="Arial" panose="020B0604020202020204" pitchFamily="34" charset="0"/>
                <a:cs typeface="Arial" panose="020B0604020202020204" pitchFamily="34" charset="0"/>
              </a:rPr>
              <a:t>[since code consists of almost 162 lines therefore it will be available separately.]</a:t>
            </a:r>
            <a:endParaRPr lang="en-US" sz="1400" b="0" i="0" u="none" strike="noStrike" dirty="0">
              <a:solidFill>
                <a:srgbClr val="222222"/>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59492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7DC3-4EA0-6C77-4F77-92BE00C646BF}"/>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A593A2BB-1CDF-D6FB-415E-9F934CA887A3}"/>
              </a:ext>
            </a:extLst>
          </p:cNvPr>
          <p:cNvSpPr>
            <a:spLocks noGrp="1"/>
          </p:cNvSpPr>
          <p:nvPr>
            <p:ph idx="1"/>
          </p:nvPr>
        </p:nvSpPr>
        <p:spPr/>
        <p:txBody>
          <a:bodyPr>
            <a:normAutofit fontScale="77500" lnSpcReduction="20000"/>
          </a:bodyPr>
          <a:lstStyle/>
          <a:p>
            <a:pPr algn="l">
              <a:spcAft>
                <a:spcPts val="1500"/>
              </a:spcAft>
            </a:pPr>
            <a:r>
              <a:rPr lang="en-US" sz="2300" b="1" i="0" u="none" strike="noStrike" dirty="0">
                <a:solidFill>
                  <a:srgbClr val="222222"/>
                </a:solidFill>
                <a:effectLst/>
                <a:latin typeface="Arial" panose="020B0604020202020204" pitchFamily="34" charset="0"/>
                <a:cs typeface="Arial" panose="020B0604020202020204" pitchFamily="34" charset="0"/>
              </a:rPr>
              <a:t>Ready, Set, Action: Using Your BST Visualization:</a:t>
            </a:r>
          </a:p>
          <a:p>
            <a:pPr marL="0" indent="0" algn="l">
              <a:buNone/>
            </a:pPr>
            <a:r>
              <a:rPr lang="en-US" b="0" i="0" u="none" strike="noStrike" dirty="0">
                <a:solidFill>
                  <a:srgbClr val="222222"/>
                </a:solidFill>
                <a:effectLst/>
                <a:latin typeface="Arial" panose="020B0604020202020204" pitchFamily="34" charset="0"/>
                <a:cs typeface="Arial" panose="020B0604020202020204" pitchFamily="34" charset="0"/>
              </a:rPr>
              <a:t>Here’s your backstage pass with Binary Search Tree Visualizer:</a:t>
            </a:r>
          </a:p>
          <a:p>
            <a:pPr algn="l"/>
            <a:r>
              <a:rPr lang="en-US" b="1" i="0" u="none" strike="noStrike" dirty="0">
                <a:solidFill>
                  <a:srgbClr val="222222"/>
                </a:solidFill>
                <a:effectLst/>
                <a:latin typeface="Arial" panose="020B0604020202020204" pitchFamily="34" charset="0"/>
                <a:cs typeface="Arial" panose="020B0604020202020204" pitchFamily="34" charset="0"/>
              </a:rPr>
              <a:t>Insertion/Creation:</a:t>
            </a:r>
            <a:r>
              <a:rPr lang="en-US" b="0" i="0" u="none" strike="noStrike" dirty="0">
                <a:solidFill>
                  <a:srgbClr val="222222"/>
                </a:solidFill>
                <a:effectLst/>
                <a:latin typeface="Arial" panose="020B0604020202020204" pitchFamily="34" charset="0"/>
                <a:cs typeface="Arial" panose="020B0604020202020204" pitchFamily="34" charset="0"/>
              </a:rPr>
              <a:t> Ever played Digital Gardener? Enter a number, and voila! Watch your tree grow dynamically while maintaining its binary search prowess.</a:t>
            </a:r>
          </a:p>
          <a:p>
            <a:pPr algn="l"/>
            <a:r>
              <a:rPr lang="en-US" b="1" i="0" u="none" strike="noStrike" dirty="0">
                <a:solidFill>
                  <a:srgbClr val="222222"/>
                </a:solidFill>
                <a:effectLst/>
                <a:latin typeface="Arial" panose="020B0604020202020204" pitchFamily="34" charset="0"/>
                <a:cs typeface="Arial" panose="020B0604020202020204" pitchFamily="34" charset="0"/>
              </a:rPr>
              <a:t>Printing:</a:t>
            </a:r>
            <a:r>
              <a:rPr lang="en-US" b="0" i="0" u="none" strike="noStrike" dirty="0">
                <a:solidFill>
                  <a:srgbClr val="222222"/>
                </a:solidFill>
                <a:effectLst/>
                <a:latin typeface="Arial" panose="020B0604020202020204" pitchFamily="34" charset="0"/>
                <a:cs typeface="Arial" panose="020B0604020202020204" pitchFamily="34" charset="0"/>
              </a:rPr>
              <a:t> Want to see the fruits of your labor? Option for printing and witnessing the hierarchical display of your tree’s structure through a post-order traversal.</a:t>
            </a:r>
          </a:p>
          <a:p>
            <a:pPr algn="l"/>
            <a:r>
              <a:rPr lang="en-US" b="1" i="0" u="none" strike="noStrike" dirty="0">
                <a:solidFill>
                  <a:srgbClr val="222222"/>
                </a:solidFill>
                <a:effectLst/>
                <a:latin typeface="Arial" panose="020B0604020202020204" pitchFamily="34" charset="0"/>
                <a:cs typeface="Arial" panose="020B0604020202020204" pitchFamily="34" charset="0"/>
              </a:rPr>
              <a:t>Removal:</a:t>
            </a:r>
            <a:r>
              <a:rPr lang="en-US" b="0" i="0" u="none" strike="noStrike" dirty="0">
                <a:solidFill>
                  <a:srgbClr val="222222"/>
                </a:solidFill>
                <a:effectLst/>
                <a:latin typeface="Arial" panose="020B0604020202020204" pitchFamily="34" charset="0"/>
                <a:cs typeface="Arial" panose="020B0604020202020204" pitchFamily="34" charset="0"/>
              </a:rPr>
              <a:t> Time to trim the branches. Enter a value, and see the tree gracefully adapt, ensuring it remains a finely tuned Binary Search Tree.</a:t>
            </a:r>
          </a:p>
          <a:p>
            <a:pPr algn="l"/>
            <a:r>
              <a:rPr lang="en-US" b="1" i="0" u="none" strike="noStrike" dirty="0">
                <a:solidFill>
                  <a:srgbClr val="222222"/>
                </a:solidFill>
                <a:effectLst/>
                <a:latin typeface="Arial" panose="020B0604020202020204" pitchFamily="34" charset="0"/>
                <a:cs typeface="Arial" panose="020B0604020202020204" pitchFamily="34" charset="0"/>
              </a:rPr>
              <a:t>Exit:</a:t>
            </a:r>
            <a:r>
              <a:rPr lang="en-US" b="0" i="0" u="none" strike="noStrike" dirty="0">
                <a:solidFill>
                  <a:srgbClr val="222222"/>
                </a:solidFill>
                <a:effectLst/>
                <a:latin typeface="Arial" panose="020B0604020202020204" pitchFamily="34" charset="0"/>
                <a:cs typeface="Arial" panose="020B0604020202020204" pitchFamily="34" charset="0"/>
              </a:rPr>
              <a:t> When the curtain falls, hit exit. But don’t worry, you can come back and enjoy the show anytime!</a:t>
            </a:r>
          </a:p>
          <a:p>
            <a:endParaRPr lang="en-US" dirty="0"/>
          </a:p>
        </p:txBody>
      </p:sp>
    </p:spTree>
    <p:extLst>
      <p:ext uri="{BB962C8B-B14F-4D97-AF65-F5344CB8AC3E}">
        <p14:creationId xmlns:p14="http://schemas.microsoft.com/office/powerpoint/2010/main" val="290807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BFAF-4FBC-BAA5-47AF-B09FB59B3C5D}"/>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BA1A1B1F-F68F-AC6C-45C8-33DE6850B081}"/>
              </a:ext>
            </a:extLst>
          </p:cNvPr>
          <p:cNvSpPr>
            <a:spLocks noGrp="1"/>
          </p:cNvSpPr>
          <p:nvPr>
            <p:ph idx="1"/>
          </p:nvPr>
        </p:nvSpPr>
        <p:spPr>
          <a:xfrm>
            <a:off x="1451579" y="2015732"/>
            <a:ext cx="9603275" cy="3859288"/>
          </a:xfrm>
        </p:spPr>
        <p:txBody>
          <a:bodyPr>
            <a:noAutofit/>
          </a:bodyPr>
          <a:lstStyle/>
          <a:p>
            <a:pPr algn="just">
              <a:spcAft>
                <a:spcPts val="1500"/>
              </a:spcAft>
            </a:pPr>
            <a:r>
              <a:rPr lang="en-US" sz="1800" b="1" i="0" u="none" strike="noStrike" dirty="0">
                <a:solidFill>
                  <a:srgbClr val="222222"/>
                </a:solidFill>
                <a:effectLst/>
                <a:latin typeface="Arial" panose="020B0604020202020204" pitchFamily="34" charset="0"/>
                <a:cs typeface="Arial" panose="020B0604020202020204" pitchFamily="34" charset="0"/>
              </a:rPr>
              <a:t>How to Dive In? Running Your BST Visualization:</a:t>
            </a:r>
            <a:r>
              <a:rPr lang="en-US" sz="1600" b="1" i="0" u="none" strike="noStrike" dirty="0">
                <a:solidFill>
                  <a:srgbClr val="222222"/>
                </a:solidFill>
                <a:effectLst/>
                <a:latin typeface="Arial" panose="020B0604020202020204" pitchFamily="34" charset="0"/>
                <a:cs typeface="Arial" panose="020B0604020202020204" pitchFamily="34" charset="0"/>
              </a:rPr>
              <a:t>  </a:t>
            </a:r>
            <a:r>
              <a:rPr lang="en-US" sz="1600" b="0" i="0" u="none" strike="noStrike" dirty="0">
                <a:solidFill>
                  <a:srgbClr val="222222"/>
                </a:solidFill>
                <a:effectLst/>
                <a:latin typeface="Arial" panose="020B0604020202020204" pitchFamily="34" charset="0"/>
                <a:cs typeface="Arial" panose="020B0604020202020204" pitchFamily="34" charset="0"/>
              </a:rPr>
              <a:t>Compile and execute </a:t>
            </a:r>
            <a:r>
              <a:rPr lang="en-US" sz="1600" b="1" i="0" u="none" strike="noStrike" dirty="0" err="1">
                <a:solidFill>
                  <a:srgbClr val="222222"/>
                </a:solidFill>
                <a:effectLst/>
                <a:latin typeface="Arial" panose="020B0604020202020204" pitchFamily="34" charset="0"/>
                <a:cs typeface="Arial" panose="020B0604020202020204" pitchFamily="34" charset="0"/>
              </a:rPr>
              <a:t>main.cpp</a:t>
            </a:r>
            <a:r>
              <a:rPr lang="en-US" sz="1600" b="1" i="0" u="none" strike="noStrike" dirty="0">
                <a:solidFill>
                  <a:srgbClr val="222222"/>
                </a:solidFill>
                <a:effectLst/>
                <a:latin typeface="Arial" panose="020B0604020202020204" pitchFamily="34" charset="0"/>
                <a:cs typeface="Arial" panose="020B0604020202020204" pitchFamily="34" charset="0"/>
              </a:rPr>
              <a:t>.</a:t>
            </a:r>
            <a:r>
              <a:rPr lang="en-US" sz="1600" b="0" i="0" u="none" strike="noStrike" dirty="0">
                <a:solidFill>
                  <a:srgbClr val="222222"/>
                </a:solidFill>
                <a:effectLst/>
                <a:latin typeface="Arial" panose="020B0604020202020204" pitchFamily="34" charset="0"/>
                <a:cs typeface="Arial" panose="020B0604020202020204" pitchFamily="34" charset="0"/>
              </a:rPr>
              <a:t> It’s your ticket to an interactive learning experience where the magic of a binary search tree unfolds in real time, providing not just insights but also a visually captivating adventure.</a:t>
            </a:r>
          </a:p>
          <a:p>
            <a:pPr algn="just"/>
            <a:r>
              <a:rPr lang="en-US" sz="1800" b="1" i="0" u="none" strike="noStrike" dirty="0">
                <a:solidFill>
                  <a:srgbClr val="222222"/>
                </a:solidFill>
                <a:effectLst/>
                <a:latin typeface="Arial" panose="020B0604020202020204" pitchFamily="34" charset="0"/>
                <a:cs typeface="Arial" panose="020B0604020202020204" pitchFamily="34" charset="0"/>
              </a:rPr>
              <a:t>What’s Next? Future Improvements for the Ultimate Experience</a:t>
            </a:r>
            <a:r>
              <a:rPr lang="en-US" sz="1800" dirty="0">
                <a:solidFill>
                  <a:srgbClr val="222222"/>
                </a:solidFill>
                <a:latin typeface="Arial" panose="020B0604020202020204" pitchFamily="34" charset="0"/>
                <a:cs typeface="Arial" panose="020B0604020202020204" pitchFamily="34" charset="0"/>
              </a:rPr>
              <a:t>:</a:t>
            </a:r>
            <a:r>
              <a:rPr lang="en-US" sz="1600" dirty="0">
                <a:solidFill>
                  <a:srgbClr val="222222"/>
                </a:solidFill>
                <a:latin typeface="Arial" panose="020B0604020202020204" pitchFamily="34" charset="0"/>
                <a:cs typeface="Arial" panose="020B0604020202020204" pitchFamily="34" charset="0"/>
              </a:rPr>
              <a:t>  </a:t>
            </a:r>
            <a:r>
              <a:rPr lang="en-US" sz="1600" b="0" i="0" u="none" strike="noStrike" dirty="0">
                <a:solidFill>
                  <a:srgbClr val="222222"/>
                </a:solidFill>
                <a:effectLst/>
                <a:latin typeface="Arial" panose="020B0604020202020204" pitchFamily="34" charset="0"/>
                <a:cs typeface="Arial" panose="020B0604020202020204" pitchFamily="34" charset="0"/>
              </a:rPr>
              <a:t>Consider future enhancements like different traversal options, graphical representations, and interactive controls in that Binary Search Tree Visualizer project. </a:t>
            </a:r>
          </a:p>
          <a:p>
            <a:pPr algn="just">
              <a:spcAft>
                <a:spcPts val="1500"/>
              </a:spcAft>
            </a:pPr>
            <a:r>
              <a:rPr lang="en-US" sz="1800" b="1" i="0" u="none" strike="noStrike" dirty="0">
                <a:solidFill>
                  <a:srgbClr val="222222"/>
                </a:solidFill>
                <a:effectLst/>
                <a:latin typeface="Arial" panose="020B0604020202020204" pitchFamily="34" charset="0"/>
                <a:cs typeface="Arial" panose="020B0604020202020204" pitchFamily="34" charset="0"/>
              </a:rPr>
              <a:t>In Conclusion:</a:t>
            </a:r>
            <a:r>
              <a:rPr lang="en-US" sz="1600" b="1" i="0" u="none" strike="noStrike" dirty="0">
                <a:solidFill>
                  <a:srgbClr val="222222"/>
                </a:solidFill>
                <a:effectLst/>
                <a:latin typeface="Arial" panose="020B0604020202020204" pitchFamily="34" charset="0"/>
                <a:cs typeface="Arial" panose="020B0604020202020204" pitchFamily="34" charset="0"/>
              </a:rPr>
              <a:t>  </a:t>
            </a:r>
            <a:r>
              <a:rPr lang="en-US" sz="1600" b="0" i="0" u="none" strike="noStrike" dirty="0">
                <a:solidFill>
                  <a:srgbClr val="222222"/>
                </a:solidFill>
                <a:effectLst/>
                <a:latin typeface="Arial" panose="020B0604020202020204" pitchFamily="34" charset="0"/>
                <a:cs typeface="Arial" panose="020B0604020202020204" pitchFamily="34" charset="0"/>
              </a:rPr>
              <a:t>Binary Search Tree implementation is an experience – a journey into the heart of data organization that combines efficiency with the sheer joy of visualization.</a:t>
            </a:r>
          </a:p>
        </p:txBody>
      </p:sp>
    </p:spTree>
    <p:extLst>
      <p:ext uri="{BB962C8B-B14F-4D97-AF65-F5344CB8AC3E}">
        <p14:creationId xmlns:p14="http://schemas.microsoft.com/office/powerpoint/2010/main" val="127823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D7AD-705E-1F38-0388-32B500676308}"/>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06EC74AB-61DA-1D07-92E8-AEE65F82E278}"/>
              </a:ext>
            </a:extLst>
          </p:cNvPr>
          <p:cNvSpPr>
            <a:spLocks noGrp="1"/>
          </p:cNvSpPr>
          <p:nvPr>
            <p:ph idx="1"/>
          </p:nvPr>
        </p:nvSpPr>
        <p:spPr/>
        <p:txBody>
          <a:bodyPr>
            <a:normAutofit fontScale="25000" lnSpcReduction="20000"/>
          </a:bodyPr>
          <a:lstStyle/>
          <a:p>
            <a:r>
              <a:rPr lang="en-US" sz="7200" b="1" dirty="0">
                <a:latin typeface="Arial" panose="020B0604020202020204" pitchFamily="34" charset="0"/>
                <a:cs typeface="Arial" panose="020B0604020202020204" pitchFamily="34" charset="0"/>
              </a:rPr>
              <a:t>How to Run the BST Visualizer:</a:t>
            </a:r>
          </a:p>
          <a:p>
            <a:pPr algn="l"/>
            <a:r>
              <a:rPr lang="en-US" sz="6400" b="1" i="0" u="none" strike="noStrike" dirty="0">
                <a:solidFill>
                  <a:srgbClr val="000000"/>
                </a:solidFill>
                <a:effectLst/>
                <a:latin typeface="Arial" panose="020B0604020202020204" pitchFamily="34" charset="0"/>
                <a:cs typeface="Arial" panose="020B0604020202020204" pitchFamily="34" charset="0"/>
              </a:rPr>
              <a:t>Create and Save necessary files:</a:t>
            </a:r>
            <a:endParaRPr lang="en-US" sz="6400" dirty="0">
              <a:solidFill>
                <a:srgbClr val="000000"/>
              </a:solidFill>
              <a:latin typeface="Arial" panose="020B0604020202020204" pitchFamily="34" charset="0"/>
              <a:cs typeface="Arial" panose="020B0604020202020204" pitchFamily="34" charset="0"/>
            </a:endParaRPr>
          </a:p>
          <a:p>
            <a:pPr marL="0" indent="0" algn="l">
              <a:buNone/>
            </a:pPr>
            <a:r>
              <a:rPr lang="en-US" sz="6400" dirty="0">
                <a:solidFill>
                  <a:srgbClr val="000000"/>
                </a:solidFill>
                <a:latin typeface="Arial" panose="020B0604020202020204" pitchFamily="34" charset="0"/>
                <a:cs typeface="Arial" panose="020B0604020202020204" pitchFamily="34" charset="0"/>
              </a:rPr>
              <a:t>    </a:t>
            </a:r>
            <a:r>
              <a:rPr lang="en-US" sz="6400" b="0" i="0" u="none" strike="noStrike" dirty="0">
                <a:solidFill>
                  <a:srgbClr val="000000"/>
                </a:solidFill>
                <a:effectLst/>
                <a:latin typeface="Arial" panose="020B0604020202020204" pitchFamily="34" charset="0"/>
                <a:cs typeface="Arial" panose="020B0604020202020204" pitchFamily="34" charset="0"/>
              </a:rPr>
              <a:t>Save the code as three separate files:</a:t>
            </a:r>
          </a:p>
          <a:p>
            <a:pPr marL="1143000" lvl="2" indent="-228600" algn="l">
              <a:buFont typeface="Arial" panose="020B0604020202020204" pitchFamily="34" charset="0"/>
              <a:buChar char="•"/>
            </a:pPr>
            <a:r>
              <a:rPr lang="en-US" sz="6400" b="0" i="0" u="none" strike="noStrike" dirty="0" err="1">
                <a:solidFill>
                  <a:srgbClr val="000000"/>
                </a:solidFill>
                <a:effectLst/>
                <a:latin typeface="Arial" panose="020B0604020202020204" pitchFamily="34" charset="0"/>
                <a:cs typeface="Arial" panose="020B0604020202020204" pitchFamily="34" charset="0"/>
              </a:rPr>
              <a:t>BinarySearchTree.h</a:t>
            </a:r>
            <a:r>
              <a:rPr lang="en-US" sz="6400" b="0" i="0" u="none" strike="noStrike" dirty="0">
                <a:solidFill>
                  <a:srgbClr val="000000"/>
                </a:solidFill>
                <a:effectLst/>
                <a:latin typeface="Arial" panose="020B0604020202020204" pitchFamily="34" charset="0"/>
                <a:cs typeface="Arial" panose="020B0604020202020204" pitchFamily="34" charset="0"/>
              </a:rPr>
              <a:t> (header file)</a:t>
            </a:r>
          </a:p>
          <a:p>
            <a:pPr marL="1143000" lvl="2" indent="-228600" algn="l">
              <a:buFont typeface="Arial" panose="020B0604020202020204" pitchFamily="34" charset="0"/>
              <a:buChar char="•"/>
            </a:pPr>
            <a:r>
              <a:rPr lang="en-US" sz="6400" b="0" i="0" u="none" strike="noStrike" dirty="0" err="1">
                <a:solidFill>
                  <a:srgbClr val="000000"/>
                </a:solidFill>
                <a:effectLst/>
                <a:latin typeface="Arial" panose="020B0604020202020204" pitchFamily="34" charset="0"/>
                <a:cs typeface="Arial" panose="020B0604020202020204" pitchFamily="34" charset="0"/>
              </a:rPr>
              <a:t>BinarySearchTree.cpp</a:t>
            </a:r>
            <a:r>
              <a:rPr lang="en-US" sz="6400" b="0" i="0" u="none" strike="noStrike" dirty="0">
                <a:solidFill>
                  <a:srgbClr val="000000"/>
                </a:solidFill>
                <a:effectLst/>
                <a:latin typeface="Arial" panose="020B0604020202020204" pitchFamily="34" charset="0"/>
                <a:cs typeface="Arial" panose="020B0604020202020204" pitchFamily="34" charset="0"/>
              </a:rPr>
              <a:t> (implementation file)</a:t>
            </a:r>
          </a:p>
          <a:p>
            <a:pPr marL="1143000" lvl="2" indent="-228600" algn="l">
              <a:buFont typeface="Arial" panose="020B0604020202020204" pitchFamily="34" charset="0"/>
              <a:buChar char="•"/>
            </a:pPr>
            <a:r>
              <a:rPr lang="en-US" sz="6400" b="0" i="0" u="none" strike="noStrike" dirty="0" err="1">
                <a:solidFill>
                  <a:srgbClr val="000000"/>
                </a:solidFill>
                <a:effectLst/>
                <a:latin typeface="Arial" panose="020B0604020202020204" pitchFamily="34" charset="0"/>
                <a:cs typeface="Arial" panose="020B0604020202020204" pitchFamily="34" charset="0"/>
              </a:rPr>
              <a:t>main.cpp</a:t>
            </a:r>
            <a:r>
              <a:rPr lang="en-US" sz="6400" b="0" i="0" u="none" strike="noStrike" dirty="0">
                <a:solidFill>
                  <a:srgbClr val="000000"/>
                </a:solidFill>
                <a:effectLst/>
                <a:latin typeface="Arial" panose="020B0604020202020204" pitchFamily="34" charset="0"/>
                <a:cs typeface="Arial" panose="020B0604020202020204" pitchFamily="34" charset="0"/>
              </a:rPr>
              <a:t> (main function)</a:t>
            </a:r>
          </a:p>
          <a:p>
            <a:pPr algn="l">
              <a:buFont typeface="Arial" panose="020B0604020202020204" pitchFamily="34" charset="0"/>
              <a:buChar char="•"/>
            </a:pPr>
            <a:r>
              <a:rPr lang="en-US" sz="6400" b="1" i="0" u="none" strike="noStrike" dirty="0">
                <a:solidFill>
                  <a:srgbClr val="000000"/>
                </a:solidFill>
                <a:effectLst/>
                <a:latin typeface="Arial" panose="020B0604020202020204" pitchFamily="34" charset="0"/>
                <a:cs typeface="Arial" panose="020B0604020202020204" pitchFamily="34" charset="0"/>
              </a:rPr>
              <a:t>Launch Terminal:</a:t>
            </a:r>
            <a:r>
              <a:rPr lang="en-US" sz="6400" b="0" i="0" u="none" strike="noStrike" dirty="0">
                <a:solidFill>
                  <a:srgbClr val="000000"/>
                </a:solidFill>
                <a:effectLst/>
                <a:latin typeface="Arial" panose="020B0604020202020204" pitchFamily="34" charset="0"/>
                <a:cs typeface="Arial" panose="020B0604020202020204" pitchFamily="34" charset="0"/>
              </a:rPr>
              <a:t> </a:t>
            </a:r>
          </a:p>
          <a:p>
            <a:pPr lvl="2"/>
            <a:r>
              <a:rPr lang="en-US" sz="6000" i="0" u="none" strike="noStrike" dirty="0">
                <a:solidFill>
                  <a:srgbClr val="000000"/>
                </a:solidFill>
                <a:effectLst/>
                <a:latin typeface="Arial" panose="020B0604020202020204" pitchFamily="34" charset="0"/>
                <a:cs typeface="Arial" panose="020B0604020202020204" pitchFamily="34" charset="0"/>
              </a:rPr>
              <a:t>Navigate to the Project Directory</a:t>
            </a:r>
          </a:p>
          <a:p>
            <a:pPr lvl="2"/>
            <a:r>
              <a:rPr lang="en-US" sz="6000" b="0" i="0" u="none" strike="noStrike" dirty="0">
                <a:solidFill>
                  <a:srgbClr val="000000"/>
                </a:solidFill>
                <a:effectLst/>
                <a:latin typeface="Arial" panose="020B0604020202020204" pitchFamily="34" charset="0"/>
                <a:cs typeface="Arial" panose="020B0604020202020204" pitchFamily="34" charset="0"/>
              </a:rPr>
              <a:t>In the Terminal, use the cd command to navigate to the directory where you saved the files.</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marL="1200150" lvl="2" indent="-285750"/>
            <a:r>
              <a:rPr lang="en-US" sz="6200" b="0" i="0" u="none" strike="noStrike" dirty="0">
                <a:solidFill>
                  <a:srgbClr val="000000"/>
                </a:solidFill>
                <a:effectLst/>
                <a:latin typeface="Arial" panose="020B0604020202020204" pitchFamily="34" charset="0"/>
                <a:cs typeface="Arial" panose="020B0604020202020204" pitchFamily="34" charset="0"/>
              </a:rPr>
              <a:t>cd Documents/</a:t>
            </a:r>
            <a:r>
              <a:rPr lang="en-US" sz="6200" b="0" i="0" u="none" strike="noStrike" dirty="0" err="1">
                <a:solidFill>
                  <a:srgbClr val="000000"/>
                </a:solidFill>
                <a:effectLst/>
                <a:latin typeface="Arial" panose="020B0604020202020204" pitchFamily="34" charset="0"/>
                <a:cs typeface="Arial" panose="020B0604020202020204" pitchFamily="34" charset="0"/>
              </a:rPr>
              <a:t>BST_Visualizer</a:t>
            </a:r>
            <a:r>
              <a:rPr lang="en-US" sz="6200" b="0" i="0" u="none" strike="noStrike" dirty="0">
                <a:solidFill>
                  <a:srgbClr val="000000"/>
                </a:solidFill>
                <a:effectLst/>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97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59F1-672A-E3E1-326F-F819183292B5}"/>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17F89806-03F0-3603-AC1C-6BFF24BCAF6E}"/>
              </a:ext>
            </a:extLst>
          </p:cNvPr>
          <p:cNvSpPr>
            <a:spLocks noGrp="1"/>
          </p:cNvSpPr>
          <p:nvPr>
            <p:ph idx="1"/>
          </p:nvPr>
        </p:nvSpPr>
        <p:spPr/>
        <p:txBody>
          <a:bodyPr>
            <a:normAutofit fontScale="25000" lnSpcReduction="20000"/>
          </a:bodyPr>
          <a:lstStyle/>
          <a:p>
            <a:pPr algn="l"/>
            <a:r>
              <a:rPr lang="en-US" sz="6400" b="1" i="0" u="none" strike="noStrike" dirty="0">
                <a:solidFill>
                  <a:srgbClr val="000000"/>
                </a:solidFill>
                <a:effectLst/>
                <a:latin typeface="Arial" panose="020B0604020202020204" pitchFamily="34" charset="0"/>
                <a:cs typeface="Arial" panose="020B0604020202020204" pitchFamily="34" charset="0"/>
              </a:rPr>
              <a:t>Compile the Code</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marL="0" indent="0" algn="l">
              <a:buNone/>
            </a:pPr>
            <a:r>
              <a:rPr lang="en-US" sz="6400" b="1" dirty="0">
                <a:solidFill>
                  <a:srgbClr val="000000"/>
                </a:solidFill>
                <a:latin typeface="Arial" panose="020B0604020202020204" pitchFamily="34" charset="0"/>
                <a:cs typeface="Arial" panose="020B0604020202020204" pitchFamily="34" charset="0"/>
              </a:rPr>
              <a:t>    </a:t>
            </a:r>
            <a:r>
              <a:rPr lang="en-US" sz="6400" i="0" u="none" strike="noStrike" dirty="0">
                <a:solidFill>
                  <a:srgbClr val="000000"/>
                </a:solidFill>
                <a:effectLst/>
                <a:latin typeface="Arial" panose="020B0604020202020204" pitchFamily="34" charset="0"/>
                <a:cs typeface="Arial" panose="020B0604020202020204" pitchFamily="34" charset="0"/>
              </a:rPr>
              <a:t>Use g++ compiler:</a:t>
            </a:r>
          </a:p>
          <a:p>
            <a:pPr lvl="1"/>
            <a:r>
              <a:rPr lang="en-US" sz="6200" b="1" i="0" u="none" strike="noStrike" dirty="0">
                <a:solidFill>
                  <a:srgbClr val="000000"/>
                </a:solidFill>
                <a:effectLst/>
                <a:highlight>
                  <a:srgbClr val="00FFFF"/>
                </a:highlight>
                <a:latin typeface="Arial" panose="020B0604020202020204" pitchFamily="34" charset="0"/>
                <a:cs typeface="Arial" panose="020B0604020202020204" pitchFamily="34" charset="0"/>
              </a:rPr>
              <a:t>g++ </a:t>
            </a:r>
            <a:r>
              <a:rPr lang="en-US" sz="6200" b="1" i="0" u="none" strike="noStrike" dirty="0" err="1">
                <a:solidFill>
                  <a:srgbClr val="000000"/>
                </a:solidFill>
                <a:effectLst/>
                <a:highlight>
                  <a:srgbClr val="00FFFF"/>
                </a:highlight>
                <a:latin typeface="Arial" panose="020B0604020202020204" pitchFamily="34" charset="0"/>
                <a:cs typeface="Arial" panose="020B0604020202020204" pitchFamily="34" charset="0"/>
              </a:rPr>
              <a:t>main.cpp</a:t>
            </a:r>
            <a:r>
              <a:rPr lang="en-US" sz="6200" b="1" i="0" u="none" strike="noStrike" dirty="0">
                <a:solidFill>
                  <a:srgbClr val="000000"/>
                </a:solidFill>
                <a:effectLst/>
                <a:highlight>
                  <a:srgbClr val="00FFFF"/>
                </a:highlight>
                <a:latin typeface="Arial" panose="020B0604020202020204" pitchFamily="34" charset="0"/>
                <a:cs typeface="Arial" panose="020B0604020202020204" pitchFamily="34" charset="0"/>
              </a:rPr>
              <a:t> </a:t>
            </a:r>
            <a:r>
              <a:rPr lang="en-US" sz="6200" b="1" i="0" u="none" strike="noStrike" dirty="0" err="1">
                <a:solidFill>
                  <a:srgbClr val="000000"/>
                </a:solidFill>
                <a:effectLst/>
                <a:highlight>
                  <a:srgbClr val="00FFFF"/>
                </a:highlight>
                <a:latin typeface="Arial" panose="020B0604020202020204" pitchFamily="34" charset="0"/>
                <a:cs typeface="Arial" panose="020B0604020202020204" pitchFamily="34" charset="0"/>
              </a:rPr>
              <a:t>BinarySearchTree.cpp</a:t>
            </a:r>
            <a:r>
              <a:rPr lang="en-US" sz="6200" b="1" i="0" u="none" strike="noStrike" dirty="0">
                <a:solidFill>
                  <a:srgbClr val="000000"/>
                </a:solidFill>
                <a:effectLst/>
                <a:highlight>
                  <a:srgbClr val="00FFFF"/>
                </a:highlight>
                <a:latin typeface="Arial" panose="020B0604020202020204" pitchFamily="34" charset="0"/>
                <a:cs typeface="Arial" panose="020B0604020202020204" pitchFamily="34" charset="0"/>
              </a:rPr>
              <a:t> -o </a:t>
            </a:r>
            <a:r>
              <a:rPr lang="en-US" sz="6200" b="1" i="0" u="none" strike="noStrike" dirty="0" err="1">
                <a:solidFill>
                  <a:srgbClr val="000000"/>
                </a:solidFill>
                <a:effectLst/>
                <a:highlight>
                  <a:srgbClr val="00FFFF"/>
                </a:highlight>
                <a:latin typeface="Arial" panose="020B0604020202020204" pitchFamily="34" charset="0"/>
                <a:cs typeface="Arial" panose="020B0604020202020204" pitchFamily="34" charset="0"/>
              </a:rPr>
              <a:t>binary_search_tree</a:t>
            </a:r>
            <a:r>
              <a:rPr lang="en-US" sz="6200" b="1" i="0" u="none" strike="noStrike" dirty="0">
                <a:solidFill>
                  <a:srgbClr val="000000"/>
                </a:solidFill>
                <a:effectLst/>
                <a:highlight>
                  <a:srgbClr val="00FFFF"/>
                </a:highlight>
                <a:latin typeface="Arial" panose="020B0604020202020204" pitchFamily="34" charset="0"/>
                <a:cs typeface="Arial" panose="020B0604020202020204" pitchFamily="34" charset="0"/>
              </a:rPr>
              <a:t> </a:t>
            </a:r>
          </a:p>
          <a:p>
            <a:pPr marL="457200" lvl="1" indent="0" algn="l">
              <a:buNone/>
            </a:pPr>
            <a:r>
              <a:rPr lang="en-US" sz="6400" b="0" i="0" u="none" strike="noStrike" dirty="0">
                <a:solidFill>
                  <a:srgbClr val="000000"/>
                </a:solidFill>
                <a:effectLst/>
                <a:latin typeface="Arial" panose="020B0604020202020204" pitchFamily="34" charset="0"/>
                <a:cs typeface="Arial" panose="020B0604020202020204" pitchFamily="34" charset="0"/>
              </a:rPr>
              <a:t>This command:</a:t>
            </a:r>
          </a:p>
          <a:p>
            <a:pPr marL="1143000" lvl="2" indent="-22860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Compiles the </a:t>
            </a:r>
            <a:r>
              <a:rPr lang="en-US" sz="6400" b="0" i="0" u="none" strike="noStrike" dirty="0" err="1">
                <a:solidFill>
                  <a:srgbClr val="000000"/>
                </a:solidFill>
                <a:effectLst/>
                <a:latin typeface="Arial" panose="020B0604020202020204" pitchFamily="34" charset="0"/>
                <a:cs typeface="Arial" panose="020B0604020202020204" pitchFamily="34" charset="0"/>
              </a:rPr>
              <a:t>main.cpp</a:t>
            </a:r>
            <a:r>
              <a:rPr lang="en-US" sz="6400" b="0" i="0" u="none" strike="noStrike" dirty="0">
                <a:solidFill>
                  <a:srgbClr val="000000"/>
                </a:solidFill>
                <a:effectLst/>
                <a:latin typeface="Arial" panose="020B0604020202020204" pitchFamily="34" charset="0"/>
                <a:cs typeface="Arial" panose="020B0604020202020204" pitchFamily="34" charset="0"/>
              </a:rPr>
              <a:t> and </a:t>
            </a:r>
            <a:r>
              <a:rPr lang="en-US" sz="6400" b="0" i="0" u="none" strike="noStrike" dirty="0" err="1">
                <a:solidFill>
                  <a:srgbClr val="000000"/>
                </a:solidFill>
                <a:effectLst/>
                <a:latin typeface="Arial" panose="020B0604020202020204" pitchFamily="34" charset="0"/>
                <a:cs typeface="Arial" panose="020B0604020202020204" pitchFamily="34" charset="0"/>
              </a:rPr>
              <a:t>BinarySearchTree.cpp</a:t>
            </a:r>
            <a:r>
              <a:rPr lang="en-US" sz="6400" b="0" i="0" u="none" strike="noStrike" dirty="0">
                <a:solidFill>
                  <a:srgbClr val="000000"/>
                </a:solidFill>
                <a:effectLst/>
                <a:latin typeface="Arial" panose="020B0604020202020204" pitchFamily="34" charset="0"/>
                <a:cs typeface="Arial" panose="020B0604020202020204" pitchFamily="34" charset="0"/>
              </a:rPr>
              <a:t> files.</a:t>
            </a:r>
          </a:p>
          <a:p>
            <a:pPr marL="1143000" lvl="2" indent="-22860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Links the object files together.</a:t>
            </a:r>
          </a:p>
          <a:p>
            <a:pPr marL="1143000" lvl="2" indent="-22860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Creates an executable file named </a:t>
            </a:r>
            <a:r>
              <a:rPr lang="en-US" sz="6400" b="0" i="0" u="none" strike="noStrike" dirty="0" err="1">
                <a:solidFill>
                  <a:srgbClr val="000000"/>
                </a:solidFill>
                <a:effectLst/>
                <a:latin typeface="Arial" panose="020B0604020202020204" pitchFamily="34" charset="0"/>
                <a:cs typeface="Arial" panose="020B0604020202020204" pitchFamily="34" charset="0"/>
              </a:rPr>
              <a:t>binary_search_tree</a:t>
            </a:r>
            <a:r>
              <a:rPr lang="en-US" sz="6400" b="0" i="0" u="none" strike="noStrike" dirty="0">
                <a:solidFill>
                  <a:srgbClr val="000000"/>
                </a:solidFill>
                <a:effectLst/>
                <a:latin typeface="Arial" panose="020B0604020202020204" pitchFamily="34" charset="0"/>
                <a:cs typeface="Arial" panose="020B0604020202020204" pitchFamily="34" charset="0"/>
              </a:rPr>
              <a:t>.</a:t>
            </a:r>
          </a:p>
          <a:p>
            <a:pPr algn="l"/>
            <a:r>
              <a:rPr lang="en-US" sz="6400" b="1" i="0" u="none" strike="noStrike" dirty="0">
                <a:solidFill>
                  <a:srgbClr val="000000"/>
                </a:solidFill>
                <a:effectLst/>
                <a:latin typeface="Arial" panose="020B0604020202020204" pitchFamily="34" charset="0"/>
                <a:cs typeface="Arial" panose="020B0604020202020204" pitchFamily="34" charset="0"/>
              </a:rPr>
              <a:t>Run the Program</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marL="0" indent="0" algn="l">
              <a:buNone/>
            </a:pPr>
            <a:r>
              <a:rPr lang="en-US" sz="6400" dirty="0">
                <a:solidFill>
                  <a:srgbClr val="000000"/>
                </a:solidFill>
                <a:latin typeface="Arial" panose="020B0604020202020204" pitchFamily="34" charset="0"/>
                <a:cs typeface="Arial" panose="020B0604020202020204" pitchFamily="34" charset="0"/>
              </a:rPr>
              <a:t>    </a:t>
            </a:r>
            <a:r>
              <a:rPr lang="en-US" sz="6400" i="0" u="none" strike="noStrike" dirty="0">
                <a:solidFill>
                  <a:srgbClr val="000000"/>
                </a:solidFill>
                <a:effectLst/>
                <a:latin typeface="Arial" panose="020B0604020202020204" pitchFamily="34" charset="0"/>
                <a:cs typeface="Arial" panose="020B0604020202020204" pitchFamily="34" charset="0"/>
              </a:rPr>
              <a:t>Execute the program:</a:t>
            </a:r>
            <a:r>
              <a:rPr lang="en-US" sz="6400" b="0" i="0" u="none" strike="noStrike" dirty="0">
                <a:solidFill>
                  <a:srgbClr val="000000"/>
                </a:solidFill>
                <a:effectLst/>
                <a:latin typeface="Arial" panose="020B0604020202020204" pitchFamily="34" charset="0"/>
                <a:cs typeface="Arial" panose="020B0604020202020204" pitchFamily="34" charset="0"/>
              </a:rPr>
              <a:t> Type the following in the </a:t>
            </a:r>
            <a:r>
              <a:rPr lang="en-US" sz="6400" b="0" i="0" u="none" strike="noStrike" dirty="0" err="1">
                <a:solidFill>
                  <a:srgbClr val="000000"/>
                </a:solidFill>
                <a:effectLst/>
                <a:latin typeface="Arial" panose="020B0604020202020204" pitchFamily="34" charset="0"/>
                <a:cs typeface="Arial" panose="020B0604020202020204" pitchFamily="34" charset="0"/>
              </a:rPr>
              <a:t>Terminal:Bash</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lvl="1"/>
            <a:r>
              <a:rPr lang="en-US" sz="6200" b="0" i="0" u="none" strike="noStrike" dirty="0">
                <a:solidFill>
                  <a:srgbClr val="000000"/>
                </a:solidFill>
                <a:effectLst/>
                <a:highlight>
                  <a:srgbClr val="00FFFF"/>
                </a:highlight>
                <a:latin typeface="Arial" panose="020B0604020202020204" pitchFamily="34" charset="0"/>
                <a:cs typeface="Arial" panose="020B0604020202020204" pitchFamily="34" charset="0"/>
              </a:rPr>
              <a:t>./</a:t>
            </a:r>
            <a:r>
              <a:rPr lang="en-US" sz="6200" b="0" i="0" u="none" strike="noStrike" dirty="0" err="1">
                <a:solidFill>
                  <a:srgbClr val="000000"/>
                </a:solidFill>
                <a:effectLst/>
                <a:highlight>
                  <a:srgbClr val="00FFFF"/>
                </a:highlight>
                <a:latin typeface="Arial" panose="020B0604020202020204" pitchFamily="34" charset="0"/>
                <a:cs typeface="Arial" panose="020B0604020202020204" pitchFamily="34" charset="0"/>
              </a:rPr>
              <a:t>binary_search_tree</a:t>
            </a:r>
            <a:r>
              <a:rPr lang="en-US" sz="6200" b="0" i="0" u="none" strike="noStrike" dirty="0">
                <a:solidFill>
                  <a:srgbClr val="000000"/>
                </a:solidFill>
                <a:effectLst/>
                <a:highlight>
                  <a:srgbClr val="00FFFF"/>
                </a:highlight>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9747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8D2A-DCDA-D6B8-5105-E6B92AFC2791}"/>
              </a:ext>
            </a:extLst>
          </p:cNvPr>
          <p:cNvSpPr>
            <a:spLocks noGrp="1"/>
          </p:cNvSpPr>
          <p:nvPr>
            <p:ph type="title"/>
          </p:nvPr>
        </p:nvSpPr>
        <p:spPr/>
        <p:txBody>
          <a:bodyPr/>
          <a:lstStyle/>
          <a:p>
            <a:r>
              <a:rPr lang="en-US" dirty="0"/>
              <a:t>Introduction to tree data structure </a:t>
            </a:r>
          </a:p>
        </p:txBody>
      </p:sp>
      <p:pic>
        <p:nvPicPr>
          <p:cNvPr id="5" name="Content Placeholder 4">
            <a:extLst>
              <a:ext uri="{FF2B5EF4-FFF2-40B4-BE49-F238E27FC236}">
                <a16:creationId xmlns:a16="http://schemas.microsoft.com/office/drawing/2014/main" id="{CD7E85DB-1CE0-C681-58FE-089447F06FEF}"/>
              </a:ext>
            </a:extLst>
          </p:cNvPr>
          <p:cNvPicPr>
            <a:picLocks noGrp="1" noChangeAspect="1"/>
          </p:cNvPicPr>
          <p:nvPr>
            <p:ph idx="1"/>
          </p:nvPr>
        </p:nvPicPr>
        <p:blipFill>
          <a:blip r:embed="rId2"/>
          <a:stretch>
            <a:fillRect/>
          </a:stretch>
        </p:blipFill>
        <p:spPr>
          <a:xfrm>
            <a:off x="1450975" y="2121423"/>
            <a:ext cx="9604375" cy="3239042"/>
          </a:xfrm>
        </p:spPr>
      </p:pic>
    </p:spTree>
    <p:extLst>
      <p:ext uri="{BB962C8B-B14F-4D97-AF65-F5344CB8AC3E}">
        <p14:creationId xmlns:p14="http://schemas.microsoft.com/office/powerpoint/2010/main" val="1701971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FC76-F80C-4D27-0DE7-DD32E5777A6F}"/>
              </a:ext>
            </a:extLst>
          </p:cNvPr>
          <p:cNvSpPr>
            <a:spLocks noGrp="1"/>
          </p:cNvSpPr>
          <p:nvPr>
            <p:ph type="title"/>
          </p:nvPr>
        </p:nvSpPr>
        <p:spPr/>
        <p:txBody>
          <a:bodyPr/>
          <a:lstStyle/>
          <a:p>
            <a:r>
              <a:rPr lang="en-US" dirty="0"/>
              <a:t>Binary search tree visualizer in C++</a:t>
            </a:r>
          </a:p>
        </p:txBody>
      </p:sp>
      <p:sp>
        <p:nvSpPr>
          <p:cNvPr id="3" name="Content Placeholder 2">
            <a:extLst>
              <a:ext uri="{FF2B5EF4-FFF2-40B4-BE49-F238E27FC236}">
                <a16:creationId xmlns:a16="http://schemas.microsoft.com/office/drawing/2014/main" id="{ABADD3BD-1849-DA1F-614E-1D0BE2B02933}"/>
              </a:ext>
            </a:extLst>
          </p:cNvPr>
          <p:cNvSpPr>
            <a:spLocks noGrp="1"/>
          </p:cNvSpPr>
          <p:nvPr>
            <p:ph idx="1"/>
          </p:nvPr>
        </p:nvSpPr>
        <p:spPr/>
        <p:txBody>
          <a:bodyPr>
            <a:normAutofit fontScale="25000" lnSpcReduction="20000"/>
          </a:bodyPr>
          <a:lstStyle/>
          <a:p>
            <a:pPr algn="l"/>
            <a:r>
              <a:rPr lang="en-US" sz="6400" b="1" i="0" u="none" strike="noStrike" dirty="0">
                <a:solidFill>
                  <a:srgbClr val="000000"/>
                </a:solidFill>
                <a:effectLst/>
                <a:latin typeface="Arial" panose="020B0604020202020204" pitchFamily="34" charset="0"/>
                <a:cs typeface="Arial" panose="020B0604020202020204" pitchFamily="34" charset="0"/>
              </a:rPr>
              <a:t>Interact with the Program</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marL="0" indent="0" algn="l">
              <a:buNone/>
            </a:pPr>
            <a:r>
              <a:rPr lang="en-US" sz="6400" b="0" i="0" u="none" strike="noStrike" dirty="0">
                <a:solidFill>
                  <a:srgbClr val="000000"/>
                </a:solidFill>
                <a:effectLst/>
                <a:latin typeface="Arial" panose="020B0604020202020204" pitchFamily="34" charset="0"/>
                <a:cs typeface="Arial" panose="020B0604020202020204" pitchFamily="34" charset="0"/>
              </a:rPr>
              <a:t>    The program will display a menu of options:</a:t>
            </a:r>
          </a:p>
          <a:p>
            <a:pPr marL="742950" lvl="1" indent="-28575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Choose "1. Insertion/Creation" to insert values.</a:t>
            </a:r>
          </a:p>
          <a:p>
            <a:pPr marL="742950" lvl="1" indent="-28575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Choose "2. Printing" to print the tree in post-order.</a:t>
            </a:r>
          </a:p>
          <a:p>
            <a:pPr marL="742950" lvl="1" indent="-28575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Choose "3. Removal" to delete a value.</a:t>
            </a:r>
          </a:p>
          <a:p>
            <a:pPr marL="742950" lvl="1" indent="-285750"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Choose "4. Exit" to quit the program.</a:t>
            </a:r>
          </a:p>
          <a:p>
            <a:pPr algn="l"/>
            <a:r>
              <a:rPr lang="en-US" sz="6400" b="1" i="0" u="none" strike="noStrike" dirty="0">
                <a:solidFill>
                  <a:srgbClr val="000000"/>
                </a:solidFill>
                <a:effectLst/>
                <a:latin typeface="Arial" panose="020B0604020202020204" pitchFamily="34" charset="0"/>
                <a:cs typeface="Arial" panose="020B0604020202020204" pitchFamily="34" charset="0"/>
              </a:rPr>
              <a:t>7. Observe Output</a:t>
            </a:r>
            <a:endParaRPr lang="en-US" sz="6400" b="0" i="0" u="none" strike="noStrike"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6400" b="0" i="0" u="none" strike="noStrike" dirty="0">
                <a:solidFill>
                  <a:srgbClr val="000000"/>
                </a:solidFill>
                <a:effectLst/>
                <a:latin typeface="Arial" panose="020B0604020202020204" pitchFamily="34" charset="0"/>
                <a:cs typeface="Arial" panose="020B0604020202020204" pitchFamily="34" charset="0"/>
              </a:rPr>
              <a:t>The program will display the tree structure and any messages (e.g., "Data not found!").</a:t>
            </a:r>
          </a:p>
          <a:p>
            <a:endParaRPr lang="en-US" dirty="0"/>
          </a:p>
        </p:txBody>
      </p:sp>
    </p:spTree>
    <p:extLst>
      <p:ext uri="{BB962C8B-B14F-4D97-AF65-F5344CB8AC3E}">
        <p14:creationId xmlns:p14="http://schemas.microsoft.com/office/powerpoint/2010/main" val="223344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F2C7D-E2BF-7259-2DA0-CAAC106E8775}"/>
              </a:ext>
            </a:extLst>
          </p:cNvPr>
          <p:cNvSpPr>
            <a:spLocks noGrp="1"/>
          </p:cNvSpPr>
          <p:nvPr>
            <p:ph idx="1"/>
          </p:nvPr>
        </p:nvSpPr>
        <p:spPr/>
        <p:txBody>
          <a:bodyPr>
            <a:normAutofit/>
          </a:bodyPr>
          <a:lstStyle/>
          <a:p>
            <a:pPr marL="0" indent="0" algn="ctr">
              <a:buNone/>
            </a:pPr>
            <a:endParaRPr lang="en-US" sz="6000" dirty="0"/>
          </a:p>
          <a:p>
            <a:pPr marL="0" indent="0" algn="ctr">
              <a:buNone/>
            </a:pPr>
            <a:r>
              <a:rPr lang="en-US" sz="6000" dirty="0"/>
              <a:t>THANK YOU</a:t>
            </a:r>
          </a:p>
        </p:txBody>
      </p:sp>
    </p:spTree>
    <p:extLst>
      <p:ext uri="{BB962C8B-B14F-4D97-AF65-F5344CB8AC3E}">
        <p14:creationId xmlns:p14="http://schemas.microsoft.com/office/powerpoint/2010/main" val="236476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E3D-1874-1346-1A97-46BB3AA5E4DC}"/>
              </a:ext>
            </a:extLst>
          </p:cNvPr>
          <p:cNvSpPr>
            <a:spLocks noGrp="1"/>
          </p:cNvSpPr>
          <p:nvPr>
            <p:ph type="title"/>
          </p:nvPr>
        </p:nvSpPr>
        <p:spPr/>
        <p:txBody>
          <a:bodyPr/>
          <a:lstStyle/>
          <a:p>
            <a:r>
              <a:rPr lang="en-US" dirty="0"/>
              <a:t>Introduction to tree data structure</a:t>
            </a:r>
          </a:p>
        </p:txBody>
      </p:sp>
      <p:sp>
        <p:nvSpPr>
          <p:cNvPr id="3" name="Content Placeholder 2">
            <a:extLst>
              <a:ext uri="{FF2B5EF4-FFF2-40B4-BE49-F238E27FC236}">
                <a16:creationId xmlns:a16="http://schemas.microsoft.com/office/drawing/2014/main" id="{1BE23206-2565-0743-9CAF-E83740087D15}"/>
              </a:ext>
            </a:extLst>
          </p:cNvPr>
          <p:cNvSpPr>
            <a:spLocks noGrp="1"/>
          </p:cNvSpPr>
          <p:nvPr>
            <p:ph idx="1"/>
          </p:nvPr>
        </p:nvSpPr>
        <p:spPr/>
        <p:txBody>
          <a:bodyPr>
            <a:normAutofit fontScale="25000" lnSpcReduction="20000"/>
          </a:bodyPr>
          <a:lstStyle/>
          <a:p>
            <a:r>
              <a:rPr lang="en-US" sz="7200" b="1" i="0" u="none" strike="noStrike" dirty="0">
                <a:effectLst/>
                <a:latin typeface="Arial" panose="020B0604020202020204" pitchFamily="34" charset="0"/>
                <a:cs typeface="Arial" panose="020B0604020202020204" pitchFamily="34" charset="0"/>
              </a:rPr>
              <a:t>Basic Terminologies In Tree Data Structure:</a:t>
            </a: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Parent Node:</a:t>
            </a:r>
            <a:r>
              <a:rPr lang="en-US" sz="6400" b="0" i="0" u="none" strike="noStrike" dirty="0">
                <a:effectLst/>
                <a:latin typeface="Arial" panose="020B0604020202020204" pitchFamily="34" charset="0"/>
                <a:cs typeface="Arial" panose="020B0604020202020204" pitchFamily="34" charset="0"/>
              </a:rPr>
              <a:t> The node which is an immediate predecessor of a node is called the parent node of that node.</a:t>
            </a:r>
            <a:r>
              <a:rPr lang="en-US" sz="6400" b="1" i="0" u="none" strike="noStrike" dirty="0">
                <a:effectLst/>
                <a:latin typeface="Arial" panose="020B0604020202020204" pitchFamily="34" charset="0"/>
                <a:cs typeface="Arial" panose="020B0604020202020204" pitchFamily="34" charset="0"/>
              </a:rPr>
              <a:t> {B}</a:t>
            </a:r>
            <a:r>
              <a:rPr lang="en-US" sz="6400" b="0" i="0" u="none" strike="noStrike" dirty="0">
                <a:effectLst/>
                <a:latin typeface="Arial" panose="020B0604020202020204" pitchFamily="34" charset="0"/>
                <a:cs typeface="Arial" panose="020B0604020202020204" pitchFamily="34" charset="0"/>
              </a:rPr>
              <a:t> is the parent node of </a:t>
            </a:r>
            <a:r>
              <a:rPr lang="en-US" sz="6400" b="1" i="0" u="none" strike="noStrike" dirty="0">
                <a:effectLst/>
                <a:latin typeface="Arial" panose="020B0604020202020204" pitchFamily="34" charset="0"/>
                <a:cs typeface="Arial" panose="020B0604020202020204" pitchFamily="34" charset="0"/>
              </a:rPr>
              <a:t>{D, E}</a:t>
            </a:r>
            <a:r>
              <a:rPr lang="en-US" sz="6400" b="0" i="0" u="none" strike="noStrike" dirty="0">
                <a:effectLst/>
                <a:latin typeface="Arial" panose="020B0604020202020204" pitchFamily="34" charset="0"/>
                <a:cs typeface="Arial" panose="020B0604020202020204" pitchFamily="34" charset="0"/>
              </a:rPr>
              <a:t>.</a:t>
            </a: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Child Node:</a:t>
            </a:r>
            <a:r>
              <a:rPr lang="en-US" sz="6400" b="0" i="0" u="none" strike="noStrike" dirty="0">
                <a:effectLst/>
                <a:latin typeface="Arial" panose="020B0604020202020204" pitchFamily="34" charset="0"/>
                <a:cs typeface="Arial" panose="020B0604020202020204" pitchFamily="34" charset="0"/>
              </a:rPr>
              <a:t> The node which is the immediate successor of a node is called the child node of that node. Examples: </a:t>
            </a:r>
            <a:r>
              <a:rPr lang="en-US" sz="6400" b="1" i="0" u="none" strike="noStrike" dirty="0">
                <a:effectLst/>
                <a:latin typeface="Arial" panose="020B0604020202020204" pitchFamily="34" charset="0"/>
                <a:cs typeface="Arial" panose="020B0604020202020204" pitchFamily="34" charset="0"/>
              </a:rPr>
              <a:t>{D, E}</a:t>
            </a:r>
            <a:r>
              <a:rPr lang="en-US" sz="6400" b="0" i="0" u="none" strike="noStrike" dirty="0">
                <a:effectLst/>
                <a:latin typeface="Arial" panose="020B0604020202020204" pitchFamily="34" charset="0"/>
                <a:cs typeface="Arial" panose="020B0604020202020204" pitchFamily="34" charset="0"/>
              </a:rPr>
              <a:t> are the child nodes of </a:t>
            </a:r>
            <a:r>
              <a:rPr lang="en-US" sz="6400" b="1" i="0" u="none" strike="noStrike" dirty="0">
                <a:effectLst/>
                <a:latin typeface="Arial" panose="020B0604020202020204" pitchFamily="34" charset="0"/>
                <a:cs typeface="Arial" panose="020B0604020202020204" pitchFamily="34" charset="0"/>
              </a:rPr>
              <a:t>{B}.</a:t>
            </a:r>
            <a:endParaRPr lang="en-US" sz="6400" b="0" i="0" u="none" strike="noStrike" dirty="0">
              <a:effectLst/>
              <a:latin typeface="Arial" panose="020B0604020202020204" pitchFamily="34" charset="0"/>
              <a:cs typeface="Arial" panose="020B0604020202020204" pitchFamily="34" charset="0"/>
            </a:endParaRP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Root Node:</a:t>
            </a:r>
            <a:r>
              <a:rPr lang="en-US" sz="6400" b="0" i="0" u="none" strike="noStrike" dirty="0">
                <a:effectLst/>
                <a:latin typeface="Arial" panose="020B0604020202020204" pitchFamily="34" charset="0"/>
                <a:cs typeface="Arial" panose="020B0604020202020204" pitchFamily="34" charset="0"/>
              </a:rPr>
              <a:t> The topmost node of a tree or the node which does not have any parent node is called the root node. {A</a:t>
            </a:r>
            <a:r>
              <a:rPr lang="en-US" sz="6400" b="1" i="0" u="none" strike="noStrike" dirty="0">
                <a:effectLst/>
                <a:latin typeface="Arial" panose="020B0604020202020204" pitchFamily="34" charset="0"/>
                <a:cs typeface="Arial" panose="020B0604020202020204" pitchFamily="34" charset="0"/>
              </a:rPr>
              <a:t>}</a:t>
            </a:r>
            <a:r>
              <a:rPr lang="en-US" sz="6400" b="0" i="0" u="none" strike="noStrike" dirty="0">
                <a:effectLst/>
                <a:latin typeface="Arial" panose="020B0604020202020204" pitchFamily="34" charset="0"/>
                <a:cs typeface="Arial" panose="020B0604020202020204" pitchFamily="34" charset="0"/>
              </a:rPr>
              <a:t> is the root node of the tree. A non-empty tree must contain exactly one root node and exactly one path from the root to all other nodes of the tree.</a:t>
            </a:r>
          </a:p>
          <a:p>
            <a:pPr marL="0" indent="0" algn="r">
              <a:buNone/>
            </a:pPr>
            <a:r>
              <a:rPr lang="en-US" sz="5600" b="1" i="0" u="none" strike="noStrike" dirty="0">
                <a:effectLst/>
                <a:latin typeface="Arial" panose="020B0604020202020204" pitchFamily="34" charset="0"/>
                <a:cs typeface="Arial" panose="020B0604020202020204" pitchFamily="34" charset="0"/>
              </a:rPr>
              <a:t>Cont’d</a:t>
            </a:r>
          </a:p>
          <a:p>
            <a:endParaRPr lang="en-US" dirty="0"/>
          </a:p>
        </p:txBody>
      </p:sp>
    </p:spTree>
    <p:extLst>
      <p:ext uri="{BB962C8B-B14F-4D97-AF65-F5344CB8AC3E}">
        <p14:creationId xmlns:p14="http://schemas.microsoft.com/office/powerpoint/2010/main" val="208760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34E0-016E-D11C-DECD-F0DE700DB699}"/>
              </a:ext>
            </a:extLst>
          </p:cNvPr>
          <p:cNvSpPr>
            <a:spLocks noGrp="1"/>
          </p:cNvSpPr>
          <p:nvPr>
            <p:ph type="title"/>
          </p:nvPr>
        </p:nvSpPr>
        <p:spPr/>
        <p:txBody>
          <a:bodyPr/>
          <a:lstStyle/>
          <a:p>
            <a:r>
              <a:rPr lang="en-US" dirty="0"/>
              <a:t>Introduction to tree data structure</a:t>
            </a:r>
          </a:p>
        </p:txBody>
      </p:sp>
      <p:sp>
        <p:nvSpPr>
          <p:cNvPr id="3" name="Content Placeholder 2">
            <a:extLst>
              <a:ext uri="{FF2B5EF4-FFF2-40B4-BE49-F238E27FC236}">
                <a16:creationId xmlns:a16="http://schemas.microsoft.com/office/drawing/2014/main" id="{DB2A22D2-1820-A580-4C6E-BC0F618E1022}"/>
              </a:ext>
            </a:extLst>
          </p:cNvPr>
          <p:cNvSpPr>
            <a:spLocks noGrp="1"/>
          </p:cNvSpPr>
          <p:nvPr>
            <p:ph idx="1"/>
          </p:nvPr>
        </p:nvSpPr>
        <p:spPr/>
        <p:txBody>
          <a:bodyPr>
            <a:normAutofit fontScale="25000" lnSpcReduction="20000"/>
          </a:bodyPr>
          <a:lstStyle/>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Leaf Node or External Node:</a:t>
            </a:r>
            <a:r>
              <a:rPr lang="en-US" sz="6400" b="0" i="0" u="none" strike="noStrike" dirty="0">
                <a:effectLst/>
                <a:latin typeface="Arial" panose="020B0604020202020204" pitchFamily="34" charset="0"/>
                <a:cs typeface="Arial" panose="020B0604020202020204" pitchFamily="34" charset="0"/>
              </a:rPr>
              <a:t> The nodes which do not have any child nodes are called leaf nodes. </a:t>
            </a:r>
            <a:r>
              <a:rPr lang="en-US" sz="6400" b="1" i="0" u="none" strike="noStrike" dirty="0">
                <a:effectLst/>
                <a:latin typeface="Arial" panose="020B0604020202020204" pitchFamily="34" charset="0"/>
                <a:cs typeface="Arial" panose="020B0604020202020204" pitchFamily="34" charset="0"/>
              </a:rPr>
              <a:t>{I, J, K, F, G, H}</a:t>
            </a:r>
            <a:r>
              <a:rPr lang="en-US" sz="6400" b="0" i="0" u="none" strike="noStrike" dirty="0">
                <a:effectLst/>
                <a:latin typeface="Arial" panose="020B0604020202020204" pitchFamily="34" charset="0"/>
                <a:cs typeface="Arial" panose="020B0604020202020204" pitchFamily="34" charset="0"/>
              </a:rPr>
              <a:t> are the leaf nodes of the tree.</a:t>
            </a: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Ancestor of a Node:</a:t>
            </a:r>
            <a:r>
              <a:rPr lang="en-US" sz="6400" b="0" i="0" u="none" strike="noStrike" dirty="0">
                <a:effectLst/>
                <a:latin typeface="Arial" panose="020B0604020202020204" pitchFamily="34" charset="0"/>
                <a:cs typeface="Arial" panose="020B0604020202020204" pitchFamily="34" charset="0"/>
              </a:rPr>
              <a:t> Any predecessor nodes on the path of the root to that node are called Ancestors of that node.</a:t>
            </a:r>
            <a:r>
              <a:rPr lang="en-US" sz="6400" b="1" i="0" u="none" strike="noStrike" dirty="0">
                <a:effectLst/>
                <a:latin typeface="Arial" panose="020B0604020202020204" pitchFamily="34" charset="0"/>
                <a:cs typeface="Arial" panose="020B0604020202020204" pitchFamily="34" charset="0"/>
              </a:rPr>
              <a:t> {A,B}</a:t>
            </a:r>
            <a:r>
              <a:rPr lang="en-US" sz="6400" b="0" i="0" u="none" strike="noStrike" dirty="0">
                <a:effectLst/>
                <a:latin typeface="Arial" panose="020B0604020202020204" pitchFamily="34" charset="0"/>
                <a:cs typeface="Arial" panose="020B0604020202020204" pitchFamily="34" charset="0"/>
              </a:rPr>
              <a:t> are the ancestor nodes of the node</a:t>
            </a:r>
            <a:r>
              <a:rPr lang="en-US" sz="6400" b="1" i="0" u="none" strike="noStrike" dirty="0">
                <a:effectLst/>
                <a:latin typeface="Arial" panose="020B0604020202020204" pitchFamily="34" charset="0"/>
                <a:cs typeface="Arial" panose="020B0604020202020204" pitchFamily="34" charset="0"/>
              </a:rPr>
              <a:t> {E}</a:t>
            </a:r>
            <a:endParaRPr lang="en-US" sz="6400" b="0" i="0" u="none" strike="noStrike" dirty="0">
              <a:effectLst/>
              <a:latin typeface="Arial" panose="020B0604020202020204" pitchFamily="34" charset="0"/>
              <a:cs typeface="Arial" panose="020B0604020202020204" pitchFamily="34" charset="0"/>
            </a:endParaRP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Descendant:</a:t>
            </a:r>
            <a:r>
              <a:rPr lang="en-US" sz="6400" b="0" i="0" u="none" strike="noStrike" dirty="0">
                <a:effectLst/>
                <a:latin typeface="Arial" panose="020B0604020202020204" pitchFamily="34" charset="0"/>
                <a:cs typeface="Arial" panose="020B0604020202020204" pitchFamily="34" charset="0"/>
              </a:rPr>
              <a:t> A node x is a descendant of another node y if and only if y is an ancestor of x.</a:t>
            </a:r>
          </a:p>
          <a:p>
            <a:pPr algn="l" fontAlgn="base">
              <a:spcAft>
                <a:spcPts val="1800"/>
              </a:spcAft>
              <a:buFont typeface="Arial" panose="020B0604020202020204" pitchFamily="34" charset="0"/>
              <a:buChar char="•"/>
            </a:pPr>
            <a:r>
              <a:rPr lang="en-US" sz="6400" b="1" i="0" u="none" strike="noStrike" dirty="0">
                <a:effectLst/>
                <a:latin typeface="Arial" panose="020B0604020202020204" pitchFamily="34" charset="0"/>
                <a:cs typeface="Arial" panose="020B0604020202020204" pitchFamily="34" charset="0"/>
              </a:rPr>
              <a:t>Sibling:</a:t>
            </a:r>
            <a:r>
              <a:rPr lang="en-US" sz="6400" b="0" i="0" u="none" strike="noStrike" dirty="0">
                <a:effectLst/>
                <a:latin typeface="Arial" panose="020B0604020202020204" pitchFamily="34" charset="0"/>
                <a:cs typeface="Arial" panose="020B0604020202020204" pitchFamily="34" charset="0"/>
              </a:rPr>
              <a:t> Children of the same parent node are called siblings.</a:t>
            </a:r>
            <a:r>
              <a:rPr lang="en-US" sz="6400" b="1" i="0" u="none" strike="noStrike" dirty="0">
                <a:effectLst/>
                <a:latin typeface="Arial" panose="020B0604020202020204" pitchFamily="34" charset="0"/>
                <a:cs typeface="Arial" panose="020B0604020202020204" pitchFamily="34" charset="0"/>
              </a:rPr>
              <a:t> {D,E}</a:t>
            </a:r>
            <a:r>
              <a:rPr lang="en-US" sz="6400" b="0" i="0" u="none" strike="noStrike" dirty="0">
                <a:effectLst/>
                <a:latin typeface="Arial" panose="020B0604020202020204" pitchFamily="34" charset="0"/>
                <a:cs typeface="Arial" panose="020B0604020202020204" pitchFamily="34" charset="0"/>
              </a:rPr>
              <a:t> are called siblings.</a:t>
            </a:r>
          </a:p>
          <a:p>
            <a:pPr marL="0" indent="0">
              <a:buNone/>
            </a:pPr>
            <a:endParaRPr lang="en-US" dirty="0"/>
          </a:p>
          <a:p>
            <a:pPr marL="0" indent="0" algn="r">
              <a:buNone/>
            </a:pPr>
            <a:r>
              <a:rPr lang="en-US" sz="5600" b="1" dirty="0">
                <a:latin typeface="Arial" panose="020B0604020202020204" pitchFamily="34" charset="0"/>
                <a:cs typeface="Arial" panose="020B0604020202020204" pitchFamily="34" charset="0"/>
              </a:rPr>
              <a:t>Cont’d</a:t>
            </a:r>
          </a:p>
        </p:txBody>
      </p:sp>
    </p:spTree>
    <p:extLst>
      <p:ext uri="{BB962C8B-B14F-4D97-AF65-F5344CB8AC3E}">
        <p14:creationId xmlns:p14="http://schemas.microsoft.com/office/powerpoint/2010/main" val="412921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30D0-76CF-3760-865E-70DF571E220E}"/>
              </a:ext>
            </a:extLst>
          </p:cNvPr>
          <p:cNvSpPr>
            <a:spLocks noGrp="1"/>
          </p:cNvSpPr>
          <p:nvPr>
            <p:ph type="title"/>
          </p:nvPr>
        </p:nvSpPr>
        <p:spPr/>
        <p:txBody>
          <a:bodyPr/>
          <a:lstStyle/>
          <a:p>
            <a:r>
              <a:rPr lang="en-US" dirty="0"/>
              <a:t>Introduction to tree data structure</a:t>
            </a:r>
          </a:p>
        </p:txBody>
      </p:sp>
      <p:sp>
        <p:nvSpPr>
          <p:cNvPr id="3" name="Content Placeholder 2">
            <a:extLst>
              <a:ext uri="{FF2B5EF4-FFF2-40B4-BE49-F238E27FC236}">
                <a16:creationId xmlns:a16="http://schemas.microsoft.com/office/drawing/2014/main" id="{BF3E4121-DC7D-7E37-1ABD-E11F8D3638B0}"/>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sz="1600" b="1" i="0" u="none" strike="noStrike" dirty="0">
                <a:effectLst/>
                <a:latin typeface="Arial" panose="020B0604020202020204" pitchFamily="34" charset="0"/>
                <a:cs typeface="Arial" panose="020B0604020202020204" pitchFamily="34" charset="0"/>
              </a:rPr>
              <a:t>Level of a node:</a:t>
            </a:r>
            <a:r>
              <a:rPr lang="en-US" sz="1600" b="0" i="0" u="none" strike="noStrike" dirty="0">
                <a:effectLst/>
                <a:latin typeface="Arial" panose="020B0604020202020204" pitchFamily="34" charset="0"/>
                <a:cs typeface="Arial" panose="020B0604020202020204" pitchFamily="34" charset="0"/>
              </a:rPr>
              <a:t> The count of edges on the path from the root node to that node. The root node has level </a:t>
            </a:r>
            <a:r>
              <a:rPr lang="en-US" sz="1600" b="1" i="0" u="none" strike="noStrike" dirty="0">
                <a:effectLst/>
                <a:latin typeface="Arial" panose="020B0604020202020204" pitchFamily="34" charset="0"/>
                <a:cs typeface="Arial" panose="020B0604020202020204" pitchFamily="34" charset="0"/>
              </a:rPr>
              <a:t>0</a:t>
            </a:r>
            <a:r>
              <a:rPr lang="en-US" sz="1600" b="0" i="0" u="none" strike="noStrike" dirty="0">
                <a:effectLst/>
                <a:latin typeface="Arial" panose="020B0604020202020204" pitchFamily="34" charset="0"/>
                <a:cs typeface="Arial" panose="020B0604020202020204" pitchFamily="34" charset="0"/>
              </a:rPr>
              <a:t>.</a:t>
            </a:r>
          </a:p>
          <a:p>
            <a:pPr algn="l" fontAlgn="base">
              <a:spcAft>
                <a:spcPts val="1800"/>
              </a:spcAft>
              <a:buFont typeface="Arial" panose="020B0604020202020204" pitchFamily="34" charset="0"/>
              <a:buChar char="•"/>
            </a:pPr>
            <a:r>
              <a:rPr lang="en-US" sz="1600" b="1" i="0" u="none" strike="noStrike" dirty="0">
                <a:effectLst/>
                <a:latin typeface="Arial" panose="020B0604020202020204" pitchFamily="34" charset="0"/>
                <a:cs typeface="Arial" panose="020B0604020202020204" pitchFamily="34" charset="0"/>
              </a:rPr>
              <a:t>Internal node:</a:t>
            </a:r>
            <a:r>
              <a:rPr lang="en-US" sz="1600" b="0" i="0" u="none" strike="noStrike" dirty="0">
                <a:effectLst/>
                <a:latin typeface="Arial" panose="020B0604020202020204" pitchFamily="34" charset="0"/>
                <a:cs typeface="Arial" panose="020B0604020202020204" pitchFamily="34" charset="0"/>
              </a:rPr>
              <a:t> A node with at least one child is called Internal Node.</a:t>
            </a:r>
          </a:p>
          <a:p>
            <a:pPr algn="l" fontAlgn="base">
              <a:spcAft>
                <a:spcPts val="1800"/>
              </a:spcAft>
              <a:buFont typeface="Arial" panose="020B0604020202020204" pitchFamily="34" charset="0"/>
              <a:buChar char="•"/>
            </a:pPr>
            <a:r>
              <a:rPr lang="en-US" sz="1600" b="1" i="0" u="none" strike="noStrike" dirty="0">
                <a:effectLst/>
                <a:latin typeface="Arial" panose="020B0604020202020204" pitchFamily="34" charset="0"/>
                <a:cs typeface="Arial" panose="020B0604020202020204" pitchFamily="34" charset="0"/>
              </a:rPr>
              <a:t>Neighbor of a Node:</a:t>
            </a:r>
            <a:r>
              <a:rPr lang="en-US" sz="1600" b="0" i="0" u="none" strike="noStrike" dirty="0">
                <a:effectLst/>
                <a:latin typeface="Arial" panose="020B0604020202020204" pitchFamily="34" charset="0"/>
                <a:cs typeface="Arial" panose="020B0604020202020204" pitchFamily="34" charset="0"/>
              </a:rPr>
              <a:t> Parent or child nodes of that node are called neighbors of that node.</a:t>
            </a:r>
          </a:p>
          <a:p>
            <a:pPr algn="l" fontAlgn="base">
              <a:spcAft>
                <a:spcPts val="1800"/>
              </a:spcAft>
              <a:buFont typeface="Arial" panose="020B0604020202020204" pitchFamily="34" charset="0"/>
              <a:buChar char="•"/>
            </a:pPr>
            <a:r>
              <a:rPr lang="en-US" sz="1600" b="1" i="0" u="none" strike="noStrike" dirty="0">
                <a:effectLst/>
                <a:latin typeface="Arial" panose="020B0604020202020204" pitchFamily="34" charset="0"/>
                <a:cs typeface="Arial" panose="020B0604020202020204" pitchFamily="34" charset="0"/>
              </a:rPr>
              <a:t>Subtree</a:t>
            </a:r>
            <a:r>
              <a:rPr lang="en-US" sz="1600" b="0" i="0" u="none" strike="noStrike" dirty="0">
                <a:effectLst/>
                <a:latin typeface="Arial" panose="020B0604020202020204" pitchFamily="34" charset="0"/>
                <a:cs typeface="Arial" panose="020B0604020202020204" pitchFamily="34" charset="0"/>
              </a:rPr>
              <a:t>: Any node of the tree along with its descendant.</a:t>
            </a:r>
          </a:p>
        </p:txBody>
      </p:sp>
    </p:spTree>
    <p:extLst>
      <p:ext uri="{BB962C8B-B14F-4D97-AF65-F5344CB8AC3E}">
        <p14:creationId xmlns:p14="http://schemas.microsoft.com/office/powerpoint/2010/main" val="38961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BBB2-66FC-C439-6CF0-45D5898AAC6A}"/>
              </a:ext>
            </a:extLst>
          </p:cNvPr>
          <p:cNvSpPr>
            <a:spLocks noGrp="1"/>
          </p:cNvSpPr>
          <p:nvPr>
            <p:ph type="title"/>
          </p:nvPr>
        </p:nvSpPr>
        <p:spPr/>
        <p:txBody>
          <a:bodyPr/>
          <a:lstStyle/>
          <a:p>
            <a:r>
              <a:rPr lang="en-US" dirty="0"/>
              <a:t>Introduction to tree data structure</a:t>
            </a:r>
          </a:p>
        </p:txBody>
      </p:sp>
      <p:sp>
        <p:nvSpPr>
          <p:cNvPr id="3" name="Content Placeholder 2">
            <a:extLst>
              <a:ext uri="{FF2B5EF4-FFF2-40B4-BE49-F238E27FC236}">
                <a16:creationId xmlns:a16="http://schemas.microsoft.com/office/drawing/2014/main" id="{9E73AC2D-6D1D-B701-DF0F-EF5EEBB905FF}"/>
              </a:ext>
            </a:extLst>
          </p:cNvPr>
          <p:cNvSpPr>
            <a:spLocks noGrp="1"/>
          </p:cNvSpPr>
          <p:nvPr>
            <p:ph idx="1"/>
          </p:nvPr>
        </p:nvSpPr>
        <p:spPr>
          <a:xfrm>
            <a:off x="1451579" y="2015733"/>
            <a:ext cx="9603275" cy="2007628"/>
          </a:xfrm>
        </p:spPr>
        <p:txBody>
          <a:bodyPr>
            <a:normAutofit/>
          </a:bodyPr>
          <a:lstStyle/>
          <a:p>
            <a:pPr algn="l" fontAlgn="base">
              <a:spcBef>
                <a:spcPts val="1800"/>
              </a:spcBef>
              <a:spcAft>
                <a:spcPts val="1800"/>
              </a:spcAft>
            </a:pPr>
            <a:r>
              <a:rPr lang="en-US" sz="1800" b="1" i="0" u="none" strike="noStrike" dirty="0">
                <a:effectLst/>
                <a:latin typeface="Nunito" pitchFamily="2" charset="77"/>
              </a:rPr>
              <a:t>Why Tree is considered a non-linear data structure?</a:t>
            </a:r>
          </a:p>
          <a:p>
            <a:pPr marL="0" indent="0" algn="just" fontAlgn="base">
              <a:spcBef>
                <a:spcPts val="1800"/>
              </a:spcBef>
              <a:spcAft>
                <a:spcPts val="1800"/>
              </a:spcAft>
              <a:buNone/>
            </a:pPr>
            <a:r>
              <a:rPr lang="en-US" sz="1600" b="0" i="0" u="none" strike="noStrike" dirty="0">
                <a:effectLst/>
                <a:latin typeface="Nunito" pitchFamily="2" charset="77"/>
              </a:rPr>
              <a:t>The data in a tree are not stored in a sequential manner i.e., they are not stored linearly. Instead, they are arranged on multiple levels or we can say it is a hierarchical structure. For this reason, the tree is considered to be a </a:t>
            </a:r>
            <a:r>
              <a:rPr lang="en-US" sz="1600" b="1" i="0" u="sng" strike="noStrike" dirty="0">
                <a:effectLst/>
                <a:latin typeface="Nunito" pitchFamily="2" charset="77"/>
                <a:hlinkClick r:id="rId2">
                  <a:extLst>
                    <a:ext uri="{A12FA001-AC4F-418D-AE19-62706E023703}">
                      <ahyp:hlinkClr xmlns:ahyp="http://schemas.microsoft.com/office/drawing/2018/hyperlinkcolor" val="tx"/>
                    </a:ext>
                  </a:extLst>
                </a:hlinkClick>
              </a:rPr>
              <a:t>non-linear data structure</a:t>
            </a:r>
            <a:r>
              <a:rPr lang="en-US" sz="1600" b="1" i="0" u="none" strike="noStrike" dirty="0">
                <a:effectLst/>
                <a:latin typeface="Nunito" pitchFamily="2" charset="77"/>
              </a:rPr>
              <a:t>.</a:t>
            </a: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35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7FA5-C7FB-2593-3AD9-D221583AF04D}"/>
              </a:ext>
            </a:extLst>
          </p:cNvPr>
          <p:cNvSpPr>
            <a:spLocks noGrp="1"/>
          </p:cNvSpPr>
          <p:nvPr>
            <p:ph type="title"/>
          </p:nvPr>
        </p:nvSpPr>
        <p:spPr/>
        <p:txBody>
          <a:bodyPr/>
          <a:lstStyle/>
          <a:p>
            <a:r>
              <a:rPr lang="en-US" dirty="0"/>
              <a:t>Introduction tree data structure</a:t>
            </a:r>
          </a:p>
        </p:txBody>
      </p:sp>
      <p:sp>
        <p:nvSpPr>
          <p:cNvPr id="3" name="Content Placeholder 2">
            <a:extLst>
              <a:ext uri="{FF2B5EF4-FFF2-40B4-BE49-F238E27FC236}">
                <a16:creationId xmlns:a16="http://schemas.microsoft.com/office/drawing/2014/main" id="{9571197C-12D0-2583-29EC-DC2ABB1DBB76}"/>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Representation of Tree Data Structure:</a:t>
            </a:r>
          </a:p>
          <a:p>
            <a:pPr marL="0" indent="0" algn="just">
              <a:buNone/>
            </a:pPr>
            <a:r>
              <a:rPr lang="en-US" sz="1400" b="0" i="0" u="none" strike="noStrike" dirty="0">
                <a:effectLst/>
                <a:latin typeface="Nunito" pitchFamily="2" charset="77"/>
              </a:rPr>
              <a:t>A tree consists of a root node, and zero or more subtrees T</a:t>
            </a:r>
            <a:r>
              <a:rPr lang="en-US" sz="1400" b="0" i="0" u="none" strike="noStrike" baseline="-25000" dirty="0">
                <a:effectLst/>
                <a:latin typeface="Nunito" pitchFamily="2" charset="77"/>
              </a:rPr>
              <a:t>1</a:t>
            </a:r>
            <a:r>
              <a:rPr lang="en-US" sz="1400" b="0" i="0" u="none" strike="noStrike" dirty="0">
                <a:effectLst/>
                <a:latin typeface="Nunito" pitchFamily="2" charset="77"/>
              </a:rPr>
              <a:t>, T</a:t>
            </a:r>
            <a:r>
              <a:rPr lang="en-US" sz="1400" b="0" i="0" u="none" strike="noStrike" baseline="-25000" dirty="0">
                <a:effectLst/>
                <a:latin typeface="Nunito" pitchFamily="2" charset="77"/>
              </a:rPr>
              <a:t>2</a:t>
            </a:r>
            <a:r>
              <a:rPr lang="en-US" sz="1400" b="0" i="0" u="none" strike="noStrike" dirty="0">
                <a:effectLst/>
                <a:latin typeface="Nunito" pitchFamily="2" charset="77"/>
              </a:rPr>
              <a:t>, … , T</a:t>
            </a:r>
            <a:r>
              <a:rPr lang="en-US" sz="1400" b="0" i="0" u="none" strike="noStrike" baseline="-25000" dirty="0">
                <a:effectLst/>
                <a:latin typeface="Nunito" pitchFamily="2" charset="77"/>
              </a:rPr>
              <a:t>k</a:t>
            </a:r>
            <a:r>
              <a:rPr lang="en-US" sz="1400" b="0" i="0" u="none" strike="noStrike" dirty="0">
                <a:effectLst/>
                <a:latin typeface="Nunito" pitchFamily="2" charset="77"/>
              </a:rPr>
              <a:t> such that there is an edge from the root node of the tree to the root node of each subtree. Subtree of a node X consists of all the nodes which have node X as the ancestor node.</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1F93210-8A47-6376-32B4-8A7A7F4903DA}"/>
              </a:ext>
            </a:extLst>
          </p:cNvPr>
          <p:cNvPicPr>
            <a:picLocks noChangeAspect="1"/>
          </p:cNvPicPr>
          <p:nvPr/>
        </p:nvPicPr>
        <p:blipFill>
          <a:blip r:embed="rId2"/>
          <a:stretch>
            <a:fillRect/>
          </a:stretch>
        </p:blipFill>
        <p:spPr>
          <a:xfrm>
            <a:off x="4230370" y="3247981"/>
            <a:ext cx="3731260" cy="2094836"/>
          </a:xfrm>
          <a:prstGeom prst="rect">
            <a:avLst/>
          </a:prstGeom>
        </p:spPr>
      </p:pic>
    </p:spTree>
    <p:extLst>
      <p:ext uri="{BB962C8B-B14F-4D97-AF65-F5344CB8AC3E}">
        <p14:creationId xmlns:p14="http://schemas.microsoft.com/office/powerpoint/2010/main" val="77681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0EFA-BFCB-286E-6B43-472EF13EA138}"/>
              </a:ext>
            </a:extLst>
          </p:cNvPr>
          <p:cNvSpPr>
            <a:spLocks noGrp="1"/>
          </p:cNvSpPr>
          <p:nvPr>
            <p:ph type="title"/>
          </p:nvPr>
        </p:nvSpPr>
        <p:spPr/>
        <p:txBody>
          <a:bodyPr/>
          <a:lstStyle/>
          <a:p>
            <a:r>
              <a:rPr lang="en-US" dirty="0"/>
              <a:t>Introduction to binary search tree</a:t>
            </a:r>
          </a:p>
        </p:txBody>
      </p:sp>
      <p:sp>
        <p:nvSpPr>
          <p:cNvPr id="3" name="Content Placeholder 2">
            <a:extLst>
              <a:ext uri="{FF2B5EF4-FFF2-40B4-BE49-F238E27FC236}">
                <a16:creationId xmlns:a16="http://schemas.microsoft.com/office/drawing/2014/main" id="{6B94142F-9463-106A-DD6D-6A1E9F728C49}"/>
              </a:ext>
            </a:extLst>
          </p:cNvPr>
          <p:cNvSpPr>
            <a:spLocks noGrp="1"/>
          </p:cNvSpPr>
          <p:nvPr>
            <p:ph idx="1"/>
          </p:nvPr>
        </p:nvSpPr>
        <p:spPr/>
        <p:txBody>
          <a:bodyPr>
            <a:normAutofit/>
          </a:bodyPr>
          <a:lstStyle/>
          <a:p>
            <a:pPr algn="just"/>
            <a:r>
              <a:rPr lang="en-US" sz="1600" b="1" i="0" u="none" strike="noStrike" dirty="0">
                <a:effectLst/>
                <a:latin typeface="Arial" panose="020B0604020202020204" pitchFamily="34" charset="0"/>
                <a:cs typeface="Arial" panose="020B0604020202020204" pitchFamily="34" charset="0"/>
              </a:rPr>
              <a:t>Binary Search Tree</a:t>
            </a:r>
            <a:r>
              <a:rPr lang="en-US" sz="1600" b="0" i="0" u="none" strike="noStrike" dirty="0">
                <a:effectLst/>
                <a:latin typeface="Arial" panose="020B0604020202020204" pitchFamily="34" charset="0"/>
                <a:cs typeface="Arial" panose="020B0604020202020204" pitchFamily="34" charset="0"/>
              </a:rPr>
              <a:t> is a data structure used in computer science for organizing and storing data in a sorted manner. Binary search tree follows all properties of binary tree and for every nodes, its </a:t>
            </a:r>
            <a:r>
              <a:rPr lang="en-US" sz="1600" b="1" i="0" u="none" strike="noStrike" dirty="0">
                <a:effectLst/>
                <a:latin typeface="Arial" panose="020B0604020202020204" pitchFamily="34" charset="0"/>
                <a:cs typeface="Arial" panose="020B0604020202020204" pitchFamily="34" charset="0"/>
              </a:rPr>
              <a:t>left</a:t>
            </a:r>
            <a:r>
              <a:rPr lang="en-US" sz="1600" b="0" i="0" u="none" strike="noStrike" dirty="0">
                <a:effectLst/>
                <a:latin typeface="Arial" panose="020B0604020202020204" pitchFamily="34" charset="0"/>
                <a:cs typeface="Arial" panose="020B0604020202020204" pitchFamily="34" charset="0"/>
              </a:rPr>
              <a:t> subtree contains values less than the node and the </a:t>
            </a:r>
            <a:r>
              <a:rPr lang="en-US" sz="1600" b="1" i="0" u="none" strike="noStrike" dirty="0">
                <a:effectLst/>
                <a:latin typeface="Arial" panose="020B0604020202020204" pitchFamily="34" charset="0"/>
                <a:cs typeface="Arial" panose="020B0604020202020204" pitchFamily="34" charset="0"/>
              </a:rPr>
              <a:t>right</a:t>
            </a:r>
            <a:r>
              <a:rPr lang="en-US" sz="1600" b="0" i="0" u="none" strike="noStrike" dirty="0">
                <a:effectLst/>
                <a:latin typeface="Arial" panose="020B0604020202020204" pitchFamily="34" charset="0"/>
                <a:cs typeface="Arial" panose="020B0604020202020204" pitchFamily="34" charset="0"/>
              </a:rPr>
              <a:t> subtree contains values greater than the node. This hierarchical structure allows for efficient </a:t>
            </a:r>
            <a:r>
              <a:rPr lang="en-US" sz="1600" b="1" i="0" u="none" strike="noStrike" dirty="0">
                <a:effectLst/>
                <a:latin typeface="Arial" panose="020B0604020202020204" pitchFamily="34" charset="0"/>
                <a:cs typeface="Arial" panose="020B0604020202020204" pitchFamily="34" charset="0"/>
              </a:rPr>
              <a:t>Searching</a:t>
            </a:r>
            <a:r>
              <a:rPr lang="en-US" sz="1600" b="0" i="0" u="none" strike="noStrike" dirty="0">
                <a:effectLst/>
                <a:latin typeface="Arial" panose="020B0604020202020204" pitchFamily="34" charset="0"/>
                <a:cs typeface="Arial" panose="020B0604020202020204" pitchFamily="34" charset="0"/>
              </a:rPr>
              <a:t>, </a:t>
            </a:r>
            <a:r>
              <a:rPr lang="en-US" sz="1600" b="1" i="0" u="none" strike="noStrike" dirty="0">
                <a:effectLst/>
                <a:latin typeface="Arial" panose="020B0604020202020204" pitchFamily="34" charset="0"/>
                <a:cs typeface="Arial" panose="020B0604020202020204" pitchFamily="34" charset="0"/>
              </a:rPr>
              <a:t>Insertion</a:t>
            </a:r>
            <a:r>
              <a:rPr lang="en-US" sz="1600" b="0" i="0" u="none" strike="noStrike" dirty="0">
                <a:effectLst/>
                <a:latin typeface="Arial" panose="020B0604020202020204" pitchFamily="34" charset="0"/>
                <a:cs typeface="Arial" panose="020B0604020202020204" pitchFamily="34" charset="0"/>
              </a:rPr>
              <a:t>, and </a:t>
            </a:r>
            <a:r>
              <a:rPr lang="en-US" sz="1600" b="1" i="0" u="none" strike="noStrike" dirty="0">
                <a:effectLst/>
                <a:latin typeface="Arial" panose="020B0604020202020204" pitchFamily="34" charset="0"/>
                <a:cs typeface="Arial" panose="020B0604020202020204" pitchFamily="34" charset="0"/>
              </a:rPr>
              <a:t>Deletion </a:t>
            </a:r>
            <a:r>
              <a:rPr lang="en-US" sz="1600" b="0" i="0" u="none" strike="noStrike" dirty="0">
                <a:effectLst/>
                <a:latin typeface="Arial" panose="020B0604020202020204" pitchFamily="34" charset="0"/>
                <a:cs typeface="Arial" panose="020B0604020202020204" pitchFamily="34" charset="0"/>
              </a:rPr>
              <a:t>operations on the data stored in the tree.</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CFF5058-82DF-E681-FBBD-89A7A9A47980}"/>
              </a:ext>
            </a:extLst>
          </p:cNvPr>
          <p:cNvPicPr>
            <a:picLocks noChangeAspect="1"/>
          </p:cNvPicPr>
          <p:nvPr/>
        </p:nvPicPr>
        <p:blipFill>
          <a:blip r:embed="rId2"/>
          <a:stretch>
            <a:fillRect/>
          </a:stretch>
        </p:blipFill>
        <p:spPr>
          <a:xfrm>
            <a:off x="7131824" y="3429000"/>
            <a:ext cx="3923030" cy="1974008"/>
          </a:xfrm>
          <a:prstGeom prst="rect">
            <a:avLst/>
          </a:prstGeom>
        </p:spPr>
      </p:pic>
    </p:spTree>
    <p:extLst>
      <p:ext uri="{BB962C8B-B14F-4D97-AF65-F5344CB8AC3E}">
        <p14:creationId xmlns:p14="http://schemas.microsoft.com/office/powerpoint/2010/main" val="17573632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144</TotalTime>
  <Words>2698</Words>
  <Application>Microsoft Macintosh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Gill Sans MT</vt:lpstr>
      <vt:lpstr>Nunito</vt:lpstr>
      <vt:lpstr>Wingdings</vt:lpstr>
      <vt:lpstr>Gallery</vt:lpstr>
      <vt:lpstr>BINARY SEARCH TREE VISUALIZATION</vt:lpstr>
      <vt:lpstr>Introduction to tree data structure</vt:lpstr>
      <vt:lpstr>Introduction to tree data structure </vt:lpstr>
      <vt:lpstr>Introduction to tree data structure</vt:lpstr>
      <vt:lpstr>Introduction to tree data structure</vt:lpstr>
      <vt:lpstr>Introduction to tree data structure</vt:lpstr>
      <vt:lpstr>Introduction to tree data structure</vt:lpstr>
      <vt:lpstr>Introduction tree data structure</vt:lpstr>
      <vt:lpstr>Introduction to binary search tree</vt:lpstr>
      <vt:lpstr>Introduction to binary search tree</vt:lpstr>
      <vt:lpstr>Introduction to binary search tree</vt:lpstr>
      <vt:lpstr>Introduction to binary search tree</vt:lpstr>
      <vt:lpstr>Introduction to binary search tree</vt:lpstr>
      <vt:lpstr>Introduction to binary search tree</vt:lpstr>
      <vt:lpstr>Introduction to binary search tree</vt:lpstr>
      <vt:lpstr>Introduction to binary search tree</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Binary search tree visualizer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Code Geek</dc:creator>
  <cp:lastModifiedBy>Code Geek</cp:lastModifiedBy>
  <cp:revision>6</cp:revision>
  <dcterms:created xsi:type="dcterms:W3CDTF">2025-01-06T21:32:04Z</dcterms:created>
  <dcterms:modified xsi:type="dcterms:W3CDTF">2025-01-06T23:56:20Z</dcterms:modified>
</cp:coreProperties>
</file>