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296305013" r:id="rId1"/>
  </p:sldMasterIdLst>
  <p:sldIdLst>
    <p:sldId id="327" r:id="rId2"/>
    <p:sldId id="328" r:id="rId3"/>
    <p:sldId id="292" r:id="rId4"/>
    <p:sldId id="293" r:id="rId5"/>
    <p:sldId id="331" r:id="rId6"/>
    <p:sldId id="297" r:id="rId7"/>
    <p:sldId id="332" r:id="rId8"/>
    <p:sldId id="333" r:id="rId9"/>
    <p:sldId id="296" r:id="rId10"/>
    <p:sldId id="329" r:id="rId11"/>
    <p:sldId id="258" r:id="rId12"/>
    <p:sldId id="259" r:id="rId13"/>
    <p:sldId id="305" r:id="rId14"/>
    <p:sldId id="260" r:id="rId15"/>
    <p:sldId id="300" r:id="rId16"/>
    <p:sldId id="301" r:id="rId17"/>
    <p:sldId id="303" r:id="rId18"/>
    <p:sldId id="334" r:id="rId19"/>
    <p:sldId id="304" r:id="rId20"/>
    <p:sldId id="311" r:id="rId21"/>
    <p:sldId id="256" r:id="rId22"/>
    <p:sldId id="312" r:id="rId23"/>
    <p:sldId id="262" r:id="rId24"/>
    <p:sldId id="261" r:id="rId25"/>
    <p:sldId id="266" r:id="rId26"/>
    <p:sldId id="306" r:id="rId27"/>
    <p:sldId id="307" r:id="rId28"/>
    <p:sldId id="308" r:id="rId29"/>
    <p:sldId id="309" r:id="rId30"/>
    <p:sldId id="310" r:id="rId31"/>
    <p:sldId id="269" r:id="rId32"/>
    <p:sldId id="314" r:id="rId33"/>
    <p:sldId id="273" r:id="rId34"/>
    <p:sldId id="313" r:id="rId35"/>
    <p:sldId id="315" r:id="rId36"/>
    <p:sldId id="316" r:id="rId37"/>
    <p:sldId id="317" r:id="rId38"/>
    <p:sldId id="272" r:id="rId39"/>
    <p:sldId id="279" r:id="rId40"/>
    <p:sldId id="280" r:id="rId41"/>
    <p:sldId id="281" r:id="rId42"/>
    <p:sldId id="282" r:id="rId43"/>
    <p:sldId id="283" r:id="rId44"/>
    <p:sldId id="284" r:id="rId45"/>
    <p:sldId id="285" r:id="rId46"/>
    <p:sldId id="286" r:id="rId47"/>
    <p:sldId id="287" r:id="rId48"/>
    <p:sldId id="288" r:id="rId49"/>
    <p:sldId id="290" r:id="rId50"/>
    <p:sldId id="320" r:id="rId51"/>
    <p:sldId id="321" r:id="rId52"/>
    <p:sldId id="322" r:id="rId53"/>
    <p:sldId id="323" r:id="rId54"/>
    <p:sldId id="326" r:id="rId55"/>
    <p:sldId id="298" r:id="rId56"/>
    <p:sldId id="324" r:id="rId57"/>
    <p:sldId id="335" r:id="rId5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ownloads\Not%20your%20regular%20form%20%20%20%20%20%20%20%20%20%20%20%20%20%20%20%20%20%20%20%20%20%20%20%20%20%20%20%20%20%20%20%20%20%20%20%20%20%20%20%20%20%20Help%20us%20help%20you!%20(Response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[Not your regular form                                          Help us help you! (Responses).xlsx]Sheet3!PivotTable10</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Count of What is your hometown (city)?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Total</c:v>
                </c:pt>
              </c:strCache>
            </c:strRef>
          </c:tx>
          <c:spPr>
            <a:solidFill>
              <a:schemeClr val="accent1"/>
            </a:solidFill>
            <a:ln>
              <a:noFill/>
            </a:ln>
            <a:effectLst/>
          </c:spPr>
          <c:invertIfNegative val="0"/>
          <c:cat>
            <c:strRef>
              <c:f>Sheet3!$A$4:$A$14</c:f>
              <c:strCache>
                <c:ptCount val="11"/>
                <c:pt idx="0">
                  <c:v>bahawalpur</c:v>
                </c:pt>
                <c:pt idx="1">
                  <c:v>city</c:v>
                </c:pt>
                <c:pt idx="2">
                  <c:v>Gujrat</c:v>
                </c:pt>
                <c:pt idx="3">
                  <c:v>Islamabad</c:v>
                </c:pt>
                <c:pt idx="4">
                  <c:v>Karachi</c:v>
                </c:pt>
                <c:pt idx="5">
                  <c:v>Lahore</c:v>
                </c:pt>
                <c:pt idx="6">
                  <c:v>Lahore </c:v>
                </c:pt>
                <c:pt idx="7">
                  <c:v>Lahore.</c:v>
                </c:pt>
                <c:pt idx="8">
                  <c:v>Mansehra</c:v>
                </c:pt>
                <c:pt idx="9">
                  <c:v>Sahiwal</c:v>
                </c:pt>
                <c:pt idx="10">
                  <c:v>Vehari</c:v>
                </c:pt>
              </c:strCache>
            </c:strRef>
          </c:cat>
          <c:val>
            <c:numRef>
              <c:f>Sheet3!$B$4:$B$14</c:f>
              <c:numCache>
                <c:formatCode>General</c:formatCode>
                <c:ptCount val="11"/>
                <c:pt idx="0">
                  <c:v>1</c:v>
                </c:pt>
                <c:pt idx="1">
                  <c:v>1</c:v>
                </c:pt>
                <c:pt idx="2">
                  <c:v>1</c:v>
                </c:pt>
                <c:pt idx="3">
                  <c:v>1</c:v>
                </c:pt>
                <c:pt idx="4">
                  <c:v>1</c:v>
                </c:pt>
                <c:pt idx="5">
                  <c:v>18</c:v>
                </c:pt>
                <c:pt idx="6">
                  <c:v>1</c:v>
                </c:pt>
                <c:pt idx="7">
                  <c:v>1</c:v>
                </c:pt>
                <c:pt idx="8">
                  <c:v>1</c:v>
                </c:pt>
                <c:pt idx="9">
                  <c:v>1</c:v>
                </c:pt>
                <c:pt idx="10">
                  <c:v>1</c:v>
                </c:pt>
              </c:numCache>
            </c:numRef>
          </c:val>
          <c:extLst xmlns:c16r2="http://schemas.microsoft.com/office/drawing/2015/06/chart">
            <c:ext xmlns:c16="http://schemas.microsoft.com/office/drawing/2014/chart" uri="{C3380CC4-5D6E-409C-BE32-E72D297353CC}">
              <c16:uniqueId val="{00000000-E722-4E1A-8941-4E8C93E65A54}"/>
            </c:ext>
          </c:extLst>
        </c:ser>
        <c:dLbls>
          <c:showLegendKey val="0"/>
          <c:showVal val="0"/>
          <c:showCatName val="0"/>
          <c:showSerName val="0"/>
          <c:showPercent val="0"/>
          <c:showBubbleSize val="0"/>
        </c:dLbls>
        <c:gapWidth val="219"/>
        <c:overlap val="-27"/>
        <c:axId val="-789266768"/>
        <c:axId val="-789253712"/>
      </c:barChart>
      <c:catAx>
        <c:axId val="-789266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
          </a:p>
        </c:txPr>
        <c:crossAx val="-789253712"/>
        <c:crosses val="autoZero"/>
        <c:auto val="1"/>
        <c:lblAlgn val="ctr"/>
        <c:lblOffset val="100"/>
        <c:noMultiLvlLbl val="0"/>
      </c:catAx>
      <c:valAx>
        <c:axId val="-7892537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
          </a:p>
        </c:txPr>
        <c:crossAx val="-7892667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733C73-99C5-42F7-B0AA-609F2A6D484C}" type="datetimeFigureOut">
              <a:rPr lang="x-none" smtClean="0">
                <a:solidFill>
                  <a:prstClr val="black">
                    <a:tint val="75000"/>
                  </a:prstClr>
                </a:solidFill>
              </a:rPr>
              <a:pPr/>
              <a:t>12/12/2020</a:t>
            </a:fld>
            <a:endParaRPr lang="x-none">
              <a:solidFill>
                <a:prstClr val="black">
                  <a:tint val="75000"/>
                </a:prstClr>
              </a:solidFill>
            </a:endParaRPr>
          </a:p>
        </p:txBody>
      </p:sp>
      <p:sp>
        <p:nvSpPr>
          <p:cNvPr id="5" name="Footer Placeholder 4"/>
          <p:cNvSpPr>
            <a:spLocks noGrp="1"/>
          </p:cNvSpPr>
          <p:nvPr>
            <p:ph type="ftr" sz="quarter" idx="11"/>
          </p:nvPr>
        </p:nvSpPr>
        <p:spPr/>
        <p:txBody>
          <a:bodyPr/>
          <a:lstStyle/>
          <a:p>
            <a:endParaRPr lang="x-none">
              <a:solidFill>
                <a:prstClr val="black">
                  <a:tint val="75000"/>
                </a:prstClr>
              </a:solidFill>
            </a:endParaRPr>
          </a:p>
        </p:txBody>
      </p:sp>
      <p:sp>
        <p:nvSpPr>
          <p:cNvPr id="6" name="Slide Number Placeholder 5"/>
          <p:cNvSpPr>
            <a:spLocks noGrp="1"/>
          </p:cNvSpPr>
          <p:nvPr>
            <p:ph type="sldNum" sz="quarter" idx="12"/>
          </p:nvPr>
        </p:nvSpPr>
        <p:spPr/>
        <p:txBody>
          <a:bodyPr/>
          <a:lstStyle/>
          <a:p>
            <a:fld id="{45BA583E-9DC3-459F-BB7A-8842758FAA67}" type="slidenum">
              <a:rPr lang="x-none" smtClean="0">
                <a:solidFill>
                  <a:prstClr val="black">
                    <a:tint val="75000"/>
                  </a:prstClr>
                </a:solidFill>
              </a:rPr>
              <a:pPr/>
              <a:t>‹#›</a:t>
            </a:fld>
            <a:endParaRPr lang="x-none">
              <a:solidFill>
                <a:prstClr val="black">
                  <a:tint val="75000"/>
                </a:prstClr>
              </a:solidFill>
            </a:endParaRPr>
          </a:p>
        </p:txBody>
      </p:sp>
    </p:spTree>
    <p:extLst>
      <p:ext uri="{BB962C8B-B14F-4D97-AF65-F5344CB8AC3E}">
        <p14:creationId xmlns:p14="http://schemas.microsoft.com/office/powerpoint/2010/main" val="2855929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733C73-99C5-42F7-B0AA-609F2A6D484C}" type="datetimeFigureOut">
              <a:rPr lang="x-none" smtClean="0">
                <a:solidFill>
                  <a:prstClr val="black">
                    <a:tint val="75000"/>
                  </a:prstClr>
                </a:solidFill>
              </a:rPr>
              <a:pPr/>
              <a:t>12/12/2020</a:t>
            </a:fld>
            <a:endParaRPr lang="x-none">
              <a:solidFill>
                <a:prstClr val="black">
                  <a:tint val="75000"/>
                </a:prstClr>
              </a:solidFill>
            </a:endParaRPr>
          </a:p>
        </p:txBody>
      </p:sp>
      <p:sp>
        <p:nvSpPr>
          <p:cNvPr id="5" name="Footer Placeholder 4"/>
          <p:cNvSpPr>
            <a:spLocks noGrp="1"/>
          </p:cNvSpPr>
          <p:nvPr>
            <p:ph type="ftr" sz="quarter" idx="11"/>
          </p:nvPr>
        </p:nvSpPr>
        <p:spPr/>
        <p:txBody>
          <a:bodyPr/>
          <a:lstStyle/>
          <a:p>
            <a:endParaRPr lang="x-none">
              <a:solidFill>
                <a:prstClr val="black">
                  <a:tint val="75000"/>
                </a:prstClr>
              </a:solidFill>
            </a:endParaRPr>
          </a:p>
        </p:txBody>
      </p:sp>
      <p:sp>
        <p:nvSpPr>
          <p:cNvPr id="6" name="Slide Number Placeholder 5"/>
          <p:cNvSpPr>
            <a:spLocks noGrp="1"/>
          </p:cNvSpPr>
          <p:nvPr>
            <p:ph type="sldNum" sz="quarter" idx="12"/>
          </p:nvPr>
        </p:nvSpPr>
        <p:spPr/>
        <p:txBody>
          <a:bodyPr/>
          <a:lstStyle/>
          <a:p>
            <a:fld id="{45BA583E-9DC3-459F-BB7A-8842758FAA67}" type="slidenum">
              <a:rPr lang="x-none" smtClean="0">
                <a:solidFill>
                  <a:prstClr val="black">
                    <a:tint val="75000"/>
                  </a:prstClr>
                </a:solidFill>
              </a:rPr>
              <a:pPr/>
              <a:t>‹#›</a:t>
            </a:fld>
            <a:endParaRPr lang="x-none">
              <a:solidFill>
                <a:prstClr val="black">
                  <a:tint val="75000"/>
                </a:prstClr>
              </a:solidFill>
            </a:endParaRPr>
          </a:p>
        </p:txBody>
      </p:sp>
    </p:spTree>
    <p:extLst>
      <p:ext uri="{BB962C8B-B14F-4D97-AF65-F5344CB8AC3E}">
        <p14:creationId xmlns:p14="http://schemas.microsoft.com/office/powerpoint/2010/main" val="4138370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733C73-99C5-42F7-B0AA-609F2A6D484C}" type="datetimeFigureOut">
              <a:rPr lang="x-none" smtClean="0">
                <a:solidFill>
                  <a:prstClr val="black">
                    <a:tint val="75000"/>
                  </a:prstClr>
                </a:solidFill>
              </a:rPr>
              <a:pPr/>
              <a:t>12/12/2020</a:t>
            </a:fld>
            <a:endParaRPr lang="x-none">
              <a:solidFill>
                <a:prstClr val="black">
                  <a:tint val="75000"/>
                </a:prstClr>
              </a:solidFill>
            </a:endParaRPr>
          </a:p>
        </p:txBody>
      </p:sp>
      <p:sp>
        <p:nvSpPr>
          <p:cNvPr id="5" name="Footer Placeholder 4"/>
          <p:cNvSpPr>
            <a:spLocks noGrp="1"/>
          </p:cNvSpPr>
          <p:nvPr>
            <p:ph type="ftr" sz="quarter" idx="11"/>
          </p:nvPr>
        </p:nvSpPr>
        <p:spPr/>
        <p:txBody>
          <a:bodyPr/>
          <a:lstStyle/>
          <a:p>
            <a:endParaRPr lang="x-none">
              <a:solidFill>
                <a:prstClr val="black">
                  <a:tint val="75000"/>
                </a:prstClr>
              </a:solidFill>
            </a:endParaRPr>
          </a:p>
        </p:txBody>
      </p:sp>
      <p:sp>
        <p:nvSpPr>
          <p:cNvPr id="6" name="Slide Number Placeholder 5"/>
          <p:cNvSpPr>
            <a:spLocks noGrp="1"/>
          </p:cNvSpPr>
          <p:nvPr>
            <p:ph type="sldNum" sz="quarter" idx="12"/>
          </p:nvPr>
        </p:nvSpPr>
        <p:spPr/>
        <p:txBody>
          <a:bodyPr/>
          <a:lstStyle/>
          <a:p>
            <a:fld id="{45BA583E-9DC3-459F-BB7A-8842758FAA67}" type="slidenum">
              <a:rPr lang="x-none" smtClean="0">
                <a:solidFill>
                  <a:prstClr val="black">
                    <a:tint val="75000"/>
                  </a:prstClr>
                </a:solidFill>
              </a:rPr>
              <a:pPr/>
              <a:t>‹#›</a:t>
            </a:fld>
            <a:endParaRPr lang="x-none">
              <a:solidFill>
                <a:prstClr val="black">
                  <a:tint val="75000"/>
                </a:prstClr>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54692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733C73-99C5-42F7-B0AA-609F2A6D484C}" type="datetimeFigureOut">
              <a:rPr lang="x-none" smtClean="0">
                <a:solidFill>
                  <a:prstClr val="black">
                    <a:tint val="75000"/>
                  </a:prstClr>
                </a:solidFill>
              </a:rPr>
              <a:pPr/>
              <a:t>12/12/2020</a:t>
            </a:fld>
            <a:endParaRPr lang="x-none">
              <a:solidFill>
                <a:prstClr val="black">
                  <a:tint val="75000"/>
                </a:prstClr>
              </a:solidFill>
            </a:endParaRPr>
          </a:p>
        </p:txBody>
      </p:sp>
      <p:sp>
        <p:nvSpPr>
          <p:cNvPr id="5" name="Footer Placeholder 4"/>
          <p:cNvSpPr>
            <a:spLocks noGrp="1"/>
          </p:cNvSpPr>
          <p:nvPr>
            <p:ph type="ftr" sz="quarter" idx="11"/>
          </p:nvPr>
        </p:nvSpPr>
        <p:spPr/>
        <p:txBody>
          <a:bodyPr/>
          <a:lstStyle/>
          <a:p>
            <a:endParaRPr lang="x-none">
              <a:solidFill>
                <a:prstClr val="black">
                  <a:tint val="75000"/>
                </a:prstClr>
              </a:solidFill>
            </a:endParaRPr>
          </a:p>
        </p:txBody>
      </p:sp>
      <p:sp>
        <p:nvSpPr>
          <p:cNvPr id="6" name="Slide Number Placeholder 5"/>
          <p:cNvSpPr>
            <a:spLocks noGrp="1"/>
          </p:cNvSpPr>
          <p:nvPr>
            <p:ph type="sldNum" sz="quarter" idx="12"/>
          </p:nvPr>
        </p:nvSpPr>
        <p:spPr/>
        <p:txBody>
          <a:bodyPr/>
          <a:lstStyle/>
          <a:p>
            <a:fld id="{45BA583E-9DC3-459F-BB7A-8842758FAA67}" type="slidenum">
              <a:rPr lang="x-none" smtClean="0">
                <a:solidFill>
                  <a:prstClr val="black">
                    <a:tint val="75000"/>
                  </a:prstClr>
                </a:solidFill>
              </a:rPr>
              <a:pPr/>
              <a:t>‹#›</a:t>
            </a:fld>
            <a:endParaRPr lang="x-none">
              <a:solidFill>
                <a:prstClr val="black">
                  <a:tint val="75000"/>
                </a:prstClr>
              </a:solidFill>
            </a:endParaRPr>
          </a:p>
        </p:txBody>
      </p:sp>
    </p:spTree>
    <p:extLst>
      <p:ext uri="{BB962C8B-B14F-4D97-AF65-F5344CB8AC3E}">
        <p14:creationId xmlns:p14="http://schemas.microsoft.com/office/powerpoint/2010/main" val="2012662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733C73-99C5-42F7-B0AA-609F2A6D484C}" type="datetimeFigureOut">
              <a:rPr lang="x-none" smtClean="0">
                <a:solidFill>
                  <a:prstClr val="black">
                    <a:tint val="75000"/>
                  </a:prstClr>
                </a:solidFill>
              </a:rPr>
              <a:pPr/>
              <a:t>12/12/2020</a:t>
            </a:fld>
            <a:endParaRPr lang="x-none">
              <a:solidFill>
                <a:prstClr val="black">
                  <a:tint val="75000"/>
                </a:prstClr>
              </a:solidFill>
            </a:endParaRPr>
          </a:p>
        </p:txBody>
      </p:sp>
      <p:sp>
        <p:nvSpPr>
          <p:cNvPr id="5" name="Footer Placeholder 4"/>
          <p:cNvSpPr>
            <a:spLocks noGrp="1"/>
          </p:cNvSpPr>
          <p:nvPr>
            <p:ph type="ftr" sz="quarter" idx="11"/>
          </p:nvPr>
        </p:nvSpPr>
        <p:spPr/>
        <p:txBody>
          <a:bodyPr/>
          <a:lstStyle/>
          <a:p>
            <a:endParaRPr lang="x-none">
              <a:solidFill>
                <a:prstClr val="black">
                  <a:tint val="75000"/>
                </a:prstClr>
              </a:solidFill>
            </a:endParaRPr>
          </a:p>
        </p:txBody>
      </p:sp>
      <p:sp>
        <p:nvSpPr>
          <p:cNvPr id="6" name="Slide Number Placeholder 5"/>
          <p:cNvSpPr>
            <a:spLocks noGrp="1"/>
          </p:cNvSpPr>
          <p:nvPr>
            <p:ph type="sldNum" sz="quarter" idx="12"/>
          </p:nvPr>
        </p:nvSpPr>
        <p:spPr/>
        <p:txBody>
          <a:bodyPr/>
          <a:lstStyle/>
          <a:p>
            <a:fld id="{45BA583E-9DC3-459F-BB7A-8842758FAA67}" type="slidenum">
              <a:rPr lang="x-none" smtClean="0">
                <a:solidFill>
                  <a:prstClr val="black">
                    <a:tint val="75000"/>
                  </a:prstClr>
                </a:solidFill>
              </a:rPr>
              <a:pPr/>
              <a:t>‹#›</a:t>
            </a:fld>
            <a:endParaRPr lang="x-none">
              <a:solidFill>
                <a:prstClr val="black">
                  <a:tint val="75000"/>
                </a:prstClr>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93210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733C73-99C5-42F7-B0AA-609F2A6D484C}" type="datetimeFigureOut">
              <a:rPr lang="x-none" smtClean="0">
                <a:solidFill>
                  <a:prstClr val="black">
                    <a:tint val="75000"/>
                  </a:prstClr>
                </a:solidFill>
              </a:rPr>
              <a:pPr/>
              <a:t>12/12/2020</a:t>
            </a:fld>
            <a:endParaRPr lang="x-none">
              <a:solidFill>
                <a:prstClr val="black">
                  <a:tint val="75000"/>
                </a:prstClr>
              </a:solidFill>
            </a:endParaRPr>
          </a:p>
        </p:txBody>
      </p:sp>
      <p:sp>
        <p:nvSpPr>
          <p:cNvPr id="5" name="Footer Placeholder 4"/>
          <p:cNvSpPr>
            <a:spLocks noGrp="1"/>
          </p:cNvSpPr>
          <p:nvPr>
            <p:ph type="ftr" sz="quarter" idx="11"/>
          </p:nvPr>
        </p:nvSpPr>
        <p:spPr/>
        <p:txBody>
          <a:bodyPr/>
          <a:lstStyle/>
          <a:p>
            <a:endParaRPr lang="x-none">
              <a:solidFill>
                <a:prstClr val="black">
                  <a:tint val="75000"/>
                </a:prstClr>
              </a:solidFill>
            </a:endParaRPr>
          </a:p>
        </p:txBody>
      </p:sp>
      <p:sp>
        <p:nvSpPr>
          <p:cNvPr id="6" name="Slide Number Placeholder 5"/>
          <p:cNvSpPr>
            <a:spLocks noGrp="1"/>
          </p:cNvSpPr>
          <p:nvPr>
            <p:ph type="sldNum" sz="quarter" idx="12"/>
          </p:nvPr>
        </p:nvSpPr>
        <p:spPr/>
        <p:txBody>
          <a:bodyPr/>
          <a:lstStyle/>
          <a:p>
            <a:fld id="{45BA583E-9DC3-459F-BB7A-8842758FAA67}" type="slidenum">
              <a:rPr lang="x-none" smtClean="0">
                <a:solidFill>
                  <a:prstClr val="black">
                    <a:tint val="75000"/>
                  </a:prstClr>
                </a:solidFill>
              </a:rPr>
              <a:pPr/>
              <a:t>‹#›</a:t>
            </a:fld>
            <a:endParaRPr lang="x-none">
              <a:solidFill>
                <a:prstClr val="black">
                  <a:tint val="75000"/>
                </a:prstClr>
              </a:solidFill>
            </a:endParaRPr>
          </a:p>
        </p:txBody>
      </p:sp>
    </p:spTree>
    <p:extLst>
      <p:ext uri="{BB962C8B-B14F-4D97-AF65-F5344CB8AC3E}">
        <p14:creationId xmlns:p14="http://schemas.microsoft.com/office/powerpoint/2010/main" val="89783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733C73-99C5-42F7-B0AA-609F2A6D484C}" type="datetimeFigureOut">
              <a:rPr lang="x-none" smtClean="0">
                <a:solidFill>
                  <a:prstClr val="black">
                    <a:tint val="75000"/>
                  </a:prstClr>
                </a:solidFill>
              </a:rPr>
              <a:pPr/>
              <a:t>12/12/2020</a:t>
            </a:fld>
            <a:endParaRPr lang="x-none">
              <a:solidFill>
                <a:prstClr val="black">
                  <a:tint val="75000"/>
                </a:prstClr>
              </a:solidFill>
            </a:endParaRPr>
          </a:p>
        </p:txBody>
      </p:sp>
      <p:sp>
        <p:nvSpPr>
          <p:cNvPr id="5" name="Footer Placeholder 4"/>
          <p:cNvSpPr>
            <a:spLocks noGrp="1"/>
          </p:cNvSpPr>
          <p:nvPr>
            <p:ph type="ftr" sz="quarter" idx="11"/>
          </p:nvPr>
        </p:nvSpPr>
        <p:spPr/>
        <p:txBody>
          <a:bodyPr/>
          <a:lstStyle/>
          <a:p>
            <a:endParaRPr lang="x-none">
              <a:solidFill>
                <a:prstClr val="black">
                  <a:tint val="75000"/>
                </a:prstClr>
              </a:solidFill>
            </a:endParaRPr>
          </a:p>
        </p:txBody>
      </p:sp>
      <p:sp>
        <p:nvSpPr>
          <p:cNvPr id="6" name="Slide Number Placeholder 5"/>
          <p:cNvSpPr>
            <a:spLocks noGrp="1"/>
          </p:cNvSpPr>
          <p:nvPr>
            <p:ph type="sldNum" sz="quarter" idx="12"/>
          </p:nvPr>
        </p:nvSpPr>
        <p:spPr/>
        <p:txBody>
          <a:bodyPr/>
          <a:lstStyle/>
          <a:p>
            <a:fld id="{45BA583E-9DC3-459F-BB7A-8842758FAA67}" type="slidenum">
              <a:rPr lang="x-none" smtClean="0">
                <a:solidFill>
                  <a:prstClr val="black">
                    <a:tint val="75000"/>
                  </a:prstClr>
                </a:solidFill>
              </a:rPr>
              <a:pPr/>
              <a:t>‹#›</a:t>
            </a:fld>
            <a:endParaRPr lang="x-none">
              <a:solidFill>
                <a:prstClr val="black">
                  <a:tint val="75000"/>
                </a:prstClr>
              </a:solidFill>
            </a:endParaRPr>
          </a:p>
        </p:txBody>
      </p:sp>
    </p:spTree>
    <p:extLst>
      <p:ext uri="{BB962C8B-B14F-4D97-AF65-F5344CB8AC3E}">
        <p14:creationId xmlns:p14="http://schemas.microsoft.com/office/powerpoint/2010/main" val="1466873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733C73-99C5-42F7-B0AA-609F2A6D484C}" type="datetimeFigureOut">
              <a:rPr lang="x-none" smtClean="0">
                <a:solidFill>
                  <a:prstClr val="black">
                    <a:tint val="75000"/>
                  </a:prstClr>
                </a:solidFill>
              </a:rPr>
              <a:pPr/>
              <a:t>12/12/2020</a:t>
            </a:fld>
            <a:endParaRPr lang="x-none">
              <a:solidFill>
                <a:prstClr val="black">
                  <a:tint val="75000"/>
                </a:prstClr>
              </a:solidFill>
            </a:endParaRPr>
          </a:p>
        </p:txBody>
      </p:sp>
      <p:sp>
        <p:nvSpPr>
          <p:cNvPr id="5" name="Footer Placeholder 4"/>
          <p:cNvSpPr>
            <a:spLocks noGrp="1"/>
          </p:cNvSpPr>
          <p:nvPr>
            <p:ph type="ftr" sz="quarter" idx="11"/>
          </p:nvPr>
        </p:nvSpPr>
        <p:spPr/>
        <p:txBody>
          <a:bodyPr/>
          <a:lstStyle/>
          <a:p>
            <a:endParaRPr lang="x-none">
              <a:solidFill>
                <a:prstClr val="black">
                  <a:tint val="75000"/>
                </a:prstClr>
              </a:solidFill>
            </a:endParaRPr>
          </a:p>
        </p:txBody>
      </p:sp>
      <p:sp>
        <p:nvSpPr>
          <p:cNvPr id="6" name="Slide Number Placeholder 5"/>
          <p:cNvSpPr>
            <a:spLocks noGrp="1"/>
          </p:cNvSpPr>
          <p:nvPr>
            <p:ph type="sldNum" sz="quarter" idx="12"/>
          </p:nvPr>
        </p:nvSpPr>
        <p:spPr/>
        <p:txBody>
          <a:bodyPr/>
          <a:lstStyle/>
          <a:p>
            <a:fld id="{45BA583E-9DC3-459F-BB7A-8842758FAA67}" type="slidenum">
              <a:rPr lang="x-none" smtClean="0">
                <a:solidFill>
                  <a:prstClr val="black">
                    <a:tint val="75000"/>
                  </a:prstClr>
                </a:solidFill>
              </a:rPr>
              <a:pPr/>
              <a:t>‹#›</a:t>
            </a:fld>
            <a:endParaRPr lang="x-none">
              <a:solidFill>
                <a:prstClr val="black">
                  <a:tint val="75000"/>
                </a:prstClr>
              </a:solidFill>
            </a:endParaRPr>
          </a:p>
        </p:txBody>
      </p:sp>
    </p:spTree>
    <p:extLst>
      <p:ext uri="{BB962C8B-B14F-4D97-AF65-F5344CB8AC3E}">
        <p14:creationId xmlns:p14="http://schemas.microsoft.com/office/powerpoint/2010/main" val="42891588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9690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733C73-99C5-42F7-B0AA-609F2A6D484C}" type="datetimeFigureOut">
              <a:rPr lang="x-none" smtClean="0">
                <a:solidFill>
                  <a:prstClr val="black">
                    <a:tint val="75000"/>
                  </a:prstClr>
                </a:solidFill>
              </a:rPr>
              <a:pPr/>
              <a:t>12/12/2020</a:t>
            </a:fld>
            <a:endParaRPr lang="x-none">
              <a:solidFill>
                <a:prstClr val="black">
                  <a:tint val="75000"/>
                </a:prstClr>
              </a:solidFill>
            </a:endParaRPr>
          </a:p>
        </p:txBody>
      </p:sp>
      <p:sp>
        <p:nvSpPr>
          <p:cNvPr id="5" name="Footer Placeholder 4"/>
          <p:cNvSpPr>
            <a:spLocks noGrp="1"/>
          </p:cNvSpPr>
          <p:nvPr>
            <p:ph type="ftr" sz="quarter" idx="11"/>
          </p:nvPr>
        </p:nvSpPr>
        <p:spPr/>
        <p:txBody>
          <a:bodyPr/>
          <a:lstStyle/>
          <a:p>
            <a:endParaRPr lang="x-none">
              <a:solidFill>
                <a:prstClr val="black">
                  <a:tint val="75000"/>
                </a:prstClr>
              </a:solidFill>
            </a:endParaRPr>
          </a:p>
        </p:txBody>
      </p:sp>
      <p:sp>
        <p:nvSpPr>
          <p:cNvPr id="6" name="Slide Number Placeholder 5"/>
          <p:cNvSpPr>
            <a:spLocks noGrp="1"/>
          </p:cNvSpPr>
          <p:nvPr>
            <p:ph type="sldNum" sz="quarter" idx="12"/>
          </p:nvPr>
        </p:nvSpPr>
        <p:spPr/>
        <p:txBody>
          <a:bodyPr/>
          <a:lstStyle/>
          <a:p>
            <a:fld id="{45BA583E-9DC3-459F-BB7A-8842758FAA67}" type="slidenum">
              <a:rPr lang="x-none" smtClean="0">
                <a:solidFill>
                  <a:prstClr val="black">
                    <a:tint val="75000"/>
                  </a:prstClr>
                </a:solidFill>
              </a:rPr>
              <a:pPr/>
              <a:t>‹#›</a:t>
            </a:fld>
            <a:endParaRPr lang="x-none">
              <a:solidFill>
                <a:prstClr val="black">
                  <a:tint val="75000"/>
                </a:prstClr>
              </a:solidFill>
            </a:endParaRPr>
          </a:p>
        </p:txBody>
      </p:sp>
    </p:spTree>
    <p:extLst>
      <p:ext uri="{BB962C8B-B14F-4D97-AF65-F5344CB8AC3E}">
        <p14:creationId xmlns:p14="http://schemas.microsoft.com/office/powerpoint/2010/main" val="589681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733C73-99C5-42F7-B0AA-609F2A6D484C}" type="datetimeFigureOut">
              <a:rPr lang="x-none" smtClean="0">
                <a:solidFill>
                  <a:prstClr val="black">
                    <a:tint val="75000"/>
                  </a:prstClr>
                </a:solidFill>
              </a:rPr>
              <a:pPr/>
              <a:t>12/12/2020</a:t>
            </a:fld>
            <a:endParaRPr lang="x-none">
              <a:solidFill>
                <a:prstClr val="black">
                  <a:tint val="75000"/>
                </a:prstClr>
              </a:solidFill>
            </a:endParaRPr>
          </a:p>
        </p:txBody>
      </p:sp>
      <p:sp>
        <p:nvSpPr>
          <p:cNvPr id="5" name="Footer Placeholder 4"/>
          <p:cNvSpPr>
            <a:spLocks noGrp="1"/>
          </p:cNvSpPr>
          <p:nvPr>
            <p:ph type="ftr" sz="quarter" idx="11"/>
          </p:nvPr>
        </p:nvSpPr>
        <p:spPr/>
        <p:txBody>
          <a:bodyPr/>
          <a:lstStyle/>
          <a:p>
            <a:endParaRPr lang="x-none">
              <a:solidFill>
                <a:prstClr val="black">
                  <a:tint val="75000"/>
                </a:prstClr>
              </a:solidFill>
            </a:endParaRPr>
          </a:p>
        </p:txBody>
      </p:sp>
      <p:sp>
        <p:nvSpPr>
          <p:cNvPr id="6" name="Slide Number Placeholder 5"/>
          <p:cNvSpPr>
            <a:spLocks noGrp="1"/>
          </p:cNvSpPr>
          <p:nvPr>
            <p:ph type="sldNum" sz="quarter" idx="12"/>
          </p:nvPr>
        </p:nvSpPr>
        <p:spPr/>
        <p:txBody>
          <a:bodyPr/>
          <a:lstStyle/>
          <a:p>
            <a:fld id="{45BA583E-9DC3-459F-BB7A-8842758FAA67}" type="slidenum">
              <a:rPr lang="x-none" smtClean="0">
                <a:solidFill>
                  <a:prstClr val="black">
                    <a:tint val="75000"/>
                  </a:prstClr>
                </a:solidFill>
              </a:rPr>
              <a:pPr/>
              <a:t>‹#›</a:t>
            </a:fld>
            <a:endParaRPr lang="x-none">
              <a:solidFill>
                <a:prstClr val="black">
                  <a:tint val="75000"/>
                </a:prstClr>
              </a:solidFill>
            </a:endParaRPr>
          </a:p>
        </p:txBody>
      </p:sp>
    </p:spTree>
    <p:extLst>
      <p:ext uri="{BB962C8B-B14F-4D97-AF65-F5344CB8AC3E}">
        <p14:creationId xmlns:p14="http://schemas.microsoft.com/office/powerpoint/2010/main" val="4157109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733C73-99C5-42F7-B0AA-609F2A6D484C}" type="datetimeFigureOut">
              <a:rPr lang="x-none" smtClean="0">
                <a:solidFill>
                  <a:prstClr val="black">
                    <a:tint val="75000"/>
                  </a:prstClr>
                </a:solidFill>
              </a:rPr>
              <a:pPr/>
              <a:t>12/12/2020</a:t>
            </a:fld>
            <a:endParaRPr lang="x-none">
              <a:solidFill>
                <a:prstClr val="black">
                  <a:tint val="75000"/>
                </a:prstClr>
              </a:solidFill>
            </a:endParaRPr>
          </a:p>
        </p:txBody>
      </p:sp>
      <p:sp>
        <p:nvSpPr>
          <p:cNvPr id="6" name="Footer Placeholder 5"/>
          <p:cNvSpPr>
            <a:spLocks noGrp="1"/>
          </p:cNvSpPr>
          <p:nvPr>
            <p:ph type="ftr" sz="quarter" idx="11"/>
          </p:nvPr>
        </p:nvSpPr>
        <p:spPr/>
        <p:txBody>
          <a:bodyPr/>
          <a:lstStyle/>
          <a:p>
            <a:endParaRPr lang="x-none">
              <a:solidFill>
                <a:prstClr val="black">
                  <a:tint val="75000"/>
                </a:prstClr>
              </a:solidFill>
            </a:endParaRPr>
          </a:p>
        </p:txBody>
      </p:sp>
      <p:sp>
        <p:nvSpPr>
          <p:cNvPr id="7" name="Slide Number Placeholder 6"/>
          <p:cNvSpPr>
            <a:spLocks noGrp="1"/>
          </p:cNvSpPr>
          <p:nvPr>
            <p:ph type="sldNum" sz="quarter" idx="12"/>
          </p:nvPr>
        </p:nvSpPr>
        <p:spPr/>
        <p:txBody>
          <a:bodyPr/>
          <a:lstStyle/>
          <a:p>
            <a:fld id="{45BA583E-9DC3-459F-BB7A-8842758FAA67}" type="slidenum">
              <a:rPr lang="x-none" smtClean="0">
                <a:solidFill>
                  <a:prstClr val="black">
                    <a:tint val="75000"/>
                  </a:prstClr>
                </a:solidFill>
              </a:rPr>
              <a:pPr/>
              <a:t>‹#›</a:t>
            </a:fld>
            <a:endParaRPr lang="x-none">
              <a:solidFill>
                <a:prstClr val="black">
                  <a:tint val="75000"/>
                </a:prstClr>
              </a:solidFill>
            </a:endParaRPr>
          </a:p>
        </p:txBody>
      </p:sp>
    </p:spTree>
    <p:extLst>
      <p:ext uri="{BB962C8B-B14F-4D97-AF65-F5344CB8AC3E}">
        <p14:creationId xmlns:p14="http://schemas.microsoft.com/office/powerpoint/2010/main" val="3104437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733C73-99C5-42F7-B0AA-609F2A6D484C}" type="datetimeFigureOut">
              <a:rPr lang="x-none" smtClean="0">
                <a:solidFill>
                  <a:prstClr val="black">
                    <a:tint val="75000"/>
                  </a:prstClr>
                </a:solidFill>
              </a:rPr>
              <a:pPr/>
              <a:t>12/12/2020</a:t>
            </a:fld>
            <a:endParaRPr lang="x-none">
              <a:solidFill>
                <a:prstClr val="black">
                  <a:tint val="75000"/>
                </a:prstClr>
              </a:solidFill>
            </a:endParaRPr>
          </a:p>
        </p:txBody>
      </p:sp>
      <p:sp>
        <p:nvSpPr>
          <p:cNvPr id="8" name="Footer Placeholder 7"/>
          <p:cNvSpPr>
            <a:spLocks noGrp="1"/>
          </p:cNvSpPr>
          <p:nvPr>
            <p:ph type="ftr" sz="quarter" idx="11"/>
          </p:nvPr>
        </p:nvSpPr>
        <p:spPr/>
        <p:txBody>
          <a:bodyPr/>
          <a:lstStyle/>
          <a:p>
            <a:endParaRPr lang="x-none">
              <a:solidFill>
                <a:prstClr val="black">
                  <a:tint val="75000"/>
                </a:prstClr>
              </a:solidFill>
            </a:endParaRPr>
          </a:p>
        </p:txBody>
      </p:sp>
      <p:sp>
        <p:nvSpPr>
          <p:cNvPr id="9" name="Slide Number Placeholder 8"/>
          <p:cNvSpPr>
            <a:spLocks noGrp="1"/>
          </p:cNvSpPr>
          <p:nvPr>
            <p:ph type="sldNum" sz="quarter" idx="12"/>
          </p:nvPr>
        </p:nvSpPr>
        <p:spPr/>
        <p:txBody>
          <a:bodyPr/>
          <a:lstStyle/>
          <a:p>
            <a:fld id="{45BA583E-9DC3-459F-BB7A-8842758FAA67}" type="slidenum">
              <a:rPr lang="x-none" smtClean="0">
                <a:solidFill>
                  <a:prstClr val="black">
                    <a:tint val="75000"/>
                  </a:prstClr>
                </a:solidFill>
              </a:rPr>
              <a:pPr/>
              <a:t>‹#›</a:t>
            </a:fld>
            <a:endParaRPr lang="x-none">
              <a:solidFill>
                <a:prstClr val="black">
                  <a:tint val="75000"/>
                </a:prstClr>
              </a:solidFill>
            </a:endParaRPr>
          </a:p>
        </p:txBody>
      </p:sp>
    </p:spTree>
    <p:extLst>
      <p:ext uri="{BB962C8B-B14F-4D97-AF65-F5344CB8AC3E}">
        <p14:creationId xmlns:p14="http://schemas.microsoft.com/office/powerpoint/2010/main" val="1736297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733C73-99C5-42F7-B0AA-609F2A6D484C}" type="datetimeFigureOut">
              <a:rPr lang="x-none" smtClean="0">
                <a:solidFill>
                  <a:prstClr val="black">
                    <a:tint val="75000"/>
                  </a:prstClr>
                </a:solidFill>
              </a:rPr>
              <a:pPr/>
              <a:t>12/12/2020</a:t>
            </a:fld>
            <a:endParaRPr lang="x-none">
              <a:solidFill>
                <a:prstClr val="black">
                  <a:tint val="75000"/>
                </a:prstClr>
              </a:solidFill>
            </a:endParaRPr>
          </a:p>
        </p:txBody>
      </p:sp>
      <p:sp>
        <p:nvSpPr>
          <p:cNvPr id="4" name="Footer Placeholder 3"/>
          <p:cNvSpPr>
            <a:spLocks noGrp="1"/>
          </p:cNvSpPr>
          <p:nvPr>
            <p:ph type="ftr" sz="quarter" idx="11"/>
          </p:nvPr>
        </p:nvSpPr>
        <p:spPr/>
        <p:txBody>
          <a:bodyPr/>
          <a:lstStyle/>
          <a:p>
            <a:endParaRPr lang="x-none">
              <a:solidFill>
                <a:prstClr val="black">
                  <a:tint val="75000"/>
                </a:prstClr>
              </a:solidFill>
            </a:endParaRPr>
          </a:p>
        </p:txBody>
      </p:sp>
      <p:sp>
        <p:nvSpPr>
          <p:cNvPr id="5" name="Slide Number Placeholder 4"/>
          <p:cNvSpPr>
            <a:spLocks noGrp="1"/>
          </p:cNvSpPr>
          <p:nvPr>
            <p:ph type="sldNum" sz="quarter" idx="12"/>
          </p:nvPr>
        </p:nvSpPr>
        <p:spPr/>
        <p:txBody>
          <a:bodyPr/>
          <a:lstStyle/>
          <a:p>
            <a:fld id="{45BA583E-9DC3-459F-BB7A-8842758FAA67}" type="slidenum">
              <a:rPr lang="x-none" smtClean="0">
                <a:solidFill>
                  <a:prstClr val="black">
                    <a:tint val="75000"/>
                  </a:prstClr>
                </a:solidFill>
              </a:rPr>
              <a:pPr/>
              <a:t>‹#›</a:t>
            </a:fld>
            <a:endParaRPr lang="x-none">
              <a:solidFill>
                <a:prstClr val="black">
                  <a:tint val="75000"/>
                </a:prstClr>
              </a:solidFill>
            </a:endParaRPr>
          </a:p>
        </p:txBody>
      </p:sp>
    </p:spTree>
    <p:extLst>
      <p:ext uri="{BB962C8B-B14F-4D97-AF65-F5344CB8AC3E}">
        <p14:creationId xmlns:p14="http://schemas.microsoft.com/office/powerpoint/2010/main" val="901088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733C73-99C5-42F7-B0AA-609F2A6D484C}" type="datetimeFigureOut">
              <a:rPr lang="x-none" smtClean="0">
                <a:solidFill>
                  <a:prstClr val="black">
                    <a:tint val="75000"/>
                  </a:prstClr>
                </a:solidFill>
              </a:rPr>
              <a:pPr/>
              <a:t>12/12/2020</a:t>
            </a:fld>
            <a:endParaRPr lang="x-none">
              <a:solidFill>
                <a:prstClr val="black">
                  <a:tint val="75000"/>
                </a:prstClr>
              </a:solidFill>
            </a:endParaRPr>
          </a:p>
        </p:txBody>
      </p:sp>
      <p:sp>
        <p:nvSpPr>
          <p:cNvPr id="3" name="Footer Placeholder 2"/>
          <p:cNvSpPr>
            <a:spLocks noGrp="1"/>
          </p:cNvSpPr>
          <p:nvPr>
            <p:ph type="ftr" sz="quarter" idx="11"/>
          </p:nvPr>
        </p:nvSpPr>
        <p:spPr/>
        <p:txBody>
          <a:bodyPr/>
          <a:lstStyle/>
          <a:p>
            <a:endParaRPr lang="x-none">
              <a:solidFill>
                <a:prstClr val="black">
                  <a:tint val="75000"/>
                </a:prstClr>
              </a:solidFill>
            </a:endParaRPr>
          </a:p>
        </p:txBody>
      </p:sp>
      <p:sp>
        <p:nvSpPr>
          <p:cNvPr id="4" name="Slide Number Placeholder 3"/>
          <p:cNvSpPr>
            <a:spLocks noGrp="1"/>
          </p:cNvSpPr>
          <p:nvPr>
            <p:ph type="sldNum" sz="quarter" idx="12"/>
          </p:nvPr>
        </p:nvSpPr>
        <p:spPr/>
        <p:txBody>
          <a:bodyPr/>
          <a:lstStyle/>
          <a:p>
            <a:fld id="{45BA583E-9DC3-459F-BB7A-8842758FAA67}" type="slidenum">
              <a:rPr lang="x-none" smtClean="0">
                <a:solidFill>
                  <a:prstClr val="black">
                    <a:tint val="75000"/>
                  </a:prstClr>
                </a:solidFill>
              </a:rPr>
              <a:pPr/>
              <a:t>‹#›</a:t>
            </a:fld>
            <a:endParaRPr lang="x-none">
              <a:solidFill>
                <a:prstClr val="black">
                  <a:tint val="75000"/>
                </a:prstClr>
              </a:solidFill>
            </a:endParaRPr>
          </a:p>
        </p:txBody>
      </p:sp>
    </p:spTree>
    <p:extLst>
      <p:ext uri="{BB962C8B-B14F-4D97-AF65-F5344CB8AC3E}">
        <p14:creationId xmlns:p14="http://schemas.microsoft.com/office/powerpoint/2010/main" val="3865732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0733C73-99C5-42F7-B0AA-609F2A6D484C}" type="datetimeFigureOut">
              <a:rPr lang="x-none" smtClean="0">
                <a:solidFill>
                  <a:prstClr val="black">
                    <a:tint val="75000"/>
                  </a:prstClr>
                </a:solidFill>
              </a:rPr>
              <a:pPr/>
              <a:t>12/12/2020</a:t>
            </a:fld>
            <a:endParaRPr lang="x-none">
              <a:solidFill>
                <a:prstClr val="black">
                  <a:tint val="75000"/>
                </a:prstClr>
              </a:solidFill>
            </a:endParaRPr>
          </a:p>
        </p:txBody>
      </p:sp>
      <p:sp>
        <p:nvSpPr>
          <p:cNvPr id="6" name="Footer Placeholder 5"/>
          <p:cNvSpPr>
            <a:spLocks noGrp="1"/>
          </p:cNvSpPr>
          <p:nvPr>
            <p:ph type="ftr" sz="quarter" idx="11"/>
          </p:nvPr>
        </p:nvSpPr>
        <p:spPr/>
        <p:txBody>
          <a:bodyPr/>
          <a:lstStyle/>
          <a:p>
            <a:endParaRPr lang="x-none">
              <a:solidFill>
                <a:prstClr val="black">
                  <a:tint val="75000"/>
                </a:prstClr>
              </a:solidFill>
            </a:endParaRPr>
          </a:p>
        </p:txBody>
      </p:sp>
      <p:sp>
        <p:nvSpPr>
          <p:cNvPr id="7" name="Slide Number Placeholder 6"/>
          <p:cNvSpPr>
            <a:spLocks noGrp="1"/>
          </p:cNvSpPr>
          <p:nvPr>
            <p:ph type="sldNum" sz="quarter" idx="12"/>
          </p:nvPr>
        </p:nvSpPr>
        <p:spPr/>
        <p:txBody>
          <a:bodyPr/>
          <a:lstStyle/>
          <a:p>
            <a:fld id="{45BA583E-9DC3-459F-BB7A-8842758FAA67}" type="slidenum">
              <a:rPr lang="x-none" smtClean="0">
                <a:solidFill>
                  <a:prstClr val="black">
                    <a:tint val="75000"/>
                  </a:prstClr>
                </a:solidFill>
              </a:rPr>
              <a:pPr/>
              <a:t>‹#›</a:t>
            </a:fld>
            <a:endParaRPr lang="x-none">
              <a:solidFill>
                <a:prstClr val="black">
                  <a:tint val="75000"/>
                </a:prstClr>
              </a:solidFill>
            </a:endParaRPr>
          </a:p>
        </p:txBody>
      </p:sp>
    </p:spTree>
    <p:extLst>
      <p:ext uri="{BB962C8B-B14F-4D97-AF65-F5344CB8AC3E}">
        <p14:creationId xmlns:p14="http://schemas.microsoft.com/office/powerpoint/2010/main" val="2890231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733C73-99C5-42F7-B0AA-609F2A6D484C}" type="datetimeFigureOut">
              <a:rPr lang="x-none" smtClean="0">
                <a:solidFill>
                  <a:prstClr val="black">
                    <a:tint val="75000"/>
                  </a:prstClr>
                </a:solidFill>
              </a:rPr>
              <a:pPr/>
              <a:t>12/12/2020</a:t>
            </a:fld>
            <a:endParaRPr lang="x-none">
              <a:solidFill>
                <a:prstClr val="black">
                  <a:tint val="75000"/>
                </a:prstClr>
              </a:solidFill>
            </a:endParaRPr>
          </a:p>
        </p:txBody>
      </p:sp>
      <p:sp>
        <p:nvSpPr>
          <p:cNvPr id="6" name="Footer Placeholder 5"/>
          <p:cNvSpPr>
            <a:spLocks noGrp="1"/>
          </p:cNvSpPr>
          <p:nvPr>
            <p:ph type="ftr" sz="quarter" idx="11"/>
          </p:nvPr>
        </p:nvSpPr>
        <p:spPr/>
        <p:txBody>
          <a:bodyPr/>
          <a:lstStyle/>
          <a:p>
            <a:endParaRPr lang="x-none">
              <a:solidFill>
                <a:prstClr val="black">
                  <a:tint val="75000"/>
                </a:prstClr>
              </a:solidFill>
            </a:endParaRPr>
          </a:p>
        </p:txBody>
      </p:sp>
      <p:sp>
        <p:nvSpPr>
          <p:cNvPr id="7" name="Slide Number Placeholder 6"/>
          <p:cNvSpPr>
            <a:spLocks noGrp="1"/>
          </p:cNvSpPr>
          <p:nvPr>
            <p:ph type="sldNum" sz="quarter" idx="12"/>
          </p:nvPr>
        </p:nvSpPr>
        <p:spPr/>
        <p:txBody>
          <a:bodyPr/>
          <a:lstStyle/>
          <a:p>
            <a:fld id="{45BA583E-9DC3-459F-BB7A-8842758FAA67}" type="slidenum">
              <a:rPr lang="x-none" smtClean="0">
                <a:solidFill>
                  <a:prstClr val="black">
                    <a:tint val="75000"/>
                  </a:prstClr>
                </a:solidFill>
              </a:rPr>
              <a:pPr/>
              <a:t>‹#›</a:t>
            </a:fld>
            <a:endParaRPr lang="x-none">
              <a:solidFill>
                <a:prstClr val="black">
                  <a:tint val="75000"/>
                </a:prstClr>
              </a:solidFill>
            </a:endParaRPr>
          </a:p>
        </p:txBody>
      </p:sp>
    </p:spTree>
    <p:extLst>
      <p:ext uri="{BB962C8B-B14F-4D97-AF65-F5344CB8AC3E}">
        <p14:creationId xmlns:p14="http://schemas.microsoft.com/office/powerpoint/2010/main" val="28366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12/12/2020</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47209817"/>
      </p:ext>
    </p:extLst>
  </p:cSld>
  <p:clrMap bg1="lt1" tx1="dk1" bg2="lt2" tx2="dk2" accent1="accent1" accent2="accent2" accent3="accent3" accent4="accent4" accent5="accent5" accent6="accent6" hlink="hlink" folHlink="folHlink"/>
  <p:sldLayoutIdLst>
    <p:sldLayoutId id="2296305014" r:id="rId1"/>
    <p:sldLayoutId id="2296305015" r:id="rId2"/>
    <p:sldLayoutId id="2296305016" r:id="rId3"/>
    <p:sldLayoutId id="2296305017" r:id="rId4"/>
    <p:sldLayoutId id="2296305018" r:id="rId5"/>
    <p:sldLayoutId id="2296305019" r:id="rId6"/>
    <p:sldLayoutId id="2296305020" r:id="rId7"/>
    <p:sldLayoutId id="2296305021" r:id="rId8"/>
    <p:sldLayoutId id="2296305022" r:id="rId9"/>
    <p:sldLayoutId id="2296305023" r:id="rId10"/>
    <p:sldLayoutId id="2296305024" r:id="rId11"/>
    <p:sldLayoutId id="2296305025" r:id="rId12"/>
    <p:sldLayoutId id="2296305026" r:id="rId13"/>
    <p:sldLayoutId id="2296305027" r:id="rId14"/>
    <p:sldLayoutId id="2296305028" r:id="rId15"/>
    <p:sldLayoutId id="2296305029" r:id="rId16"/>
    <p:sldLayoutId id="2296305030"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3" Type="http://schemas.openxmlformats.org/officeDocument/2006/relationships/hyperlink" Target="https://docs.google.com/spreadsheets/d/1aLkRsGR_mScFqydIqgq2UXxGlK-BURbV16Yk_Qdp3y0?usp=forms_web_b#gid=81803250" TargetMode="External"/><Relationship Id="rId2" Type="http://schemas.openxmlformats.org/officeDocument/2006/relationships/hyperlink" Target="https://docs.google.com/forms/d/e/1FAIpQLSelGBZ6ZSminEHjMrMzsBhoiVdUeQV-16aNBW501wjdGb_IBQ/viewform?usp=sf_link" TargetMode="Externa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3135D9-28DC-4798-A062-BCFED31D88E2}"/>
              </a:ext>
            </a:extLst>
          </p:cNvPr>
          <p:cNvSpPr>
            <a:spLocks noGrp="1"/>
          </p:cNvSpPr>
          <p:nvPr>
            <p:ph type="title"/>
          </p:nvPr>
        </p:nvSpPr>
        <p:spPr>
          <a:xfrm>
            <a:off x="360759" y="3752849"/>
            <a:ext cx="2468166" cy="2452687"/>
          </a:xfrm>
        </p:spPr>
        <p:txBody>
          <a:bodyPr anchor="ctr">
            <a:normAutofit/>
          </a:bodyPr>
          <a:lstStyle/>
          <a:p>
            <a:r>
              <a:rPr lang="en-US" sz="3100" dirty="0"/>
              <a:t>Marketing Models </a:t>
            </a:r>
            <a:br>
              <a:rPr lang="en-US" sz="3100" dirty="0"/>
            </a:br>
            <a:r>
              <a:rPr lang="en-US" sz="2400" dirty="0">
                <a:solidFill>
                  <a:schemeClr val="accent2">
                    <a:lumMod val="75000"/>
                  </a:schemeClr>
                </a:solidFill>
              </a:rPr>
              <a:t>Peach</a:t>
            </a:r>
            <a:r>
              <a:rPr lang="en-US" sz="2400" dirty="0"/>
              <a:t> </a:t>
            </a:r>
            <a:r>
              <a:rPr lang="en-US" sz="2400" dirty="0">
                <a:solidFill>
                  <a:schemeClr val="accent6">
                    <a:lumMod val="75000"/>
                  </a:schemeClr>
                </a:solidFill>
              </a:rPr>
              <a:t>Learning</a:t>
            </a:r>
            <a:endParaRPr lang="x-none" sz="2400" dirty="0">
              <a:solidFill>
                <a:schemeClr val="accent6">
                  <a:lumMod val="75000"/>
                </a:schemeClr>
              </a:solidFill>
            </a:endParaRPr>
          </a:p>
        </p:txBody>
      </p:sp>
      <p:sp>
        <p:nvSpPr>
          <p:cNvPr id="3" name="Content Placeholder 2">
            <a:extLst>
              <a:ext uri="{FF2B5EF4-FFF2-40B4-BE49-F238E27FC236}">
                <a16:creationId xmlns:a16="http://schemas.microsoft.com/office/drawing/2014/main" xmlns="" id="{D2082270-C029-4031-92E4-1A36BA45E015}"/>
              </a:ext>
            </a:extLst>
          </p:cNvPr>
          <p:cNvSpPr>
            <a:spLocks noGrp="1"/>
          </p:cNvSpPr>
          <p:nvPr>
            <p:ph idx="1"/>
          </p:nvPr>
        </p:nvSpPr>
        <p:spPr>
          <a:xfrm>
            <a:off x="3167986" y="3752850"/>
            <a:ext cx="5614060" cy="2452687"/>
          </a:xfrm>
        </p:spPr>
        <p:txBody>
          <a:bodyPr anchor="ctr">
            <a:normAutofit lnSpcReduction="10000"/>
          </a:bodyPr>
          <a:lstStyle/>
          <a:p>
            <a:pPr marL="0" indent="0">
              <a:buNone/>
            </a:pPr>
            <a:r>
              <a:rPr lang="en-US" sz="1600" b="1" dirty="0"/>
              <a:t>Group 7</a:t>
            </a:r>
          </a:p>
          <a:p>
            <a:pPr marL="0" indent="0">
              <a:buNone/>
            </a:pPr>
            <a:r>
              <a:rPr lang="en-US" sz="1600" dirty="0" err="1"/>
              <a:t>Aitzaz</a:t>
            </a:r>
            <a:r>
              <a:rPr lang="en-US" sz="1600" dirty="0"/>
              <a:t> Hussain </a:t>
            </a:r>
            <a:r>
              <a:rPr lang="en-US" sz="1600" dirty="0" err="1"/>
              <a:t>Surahio</a:t>
            </a:r>
            <a:r>
              <a:rPr lang="en-US" sz="1600" dirty="0"/>
              <a:t>	21110197</a:t>
            </a:r>
          </a:p>
          <a:p>
            <a:pPr marL="0" indent="0">
              <a:buNone/>
            </a:pPr>
            <a:r>
              <a:rPr lang="en-US" sz="1600" dirty="0" err="1"/>
              <a:t>Haris</a:t>
            </a:r>
            <a:r>
              <a:rPr lang="en-US" sz="1600" dirty="0"/>
              <a:t> Saeed			21110274</a:t>
            </a:r>
          </a:p>
          <a:p>
            <a:pPr marL="0" indent="0">
              <a:buNone/>
            </a:pPr>
            <a:r>
              <a:rPr lang="en-US" sz="1600" dirty="0"/>
              <a:t>Muhammad Annas		 21110257</a:t>
            </a:r>
          </a:p>
          <a:p>
            <a:pPr marL="0" indent="0">
              <a:buNone/>
            </a:pPr>
            <a:r>
              <a:rPr lang="en-US" sz="1600" dirty="0"/>
              <a:t>Muhammad Usman		 21110207</a:t>
            </a:r>
          </a:p>
          <a:p>
            <a:pPr marL="0" indent="0">
              <a:buNone/>
            </a:pPr>
            <a:r>
              <a:rPr lang="en-US" sz="1600" dirty="0" err="1"/>
              <a:t>Numan</a:t>
            </a:r>
            <a:r>
              <a:rPr lang="en-US" sz="1600" dirty="0"/>
              <a:t> Ahmed		  	21110209</a:t>
            </a:r>
          </a:p>
          <a:p>
            <a:pPr marL="0" indent="0">
              <a:buNone/>
            </a:pPr>
            <a:r>
              <a:rPr lang="en-US" sz="1600" dirty="0"/>
              <a:t>Tehreem Fatima		   21110192</a:t>
            </a:r>
            <a:endParaRPr lang="x-none" sz="1600" dirty="0"/>
          </a:p>
        </p:txBody>
      </p:sp>
      <p:pic>
        <p:nvPicPr>
          <p:cNvPr id="4" name="Picture 3">
            <a:extLst>
              <a:ext uri="{FF2B5EF4-FFF2-40B4-BE49-F238E27FC236}">
                <a16:creationId xmlns:a16="http://schemas.microsoft.com/office/drawing/2014/main" xmlns="" id="{E1C12F93-6029-43A5-A527-395A22BD0188}"/>
              </a:ext>
            </a:extLst>
          </p:cNvPr>
          <p:cNvPicPr/>
          <p:nvPr/>
        </p:nvPicPr>
        <p:blipFill rotWithShape="1">
          <a:blip r:embed="rId2" cstate="print">
            <a:extLst>
              <a:ext uri="{28A0092B-C50C-407E-A947-70E740481C1C}">
                <a14:useLocalDpi xmlns:a14="http://schemas.microsoft.com/office/drawing/2010/main" val="0"/>
              </a:ext>
            </a:extLst>
          </a:blip>
          <a:srcRect t="24382" b="20030"/>
          <a:stretch/>
        </p:blipFill>
        <p:spPr bwMode="auto">
          <a:xfrm>
            <a:off x="20" y="10"/>
            <a:ext cx="9143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p:spPr>
      </p:pic>
    </p:spTree>
    <p:extLst>
      <p:ext uri="{BB962C8B-B14F-4D97-AF65-F5344CB8AC3E}">
        <p14:creationId xmlns:p14="http://schemas.microsoft.com/office/powerpoint/2010/main" val="2273390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xmlns="" id="{A98D77C4-4AE6-4056-A91E-F6F3781A0F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474" y="1787518"/>
            <a:ext cx="2637839" cy="3276818"/>
          </a:xfrm>
          <a:prstGeom prst="rect">
            <a:avLst/>
          </a:prstGeom>
        </p:spPr>
      </p:pic>
      <p:cxnSp>
        <p:nvCxnSpPr>
          <p:cNvPr id="11" name="Straight Connector 10">
            <a:extLst>
              <a:ext uri="{FF2B5EF4-FFF2-40B4-BE49-F238E27FC236}">
                <a16:creationId xmlns:a16="http://schemas.microsoft.com/office/drawing/2014/main" xmlns="" id="{DCD67800-37AC-4E14-89B0-F79DCB3FB86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1242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4" name="Picture 3" descr="Graphical user interface, application&#10;&#10;Description automatically generated">
            <a:extLst>
              <a:ext uri="{FF2B5EF4-FFF2-40B4-BE49-F238E27FC236}">
                <a16:creationId xmlns:a16="http://schemas.microsoft.com/office/drawing/2014/main" xmlns="" id="{2EC24027-2E43-42E4-BA76-E7718195C6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3007" y="1968230"/>
            <a:ext cx="2653008" cy="2915393"/>
          </a:xfrm>
          <a:prstGeom prst="rect">
            <a:avLst/>
          </a:prstGeom>
        </p:spPr>
      </p:pic>
      <p:cxnSp>
        <p:nvCxnSpPr>
          <p:cNvPr id="13" name="Straight Connector 12">
            <a:extLst>
              <a:ext uri="{FF2B5EF4-FFF2-40B4-BE49-F238E27FC236}">
                <a16:creationId xmlns:a16="http://schemas.microsoft.com/office/drawing/2014/main" xmlns="" id="{20F1788F-A5AE-4188-8274-F7F2E3833EC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99694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6" name="Picture 5" descr="Text&#10;&#10;Description automatically generated">
            <a:extLst>
              <a:ext uri="{FF2B5EF4-FFF2-40B4-BE49-F238E27FC236}">
                <a16:creationId xmlns:a16="http://schemas.microsoft.com/office/drawing/2014/main" xmlns="" id="{CF6B2364-F273-4D95-BA1A-6485B3CBAB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1752" y="1914272"/>
            <a:ext cx="2637840" cy="3023312"/>
          </a:xfrm>
          <a:prstGeom prst="rect">
            <a:avLst/>
          </a:prstGeom>
        </p:spPr>
      </p:pic>
      <p:sp>
        <p:nvSpPr>
          <p:cNvPr id="2" name="TextBox 1">
            <a:extLst>
              <a:ext uri="{FF2B5EF4-FFF2-40B4-BE49-F238E27FC236}">
                <a16:creationId xmlns:a16="http://schemas.microsoft.com/office/drawing/2014/main" xmlns="" id="{01AAF39F-583C-4911-BF52-051F8D0B40C7}"/>
              </a:ext>
            </a:extLst>
          </p:cNvPr>
          <p:cNvSpPr txBox="1"/>
          <p:nvPr/>
        </p:nvSpPr>
        <p:spPr>
          <a:xfrm>
            <a:off x="1187624" y="620688"/>
            <a:ext cx="6336685" cy="523220"/>
          </a:xfrm>
          <a:prstGeom prst="rect">
            <a:avLst/>
          </a:prstGeom>
          <a:noFill/>
        </p:spPr>
        <p:txBody>
          <a:bodyPr wrap="square" rtlCol="0">
            <a:spAutoFit/>
          </a:bodyPr>
          <a:lstStyle/>
          <a:p>
            <a:r>
              <a:rPr lang="en-US" sz="2800" dirty="0">
                <a:solidFill>
                  <a:srgbClr val="FF0000"/>
                </a:solidFill>
              </a:rPr>
              <a:t>Survey Screenshot</a:t>
            </a:r>
          </a:p>
        </p:txBody>
      </p:sp>
    </p:spTree>
    <p:extLst>
      <p:ext uri="{BB962C8B-B14F-4D97-AF65-F5344CB8AC3E}">
        <p14:creationId xmlns:p14="http://schemas.microsoft.com/office/powerpoint/2010/main" val="2541388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7658100"/>
          <a:chOff x="619125" y="0"/>
          <a:chExt cx="8382000" cy="7658100"/>
        </a:xfrm>
      </p:grpSpPr>
      <p:sp>
        <p:nvSpPr>
          <p:cNvPr id="6" name="TextBox 5"/>
          <p:cNvSpPr txBox="1"/>
          <p:nvPr/>
        </p:nvSpPr>
        <p:spPr>
          <a:xfrm>
            <a:off x="685800" y="0"/>
            <a:ext cx="7620000" cy="800219"/>
          </a:xfrm>
          <a:prstGeom prst="rect">
            <a:avLst/>
          </a:prstGeom>
          <a:noFill/>
        </p:spPr>
        <p:txBody>
          <a:bodyPr lIns="91440" tIns="45720" rIns="91440" bIns="45720" rtlCol="0">
            <a:spAutoFit/>
          </a:bodyPr>
          <a:lstStyle/>
          <a:p>
            <a:pPr marL="0" marR="0" lvl="0" indent="0" algn="l" fontAlgn="base">
              <a:lnSpc>
                <a:spcPct val="100000"/>
              </a:lnSpc>
            </a:pPr>
            <a:r>
              <a:rPr dirty="0">
                <a:solidFill>
                  <a:srgbClr val="FF0000"/>
                </a:solidFill>
              </a:rPr>
              <a:t/>
            </a:r>
            <a:br>
              <a:rPr dirty="0">
                <a:solidFill>
                  <a:srgbClr val="FF0000"/>
                </a:solidFill>
              </a:rPr>
            </a:br>
            <a:r>
              <a:rPr lang="en-US" sz="2800" b="1" u="none" spc="0" dirty="0">
                <a:solidFill>
                  <a:srgbClr val="FF0000"/>
                </a:solidFill>
                <a:latin typeface="Cambria"/>
              </a:rPr>
              <a:t>Preference </a:t>
            </a:r>
            <a:r>
              <a:rPr lang="en-US" sz="2800" b="1" u="none" spc="0" dirty="0" err="1">
                <a:solidFill>
                  <a:srgbClr val="FF0000"/>
                </a:solidFill>
                <a:latin typeface="Cambria"/>
              </a:rPr>
              <a:t>partworths</a:t>
            </a:r>
            <a:r>
              <a:rPr lang="en-US" sz="1000" u="none" spc="0" dirty="0">
                <a:solidFill>
                  <a:srgbClr val="FF0000"/>
                </a:solidFill>
                <a:latin typeface="Calibri"/>
              </a:rPr>
              <a:t> </a:t>
            </a: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graphicFrame>
        <p:nvGraphicFramePr>
          <p:cNvPr id="4" name="Table 3"/>
          <p:cNvGraphicFramePr>
            <a:graphicFrameLocks noGrp="1"/>
          </p:cNvGraphicFramePr>
          <p:nvPr/>
        </p:nvGraphicFramePr>
        <p:xfrm>
          <a:off x="619125" y="1943100"/>
          <a:ext cx="7620000" cy="2407920"/>
        </p:xfrm>
        <a:graphic>
          <a:graphicData uri="http://schemas.openxmlformats.org/drawingml/2006/table">
            <a:tbl>
              <a:tblPr firstRow="1" bandRow="1"/>
              <a:tblGrid>
                <a:gridCol w="1524000">
                  <a:extLst>
                    <a:ext uri="{9D8B030D-6E8A-4147-A177-3AD203B41FA5}">
                      <a16:colId xmlns:a16="http://schemas.microsoft.com/office/drawing/2014/main" xmlns="" val="20000"/>
                    </a:ext>
                  </a:extLst>
                </a:gridCol>
                <a:gridCol w="1524000">
                  <a:extLst>
                    <a:ext uri="{9D8B030D-6E8A-4147-A177-3AD203B41FA5}">
                      <a16:colId xmlns:a16="http://schemas.microsoft.com/office/drawing/2014/main" xmlns="" val="20001"/>
                    </a:ext>
                  </a:extLst>
                </a:gridCol>
                <a:gridCol w="1524000">
                  <a:extLst>
                    <a:ext uri="{9D8B030D-6E8A-4147-A177-3AD203B41FA5}">
                      <a16:colId xmlns:a16="http://schemas.microsoft.com/office/drawing/2014/main" xmlns="" val="20002"/>
                    </a:ext>
                  </a:extLst>
                </a:gridCol>
                <a:gridCol w="1524000">
                  <a:extLst>
                    <a:ext uri="{9D8B030D-6E8A-4147-A177-3AD203B41FA5}">
                      <a16:colId xmlns:a16="http://schemas.microsoft.com/office/drawing/2014/main" xmlns="" val="20003"/>
                    </a:ext>
                  </a:extLst>
                </a:gridCol>
                <a:gridCol w="1524000">
                  <a:extLst>
                    <a:ext uri="{9D8B030D-6E8A-4147-A177-3AD203B41FA5}">
                      <a16:colId xmlns:a16="http://schemas.microsoft.com/office/drawing/2014/main" xmlns="" val="20004"/>
                    </a:ext>
                  </a:extLst>
                </a:gridCol>
              </a:tblGrid>
              <a:tr h="123825">
                <a:tc>
                  <a:txBody>
                    <a:bodyPr/>
                    <a:lstStyle/>
                    <a:p>
                      <a:pPr marL="19050" marR="19050" lvl="0" indent="0" algn="l" fontAlgn="ctr">
                        <a:lnSpc>
                          <a:spcPct val="100000"/>
                        </a:lnSpc>
                      </a:pPr>
                      <a:endParaRP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b="1" u="none" spc="0">
                          <a:solidFill>
                            <a:srgbClr val="000000">
                              <a:alpha val="100000"/>
                            </a:srgbClr>
                          </a:solidFill>
                          <a:latin typeface="Calibri"/>
                        </a:rPr>
                        <a:t>Average</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b="1" u="none" spc="0">
                          <a:solidFill>
                            <a:srgbClr val="000000">
                              <a:alpha val="100000"/>
                            </a:srgbClr>
                          </a:solidFill>
                          <a:latin typeface="Calibri"/>
                        </a:rPr>
                        <a:t>Std dev.</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b="1" u="none" spc="0">
                          <a:solidFill>
                            <a:srgbClr val="000000">
                              <a:alpha val="100000"/>
                            </a:srgbClr>
                          </a:solidFill>
                          <a:latin typeface="Calibri"/>
                        </a:rPr>
                        <a:t>Minimum</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b="1" u="none" spc="0">
                          <a:solidFill>
                            <a:srgbClr val="000000">
                              <a:alpha val="100000"/>
                            </a:srgbClr>
                          </a:solidFill>
                          <a:latin typeface="Calibri"/>
                        </a:rPr>
                        <a:t>Maximum</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extLst>
                  <a:ext uri="{0D108BD9-81ED-4DB2-BD59-A6C34878D82A}">
                    <a16:rowId xmlns:a16="http://schemas.microsoft.com/office/drawing/2014/main" xmlns="" val="10000"/>
                  </a:ext>
                </a:extLst>
              </a:tr>
              <a:tr h="123825">
                <a:tc>
                  <a:txBody>
                    <a:bodyPr/>
                    <a:lstStyle/>
                    <a:p>
                      <a:pPr marL="19050" marR="19050" lvl="0" indent="0" algn="l" fontAlgn="ctr">
                        <a:lnSpc>
                          <a:spcPct val="100000"/>
                        </a:lnSpc>
                      </a:pPr>
                      <a:r>
                        <a:rPr lang="en-US" sz="900" b="1" u="none" spc="0">
                          <a:solidFill>
                            <a:srgbClr val="000000">
                              <a:alpha val="100000"/>
                            </a:srgbClr>
                          </a:solidFill>
                          <a:latin typeface="Calibri"/>
                        </a:rPr>
                        <a:t>5000 (the least price)</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22.8</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20.9</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69.0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xmlns="" val="10001"/>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7000</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20.2</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13.5</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47.0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xmlns="" val="10002"/>
                  </a:ext>
                </a:extLst>
              </a:tr>
              <a:tr h="123825">
                <a:tc>
                  <a:txBody>
                    <a:bodyPr/>
                    <a:lstStyle/>
                    <a:p>
                      <a:pPr marL="19050" marR="19050" lvl="0" indent="0" algn="l" fontAlgn="ctr">
                        <a:lnSpc>
                          <a:spcPct val="100000"/>
                        </a:lnSpc>
                      </a:pPr>
                      <a:r>
                        <a:rPr lang="en-US" sz="900" b="1" u="none" spc="0">
                          <a:solidFill>
                            <a:srgbClr val="000000">
                              <a:alpha val="100000"/>
                            </a:srgbClr>
                          </a:solidFill>
                          <a:latin typeface="Calibri"/>
                        </a:rPr>
                        <a:t>9000 (the highest price)</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1.6</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4.7</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27.3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xmlns="" val="10003"/>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live</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17.6</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17.1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65.8</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xmlns="" val="10004"/>
                  </a:ext>
                </a:extLst>
              </a:tr>
              <a:tr h="123825">
                <a:tc>
                  <a:txBody>
                    <a:bodyPr/>
                    <a:lstStyle/>
                    <a:p>
                      <a:pPr marL="19050" marR="19050" lvl="0" indent="0" algn="l" fontAlgn="ctr">
                        <a:lnSpc>
                          <a:spcPct val="100000"/>
                        </a:lnSpc>
                      </a:pPr>
                      <a:r>
                        <a:rPr lang="en-US" sz="900" b="1" u="none" spc="0">
                          <a:solidFill>
                            <a:srgbClr val="000000">
                              <a:alpha val="100000"/>
                            </a:srgbClr>
                          </a:solidFill>
                          <a:latin typeface="Calibri"/>
                        </a:rPr>
                        <a:t>recorded lecture</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3.5</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7.3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32.2</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xmlns="" val="10005"/>
                  </a:ext>
                </a:extLst>
              </a:tr>
              <a:tr h="123825">
                <a:tc>
                  <a:txBody>
                    <a:bodyPr/>
                    <a:lstStyle/>
                    <a:p>
                      <a:pPr marL="19050" marR="19050" lvl="0" indent="0" algn="l" fontAlgn="ctr">
                        <a:lnSpc>
                          <a:spcPct val="100000"/>
                        </a:lnSpc>
                      </a:pPr>
                      <a:r>
                        <a:rPr lang="en-US" sz="900" b="1" u="none" spc="0">
                          <a:solidFill>
                            <a:srgbClr val="000000">
                              <a:alpha val="100000"/>
                            </a:srgbClr>
                          </a:solidFill>
                          <a:latin typeface="Calibri"/>
                        </a:rPr>
                        <a:t>live + recorded lecture</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20.5</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17.1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59.7</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xmlns="" val="10006"/>
                  </a:ext>
                </a:extLst>
              </a:tr>
              <a:tr h="123825">
                <a:tc>
                  <a:txBody>
                    <a:bodyPr/>
                    <a:lstStyle/>
                    <a:p>
                      <a:pPr marL="19050" marR="19050" lvl="0" indent="0" algn="l" fontAlgn="ctr">
                        <a:lnSpc>
                          <a:spcPct val="100000"/>
                        </a:lnSpc>
                      </a:pPr>
                      <a:r>
                        <a:rPr lang="en-US" sz="900" b="1" u="none" spc="0">
                          <a:solidFill>
                            <a:srgbClr val="000000">
                              <a:alpha val="100000"/>
                            </a:srgbClr>
                          </a:solidFill>
                          <a:latin typeface="Calibri"/>
                        </a:rPr>
                        <a:t>simulations game</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17.3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17.2</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60.0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xmlns="" val="10007"/>
                  </a:ext>
                </a:extLst>
              </a:tr>
              <a:tr h="123825">
                <a:tc>
                  <a:txBody>
                    <a:bodyPr/>
                    <a:lstStyle/>
                    <a:p>
                      <a:pPr marL="19050" marR="19050" lvl="0" indent="0" algn="l" fontAlgn="ctr">
                        <a:lnSpc>
                          <a:spcPct val="100000"/>
                        </a:lnSpc>
                      </a:pPr>
                      <a:r>
                        <a:rPr lang="en-US" sz="900" b="1" u="none" spc="0">
                          <a:solidFill>
                            <a:srgbClr val="000000">
                              <a:alpha val="100000"/>
                            </a:srgbClr>
                          </a:solidFill>
                          <a:latin typeface="Calibri"/>
                        </a:rPr>
                        <a:t>online mcq quizzes</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6.8</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13.3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60.0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xmlns="" val="10008"/>
                  </a:ext>
                </a:extLst>
              </a:tr>
              <a:tr h="123825">
                <a:tc>
                  <a:txBody>
                    <a:bodyPr/>
                    <a:lstStyle/>
                    <a:p>
                      <a:pPr marL="19050" marR="19050" lvl="0" indent="0" algn="l" fontAlgn="ctr">
                        <a:lnSpc>
                          <a:spcPct val="100000"/>
                        </a:lnSpc>
                      </a:pPr>
                      <a:r>
                        <a:rPr lang="en-US" sz="900" b="1" u="none" spc="0">
                          <a:solidFill>
                            <a:srgbClr val="000000">
                              <a:alpha val="100000"/>
                            </a:srgbClr>
                          </a:solidFill>
                          <a:latin typeface="Calibri"/>
                        </a:rPr>
                        <a:t>individual project</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20.3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15.5</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55.2</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xmlns="" val="10009"/>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office hours</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3.9</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8.9</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41.9</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xmlns="" val="10010"/>
                  </a:ext>
                </a:extLst>
              </a:tr>
              <a:tr h="123825">
                <a:tc>
                  <a:txBody>
                    <a:bodyPr/>
                    <a:lstStyle/>
                    <a:p>
                      <a:pPr marL="19050" marR="19050" lvl="0" indent="0" algn="l" fontAlgn="ctr">
                        <a:lnSpc>
                          <a:spcPct val="100000"/>
                        </a:lnSpc>
                      </a:pPr>
                      <a:r>
                        <a:rPr lang="en-US" sz="900" b="1" u="none" spc="0">
                          <a:solidFill>
                            <a:srgbClr val="000000">
                              <a:alpha val="100000"/>
                            </a:srgbClr>
                          </a:solidFill>
                          <a:latin typeface="Calibri"/>
                        </a:rPr>
                        <a:t>career-mentorship</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15.2</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15.1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55.1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xmlns="" val="10011"/>
                  </a:ext>
                </a:extLst>
              </a:tr>
            </a:tbl>
          </a:graphicData>
        </a:graphic>
      </p:graphicFrame>
      <p:sp>
        <p:nvSpPr>
          <p:cNvPr id="5" name="TextBox 4"/>
          <p:cNvSpPr txBox="1"/>
          <p:nvPr/>
        </p:nvSpPr>
        <p:spPr>
          <a:xfrm>
            <a:off x="619125" y="5429250"/>
            <a:ext cx="7620000" cy="952500"/>
          </a:xfrm>
          <a:prstGeom prst="rect">
            <a:avLst/>
          </a:prstGeom>
          <a:noFill/>
        </p:spPr>
        <p:txBody>
          <a:bodyPr lIns="91440" tIns="45720" rIns="91440" bIns="45720" rtlCol="0">
            <a:spAutoFit/>
          </a:bodyPr>
          <a:lstStyle/>
          <a:p>
            <a:pPr marL="0" marR="0" lvl="0" indent="0" algn="l" fontAlgn="base">
              <a:lnSpc>
                <a:spcPct val="100000"/>
              </a:lnSpc>
            </a:pPr>
            <a:r>
              <a:rPr lang="en-US" sz="1600" u="none" spc="0">
                <a:solidFill>
                  <a:srgbClr val="595959">
                    <a:alpha val="100000"/>
                  </a:srgbClr>
                </a:solidFill>
                <a:latin typeface="Calibri"/>
              </a:rPr>
              <a:t>Average and standard statistics for preference partworths.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6762750"/>
          <a:chOff x="619125" y="0"/>
          <a:chExt cx="8382000" cy="6762750"/>
        </a:xfrm>
      </p:grpSpPr>
      <p:sp>
        <p:nvSpPr>
          <p:cNvPr id="6" name="TextBox 5"/>
          <p:cNvSpPr txBox="1"/>
          <p:nvPr/>
        </p:nvSpPr>
        <p:spPr>
          <a:xfrm>
            <a:off x="685800" y="0"/>
            <a:ext cx="7620000" cy="800219"/>
          </a:xfrm>
          <a:prstGeom prst="rect">
            <a:avLst/>
          </a:prstGeom>
          <a:noFill/>
        </p:spPr>
        <p:txBody>
          <a:bodyPr lIns="91440" tIns="45720" rIns="91440" bIns="45720" rtlCol="0">
            <a:spAutoFit/>
          </a:bodyPr>
          <a:lstStyle/>
          <a:p>
            <a:pPr marL="0" marR="0" lvl="0" indent="0" algn="l" fontAlgn="base">
              <a:lnSpc>
                <a:spcPct val="100000"/>
              </a:lnSpc>
            </a:pPr>
            <a:r>
              <a:rPr dirty="0">
                <a:solidFill>
                  <a:srgbClr val="FF0000"/>
                </a:solidFill>
              </a:rPr>
              <a:t/>
            </a:r>
            <a:br>
              <a:rPr dirty="0">
                <a:solidFill>
                  <a:srgbClr val="FF0000"/>
                </a:solidFill>
              </a:rPr>
            </a:br>
            <a:r>
              <a:rPr lang="en-US" sz="2800" b="1" u="none" spc="0" dirty="0">
                <a:solidFill>
                  <a:srgbClr val="FF0000"/>
                </a:solidFill>
                <a:latin typeface="Cambria"/>
              </a:rPr>
              <a:t>Preference </a:t>
            </a:r>
            <a:r>
              <a:rPr lang="en-US" sz="2800" b="1" u="none" spc="0" dirty="0" err="1">
                <a:solidFill>
                  <a:srgbClr val="FF0000"/>
                </a:solidFill>
                <a:latin typeface="Cambria"/>
              </a:rPr>
              <a:t>partworths</a:t>
            </a:r>
            <a:r>
              <a:rPr lang="en-US" sz="1000" u="none" spc="0" dirty="0">
                <a:solidFill>
                  <a:srgbClr val="FF0000"/>
                </a:solidFill>
                <a:latin typeface="Calibri"/>
              </a:rPr>
              <a:t> </a:t>
            </a: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pic>
        <p:nvPicPr>
          <p:cNvPr id="4" name="Preference partworths" descr="Preference partworths"/>
          <p:cNvPicPr>
            <a:picLocks noChangeAspect="1"/>
          </p:cNvPicPr>
          <p:nvPr/>
        </p:nvPicPr>
        <p:blipFill>
          <a:blip r:embed="rId2"/>
          <a:stretch>
            <a:fillRect/>
          </a:stretch>
        </p:blipFill>
        <p:spPr>
          <a:xfrm>
            <a:off x="1238250" y="970756"/>
            <a:ext cx="6667500" cy="4762500"/>
          </a:xfrm>
          <a:prstGeom prst="rect">
            <a:avLst/>
          </a:prstGeom>
        </p:spPr>
      </p:pic>
      <p:sp>
        <p:nvSpPr>
          <p:cNvPr id="5" name="TextBox 4"/>
          <p:cNvSpPr txBox="1"/>
          <p:nvPr/>
        </p:nvSpPr>
        <p:spPr>
          <a:xfrm>
            <a:off x="619125" y="5715000"/>
            <a:ext cx="7620000" cy="952500"/>
          </a:xfrm>
          <a:prstGeom prst="rect">
            <a:avLst/>
          </a:prstGeom>
          <a:noFill/>
        </p:spPr>
        <p:txBody>
          <a:bodyPr lIns="91440" tIns="45720" rIns="91440" bIns="45720" rtlCol="0">
            <a:spAutoFit/>
          </a:bodyPr>
          <a:lstStyle/>
          <a:p>
            <a:pPr marL="0" marR="0" lvl="0" indent="0" algn="l" fontAlgn="base">
              <a:lnSpc>
                <a:spcPct val="100000"/>
              </a:lnSpc>
            </a:pPr>
            <a:r>
              <a:rPr lang="en-US" sz="1600" u="none" spc="0">
                <a:solidFill>
                  <a:srgbClr val="595959">
                    <a:alpha val="100000"/>
                  </a:srgbClr>
                </a:solidFill>
                <a:latin typeface="Calibri"/>
              </a:rPr>
              <a:t>Average preference partworths for each attribute level.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C6A8ECAE-CF2F-4900-B01F-3A5FA4A9F32C}"/>
              </a:ext>
            </a:extLst>
          </p:cNvPr>
          <p:cNvSpPr txBox="1"/>
          <p:nvPr/>
        </p:nvSpPr>
        <p:spPr>
          <a:xfrm>
            <a:off x="367748" y="1196752"/>
            <a:ext cx="7650646" cy="4801314"/>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t>A view of the following chart of preference </a:t>
            </a:r>
            <a:r>
              <a:rPr lang="en-US" sz="1600" dirty="0" err="1"/>
              <a:t>partworths</a:t>
            </a:r>
            <a:r>
              <a:rPr lang="en-US" sz="1600" dirty="0"/>
              <a:t> (indicating the relative importance for each of the attributes) suggests that a price is of significance for the potential target market and of course they are preferring the level where the price is minimum (PKR 5000 per course).</a:t>
            </a:r>
          </a:p>
          <a:p>
            <a:pPr marL="214313" indent="-214313" algn="just">
              <a:buFont typeface="Arial" panose="020B0604020202020204" pitchFamily="34" charset="0"/>
              <a:buChar char="•"/>
            </a:pPr>
            <a:r>
              <a:rPr lang="en-US" sz="1600" dirty="0"/>
              <a:t>For  the interaction attribute, the career mentorship, as it can be seen, is the highly preferred level. And as this is something that is not widely offered by competitors, in the future it can be effectively used as a source of competitive advantage specifically in area of Pakistan where unemployment is significantly rising and career mentorships are extensively needed to find the gaps of the probable careers within specific fields. And aptitude testing and career mentorships is still a huge gap in the e-learning platforms that can be filled. </a:t>
            </a:r>
          </a:p>
          <a:p>
            <a:pPr marL="214313" indent="-214313" algn="just">
              <a:buFont typeface="Arial" panose="020B0604020202020204" pitchFamily="34" charset="0"/>
              <a:buChar char="•"/>
            </a:pPr>
            <a:r>
              <a:rPr lang="en-US" sz="1600" dirty="0"/>
              <a:t>Simulation games for attribute of assessments has also been the second most important level in terms of importance. As it can be seen from that chart of preference </a:t>
            </a:r>
            <a:r>
              <a:rPr lang="en-US" sz="1600" dirty="0" err="1"/>
              <a:t>partworths</a:t>
            </a:r>
            <a:r>
              <a:rPr lang="en-US" sz="1600" dirty="0"/>
              <a:t> in the next slide. This is another level with a lot of potential as most of the competitors are using the methods of </a:t>
            </a:r>
            <a:r>
              <a:rPr lang="en-US" sz="1600" dirty="0" err="1"/>
              <a:t>mcq</a:t>
            </a:r>
            <a:r>
              <a:rPr lang="en-US" sz="1600" dirty="0"/>
              <a:t> quizzes or individual projects for the assessments, however the data suggests that the target market might actually be giving more importance to simulation games even if it costs them more, as these games will make the both assessments and e-learning in general, more interactive.</a:t>
            </a:r>
          </a:p>
          <a:p>
            <a:pPr marL="214313" indent="-214313" algn="just">
              <a:buFont typeface="Arial" panose="020B0604020202020204" pitchFamily="34" charset="0"/>
              <a:buChar char="•"/>
            </a:pPr>
            <a:endParaRPr lang="en-US" sz="1600" dirty="0"/>
          </a:p>
        </p:txBody>
      </p:sp>
      <p:sp>
        <p:nvSpPr>
          <p:cNvPr id="4" name="Subtitle 2">
            <a:extLst>
              <a:ext uri="{FF2B5EF4-FFF2-40B4-BE49-F238E27FC236}">
                <a16:creationId xmlns:a16="http://schemas.microsoft.com/office/drawing/2014/main" xmlns="" id="{FFA07270-B11C-4C67-BEA5-EDB4A8FB494E}"/>
              </a:ext>
            </a:extLst>
          </p:cNvPr>
          <p:cNvSpPr txBox="1">
            <a:spLocks/>
          </p:cNvSpPr>
          <p:nvPr/>
        </p:nvSpPr>
        <p:spPr>
          <a:xfrm>
            <a:off x="467544" y="287809"/>
            <a:ext cx="7083152" cy="1241822"/>
          </a:xfrm>
          <a:prstGeom prst="rect">
            <a:avLst/>
          </a:prstGeom>
        </p:spPr>
        <p:txBody>
          <a:bodyPr/>
          <a:lstStyle>
            <a:lvl1pPr indent="-324900" algn="ctr">
              <a:defRPr sz="3200" kern="1200">
                <a:solidFill>
                  <a:schemeClr val="tx1"/>
                </a:solidFill>
              </a:defRPr>
            </a:lvl1pPr>
            <a:extLst/>
          </a:lstStyle>
          <a:p>
            <a:pPr algn="l"/>
            <a:r>
              <a:rPr lang="en-US" b="1" dirty="0">
                <a:solidFill>
                  <a:srgbClr val="FF0000"/>
                </a:solidFill>
                <a:latin typeface="Times New Roman" panose="02020603050405020304" pitchFamily="18" charset="0"/>
                <a:cs typeface="Times New Roman" panose="02020603050405020304" pitchFamily="18" charset="0"/>
              </a:rPr>
              <a:t>Attributes to focus on</a:t>
            </a:r>
            <a:endParaRPr lang="x-none" sz="2000" dirty="0">
              <a:solidFill>
                <a:srgbClr val="FF0000"/>
              </a:solidFill>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467544" y="908720"/>
            <a:ext cx="7715250" cy="0"/>
          </a:xfrm>
          <a:prstGeom prst="line">
            <a:avLst/>
          </a:prstGeom>
          <a:ln w="12700" cap="flat" cmpd="sng" algn="ctr">
            <a:solidFill>
              <a:srgbClr val="7F7F7F">
                <a:alpha val="49800"/>
              </a:srgbClr>
            </a:solidFill>
            <a:prstDash val="solid"/>
            <a:round/>
            <a:headEnd type="none" w="med" len="med"/>
            <a:tailEnd type="none" w="med" len="med"/>
          </a:ln>
        </p:spPr>
      </p:cxnSp>
    </p:spTree>
    <p:extLst>
      <p:ext uri="{BB962C8B-B14F-4D97-AF65-F5344CB8AC3E}">
        <p14:creationId xmlns:p14="http://schemas.microsoft.com/office/powerpoint/2010/main" val="2086045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6762750"/>
          <a:chOff x="619125" y="0"/>
          <a:chExt cx="8382000" cy="6762750"/>
        </a:xfrm>
      </p:grpSpPr>
      <p:sp>
        <p:nvSpPr>
          <p:cNvPr id="6" name="TextBox 5"/>
          <p:cNvSpPr txBox="1"/>
          <p:nvPr/>
        </p:nvSpPr>
        <p:spPr>
          <a:xfrm>
            <a:off x="685800" y="0"/>
            <a:ext cx="7620000" cy="800219"/>
          </a:xfrm>
          <a:prstGeom prst="rect">
            <a:avLst/>
          </a:prstGeom>
          <a:noFill/>
        </p:spPr>
        <p:txBody>
          <a:bodyPr lIns="91440" tIns="45720" rIns="91440" bIns="45720" rtlCol="0">
            <a:spAutoFit/>
          </a:bodyPr>
          <a:lstStyle/>
          <a:p>
            <a:pPr marL="0" marR="0" lvl="0" indent="0" algn="l" fontAlgn="base">
              <a:lnSpc>
                <a:spcPct val="100000"/>
              </a:lnSpc>
            </a:pPr>
            <a:r>
              <a:rPr dirty="0">
                <a:solidFill>
                  <a:srgbClr val="FF0000"/>
                </a:solidFill>
              </a:rPr>
              <a:t/>
            </a:r>
            <a:br>
              <a:rPr dirty="0">
                <a:solidFill>
                  <a:srgbClr val="FF0000"/>
                </a:solidFill>
              </a:rPr>
            </a:br>
            <a:r>
              <a:rPr lang="en-US" sz="2800" b="1" u="none" spc="0" dirty="0">
                <a:solidFill>
                  <a:srgbClr val="FF0000"/>
                </a:solidFill>
                <a:latin typeface="Cambria"/>
              </a:rPr>
              <a:t>Attribute importance</a:t>
            </a:r>
            <a:r>
              <a:rPr lang="en-US" sz="1000" u="none" spc="0" dirty="0">
                <a:solidFill>
                  <a:srgbClr val="FF0000"/>
                </a:solidFill>
                <a:latin typeface="Calibri"/>
              </a:rPr>
              <a:t> </a:t>
            </a: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pic>
        <p:nvPicPr>
          <p:cNvPr id="4" name="Attribute importance" descr="Attribute importance"/>
          <p:cNvPicPr>
            <a:picLocks noChangeAspect="1"/>
          </p:cNvPicPr>
          <p:nvPr/>
        </p:nvPicPr>
        <p:blipFill>
          <a:blip r:embed="rId2"/>
          <a:stretch>
            <a:fillRect/>
          </a:stretch>
        </p:blipFill>
        <p:spPr>
          <a:xfrm>
            <a:off x="1238250" y="952500"/>
            <a:ext cx="6667500" cy="4762500"/>
          </a:xfrm>
          <a:prstGeom prst="rect">
            <a:avLst/>
          </a:prstGeom>
        </p:spPr>
      </p:pic>
      <p:sp>
        <p:nvSpPr>
          <p:cNvPr id="5" name="TextBox 4"/>
          <p:cNvSpPr txBox="1"/>
          <p:nvPr/>
        </p:nvSpPr>
        <p:spPr>
          <a:xfrm>
            <a:off x="619125" y="5715000"/>
            <a:ext cx="7620000" cy="952500"/>
          </a:xfrm>
          <a:prstGeom prst="rect">
            <a:avLst/>
          </a:prstGeom>
          <a:noFill/>
        </p:spPr>
        <p:txBody>
          <a:bodyPr lIns="91440" tIns="45720" rIns="91440" bIns="45720" rtlCol="0">
            <a:spAutoFit/>
          </a:bodyPr>
          <a:lstStyle/>
          <a:p>
            <a:pPr marL="0" marR="0" lvl="0" indent="0" algn="l" fontAlgn="base">
              <a:lnSpc>
                <a:spcPct val="100000"/>
              </a:lnSpc>
            </a:pPr>
            <a:r>
              <a:rPr lang="en-US" sz="1000" b="1" u="none" spc="0">
                <a:solidFill>
                  <a:srgbClr val="000000">
                    <a:alpha val="100000"/>
                  </a:srgbClr>
                </a:solidFill>
                <a:latin typeface="Calibri"/>
              </a:rPr>
              <a:t>Reports the maximum level value for each attribute, reflecting the relative importance of each attribute in driving preferences.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FFA07270-B11C-4C67-BEA5-EDB4A8FB494E}"/>
              </a:ext>
            </a:extLst>
          </p:cNvPr>
          <p:cNvSpPr>
            <a:spLocks noGrp="1"/>
          </p:cNvSpPr>
          <p:nvPr>
            <p:ph type="subTitle" idx="1"/>
          </p:nvPr>
        </p:nvSpPr>
        <p:spPr>
          <a:xfrm>
            <a:off x="467544" y="287809"/>
            <a:ext cx="7083152" cy="1241822"/>
          </a:xfrm>
        </p:spPr>
        <p:txBody>
          <a:bodyPr/>
          <a:lstStyle/>
          <a:p>
            <a:pPr algn="l"/>
            <a:r>
              <a:rPr lang="en-US" sz="3200" b="1" dirty="0">
                <a:solidFill>
                  <a:srgbClr val="FF0000"/>
                </a:solidFill>
                <a:latin typeface="Times New Roman" panose="02020603050405020304" pitchFamily="18" charset="0"/>
                <a:cs typeface="Times New Roman" panose="02020603050405020304" pitchFamily="18" charset="0"/>
              </a:rPr>
              <a:t>Economic feasibility to enter market</a:t>
            </a:r>
            <a:endParaRPr lang="x-none" sz="2000" dirty="0">
              <a:solidFill>
                <a:srgbClr val="FF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B6249FF5-5AA0-4E93-8015-959488167138}"/>
              </a:ext>
            </a:extLst>
          </p:cNvPr>
          <p:cNvSpPr txBox="1"/>
          <p:nvPr/>
        </p:nvSpPr>
        <p:spPr>
          <a:xfrm>
            <a:off x="179512" y="1067966"/>
            <a:ext cx="8602463" cy="2048766"/>
          </a:xfrm>
          <a:prstGeom prst="rect">
            <a:avLst/>
          </a:prstGeom>
          <a:noFill/>
        </p:spPr>
        <p:txBody>
          <a:bodyPr wrap="square" rtlCol="0">
            <a:spAutoFit/>
          </a:bodyPr>
          <a:lstStyle/>
          <a:p>
            <a:pPr marL="457200" indent="-457200">
              <a:lnSpc>
                <a:spcPct val="107000"/>
              </a:lnSpc>
              <a:spcAft>
                <a:spcPts val="800"/>
              </a:spcAft>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Enginius</a:t>
            </a:r>
            <a:r>
              <a:rPr lang="en-US" sz="2400" dirty="0">
                <a:latin typeface="Times New Roman" panose="02020603050405020304" pitchFamily="18" charset="0"/>
                <a:cs typeface="Times New Roman" panose="02020603050405020304" pitchFamily="18" charset="0"/>
              </a:rPr>
              <a:t> showed the following 7 feasible combinations for the defined levels of attributes for course offerings that will be producing the best market shares, named as New Product 1, New Product 2, New Product 3, Optimal Product 1, Optimal Product 2, Optimal Product 3, Optimal Product 4</a:t>
            </a:r>
            <a:endParaRPr lang="x-none" sz="2400" dirty="0">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5" name="Straight Connector 4"/>
          <p:cNvCxnSpPr/>
          <p:nvPr/>
        </p:nvCxnSpPr>
        <p:spPr>
          <a:xfrm>
            <a:off x="467544" y="908720"/>
            <a:ext cx="7715250" cy="0"/>
          </a:xfrm>
          <a:prstGeom prst="line">
            <a:avLst/>
          </a:prstGeom>
          <a:ln w="12700" cap="flat" cmpd="sng" algn="ctr">
            <a:solidFill>
              <a:srgbClr val="7F7F7F">
                <a:alpha val="49800"/>
              </a:srgbClr>
            </a:solidFill>
            <a:prstDash val="solid"/>
            <a:round/>
            <a:headEnd type="none" w="med" len="med"/>
            <a:tailEnd type="none" w="med" len="med"/>
          </a:ln>
        </p:spPr>
      </p:cxnSp>
      <p:pic>
        <p:nvPicPr>
          <p:cNvPr id="6" name="table">
            <a:extLst>
              <a:ext uri="{FF2B5EF4-FFF2-40B4-BE49-F238E27FC236}">
                <a16:creationId xmlns:a16="http://schemas.microsoft.com/office/drawing/2014/main" xmlns="" id="{3A9DB2AA-4603-41C0-9AEF-E40767E35750}"/>
              </a:ext>
            </a:extLst>
          </p:cNvPr>
          <p:cNvPicPr>
            <a:picLocks noChangeAspect="1"/>
          </p:cNvPicPr>
          <p:nvPr/>
        </p:nvPicPr>
        <p:blipFill>
          <a:blip r:embed="rId2"/>
          <a:stretch>
            <a:fillRect/>
          </a:stretch>
        </p:blipFill>
        <p:spPr>
          <a:xfrm>
            <a:off x="1835696" y="3501008"/>
            <a:ext cx="5715000" cy="662940"/>
          </a:xfrm>
          <a:prstGeom prst="rect">
            <a:avLst/>
          </a:prstGeom>
        </p:spPr>
      </p:pic>
      <p:graphicFrame>
        <p:nvGraphicFramePr>
          <p:cNvPr id="7" name="Table 6">
            <a:extLst>
              <a:ext uri="{FF2B5EF4-FFF2-40B4-BE49-F238E27FC236}">
                <a16:creationId xmlns:a16="http://schemas.microsoft.com/office/drawing/2014/main" xmlns="" id="{446E000D-686C-4655-954E-DC4EEFEC5A15}"/>
              </a:ext>
            </a:extLst>
          </p:cNvPr>
          <p:cNvGraphicFramePr>
            <a:graphicFrameLocks noGrp="1"/>
          </p:cNvGraphicFramePr>
          <p:nvPr>
            <p:extLst>
              <p:ext uri="{D42A27DB-BD31-4B8C-83A1-F6EECF244321}">
                <p14:modId xmlns:p14="http://schemas.microsoft.com/office/powerpoint/2010/main" val="2500924965"/>
              </p:ext>
            </p:extLst>
          </p:nvPr>
        </p:nvGraphicFramePr>
        <p:xfrm>
          <a:off x="1835696" y="4163948"/>
          <a:ext cx="5715000" cy="813440"/>
        </p:xfrm>
        <a:graphic>
          <a:graphicData uri="http://schemas.openxmlformats.org/drawingml/2006/table">
            <a:tbl>
              <a:tblPr firstRow="1" bandRow="1"/>
              <a:tblGrid>
                <a:gridCol w="11430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gridCol w="1143000">
                  <a:extLst>
                    <a:ext uri="{9D8B030D-6E8A-4147-A177-3AD203B41FA5}">
                      <a16:colId xmlns:a16="http://schemas.microsoft.com/office/drawing/2014/main" xmlns="" val="20002"/>
                    </a:ext>
                  </a:extLst>
                </a:gridCol>
                <a:gridCol w="1143000">
                  <a:extLst>
                    <a:ext uri="{9D8B030D-6E8A-4147-A177-3AD203B41FA5}">
                      <a16:colId xmlns:a16="http://schemas.microsoft.com/office/drawing/2014/main" xmlns="" val="20003"/>
                    </a:ext>
                  </a:extLst>
                </a:gridCol>
                <a:gridCol w="1143000">
                  <a:extLst>
                    <a:ext uri="{9D8B030D-6E8A-4147-A177-3AD203B41FA5}">
                      <a16:colId xmlns:a16="http://schemas.microsoft.com/office/drawing/2014/main" xmlns="" val="20004"/>
                    </a:ext>
                  </a:extLst>
                </a:gridCol>
              </a:tblGrid>
              <a:tr h="234315">
                <a:tc>
                  <a:txBody>
                    <a:bodyPr/>
                    <a:lstStyle/>
                    <a:p>
                      <a:pPr marL="19050" marR="19050" lvl="0" indent="0" algn="l" fontAlgn="ctr">
                        <a:lnSpc>
                          <a:spcPct val="100000"/>
                        </a:lnSpc>
                      </a:pPr>
                      <a:endParaRPr sz="1400"/>
                    </a:p>
                  </a:txBody>
                  <a:tcPr marL="14288" marR="14288" marT="14288" marB="14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800" b="1" u="none" spc="0">
                          <a:solidFill>
                            <a:srgbClr val="000000">
                              <a:alpha val="100000"/>
                            </a:srgbClr>
                          </a:solidFill>
                          <a:latin typeface="Calibri"/>
                        </a:rPr>
                        <a:t>Price</a:t>
                      </a:r>
                    </a:p>
                  </a:txBody>
                  <a:tcPr marL="0" marR="0" marT="14288" marB="14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800" b="1" u="none" spc="0">
                          <a:solidFill>
                            <a:srgbClr val="000000">
                              <a:alpha val="100000"/>
                            </a:srgbClr>
                          </a:solidFill>
                          <a:latin typeface="Calibri"/>
                        </a:rPr>
                        <a:t>method</a:t>
                      </a:r>
                    </a:p>
                  </a:txBody>
                  <a:tcPr marL="0" marR="0" marT="14288" marB="14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800" b="1" u="none" spc="0">
                          <a:solidFill>
                            <a:srgbClr val="000000">
                              <a:alpha val="100000"/>
                            </a:srgbClr>
                          </a:solidFill>
                          <a:latin typeface="Calibri"/>
                        </a:rPr>
                        <a:t>assessments</a:t>
                      </a:r>
                    </a:p>
                  </a:txBody>
                  <a:tcPr marL="0" marR="0" marT="14288" marB="14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800" b="1" u="none" spc="0">
                          <a:solidFill>
                            <a:srgbClr val="000000">
                              <a:alpha val="100000"/>
                            </a:srgbClr>
                          </a:solidFill>
                          <a:latin typeface="Calibri"/>
                        </a:rPr>
                        <a:t>interactions</a:t>
                      </a:r>
                    </a:p>
                  </a:txBody>
                  <a:tcPr marL="0" marR="0" marT="14288" marB="14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extLst>
                  <a:ext uri="{0D108BD9-81ED-4DB2-BD59-A6C34878D82A}">
                    <a16:rowId xmlns:a16="http://schemas.microsoft.com/office/drawing/2014/main" xmlns="" val="10000"/>
                  </a:ext>
                </a:extLst>
              </a:tr>
              <a:tr h="142875">
                <a:tc>
                  <a:txBody>
                    <a:bodyPr/>
                    <a:lstStyle/>
                    <a:p>
                      <a:pPr marL="19050" marR="19050" lvl="0" indent="0" algn="l" fontAlgn="ctr">
                        <a:lnSpc>
                          <a:spcPct val="100000"/>
                        </a:lnSpc>
                      </a:pPr>
                      <a:r>
                        <a:rPr lang="en-US" sz="700" b="1" u="none" spc="0">
                          <a:solidFill>
                            <a:srgbClr val="000000">
                              <a:alpha val="100000"/>
                            </a:srgbClr>
                          </a:solidFill>
                          <a:latin typeface="Calibri"/>
                        </a:rPr>
                        <a:t>Optimal product 1</a:t>
                      </a:r>
                    </a:p>
                  </a:txBody>
                  <a:tcPr marL="14288" marR="14288" marT="14288" marB="14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700" u="none" spc="0" dirty="0">
                          <a:solidFill>
                            <a:srgbClr val="000000">
                              <a:alpha val="100000"/>
                            </a:srgbClr>
                          </a:solidFill>
                          <a:latin typeface="Calibri"/>
                        </a:rPr>
                        <a:t>5000 (the least price)</a:t>
                      </a:r>
                    </a:p>
                  </a:txBody>
                  <a:tcPr marL="0" marR="0" marT="14288" marB="14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800" u="none" spc="0" dirty="0">
                          <a:solidFill>
                            <a:srgbClr val="000000">
                              <a:alpha val="100000"/>
                            </a:srgbClr>
                          </a:solidFill>
                          <a:latin typeface="Calibri"/>
                        </a:rPr>
                        <a:t>live</a:t>
                      </a:r>
                    </a:p>
                  </a:txBody>
                  <a:tcPr marL="0" marR="0" marT="14288" marB="14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700" u="none" spc="0" dirty="0">
                          <a:solidFill>
                            <a:srgbClr val="000000">
                              <a:alpha val="100000"/>
                            </a:srgbClr>
                          </a:solidFill>
                          <a:latin typeface="Calibri"/>
                        </a:rPr>
                        <a:t>simulations game</a:t>
                      </a:r>
                    </a:p>
                  </a:txBody>
                  <a:tcPr marL="0" marR="0" marT="14288" marB="14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700" u="none" spc="0" dirty="0">
                          <a:solidFill>
                            <a:srgbClr val="000000">
                              <a:alpha val="100000"/>
                            </a:srgbClr>
                          </a:solidFill>
                          <a:latin typeface="Calibri"/>
                        </a:rPr>
                        <a:t>career-mentorship</a:t>
                      </a:r>
                    </a:p>
                  </a:txBody>
                  <a:tcPr marL="0" marR="0" marT="14288" marB="14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xmlns="" val="10001"/>
                  </a:ext>
                </a:extLst>
              </a:tr>
              <a:tr h="131445">
                <a:tc>
                  <a:txBody>
                    <a:bodyPr/>
                    <a:lstStyle/>
                    <a:p>
                      <a:pPr marL="19050" marR="19050" lvl="0" indent="0" algn="l" fontAlgn="ctr">
                        <a:lnSpc>
                          <a:spcPct val="100000"/>
                        </a:lnSpc>
                      </a:pPr>
                      <a:r>
                        <a:rPr lang="en-US" sz="700" b="1" u="none" spc="0">
                          <a:solidFill>
                            <a:srgbClr val="000000">
                              <a:alpha val="100000"/>
                            </a:srgbClr>
                          </a:solidFill>
                          <a:latin typeface="Calibri"/>
                        </a:rPr>
                        <a:t>Optimal product 2</a:t>
                      </a:r>
                    </a:p>
                  </a:txBody>
                  <a:tcPr marL="14288" marR="14288" marT="14288" marB="14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700" u="none" spc="0">
                          <a:solidFill>
                            <a:srgbClr val="000000">
                              <a:alpha val="100000"/>
                            </a:srgbClr>
                          </a:solidFill>
                          <a:latin typeface="Calibri"/>
                        </a:rPr>
                        <a:t>5000 (the least price)</a:t>
                      </a:r>
                    </a:p>
                  </a:txBody>
                  <a:tcPr marL="0" marR="0" marT="14288" marB="14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700" u="none" spc="0">
                          <a:solidFill>
                            <a:srgbClr val="000000">
                              <a:alpha val="100000"/>
                            </a:srgbClr>
                          </a:solidFill>
                          <a:latin typeface="Calibri"/>
                        </a:rPr>
                        <a:t>live + recorded lecture</a:t>
                      </a:r>
                    </a:p>
                  </a:txBody>
                  <a:tcPr marL="0" marR="0" marT="14288" marB="14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700" u="none" spc="0">
                          <a:solidFill>
                            <a:srgbClr val="000000">
                              <a:alpha val="100000"/>
                            </a:srgbClr>
                          </a:solidFill>
                          <a:latin typeface="Calibri"/>
                        </a:rPr>
                        <a:t>simulations game</a:t>
                      </a:r>
                    </a:p>
                  </a:txBody>
                  <a:tcPr marL="0" marR="0" marT="14288" marB="14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700" u="none" spc="0">
                          <a:solidFill>
                            <a:srgbClr val="000000">
                              <a:alpha val="100000"/>
                            </a:srgbClr>
                          </a:solidFill>
                          <a:latin typeface="Calibri"/>
                        </a:rPr>
                        <a:t>career-mentorship</a:t>
                      </a:r>
                    </a:p>
                  </a:txBody>
                  <a:tcPr marL="0" marR="0" marT="14288" marB="14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xmlns="" val="10002"/>
                  </a:ext>
                </a:extLst>
              </a:tr>
              <a:tr h="142875">
                <a:tc>
                  <a:txBody>
                    <a:bodyPr/>
                    <a:lstStyle/>
                    <a:p>
                      <a:pPr marL="19050" marR="19050" lvl="0" indent="0" algn="l" fontAlgn="ctr">
                        <a:lnSpc>
                          <a:spcPct val="100000"/>
                        </a:lnSpc>
                      </a:pPr>
                      <a:r>
                        <a:rPr lang="en-US" sz="700" b="1" u="none" spc="0">
                          <a:solidFill>
                            <a:srgbClr val="000000">
                              <a:alpha val="100000"/>
                            </a:srgbClr>
                          </a:solidFill>
                          <a:latin typeface="Calibri"/>
                        </a:rPr>
                        <a:t>Optimal product 3</a:t>
                      </a:r>
                    </a:p>
                  </a:txBody>
                  <a:tcPr marL="14288" marR="14288" marT="14288" marB="14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700" u="none" spc="0">
                          <a:solidFill>
                            <a:srgbClr val="000000">
                              <a:alpha val="100000"/>
                            </a:srgbClr>
                          </a:solidFill>
                          <a:latin typeface="Calibri"/>
                        </a:rPr>
                        <a:t>5000 (the least price)</a:t>
                      </a:r>
                    </a:p>
                  </a:txBody>
                  <a:tcPr marL="0" marR="0" marT="14288" marB="14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800" u="none" spc="0">
                          <a:solidFill>
                            <a:srgbClr val="000000">
                              <a:alpha val="100000"/>
                            </a:srgbClr>
                          </a:solidFill>
                          <a:latin typeface="Calibri"/>
                        </a:rPr>
                        <a:t>live</a:t>
                      </a:r>
                    </a:p>
                  </a:txBody>
                  <a:tcPr marL="0" marR="0" marT="14288" marB="14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700" u="none" spc="0">
                          <a:solidFill>
                            <a:srgbClr val="000000">
                              <a:alpha val="100000"/>
                            </a:srgbClr>
                          </a:solidFill>
                          <a:latin typeface="Calibri"/>
                        </a:rPr>
                        <a:t>individual project</a:t>
                      </a:r>
                    </a:p>
                  </a:txBody>
                  <a:tcPr marL="0" marR="0" marT="14288" marB="14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700" u="none" spc="0">
                          <a:solidFill>
                            <a:srgbClr val="000000">
                              <a:alpha val="100000"/>
                            </a:srgbClr>
                          </a:solidFill>
                          <a:latin typeface="Calibri"/>
                        </a:rPr>
                        <a:t>career-mentorship</a:t>
                      </a:r>
                    </a:p>
                  </a:txBody>
                  <a:tcPr marL="0" marR="0" marT="14288" marB="14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xmlns="" val="10003"/>
                  </a:ext>
                </a:extLst>
              </a:tr>
              <a:tr h="131445">
                <a:tc>
                  <a:txBody>
                    <a:bodyPr/>
                    <a:lstStyle/>
                    <a:p>
                      <a:pPr marL="19050" marR="19050" lvl="0" indent="0" algn="l" fontAlgn="ctr">
                        <a:lnSpc>
                          <a:spcPct val="100000"/>
                        </a:lnSpc>
                      </a:pPr>
                      <a:r>
                        <a:rPr lang="en-US" sz="700" b="1" u="none" spc="0" dirty="0">
                          <a:solidFill>
                            <a:srgbClr val="000000">
                              <a:alpha val="100000"/>
                            </a:srgbClr>
                          </a:solidFill>
                          <a:latin typeface="Calibri"/>
                        </a:rPr>
                        <a:t>Optimal product 4</a:t>
                      </a:r>
                    </a:p>
                  </a:txBody>
                  <a:tcPr marL="14288" marR="14288" marT="14288" marB="14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700" u="none" spc="0">
                          <a:solidFill>
                            <a:srgbClr val="000000">
                              <a:alpha val="100000"/>
                            </a:srgbClr>
                          </a:solidFill>
                          <a:latin typeface="Calibri"/>
                        </a:rPr>
                        <a:t>5000 (the least price)</a:t>
                      </a:r>
                    </a:p>
                  </a:txBody>
                  <a:tcPr marL="0" marR="0" marT="14288" marB="14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700" u="none" spc="0">
                          <a:solidFill>
                            <a:srgbClr val="000000">
                              <a:alpha val="100000"/>
                            </a:srgbClr>
                          </a:solidFill>
                          <a:latin typeface="Calibri"/>
                        </a:rPr>
                        <a:t>live + recorded lecture</a:t>
                      </a:r>
                    </a:p>
                  </a:txBody>
                  <a:tcPr marL="0" marR="0" marT="14288" marB="14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700" u="none" spc="0">
                          <a:solidFill>
                            <a:srgbClr val="000000">
                              <a:alpha val="100000"/>
                            </a:srgbClr>
                          </a:solidFill>
                          <a:latin typeface="Calibri"/>
                        </a:rPr>
                        <a:t>individual project</a:t>
                      </a:r>
                    </a:p>
                  </a:txBody>
                  <a:tcPr marL="0" marR="0" marT="14288" marB="14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700" u="none" spc="0" dirty="0">
                          <a:solidFill>
                            <a:srgbClr val="000000">
                              <a:alpha val="100000"/>
                            </a:srgbClr>
                          </a:solidFill>
                          <a:latin typeface="Calibri"/>
                        </a:rPr>
                        <a:t>career-mentorship</a:t>
                      </a:r>
                    </a:p>
                  </a:txBody>
                  <a:tcPr marL="0" marR="0" marT="14288" marB="14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4147895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FFA07270-B11C-4C67-BEA5-EDB4A8FB494E}"/>
              </a:ext>
            </a:extLst>
          </p:cNvPr>
          <p:cNvSpPr>
            <a:spLocks noGrp="1"/>
          </p:cNvSpPr>
          <p:nvPr>
            <p:ph type="subTitle" idx="1"/>
          </p:nvPr>
        </p:nvSpPr>
        <p:spPr>
          <a:xfrm>
            <a:off x="467544" y="287809"/>
            <a:ext cx="7083152" cy="1241822"/>
          </a:xfrm>
        </p:spPr>
        <p:txBody>
          <a:bodyPr/>
          <a:lstStyle/>
          <a:p>
            <a:pPr algn="l"/>
            <a:r>
              <a:rPr lang="en-US" sz="3200" b="1" dirty="0">
                <a:solidFill>
                  <a:srgbClr val="FF0000"/>
                </a:solidFill>
                <a:latin typeface="Times New Roman" panose="02020603050405020304" pitchFamily="18" charset="0"/>
                <a:cs typeface="Times New Roman" panose="02020603050405020304" pitchFamily="18" charset="0"/>
              </a:rPr>
              <a:t>Economic feasibility to enter market</a:t>
            </a:r>
            <a:endParaRPr lang="x-none" sz="2000" dirty="0">
              <a:solidFill>
                <a:srgbClr val="FF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B6249FF5-5AA0-4E93-8015-959488167138}"/>
              </a:ext>
            </a:extLst>
          </p:cNvPr>
          <p:cNvSpPr txBox="1"/>
          <p:nvPr/>
        </p:nvSpPr>
        <p:spPr>
          <a:xfrm>
            <a:off x="179512" y="1067966"/>
            <a:ext cx="8602463" cy="1353832"/>
          </a:xfrm>
          <a:prstGeom prst="rect">
            <a:avLst/>
          </a:prstGeom>
          <a:noFill/>
        </p:spPr>
        <p:txBody>
          <a:bodyPr wrap="square" rtlCol="0">
            <a:spAutoFit/>
          </a:bodyPr>
          <a:lstStyle/>
          <a:p>
            <a:pPr marL="457200" indent="-457200">
              <a:lnSpc>
                <a:spcPct val="107000"/>
              </a:lnSpc>
              <a:spcAft>
                <a:spcPts val="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below tables show us the predicted market shares of Peach Academy as compared to its competitors for each course offering</a:t>
            </a:r>
          </a:p>
          <a:p>
            <a:pPr marL="457200" indent="-457200">
              <a:lnSpc>
                <a:spcPct val="107000"/>
              </a:lnSpc>
              <a:spcAft>
                <a:spcPts val="800"/>
              </a:spcAft>
              <a:buFont typeface="Arial" panose="020B0604020202020204" pitchFamily="34" charset="0"/>
              <a:buChar char="•"/>
            </a:pPr>
            <a:endParaRPr lang="x-none" sz="2400" dirty="0">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5" name="Straight Connector 4"/>
          <p:cNvCxnSpPr/>
          <p:nvPr/>
        </p:nvCxnSpPr>
        <p:spPr>
          <a:xfrm>
            <a:off x="467544" y="908720"/>
            <a:ext cx="7715250" cy="0"/>
          </a:xfrm>
          <a:prstGeom prst="line">
            <a:avLst/>
          </a:prstGeom>
          <a:ln w="12700" cap="flat" cmpd="sng" algn="ctr">
            <a:solidFill>
              <a:srgbClr val="7F7F7F">
                <a:alpha val="49800"/>
              </a:srgbClr>
            </a:solidFill>
            <a:prstDash val="solid"/>
            <a:round/>
            <a:headEnd type="none" w="med" len="med"/>
            <a:tailEnd type="none" w="med" len="med"/>
          </a:ln>
        </p:spPr>
      </p:cxnSp>
      <p:pic>
        <p:nvPicPr>
          <p:cNvPr id="8" name="table">
            <a:extLst>
              <a:ext uri="{FF2B5EF4-FFF2-40B4-BE49-F238E27FC236}">
                <a16:creationId xmlns:a16="http://schemas.microsoft.com/office/drawing/2014/main" xmlns="" id="{52141EE1-6389-4F65-869A-9194045F6DDD}"/>
              </a:ext>
            </a:extLst>
          </p:cNvPr>
          <p:cNvPicPr>
            <a:picLocks noChangeAspect="1"/>
          </p:cNvPicPr>
          <p:nvPr/>
        </p:nvPicPr>
        <p:blipFill>
          <a:blip r:embed="rId2"/>
          <a:stretch>
            <a:fillRect/>
          </a:stretch>
        </p:blipFill>
        <p:spPr>
          <a:xfrm>
            <a:off x="755577" y="2751544"/>
            <a:ext cx="7620003" cy="1074420"/>
          </a:xfrm>
          <a:prstGeom prst="rect">
            <a:avLst/>
          </a:prstGeom>
        </p:spPr>
      </p:pic>
      <p:graphicFrame>
        <p:nvGraphicFramePr>
          <p:cNvPr id="9" name="Table 8">
            <a:extLst>
              <a:ext uri="{FF2B5EF4-FFF2-40B4-BE49-F238E27FC236}">
                <a16:creationId xmlns:a16="http://schemas.microsoft.com/office/drawing/2014/main" xmlns="" id="{5B1D1BA5-5C57-40FA-AD47-0CD8515FBB70}"/>
              </a:ext>
            </a:extLst>
          </p:cNvPr>
          <p:cNvGraphicFramePr>
            <a:graphicFrameLocks noGrp="1"/>
          </p:cNvGraphicFramePr>
          <p:nvPr>
            <p:extLst>
              <p:ext uri="{D42A27DB-BD31-4B8C-83A1-F6EECF244321}">
                <p14:modId xmlns:p14="http://schemas.microsoft.com/office/powerpoint/2010/main" val="664618690"/>
              </p:ext>
            </p:extLst>
          </p:nvPr>
        </p:nvGraphicFramePr>
        <p:xfrm>
          <a:off x="755576" y="3861048"/>
          <a:ext cx="7620003" cy="1508760"/>
        </p:xfrm>
        <a:graphic>
          <a:graphicData uri="http://schemas.openxmlformats.org/drawingml/2006/table">
            <a:tbl>
              <a:tblPr firstRow="1" bandRow="1"/>
              <a:tblGrid>
                <a:gridCol w="846667">
                  <a:extLst>
                    <a:ext uri="{9D8B030D-6E8A-4147-A177-3AD203B41FA5}">
                      <a16:colId xmlns:a16="http://schemas.microsoft.com/office/drawing/2014/main" xmlns="" val="20000"/>
                    </a:ext>
                  </a:extLst>
                </a:gridCol>
                <a:gridCol w="846667">
                  <a:extLst>
                    <a:ext uri="{9D8B030D-6E8A-4147-A177-3AD203B41FA5}">
                      <a16:colId xmlns:a16="http://schemas.microsoft.com/office/drawing/2014/main" xmlns="" val="20001"/>
                    </a:ext>
                  </a:extLst>
                </a:gridCol>
                <a:gridCol w="846667">
                  <a:extLst>
                    <a:ext uri="{9D8B030D-6E8A-4147-A177-3AD203B41FA5}">
                      <a16:colId xmlns:a16="http://schemas.microsoft.com/office/drawing/2014/main" xmlns="" val="20002"/>
                    </a:ext>
                  </a:extLst>
                </a:gridCol>
                <a:gridCol w="846667">
                  <a:extLst>
                    <a:ext uri="{9D8B030D-6E8A-4147-A177-3AD203B41FA5}">
                      <a16:colId xmlns:a16="http://schemas.microsoft.com/office/drawing/2014/main" xmlns="" val="20003"/>
                    </a:ext>
                  </a:extLst>
                </a:gridCol>
                <a:gridCol w="846667">
                  <a:extLst>
                    <a:ext uri="{9D8B030D-6E8A-4147-A177-3AD203B41FA5}">
                      <a16:colId xmlns:a16="http://schemas.microsoft.com/office/drawing/2014/main" xmlns="" val="20004"/>
                    </a:ext>
                  </a:extLst>
                </a:gridCol>
                <a:gridCol w="846667">
                  <a:extLst>
                    <a:ext uri="{9D8B030D-6E8A-4147-A177-3AD203B41FA5}">
                      <a16:colId xmlns:a16="http://schemas.microsoft.com/office/drawing/2014/main" xmlns="" val="20005"/>
                    </a:ext>
                  </a:extLst>
                </a:gridCol>
                <a:gridCol w="846667">
                  <a:extLst>
                    <a:ext uri="{9D8B030D-6E8A-4147-A177-3AD203B41FA5}">
                      <a16:colId xmlns:a16="http://schemas.microsoft.com/office/drawing/2014/main" xmlns="" val="20006"/>
                    </a:ext>
                  </a:extLst>
                </a:gridCol>
                <a:gridCol w="846667">
                  <a:extLst>
                    <a:ext uri="{9D8B030D-6E8A-4147-A177-3AD203B41FA5}">
                      <a16:colId xmlns:a16="http://schemas.microsoft.com/office/drawing/2014/main" xmlns="" val="20007"/>
                    </a:ext>
                  </a:extLst>
                </a:gridCol>
                <a:gridCol w="846667">
                  <a:extLst>
                    <a:ext uri="{9D8B030D-6E8A-4147-A177-3AD203B41FA5}">
                      <a16:colId xmlns:a16="http://schemas.microsoft.com/office/drawing/2014/main" xmlns="" val="20008"/>
                    </a:ext>
                  </a:extLst>
                </a:gridCol>
              </a:tblGrid>
              <a:tr h="123825">
                <a:tc>
                  <a:txBody>
                    <a:bodyPr/>
                    <a:lstStyle/>
                    <a:p>
                      <a:pPr marL="19050" marR="19050" lvl="0" indent="0" algn="l" fontAlgn="ctr">
                        <a:lnSpc>
                          <a:spcPct val="100000"/>
                        </a:lnSpc>
                      </a:pPr>
                      <a:endParaRPr dirty="0"/>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b="1" u="none" spc="0">
                          <a:solidFill>
                            <a:srgbClr val="000000">
                              <a:alpha val="100000"/>
                            </a:srgbClr>
                          </a:solidFill>
                          <a:latin typeface="Calibri"/>
                        </a:rPr>
                        <a:t>Coursera</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b="1" u="none" spc="0">
                          <a:solidFill>
                            <a:srgbClr val="000000">
                              <a:alpha val="100000"/>
                            </a:srgbClr>
                          </a:solidFill>
                          <a:latin typeface="Calibri"/>
                        </a:rPr>
                        <a:t>Educative</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b="1" u="none" spc="0">
                          <a:solidFill>
                            <a:srgbClr val="000000">
                              <a:alpha val="100000"/>
                            </a:srgbClr>
                          </a:solidFill>
                          <a:latin typeface="Calibri"/>
                        </a:rPr>
                        <a:t>Udemy</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b="1" u="none" spc="0">
                          <a:solidFill>
                            <a:srgbClr val="000000">
                              <a:alpha val="100000"/>
                            </a:srgbClr>
                          </a:solidFill>
                          <a:latin typeface="Calibri"/>
                        </a:rPr>
                        <a:t>edx</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900" b="1" u="none" spc="0">
                          <a:solidFill>
                            <a:srgbClr val="000000">
                              <a:alpha val="100000"/>
                            </a:srgbClr>
                          </a:solidFill>
                          <a:latin typeface="Calibri"/>
                        </a:rPr>
                        <a:t>Code Academy</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800" b="1" u="none" spc="0">
                          <a:solidFill>
                            <a:srgbClr val="000000">
                              <a:alpha val="100000"/>
                            </a:srgbClr>
                          </a:solidFill>
                          <a:latin typeface="Calibri"/>
                        </a:rPr>
                        <a:t>Optimal product</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700" b="1" u="none" spc="0">
                          <a:solidFill>
                            <a:srgbClr val="000000">
                              <a:alpha val="100000"/>
                            </a:srgbClr>
                          </a:solidFill>
                          <a:latin typeface="Calibri"/>
                        </a:rPr>
                        <a:t>Revenueperunit</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700" b="1" u="none" spc="0">
                          <a:solidFill>
                            <a:srgbClr val="000000">
                              <a:alpha val="100000"/>
                            </a:srgbClr>
                          </a:solidFill>
                          <a:latin typeface="Calibri"/>
                        </a:rPr>
                        <a:t>Weightedrevenue</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extLst>
                  <a:ext uri="{0D108BD9-81ED-4DB2-BD59-A6C34878D82A}">
                    <a16:rowId xmlns:a16="http://schemas.microsoft.com/office/drawing/2014/main" xmlns="" val="10000"/>
                  </a:ext>
                </a:extLst>
              </a:tr>
              <a:tr h="123825">
                <a:tc>
                  <a:txBody>
                    <a:bodyPr/>
                    <a:lstStyle/>
                    <a:p>
                      <a:pPr marL="19050" marR="19050" lvl="0" indent="0" algn="l" fontAlgn="ctr">
                        <a:lnSpc>
                          <a:spcPct val="100000"/>
                        </a:lnSpc>
                      </a:pPr>
                      <a:r>
                        <a:rPr lang="en-US" sz="700" b="1" u="none" spc="0">
                          <a:solidFill>
                            <a:srgbClr val="000000">
                              <a:alpha val="100000"/>
                            </a:srgbClr>
                          </a:solidFill>
                          <a:latin typeface="Calibri"/>
                        </a:rPr>
                        <a:t>Basepredictions</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24.3%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15.5%</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24.3%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13.3%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22.5%</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N/A</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N/A</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N/A</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xmlns="" val="10001"/>
                  </a:ext>
                </a:extLst>
              </a:tr>
              <a:tr h="123825">
                <a:tc>
                  <a:txBody>
                    <a:bodyPr/>
                    <a:lstStyle/>
                    <a:p>
                      <a:pPr marL="19050" marR="19050" lvl="0" indent="0" algn="l" fontAlgn="ctr">
                        <a:lnSpc>
                          <a:spcPct val="100000"/>
                        </a:lnSpc>
                      </a:pPr>
                      <a:r>
                        <a:rPr lang="en-US" sz="700" b="1" u="none" spc="0">
                          <a:solidFill>
                            <a:srgbClr val="000000">
                              <a:alpha val="100000"/>
                            </a:srgbClr>
                          </a:solidFill>
                          <a:latin typeface="Calibri"/>
                        </a:rPr>
                        <a:t>...withoptimalproduct1</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17.3%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dirty="0">
                          <a:solidFill>
                            <a:srgbClr val="000000">
                              <a:alpha val="100000"/>
                            </a:srgbClr>
                          </a:solidFill>
                          <a:latin typeface="Calibri"/>
                        </a:rPr>
                        <a:t>11.3%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17.3%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16.3%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27.9%</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$ 134.0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$ 37.4</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xmlns="" val="10002"/>
                  </a:ext>
                </a:extLst>
              </a:tr>
              <a:tr h="123825">
                <a:tc>
                  <a:txBody>
                    <a:bodyPr/>
                    <a:lstStyle/>
                    <a:p>
                      <a:pPr marL="19050" marR="19050" lvl="0" indent="0" algn="l" fontAlgn="ctr">
                        <a:lnSpc>
                          <a:spcPct val="100000"/>
                        </a:lnSpc>
                      </a:pPr>
                      <a:r>
                        <a:rPr lang="en-US" sz="700" b="1" u="none" spc="0">
                          <a:solidFill>
                            <a:srgbClr val="000000">
                              <a:alpha val="100000"/>
                            </a:srgbClr>
                          </a:solidFill>
                          <a:latin typeface="Calibri"/>
                        </a:rPr>
                        <a:t>...withoptimalproduct2</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17.0%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11.4%</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17.0%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9.8%</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16.1%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28.6%</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$ 122.0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$ 34.9</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xmlns="" val="10003"/>
                  </a:ext>
                </a:extLst>
              </a:tr>
              <a:tr h="123825">
                <a:tc>
                  <a:txBody>
                    <a:bodyPr/>
                    <a:lstStyle/>
                    <a:p>
                      <a:pPr marL="19050" marR="19050" lvl="0" indent="0" algn="l" fontAlgn="ctr">
                        <a:lnSpc>
                          <a:spcPct val="100000"/>
                        </a:lnSpc>
                      </a:pPr>
                      <a:r>
                        <a:rPr lang="en-US" sz="700" b="1" u="none" spc="0">
                          <a:solidFill>
                            <a:srgbClr val="000000">
                              <a:alpha val="100000"/>
                            </a:srgbClr>
                          </a:solidFill>
                          <a:latin typeface="Calibri"/>
                        </a:rPr>
                        <a:t>...withoptimalproduct3</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17.2%</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11.2%</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17.2%</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9.8%</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16.1%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28.6%</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$ 120.0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$ 34.4</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xmlns="" val="10004"/>
                  </a:ext>
                </a:extLst>
              </a:tr>
              <a:tr h="123825">
                <a:tc>
                  <a:txBody>
                    <a:bodyPr/>
                    <a:lstStyle/>
                    <a:p>
                      <a:pPr marL="19050" marR="19050" lvl="0" indent="0" algn="l" fontAlgn="ctr">
                        <a:lnSpc>
                          <a:spcPct val="100000"/>
                        </a:lnSpc>
                      </a:pPr>
                      <a:r>
                        <a:rPr lang="en-US" sz="700" b="1" u="none" spc="0">
                          <a:solidFill>
                            <a:srgbClr val="000000">
                              <a:alpha val="100000"/>
                            </a:srgbClr>
                          </a:solidFill>
                          <a:latin typeface="Calibri"/>
                        </a:rPr>
                        <a:t>...withoptimalproduct4</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17.0%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11.2%</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17.0%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9.6%</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15.9%</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29.3%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$ 108.0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dirty="0">
                          <a:solidFill>
                            <a:srgbClr val="000000">
                              <a:alpha val="100000"/>
                            </a:srgbClr>
                          </a:solidFill>
                          <a:latin typeface="Calibri"/>
                        </a:rPr>
                        <a:t>$ 31.7</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514111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B90E21-7331-4BF1-AF7E-347780A38D91}"/>
              </a:ext>
            </a:extLst>
          </p:cNvPr>
          <p:cNvSpPr>
            <a:spLocks noGrp="1"/>
          </p:cNvSpPr>
          <p:nvPr>
            <p:ph type="title"/>
          </p:nvPr>
        </p:nvSpPr>
        <p:spPr/>
        <p:txBody>
          <a:bodyPr>
            <a:normAutofit/>
          </a:bodyPr>
          <a:lstStyle/>
          <a:p>
            <a:r>
              <a:rPr lang="en-US" sz="3200" dirty="0"/>
              <a:t>Economic Feasibility to enter the market-contd.</a:t>
            </a:r>
          </a:p>
        </p:txBody>
      </p:sp>
      <p:sp>
        <p:nvSpPr>
          <p:cNvPr id="3" name="Content Placeholder 2">
            <a:extLst>
              <a:ext uri="{FF2B5EF4-FFF2-40B4-BE49-F238E27FC236}">
                <a16:creationId xmlns:a16="http://schemas.microsoft.com/office/drawing/2014/main" xmlns="" id="{B60E3828-BC28-4158-89E0-970C8309F23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Following were the per course costs that are associated with the levels prescribed by </a:t>
            </a:r>
            <a:r>
              <a:rPr lang="en-US" dirty="0" err="1">
                <a:latin typeface="Times New Roman" panose="02020603050405020304" pitchFamily="18" charset="0"/>
                <a:cs typeface="Times New Roman" panose="02020603050405020304" pitchFamily="18" charset="0"/>
              </a:rPr>
              <a:t>Enginius</a:t>
            </a:r>
            <a:r>
              <a:rPr lang="en-US" dirty="0">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xmlns="" id="{52B52E6F-CA38-4F14-8990-F8309467DD49}"/>
              </a:ext>
            </a:extLst>
          </p:cNvPr>
          <p:cNvPicPr>
            <a:picLocks noChangeAspect="1"/>
          </p:cNvPicPr>
          <p:nvPr/>
        </p:nvPicPr>
        <p:blipFill>
          <a:blip r:embed="rId2"/>
          <a:stretch>
            <a:fillRect/>
          </a:stretch>
        </p:blipFill>
        <p:spPr>
          <a:xfrm>
            <a:off x="2627784" y="3645024"/>
            <a:ext cx="3932882" cy="2113191"/>
          </a:xfrm>
          <a:prstGeom prst="rect">
            <a:avLst/>
          </a:prstGeom>
        </p:spPr>
      </p:pic>
      <p:cxnSp>
        <p:nvCxnSpPr>
          <p:cNvPr id="6" name="Straight Connector 5"/>
          <p:cNvCxnSpPr/>
          <p:nvPr/>
        </p:nvCxnSpPr>
        <p:spPr>
          <a:xfrm>
            <a:off x="467544" y="908720"/>
            <a:ext cx="7715250" cy="0"/>
          </a:xfrm>
          <a:prstGeom prst="line">
            <a:avLst/>
          </a:prstGeom>
          <a:ln w="12700" cap="flat" cmpd="sng" algn="ctr">
            <a:solidFill>
              <a:srgbClr val="7F7F7F">
                <a:alpha val="49800"/>
              </a:srgbClr>
            </a:solidFill>
            <a:prstDash val="solid"/>
            <a:round/>
            <a:headEnd type="none" w="med" len="med"/>
            <a:tailEnd type="none" w="med" len="med"/>
          </a:ln>
        </p:spPr>
      </p:cxnSp>
    </p:spTree>
    <p:extLst>
      <p:ext uri="{BB962C8B-B14F-4D97-AF65-F5344CB8AC3E}">
        <p14:creationId xmlns:p14="http://schemas.microsoft.com/office/powerpoint/2010/main" val="2363854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57E9CC-24AD-4F3C-9FAB-76987FBFA799}"/>
              </a:ext>
            </a:extLst>
          </p:cNvPr>
          <p:cNvSpPr>
            <a:spLocks noGrp="1"/>
          </p:cNvSpPr>
          <p:nvPr>
            <p:ph type="title"/>
          </p:nvPr>
        </p:nvSpPr>
        <p:spPr/>
        <p:txBody>
          <a:bodyPr/>
          <a:lstStyle/>
          <a:p>
            <a:r>
              <a:rPr lang="en-US" dirty="0"/>
              <a:t>Explanation of costs</a:t>
            </a:r>
          </a:p>
        </p:txBody>
      </p:sp>
      <p:sp>
        <p:nvSpPr>
          <p:cNvPr id="3" name="Content Placeholder 2">
            <a:extLst>
              <a:ext uri="{FF2B5EF4-FFF2-40B4-BE49-F238E27FC236}">
                <a16:creationId xmlns:a16="http://schemas.microsoft.com/office/drawing/2014/main" xmlns="" id="{E58328BE-668E-404B-BBBC-5D815F1B558C}"/>
              </a:ext>
            </a:extLst>
          </p:cNvPr>
          <p:cNvSpPr>
            <a:spLocks noGrp="1"/>
          </p:cNvSpPr>
          <p:nvPr>
            <p:ph idx="1"/>
          </p:nvPr>
        </p:nvSpPr>
        <p:spPr>
          <a:xfrm>
            <a:off x="609598" y="1412776"/>
            <a:ext cx="6347714" cy="3880773"/>
          </a:xfrm>
        </p:spPr>
        <p:txBody>
          <a:bodyPr>
            <a:normAutofit fontScale="77500" lnSpcReduction="20000"/>
          </a:bodyPr>
          <a:lstStyle/>
          <a:p>
            <a:r>
              <a:rPr lang="en-US" dirty="0"/>
              <a:t>All the cost data was acquired by the Peach Learning’ finance department. </a:t>
            </a:r>
          </a:p>
          <a:p>
            <a:r>
              <a:rPr lang="en-US" dirty="0"/>
              <a:t>They explained that the cost of live lecture delivery method is the highest as the instructors’ full time commitment is required. The instructor and support staff has to put in more effort in terms of explaining the concepts as well as answering the concepts. While in recorded session instructors’ efforts are relatively less. Once a session is recorded it can be re-run several times over different batches, while for each live online class presence of instructor and support staff is compulsory.</a:t>
            </a:r>
          </a:p>
          <a:p>
            <a:r>
              <a:rPr lang="en-US" dirty="0"/>
              <a:t>Getting software subscription from second party for simulations game is more costly then taking a quiz as well as assigning project. For quiz assessment as well a relatively less costly then simulations game application subscription is needed. Thus, it costs more then the simple instruction wise assignment of projects.</a:t>
            </a:r>
          </a:p>
          <a:p>
            <a:r>
              <a:rPr lang="en-US" dirty="0"/>
              <a:t>The career mentorship included many value added services. These services and interaction opportunities cost more. External consultants’ collaboration is often required that contributes to greater prices then simple instructors’ office hours held. </a:t>
            </a:r>
          </a:p>
          <a:p>
            <a:endParaRPr lang="en-US" dirty="0"/>
          </a:p>
        </p:txBody>
      </p:sp>
    </p:spTree>
    <p:extLst>
      <p:ext uri="{BB962C8B-B14F-4D97-AF65-F5344CB8AC3E}">
        <p14:creationId xmlns:p14="http://schemas.microsoft.com/office/powerpoint/2010/main" val="3673547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2AB43A-BA6A-4EEB-87A2-CE24D208810C}"/>
              </a:ext>
            </a:extLst>
          </p:cNvPr>
          <p:cNvSpPr>
            <a:spLocks noGrp="1"/>
          </p:cNvSpPr>
          <p:nvPr>
            <p:ph type="title"/>
          </p:nvPr>
        </p:nvSpPr>
        <p:spPr/>
        <p:txBody>
          <a:bodyPr>
            <a:normAutofit/>
          </a:bodyPr>
          <a:lstStyle/>
          <a:p>
            <a:r>
              <a:rPr lang="en-US" sz="2800" dirty="0"/>
              <a:t>Economic Feasibility to enter the market-contd.</a:t>
            </a:r>
          </a:p>
        </p:txBody>
      </p:sp>
      <p:sp>
        <p:nvSpPr>
          <p:cNvPr id="3" name="Content Placeholder 2">
            <a:extLst>
              <a:ext uri="{FF2B5EF4-FFF2-40B4-BE49-F238E27FC236}">
                <a16:creationId xmlns:a16="http://schemas.microsoft.com/office/drawing/2014/main" xmlns="" id="{B174FD05-21CC-4504-92E3-57D14BAE7CF8}"/>
              </a:ext>
            </a:extLst>
          </p:cNvPr>
          <p:cNvSpPr>
            <a:spLocks noGrp="1"/>
          </p:cNvSpPr>
          <p:nvPr>
            <p:ph idx="1"/>
          </p:nvPr>
        </p:nvSpPr>
        <p:spPr>
          <a:xfrm>
            <a:off x="628650" y="1452315"/>
            <a:ext cx="7886700" cy="4351338"/>
          </a:xfrm>
        </p:spPr>
        <p:txBody>
          <a:bodyPr/>
          <a:lstStyle/>
          <a:p>
            <a:r>
              <a:rPr lang="en-US" sz="2400" dirty="0">
                <a:latin typeface="Times New Roman" panose="02020603050405020304" pitchFamily="18" charset="0"/>
                <a:cs typeface="Times New Roman" panose="02020603050405020304" pitchFamily="18" charset="0"/>
              </a:rPr>
              <a:t>For a total target market size which is estimated to be around 7500 people and using the levels for attributes prescribed by </a:t>
            </a:r>
            <a:r>
              <a:rPr lang="en-US" sz="2400" dirty="0" err="1">
                <a:latin typeface="Times New Roman" panose="02020603050405020304" pitchFamily="18" charset="0"/>
                <a:cs typeface="Times New Roman" panose="02020603050405020304" pitchFamily="18" charset="0"/>
              </a:rPr>
              <a:t>Enginius</a:t>
            </a:r>
            <a:r>
              <a:rPr lang="en-US" sz="2400" dirty="0">
                <a:latin typeface="Times New Roman" panose="02020603050405020304" pitchFamily="18" charset="0"/>
                <a:cs typeface="Times New Roman" panose="02020603050405020304" pitchFamily="18" charset="0"/>
              </a:rPr>
              <a:t> following were the projected profits that were calculated. The net positive profits for all the optimal product listings given by </a:t>
            </a:r>
            <a:r>
              <a:rPr lang="en-US" sz="2400" dirty="0" err="1">
                <a:latin typeface="Times New Roman" panose="02020603050405020304" pitchFamily="18" charset="0"/>
                <a:cs typeface="Times New Roman" panose="02020603050405020304" pitchFamily="18" charset="0"/>
              </a:rPr>
              <a:t>enginius</a:t>
            </a:r>
            <a:r>
              <a:rPr lang="en-US" sz="2400" dirty="0">
                <a:latin typeface="Times New Roman" panose="02020603050405020304" pitchFamily="18" charset="0"/>
                <a:cs typeface="Times New Roman" panose="02020603050405020304" pitchFamily="18" charset="0"/>
              </a:rPr>
              <a:t>, suggests that it is indeed feasible to enter the e-learning market for Peach Learning.</a:t>
            </a:r>
          </a:p>
          <a:p>
            <a:pPr indent="0"/>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DE0730FF-CA9C-4A09-A9FA-084F69D6620D}"/>
              </a:ext>
            </a:extLst>
          </p:cNvPr>
          <p:cNvPicPr>
            <a:picLocks noChangeAspect="1"/>
          </p:cNvPicPr>
          <p:nvPr/>
        </p:nvPicPr>
        <p:blipFill>
          <a:blip r:embed="rId2"/>
          <a:stretch>
            <a:fillRect/>
          </a:stretch>
        </p:blipFill>
        <p:spPr>
          <a:xfrm>
            <a:off x="971600" y="4149080"/>
            <a:ext cx="6913861" cy="1484909"/>
          </a:xfrm>
          <a:prstGeom prst="rect">
            <a:avLst/>
          </a:prstGeom>
        </p:spPr>
      </p:pic>
      <p:cxnSp>
        <p:nvCxnSpPr>
          <p:cNvPr id="6" name="Straight Connector 5"/>
          <p:cNvCxnSpPr/>
          <p:nvPr/>
        </p:nvCxnSpPr>
        <p:spPr>
          <a:xfrm>
            <a:off x="467544" y="908720"/>
            <a:ext cx="7715250" cy="0"/>
          </a:xfrm>
          <a:prstGeom prst="line">
            <a:avLst/>
          </a:prstGeom>
          <a:ln w="12700" cap="flat" cmpd="sng" algn="ctr">
            <a:solidFill>
              <a:srgbClr val="7F7F7F">
                <a:alpha val="49800"/>
              </a:srgbClr>
            </a:solidFill>
            <a:prstDash val="solid"/>
            <a:round/>
            <a:headEnd type="none" w="med" len="med"/>
            <a:tailEnd type="none" w="med" len="med"/>
          </a:ln>
        </p:spPr>
      </p:cxnSp>
    </p:spTree>
    <p:extLst>
      <p:ext uri="{BB962C8B-B14F-4D97-AF65-F5344CB8AC3E}">
        <p14:creationId xmlns:p14="http://schemas.microsoft.com/office/powerpoint/2010/main" val="2556383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5480C8-E054-4D17-9FF6-AB2B7D6AA00E}"/>
              </a:ext>
            </a:extLst>
          </p:cNvPr>
          <p:cNvSpPr>
            <a:spLocks noGrp="1"/>
          </p:cNvSpPr>
          <p:nvPr>
            <p:ph type="title"/>
          </p:nvPr>
        </p:nvSpPr>
        <p:spPr/>
        <p:txBody>
          <a:bodyPr/>
          <a:lstStyle/>
          <a:p>
            <a:r>
              <a:rPr lang="en-US" dirty="0"/>
              <a:t>Why Peach Learning?</a:t>
            </a:r>
          </a:p>
        </p:txBody>
      </p:sp>
      <p:sp>
        <p:nvSpPr>
          <p:cNvPr id="3" name="Content Placeholder 2">
            <a:extLst>
              <a:ext uri="{FF2B5EF4-FFF2-40B4-BE49-F238E27FC236}">
                <a16:creationId xmlns:a16="http://schemas.microsoft.com/office/drawing/2014/main" xmlns="" id="{68DCF601-87C3-4E7E-8D27-31EB2EC3B7E3}"/>
              </a:ext>
            </a:extLst>
          </p:cNvPr>
          <p:cNvSpPr>
            <a:spLocks noGrp="1"/>
          </p:cNvSpPr>
          <p:nvPr>
            <p:ph idx="1"/>
          </p:nvPr>
        </p:nvSpPr>
        <p:spPr/>
        <p:txBody>
          <a:bodyPr>
            <a:normAutofit/>
          </a:bodyPr>
          <a:lstStyle/>
          <a:p>
            <a:pPr marL="0" algn="just">
              <a:lnSpc>
                <a:spcPct val="107000"/>
              </a:lnSpc>
              <a:spcBef>
                <a:spcPts val="0"/>
              </a:spcBef>
            </a:pP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 a fast-paced world, online education is a creative and convenient outlet for students to learn across Pakistan. Although e-learning remains largely inaccessible to the downtrodden segment of Pakistan’s enormous population, alternative methods to bridge the gap between elites and the marginalized cluster are being probed by EdTech firms.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algn="just">
              <a:lnSpc>
                <a:spcPct val="107000"/>
              </a:lnSpc>
              <a:spcBef>
                <a:spcPts val="0"/>
              </a:spcBef>
            </a:pP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During the unprecedented times of Covid-19 need for the ed tech world to thrive has increased as most students start seeking online opportunities. The industry has already witnessed a huge rise in usage and profit. It will continue its steady growth in the coming months.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pP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 our project looked into the thriving EdTech industry of Pakistan by analyzing the educational services being provided by Peach Learning, a Lahore based online startup.</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800" dirty="0"/>
          </a:p>
        </p:txBody>
      </p:sp>
    </p:spTree>
    <p:extLst>
      <p:ext uri="{BB962C8B-B14F-4D97-AF65-F5344CB8AC3E}">
        <p14:creationId xmlns:p14="http://schemas.microsoft.com/office/powerpoint/2010/main" val="3226125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Table&#10;&#10;Description automatically generated">
            <a:extLst>
              <a:ext uri="{FF2B5EF4-FFF2-40B4-BE49-F238E27FC236}">
                <a16:creationId xmlns:a16="http://schemas.microsoft.com/office/drawing/2014/main" xmlns="" id="{BA0FA3E2-33A1-40C4-9F7A-46E73084A5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225" y="4686835"/>
            <a:ext cx="7981950" cy="1252538"/>
          </a:xfrm>
          <a:prstGeom prst="rect">
            <a:avLst/>
          </a:prstGeom>
        </p:spPr>
      </p:pic>
      <p:sp>
        <p:nvSpPr>
          <p:cNvPr id="2" name="Title 1">
            <a:extLst>
              <a:ext uri="{FF2B5EF4-FFF2-40B4-BE49-F238E27FC236}">
                <a16:creationId xmlns:a16="http://schemas.microsoft.com/office/drawing/2014/main" xmlns="" id="{BB590BE1-BB91-421A-88CC-5FB20B0EE1DC}"/>
              </a:ext>
            </a:extLst>
          </p:cNvPr>
          <p:cNvSpPr>
            <a:spLocks noGrp="1"/>
          </p:cNvSpPr>
          <p:nvPr>
            <p:ph type="title"/>
          </p:nvPr>
        </p:nvSpPr>
        <p:spPr>
          <a:xfrm>
            <a:off x="495300" y="1230534"/>
            <a:ext cx="7886700" cy="835787"/>
          </a:xfrm>
        </p:spPr>
        <p:txBody>
          <a:bodyPr vert="horz" lIns="68580" tIns="34290" rIns="68580" bIns="34290" rtlCol="0" anchor="ctr">
            <a:normAutofit/>
          </a:bodyPr>
          <a:lstStyle/>
          <a:p>
            <a:pPr algn="ctr"/>
            <a:r>
              <a:rPr lang="en-US" sz="3900"/>
              <a:t>Competitors </a:t>
            </a:r>
            <a:endParaRPr lang="en-US" sz="3900" dirty="0"/>
          </a:p>
        </p:txBody>
      </p:sp>
      <p:pic>
        <p:nvPicPr>
          <p:cNvPr id="5" name="Content Placeholder 4" descr="Table&#10;&#10;Description automatically generated">
            <a:extLst>
              <a:ext uri="{FF2B5EF4-FFF2-40B4-BE49-F238E27FC236}">
                <a16:creationId xmlns:a16="http://schemas.microsoft.com/office/drawing/2014/main" xmlns="" id="{7FF49168-D993-41B2-92D3-7B07F0B14F9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0050" y="1871930"/>
            <a:ext cx="7981950" cy="1800225"/>
          </a:xfrm>
        </p:spPr>
      </p:pic>
      <p:sp>
        <p:nvSpPr>
          <p:cNvPr id="9" name="Title 1">
            <a:extLst>
              <a:ext uri="{FF2B5EF4-FFF2-40B4-BE49-F238E27FC236}">
                <a16:creationId xmlns:a16="http://schemas.microsoft.com/office/drawing/2014/main" xmlns="" id="{1F49D5A7-C775-4E66-836E-196580B9FBB9}"/>
              </a:ext>
            </a:extLst>
          </p:cNvPr>
          <p:cNvSpPr txBox="1">
            <a:spLocks/>
          </p:cNvSpPr>
          <p:nvPr/>
        </p:nvSpPr>
        <p:spPr>
          <a:xfrm>
            <a:off x="409575" y="3679968"/>
            <a:ext cx="7886700" cy="835787"/>
          </a:xfrm>
          <a:prstGeom prst="rect">
            <a:avLst/>
          </a:prstGeom>
        </p:spPr>
        <p:txBody>
          <a:bodyPr vert="horz" lIns="68580" tIns="34290" rIns="68580" bIns="3429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solidFill>
                  <a:prstClr val="black"/>
                </a:solidFill>
              </a:rPr>
              <a:t>The existing products of five of the key competitors of Peach Learning have been used for analysis. Their respective predicted Market shares. Details about their characteristics were accessed via secondary research online. </a:t>
            </a:r>
          </a:p>
        </p:txBody>
      </p:sp>
    </p:spTree>
    <p:extLst>
      <p:ext uri="{BB962C8B-B14F-4D97-AF65-F5344CB8AC3E}">
        <p14:creationId xmlns:p14="http://schemas.microsoft.com/office/powerpoint/2010/main" val="1465446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9B6E5D-F789-41BA-BC79-AA3F77367E13}"/>
              </a:ext>
            </a:extLst>
          </p:cNvPr>
          <p:cNvSpPr>
            <a:spLocks noGrp="1"/>
          </p:cNvSpPr>
          <p:nvPr>
            <p:ph type="ctrTitle"/>
          </p:nvPr>
        </p:nvSpPr>
        <p:spPr>
          <a:xfrm>
            <a:off x="1143000" y="1041798"/>
            <a:ext cx="6858000" cy="658415"/>
          </a:xfrm>
        </p:spPr>
        <p:txBody>
          <a:bodyPr>
            <a:normAutofit/>
          </a:bodyPr>
          <a:lstStyle/>
          <a:p>
            <a:pPr algn="l"/>
            <a:r>
              <a:rPr lang="en-US" sz="3000" b="1" dirty="0"/>
              <a:t>Description of Competitors</a:t>
            </a:r>
          </a:p>
        </p:txBody>
      </p:sp>
      <p:sp>
        <p:nvSpPr>
          <p:cNvPr id="3" name="Subtitle 2">
            <a:extLst>
              <a:ext uri="{FF2B5EF4-FFF2-40B4-BE49-F238E27FC236}">
                <a16:creationId xmlns:a16="http://schemas.microsoft.com/office/drawing/2014/main" xmlns="" id="{E0C665B2-5201-42B3-9EC8-F38824E95614}"/>
              </a:ext>
            </a:extLst>
          </p:cNvPr>
          <p:cNvSpPr>
            <a:spLocks noGrp="1"/>
          </p:cNvSpPr>
          <p:nvPr>
            <p:ph type="subTitle" idx="1"/>
          </p:nvPr>
        </p:nvSpPr>
        <p:spPr>
          <a:xfrm>
            <a:off x="1143000" y="1800225"/>
            <a:ext cx="6858000" cy="4509095"/>
          </a:xfrm>
        </p:spPr>
        <p:txBody>
          <a:bodyPr>
            <a:normAutofit fontScale="85000" lnSpcReduction="10000"/>
          </a:bodyPr>
          <a:lstStyle/>
          <a:p>
            <a:pPr marL="257175" indent="-257175" algn="l">
              <a:buFont typeface="Arial" panose="020B0604020202020204" pitchFamily="34" charset="0"/>
              <a:buChar char="•"/>
            </a:pPr>
            <a:r>
              <a:rPr lang="en-US" dirty="0"/>
              <a:t>Competitors such as Udemy and Coursera have models which work on similar attributes as Peach Learning’s</a:t>
            </a:r>
          </a:p>
          <a:p>
            <a:pPr marL="257175" indent="-257175" algn="l">
              <a:buFont typeface="Arial" panose="020B0604020202020204" pitchFamily="34" charset="0"/>
              <a:buChar char="•"/>
            </a:pPr>
            <a:r>
              <a:rPr lang="en-US" dirty="0"/>
              <a:t>Price is a major driver in eLearning platforms </a:t>
            </a:r>
          </a:p>
          <a:p>
            <a:pPr marL="257175" indent="-257175" algn="l">
              <a:buFont typeface="Arial" panose="020B0604020202020204" pitchFamily="34" charset="0"/>
              <a:buChar char="•"/>
            </a:pPr>
            <a:r>
              <a:rPr lang="en-US" dirty="0"/>
              <a:t>Our lecture delivery and interaction methods are also in line with our competitors</a:t>
            </a:r>
          </a:p>
          <a:p>
            <a:pPr marL="257175" indent="-257175" algn="l">
              <a:buFont typeface="Arial" panose="020B0604020202020204" pitchFamily="34" charset="0"/>
              <a:buChar char="•"/>
            </a:pPr>
            <a:r>
              <a:rPr lang="en-US" dirty="0"/>
              <a:t>Assessment methods are also a plus point as many of our competitors are testing on individual projects but not on simulation games (future seeking)</a:t>
            </a:r>
          </a:p>
          <a:p>
            <a:pPr marL="257175" indent="-257175" algn="l">
              <a:buFont typeface="Arial" panose="020B0604020202020204" pitchFamily="34" charset="0"/>
              <a:buChar char="•"/>
            </a:pPr>
            <a:r>
              <a:rPr lang="en-US" dirty="0"/>
              <a:t>Thus, these defined attributes are significant in eLearning industry and can prove vital for decision during conjoint analysis</a:t>
            </a:r>
          </a:p>
          <a:p>
            <a:pPr marL="257175" indent="-257175" algn="l">
              <a:buFont typeface="Arial" panose="020B0604020202020204" pitchFamily="34" charset="0"/>
              <a:buChar char="•"/>
            </a:pPr>
            <a:r>
              <a:rPr lang="en-US" dirty="0"/>
              <a:t>Among several other attributes and levels these attributes and their respective costs were identified. This was done to make a fair comparison between peach learning and competitors market shares. </a:t>
            </a:r>
          </a:p>
          <a:p>
            <a:pPr marL="257175" indent="-257175" algn="l">
              <a:buFont typeface="Arial" panose="020B0604020202020204" pitchFamily="34" charset="0"/>
              <a:buChar char="•"/>
            </a:pPr>
            <a:r>
              <a:rPr lang="en-US" dirty="0"/>
              <a:t>Online official websites were used to gather competitors’ data. identification of competitor was done via three lens; the Peach Learning personnel interview, secondary literature review, and customers’ responses via focus groups.</a:t>
            </a:r>
          </a:p>
          <a:p>
            <a:pPr marL="257175" indent="-257175" algn="l">
              <a:buFont typeface="Arial" panose="020B0604020202020204" pitchFamily="34" charset="0"/>
              <a:buChar char="•"/>
            </a:pPr>
            <a:endParaRPr lang="en-US" dirty="0"/>
          </a:p>
          <a:p>
            <a:pPr marL="257175" indent="-257175" algn="l">
              <a:buFont typeface="Arial" panose="020B0604020202020204" pitchFamily="34" charset="0"/>
              <a:buChar char="•"/>
            </a:pPr>
            <a:endParaRPr lang="en-US" dirty="0"/>
          </a:p>
        </p:txBody>
      </p:sp>
    </p:spTree>
    <p:extLst>
      <p:ext uri="{BB962C8B-B14F-4D97-AF65-F5344CB8AC3E}">
        <p14:creationId xmlns:p14="http://schemas.microsoft.com/office/powerpoint/2010/main" val="4109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949E53-39AC-480F-B0ED-83DDBCC343F7}"/>
              </a:ext>
            </a:extLst>
          </p:cNvPr>
          <p:cNvSpPr>
            <a:spLocks noGrp="1"/>
          </p:cNvSpPr>
          <p:nvPr>
            <p:ph type="title"/>
          </p:nvPr>
        </p:nvSpPr>
        <p:spPr>
          <a:xfrm>
            <a:off x="1240023" y="1131570"/>
            <a:ext cx="7025402" cy="891540"/>
          </a:xfrm>
        </p:spPr>
        <p:txBody>
          <a:bodyPr>
            <a:normAutofit/>
          </a:bodyPr>
          <a:lstStyle/>
          <a:p>
            <a:r>
              <a:rPr lang="en-US" dirty="0"/>
              <a:t>Share of preferences used</a:t>
            </a:r>
          </a:p>
        </p:txBody>
      </p:sp>
      <p:sp>
        <p:nvSpPr>
          <p:cNvPr id="3" name="Content Placeholder 2">
            <a:extLst>
              <a:ext uri="{FF2B5EF4-FFF2-40B4-BE49-F238E27FC236}">
                <a16:creationId xmlns:a16="http://schemas.microsoft.com/office/drawing/2014/main" xmlns="" id="{99A37C70-FAF3-48D4-A552-80CC3A394926}"/>
              </a:ext>
            </a:extLst>
          </p:cNvPr>
          <p:cNvSpPr>
            <a:spLocks noGrp="1"/>
          </p:cNvSpPr>
          <p:nvPr>
            <p:ph idx="1"/>
          </p:nvPr>
        </p:nvSpPr>
        <p:spPr>
          <a:xfrm>
            <a:off x="1240022" y="2489454"/>
            <a:ext cx="7025403" cy="3031236"/>
          </a:xfrm>
        </p:spPr>
        <p:txBody>
          <a:bodyPr anchor="t">
            <a:normAutofit/>
          </a:bodyPr>
          <a:lstStyle/>
          <a:p>
            <a:r>
              <a:rPr lang="en-US" sz="1800" dirty="0"/>
              <a:t>In this regard it was important to understand who is making the decision </a:t>
            </a:r>
            <a:r>
              <a:rPr lang="en-US" sz="1800" dirty="0" err="1"/>
              <a:t>i.e</a:t>
            </a:r>
            <a:r>
              <a:rPr lang="en-US" sz="1800" dirty="0"/>
              <a:t> to look at the target audience’s prospective and then decide which rule to choose. </a:t>
            </a:r>
          </a:p>
          <a:p>
            <a:r>
              <a:rPr lang="en-US" sz="1800" dirty="0"/>
              <a:t>As our target audience belongs to upper middle and upper economic class students, they don’t see this as a high customer involvement decision. Thus instead of using maximum utility the share of choice method is used. </a:t>
            </a:r>
          </a:p>
        </p:txBody>
      </p:sp>
    </p:spTree>
    <p:extLst>
      <p:ext uri="{BB962C8B-B14F-4D97-AF65-F5344CB8AC3E}">
        <p14:creationId xmlns:p14="http://schemas.microsoft.com/office/powerpoint/2010/main" val="1358505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2809875"/>
          <a:ext cx="8382000" cy="6762750"/>
          <a:chOff x="619125" y="2809875"/>
          <a:chExt cx="8382000" cy="6762750"/>
        </a:xfrm>
      </p:grpSpPr>
      <p:sp>
        <p:nvSpPr>
          <p:cNvPr id="4" name="TextBox 3"/>
          <p:cNvSpPr txBox="1"/>
          <p:nvPr/>
        </p:nvSpPr>
        <p:spPr>
          <a:xfrm>
            <a:off x="685800" y="2809875"/>
            <a:ext cx="7620000" cy="1238250"/>
          </a:xfrm>
          <a:prstGeom prst="rect">
            <a:avLst/>
          </a:prstGeom>
          <a:noFill/>
        </p:spPr>
        <p:txBody>
          <a:bodyPr lIns="91440" tIns="45720" rIns="91440" bIns="45720" rtlCol="0">
            <a:spAutoFit/>
          </a:bodyPr>
          <a:lstStyle/>
          <a:p>
            <a:pPr marL="0" marR="0" lvl="0" indent="0" algn="l" fontAlgn="base">
              <a:lnSpc>
                <a:spcPct val="100000"/>
              </a:lnSpc>
            </a:pPr>
            <a:r>
              <a:rPr dirty="0"/>
              <a:t/>
            </a:r>
            <a:br>
              <a:rPr dirty="0"/>
            </a:br>
            <a:r>
              <a:rPr dirty="0"/>
              <a:t/>
            </a:r>
            <a:br>
              <a:rPr dirty="0"/>
            </a:br>
            <a:r>
              <a:rPr lang="en-US" sz="3600" b="1" u="none" spc="0" dirty="0">
                <a:solidFill>
                  <a:srgbClr val="205564">
                    <a:alpha val="100000"/>
                  </a:srgbClr>
                </a:solidFill>
                <a:latin typeface="Cambria"/>
              </a:rPr>
              <a:t>Simulations with new products</a:t>
            </a:r>
            <a:r>
              <a:rPr lang="en-US" sz="1000" b="1" u="none" spc="0" dirty="0">
                <a:solidFill>
                  <a:srgbClr val="000000">
                    <a:alpha val="100000"/>
                  </a:srgbClr>
                </a:solidFill>
                <a:latin typeface="Calibri"/>
              </a:rPr>
              <a:t> </a:t>
            </a:r>
          </a:p>
        </p:txBody>
      </p:sp>
      <p:cxnSp>
        <p:nvCxnSpPr>
          <p:cNvPr id="2" name="Straight Connector 1"/>
          <p:cNvCxnSpPr/>
          <p:nvPr/>
        </p:nvCxnSpPr>
        <p:spPr>
          <a:xfrm>
            <a:off x="666750" y="4191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6762750"/>
          <a:chOff x="619125" y="0"/>
          <a:chExt cx="8382000" cy="6762750"/>
        </a:xfrm>
      </p:grpSpPr>
      <p:sp>
        <p:nvSpPr>
          <p:cNvPr id="5" name="TextBox 4"/>
          <p:cNvSpPr txBox="1"/>
          <p:nvPr/>
        </p:nvSpPr>
        <p:spPr>
          <a:xfrm>
            <a:off x="685800" y="0"/>
            <a:ext cx="7620000" cy="762000"/>
          </a:xfrm>
          <a:prstGeom prst="rect">
            <a:avLst/>
          </a:prstGeom>
          <a:noFill/>
        </p:spPr>
        <p:txBody>
          <a:bodyPr lIns="91440" tIns="45720" rIns="91440" bIns="45720" rtlCol="0">
            <a:spAutoFit/>
          </a:bodyPr>
          <a:lstStyle/>
          <a:p>
            <a:pPr marL="0" marR="0" lvl="0" indent="0" algn="l" fontAlgn="base">
              <a:lnSpc>
                <a:spcPct val="100000"/>
              </a:lnSpc>
            </a:pPr>
            <a:r>
              <a:t/>
            </a:r>
            <a:br/>
            <a:r>
              <a:rPr lang="en-US" sz="2800" b="1" u="none" spc="0">
                <a:solidFill>
                  <a:srgbClr val="205564">
                    <a:alpha val="100000"/>
                  </a:srgbClr>
                </a:solidFill>
                <a:latin typeface="Cambria"/>
              </a:rPr>
              <a:t>Preference partworths (excerpt)</a:t>
            </a:r>
            <a:r>
              <a:rPr lang="en-US" sz="1000" u="none" spc="0">
                <a:solidFill>
                  <a:srgbClr val="000000">
                    <a:alpha val="100000"/>
                  </a:srgbClr>
                </a:solidFill>
                <a:latin typeface="Calibri"/>
              </a:rPr>
              <a:t> </a:t>
            </a: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graphicFrame>
        <p:nvGraphicFramePr>
          <p:cNvPr id="4" name="Table 3"/>
          <p:cNvGraphicFramePr>
            <a:graphicFrameLocks noGrp="1"/>
          </p:cNvGraphicFramePr>
          <p:nvPr/>
        </p:nvGraphicFramePr>
        <p:xfrm>
          <a:off x="619125" y="952500"/>
          <a:ext cx="7620000" cy="2217420"/>
        </p:xfrm>
        <a:graphic>
          <a:graphicData uri="http://schemas.openxmlformats.org/drawingml/2006/table">
            <a:tbl>
              <a:tblPr firstRow="1" bandRow="1"/>
              <a:tblGrid>
                <a:gridCol w="635000">
                  <a:extLst>
                    <a:ext uri="{9D8B030D-6E8A-4147-A177-3AD203B41FA5}">
                      <a16:colId xmlns:a16="http://schemas.microsoft.com/office/drawing/2014/main" xmlns="" val="20000"/>
                    </a:ext>
                  </a:extLst>
                </a:gridCol>
                <a:gridCol w="635000">
                  <a:extLst>
                    <a:ext uri="{9D8B030D-6E8A-4147-A177-3AD203B41FA5}">
                      <a16:colId xmlns:a16="http://schemas.microsoft.com/office/drawing/2014/main" xmlns="" val="20001"/>
                    </a:ext>
                  </a:extLst>
                </a:gridCol>
                <a:gridCol w="635000">
                  <a:extLst>
                    <a:ext uri="{9D8B030D-6E8A-4147-A177-3AD203B41FA5}">
                      <a16:colId xmlns:a16="http://schemas.microsoft.com/office/drawing/2014/main" xmlns="" val="20002"/>
                    </a:ext>
                  </a:extLst>
                </a:gridCol>
                <a:gridCol w="635000">
                  <a:extLst>
                    <a:ext uri="{9D8B030D-6E8A-4147-A177-3AD203B41FA5}">
                      <a16:colId xmlns:a16="http://schemas.microsoft.com/office/drawing/2014/main" xmlns="" val="20003"/>
                    </a:ext>
                  </a:extLst>
                </a:gridCol>
                <a:gridCol w="635000">
                  <a:extLst>
                    <a:ext uri="{9D8B030D-6E8A-4147-A177-3AD203B41FA5}">
                      <a16:colId xmlns:a16="http://schemas.microsoft.com/office/drawing/2014/main" xmlns="" val="20004"/>
                    </a:ext>
                  </a:extLst>
                </a:gridCol>
                <a:gridCol w="635000">
                  <a:extLst>
                    <a:ext uri="{9D8B030D-6E8A-4147-A177-3AD203B41FA5}">
                      <a16:colId xmlns:a16="http://schemas.microsoft.com/office/drawing/2014/main" xmlns="" val="20005"/>
                    </a:ext>
                  </a:extLst>
                </a:gridCol>
                <a:gridCol w="635000">
                  <a:extLst>
                    <a:ext uri="{9D8B030D-6E8A-4147-A177-3AD203B41FA5}">
                      <a16:colId xmlns:a16="http://schemas.microsoft.com/office/drawing/2014/main" xmlns="" val="20006"/>
                    </a:ext>
                  </a:extLst>
                </a:gridCol>
                <a:gridCol w="635000">
                  <a:extLst>
                    <a:ext uri="{9D8B030D-6E8A-4147-A177-3AD203B41FA5}">
                      <a16:colId xmlns:a16="http://schemas.microsoft.com/office/drawing/2014/main" xmlns="" val="20007"/>
                    </a:ext>
                  </a:extLst>
                </a:gridCol>
                <a:gridCol w="635000">
                  <a:extLst>
                    <a:ext uri="{9D8B030D-6E8A-4147-A177-3AD203B41FA5}">
                      <a16:colId xmlns:a16="http://schemas.microsoft.com/office/drawing/2014/main" xmlns="" val="20008"/>
                    </a:ext>
                  </a:extLst>
                </a:gridCol>
                <a:gridCol w="635000">
                  <a:extLst>
                    <a:ext uri="{9D8B030D-6E8A-4147-A177-3AD203B41FA5}">
                      <a16:colId xmlns:a16="http://schemas.microsoft.com/office/drawing/2014/main" xmlns="" val="20009"/>
                    </a:ext>
                  </a:extLst>
                </a:gridCol>
                <a:gridCol w="635000">
                  <a:extLst>
                    <a:ext uri="{9D8B030D-6E8A-4147-A177-3AD203B41FA5}">
                      <a16:colId xmlns:a16="http://schemas.microsoft.com/office/drawing/2014/main" xmlns="" val="20010"/>
                    </a:ext>
                  </a:extLst>
                </a:gridCol>
                <a:gridCol w="635000">
                  <a:extLst>
                    <a:ext uri="{9D8B030D-6E8A-4147-A177-3AD203B41FA5}">
                      <a16:colId xmlns:a16="http://schemas.microsoft.com/office/drawing/2014/main" xmlns="" val="20011"/>
                    </a:ext>
                  </a:extLst>
                </a:gridCol>
              </a:tblGrid>
              <a:tr h="123825">
                <a:tc>
                  <a:txBody>
                    <a:bodyPr/>
                    <a:lstStyle/>
                    <a:p>
                      <a:pPr marL="19050" marR="19050" lvl="0" indent="0" algn="l" fontAlgn="ctr">
                        <a:lnSpc>
                          <a:spcPct val="100000"/>
                        </a:lnSpc>
                      </a:pPr>
                      <a:endParaRP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700" b="1" u="none" spc="0">
                          <a:solidFill>
                            <a:srgbClr val="000000">
                              <a:alpha val="100000"/>
                            </a:srgbClr>
                          </a:solidFill>
                          <a:latin typeface="Calibri"/>
                        </a:rPr>
                        <a:t>5000(theleastprice)</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b="1" u="none" spc="0">
                          <a:solidFill>
                            <a:srgbClr val="000000">
                              <a:alpha val="100000"/>
                            </a:srgbClr>
                          </a:solidFill>
                          <a:latin typeface="Calibri"/>
                        </a:rPr>
                        <a:t>7000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700" b="1" u="none" spc="0">
                          <a:solidFill>
                            <a:srgbClr val="000000">
                              <a:alpha val="100000"/>
                            </a:srgbClr>
                          </a:solidFill>
                          <a:latin typeface="Calibri"/>
                        </a:rPr>
                        <a:t>9000(thehighestprice)</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b="1" u="none" spc="0">
                          <a:solidFill>
                            <a:srgbClr val="000000">
                              <a:alpha val="100000"/>
                            </a:srgbClr>
                          </a:solidFill>
                          <a:latin typeface="Calibri"/>
                        </a:rPr>
                        <a:t>live</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700" b="1" u="none" spc="0">
                          <a:solidFill>
                            <a:srgbClr val="000000">
                              <a:alpha val="100000"/>
                            </a:srgbClr>
                          </a:solidFill>
                          <a:latin typeface="Calibri"/>
                        </a:rPr>
                        <a:t>recordedlecture</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700" b="1" u="none" spc="0">
                          <a:solidFill>
                            <a:srgbClr val="000000">
                              <a:alpha val="100000"/>
                            </a:srgbClr>
                          </a:solidFill>
                          <a:latin typeface="Calibri"/>
                        </a:rPr>
                        <a:t>live+recordedlecture</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700" b="1" u="none" spc="0">
                          <a:solidFill>
                            <a:srgbClr val="000000">
                              <a:alpha val="100000"/>
                            </a:srgbClr>
                          </a:solidFill>
                          <a:latin typeface="Calibri"/>
                        </a:rPr>
                        <a:t>simulationsgame</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700" b="1" u="none" spc="0">
                          <a:solidFill>
                            <a:srgbClr val="000000">
                              <a:alpha val="100000"/>
                            </a:srgbClr>
                          </a:solidFill>
                          <a:latin typeface="Calibri"/>
                        </a:rPr>
                        <a:t>onlinemcqquizzes</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700" b="1" u="none" spc="0">
                          <a:solidFill>
                            <a:srgbClr val="000000">
                              <a:alpha val="100000"/>
                            </a:srgbClr>
                          </a:solidFill>
                          <a:latin typeface="Calibri"/>
                        </a:rPr>
                        <a:t>individualproject</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900" b="1" u="none" spc="0">
                          <a:solidFill>
                            <a:srgbClr val="000000">
                              <a:alpha val="100000"/>
                            </a:srgbClr>
                          </a:solidFill>
                          <a:latin typeface="Calibri"/>
                        </a:rPr>
                        <a:t>office hours</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700" b="1" u="none" spc="0">
                          <a:solidFill>
                            <a:srgbClr val="000000">
                              <a:alpha val="100000"/>
                            </a:srgbClr>
                          </a:solidFill>
                          <a:latin typeface="Calibri"/>
                        </a:rPr>
                        <a:t>career-mentorship</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extLst>
                  <a:ext uri="{0D108BD9-81ED-4DB2-BD59-A6C34878D82A}">
                    <a16:rowId xmlns:a16="http://schemas.microsoft.com/office/drawing/2014/main" xmlns="" val="10000"/>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1</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29.05</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29.79</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11.18</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14.63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30.56</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11.15</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25.02</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xmlns="" val="10001"/>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2</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8.80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9.34</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13.67</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4.21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30.44</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33.36</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43.63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xmlns="" val="10002"/>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3</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40.31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24.42</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27.16</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39.87</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10.18</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14.53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5.29</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xmlns="" val="10003"/>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4</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13.33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8.88</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27.72</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40.17</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11.15</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22.63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23.88</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xmlns="" val="10004"/>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5</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65.77</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44.12</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0.88</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16.48</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12.98</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9.13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4.77</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xmlns="" val="10005"/>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6</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21.91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15.04</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18.09</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12.87</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37.90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36.98</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22.11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xmlns="" val="10006"/>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7</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5.46</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7.44</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20.03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21.23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27.71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55.18</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16.14</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xmlns="" val="10007"/>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8</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46.11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29.89</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40.45</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40.26</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13.07</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11.05</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0.37</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xmlns="" val="10008"/>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9</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3.31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10.97</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3.83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13.68</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60.04</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47.92</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15.31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xmlns="" val="10009"/>
                  </a:ext>
                </a:extLst>
              </a:tr>
              <a:tr h="123825">
                <a:tc>
                  <a:txBody>
                    <a:bodyPr/>
                    <a:lstStyle/>
                    <a:p>
                      <a:pPr marL="19050" marR="19050" lvl="0" indent="0" algn="l" fontAlgn="ctr">
                        <a:lnSpc>
                          <a:spcPct val="100000"/>
                        </a:lnSpc>
                      </a:pPr>
                      <a:r>
                        <a:rPr lang="en-US" sz="1000" b="1" u="none" spc="0">
                          <a:solidFill>
                            <a:srgbClr val="000000">
                              <a:alpha val="100000"/>
                            </a:srgbClr>
                          </a:solidFill>
                          <a:latin typeface="Calibri"/>
                        </a:rPr>
                        <a:t>10</a:t>
                      </a:r>
                    </a:p>
                  </a:txBody>
                  <a:tcPr marL="19050" marR="1905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2F2F2">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18.81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19.86</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55.63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42.41</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6.03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3.53</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0.00</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tc>
                  <a:txBody>
                    <a:bodyPr/>
                    <a:lstStyle/>
                    <a:p>
                      <a:pPr marL="0" marR="0" lvl="0" indent="0" algn="ctr" fontAlgn="ctr">
                        <a:lnSpc>
                          <a:spcPct val="100000"/>
                        </a:lnSpc>
                      </a:pPr>
                      <a:r>
                        <a:rPr lang="en-US" sz="1000" u="none" spc="0">
                          <a:solidFill>
                            <a:srgbClr val="000000">
                              <a:alpha val="100000"/>
                            </a:srgbClr>
                          </a:solidFill>
                          <a:latin typeface="Calibri"/>
                        </a:rPr>
                        <a:t>18.48</a:t>
                      </a:r>
                    </a:p>
                  </a:txBody>
                  <a:tcPr marL="0" marR="0" marT="19050" marB="190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dbl" algn="ctr">
                      <a:solidFill>
                        <a:srgbClr val="000000">
                          <a:alpha val="100000"/>
                        </a:srgbClr>
                      </a:solidFill>
                      <a:prstDash val="solid"/>
                      <a:round/>
                      <a:headEnd type="none" w="med" len="med"/>
                      <a:tailEnd type="none" w="med" len="med"/>
                    </a:lnT>
                    <a:lnB w="12700" cap="flat" cmpd="dbl"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FFFFFF">
                        <a:alpha val="100000"/>
                      </a:srgbClr>
                    </a:solidFill>
                  </a:tcPr>
                </a:tc>
                <a:extLst>
                  <a:ext uri="{0D108BD9-81ED-4DB2-BD59-A6C34878D82A}">
                    <a16:rowId xmlns:a16="http://schemas.microsoft.com/office/drawing/2014/main" xmlns="" val="10010"/>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571500" y="0"/>
          <a:ext cx="8572500" cy="6762750"/>
          <a:chOff x="571500" y="0"/>
          <a:chExt cx="8572500" cy="6762750"/>
        </a:xfrm>
      </p:grpSpPr>
      <p:sp>
        <p:nvSpPr>
          <p:cNvPr id="5" name="TextBox 4"/>
          <p:cNvSpPr txBox="1"/>
          <p:nvPr/>
        </p:nvSpPr>
        <p:spPr>
          <a:xfrm>
            <a:off x="685800" y="0"/>
            <a:ext cx="7620000" cy="762000"/>
          </a:xfrm>
          <a:prstGeom prst="rect">
            <a:avLst/>
          </a:prstGeom>
          <a:noFill/>
        </p:spPr>
        <p:txBody>
          <a:bodyPr lIns="91440" tIns="45720" rIns="91440" bIns="45720" rtlCol="0">
            <a:spAutoFit/>
          </a:bodyPr>
          <a:lstStyle/>
          <a:p>
            <a:pPr marL="0" marR="0" lvl="0" indent="0" algn="l" fontAlgn="base">
              <a:lnSpc>
                <a:spcPct val="100000"/>
              </a:lnSpc>
            </a:pPr>
            <a:r>
              <a:rPr dirty="0"/>
              <a:t/>
            </a:r>
            <a:br>
              <a:rPr dirty="0"/>
            </a:br>
            <a:r>
              <a:rPr lang="en-US" sz="2800" b="1" u="none" spc="0" dirty="0">
                <a:solidFill>
                  <a:srgbClr val="205564">
                    <a:alpha val="100000"/>
                  </a:srgbClr>
                </a:solidFill>
                <a:latin typeface="Cambria"/>
              </a:rPr>
              <a:t>Predicted market shares</a:t>
            </a:r>
            <a:r>
              <a:rPr lang="en-US" sz="1000" u="none" spc="0" dirty="0">
                <a:solidFill>
                  <a:srgbClr val="000000">
                    <a:alpha val="100000"/>
                  </a:srgbClr>
                </a:solidFill>
                <a:latin typeface="Calibri"/>
              </a:rPr>
              <a:t> </a:t>
            </a: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pic>
        <p:nvPicPr>
          <p:cNvPr id="4" name="Predicted market shares" descr="Predicted market shares"/>
          <p:cNvPicPr>
            <a:picLocks noChangeAspect="1"/>
          </p:cNvPicPr>
          <p:nvPr/>
        </p:nvPicPr>
        <p:blipFill>
          <a:blip r:embed="rId2"/>
          <a:stretch>
            <a:fillRect/>
          </a:stretch>
        </p:blipFill>
        <p:spPr>
          <a:xfrm>
            <a:off x="571500" y="1007364"/>
            <a:ext cx="8001000" cy="57150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D27A58-4B49-40AD-98E7-3FEE5FF7A16F}"/>
              </a:ext>
            </a:extLst>
          </p:cNvPr>
          <p:cNvSpPr>
            <a:spLocks noGrp="1"/>
          </p:cNvSpPr>
          <p:nvPr>
            <p:ph type="ctrTitle"/>
          </p:nvPr>
        </p:nvSpPr>
        <p:spPr>
          <a:xfrm>
            <a:off x="457200" y="1220610"/>
            <a:ext cx="7901609" cy="590797"/>
          </a:xfrm>
        </p:spPr>
        <p:txBody>
          <a:bodyPr>
            <a:normAutofit fontScale="90000"/>
          </a:bodyPr>
          <a:lstStyle/>
          <a:p>
            <a:r>
              <a:rPr lang="en-US" sz="3300" dirty="0"/>
              <a:t>Proposed New Product</a:t>
            </a:r>
          </a:p>
        </p:txBody>
      </p:sp>
      <p:pic>
        <p:nvPicPr>
          <p:cNvPr id="11" name="table">
            <a:extLst>
              <a:ext uri="{FF2B5EF4-FFF2-40B4-BE49-F238E27FC236}">
                <a16:creationId xmlns:a16="http://schemas.microsoft.com/office/drawing/2014/main" xmlns="" id="{8D1E48EA-2DE5-4234-B04B-F397DE92AD0E}"/>
              </a:ext>
            </a:extLst>
          </p:cNvPr>
          <p:cNvPicPr>
            <a:picLocks noChangeAspect="1"/>
          </p:cNvPicPr>
          <p:nvPr/>
        </p:nvPicPr>
        <p:blipFill>
          <a:blip r:embed="rId2"/>
          <a:stretch>
            <a:fillRect/>
          </a:stretch>
        </p:blipFill>
        <p:spPr>
          <a:xfrm>
            <a:off x="657049" y="2706540"/>
            <a:ext cx="7337030" cy="1716258"/>
          </a:xfrm>
          <a:prstGeom prst="rect">
            <a:avLst/>
          </a:prstGeom>
        </p:spPr>
      </p:pic>
      <p:sp>
        <p:nvSpPr>
          <p:cNvPr id="4" name="Subtitle 2">
            <a:extLst>
              <a:ext uri="{FF2B5EF4-FFF2-40B4-BE49-F238E27FC236}">
                <a16:creationId xmlns:a16="http://schemas.microsoft.com/office/drawing/2014/main" xmlns="" id="{FFA07270-B11C-4C67-BEA5-EDB4A8FB494E}"/>
              </a:ext>
            </a:extLst>
          </p:cNvPr>
          <p:cNvSpPr txBox="1">
            <a:spLocks/>
          </p:cNvSpPr>
          <p:nvPr/>
        </p:nvSpPr>
        <p:spPr>
          <a:xfrm>
            <a:off x="467544" y="287809"/>
            <a:ext cx="7083152" cy="1241822"/>
          </a:xfrm>
          <a:prstGeom prst="rect">
            <a:avLst/>
          </a:prstGeom>
        </p:spPr>
        <p:txBody>
          <a:bodyPr/>
          <a:lstStyle>
            <a:lvl1pPr indent="-324900" algn="ctr">
              <a:defRPr sz="3200" kern="1200">
                <a:solidFill>
                  <a:schemeClr val="tx1"/>
                </a:solidFill>
              </a:defRPr>
            </a:lvl1pPr>
            <a:extLst/>
          </a:lstStyle>
          <a:p>
            <a:pPr algn="l"/>
            <a:r>
              <a:rPr lang="en-US" b="1" dirty="0">
                <a:solidFill>
                  <a:srgbClr val="205564">
                    <a:alpha val="100000"/>
                  </a:srgbClr>
                </a:solidFill>
                <a:latin typeface="Times New Roman" panose="02020603050405020304" pitchFamily="18" charset="0"/>
                <a:cs typeface="Times New Roman" panose="02020603050405020304" pitchFamily="18" charset="0"/>
              </a:rPr>
              <a:t>Proposed new product</a:t>
            </a:r>
            <a:endParaRPr lang="x-none" sz="2000"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467544" y="908720"/>
            <a:ext cx="7715250" cy="0"/>
          </a:xfrm>
          <a:prstGeom prst="line">
            <a:avLst/>
          </a:prstGeom>
          <a:ln w="12700" cap="flat" cmpd="sng" algn="ctr">
            <a:solidFill>
              <a:srgbClr val="7F7F7F">
                <a:alpha val="49800"/>
              </a:srgbClr>
            </a:solidFill>
            <a:prstDash val="solid"/>
            <a:round/>
            <a:headEnd type="none" w="med" len="med"/>
            <a:tailEnd type="none" w="med" len="med"/>
          </a:ln>
        </p:spPr>
      </p:cxnSp>
    </p:spTree>
    <p:extLst>
      <p:ext uri="{BB962C8B-B14F-4D97-AF65-F5344CB8AC3E}">
        <p14:creationId xmlns:p14="http://schemas.microsoft.com/office/powerpoint/2010/main" val="3896917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redicted market shares ...with New product 1" descr="Predicted market shares ...with New product 1">
            <a:extLst>
              <a:ext uri="{FF2B5EF4-FFF2-40B4-BE49-F238E27FC236}">
                <a16:creationId xmlns:a16="http://schemas.microsoft.com/office/drawing/2014/main" xmlns="" id="{55CAA8B4-924A-4BF8-9318-808E2CA4DE2E}"/>
              </a:ext>
            </a:extLst>
          </p:cNvPr>
          <p:cNvPicPr>
            <a:picLocks noChangeAspect="1"/>
          </p:cNvPicPr>
          <p:nvPr/>
        </p:nvPicPr>
        <p:blipFill>
          <a:blip r:embed="rId2"/>
          <a:stretch>
            <a:fillRect/>
          </a:stretch>
        </p:blipFill>
        <p:spPr>
          <a:xfrm>
            <a:off x="1907704" y="1556792"/>
            <a:ext cx="5940084" cy="4242917"/>
          </a:xfrm>
          <a:prstGeom prst="rect">
            <a:avLst/>
          </a:prstGeom>
        </p:spPr>
      </p:pic>
      <p:sp>
        <p:nvSpPr>
          <p:cNvPr id="17" name="Title 1">
            <a:extLst>
              <a:ext uri="{FF2B5EF4-FFF2-40B4-BE49-F238E27FC236}">
                <a16:creationId xmlns:a16="http://schemas.microsoft.com/office/drawing/2014/main" xmlns="" id="{EEFF1AC3-1BA7-49CE-AD7A-2B397624D9D8}"/>
              </a:ext>
            </a:extLst>
          </p:cNvPr>
          <p:cNvSpPr>
            <a:spLocks noGrp="1"/>
          </p:cNvSpPr>
          <p:nvPr>
            <p:ph type="title"/>
          </p:nvPr>
        </p:nvSpPr>
        <p:spPr>
          <a:xfrm>
            <a:off x="548879" y="404664"/>
            <a:ext cx="8046242" cy="1107996"/>
          </a:xfrm>
        </p:spPr>
        <p:txBody>
          <a:bodyPr/>
          <a:lstStyle/>
          <a:p>
            <a:r>
              <a:rPr lang="en-US" dirty="0">
                <a:solidFill>
                  <a:srgbClr val="FF0000"/>
                </a:solidFill>
              </a:rPr>
              <a:t>NP-1</a:t>
            </a:r>
          </a:p>
        </p:txBody>
      </p:sp>
    </p:spTree>
    <p:extLst>
      <p:ext uri="{BB962C8B-B14F-4D97-AF65-F5344CB8AC3E}">
        <p14:creationId xmlns:p14="http://schemas.microsoft.com/office/powerpoint/2010/main" val="1198789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redicted market shares ...with New product 2" descr="Predicted market shares ...with New product 2">
            <a:extLst>
              <a:ext uri="{FF2B5EF4-FFF2-40B4-BE49-F238E27FC236}">
                <a16:creationId xmlns:a16="http://schemas.microsoft.com/office/drawing/2014/main" xmlns="" id="{B1419A5E-68CC-4578-85C7-6AC21576F977}"/>
              </a:ext>
            </a:extLst>
          </p:cNvPr>
          <p:cNvPicPr>
            <a:picLocks noChangeAspect="1"/>
          </p:cNvPicPr>
          <p:nvPr/>
        </p:nvPicPr>
        <p:blipFill>
          <a:blip r:embed="rId2"/>
          <a:stretch>
            <a:fillRect/>
          </a:stretch>
        </p:blipFill>
        <p:spPr>
          <a:xfrm>
            <a:off x="1562746" y="1484784"/>
            <a:ext cx="6000750" cy="4286250"/>
          </a:xfrm>
          <a:prstGeom prst="rect">
            <a:avLst/>
          </a:prstGeom>
        </p:spPr>
      </p:pic>
      <p:sp>
        <p:nvSpPr>
          <p:cNvPr id="5" name="Title 1">
            <a:extLst>
              <a:ext uri="{FF2B5EF4-FFF2-40B4-BE49-F238E27FC236}">
                <a16:creationId xmlns:a16="http://schemas.microsoft.com/office/drawing/2014/main" xmlns="" id="{9D3D4443-79AD-4E3C-8210-D245274EEE77}"/>
              </a:ext>
            </a:extLst>
          </p:cNvPr>
          <p:cNvSpPr>
            <a:spLocks noGrp="1"/>
          </p:cNvSpPr>
          <p:nvPr>
            <p:ph type="title"/>
          </p:nvPr>
        </p:nvSpPr>
        <p:spPr>
          <a:xfrm>
            <a:off x="467544" y="376788"/>
            <a:ext cx="8046242" cy="1107996"/>
          </a:xfrm>
        </p:spPr>
        <p:txBody>
          <a:bodyPr/>
          <a:lstStyle/>
          <a:p>
            <a:r>
              <a:rPr lang="en-US" dirty="0">
                <a:solidFill>
                  <a:srgbClr val="FF0000"/>
                </a:solidFill>
              </a:rPr>
              <a:t>NP-2</a:t>
            </a:r>
          </a:p>
        </p:txBody>
      </p:sp>
    </p:spTree>
    <p:extLst>
      <p:ext uri="{BB962C8B-B14F-4D97-AF65-F5344CB8AC3E}">
        <p14:creationId xmlns:p14="http://schemas.microsoft.com/office/powerpoint/2010/main" val="1343489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redicted market shares ...with New product 3" descr="Predicted market shares ...with New product 3">
            <a:extLst>
              <a:ext uri="{FF2B5EF4-FFF2-40B4-BE49-F238E27FC236}">
                <a16:creationId xmlns:a16="http://schemas.microsoft.com/office/drawing/2014/main" xmlns="" id="{DA53CFE8-4595-4C2B-8664-DCDD1B3CB530}"/>
              </a:ext>
            </a:extLst>
          </p:cNvPr>
          <p:cNvPicPr>
            <a:picLocks noChangeAspect="1"/>
          </p:cNvPicPr>
          <p:nvPr/>
        </p:nvPicPr>
        <p:blipFill>
          <a:blip r:embed="rId2"/>
          <a:stretch>
            <a:fillRect/>
          </a:stretch>
        </p:blipFill>
        <p:spPr>
          <a:xfrm>
            <a:off x="1562746" y="1345666"/>
            <a:ext cx="6000750" cy="4286250"/>
          </a:xfrm>
          <a:prstGeom prst="rect">
            <a:avLst/>
          </a:prstGeom>
        </p:spPr>
      </p:pic>
      <p:sp>
        <p:nvSpPr>
          <p:cNvPr id="5" name="Title 1">
            <a:extLst>
              <a:ext uri="{FF2B5EF4-FFF2-40B4-BE49-F238E27FC236}">
                <a16:creationId xmlns:a16="http://schemas.microsoft.com/office/drawing/2014/main" xmlns="" id="{C7471D61-0DE4-4B17-B5BB-1A516F0790CD}"/>
              </a:ext>
            </a:extLst>
          </p:cNvPr>
          <p:cNvSpPr>
            <a:spLocks noGrp="1"/>
          </p:cNvSpPr>
          <p:nvPr>
            <p:ph type="title"/>
          </p:nvPr>
        </p:nvSpPr>
        <p:spPr>
          <a:xfrm>
            <a:off x="683568" y="44624"/>
            <a:ext cx="8046242" cy="1107996"/>
          </a:xfrm>
        </p:spPr>
        <p:txBody>
          <a:bodyPr/>
          <a:lstStyle/>
          <a:p>
            <a:r>
              <a:rPr lang="en-US" dirty="0">
                <a:solidFill>
                  <a:srgbClr val="FF0000"/>
                </a:solidFill>
              </a:rPr>
              <a:t>NP-3</a:t>
            </a:r>
          </a:p>
        </p:txBody>
      </p:sp>
    </p:spTree>
    <p:extLst>
      <p:ext uri="{BB962C8B-B14F-4D97-AF65-F5344CB8AC3E}">
        <p14:creationId xmlns:p14="http://schemas.microsoft.com/office/powerpoint/2010/main" val="4053100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FFA07270-B11C-4C67-BEA5-EDB4A8FB494E}"/>
              </a:ext>
            </a:extLst>
          </p:cNvPr>
          <p:cNvSpPr>
            <a:spLocks noGrp="1"/>
          </p:cNvSpPr>
          <p:nvPr>
            <p:ph type="subTitle" idx="1"/>
          </p:nvPr>
        </p:nvSpPr>
        <p:spPr>
          <a:xfrm>
            <a:off x="971600" y="287809"/>
            <a:ext cx="6858000" cy="1241822"/>
          </a:xfrm>
        </p:spPr>
        <p:txBody>
          <a:bodyPr/>
          <a:lstStyle/>
          <a:p>
            <a:pPr algn="l"/>
            <a:r>
              <a:rPr lang="en-US" sz="3200" dirty="0">
                <a:solidFill>
                  <a:srgbClr val="FF0000"/>
                </a:solidFill>
                <a:latin typeface="Times New Roman" panose="02020603050405020304" pitchFamily="18" charset="0"/>
                <a:cs typeface="Times New Roman" panose="02020603050405020304" pitchFamily="18" charset="0"/>
              </a:rPr>
              <a:t>Company Background</a:t>
            </a:r>
            <a:endParaRPr lang="x-none" sz="3200" dirty="0">
              <a:solidFill>
                <a:srgbClr val="FF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B6249FF5-5AA0-4E93-8015-959488167138}"/>
              </a:ext>
            </a:extLst>
          </p:cNvPr>
          <p:cNvSpPr txBox="1"/>
          <p:nvPr/>
        </p:nvSpPr>
        <p:spPr>
          <a:xfrm>
            <a:off x="173114" y="1629579"/>
            <a:ext cx="8602463" cy="3170099"/>
          </a:xfrm>
          <a:prstGeom prst="rect">
            <a:avLst/>
          </a:prstGeom>
          <a:noFill/>
        </p:spPr>
        <p:txBody>
          <a:bodyPr wrap="square" rtlCol="0">
            <a:spAutoFit/>
          </a:bodyPr>
          <a:lstStyle/>
          <a:p>
            <a:pPr marL="214313" indent="-214313">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Peach learning founded in 2019 by 3 LUMS undergraduate students.</a:t>
            </a:r>
          </a:p>
          <a:p>
            <a:pPr marL="214313" indent="-214313">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Conducted live classes of “Python for business analytics”</a:t>
            </a:r>
          </a:p>
          <a:p>
            <a:pPr marL="214313" indent="-214313">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Had to move to virtual setting after the implementation of lockdown in the country.</a:t>
            </a:r>
          </a:p>
          <a:p>
            <a:pPr marL="214313" indent="-214313">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Planning to launch courses which aims to provide additional skills to University students.</a:t>
            </a:r>
          </a:p>
          <a:p>
            <a:pPr marL="214313" indent="-214313">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Each courses has been designed with a combinations of different attributes.</a:t>
            </a:r>
          </a:p>
          <a:p>
            <a:pPr marL="214313" indent="-214313">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With the introduction of these courses Peach learning will be in direct competition with Code Academy, Coursera, Educative, </a:t>
            </a:r>
            <a:r>
              <a:rPr lang="en-US" sz="2000" dirty="0" err="1">
                <a:latin typeface="Times New Roman" panose="02020603050405020304" pitchFamily="18" charset="0"/>
                <a:cs typeface="Times New Roman" panose="02020603050405020304" pitchFamily="18" charset="0"/>
              </a:rPr>
              <a:t>edx</a:t>
            </a:r>
            <a:r>
              <a:rPr lang="en-US" sz="2000" dirty="0">
                <a:latin typeface="Times New Roman" panose="02020603050405020304" pitchFamily="18" charset="0"/>
                <a:cs typeface="Times New Roman" panose="02020603050405020304" pitchFamily="18" charset="0"/>
              </a:rPr>
              <a:t> and Udemy.</a:t>
            </a:r>
          </a:p>
          <a:p>
            <a:endParaRPr lang="x-none" sz="2000"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467544" y="908720"/>
            <a:ext cx="7715250" cy="0"/>
          </a:xfrm>
          <a:prstGeom prst="line">
            <a:avLst/>
          </a:prstGeom>
          <a:ln w="12700" cap="flat" cmpd="sng" algn="ctr">
            <a:solidFill>
              <a:srgbClr val="7F7F7F">
                <a:alpha val="49800"/>
              </a:srgbClr>
            </a:solidFill>
            <a:prstDash val="solid"/>
            <a:round/>
            <a:headEnd type="none" w="med" len="med"/>
            <a:tailEnd type="none" w="med" len="med"/>
          </a:ln>
        </p:spPr>
      </p:cxnSp>
    </p:spTree>
    <p:extLst>
      <p:ext uri="{BB962C8B-B14F-4D97-AF65-F5344CB8AC3E}">
        <p14:creationId xmlns:p14="http://schemas.microsoft.com/office/powerpoint/2010/main" val="2664774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CE64A5FF-703C-44C7-BF68-58305C8FFFF5}"/>
              </a:ext>
            </a:extLst>
          </p:cNvPr>
          <p:cNvSpPr>
            <a:spLocks noGrp="1"/>
          </p:cNvSpPr>
          <p:nvPr>
            <p:ph type="title"/>
          </p:nvPr>
        </p:nvSpPr>
        <p:spPr>
          <a:xfrm>
            <a:off x="4860000" y="1321650"/>
            <a:ext cx="4150357" cy="1107996"/>
          </a:xfrm>
        </p:spPr>
        <p:txBody>
          <a:bodyPr wrap="square" anchor="ctr">
            <a:normAutofit fontScale="90000"/>
          </a:bodyPr>
          <a:lstStyle/>
          <a:p>
            <a:r>
              <a:rPr lang="en-US" b="1" dirty="0">
                <a:solidFill>
                  <a:schemeClr val="tx1"/>
                </a:solidFill>
                <a:latin typeface="Times New Roman" panose="02020603050405020304" pitchFamily="18" charset="0"/>
                <a:cs typeface="Times New Roman" panose="02020603050405020304" pitchFamily="18" charset="0"/>
              </a:rPr>
              <a:t>We will be launching NP-2:</a:t>
            </a:r>
          </a:p>
        </p:txBody>
      </p:sp>
      <p:sp>
        <p:nvSpPr>
          <p:cNvPr id="3" name="Content Placeholder 2">
            <a:extLst>
              <a:ext uri="{FF2B5EF4-FFF2-40B4-BE49-F238E27FC236}">
                <a16:creationId xmlns:a16="http://schemas.microsoft.com/office/drawing/2014/main" xmlns="" id="{D4346E34-70FE-4866-A999-C42A5BE265AD}"/>
              </a:ext>
            </a:extLst>
          </p:cNvPr>
          <p:cNvSpPr>
            <a:spLocks noGrp="1"/>
          </p:cNvSpPr>
          <p:nvPr>
            <p:ph idx="1"/>
          </p:nvPr>
        </p:nvSpPr>
        <p:spPr>
          <a:xfrm>
            <a:off x="4594314" y="2564904"/>
            <a:ext cx="4294148" cy="2412205"/>
          </a:xfrm>
        </p:spPr>
        <p:txBody>
          <a:bodyPr>
            <a:noAutofit/>
          </a:bodyPr>
          <a:lstStyle/>
          <a:p>
            <a:pPr marL="342900" indent="-342900" algn="l">
              <a:lnSpc>
                <a:spcPct val="11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Gaining highest market-share of 25% among all three. </a:t>
            </a:r>
          </a:p>
          <a:p>
            <a:pPr marL="342900" indent="-342900" algn="l">
              <a:lnSpc>
                <a:spcPct val="11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Compared to NP-3, NP-2 offers a lower price of Rs 7000.</a:t>
            </a:r>
          </a:p>
          <a:p>
            <a:pPr marL="342900" indent="-342900" algn="l">
              <a:lnSpc>
                <a:spcPct val="11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Peach learning is a new venture which believes in providing the educational needs of the larger market while strengthening its own roots.</a:t>
            </a:r>
          </a:p>
          <a:p>
            <a:pPr marL="342900" indent="-342900" algn="l">
              <a:lnSpc>
                <a:spcPct val="11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Market share matters</a:t>
            </a:r>
            <a:r>
              <a:rPr lang="en-US" sz="1400" dirty="0">
                <a:latin typeface="Times New Roman" panose="02020603050405020304" pitchFamily="18" charset="0"/>
                <a:cs typeface="Times New Roman" panose="02020603050405020304" pitchFamily="18" charset="0"/>
              </a:rPr>
              <a:t> because it allows future growth and ultimately drives competition out of the market, creating the opportunity for becoming the market leader.</a:t>
            </a:r>
          </a:p>
          <a:p>
            <a:pPr marL="342900" indent="-342900" algn="l">
              <a:lnSpc>
                <a:spcPct val="11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Long-term plan to reduce further prices after attainting a certain position (share). </a:t>
            </a:r>
          </a:p>
          <a:p>
            <a:pPr marL="342900" indent="-342900" algn="l">
              <a:lnSpc>
                <a:spcPct val="11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342900" indent="-342900" algn="l">
              <a:lnSpc>
                <a:spcPct val="11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342900" indent="-342900" algn="l">
              <a:lnSpc>
                <a:spcPct val="11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lgn="l">
              <a:lnSpc>
                <a:spcPct val="110000"/>
              </a:lnSpc>
            </a:pPr>
            <a:endParaRPr lang="en-US" sz="1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A709520F-777E-474A-A19D-125313F6F0C8}"/>
              </a:ext>
            </a:extLst>
          </p:cNvPr>
          <p:cNvPicPr>
            <a:picLocks noChangeAspect="1"/>
          </p:cNvPicPr>
          <p:nvPr/>
        </p:nvPicPr>
        <p:blipFill rotWithShape="1">
          <a:blip r:embed="rId2"/>
          <a:srcRect l="17466" r="28731"/>
          <a:stretch/>
        </p:blipFill>
        <p:spPr>
          <a:xfrm>
            <a:off x="15" y="857257"/>
            <a:ext cx="4427778" cy="5143493"/>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spTree>
    <p:extLst>
      <p:ext uri="{BB962C8B-B14F-4D97-AF65-F5344CB8AC3E}">
        <p14:creationId xmlns:p14="http://schemas.microsoft.com/office/powerpoint/2010/main" val="40815711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2809875"/>
          <a:ext cx="8382000" cy="6762750"/>
          <a:chOff x="619125" y="2809875"/>
          <a:chExt cx="8382000" cy="6762750"/>
        </a:xfrm>
      </p:grpSpPr>
      <p:sp>
        <p:nvSpPr>
          <p:cNvPr id="4" name="TextBox 3"/>
          <p:cNvSpPr txBox="1"/>
          <p:nvPr/>
        </p:nvSpPr>
        <p:spPr>
          <a:xfrm>
            <a:off x="685800" y="2809875"/>
            <a:ext cx="7620000" cy="1238250"/>
          </a:xfrm>
          <a:prstGeom prst="rect">
            <a:avLst/>
          </a:prstGeom>
          <a:noFill/>
        </p:spPr>
        <p:txBody>
          <a:bodyPr lIns="91440" tIns="45720" rIns="91440" bIns="45720" rtlCol="0">
            <a:spAutoFit/>
          </a:bodyPr>
          <a:lstStyle/>
          <a:p>
            <a:pPr marL="0" marR="0" lvl="0" indent="0" algn="l" fontAlgn="base">
              <a:lnSpc>
                <a:spcPct val="100000"/>
              </a:lnSpc>
            </a:pPr>
            <a:r>
              <a:t/>
            </a:r>
            <a:br/>
            <a:r>
              <a:t/>
            </a:r>
            <a:br/>
            <a:r>
              <a:rPr lang="en-US" sz="3600" b="1" u="none" spc="0">
                <a:solidFill>
                  <a:srgbClr val="205564">
                    <a:alpha val="100000"/>
                  </a:srgbClr>
                </a:solidFill>
                <a:latin typeface="Cambria"/>
              </a:rPr>
              <a:t>Simulations with optimal products</a:t>
            </a:r>
            <a:r>
              <a:rPr lang="en-US" sz="1000" b="1" u="none" spc="0">
                <a:solidFill>
                  <a:srgbClr val="000000">
                    <a:alpha val="100000"/>
                  </a:srgbClr>
                </a:solidFill>
                <a:latin typeface="Calibri"/>
              </a:rPr>
              <a:t> </a:t>
            </a:r>
          </a:p>
        </p:txBody>
      </p:sp>
      <p:cxnSp>
        <p:nvCxnSpPr>
          <p:cNvPr id="2" name="Straight Connector 1"/>
          <p:cNvCxnSpPr/>
          <p:nvPr/>
        </p:nvCxnSpPr>
        <p:spPr>
          <a:xfrm>
            <a:off x="666750" y="4191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BA04D5-C01E-4995-BABC-01C6DF4ABBD7}"/>
              </a:ext>
            </a:extLst>
          </p:cNvPr>
          <p:cNvSpPr>
            <a:spLocks noGrp="1"/>
          </p:cNvSpPr>
          <p:nvPr>
            <p:ph type="title"/>
          </p:nvPr>
        </p:nvSpPr>
        <p:spPr>
          <a:xfrm>
            <a:off x="1011464" y="2842232"/>
            <a:ext cx="6858000" cy="1173537"/>
          </a:xfrm>
        </p:spPr>
        <p:txBody>
          <a:bodyPr vert="horz" lIns="68580" tIns="34290" rIns="68580" bIns="34290" rtlCol="0" anchor="b">
            <a:normAutofit fontScale="90000"/>
          </a:bodyPr>
          <a:lstStyle/>
          <a:p>
            <a:r>
              <a:rPr lang="en-US" sz="3600" dirty="0"/>
              <a:t>We want to see what market shares and revenues our </a:t>
            </a:r>
            <a:r>
              <a:rPr lang="en-US" sz="3600" dirty="0" err="1"/>
              <a:t>Enginius</a:t>
            </a:r>
            <a:r>
              <a:rPr lang="en-US" sz="3600" dirty="0"/>
              <a:t> recommended optimal products will generate </a:t>
            </a:r>
          </a:p>
        </p:txBody>
      </p:sp>
    </p:spTree>
    <p:extLst>
      <p:ext uri="{BB962C8B-B14F-4D97-AF65-F5344CB8AC3E}">
        <p14:creationId xmlns:p14="http://schemas.microsoft.com/office/powerpoint/2010/main" val="2509072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6762750"/>
          <a:chOff x="619125" y="0"/>
          <a:chExt cx="8382000" cy="6762750"/>
        </a:xfrm>
      </p:grpSpPr>
      <p:sp>
        <p:nvSpPr>
          <p:cNvPr id="6" name="TextBox 5"/>
          <p:cNvSpPr txBox="1"/>
          <p:nvPr/>
        </p:nvSpPr>
        <p:spPr>
          <a:xfrm>
            <a:off x="685800" y="0"/>
            <a:ext cx="7620000" cy="762000"/>
          </a:xfrm>
          <a:prstGeom prst="rect">
            <a:avLst/>
          </a:prstGeom>
          <a:noFill/>
        </p:spPr>
        <p:txBody>
          <a:bodyPr lIns="91440" tIns="45720" rIns="91440" bIns="45720" rtlCol="0">
            <a:spAutoFit/>
          </a:bodyPr>
          <a:lstStyle/>
          <a:p>
            <a:pPr marL="0" marR="0" lvl="0" indent="0" algn="l" fontAlgn="base">
              <a:lnSpc>
                <a:spcPct val="100000"/>
              </a:lnSpc>
            </a:pPr>
            <a:r>
              <a:t/>
            </a:r>
            <a:br/>
            <a:r>
              <a:rPr lang="en-US" sz="2800" b="1" u="none" spc="0">
                <a:solidFill>
                  <a:srgbClr val="205564">
                    <a:alpha val="100000"/>
                  </a:srgbClr>
                </a:solidFill>
                <a:latin typeface="Cambria"/>
              </a:rPr>
              <a:t>Pareto frontier</a:t>
            </a:r>
            <a:r>
              <a:rPr lang="en-US" sz="1000" u="none" spc="0">
                <a:solidFill>
                  <a:srgbClr val="000000">
                    <a:alpha val="100000"/>
                  </a:srgbClr>
                </a:solidFill>
                <a:latin typeface="Calibri"/>
              </a:rPr>
              <a:t> </a:t>
            </a: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pic>
        <p:nvPicPr>
          <p:cNvPr id="4" name="Pareto frontier" descr="Pareto frontier"/>
          <p:cNvPicPr>
            <a:picLocks noChangeAspect="1"/>
          </p:cNvPicPr>
          <p:nvPr/>
        </p:nvPicPr>
        <p:blipFill>
          <a:blip r:embed="rId2"/>
          <a:stretch>
            <a:fillRect/>
          </a:stretch>
        </p:blipFill>
        <p:spPr>
          <a:xfrm>
            <a:off x="1238250" y="952500"/>
            <a:ext cx="6667500" cy="4762500"/>
          </a:xfrm>
          <a:prstGeom prst="rect">
            <a:avLst/>
          </a:prstGeom>
        </p:spPr>
      </p:pic>
      <p:sp>
        <p:nvSpPr>
          <p:cNvPr id="5" name="TextBox 4"/>
          <p:cNvSpPr txBox="1"/>
          <p:nvPr/>
        </p:nvSpPr>
        <p:spPr>
          <a:xfrm>
            <a:off x="619125" y="5715000"/>
            <a:ext cx="7620000" cy="952500"/>
          </a:xfrm>
          <a:prstGeom prst="rect">
            <a:avLst/>
          </a:prstGeom>
          <a:noFill/>
        </p:spPr>
        <p:txBody>
          <a:bodyPr lIns="91440" tIns="45720" rIns="91440" bIns="45720" rtlCol="0">
            <a:spAutoFit/>
          </a:bodyPr>
          <a:lstStyle/>
          <a:p>
            <a:pPr marL="0" marR="0" lvl="0" indent="0" algn="l" fontAlgn="base">
              <a:lnSpc>
                <a:spcPct val="100000"/>
              </a:lnSpc>
            </a:pPr>
            <a:r>
              <a:rPr lang="en-US" sz="1000" b="1" u="none" spc="0">
                <a:solidFill>
                  <a:srgbClr val="000000">
                    <a:alpha val="100000"/>
                  </a:srgbClr>
                </a:solidFill>
                <a:latin typeface="Calibri"/>
              </a:rPr>
              <a:t>Non-dominated products (in terms of market shares and weighted revenue) are in red, dominated products are in gray, and the red line represents the Pareto frontier.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210606-E653-45C2-ACE8-5348EB3D65EA}"/>
              </a:ext>
            </a:extLst>
          </p:cNvPr>
          <p:cNvSpPr>
            <a:spLocks noGrp="1"/>
          </p:cNvSpPr>
          <p:nvPr>
            <p:ph type="title"/>
          </p:nvPr>
        </p:nvSpPr>
        <p:spPr>
          <a:xfrm>
            <a:off x="1240023" y="1131570"/>
            <a:ext cx="7025402" cy="891540"/>
          </a:xfrm>
        </p:spPr>
        <p:txBody>
          <a:bodyPr>
            <a:normAutofit fontScale="90000"/>
          </a:bodyPr>
          <a:lstStyle/>
          <a:p>
            <a:r>
              <a:rPr lang="en-US" sz="2550"/>
              <a:t>Which optimal product should we go with? analysis with respect to market share and revenue</a:t>
            </a:r>
          </a:p>
        </p:txBody>
      </p:sp>
      <p:sp>
        <p:nvSpPr>
          <p:cNvPr id="3" name="Content Placeholder 2">
            <a:extLst>
              <a:ext uri="{FF2B5EF4-FFF2-40B4-BE49-F238E27FC236}">
                <a16:creationId xmlns:a16="http://schemas.microsoft.com/office/drawing/2014/main" xmlns="" id="{57D58CEC-546D-41AC-BA72-3978B27629F9}"/>
              </a:ext>
            </a:extLst>
          </p:cNvPr>
          <p:cNvSpPr>
            <a:spLocks noGrp="1"/>
          </p:cNvSpPr>
          <p:nvPr>
            <p:ph idx="1"/>
          </p:nvPr>
        </p:nvSpPr>
        <p:spPr>
          <a:xfrm>
            <a:off x="1240022" y="2489454"/>
            <a:ext cx="7025403" cy="3031236"/>
          </a:xfrm>
        </p:spPr>
        <p:txBody>
          <a:bodyPr anchor="t">
            <a:normAutofit/>
          </a:bodyPr>
          <a:lstStyle/>
          <a:p>
            <a:pPr marL="178594" indent="-178594" fontAlgn="base">
              <a:buClr>
                <a:srgbClr val="000000">
                  <a:alpha val="100000"/>
                </a:srgbClr>
              </a:buClr>
              <a:buFont typeface="Calibri"/>
              <a:buChar char="•"/>
            </a:pPr>
            <a:r>
              <a:rPr lang="en-US" sz="1800">
                <a:latin typeface="Calibri"/>
              </a:rPr>
              <a:t>Based on the number of attributes and attribute levels, there is a total of 54 possible product combinations that could be formed.</a:t>
            </a:r>
          </a:p>
          <a:p>
            <a:pPr marL="178594" indent="-178594" fontAlgn="base">
              <a:buClr>
                <a:srgbClr val="000000">
                  <a:alpha val="100000"/>
                </a:srgbClr>
              </a:buClr>
              <a:buFont typeface="Calibri"/>
              <a:buChar char="•"/>
            </a:pPr>
            <a:r>
              <a:rPr lang="en-US" sz="1800">
                <a:latin typeface="Calibri"/>
              </a:rPr>
              <a:t>We report the characteristics of the 4 non-dominated products among those 54 combinations. A product is said to be non-dominated when there is no other product that provides at the same time a higher predicted market share and a higher weighted revenue.</a:t>
            </a:r>
          </a:p>
          <a:p>
            <a:endParaRPr lang="en-US" sz="1800"/>
          </a:p>
        </p:txBody>
      </p:sp>
    </p:spTree>
    <p:extLst>
      <p:ext uri="{BB962C8B-B14F-4D97-AF65-F5344CB8AC3E}">
        <p14:creationId xmlns:p14="http://schemas.microsoft.com/office/powerpoint/2010/main" val="10474793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7C0CBC-DE6C-405C-B92B-78D8E0C130DA}"/>
              </a:ext>
            </a:extLst>
          </p:cNvPr>
          <p:cNvSpPr>
            <a:spLocks noGrp="1"/>
          </p:cNvSpPr>
          <p:nvPr>
            <p:ph type="title"/>
          </p:nvPr>
        </p:nvSpPr>
        <p:spPr/>
        <p:txBody>
          <a:bodyPr/>
          <a:lstStyle/>
          <a:p>
            <a:r>
              <a:rPr lang="en-US" dirty="0"/>
              <a:t>Optimal products characteristics</a:t>
            </a:r>
          </a:p>
        </p:txBody>
      </p:sp>
      <p:pic>
        <p:nvPicPr>
          <p:cNvPr id="5" name="Content Placeholder 4" descr="Table&#10;&#10;Description automatically generated">
            <a:extLst>
              <a:ext uri="{FF2B5EF4-FFF2-40B4-BE49-F238E27FC236}">
                <a16:creationId xmlns:a16="http://schemas.microsoft.com/office/drawing/2014/main" xmlns="" id="{D186A38C-B108-4091-A7AA-34A8AE0D95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995" y="2199503"/>
            <a:ext cx="7729096" cy="1344386"/>
          </a:xfrm>
        </p:spPr>
      </p:pic>
      <p:sp>
        <p:nvSpPr>
          <p:cNvPr id="11" name="TextBox 10">
            <a:extLst>
              <a:ext uri="{FF2B5EF4-FFF2-40B4-BE49-F238E27FC236}">
                <a16:creationId xmlns:a16="http://schemas.microsoft.com/office/drawing/2014/main" xmlns="" id="{461A61A8-29D0-47B0-A908-0B28B54DDC80}"/>
              </a:ext>
            </a:extLst>
          </p:cNvPr>
          <p:cNvSpPr txBox="1"/>
          <p:nvPr/>
        </p:nvSpPr>
        <p:spPr>
          <a:xfrm>
            <a:off x="502555" y="3587241"/>
            <a:ext cx="8357981" cy="1754326"/>
          </a:xfrm>
          <a:prstGeom prst="rect">
            <a:avLst/>
          </a:prstGeom>
          <a:noFill/>
        </p:spPr>
        <p:txBody>
          <a:bodyPr wrap="square">
            <a:spAutoFit/>
          </a:bodyPr>
          <a:lstStyle/>
          <a:p>
            <a:r>
              <a:rPr lang="en-US" sz="1350" dirty="0">
                <a:solidFill>
                  <a:prstClr val="black"/>
                </a:solidFill>
              </a:rPr>
              <a:t>We have 4 new products that will be introduced one by one in the market and compute their market share.</a:t>
            </a:r>
          </a:p>
          <a:p>
            <a:r>
              <a:rPr lang="en-US" sz="1350" dirty="0">
                <a:solidFill>
                  <a:prstClr val="black"/>
                </a:solidFill>
              </a:rPr>
              <a:t>Each of the attributes of the products have been shown to us. </a:t>
            </a:r>
          </a:p>
          <a:p>
            <a:pPr marL="214313" indent="-214313">
              <a:buFont typeface="Arial" panose="020B0604020202020204" pitchFamily="34" charset="0"/>
              <a:buChar char="•"/>
            </a:pPr>
            <a:r>
              <a:rPr lang="en-US" sz="1350" dirty="0">
                <a:solidFill>
                  <a:prstClr val="black"/>
                </a:solidFill>
              </a:rPr>
              <a:t>It is noticeable that the price levels of all 4 courses are the least. </a:t>
            </a:r>
          </a:p>
          <a:p>
            <a:pPr marL="214313" indent="-214313">
              <a:buFont typeface="Arial" panose="020B0604020202020204" pitchFamily="34" charset="0"/>
              <a:buChar char="•"/>
            </a:pPr>
            <a:r>
              <a:rPr lang="en-US" sz="1350" dirty="0">
                <a:solidFill>
                  <a:prstClr val="black"/>
                </a:solidFill>
              </a:rPr>
              <a:t>All the methods do use live classes as an on whole medium of teaching or in mix with the recorded sessions.</a:t>
            </a:r>
          </a:p>
          <a:p>
            <a:pPr marL="214313" indent="-214313">
              <a:buFont typeface="Arial" panose="020B0604020202020204" pitchFamily="34" charset="0"/>
              <a:buChar char="•"/>
            </a:pPr>
            <a:r>
              <a:rPr lang="en-US" sz="1350" dirty="0">
                <a:solidFill>
                  <a:prstClr val="black"/>
                </a:solidFill>
              </a:rPr>
              <a:t>It is also noticeable that among interactions all 4 of the optimal products have career- mentorship instead of office hours.  </a:t>
            </a:r>
          </a:p>
          <a:p>
            <a:pPr marL="214313" indent="-214313">
              <a:buFont typeface="Arial" panose="020B0604020202020204" pitchFamily="34" charset="0"/>
              <a:buChar char="•"/>
            </a:pPr>
            <a:r>
              <a:rPr lang="en-US" sz="1350" dirty="0">
                <a:solidFill>
                  <a:prstClr val="black"/>
                </a:solidFill>
              </a:rPr>
              <a:t>The assessments do not include MCQ based quizzes in any of the 4 optimal products shown </a:t>
            </a:r>
          </a:p>
          <a:p>
            <a:endParaRPr lang="en-US" sz="1350" dirty="0">
              <a:solidFill>
                <a:prstClr val="black"/>
              </a:solidFill>
            </a:endParaRPr>
          </a:p>
        </p:txBody>
      </p:sp>
    </p:spTree>
    <p:extLst>
      <p:ext uri="{BB962C8B-B14F-4D97-AF65-F5344CB8AC3E}">
        <p14:creationId xmlns:p14="http://schemas.microsoft.com/office/powerpoint/2010/main" val="35984445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7F7B9E-514D-4F0A-A40D-B10833C0B5BD}"/>
              </a:ext>
            </a:extLst>
          </p:cNvPr>
          <p:cNvSpPr>
            <a:spLocks noGrp="1"/>
          </p:cNvSpPr>
          <p:nvPr>
            <p:ph type="title"/>
          </p:nvPr>
        </p:nvSpPr>
        <p:spPr/>
        <p:txBody>
          <a:bodyPr/>
          <a:lstStyle/>
          <a:p>
            <a:r>
              <a:rPr lang="en-US" dirty="0"/>
              <a:t>Simulations Results</a:t>
            </a:r>
          </a:p>
        </p:txBody>
      </p:sp>
      <p:pic>
        <p:nvPicPr>
          <p:cNvPr id="5" name="Content Placeholder 4" descr="Table&#10;&#10;Description automatically generated">
            <a:extLst>
              <a:ext uri="{FF2B5EF4-FFF2-40B4-BE49-F238E27FC236}">
                <a16:creationId xmlns:a16="http://schemas.microsoft.com/office/drawing/2014/main" xmlns="" id="{63CAC643-D18D-44CF-BC12-C26E5CD3757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3568" y="1412776"/>
            <a:ext cx="7000301" cy="1946327"/>
          </a:xfrm>
        </p:spPr>
      </p:pic>
      <p:sp>
        <p:nvSpPr>
          <p:cNvPr id="8" name="TextBox 7">
            <a:extLst>
              <a:ext uri="{FF2B5EF4-FFF2-40B4-BE49-F238E27FC236}">
                <a16:creationId xmlns:a16="http://schemas.microsoft.com/office/drawing/2014/main" xmlns="" id="{47C3E632-C066-4C19-89BC-30625B292125}"/>
              </a:ext>
            </a:extLst>
          </p:cNvPr>
          <p:cNvSpPr txBox="1"/>
          <p:nvPr/>
        </p:nvSpPr>
        <p:spPr>
          <a:xfrm>
            <a:off x="573314" y="3452743"/>
            <a:ext cx="8534400" cy="1338828"/>
          </a:xfrm>
          <a:prstGeom prst="rect">
            <a:avLst/>
          </a:prstGeom>
          <a:noFill/>
        </p:spPr>
        <p:txBody>
          <a:bodyPr wrap="square" rtlCol="0">
            <a:spAutoFit/>
          </a:bodyPr>
          <a:lstStyle/>
          <a:p>
            <a:r>
              <a:rPr lang="en-US" sz="1350" dirty="0">
                <a:solidFill>
                  <a:prstClr val="black"/>
                </a:solidFill>
              </a:rPr>
              <a:t>If Peach Learning introduces optimal product 1 with its attributes, then this course relative to other will be able to generate a market share of 27.9%, the product 2 will generate 28.6 % while product 3 and 4 generate 28.6 and 29.3% market shares respectively and relative to other courses. </a:t>
            </a:r>
          </a:p>
          <a:p>
            <a:r>
              <a:rPr lang="en-US" sz="1350" dirty="0">
                <a:solidFill>
                  <a:prstClr val="black"/>
                </a:solidFill>
              </a:rPr>
              <a:t> </a:t>
            </a:r>
          </a:p>
          <a:p>
            <a:r>
              <a:rPr lang="en-US" sz="1350" dirty="0">
                <a:solidFill>
                  <a:prstClr val="black"/>
                </a:solidFill>
              </a:rPr>
              <a:t>Based on the analysis of weighted revenues product1 seems to have the highest weighted revenues. </a:t>
            </a:r>
          </a:p>
          <a:p>
            <a:r>
              <a:rPr lang="en-US" sz="1350" dirty="0">
                <a:solidFill>
                  <a:prstClr val="black"/>
                </a:solidFill>
              </a:rPr>
              <a:t>Based on the analysis of market share product 4 seems to have the highest value. </a:t>
            </a:r>
          </a:p>
        </p:txBody>
      </p:sp>
    </p:spTree>
    <p:extLst>
      <p:ext uri="{BB962C8B-B14F-4D97-AF65-F5344CB8AC3E}">
        <p14:creationId xmlns:p14="http://schemas.microsoft.com/office/powerpoint/2010/main" val="35550170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B1A104-1C2B-406E-AEFC-335BB6048669}"/>
              </a:ext>
            </a:extLst>
          </p:cNvPr>
          <p:cNvSpPr>
            <a:spLocks noGrp="1"/>
          </p:cNvSpPr>
          <p:nvPr>
            <p:ph type="title"/>
          </p:nvPr>
        </p:nvSpPr>
        <p:spPr/>
        <p:txBody>
          <a:bodyPr/>
          <a:lstStyle/>
          <a:p>
            <a:r>
              <a:rPr lang="en-US" dirty="0"/>
              <a:t>Conclusion: Product 4 is chosen </a:t>
            </a:r>
          </a:p>
        </p:txBody>
      </p:sp>
      <p:sp>
        <p:nvSpPr>
          <p:cNvPr id="3" name="Content Placeholder 2">
            <a:extLst>
              <a:ext uri="{FF2B5EF4-FFF2-40B4-BE49-F238E27FC236}">
                <a16:creationId xmlns:a16="http://schemas.microsoft.com/office/drawing/2014/main" xmlns="" id="{8EE56CA7-3075-4200-A903-32A013DF3424}"/>
              </a:ext>
            </a:extLst>
          </p:cNvPr>
          <p:cNvSpPr>
            <a:spLocks noGrp="1"/>
          </p:cNvSpPr>
          <p:nvPr>
            <p:ph idx="1"/>
          </p:nvPr>
        </p:nvSpPr>
        <p:spPr/>
        <p:txBody>
          <a:bodyPr/>
          <a:lstStyle/>
          <a:p>
            <a:pPr marL="0" indent="0">
              <a:buNone/>
            </a:pPr>
            <a:r>
              <a:rPr lang="en-US" dirty="0"/>
              <a:t>In order to make a final decision about launching of optimal product it is important to understand the managerial point of view.</a:t>
            </a:r>
          </a:p>
          <a:p>
            <a:r>
              <a:rPr lang="en-US" dirty="0"/>
              <a:t>Peach learning is a startup it has it’s focus on growth instead of profitability.</a:t>
            </a:r>
          </a:p>
          <a:p>
            <a:r>
              <a:rPr lang="en-US" dirty="0"/>
              <a:t>The brand image has not yet been created; the founders of Peach Learning thus aim for spreading brand awareness instead of focusing on gaining profits. </a:t>
            </a:r>
          </a:p>
          <a:p>
            <a:pPr marL="0" indent="0">
              <a:buNone/>
            </a:pPr>
            <a:endParaRPr lang="en-US" dirty="0"/>
          </a:p>
        </p:txBody>
      </p:sp>
    </p:spTree>
    <p:extLst>
      <p:ext uri="{BB962C8B-B14F-4D97-AF65-F5344CB8AC3E}">
        <p14:creationId xmlns:p14="http://schemas.microsoft.com/office/powerpoint/2010/main" val="7726647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6762750"/>
          <a:chOff x="619125" y="0"/>
          <a:chExt cx="8382000" cy="6762750"/>
        </a:xfrm>
      </p:grpSpPr>
      <p:sp>
        <p:nvSpPr>
          <p:cNvPr id="5" name="TextBox 4"/>
          <p:cNvSpPr txBox="1"/>
          <p:nvPr/>
        </p:nvSpPr>
        <p:spPr>
          <a:xfrm>
            <a:off x="685800" y="0"/>
            <a:ext cx="7620000" cy="800219"/>
          </a:xfrm>
          <a:prstGeom prst="rect">
            <a:avLst/>
          </a:prstGeom>
          <a:noFill/>
        </p:spPr>
        <p:txBody>
          <a:bodyPr lIns="91440" tIns="45720" rIns="91440" bIns="45720" rtlCol="0">
            <a:spAutoFit/>
          </a:bodyPr>
          <a:lstStyle/>
          <a:p>
            <a:pPr marL="0" marR="0" lvl="0" indent="0" algn="l" fontAlgn="base">
              <a:lnSpc>
                <a:spcPct val="100000"/>
              </a:lnSpc>
            </a:pPr>
            <a:r>
              <a:rPr dirty="0">
                <a:solidFill>
                  <a:srgbClr val="FF0000"/>
                </a:solidFill>
              </a:rPr>
              <a:t/>
            </a:r>
            <a:br>
              <a:rPr dirty="0">
                <a:solidFill>
                  <a:srgbClr val="FF0000"/>
                </a:solidFill>
              </a:rPr>
            </a:br>
            <a:r>
              <a:rPr lang="en-US" sz="2800" b="1" dirty="0">
                <a:solidFill>
                  <a:srgbClr val="FF0000"/>
                </a:solidFill>
                <a:latin typeface="Cambria"/>
              </a:rPr>
              <a:t>Hypothesis testing</a:t>
            </a:r>
            <a:endParaRPr lang="en-US" sz="1000" u="none" spc="0" dirty="0">
              <a:solidFill>
                <a:srgbClr val="FF0000"/>
              </a:solidFill>
              <a:latin typeface="Calibri"/>
            </a:endParaRP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85800" y="857250"/>
            <a:ext cx="7620000" cy="3724096"/>
          </a:xfrm>
          <a:prstGeom prst="rect">
            <a:avLst/>
          </a:prstGeom>
          <a:noFill/>
        </p:spPr>
        <p:txBody>
          <a:bodyPr lIns="91440" tIns="45720" rIns="91440" bIns="45720" rtlCol="0">
            <a:spAutoFit/>
          </a:bodyPr>
          <a:lstStyle/>
          <a:p>
            <a:pPr marL="0" marR="0" lvl="0" indent="0" algn="l" fontAlgn="base">
              <a:lnSpc>
                <a:spcPct val="100000"/>
              </a:lnSpc>
            </a:pPr>
            <a:endParaRPr sz="2000" dirty="0"/>
          </a:p>
          <a:p>
            <a:pPr marL="238125" marR="0" lvl="0" indent="-238125" algn="l" fontAlgn="base">
              <a:lnSpc>
                <a:spcPct val="100000"/>
              </a:lnSpc>
              <a:buClr>
                <a:srgbClr val="000000">
                  <a:alpha val="100000"/>
                </a:srgbClr>
              </a:buClr>
              <a:buFont typeface="Calibri"/>
              <a:buChar char="•"/>
            </a:pPr>
            <a:r>
              <a:rPr lang="en-US" sz="2400" dirty="0">
                <a:solidFill>
                  <a:srgbClr val="000000">
                    <a:alpha val="100000"/>
                  </a:srgbClr>
                </a:solidFill>
                <a:latin typeface="Calibri"/>
              </a:rPr>
              <a:t>We ran to Hypothesis tests to check whether there is a significant difference in the levels of each attribute. </a:t>
            </a:r>
          </a:p>
          <a:p>
            <a:pPr marL="238125" marR="0" lvl="0" indent="-238125" algn="l" fontAlgn="base">
              <a:lnSpc>
                <a:spcPct val="100000"/>
              </a:lnSpc>
              <a:buClr>
                <a:srgbClr val="000000">
                  <a:alpha val="100000"/>
                </a:srgbClr>
              </a:buClr>
              <a:buFont typeface="Calibri"/>
              <a:buChar char="•"/>
            </a:pPr>
            <a:r>
              <a:rPr lang="en-US" sz="2400" u="none" spc="0" dirty="0">
                <a:solidFill>
                  <a:srgbClr val="000000">
                    <a:alpha val="100000"/>
                  </a:srgbClr>
                </a:solidFill>
                <a:latin typeface="Calibri"/>
              </a:rPr>
              <a:t>This would represent the features that stand out.</a:t>
            </a:r>
          </a:p>
          <a:p>
            <a:pPr marL="238125" marR="0" lvl="0" indent="-238125" algn="l" fontAlgn="base">
              <a:lnSpc>
                <a:spcPct val="100000"/>
              </a:lnSpc>
              <a:buClr>
                <a:srgbClr val="000000">
                  <a:alpha val="100000"/>
                </a:srgbClr>
              </a:buClr>
              <a:buFont typeface="Calibri"/>
              <a:buChar char="•"/>
            </a:pPr>
            <a:r>
              <a:rPr lang="en-US" sz="2400" b="1" dirty="0">
                <a:solidFill>
                  <a:srgbClr val="000000">
                    <a:alpha val="100000"/>
                  </a:srgbClr>
                </a:solidFill>
                <a:latin typeface="Calibri"/>
              </a:rPr>
              <a:t>Null Hypothesis: </a:t>
            </a:r>
            <a:r>
              <a:rPr lang="en-US" sz="2400" dirty="0">
                <a:solidFill>
                  <a:srgbClr val="000000">
                    <a:alpha val="100000"/>
                  </a:srgbClr>
                </a:solidFill>
                <a:latin typeface="Calibri"/>
              </a:rPr>
              <a:t>There is no significant difference between 2 variables</a:t>
            </a:r>
            <a:endParaRPr lang="en-US" sz="2400" u="none" spc="0" dirty="0">
              <a:solidFill>
                <a:srgbClr val="000000">
                  <a:alpha val="100000"/>
                </a:srgbClr>
              </a:solidFill>
              <a:latin typeface="Calibri"/>
            </a:endParaRPr>
          </a:p>
          <a:p>
            <a:pPr marL="238125" lvl="0" indent="-238125" fontAlgn="base">
              <a:buClr>
                <a:srgbClr val="000000">
                  <a:alpha val="100000"/>
                </a:srgbClr>
              </a:buClr>
              <a:buFont typeface="Calibri"/>
              <a:buChar char="•"/>
            </a:pPr>
            <a:r>
              <a:rPr lang="en-US" sz="2400" dirty="0">
                <a:solidFill>
                  <a:srgbClr val="000000">
                    <a:alpha val="100000"/>
                  </a:srgbClr>
                </a:solidFill>
                <a:latin typeface="Calibri"/>
              </a:rPr>
              <a:t>Type of test: </a:t>
            </a:r>
            <a:r>
              <a:rPr lang="en-US" sz="2400" b="1" dirty="0">
                <a:solidFill>
                  <a:srgbClr val="000000">
                    <a:alpha val="100000"/>
                  </a:srgbClr>
                </a:solidFill>
              </a:rPr>
              <a:t>independent sample t-testing </a:t>
            </a:r>
            <a:endParaRPr lang="en-US" sz="2400" b="1" u="none" spc="0" dirty="0">
              <a:solidFill>
                <a:srgbClr val="000000">
                  <a:alpha val="100000"/>
                </a:srgbClr>
              </a:solidFill>
              <a:latin typeface="Calibri"/>
            </a:endParaRPr>
          </a:p>
          <a:p>
            <a:pPr marL="238125" marR="0" lvl="0" indent="-238125" algn="l" fontAlgn="base">
              <a:lnSpc>
                <a:spcPct val="100000"/>
              </a:lnSpc>
              <a:buClr>
                <a:srgbClr val="000000">
                  <a:alpha val="100000"/>
                </a:srgbClr>
              </a:buClr>
              <a:buFont typeface="Calibri"/>
              <a:buChar char="•"/>
            </a:pPr>
            <a:r>
              <a:rPr lang="en-US" sz="2400" dirty="0">
                <a:solidFill>
                  <a:srgbClr val="000000">
                    <a:alpha val="100000"/>
                  </a:srgbClr>
                </a:solidFill>
                <a:latin typeface="Calibri"/>
              </a:rPr>
              <a:t>In this analysis we will be using confidence interval of </a:t>
            </a:r>
            <a:r>
              <a:rPr lang="en-US" sz="2400" b="1" dirty="0">
                <a:solidFill>
                  <a:srgbClr val="000000">
                    <a:alpha val="100000"/>
                  </a:srgbClr>
                </a:solidFill>
                <a:latin typeface="Calibri"/>
              </a:rPr>
              <a:t>95%.</a:t>
            </a:r>
          </a:p>
          <a:p>
            <a:pPr marL="238125" marR="0" lvl="0" indent="-238125" algn="l" fontAlgn="base">
              <a:lnSpc>
                <a:spcPct val="100000"/>
              </a:lnSpc>
              <a:buClr>
                <a:srgbClr val="000000">
                  <a:alpha val="100000"/>
                </a:srgbClr>
              </a:buClr>
              <a:buFont typeface="Calibri"/>
              <a:buChar char="•"/>
            </a:pPr>
            <a:r>
              <a:rPr lang="en-US" sz="2400" dirty="0">
                <a:solidFill>
                  <a:srgbClr val="000000">
                    <a:alpha val="100000"/>
                  </a:srgbClr>
                </a:solidFill>
                <a:latin typeface="Calibri"/>
              </a:rPr>
              <a:t>Criteria: if </a:t>
            </a:r>
            <a:r>
              <a:rPr lang="en-US" sz="2400" b="1" dirty="0">
                <a:solidFill>
                  <a:srgbClr val="000000">
                    <a:alpha val="100000"/>
                  </a:srgbClr>
                </a:solidFill>
                <a:latin typeface="Calibri"/>
              </a:rPr>
              <a:t>p-value &lt; 0.05</a:t>
            </a:r>
            <a:r>
              <a:rPr lang="en-US" sz="2400" dirty="0">
                <a:solidFill>
                  <a:srgbClr val="000000">
                    <a:alpha val="100000"/>
                  </a:srgbClr>
                </a:solidFill>
                <a:latin typeface="Calibri"/>
              </a:rPr>
              <a:t> then reject Null hypothesis</a:t>
            </a:r>
            <a:endParaRPr lang="en-US" sz="2400" u="none" spc="0" dirty="0">
              <a:solidFill>
                <a:srgbClr val="000000">
                  <a:alpha val="100000"/>
                </a:srgbClr>
              </a:solidFill>
              <a:latin typeface="Calibri"/>
            </a:endParaRPr>
          </a:p>
        </p:txBody>
      </p:sp>
      <p:sp>
        <p:nvSpPr>
          <p:cNvPr id="4" name="TextBox 3"/>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6762750"/>
          <a:chOff x="619125" y="0"/>
          <a:chExt cx="8382000" cy="6762750"/>
        </a:xfrm>
      </p:grpSpPr>
      <p:sp>
        <p:nvSpPr>
          <p:cNvPr id="5" name="TextBox 4"/>
          <p:cNvSpPr txBox="1"/>
          <p:nvPr/>
        </p:nvSpPr>
        <p:spPr>
          <a:xfrm>
            <a:off x="685800" y="0"/>
            <a:ext cx="7620000" cy="800219"/>
          </a:xfrm>
          <a:prstGeom prst="rect">
            <a:avLst/>
          </a:prstGeom>
          <a:noFill/>
        </p:spPr>
        <p:txBody>
          <a:bodyPr lIns="91440" tIns="45720" rIns="91440" bIns="45720" rtlCol="0">
            <a:spAutoFit/>
          </a:bodyPr>
          <a:lstStyle/>
          <a:p>
            <a:pPr marL="0" marR="0" lvl="0" indent="0" algn="l" fontAlgn="base">
              <a:lnSpc>
                <a:spcPct val="100000"/>
              </a:lnSpc>
            </a:pPr>
            <a:r>
              <a:rPr dirty="0">
                <a:latin typeface="Times New Roman" panose="02020603050405020304" pitchFamily="18" charset="0"/>
                <a:cs typeface="Times New Roman" panose="02020603050405020304" pitchFamily="18" charset="0"/>
              </a:rPr>
              <a:t/>
            </a:r>
            <a:br>
              <a:rPr dirty="0">
                <a:latin typeface="Times New Roman" panose="02020603050405020304" pitchFamily="18" charset="0"/>
                <a:cs typeface="Times New Roman" panose="02020603050405020304" pitchFamily="18" charset="0"/>
              </a:rPr>
            </a:br>
            <a:r>
              <a:rPr lang="en-US" sz="2800" b="1" dirty="0">
                <a:solidFill>
                  <a:srgbClr val="205564">
                    <a:alpha val="100000"/>
                  </a:srgbClr>
                </a:solidFill>
                <a:latin typeface="Times New Roman" panose="02020603050405020304" pitchFamily="18" charset="0"/>
                <a:cs typeface="Times New Roman" panose="02020603050405020304" pitchFamily="18" charset="0"/>
              </a:rPr>
              <a:t>Hypothesis testing - Price</a:t>
            </a:r>
            <a:endParaRPr lang="en-US" sz="1000" u="none" spc="0" dirty="0">
              <a:solidFill>
                <a:srgbClr val="000000">
                  <a:alpha val="100000"/>
                </a:srgbClr>
              </a:solidFill>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19125" y="4148721"/>
            <a:ext cx="7620000" cy="2215991"/>
          </a:xfrm>
          <a:prstGeom prst="rect">
            <a:avLst/>
          </a:prstGeom>
          <a:noFill/>
        </p:spPr>
        <p:txBody>
          <a:bodyPr lIns="91440" tIns="45720" rIns="91440" bIns="45720" rtlCol="0">
            <a:spAutoFit/>
          </a:bodyPr>
          <a:lstStyle/>
          <a:p>
            <a:pPr marL="0" marR="0" lvl="0" indent="0" algn="l" fontAlgn="base">
              <a:lnSpc>
                <a:spcPct val="100000"/>
              </a:lnSpc>
            </a:pPr>
            <a:endParaRPr dirty="0">
              <a:latin typeface="Times New Roman" panose="02020603050405020304" pitchFamily="18" charset="0"/>
              <a:cs typeface="Times New Roman" panose="02020603050405020304" pitchFamily="18" charset="0"/>
            </a:endParaRPr>
          </a:p>
          <a:p>
            <a:pPr marL="238125" marR="0" lvl="0" indent="-238125" algn="l" fontAlgn="base">
              <a:lnSpc>
                <a:spcPct val="100000"/>
              </a:lnSpc>
              <a:buClr>
                <a:srgbClr val="000000">
                  <a:alpha val="100000"/>
                </a:srgbClr>
              </a:buClr>
              <a:buFont typeface="Calibri"/>
              <a:buChar char="•"/>
            </a:pPr>
            <a:r>
              <a:rPr lang="en-US" sz="2000" b="1" dirty="0">
                <a:solidFill>
                  <a:srgbClr val="000000">
                    <a:alpha val="100000"/>
                  </a:srgbClr>
                </a:solidFill>
                <a:latin typeface="Times New Roman" panose="02020603050405020304" pitchFamily="18" charset="0"/>
                <a:cs typeface="Times New Roman" panose="02020603050405020304" pitchFamily="18" charset="0"/>
              </a:rPr>
              <a:t>5000 and 7000 price do not have any significant difference</a:t>
            </a:r>
            <a:r>
              <a:rPr lang="en-US" sz="2000" dirty="0">
                <a:solidFill>
                  <a:srgbClr val="000000">
                    <a:alpha val="100000"/>
                  </a:srgbClr>
                </a:solidFill>
                <a:latin typeface="Times New Roman" panose="02020603050405020304" pitchFamily="18" charset="0"/>
                <a:cs typeface="Times New Roman" panose="02020603050405020304" pitchFamily="18" charset="0"/>
              </a:rPr>
              <a:t>, hence it has the same preference in the mind of customer. Therefore, using </a:t>
            </a:r>
            <a:r>
              <a:rPr lang="en-US" sz="2000" b="1" dirty="0">
                <a:solidFill>
                  <a:srgbClr val="000000">
                    <a:alpha val="100000"/>
                  </a:srgbClr>
                </a:solidFill>
                <a:latin typeface="Times New Roman" panose="02020603050405020304" pitchFamily="18" charset="0"/>
                <a:cs typeface="Times New Roman" panose="02020603050405020304" pitchFamily="18" charset="0"/>
              </a:rPr>
              <a:t>either one of them would mean same for customers</a:t>
            </a:r>
            <a:r>
              <a:rPr lang="en-US" sz="2000" dirty="0">
                <a:solidFill>
                  <a:srgbClr val="000000">
                    <a:alpha val="100000"/>
                  </a:srgbClr>
                </a:solidFill>
                <a:latin typeface="Times New Roman" panose="02020603050405020304" pitchFamily="18" charset="0"/>
                <a:cs typeface="Times New Roman" panose="02020603050405020304" pitchFamily="18" charset="0"/>
              </a:rPr>
              <a:t>.</a:t>
            </a:r>
          </a:p>
          <a:p>
            <a:pPr marL="238125" marR="0" lvl="0" indent="-238125" algn="l" fontAlgn="base">
              <a:lnSpc>
                <a:spcPct val="100000"/>
              </a:lnSpc>
              <a:buClr>
                <a:srgbClr val="000000">
                  <a:alpha val="100000"/>
                </a:srgbClr>
              </a:buClr>
              <a:buFont typeface="Calibri"/>
              <a:buChar char="•"/>
            </a:pPr>
            <a:r>
              <a:rPr lang="en-US" sz="2000" u="none" spc="0" dirty="0">
                <a:solidFill>
                  <a:srgbClr val="000000">
                    <a:alpha val="100000"/>
                  </a:srgbClr>
                </a:solidFill>
                <a:latin typeface="Times New Roman" panose="02020603050405020304" pitchFamily="18" charset="0"/>
                <a:cs typeface="Times New Roman" panose="02020603050405020304" pitchFamily="18" charset="0"/>
              </a:rPr>
              <a:t>Although jumping to the price of </a:t>
            </a:r>
            <a:r>
              <a:rPr lang="en-US" sz="2000" b="1" u="none" spc="0" dirty="0">
                <a:solidFill>
                  <a:srgbClr val="000000">
                    <a:alpha val="100000"/>
                  </a:srgbClr>
                </a:solidFill>
                <a:latin typeface="Times New Roman" panose="02020603050405020304" pitchFamily="18" charset="0"/>
                <a:cs typeface="Times New Roman" panose="02020603050405020304" pitchFamily="18" charset="0"/>
              </a:rPr>
              <a:t>9000 causes a significant difference</a:t>
            </a:r>
            <a:r>
              <a:rPr lang="en-US" sz="2000" u="none" spc="0" dirty="0">
                <a:solidFill>
                  <a:srgbClr val="000000">
                    <a:alpha val="100000"/>
                  </a:srgbClr>
                </a:solidFill>
                <a:latin typeface="Times New Roman" panose="02020603050405020304" pitchFamily="18" charset="0"/>
                <a:cs typeface="Times New Roman" panose="02020603050405020304" pitchFamily="18" charset="0"/>
              </a:rPr>
              <a:t>. </a:t>
            </a:r>
            <a:r>
              <a:rPr lang="en-US" sz="2000" dirty="0">
                <a:solidFill>
                  <a:srgbClr val="000000">
                    <a:alpha val="100000"/>
                  </a:srgbClr>
                </a:solidFill>
                <a:latin typeface="Times New Roman" panose="02020603050405020304" pitchFamily="18" charset="0"/>
                <a:cs typeface="Times New Roman" panose="02020603050405020304" pitchFamily="18" charset="0"/>
              </a:rPr>
              <a:t>Hence, it represents a totally different perception in the mind of customers. </a:t>
            </a:r>
            <a:endParaRPr lang="en-US" sz="2000" u="none" spc="0" dirty="0">
              <a:solidFill>
                <a:srgbClr val="000000">
                  <a:alpha val="100000"/>
                </a:srgb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908720"/>
            <a:ext cx="5737604" cy="3517604"/>
          </a:xfrm>
          <a:prstGeom prst="rect">
            <a:avLst/>
          </a:prstGeom>
        </p:spPr>
      </p:pic>
    </p:spTree>
    <p:extLst>
      <p:ext uri="{BB962C8B-B14F-4D97-AF65-F5344CB8AC3E}">
        <p14:creationId xmlns:p14="http://schemas.microsoft.com/office/powerpoint/2010/main" val="1894730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FFA07270-B11C-4C67-BEA5-EDB4A8FB494E}"/>
              </a:ext>
            </a:extLst>
          </p:cNvPr>
          <p:cNvSpPr>
            <a:spLocks noGrp="1"/>
          </p:cNvSpPr>
          <p:nvPr>
            <p:ph type="subTitle" idx="1"/>
          </p:nvPr>
        </p:nvSpPr>
        <p:spPr>
          <a:xfrm>
            <a:off x="467544" y="287809"/>
            <a:ext cx="2177480" cy="1241822"/>
          </a:xfrm>
        </p:spPr>
        <p:txBody>
          <a:bodyPr/>
          <a:lstStyle/>
          <a:p>
            <a:r>
              <a:rPr lang="en-US" sz="3200" b="1" dirty="0">
                <a:solidFill>
                  <a:srgbClr val="FF0000"/>
                </a:solidFill>
                <a:latin typeface="Times New Roman" panose="02020603050405020304" pitchFamily="18" charset="0"/>
                <a:cs typeface="Times New Roman" panose="02020603050405020304" pitchFamily="18" charset="0"/>
              </a:rPr>
              <a:t>Objectives</a:t>
            </a:r>
            <a:endParaRPr lang="x-none" sz="2000" dirty="0">
              <a:solidFill>
                <a:srgbClr val="FF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B6249FF5-5AA0-4E93-8015-959488167138}"/>
              </a:ext>
            </a:extLst>
          </p:cNvPr>
          <p:cNvSpPr txBox="1"/>
          <p:nvPr/>
        </p:nvSpPr>
        <p:spPr>
          <a:xfrm>
            <a:off x="251520" y="692696"/>
            <a:ext cx="8602463" cy="3139706"/>
          </a:xfrm>
          <a:prstGeom prst="rect">
            <a:avLst/>
          </a:prstGeom>
          <a:noFill/>
        </p:spPr>
        <p:txBody>
          <a:bodyPr wrap="square" rtlCol="0">
            <a:spAutoFit/>
          </a:bodyPr>
          <a:lstStyle/>
          <a:p>
            <a:pPr marL="457200" indent="-457200">
              <a:lnSpc>
                <a:spcPct val="107000"/>
              </a:lnSpc>
              <a:spcAft>
                <a:spcPts val="800"/>
              </a:spcAft>
              <a:buFont typeface="+mj-lt"/>
              <a:buAutoNum type="arabicPeriod"/>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107000"/>
              </a:lnSpc>
              <a:spcAft>
                <a:spcPts val="800"/>
              </a:spcAft>
              <a:buFont typeface="+mj-lt"/>
              <a:buAutoNum type="arabi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To find the optimal features that should be in their new product offering, i.e. online courses.</a:t>
            </a:r>
          </a:p>
          <a:p>
            <a:pPr marL="457200" indent="-457200">
              <a:lnSpc>
                <a:spcPct val="107000"/>
              </a:lnSpc>
              <a:spcAft>
                <a:spcPts val="800"/>
              </a:spcAft>
              <a:buFont typeface="+mj-lt"/>
              <a:buAutoNum type="arabicPeriod"/>
            </a:pPr>
            <a:r>
              <a:rPr lang="x-none" sz="2400" dirty="0">
                <a:latin typeface="Times New Roman" panose="02020603050405020304" pitchFamily="18" charset="0"/>
                <a:ea typeface="Calibri" panose="020F0502020204030204" pitchFamily="34" charset="0"/>
                <a:cs typeface="Times New Roman" panose="02020603050405020304" pitchFamily="18" charset="0"/>
              </a:rPr>
              <a:t>Assess the financial risks involved in </a:t>
            </a:r>
            <a:r>
              <a:rPr lang="en-US" sz="2400" dirty="0">
                <a:latin typeface="Times New Roman" panose="02020603050405020304" pitchFamily="18" charset="0"/>
                <a:ea typeface="Calibri" panose="020F0502020204030204" pitchFamily="34" charset="0"/>
                <a:cs typeface="Times New Roman" panose="02020603050405020304" pitchFamily="18" charset="0"/>
              </a:rPr>
              <a:t>introducing new products in the e-learning market </a:t>
            </a:r>
            <a:r>
              <a:rPr lang="x-none" sz="2400" dirty="0">
                <a:latin typeface="Times New Roman" panose="02020603050405020304" pitchFamily="18" charset="0"/>
                <a:ea typeface="Calibri" panose="020F0502020204030204" pitchFamily="34" charset="0"/>
                <a:cs typeface="Times New Roman" panose="02020603050405020304" pitchFamily="18" charset="0"/>
              </a:rPr>
              <a:t>along with the economic</a:t>
            </a:r>
            <a:r>
              <a:rPr lang="en-US" sz="2400" dirty="0">
                <a:latin typeface="Times New Roman" panose="02020603050405020304" pitchFamily="18" charset="0"/>
                <a:ea typeface="Calibri" panose="020F0502020204030204" pitchFamily="34" charset="0"/>
                <a:cs typeface="Times New Roman" panose="02020603050405020304" pitchFamily="18" charset="0"/>
              </a:rPr>
              <a:t>c </a:t>
            </a:r>
            <a:r>
              <a:rPr lang="x-none" sz="2400" dirty="0">
                <a:latin typeface="Times New Roman" panose="02020603050405020304" pitchFamily="18" charset="0"/>
                <a:ea typeface="Calibri" panose="020F0502020204030204" pitchFamily="34" charset="0"/>
                <a:cs typeface="Times New Roman" panose="02020603050405020304" pitchFamily="18" charset="0"/>
              </a:rPr>
              <a:t>consequences</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marL="457200" indent="-457200">
              <a:lnSpc>
                <a:spcPct val="107000"/>
              </a:lnSpc>
              <a:spcAft>
                <a:spcPts val="800"/>
              </a:spcAft>
              <a:buFont typeface="+mj-lt"/>
              <a:buAutoNum type="arabicPeriod"/>
            </a:pPr>
            <a:r>
              <a:rPr lang="x-none" sz="2400" dirty="0">
                <a:latin typeface="Times New Roman" panose="02020603050405020304" pitchFamily="18" charset="0"/>
                <a:ea typeface="Calibri" panose="020F0502020204030204" pitchFamily="34" charset="0"/>
                <a:cs typeface="Times New Roman" panose="02020603050405020304" pitchFamily="18" charset="0"/>
              </a:rPr>
              <a:t>Evaluate the number of </a:t>
            </a:r>
            <a:r>
              <a:rPr lang="en-US" sz="2400" dirty="0">
                <a:latin typeface="Times New Roman" panose="02020603050405020304" pitchFamily="18" charset="0"/>
                <a:ea typeface="Calibri" panose="020F0502020204030204" pitchFamily="34" charset="0"/>
                <a:cs typeface="Times New Roman" panose="02020603050405020304" pitchFamily="18" charset="0"/>
              </a:rPr>
              <a:t>products Peach learning </a:t>
            </a:r>
            <a:r>
              <a:rPr lang="x-none" sz="2400" dirty="0">
                <a:latin typeface="Times New Roman" panose="02020603050405020304" pitchFamily="18" charset="0"/>
                <a:ea typeface="Calibri" panose="020F0502020204030204" pitchFamily="34" charset="0"/>
                <a:cs typeface="Times New Roman" panose="02020603050405020304" pitchFamily="18" charset="0"/>
              </a:rPr>
              <a:t>should introduce according to the needs of the market</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x-none" sz="2400"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467544" y="908720"/>
            <a:ext cx="7715250" cy="0"/>
          </a:xfrm>
          <a:prstGeom prst="line">
            <a:avLst/>
          </a:prstGeom>
          <a:ln w="12700" cap="flat" cmpd="sng" algn="ctr">
            <a:solidFill>
              <a:srgbClr val="7F7F7F">
                <a:alpha val="49800"/>
              </a:srgbClr>
            </a:solidFill>
            <a:prstDash val="solid"/>
            <a:round/>
            <a:headEnd type="none" w="med" len="med"/>
            <a:tailEnd type="none" w="med" len="med"/>
          </a:ln>
        </p:spPr>
      </p:cxnSp>
    </p:spTree>
    <p:extLst>
      <p:ext uri="{BB962C8B-B14F-4D97-AF65-F5344CB8AC3E}">
        <p14:creationId xmlns:p14="http://schemas.microsoft.com/office/powerpoint/2010/main" val="14560616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6762750"/>
          <a:chOff x="619125" y="0"/>
          <a:chExt cx="8382000" cy="6762750"/>
        </a:xfrm>
      </p:grpSpPr>
      <p:sp>
        <p:nvSpPr>
          <p:cNvPr id="5" name="TextBox 4"/>
          <p:cNvSpPr txBox="1"/>
          <p:nvPr/>
        </p:nvSpPr>
        <p:spPr>
          <a:xfrm>
            <a:off x="685800" y="0"/>
            <a:ext cx="7620000" cy="800219"/>
          </a:xfrm>
          <a:prstGeom prst="rect">
            <a:avLst/>
          </a:prstGeom>
          <a:noFill/>
        </p:spPr>
        <p:txBody>
          <a:bodyPr lIns="91440" tIns="45720" rIns="91440" bIns="45720" rtlCol="0">
            <a:spAutoFit/>
          </a:bodyPr>
          <a:lstStyle/>
          <a:p>
            <a:pPr marL="0" marR="0" lvl="0" indent="0" algn="l" fontAlgn="base">
              <a:lnSpc>
                <a:spcPct val="100000"/>
              </a:lnSpc>
            </a:pPr>
            <a:r>
              <a:rPr dirty="0">
                <a:latin typeface="Times New Roman" panose="02020603050405020304" pitchFamily="18" charset="0"/>
                <a:cs typeface="Times New Roman" panose="02020603050405020304" pitchFamily="18" charset="0"/>
              </a:rPr>
              <a:t/>
            </a:r>
            <a:br>
              <a:rPr dirty="0">
                <a:latin typeface="Times New Roman" panose="02020603050405020304" pitchFamily="18" charset="0"/>
                <a:cs typeface="Times New Roman" panose="02020603050405020304" pitchFamily="18" charset="0"/>
              </a:rPr>
            </a:br>
            <a:r>
              <a:rPr lang="en-US" sz="2800" b="1" dirty="0">
                <a:solidFill>
                  <a:srgbClr val="205564">
                    <a:alpha val="100000"/>
                  </a:srgbClr>
                </a:solidFill>
                <a:latin typeface="Times New Roman" panose="02020603050405020304" pitchFamily="18" charset="0"/>
                <a:cs typeface="Times New Roman" panose="02020603050405020304" pitchFamily="18" charset="0"/>
              </a:rPr>
              <a:t>Hypothesis testing – Teaching methodology</a:t>
            </a:r>
            <a:endParaRPr lang="en-US" sz="1000" u="none" spc="0" dirty="0">
              <a:solidFill>
                <a:srgbClr val="000000">
                  <a:alpha val="100000"/>
                </a:srgbClr>
              </a:solidFill>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19125" y="4293096"/>
            <a:ext cx="7620000" cy="1908215"/>
          </a:xfrm>
          <a:prstGeom prst="rect">
            <a:avLst/>
          </a:prstGeom>
          <a:noFill/>
        </p:spPr>
        <p:txBody>
          <a:bodyPr lIns="91440" tIns="45720" rIns="91440" bIns="45720" rtlCol="0">
            <a:spAutoFit/>
          </a:bodyPr>
          <a:lstStyle/>
          <a:p>
            <a:pPr marL="0" marR="0" lvl="0" indent="0" algn="l" fontAlgn="base">
              <a:lnSpc>
                <a:spcPct val="100000"/>
              </a:lnSpc>
            </a:pPr>
            <a:endParaRPr dirty="0">
              <a:latin typeface="Times New Roman" panose="02020603050405020304" pitchFamily="18" charset="0"/>
              <a:cs typeface="Times New Roman" panose="02020603050405020304" pitchFamily="18" charset="0"/>
            </a:endParaRPr>
          </a:p>
          <a:p>
            <a:pPr marL="238125" marR="0" lvl="0" indent="-238125" algn="l" fontAlgn="base">
              <a:lnSpc>
                <a:spcPct val="100000"/>
              </a:lnSpc>
              <a:buClr>
                <a:srgbClr val="000000">
                  <a:alpha val="100000"/>
                </a:srgbClr>
              </a:buClr>
              <a:buFont typeface="Calibri"/>
              <a:buChar char="•"/>
            </a:pPr>
            <a:r>
              <a:rPr lang="en-US" sz="2000" dirty="0">
                <a:solidFill>
                  <a:srgbClr val="000000">
                    <a:alpha val="100000"/>
                  </a:srgbClr>
                </a:solidFill>
                <a:latin typeface="Times New Roman" panose="02020603050405020304" pitchFamily="18" charset="0"/>
                <a:cs typeface="Times New Roman" panose="02020603050405020304" pitchFamily="18" charset="0"/>
              </a:rPr>
              <a:t>Recorded lecture have a significant difference in their preference in either combination. With Live and with recorded lecture. </a:t>
            </a:r>
          </a:p>
          <a:p>
            <a:pPr marL="238125" marR="0" lvl="0" indent="-238125" algn="l" fontAlgn="base">
              <a:lnSpc>
                <a:spcPct val="100000"/>
              </a:lnSpc>
              <a:buClr>
                <a:srgbClr val="000000">
                  <a:alpha val="100000"/>
                </a:srgbClr>
              </a:buClr>
              <a:buFont typeface="Calibri"/>
              <a:buChar char="•"/>
            </a:pPr>
            <a:r>
              <a:rPr lang="en-US" sz="2000" u="none" spc="0" dirty="0">
                <a:solidFill>
                  <a:srgbClr val="000000">
                    <a:alpha val="100000"/>
                  </a:srgbClr>
                </a:solidFill>
                <a:latin typeface="Times New Roman" panose="02020603050405020304" pitchFamily="18" charset="0"/>
                <a:cs typeface="Times New Roman" panose="02020603050405020304" pitchFamily="18" charset="0"/>
              </a:rPr>
              <a:t>Whereas live and live + recorded lectures do not have any difference in the customer preference. Which means if we offer either one of them, it will mean exactly same in the long run. </a:t>
            </a:r>
          </a:p>
        </p:txBody>
      </p:sp>
      <p:sp>
        <p:nvSpPr>
          <p:cNvPr id="4" name="TextBox 3"/>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337" y="817257"/>
            <a:ext cx="5728926" cy="3600523"/>
          </a:xfrm>
          <a:prstGeom prst="rect">
            <a:avLst/>
          </a:prstGeom>
        </p:spPr>
      </p:pic>
    </p:spTree>
    <p:extLst>
      <p:ext uri="{BB962C8B-B14F-4D97-AF65-F5344CB8AC3E}">
        <p14:creationId xmlns:p14="http://schemas.microsoft.com/office/powerpoint/2010/main" val="10412441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6762750"/>
          <a:chOff x="619125" y="0"/>
          <a:chExt cx="8382000" cy="6762750"/>
        </a:xfrm>
      </p:grpSpPr>
      <p:sp>
        <p:nvSpPr>
          <p:cNvPr id="5" name="TextBox 4"/>
          <p:cNvSpPr txBox="1"/>
          <p:nvPr/>
        </p:nvSpPr>
        <p:spPr>
          <a:xfrm>
            <a:off x="685800" y="0"/>
            <a:ext cx="7620000" cy="800219"/>
          </a:xfrm>
          <a:prstGeom prst="rect">
            <a:avLst/>
          </a:prstGeom>
          <a:noFill/>
        </p:spPr>
        <p:txBody>
          <a:bodyPr lIns="91440" tIns="45720" rIns="91440" bIns="45720" rtlCol="0">
            <a:spAutoFit/>
          </a:bodyPr>
          <a:lstStyle/>
          <a:p>
            <a:pPr marL="0" marR="0" lvl="0" indent="0" algn="l" fontAlgn="base">
              <a:lnSpc>
                <a:spcPct val="100000"/>
              </a:lnSpc>
            </a:pPr>
            <a:r>
              <a:rPr dirty="0">
                <a:latin typeface="Times New Roman" panose="02020603050405020304" pitchFamily="18" charset="0"/>
                <a:cs typeface="Times New Roman" panose="02020603050405020304" pitchFamily="18" charset="0"/>
              </a:rPr>
              <a:t/>
            </a:r>
            <a:br>
              <a:rPr dirty="0">
                <a:latin typeface="Times New Roman" panose="02020603050405020304" pitchFamily="18" charset="0"/>
                <a:cs typeface="Times New Roman" panose="02020603050405020304" pitchFamily="18" charset="0"/>
              </a:rPr>
            </a:br>
            <a:r>
              <a:rPr lang="en-US" sz="2800" b="1" dirty="0">
                <a:solidFill>
                  <a:srgbClr val="205564">
                    <a:alpha val="100000"/>
                  </a:srgbClr>
                </a:solidFill>
                <a:latin typeface="Times New Roman" panose="02020603050405020304" pitchFamily="18" charset="0"/>
                <a:cs typeface="Times New Roman" panose="02020603050405020304" pitchFamily="18" charset="0"/>
              </a:rPr>
              <a:t>Hypothesis testing – Assessment </a:t>
            </a:r>
            <a:endParaRPr lang="en-US" sz="1000" u="none" spc="0" dirty="0">
              <a:solidFill>
                <a:srgbClr val="000000">
                  <a:alpha val="100000"/>
                </a:srgbClr>
              </a:solidFill>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19125" y="4380219"/>
            <a:ext cx="7620000" cy="2215991"/>
          </a:xfrm>
          <a:prstGeom prst="rect">
            <a:avLst/>
          </a:prstGeom>
          <a:noFill/>
        </p:spPr>
        <p:txBody>
          <a:bodyPr lIns="91440" tIns="45720" rIns="91440" bIns="45720" rtlCol="0">
            <a:spAutoFit/>
          </a:bodyPr>
          <a:lstStyle/>
          <a:p>
            <a:pPr marL="0" marR="0" lvl="0" indent="0" algn="l" fontAlgn="base">
              <a:lnSpc>
                <a:spcPct val="100000"/>
              </a:lnSpc>
            </a:pPr>
            <a:endParaRPr dirty="0">
              <a:latin typeface="Times New Roman" panose="02020603050405020304" pitchFamily="18" charset="0"/>
              <a:cs typeface="Times New Roman" panose="02020603050405020304" pitchFamily="18" charset="0"/>
            </a:endParaRPr>
          </a:p>
          <a:p>
            <a:pPr marL="238125" marR="0" lvl="0" indent="-238125" algn="l" fontAlgn="base">
              <a:lnSpc>
                <a:spcPct val="100000"/>
              </a:lnSpc>
              <a:buClr>
                <a:srgbClr val="000000">
                  <a:alpha val="100000"/>
                </a:srgbClr>
              </a:buClr>
              <a:buFont typeface="Calibri"/>
              <a:buChar char="•"/>
            </a:pPr>
            <a:r>
              <a:rPr lang="en-US" sz="2000" dirty="0">
                <a:solidFill>
                  <a:srgbClr val="000000">
                    <a:alpha val="100000"/>
                  </a:srgbClr>
                </a:solidFill>
                <a:latin typeface="Times New Roman" panose="02020603050405020304" pitchFamily="18" charset="0"/>
                <a:cs typeface="Times New Roman" panose="02020603050405020304" pitchFamily="18" charset="0"/>
              </a:rPr>
              <a:t>Online MCQ quizzes have a significant difference in their preference in either combination. With simulation game and with individual project. </a:t>
            </a:r>
          </a:p>
          <a:p>
            <a:pPr marL="238125" marR="0" lvl="0" indent="-238125" algn="l" fontAlgn="base">
              <a:lnSpc>
                <a:spcPct val="100000"/>
              </a:lnSpc>
              <a:buClr>
                <a:srgbClr val="000000">
                  <a:alpha val="100000"/>
                </a:srgbClr>
              </a:buClr>
              <a:buFont typeface="Calibri"/>
              <a:buChar char="•"/>
            </a:pPr>
            <a:r>
              <a:rPr lang="en-US" sz="2000" u="none" spc="0" dirty="0">
                <a:solidFill>
                  <a:srgbClr val="000000">
                    <a:alpha val="100000"/>
                  </a:srgbClr>
                </a:solidFill>
                <a:latin typeface="Times New Roman" panose="02020603050405020304" pitchFamily="18" charset="0"/>
                <a:cs typeface="Times New Roman" panose="02020603050405020304" pitchFamily="18" charset="0"/>
              </a:rPr>
              <a:t>Whereas simulation game and individual project do not have any difference in the customer preference. Which means if we offer either one of them, it will mean exactly same in the long run. </a:t>
            </a:r>
          </a:p>
        </p:txBody>
      </p:sp>
      <p:sp>
        <p:nvSpPr>
          <p:cNvPr id="4" name="TextBox 3"/>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5699" y="925304"/>
            <a:ext cx="6057352" cy="3640633"/>
          </a:xfrm>
          <a:prstGeom prst="rect">
            <a:avLst/>
          </a:prstGeom>
        </p:spPr>
      </p:pic>
    </p:spTree>
    <p:extLst>
      <p:ext uri="{BB962C8B-B14F-4D97-AF65-F5344CB8AC3E}">
        <p14:creationId xmlns:p14="http://schemas.microsoft.com/office/powerpoint/2010/main" val="6593485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6762750"/>
          <a:chOff x="619125" y="0"/>
          <a:chExt cx="8382000" cy="6762750"/>
        </a:xfrm>
      </p:grpSpPr>
      <p:sp>
        <p:nvSpPr>
          <p:cNvPr id="5" name="TextBox 4"/>
          <p:cNvSpPr txBox="1"/>
          <p:nvPr/>
        </p:nvSpPr>
        <p:spPr>
          <a:xfrm>
            <a:off x="685800" y="0"/>
            <a:ext cx="7620000" cy="800219"/>
          </a:xfrm>
          <a:prstGeom prst="rect">
            <a:avLst/>
          </a:prstGeom>
          <a:noFill/>
        </p:spPr>
        <p:txBody>
          <a:bodyPr lIns="91440" tIns="45720" rIns="91440" bIns="45720" rtlCol="0">
            <a:spAutoFit/>
          </a:bodyPr>
          <a:lstStyle/>
          <a:p>
            <a:pPr marL="0" marR="0" lvl="0" indent="0" algn="l" fontAlgn="base">
              <a:lnSpc>
                <a:spcPct val="100000"/>
              </a:lnSpc>
            </a:pPr>
            <a:r>
              <a:rPr dirty="0">
                <a:latin typeface="Times New Roman" panose="02020603050405020304" pitchFamily="18" charset="0"/>
                <a:cs typeface="Times New Roman" panose="02020603050405020304" pitchFamily="18" charset="0"/>
              </a:rPr>
              <a:t/>
            </a:r>
            <a:br>
              <a:rPr dirty="0">
                <a:latin typeface="Times New Roman" panose="02020603050405020304" pitchFamily="18" charset="0"/>
                <a:cs typeface="Times New Roman" panose="02020603050405020304" pitchFamily="18" charset="0"/>
              </a:rPr>
            </a:br>
            <a:r>
              <a:rPr lang="en-US" sz="2800" b="1" dirty="0">
                <a:solidFill>
                  <a:srgbClr val="205564">
                    <a:alpha val="100000"/>
                  </a:srgbClr>
                </a:solidFill>
                <a:latin typeface="Times New Roman" panose="02020603050405020304" pitchFamily="18" charset="0"/>
                <a:cs typeface="Times New Roman" panose="02020603050405020304" pitchFamily="18" charset="0"/>
              </a:rPr>
              <a:t>Hypothesis testing – interaction </a:t>
            </a:r>
            <a:endParaRPr lang="en-US" sz="1000" u="none" spc="0" dirty="0">
              <a:solidFill>
                <a:srgbClr val="000000">
                  <a:alpha val="100000"/>
                </a:srgbClr>
              </a:solidFill>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619125" y="4051796"/>
            <a:ext cx="7620000" cy="1600438"/>
          </a:xfrm>
          <a:prstGeom prst="rect">
            <a:avLst/>
          </a:prstGeom>
          <a:noFill/>
        </p:spPr>
        <p:txBody>
          <a:bodyPr lIns="91440" tIns="45720" rIns="91440" bIns="45720" rtlCol="0">
            <a:spAutoFit/>
          </a:bodyPr>
          <a:lstStyle/>
          <a:p>
            <a:pPr marL="0" marR="0" lvl="0" indent="0" algn="l" fontAlgn="base">
              <a:lnSpc>
                <a:spcPct val="100000"/>
              </a:lnSpc>
            </a:pPr>
            <a:endParaRPr dirty="0">
              <a:latin typeface="Times New Roman" panose="02020603050405020304" pitchFamily="18" charset="0"/>
              <a:cs typeface="Times New Roman" panose="02020603050405020304" pitchFamily="18" charset="0"/>
            </a:endParaRPr>
          </a:p>
          <a:p>
            <a:pPr marL="238125" marR="0" lvl="0" indent="-238125" algn="l" fontAlgn="base">
              <a:lnSpc>
                <a:spcPct val="100000"/>
              </a:lnSpc>
              <a:buClr>
                <a:srgbClr val="000000">
                  <a:alpha val="100000"/>
                </a:srgbClr>
              </a:buClr>
              <a:buFont typeface="Calibri"/>
              <a:buChar char="•"/>
            </a:pPr>
            <a:r>
              <a:rPr lang="en-US" sz="2000" u="none" spc="0" dirty="0">
                <a:solidFill>
                  <a:srgbClr val="000000">
                    <a:alpha val="100000"/>
                  </a:srgbClr>
                </a:solidFill>
                <a:latin typeface="Times New Roman" panose="02020603050405020304" pitchFamily="18" charset="0"/>
                <a:cs typeface="Times New Roman" panose="02020603050405020304" pitchFamily="18" charset="0"/>
              </a:rPr>
              <a:t>Career mentorship and office hours have a significant difference among themselves. Which means that they have a very different perception in the mind of customers. Hence, we can extract 2 very different value services by offering each one of them. </a:t>
            </a:r>
          </a:p>
        </p:txBody>
      </p:sp>
      <p:sp>
        <p:nvSpPr>
          <p:cNvPr id="4" name="TextBox 3"/>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921662"/>
            <a:ext cx="5616624" cy="3168352"/>
          </a:xfrm>
          <a:prstGeom prst="rect">
            <a:avLst/>
          </a:prstGeom>
        </p:spPr>
      </p:pic>
    </p:spTree>
    <p:extLst>
      <p:ext uri="{BB962C8B-B14F-4D97-AF65-F5344CB8AC3E}">
        <p14:creationId xmlns:p14="http://schemas.microsoft.com/office/powerpoint/2010/main" val="20792737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6762750"/>
          <a:chOff x="619125" y="0"/>
          <a:chExt cx="8382000" cy="6762750"/>
        </a:xfrm>
      </p:grpSpPr>
      <p:sp>
        <p:nvSpPr>
          <p:cNvPr id="5" name="TextBox 4"/>
          <p:cNvSpPr txBox="1"/>
          <p:nvPr/>
        </p:nvSpPr>
        <p:spPr>
          <a:xfrm>
            <a:off x="685800" y="0"/>
            <a:ext cx="7620000" cy="800219"/>
          </a:xfrm>
          <a:prstGeom prst="rect">
            <a:avLst/>
          </a:prstGeom>
          <a:noFill/>
        </p:spPr>
        <p:txBody>
          <a:bodyPr lIns="91440" tIns="45720" rIns="91440" bIns="45720" rtlCol="0">
            <a:spAutoFit/>
          </a:bodyPr>
          <a:lstStyle/>
          <a:p>
            <a:pPr marL="0" marR="0" lvl="0" indent="0" algn="l" fontAlgn="base">
              <a:lnSpc>
                <a:spcPct val="100000"/>
              </a:lnSpc>
            </a:pPr>
            <a:r>
              <a:rPr dirty="0">
                <a:latin typeface="Times New Roman" panose="02020603050405020304" pitchFamily="18" charset="0"/>
                <a:cs typeface="Times New Roman" panose="02020603050405020304" pitchFamily="18" charset="0"/>
              </a:rPr>
              <a:t/>
            </a:r>
            <a:br>
              <a:rPr dirty="0">
                <a:latin typeface="Times New Roman" panose="02020603050405020304" pitchFamily="18" charset="0"/>
                <a:cs typeface="Times New Roman" panose="02020603050405020304" pitchFamily="18" charset="0"/>
              </a:rPr>
            </a:br>
            <a:r>
              <a:rPr lang="en-US" sz="2800" b="1" dirty="0">
                <a:solidFill>
                  <a:srgbClr val="205564">
                    <a:alpha val="100000"/>
                  </a:srgbClr>
                </a:solidFill>
                <a:latin typeface="Times New Roman" panose="02020603050405020304" pitchFamily="18" charset="0"/>
                <a:cs typeface="Times New Roman" panose="02020603050405020304" pitchFamily="18" charset="0"/>
              </a:rPr>
              <a:t>Correlation among features</a:t>
            </a:r>
            <a:endParaRPr lang="en-US" sz="1000" u="none" spc="0" dirty="0">
              <a:solidFill>
                <a:srgbClr val="000000">
                  <a:alpha val="100000"/>
                </a:srgbClr>
              </a:solidFill>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395536" y="800219"/>
            <a:ext cx="7620000" cy="1600438"/>
          </a:xfrm>
          <a:prstGeom prst="rect">
            <a:avLst/>
          </a:prstGeom>
          <a:noFill/>
        </p:spPr>
        <p:txBody>
          <a:bodyPr lIns="91440" tIns="45720" rIns="91440" bIns="45720" rtlCol="0">
            <a:spAutoFit/>
          </a:bodyPr>
          <a:lstStyle/>
          <a:p>
            <a:pPr marL="0" marR="0" lvl="0" indent="0" algn="l" fontAlgn="base">
              <a:lnSpc>
                <a:spcPct val="100000"/>
              </a:lnSpc>
            </a:pPr>
            <a:endParaRPr dirty="0">
              <a:latin typeface="Times New Roman" panose="02020603050405020304" pitchFamily="18" charset="0"/>
              <a:cs typeface="Times New Roman" panose="02020603050405020304" pitchFamily="18" charset="0"/>
            </a:endParaRPr>
          </a:p>
          <a:p>
            <a:pPr marL="238125" marR="0" lvl="0" indent="-238125" algn="l" fontAlgn="base">
              <a:lnSpc>
                <a:spcPct val="100000"/>
              </a:lnSpc>
              <a:buClr>
                <a:srgbClr val="000000">
                  <a:alpha val="100000"/>
                </a:srgbClr>
              </a:buClr>
              <a:buFont typeface="Calibri"/>
              <a:buChar char="•"/>
            </a:pPr>
            <a:r>
              <a:rPr lang="en-US" sz="2000" u="none" spc="0" dirty="0">
                <a:solidFill>
                  <a:srgbClr val="000000">
                    <a:alpha val="100000"/>
                  </a:srgbClr>
                </a:solidFill>
                <a:latin typeface="Times New Roman" panose="02020603050405020304" pitchFamily="18" charset="0"/>
                <a:cs typeface="Times New Roman" panose="02020603050405020304" pitchFamily="18" charset="0"/>
              </a:rPr>
              <a:t>Correlation among all the features will let us know which features have a linear relationship among themselves. Which will help us decide which features should be offered together and which should not. </a:t>
            </a:r>
          </a:p>
        </p:txBody>
      </p:sp>
      <p:sp>
        <p:nvSpPr>
          <p:cNvPr id="4" name="TextBox 3"/>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7021" y="2271822"/>
            <a:ext cx="6444208" cy="4222779"/>
          </a:xfrm>
          <a:prstGeom prst="rect">
            <a:avLst/>
          </a:prstGeom>
        </p:spPr>
      </p:pic>
    </p:spTree>
    <p:extLst>
      <p:ext uri="{BB962C8B-B14F-4D97-AF65-F5344CB8AC3E}">
        <p14:creationId xmlns:p14="http://schemas.microsoft.com/office/powerpoint/2010/main" val="11966274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6762750"/>
          <a:chOff x="619125" y="0"/>
          <a:chExt cx="8382000" cy="6762750"/>
        </a:xfrm>
      </p:grpSpPr>
      <p:sp>
        <p:nvSpPr>
          <p:cNvPr id="5" name="TextBox 4"/>
          <p:cNvSpPr txBox="1"/>
          <p:nvPr/>
        </p:nvSpPr>
        <p:spPr>
          <a:xfrm>
            <a:off x="685800" y="0"/>
            <a:ext cx="7620000" cy="800219"/>
          </a:xfrm>
          <a:prstGeom prst="rect">
            <a:avLst/>
          </a:prstGeom>
          <a:noFill/>
        </p:spPr>
        <p:txBody>
          <a:bodyPr lIns="91440" tIns="45720" rIns="91440" bIns="45720" rtlCol="0">
            <a:spAutoFit/>
          </a:bodyPr>
          <a:lstStyle/>
          <a:p>
            <a:pPr marL="0" marR="0" lvl="0" indent="0" algn="l" fontAlgn="base">
              <a:lnSpc>
                <a:spcPct val="100000"/>
              </a:lnSpc>
            </a:pPr>
            <a:r>
              <a:rPr dirty="0">
                <a:latin typeface="Times New Roman" panose="02020603050405020304" pitchFamily="18" charset="0"/>
                <a:cs typeface="Times New Roman" panose="02020603050405020304" pitchFamily="18" charset="0"/>
              </a:rPr>
              <a:t/>
            </a:r>
            <a:br>
              <a:rPr dirty="0">
                <a:latin typeface="Times New Roman" panose="02020603050405020304" pitchFamily="18" charset="0"/>
                <a:cs typeface="Times New Roman" panose="02020603050405020304" pitchFamily="18" charset="0"/>
              </a:rPr>
            </a:br>
            <a:r>
              <a:rPr lang="en-US" sz="2800" b="1" dirty="0">
                <a:solidFill>
                  <a:srgbClr val="205564">
                    <a:alpha val="100000"/>
                  </a:srgbClr>
                </a:solidFill>
                <a:latin typeface="Times New Roman" panose="02020603050405020304" pitchFamily="18" charset="0"/>
                <a:cs typeface="Times New Roman" panose="02020603050405020304" pitchFamily="18" charset="0"/>
              </a:rPr>
              <a:t>Correlation among features - </a:t>
            </a:r>
            <a:r>
              <a:rPr lang="en-US" sz="2800" b="1" dirty="0" err="1">
                <a:solidFill>
                  <a:srgbClr val="205564">
                    <a:alpha val="100000"/>
                  </a:srgbClr>
                </a:solidFill>
                <a:latin typeface="Times New Roman" panose="02020603050405020304" pitchFamily="18" charset="0"/>
                <a:cs typeface="Times New Roman" panose="02020603050405020304" pitchFamily="18" charset="0"/>
              </a:rPr>
              <a:t>Heatmap</a:t>
            </a:r>
            <a:endParaRPr lang="en-US" sz="1000" u="none" spc="0" dirty="0">
              <a:solidFill>
                <a:srgbClr val="000000">
                  <a:alpha val="100000"/>
                </a:srgbClr>
              </a:solidFill>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395536" y="800219"/>
            <a:ext cx="7620000" cy="5293757"/>
          </a:xfrm>
          <a:prstGeom prst="rect">
            <a:avLst/>
          </a:prstGeom>
          <a:noFill/>
        </p:spPr>
        <p:txBody>
          <a:bodyPr lIns="91440" tIns="45720" rIns="91440" bIns="45720" rtlCol="0">
            <a:spAutoFit/>
          </a:bodyPr>
          <a:lstStyle/>
          <a:p>
            <a:pPr marL="0" marR="0" lvl="0" indent="0" algn="l" fontAlgn="base">
              <a:lnSpc>
                <a:spcPct val="100000"/>
              </a:lnSpc>
            </a:pPr>
            <a:endParaRPr dirty="0">
              <a:latin typeface="Times New Roman" panose="02020603050405020304" pitchFamily="18" charset="0"/>
              <a:cs typeface="Times New Roman" panose="02020603050405020304" pitchFamily="18" charset="0"/>
            </a:endParaRPr>
          </a:p>
          <a:p>
            <a:pPr marL="238125" marR="0" lvl="0" indent="-238125" algn="l" fontAlgn="base">
              <a:lnSpc>
                <a:spcPct val="100000"/>
              </a:lnSpc>
              <a:buClr>
                <a:srgbClr val="000000">
                  <a:alpha val="100000"/>
                </a:srgbClr>
              </a:buClr>
              <a:buFont typeface="Calibri"/>
              <a:buChar char="•"/>
            </a:pPr>
            <a:r>
              <a:rPr lang="en-US" sz="2000" u="none" spc="0" dirty="0" err="1">
                <a:solidFill>
                  <a:srgbClr val="000000">
                    <a:alpha val="100000"/>
                  </a:srgbClr>
                </a:solidFill>
                <a:latin typeface="Times New Roman" panose="02020603050405020304" pitchFamily="18" charset="0"/>
                <a:cs typeface="Times New Roman" panose="02020603050405020304" pitchFamily="18" charset="0"/>
              </a:rPr>
              <a:t>Heatmap</a:t>
            </a:r>
            <a:r>
              <a:rPr lang="en-US" sz="2000" u="none" spc="0" dirty="0">
                <a:solidFill>
                  <a:srgbClr val="000000">
                    <a:alpha val="100000"/>
                  </a:srgbClr>
                </a:solidFill>
                <a:latin typeface="Times New Roman" panose="02020603050405020304" pitchFamily="18" charset="0"/>
                <a:cs typeface="Times New Roman" panose="02020603050405020304" pitchFamily="18" charset="0"/>
              </a:rPr>
              <a:t> shows that there are a couple of very important relations. </a:t>
            </a:r>
          </a:p>
          <a:p>
            <a:pPr marL="238125" marR="0" lvl="0" indent="-238125" algn="l" fontAlgn="base">
              <a:lnSpc>
                <a:spcPct val="100000"/>
              </a:lnSpc>
              <a:buClr>
                <a:srgbClr val="000000">
                  <a:alpha val="100000"/>
                </a:srgbClr>
              </a:buClr>
              <a:buFont typeface="Calibri"/>
              <a:buChar char="•"/>
            </a:pPr>
            <a:r>
              <a:rPr lang="en-US" sz="2000" dirty="0">
                <a:solidFill>
                  <a:srgbClr val="000000">
                    <a:alpha val="100000"/>
                  </a:srgbClr>
                </a:solidFill>
                <a:latin typeface="Times New Roman" panose="02020603050405020304" pitchFamily="18" charset="0"/>
                <a:cs typeface="Times New Roman" panose="02020603050405020304" pitchFamily="18" charset="0"/>
              </a:rPr>
              <a:t>5000 and 7000 price have 78% correlation. Which is a positive strong correlation. Which means that customers who prefer Rs.5000 also prefer Rs.7000. </a:t>
            </a:r>
          </a:p>
          <a:p>
            <a:pPr marL="238125" marR="0" lvl="0" indent="-238125" algn="l" fontAlgn="base">
              <a:lnSpc>
                <a:spcPct val="100000"/>
              </a:lnSpc>
              <a:buClr>
                <a:srgbClr val="000000">
                  <a:alpha val="100000"/>
                </a:srgbClr>
              </a:buClr>
              <a:buFont typeface="Calibri"/>
              <a:buChar char="•"/>
            </a:pPr>
            <a:r>
              <a:rPr lang="en-US" sz="2000" u="none" spc="0" dirty="0">
                <a:solidFill>
                  <a:srgbClr val="000000">
                    <a:alpha val="100000"/>
                  </a:srgbClr>
                </a:solidFill>
                <a:latin typeface="Times New Roman" panose="02020603050405020304" pitchFamily="18" charset="0"/>
                <a:cs typeface="Times New Roman" panose="02020603050405020304" pitchFamily="18" charset="0"/>
              </a:rPr>
              <a:t>Price of 5000 and individual project have -63% correlation. Which is negative and strong correlation. Which means that customers who prefer one, does not prefer the other. Hence, we should not offer them together. </a:t>
            </a:r>
          </a:p>
          <a:p>
            <a:pPr marL="238125" lvl="0" indent="-238125" fontAlgn="base">
              <a:buClr>
                <a:srgbClr val="000000">
                  <a:alpha val="100000"/>
                </a:srgbClr>
              </a:buClr>
              <a:buFont typeface="Calibri"/>
              <a:buChar char="•"/>
            </a:pPr>
            <a:r>
              <a:rPr lang="en-US" sz="2000" dirty="0">
                <a:solidFill>
                  <a:srgbClr val="000000">
                    <a:alpha val="100000"/>
                  </a:srgbClr>
                </a:solidFill>
                <a:latin typeface="Times New Roman" panose="02020603050405020304" pitchFamily="18" charset="0"/>
                <a:cs typeface="Times New Roman" panose="02020603050405020304" pitchFamily="18" charset="0"/>
              </a:rPr>
              <a:t>Price of 5000 and individual project have -49% correlation. Which is negative and mildly strong correlation. Which means that some customers who prefer one, does not prefer the other. Hence, ideally we should not offer them together. </a:t>
            </a:r>
          </a:p>
          <a:p>
            <a:pPr marL="238125" marR="0" lvl="0" indent="-238125" algn="l" fontAlgn="base">
              <a:lnSpc>
                <a:spcPct val="100000"/>
              </a:lnSpc>
              <a:buClr>
                <a:srgbClr val="000000">
                  <a:alpha val="100000"/>
                </a:srgbClr>
              </a:buClr>
              <a:buFont typeface="Calibri"/>
              <a:buChar char="•"/>
            </a:pPr>
            <a:r>
              <a:rPr lang="en-US" sz="2000" dirty="0">
                <a:solidFill>
                  <a:srgbClr val="000000">
                    <a:alpha val="100000"/>
                  </a:srgbClr>
                </a:solidFill>
                <a:latin typeface="Times New Roman" panose="02020603050405020304" pitchFamily="18" charset="0"/>
                <a:cs typeface="Times New Roman" panose="02020603050405020304" pitchFamily="18" charset="0"/>
              </a:rPr>
              <a:t>Career mentorship and office hours have a correlation of -45%. Which is mildly strong and negative. Hence, this once again proves that there is a significant difference between the two. </a:t>
            </a:r>
          </a:p>
          <a:p>
            <a:pPr marL="238125" marR="0" lvl="0" indent="-238125" algn="l" fontAlgn="base">
              <a:lnSpc>
                <a:spcPct val="100000"/>
              </a:lnSpc>
              <a:buClr>
                <a:srgbClr val="000000">
                  <a:alpha val="100000"/>
                </a:srgbClr>
              </a:buClr>
              <a:buFont typeface="Calibri"/>
              <a:buChar char="•"/>
            </a:pPr>
            <a:endParaRPr lang="en-US" sz="2000" u="none" spc="0" dirty="0">
              <a:solidFill>
                <a:srgbClr val="000000">
                  <a:alpha val="100000"/>
                </a:srgb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83449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6762750"/>
          <a:chOff x="619125" y="0"/>
          <a:chExt cx="8382000" cy="6762750"/>
        </a:xfrm>
      </p:grpSpPr>
      <p:sp>
        <p:nvSpPr>
          <p:cNvPr id="5" name="TextBox 4"/>
          <p:cNvSpPr txBox="1"/>
          <p:nvPr/>
        </p:nvSpPr>
        <p:spPr>
          <a:xfrm>
            <a:off x="685800" y="0"/>
            <a:ext cx="7620000" cy="800219"/>
          </a:xfrm>
          <a:prstGeom prst="rect">
            <a:avLst/>
          </a:prstGeom>
          <a:noFill/>
        </p:spPr>
        <p:txBody>
          <a:bodyPr lIns="91440" tIns="45720" rIns="91440" bIns="45720" rtlCol="0">
            <a:spAutoFit/>
          </a:bodyPr>
          <a:lstStyle/>
          <a:p>
            <a:pPr marL="0" marR="0" lvl="0" indent="0" algn="l" fontAlgn="base">
              <a:lnSpc>
                <a:spcPct val="100000"/>
              </a:lnSpc>
            </a:pPr>
            <a:r>
              <a:rPr dirty="0">
                <a:latin typeface="Times New Roman" panose="02020603050405020304" pitchFamily="18" charset="0"/>
                <a:cs typeface="Times New Roman" panose="02020603050405020304" pitchFamily="18" charset="0"/>
              </a:rPr>
              <a:t/>
            </a:r>
            <a:br>
              <a:rPr dirty="0">
                <a:latin typeface="Times New Roman" panose="02020603050405020304" pitchFamily="18" charset="0"/>
                <a:cs typeface="Times New Roman" panose="02020603050405020304" pitchFamily="18" charset="0"/>
              </a:rPr>
            </a:br>
            <a:r>
              <a:rPr lang="en-US" sz="2800" b="1" dirty="0">
                <a:solidFill>
                  <a:srgbClr val="205564">
                    <a:alpha val="100000"/>
                  </a:srgbClr>
                </a:solidFill>
                <a:latin typeface="Times New Roman" panose="02020603050405020304" pitchFamily="18" charset="0"/>
                <a:cs typeface="Times New Roman" panose="02020603050405020304" pitchFamily="18" charset="0"/>
              </a:rPr>
              <a:t>Which features should be kept together?</a:t>
            </a:r>
            <a:endParaRPr lang="en-US" sz="1000" u="none" spc="0" dirty="0">
              <a:solidFill>
                <a:srgbClr val="000000">
                  <a:alpha val="100000"/>
                </a:srgbClr>
              </a:solidFill>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395536" y="800219"/>
            <a:ext cx="7620000" cy="6524863"/>
          </a:xfrm>
          <a:prstGeom prst="rect">
            <a:avLst/>
          </a:prstGeom>
          <a:noFill/>
        </p:spPr>
        <p:txBody>
          <a:bodyPr lIns="91440" tIns="45720" rIns="91440" bIns="45720" rtlCol="0">
            <a:spAutoFit/>
          </a:bodyPr>
          <a:lstStyle/>
          <a:p>
            <a:pPr marL="0" marR="0" lvl="0" indent="0" algn="l" fontAlgn="base">
              <a:lnSpc>
                <a:spcPct val="100000"/>
              </a:lnSpc>
            </a:pPr>
            <a:endParaRPr dirty="0">
              <a:latin typeface="Times New Roman" panose="02020603050405020304" pitchFamily="18" charset="0"/>
              <a:cs typeface="Times New Roman" panose="02020603050405020304" pitchFamily="18" charset="0"/>
            </a:endParaRPr>
          </a:p>
          <a:p>
            <a:pPr marL="238125" marR="0" lvl="0" indent="-238125" algn="l" fontAlgn="base">
              <a:lnSpc>
                <a:spcPct val="100000"/>
              </a:lnSpc>
              <a:buClr>
                <a:srgbClr val="000000">
                  <a:alpha val="100000"/>
                </a:srgbClr>
              </a:buClr>
              <a:buFont typeface="Calibri"/>
              <a:buChar char="•"/>
            </a:pPr>
            <a:r>
              <a:rPr lang="en-US" sz="2000" dirty="0">
                <a:solidFill>
                  <a:srgbClr val="000000">
                    <a:alpha val="100000"/>
                  </a:srgbClr>
                </a:solidFill>
                <a:latin typeface="Times New Roman" panose="02020603050405020304" pitchFamily="18" charset="0"/>
                <a:cs typeface="Times New Roman" panose="02020603050405020304" pitchFamily="18" charset="0"/>
              </a:rPr>
              <a:t>After statistical analysis with the help of hypothesis testing and correlations </a:t>
            </a:r>
            <a:r>
              <a:rPr lang="en-US" sz="2000" dirty="0" err="1">
                <a:solidFill>
                  <a:srgbClr val="000000">
                    <a:alpha val="100000"/>
                  </a:srgbClr>
                </a:solidFill>
                <a:latin typeface="Times New Roman" panose="02020603050405020304" pitchFamily="18" charset="0"/>
                <a:cs typeface="Times New Roman" panose="02020603050405020304" pitchFamily="18" charset="0"/>
              </a:rPr>
              <a:t>heatmap</a:t>
            </a:r>
            <a:r>
              <a:rPr lang="en-US" sz="2000" dirty="0">
                <a:solidFill>
                  <a:srgbClr val="000000">
                    <a:alpha val="100000"/>
                  </a:srgbClr>
                </a:solidFill>
                <a:latin typeface="Times New Roman" panose="02020603050405020304" pitchFamily="18" charset="0"/>
                <a:cs typeface="Times New Roman" panose="02020603050405020304" pitchFamily="18" charset="0"/>
              </a:rPr>
              <a:t>. We can suggest some product features in our final product to yield the optimal customer preference.</a:t>
            </a:r>
          </a:p>
          <a:p>
            <a:pPr marL="238125" marR="0" lvl="0" indent="-238125" algn="l" fontAlgn="base">
              <a:lnSpc>
                <a:spcPct val="100000"/>
              </a:lnSpc>
              <a:buClr>
                <a:srgbClr val="000000">
                  <a:alpha val="100000"/>
                </a:srgbClr>
              </a:buClr>
              <a:buFont typeface="Calibri"/>
              <a:buChar char="•"/>
            </a:pPr>
            <a:r>
              <a:rPr lang="en-US" sz="2000" dirty="0">
                <a:solidFill>
                  <a:srgbClr val="000000">
                    <a:alpha val="100000"/>
                  </a:srgbClr>
                </a:solidFill>
                <a:latin typeface="Times New Roman" panose="02020603050405020304" pitchFamily="18" charset="0"/>
                <a:cs typeface="Times New Roman" panose="02020603050405020304" pitchFamily="18" charset="0"/>
              </a:rPr>
              <a:t>We do not need separate offering for Rs.5000 and Rs.7000. Offering one of them will yield sufficient results. Although we should offer Rs.9000 courses separately. </a:t>
            </a:r>
          </a:p>
          <a:p>
            <a:pPr marL="238125" lvl="0" indent="-238125" fontAlgn="base">
              <a:buClr>
                <a:srgbClr val="000000">
                  <a:alpha val="100000"/>
                </a:srgbClr>
              </a:buClr>
              <a:buFont typeface="Calibri"/>
              <a:buChar char="•"/>
            </a:pPr>
            <a:r>
              <a:rPr lang="en-US" sz="2000" dirty="0">
                <a:solidFill>
                  <a:srgbClr val="000000">
                    <a:alpha val="100000"/>
                  </a:srgbClr>
                </a:solidFill>
                <a:latin typeface="Times New Roman" panose="02020603050405020304" pitchFamily="18" charset="0"/>
                <a:cs typeface="Times New Roman" panose="02020603050405020304" pitchFamily="18" charset="0"/>
              </a:rPr>
              <a:t>We do not need separate offering for live and live + recorded lectures. Offering one of them will yield sufficient results. Although we should offer recorded courses separately.</a:t>
            </a:r>
          </a:p>
          <a:p>
            <a:pPr marL="238125" indent="-238125" fontAlgn="base">
              <a:buClr>
                <a:srgbClr val="000000">
                  <a:alpha val="100000"/>
                </a:srgbClr>
              </a:buClr>
              <a:buFont typeface="Calibri"/>
              <a:buChar char="•"/>
            </a:pPr>
            <a:r>
              <a:rPr lang="en-US" sz="2000" dirty="0">
                <a:solidFill>
                  <a:srgbClr val="000000">
                    <a:alpha val="100000"/>
                  </a:srgbClr>
                </a:solidFill>
                <a:latin typeface="Times New Roman" panose="02020603050405020304" pitchFamily="18" charset="0"/>
                <a:cs typeface="Times New Roman" panose="02020603050405020304" pitchFamily="18" charset="0"/>
              </a:rPr>
              <a:t>We do not need separate offering for simulations and individual project courses. Offering one of them will yield sufficient results. Although we should offer online MCQs separately </a:t>
            </a:r>
            <a:r>
              <a:rPr lang="en-US" sz="2000" dirty="0" err="1">
                <a:solidFill>
                  <a:srgbClr val="000000">
                    <a:alpha val="100000"/>
                  </a:srgbClr>
                </a:solidFill>
                <a:latin typeface="Times New Roman" panose="02020603050405020304" pitchFamily="18" charset="0"/>
                <a:cs typeface="Times New Roman" panose="02020603050405020304" pitchFamily="18" charset="0"/>
              </a:rPr>
              <a:t>separately</a:t>
            </a:r>
            <a:r>
              <a:rPr lang="en-US" sz="2000" dirty="0">
                <a:solidFill>
                  <a:srgbClr val="000000">
                    <a:alpha val="100000"/>
                  </a:srgbClr>
                </a:solidFill>
                <a:latin typeface="Times New Roman" panose="02020603050405020304" pitchFamily="18" charset="0"/>
                <a:cs typeface="Times New Roman" panose="02020603050405020304" pitchFamily="18" charset="0"/>
              </a:rPr>
              <a:t>.</a:t>
            </a:r>
          </a:p>
          <a:p>
            <a:pPr marL="238125" indent="-238125" fontAlgn="base">
              <a:buClr>
                <a:srgbClr val="000000">
                  <a:alpha val="100000"/>
                </a:srgbClr>
              </a:buClr>
              <a:buFont typeface="Calibri"/>
              <a:buChar char="•"/>
            </a:pPr>
            <a:r>
              <a:rPr lang="en-US" sz="2000" dirty="0">
                <a:solidFill>
                  <a:srgbClr val="000000">
                    <a:alpha val="100000"/>
                  </a:srgbClr>
                </a:solidFill>
                <a:latin typeface="Times New Roman" panose="02020603050405020304" pitchFamily="18" charset="0"/>
                <a:cs typeface="Times New Roman" panose="02020603050405020304" pitchFamily="18" charset="0"/>
              </a:rPr>
              <a:t>Similarly there should be separate offering for mentorship enabled courses and courses with office hours option. </a:t>
            </a:r>
          </a:p>
          <a:p>
            <a:pPr marL="238125" indent="-238125" fontAlgn="base">
              <a:buClr>
                <a:srgbClr val="000000">
                  <a:alpha val="100000"/>
                </a:srgbClr>
              </a:buClr>
              <a:buFont typeface="Calibri"/>
              <a:buChar char="•"/>
            </a:pPr>
            <a:r>
              <a:rPr lang="en-US" sz="2000" dirty="0">
                <a:solidFill>
                  <a:srgbClr val="000000">
                    <a:alpha val="100000"/>
                  </a:srgbClr>
                </a:solidFill>
                <a:latin typeface="Times New Roman" panose="02020603050405020304" pitchFamily="18" charset="0"/>
                <a:cs typeface="Times New Roman" panose="02020603050405020304" pitchFamily="18" charset="0"/>
              </a:rPr>
              <a:t>We should not offer Rs.5000 courses with individual project assessment method</a:t>
            </a:r>
          </a:p>
          <a:p>
            <a:pPr marL="238125" lvl="0" indent="-238125" fontAlgn="base">
              <a:buClr>
                <a:srgbClr val="000000">
                  <a:alpha val="100000"/>
                </a:srgbClr>
              </a:buClr>
              <a:buFont typeface="Calibri"/>
              <a:buChar char="•"/>
            </a:pPr>
            <a:endParaRPr lang="en-US" sz="2000" dirty="0">
              <a:solidFill>
                <a:srgbClr val="000000">
                  <a:alpha val="100000"/>
                </a:srgbClr>
              </a:solidFill>
              <a:latin typeface="Times New Roman" panose="02020603050405020304" pitchFamily="18" charset="0"/>
              <a:cs typeface="Times New Roman" panose="02020603050405020304" pitchFamily="18" charset="0"/>
            </a:endParaRPr>
          </a:p>
          <a:p>
            <a:pPr marL="238125" lvl="0" indent="-238125" fontAlgn="base">
              <a:buClr>
                <a:srgbClr val="000000">
                  <a:alpha val="100000"/>
                </a:srgbClr>
              </a:buClr>
              <a:buFont typeface="Calibri"/>
              <a:buChar char="•"/>
            </a:pPr>
            <a:endParaRPr lang="en-US" sz="2000" dirty="0">
              <a:solidFill>
                <a:srgbClr val="000000">
                  <a:alpha val="100000"/>
                </a:srgbClr>
              </a:solidFill>
              <a:latin typeface="Times New Roman" panose="02020603050405020304" pitchFamily="18" charset="0"/>
              <a:cs typeface="Times New Roman" panose="02020603050405020304" pitchFamily="18" charset="0"/>
            </a:endParaRPr>
          </a:p>
          <a:p>
            <a:pPr marL="238125" marR="0" lvl="0" indent="-238125" algn="l" fontAlgn="base">
              <a:lnSpc>
                <a:spcPct val="100000"/>
              </a:lnSpc>
              <a:buClr>
                <a:srgbClr val="000000">
                  <a:alpha val="100000"/>
                </a:srgbClr>
              </a:buClr>
              <a:buFont typeface="Calibri"/>
              <a:buChar char="•"/>
            </a:pPr>
            <a:endParaRPr lang="en-US" sz="2000" dirty="0">
              <a:solidFill>
                <a:srgbClr val="000000">
                  <a:alpha val="100000"/>
                </a:srgbClr>
              </a:solidFill>
              <a:latin typeface="Times New Roman" panose="02020603050405020304" pitchFamily="18" charset="0"/>
              <a:cs typeface="Times New Roman" panose="02020603050405020304" pitchFamily="18" charset="0"/>
            </a:endParaRPr>
          </a:p>
          <a:p>
            <a:pPr marL="238125" marR="0" lvl="0" indent="-238125" algn="l" fontAlgn="base">
              <a:lnSpc>
                <a:spcPct val="100000"/>
              </a:lnSpc>
              <a:buClr>
                <a:srgbClr val="000000">
                  <a:alpha val="100000"/>
                </a:srgbClr>
              </a:buClr>
              <a:buFont typeface="Calibri"/>
              <a:buChar char="•"/>
            </a:pPr>
            <a:endParaRPr lang="en-US" sz="2000" u="none" spc="0" dirty="0">
              <a:solidFill>
                <a:srgbClr val="000000">
                  <a:alpha val="100000"/>
                </a:srgb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54265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6762750"/>
          <a:chOff x="619125" y="0"/>
          <a:chExt cx="8382000" cy="6762750"/>
        </a:xfrm>
      </p:grpSpPr>
      <p:sp>
        <p:nvSpPr>
          <p:cNvPr id="5" name="TextBox 4"/>
          <p:cNvSpPr txBox="1"/>
          <p:nvPr/>
        </p:nvSpPr>
        <p:spPr>
          <a:xfrm>
            <a:off x="685800" y="0"/>
            <a:ext cx="7620000" cy="800219"/>
          </a:xfrm>
          <a:prstGeom prst="rect">
            <a:avLst/>
          </a:prstGeom>
          <a:noFill/>
        </p:spPr>
        <p:txBody>
          <a:bodyPr lIns="91440" tIns="45720" rIns="91440" bIns="45720" rtlCol="0">
            <a:spAutoFit/>
          </a:bodyPr>
          <a:lstStyle/>
          <a:p>
            <a:pPr marL="0" marR="0" lvl="0" indent="0" algn="l" fontAlgn="base">
              <a:lnSpc>
                <a:spcPct val="100000"/>
              </a:lnSpc>
            </a:pPr>
            <a:r>
              <a:rPr dirty="0">
                <a:latin typeface="Times New Roman" panose="02020603050405020304" pitchFamily="18" charset="0"/>
                <a:cs typeface="Times New Roman" panose="02020603050405020304" pitchFamily="18" charset="0"/>
              </a:rPr>
              <a:t/>
            </a:r>
            <a:br>
              <a:rPr dirty="0">
                <a:latin typeface="Times New Roman" panose="02020603050405020304" pitchFamily="18" charset="0"/>
                <a:cs typeface="Times New Roman" panose="02020603050405020304" pitchFamily="18" charset="0"/>
              </a:rPr>
            </a:br>
            <a:r>
              <a:rPr lang="en-US" sz="2800" b="1" dirty="0">
                <a:solidFill>
                  <a:srgbClr val="205564">
                    <a:alpha val="100000"/>
                  </a:srgbClr>
                </a:solidFill>
                <a:latin typeface="Times New Roman" panose="02020603050405020304" pitchFamily="18" charset="0"/>
                <a:cs typeface="Times New Roman" panose="02020603050405020304" pitchFamily="18" charset="0"/>
              </a:rPr>
              <a:t>Evaluations part worth preference values</a:t>
            </a:r>
            <a:endParaRPr lang="en-US" sz="1000" u="none" spc="0" dirty="0">
              <a:solidFill>
                <a:srgbClr val="000000">
                  <a:alpha val="100000"/>
                </a:srgbClr>
              </a:solidFill>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395536" y="800219"/>
            <a:ext cx="7620000" cy="3139321"/>
          </a:xfrm>
          <a:prstGeom prst="rect">
            <a:avLst/>
          </a:prstGeom>
          <a:noFill/>
        </p:spPr>
        <p:txBody>
          <a:bodyPr lIns="91440" tIns="45720" rIns="91440" bIns="45720" rtlCol="0">
            <a:spAutoFit/>
          </a:bodyPr>
          <a:lstStyle/>
          <a:p>
            <a:pPr marL="0" marR="0" lvl="0" indent="0" algn="l" fontAlgn="base">
              <a:lnSpc>
                <a:spcPct val="100000"/>
              </a:lnSpc>
            </a:pPr>
            <a:endParaRPr dirty="0">
              <a:latin typeface="Times New Roman" panose="02020603050405020304" pitchFamily="18" charset="0"/>
              <a:cs typeface="Times New Roman" panose="02020603050405020304" pitchFamily="18" charset="0"/>
            </a:endParaRPr>
          </a:p>
          <a:p>
            <a:pPr marL="238125" marR="0" lvl="0" indent="-238125" algn="l" fontAlgn="base">
              <a:lnSpc>
                <a:spcPct val="100000"/>
              </a:lnSpc>
              <a:buClr>
                <a:srgbClr val="000000">
                  <a:alpha val="100000"/>
                </a:srgbClr>
              </a:buClr>
              <a:buFont typeface="Calibri"/>
              <a:buChar char="•"/>
            </a:pPr>
            <a:r>
              <a:rPr lang="en-US" sz="2000" dirty="0" err="1">
                <a:solidFill>
                  <a:srgbClr val="000000">
                    <a:alpha val="100000"/>
                  </a:srgbClr>
                </a:solidFill>
                <a:latin typeface="Times New Roman" panose="02020603050405020304" pitchFamily="18" charset="0"/>
                <a:cs typeface="Times New Roman" panose="02020603050405020304" pitchFamily="18" charset="0"/>
              </a:rPr>
              <a:t>Enginius</a:t>
            </a:r>
            <a:r>
              <a:rPr lang="en-US" sz="2000" dirty="0">
                <a:solidFill>
                  <a:srgbClr val="000000">
                    <a:alpha val="100000"/>
                  </a:srgbClr>
                </a:solidFill>
                <a:latin typeface="Times New Roman" panose="02020603050405020304" pitchFamily="18" charset="0"/>
                <a:cs typeface="Times New Roman" panose="02020603050405020304" pitchFamily="18" charset="0"/>
              </a:rPr>
              <a:t> is suggesting the attribute part worth preference on the basis of arithmetic mean. But there are several other factors which make this mean reliable or not. Which include, variations, ranges, interquartile range, probability density and outliers. </a:t>
            </a:r>
          </a:p>
          <a:p>
            <a:pPr marL="238125" marR="0" lvl="0" indent="-238125" algn="l" fontAlgn="base">
              <a:lnSpc>
                <a:spcPct val="100000"/>
              </a:lnSpc>
              <a:buClr>
                <a:srgbClr val="000000">
                  <a:alpha val="100000"/>
                </a:srgbClr>
              </a:buClr>
              <a:buFont typeface="Calibri"/>
              <a:buChar char="•"/>
            </a:pPr>
            <a:r>
              <a:rPr lang="en-US" sz="2000" dirty="0">
                <a:solidFill>
                  <a:srgbClr val="000000">
                    <a:alpha val="100000"/>
                  </a:srgbClr>
                </a:solidFill>
                <a:latin typeface="Times New Roman" panose="02020603050405020304" pitchFamily="18" charset="0"/>
                <a:cs typeface="Times New Roman" panose="02020603050405020304" pitchFamily="18" charset="0"/>
              </a:rPr>
              <a:t>We will analyze all of these characteristics through violin plots.</a:t>
            </a:r>
          </a:p>
          <a:p>
            <a:pPr marL="238125" marR="0" lvl="0" indent="-238125" algn="l" fontAlgn="base">
              <a:lnSpc>
                <a:spcPct val="100000"/>
              </a:lnSpc>
              <a:buClr>
                <a:srgbClr val="000000">
                  <a:alpha val="100000"/>
                </a:srgbClr>
              </a:buClr>
              <a:buFont typeface="Calibri"/>
              <a:buChar char="•"/>
            </a:pPr>
            <a:endParaRPr lang="en-US" sz="2000" dirty="0">
              <a:solidFill>
                <a:srgbClr val="000000">
                  <a:alpha val="100000"/>
                </a:srgbClr>
              </a:solidFill>
              <a:latin typeface="Times New Roman" panose="02020603050405020304" pitchFamily="18" charset="0"/>
              <a:cs typeface="Times New Roman" panose="02020603050405020304" pitchFamily="18" charset="0"/>
            </a:endParaRPr>
          </a:p>
          <a:p>
            <a:pPr marL="238125" lvl="0" indent="-238125" fontAlgn="base">
              <a:buClr>
                <a:srgbClr val="000000">
                  <a:alpha val="100000"/>
                </a:srgbClr>
              </a:buClr>
              <a:buFont typeface="Calibri"/>
              <a:buChar char="•"/>
            </a:pPr>
            <a:endParaRPr lang="en-US" sz="2000" dirty="0">
              <a:solidFill>
                <a:srgbClr val="000000">
                  <a:alpha val="100000"/>
                </a:srgbClr>
              </a:solidFill>
              <a:latin typeface="Times New Roman" panose="02020603050405020304" pitchFamily="18" charset="0"/>
              <a:cs typeface="Times New Roman" panose="02020603050405020304" pitchFamily="18" charset="0"/>
            </a:endParaRPr>
          </a:p>
          <a:p>
            <a:pPr marL="238125" marR="0" lvl="0" indent="-238125" algn="l" fontAlgn="base">
              <a:lnSpc>
                <a:spcPct val="100000"/>
              </a:lnSpc>
              <a:buClr>
                <a:srgbClr val="000000">
                  <a:alpha val="100000"/>
                </a:srgbClr>
              </a:buClr>
              <a:buFont typeface="Calibri"/>
              <a:buChar char="•"/>
            </a:pPr>
            <a:endParaRPr lang="en-US" sz="2000" dirty="0">
              <a:solidFill>
                <a:srgbClr val="000000">
                  <a:alpha val="100000"/>
                </a:srgbClr>
              </a:solidFill>
              <a:latin typeface="Times New Roman" panose="02020603050405020304" pitchFamily="18" charset="0"/>
              <a:cs typeface="Times New Roman" panose="02020603050405020304" pitchFamily="18" charset="0"/>
            </a:endParaRPr>
          </a:p>
          <a:p>
            <a:pPr marL="238125" marR="0" lvl="0" indent="-238125" algn="l" fontAlgn="base">
              <a:lnSpc>
                <a:spcPct val="100000"/>
              </a:lnSpc>
              <a:buClr>
                <a:srgbClr val="000000">
                  <a:alpha val="100000"/>
                </a:srgbClr>
              </a:buClr>
              <a:buFont typeface="Calibri"/>
              <a:buChar char="•"/>
            </a:pPr>
            <a:endParaRPr lang="en-US" sz="2000" u="none" spc="0" dirty="0">
              <a:solidFill>
                <a:srgbClr val="000000">
                  <a:alpha val="100000"/>
                </a:srgb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80939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6762750"/>
          <a:chOff x="619125" y="0"/>
          <a:chExt cx="8382000" cy="6762750"/>
        </a:xfrm>
      </p:grpSpPr>
      <p:sp>
        <p:nvSpPr>
          <p:cNvPr id="5" name="TextBox 4"/>
          <p:cNvSpPr txBox="1"/>
          <p:nvPr/>
        </p:nvSpPr>
        <p:spPr>
          <a:xfrm>
            <a:off x="685800" y="0"/>
            <a:ext cx="7620000" cy="800219"/>
          </a:xfrm>
          <a:prstGeom prst="rect">
            <a:avLst/>
          </a:prstGeom>
          <a:noFill/>
        </p:spPr>
        <p:txBody>
          <a:bodyPr lIns="91440" tIns="45720" rIns="91440" bIns="45720" rtlCol="0">
            <a:spAutoFit/>
          </a:bodyPr>
          <a:lstStyle/>
          <a:p>
            <a:pPr marL="0" marR="0" lvl="0" indent="0" algn="l" fontAlgn="base">
              <a:lnSpc>
                <a:spcPct val="100000"/>
              </a:lnSpc>
            </a:pPr>
            <a:r>
              <a:rPr dirty="0">
                <a:latin typeface="Times New Roman" panose="02020603050405020304" pitchFamily="18" charset="0"/>
                <a:cs typeface="Times New Roman" panose="02020603050405020304" pitchFamily="18" charset="0"/>
              </a:rPr>
              <a:t/>
            </a:r>
            <a:br>
              <a:rPr dirty="0">
                <a:latin typeface="Times New Roman" panose="02020603050405020304" pitchFamily="18" charset="0"/>
                <a:cs typeface="Times New Roman" panose="02020603050405020304" pitchFamily="18" charset="0"/>
              </a:rPr>
            </a:br>
            <a:r>
              <a:rPr lang="en-US" sz="2800" b="1" dirty="0">
                <a:solidFill>
                  <a:srgbClr val="205564">
                    <a:alpha val="100000"/>
                  </a:srgbClr>
                </a:solidFill>
                <a:latin typeface="Times New Roman" panose="02020603050405020304" pitchFamily="18" charset="0"/>
                <a:cs typeface="Times New Roman" panose="02020603050405020304" pitchFamily="18" charset="0"/>
              </a:rPr>
              <a:t>Evaluations part worth preference values</a:t>
            </a:r>
            <a:endParaRPr lang="en-US" sz="1000" u="none" spc="0" dirty="0">
              <a:solidFill>
                <a:srgbClr val="000000">
                  <a:alpha val="100000"/>
                </a:srgbClr>
              </a:solidFill>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251520" y="4437112"/>
            <a:ext cx="7620000" cy="2523768"/>
          </a:xfrm>
          <a:prstGeom prst="rect">
            <a:avLst/>
          </a:prstGeom>
          <a:noFill/>
        </p:spPr>
        <p:txBody>
          <a:bodyPr lIns="91440" tIns="45720" rIns="91440" bIns="45720" rtlCol="0">
            <a:spAutoFit/>
          </a:bodyPr>
          <a:lstStyle/>
          <a:p>
            <a:pPr marL="0" marR="0" lvl="0" indent="0" algn="l" fontAlgn="base">
              <a:lnSpc>
                <a:spcPct val="100000"/>
              </a:lnSpc>
            </a:pPr>
            <a:endParaRPr dirty="0">
              <a:latin typeface="Times New Roman" panose="02020603050405020304" pitchFamily="18" charset="0"/>
              <a:cs typeface="Times New Roman" panose="02020603050405020304" pitchFamily="18" charset="0"/>
            </a:endParaRPr>
          </a:p>
          <a:p>
            <a:pPr marL="238125" lvl="0" indent="-238125" fontAlgn="base">
              <a:buClr>
                <a:srgbClr val="000000">
                  <a:alpha val="100000"/>
                </a:srgbClr>
              </a:buClr>
              <a:buFont typeface="Calibri"/>
              <a:buChar char="•"/>
            </a:pPr>
            <a:r>
              <a:rPr lang="en-US" sz="2000" dirty="0">
                <a:solidFill>
                  <a:srgbClr val="000000">
                    <a:alpha val="100000"/>
                  </a:srgbClr>
                </a:solidFill>
                <a:latin typeface="Times New Roman" panose="02020603050405020304" pitchFamily="18" charset="0"/>
                <a:cs typeface="Times New Roman" panose="02020603050405020304" pitchFamily="18" charset="0"/>
              </a:rPr>
              <a:t>Bar inside every graph represents the 50% values, lines across them represents other 25% values on each side. This is important to analyze the ranges and interquartile ranges in our data.</a:t>
            </a:r>
          </a:p>
          <a:p>
            <a:pPr marL="238125" lvl="0" indent="-238125" fontAlgn="base">
              <a:buClr>
                <a:srgbClr val="000000">
                  <a:alpha val="100000"/>
                </a:srgbClr>
              </a:buClr>
              <a:buFont typeface="Calibri"/>
              <a:buChar char="•"/>
            </a:pPr>
            <a:r>
              <a:rPr lang="en-US" sz="2000" dirty="0">
                <a:solidFill>
                  <a:srgbClr val="000000">
                    <a:alpha val="100000"/>
                  </a:srgbClr>
                </a:solidFill>
                <a:latin typeface="Times New Roman" panose="02020603050405020304" pitchFamily="18" charset="0"/>
                <a:cs typeface="Times New Roman" panose="02020603050405020304" pitchFamily="18" charset="0"/>
              </a:rPr>
              <a:t>The hues around them represent the probability density. Curves represent the frequency. </a:t>
            </a:r>
          </a:p>
          <a:p>
            <a:pPr marL="238125" marR="0" lvl="0" indent="-238125" algn="l" fontAlgn="base">
              <a:lnSpc>
                <a:spcPct val="100000"/>
              </a:lnSpc>
              <a:buClr>
                <a:srgbClr val="000000">
                  <a:alpha val="100000"/>
                </a:srgbClr>
              </a:buClr>
              <a:buFont typeface="Calibri"/>
              <a:buChar char="•"/>
            </a:pPr>
            <a:endParaRPr lang="en-US" sz="2000" dirty="0">
              <a:solidFill>
                <a:srgbClr val="000000">
                  <a:alpha val="100000"/>
                </a:srgbClr>
              </a:solidFill>
              <a:latin typeface="Times New Roman" panose="02020603050405020304" pitchFamily="18" charset="0"/>
              <a:cs typeface="Times New Roman" panose="02020603050405020304" pitchFamily="18" charset="0"/>
            </a:endParaRPr>
          </a:p>
          <a:p>
            <a:pPr marL="238125" marR="0" lvl="0" indent="-238125" algn="l" fontAlgn="base">
              <a:lnSpc>
                <a:spcPct val="100000"/>
              </a:lnSpc>
              <a:buClr>
                <a:srgbClr val="000000">
                  <a:alpha val="100000"/>
                </a:srgbClr>
              </a:buClr>
              <a:buFont typeface="Calibri"/>
              <a:buChar char="•"/>
            </a:pPr>
            <a:endParaRPr lang="en-US" sz="2000" u="none" spc="0" dirty="0">
              <a:solidFill>
                <a:srgbClr val="000000">
                  <a:alpha val="100000"/>
                </a:srgb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99" y="867989"/>
            <a:ext cx="8819352" cy="3753736"/>
          </a:xfrm>
          <a:prstGeom prst="rect">
            <a:avLst/>
          </a:prstGeom>
        </p:spPr>
      </p:pic>
    </p:spTree>
    <p:extLst>
      <p:ext uri="{BB962C8B-B14F-4D97-AF65-F5344CB8AC3E}">
        <p14:creationId xmlns:p14="http://schemas.microsoft.com/office/powerpoint/2010/main" val="16114365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6762750"/>
          <a:chOff x="619125" y="0"/>
          <a:chExt cx="8382000" cy="6762750"/>
        </a:xfrm>
      </p:grpSpPr>
      <p:sp>
        <p:nvSpPr>
          <p:cNvPr id="5" name="TextBox 4"/>
          <p:cNvSpPr txBox="1"/>
          <p:nvPr/>
        </p:nvSpPr>
        <p:spPr>
          <a:xfrm>
            <a:off x="685800" y="0"/>
            <a:ext cx="7620000" cy="800219"/>
          </a:xfrm>
          <a:prstGeom prst="rect">
            <a:avLst/>
          </a:prstGeom>
          <a:noFill/>
        </p:spPr>
        <p:txBody>
          <a:bodyPr lIns="91440" tIns="45720" rIns="91440" bIns="45720" rtlCol="0">
            <a:spAutoFit/>
          </a:bodyPr>
          <a:lstStyle/>
          <a:p>
            <a:pPr marL="0" marR="0" lvl="0" indent="0" algn="l" fontAlgn="base">
              <a:lnSpc>
                <a:spcPct val="100000"/>
              </a:lnSpc>
            </a:pPr>
            <a:r>
              <a:rPr dirty="0">
                <a:latin typeface="Times New Roman" panose="02020603050405020304" pitchFamily="18" charset="0"/>
                <a:cs typeface="Times New Roman" panose="02020603050405020304" pitchFamily="18" charset="0"/>
              </a:rPr>
              <a:t/>
            </a:r>
            <a:br>
              <a:rPr dirty="0">
                <a:latin typeface="Times New Roman" panose="02020603050405020304" pitchFamily="18" charset="0"/>
                <a:cs typeface="Times New Roman" panose="02020603050405020304" pitchFamily="18" charset="0"/>
              </a:rPr>
            </a:br>
            <a:r>
              <a:rPr lang="en-US" sz="2800" b="1" dirty="0">
                <a:solidFill>
                  <a:srgbClr val="205564">
                    <a:alpha val="100000"/>
                  </a:srgbClr>
                </a:solidFill>
                <a:latin typeface="Times New Roman" panose="02020603050405020304" pitchFamily="18" charset="0"/>
                <a:cs typeface="Times New Roman" panose="02020603050405020304" pitchFamily="18" charset="0"/>
              </a:rPr>
              <a:t>Evaluations part worth preference values</a:t>
            </a:r>
            <a:endParaRPr lang="en-US" sz="1000" u="none" spc="0" dirty="0">
              <a:solidFill>
                <a:srgbClr val="000000">
                  <a:alpha val="100000"/>
                </a:srgbClr>
              </a:solidFill>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395536" y="908720"/>
            <a:ext cx="7620000" cy="5586145"/>
          </a:xfrm>
          <a:prstGeom prst="rect">
            <a:avLst/>
          </a:prstGeom>
          <a:noFill/>
        </p:spPr>
        <p:txBody>
          <a:bodyPr lIns="91440" tIns="45720" rIns="91440" bIns="45720" rtlCol="0">
            <a:spAutoFit/>
          </a:bodyPr>
          <a:lstStyle/>
          <a:p>
            <a:pPr marL="0" marR="0" lvl="0" indent="0" algn="l" fontAlgn="base">
              <a:lnSpc>
                <a:spcPct val="100000"/>
              </a:lnSpc>
            </a:pPr>
            <a:endParaRPr sz="1700" dirty="0">
              <a:latin typeface="Times New Roman" panose="02020603050405020304" pitchFamily="18" charset="0"/>
              <a:cs typeface="Times New Roman" panose="02020603050405020304" pitchFamily="18" charset="0"/>
            </a:endParaRPr>
          </a:p>
          <a:p>
            <a:pPr marL="238125" lvl="0" indent="-238125" fontAlgn="base">
              <a:buClr>
                <a:srgbClr val="000000">
                  <a:alpha val="100000"/>
                </a:srgbClr>
              </a:buClr>
              <a:buFont typeface="Calibri"/>
              <a:buChar char="•"/>
            </a:pPr>
            <a:r>
              <a:rPr lang="en-US" sz="1700" dirty="0">
                <a:solidFill>
                  <a:srgbClr val="000000">
                    <a:alpha val="100000"/>
                  </a:srgbClr>
                </a:solidFill>
                <a:latin typeface="Times New Roman" panose="02020603050405020304" pitchFamily="18" charset="0"/>
                <a:cs typeface="Times New Roman" panose="02020603050405020304" pitchFamily="18" charset="0"/>
              </a:rPr>
              <a:t>We can observe that the values in the features, price Rs.9000, recorded lectures, online MCQ quizzes and office hours. The values are amalgamated around 0. As they have the highest curves there, hence, high density. Although online MCQs has a relatively higher </a:t>
            </a:r>
            <a:r>
              <a:rPr lang="en-US" sz="1700" dirty="0" err="1">
                <a:solidFill>
                  <a:srgbClr val="000000">
                    <a:alpha val="100000"/>
                  </a:srgbClr>
                </a:solidFill>
                <a:latin typeface="Times New Roman" panose="02020603050405020304" pitchFamily="18" charset="0"/>
                <a:cs typeface="Times New Roman" panose="02020603050405020304" pitchFamily="18" charset="0"/>
              </a:rPr>
              <a:t>cummulation</a:t>
            </a:r>
            <a:r>
              <a:rPr lang="en-US" sz="1700" dirty="0">
                <a:solidFill>
                  <a:srgbClr val="000000">
                    <a:alpha val="100000"/>
                  </a:srgbClr>
                </a:solidFill>
                <a:latin typeface="Times New Roman" panose="02020603050405020304" pitchFamily="18" charset="0"/>
                <a:cs typeface="Times New Roman" panose="02020603050405020304" pitchFamily="18" charset="0"/>
              </a:rPr>
              <a:t> bar, this means that some people have rated it higher as well. Moreover, all inside bars are very squeezes and small. This means that most of the people have show preference around 0 in them.</a:t>
            </a:r>
          </a:p>
          <a:p>
            <a:pPr marL="238125" lvl="0" indent="-238125" fontAlgn="base">
              <a:buClr>
                <a:srgbClr val="000000">
                  <a:alpha val="100000"/>
                </a:srgbClr>
              </a:buClr>
              <a:buFont typeface="Calibri"/>
              <a:buChar char="•"/>
            </a:pPr>
            <a:endParaRPr lang="en-US" sz="1700" dirty="0">
              <a:solidFill>
                <a:srgbClr val="000000">
                  <a:alpha val="100000"/>
                </a:srgbClr>
              </a:solidFill>
              <a:latin typeface="Times New Roman" panose="02020603050405020304" pitchFamily="18" charset="0"/>
              <a:cs typeface="Times New Roman" panose="02020603050405020304" pitchFamily="18" charset="0"/>
            </a:endParaRPr>
          </a:p>
          <a:p>
            <a:pPr marL="238125" lvl="0" indent="-238125" fontAlgn="base">
              <a:buClr>
                <a:srgbClr val="000000">
                  <a:alpha val="100000"/>
                </a:srgbClr>
              </a:buClr>
              <a:buFont typeface="Calibri"/>
              <a:buChar char="•"/>
            </a:pPr>
            <a:r>
              <a:rPr lang="en-US" sz="1700" dirty="0">
                <a:solidFill>
                  <a:srgbClr val="000000">
                    <a:alpha val="100000"/>
                  </a:srgbClr>
                </a:solidFill>
                <a:latin typeface="Times New Roman" panose="02020603050405020304" pitchFamily="18" charset="0"/>
                <a:cs typeface="Times New Roman" panose="02020603050405020304" pitchFamily="18" charset="0"/>
              </a:rPr>
              <a:t>We can also observe that, the distribution of live lectures, live + recorded lectures, simulations games, individual project and career mentorship have a very similar graphs. With 50% values above 10, and outliers in the above 25% region. And most the values have a huge spread, which means high variation.</a:t>
            </a:r>
          </a:p>
          <a:p>
            <a:pPr marL="238125" lvl="0" indent="-238125" fontAlgn="base">
              <a:buClr>
                <a:srgbClr val="000000">
                  <a:alpha val="100000"/>
                </a:srgbClr>
              </a:buClr>
              <a:buFont typeface="Calibri"/>
              <a:buChar char="•"/>
            </a:pPr>
            <a:endParaRPr lang="en-US" sz="1700" dirty="0">
              <a:solidFill>
                <a:srgbClr val="000000">
                  <a:alpha val="100000"/>
                </a:srgbClr>
              </a:solidFill>
              <a:latin typeface="Times New Roman" panose="02020603050405020304" pitchFamily="18" charset="0"/>
              <a:cs typeface="Times New Roman" panose="02020603050405020304" pitchFamily="18" charset="0"/>
            </a:endParaRPr>
          </a:p>
          <a:p>
            <a:pPr marL="238125" lvl="0" indent="-238125" fontAlgn="base">
              <a:buClr>
                <a:srgbClr val="000000">
                  <a:alpha val="100000"/>
                </a:srgbClr>
              </a:buClr>
              <a:buFont typeface="Calibri"/>
              <a:buChar char="•"/>
            </a:pPr>
            <a:r>
              <a:rPr lang="en-US" sz="1700" dirty="0">
                <a:solidFill>
                  <a:srgbClr val="000000">
                    <a:alpha val="100000"/>
                  </a:srgbClr>
                </a:solidFill>
                <a:latin typeface="Times New Roman" panose="02020603050405020304" pitchFamily="18" charset="0"/>
                <a:cs typeface="Times New Roman" panose="02020603050405020304" pitchFamily="18" charset="0"/>
              </a:rPr>
              <a:t>Courses of price 7000 have a thick density around 20. 50% of the values are also in the range of 10 and 20. Which shows low variation. Where are there are fair amount of values on the either side. </a:t>
            </a:r>
          </a:p>
          <a:p>
            <a:pPr marL="238125" lvl="0" indent="-238125" fontAlgn="base">
              <a:buClr>
                <a:srgbClr val="000000">
                  <a:alpha val="100000"/>
                </a:srgbClr>
              </a:buClr>
              <a:buFont typeface="Calibri"/>
              <a:buChar char="•"/>
            </a:pPr>
            <a:endParaRPr lang="en-US" sz="1700" u="none" spc="0" dirty="0">
              <a:solidFill>
                <a:srgbClr val="000000">
                  <a:alpha val="100000"/>
                </a:srgbClr>
              </a:solidFill>
              <a:latin typeface="Times New Roman" panose="02020603050405020304" pitchFamily="18" charset="0"/>
              <a:cs typeface="Times New Roman" panose="02020603050405020304" pitchFamily="18" charset="0"/>
            </a:endParaRPr>
          </a:p>
          <a:p>
            <a:pPr marL="238125" lvl="0" indent="-238125" fontAlgn="base">
              <a:buClr>
                <a:srgbClr val="000000">
                  <a:alpha val="100000"/>
                </a:srgbClr>
              </a:buClr>
              <a:buFont typeface="Calibri"/>
              <a:buChar char="•"/>
            </a:pPr>
            <a:r>
              <a:rPr lang="en-US" sz="1700" dirty="0">
                <a:solidFill>
                  <a:srgbClr val="000000">
                    <a:alpha val="100000"/>
                  </a:srgbClr>
                </a:solidFill>
                <a:latin typeface="Times New Roman" panose="02020603050405020304" pitchFamily="18" charset="0"/>
                <a:cs typeface="Times New Roman" panose="02020603050405020304" pitchFamily="18" charset="0"/>
              </a:rPr>
              <a:t>Courses of price 5000 have the highest spread. With 50% values in the range of 5 to 45. Which shows high variation. And upper 25% values are ranging up till 70. Which is the highest preference. Hence, we can say that this feature has highest volatility, but also high preference.  </a:t>
            </a:r>
            <a:endParaRPr lang="en-US" sz="1700" u="none" spc="0" dirty="0">
              <a:solidFill>
                <a:srgbClr val="000000">
                  <a:alpha val="100000"/>
                </a:srgb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691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6762750"/>
          <a:chOff x="619125" y="0"/>
          <a:chExt cx="8382000" cy="6762750"/>
        </a:xfrm>
      </p:grpSpPr>
      <p:sp>
        <p:nvSpPr>
          <p:cNvPr id="5" name="TextBox 4"/>
          <p:cNvSpPr txBox="1"/>
          <p:nvPr/>
        </p:nvSpPr>
        <p:spPr>
          <a:xfrm>
            <a:off x="685800" y="0"/>
            <a:ext cx="7620000" cy="800219"/>
          </a:xfrm>
          <a:prstGeom prst="rect">
            <a:avLst/>
          </a:prstGeom>
          <a:noFill/>
        </p:spPr>
        <p:txBody>
          <a:bodyPr lIns="91440" tIns="45720" rIns="91440" bIns="45720" rtlCol="0">
            <a:spAutoFit/>
          </a:bodyPr>
          <a:lstStyle/>
          <a:p>
            <a:pPr marL="0" marR="0" lvl="0" indent="0" algn="l" fontAlgn="base">
              <a:lnSpc>
                <a:spcPct val="100000"/>
              </a:lnSpc>
            </a:pPr>
            <a:r>
              <a:rPr dirty="0">
                <a:latin typeface="Times New Roman" panose="02020603050405020304" pitchFamily="18" charset="0"/>
                <a:cs typeface="Times New Roman" panose="02020603050405020304" pitchFamily="18" charset="0"/>
              </a:rPr>
              <a:t/>
            </a:r>
            <a:br>
              <a:rPr dirty="0">
                <a:latin typeface="Times New Roman" panose="02020603050405020304" pitchFamily="18" charset="0"/>
                <a:cs typeface="Times New Roman" panose="02020603050405020304" pitchFamily="18" charset="0"/>
              </a:rPr>
            </a:br>
            <a:r>
              <a:rPr lang="en-US" sz="2800" b="1" dirty="0">
                <a:solidFill>
                  <a:srgbClr val="205564">
                    <a:alpha val="100000"/>
                  </a:srgbClr>
                </a:solidFill>
                <a:latin typeface="Times New Roman" panose="02020603050405020304" pitchFamily="18" charset="0"/>
                <a:cs typeface="Times New Roman" panose="02020603050405020304" pitchFamily="18" charset="0"/>
              </a:rPr>
              <a:t>Evaluations part worth preference values</a:t>
            </a:r>
            <a:endParaRPr lang="en-US" sz="1000" u="none" spc="0" dirty="0">
              <a:solidFill>
                <a:srgbClr val="000000">
                  <a:alpha val="100000"/>
                </a:srgbClr>
              </a:solidFill>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395536" y="908720"/>
            <a:ext cx="7620000" cy="3493264"/>
          </a:xfrm>
          <a:prstGeom prst="rect">
            <a:avLst/>
          </a:prstGeom>
          <a:noFill/>
        </p:spPr>
        <p:txBody>
          <a:bodyPr lIns="91440" tIns="45720" rIns="91440" bIns="45720" rtlCol="0">
            <a:spAutoFit/>
          </a:bodyPr>
          <a:lstStyle/>
          <a:p>
            <a:pPr marL="0" marR="0" lvl="0" indent="0" algn="l" fontAlgn="base">
              <a:lnSpc>
                <a:spcPct val="100000"/>
              </a:lnSpc>
            </a:pPr>
            <a:endParaRPr sz="1700" dirty="0">
              <a:latin typeface="Times New Roman" panose="02020603050405020304" pitchFamily="18" charset="0"/>
              <a:cs typeface="Times New Roman" panose="02020603050405020304" pitchFamily="18" charset="0"/>
            </a:endParaRPr>
          </a:p>
          <a:p>
            <a:pPr marL="238125" lvl="0" indent="-238125" fontAlgn="base">
              <a:buClr>
                <a:srgbClr val="000000">
                  <a:alpha val="100000"/>
                </a:srgbClr>
              </a:buClr>
              <a:buFont typeface="Calibri"/>
              <a:buChar char="•"/>
            </a:pPr>
            <a:r>
              <a:rPr lang="en-US" sz="1700" dirty="0">
                <a:solidFill>
                  <a:srgbClr val="000000">
                    <a:alpha val="100000"/>
                  </a:srgbClr>
                </a:solidFill>
                <a:latin typeface="Times New Roman" panose="02020603050405020304" pitchFamily="18" charset="0"/>
                <a:cs typeface="Times New Roman" panose="02020603050405020304" pitchFamily="18" charset="0"/>
              </a:rPr>
              <a:t>We are certain about the mean of features, price Rs.9000, recorded lectures, online MCQs and office hours. As they are verified unpopular features now. </a:t>
            </a:r>
          </a:p>
          <a:p>
            <a:pPr marL="238125" lvl="0" indent="-238125" fontAlgn="base">
              <a:buClr>
                <a:srgbClr val="000000">
                  <a:alpha val="100000"/>
                </a:srgbClr>
              </a:buClr>
              <a:buFont typeface="Calibri"/>
              <a:buChar char="•"/>
            </a:pPr>
            <a:endParaRPr lang="en-US" sz="1700" dirty="0">
              <a:solidFill>
                <a:srgbClr val="000000">
                  <a:alpha val="100000"/>
                </a:srgbClr>
              </a:solidFill>
              <a:latin typeface="Times New Roman" panose="02020603050405020304" pitchFamily="18" charset="0"/>
              <a:cs typeface="Times New Roman" panose="02020603050405020304" pitchFamily="18" charset="0"/>
            </a:endParaRPr>
          </a:p>
          <a:p>
            <a:pPr marL="238125" indent="-238125" fontAlgn="base">
              <a:buClr>
                <a:srgbClr val="000000">
                  <a:alpha val="100000"/>
                </a:srgbClr>
              </a:buClr>
              <a:buFont typeface="Calibri"/>
              <a:buChar char="•"/>
            </a:pPr>
            <a:r>
              <a:rPr lang="en-US" sz="1700" dirty="0">
                <a:solidFill>
                  <a:srgbClr val="000000">
                    <a:alpha val="100000"/>
                  </a:srgbClr>
                </a:solidFill>
                <a:latin typeface="Times New Roman" panose="02020603050405020304" pitchFamily="18" charset="0"/>
                <a:cs typeface="Times New Roman" panose="02020603050405020304" pitchFamily="18" charset="0"/>
              </a:rPr>
              <a:t>From the given observations we can conclude that the we need to be cautious about relying on the mean of feature, Rs.5000 and live courses. </a:t>
            </a:r>
          </a:p>
          <a:p>
            <a:pPr marL="238125" lvl="0" indent="-238125" fontAlgn="base">
              <a:buClr>
                <a:srgbClr val="000000">
                  <a:alpha val="100000"/>
                </a:srgbClr>
              </a:buClr>
              <a:buFont typeface="Calibri"/>
              <a:buChar char="•"/>
            </a:pPr>
            <a:endParaRPr lang="en-US" sz="1700" dirty="0">
              <a:solidFill>
                <a:srgbClr val="000000">
                  <a:alpha val="100000"/>
                </a:srgbClr>
              </a:solidFill>
              <a:latin typeface="Times New Roman" panose="02020603050405020304" pitchFamily="18" charset="0"/>
              <a:cs typeface="Times New Roman" panose="02020603050405020304" pitchFamily="18" charset="0"/>
            </a:endParaRPr>
          </a:p>
          <a:p>
            <a:pPr marL="238125" lvl="0" indent="-238125" fontAlgn="base">
              <a:buClr>
                <a:srgbClr val="000000">
                  <a:alpha val="100000"/>
                </a:srgbClr>
              </a:buClr>
              <a:buFont typeface="Calibri"/>
              <a:buChar char="•"/>
            </a:pPr>
            <a:r>
              <a:rPr lang="en-US" sz="1700" dirty="0">
                <a:solidFill>
                  <a:srgbClr val="000000">
                    <a:alpha val="100000"/>
                  </a:srgbClr>
                </a:solidFill>
                <a:latin typeface="Times New Roman" panose="02020603050405020304" pitchFamily="18" charset="0"/>
                <a:cs typeface="Times New Roman" panose="02020603050405020304" pitchFamily="18" charset="0"/>
              </a:rPr>
              <a:t>Whereas there is a volatility in other features too, especially in live + recorded lectures simulations game, individual project and career-mentorship. Therefore, we need to be cautious about them too. As in the customer segment there is a huge variation in the preference for these features. </a:t>
            </a:r>
          </a:p>
          <a:p>
            <a:pPr marL="238125" lvl="0" indent="-238125" fontAlgn="base">
              <a:buClr>
                <a:srgbClr val="000000">
                  <a:alpha val="100000"/>
                </a:srgbClr>
              </a:buClr>
              <a:buFont typeface="Calibri"/>
              <a:buChar char="•"/>
            </a:pPr>
            <a:endParaRPr lang="en-US" sz="1700" dirty="0">
              <a:solidFill>
                <a:srgbClr val="000000">
                  <a:alpha val="100000"/>
                </a:srgbClr>
              </a:solidFill>
              <a:latin typeface="Times New Roman" panose="02020603050405020304" pitchFamily="18" charset="0"/>
              <a:cs typeface="Times New Roman" panose="02020603050405020304" pitchFamily="18" charset="0"/>
            </a:endParaRPr>
          </a:p>
          <a:p>
            <a:pPr marL="238125" lvl="0" indent="-238125" fontAlgn="base">
              <a:buClr>
                <a:srgbClr val="000000">
                  <a:alpha val="100000"/>
                </a:srgbClr>
              </a:buClr>
              <a:buFont typeface="Calibri"/>
              <a:buChar char="•"/>
            </a:pPr>
            <a:r>
              <a:rPr lang="en-US" sz="1700" dirty="0">
                <a:solidFill>
                  <a:srgbClr val="000000">
                    <a:alpha val="100000"/>
                  </a:srgbClr>
                </a:solidFill>
                <a:latin typeface="Times New Roman" panose="02020603050405020304" pitchFamily="18" charset="0"/>
                <a:cs typeface="Times New Roman" panose="02020603050405020304" pitchFamily="18" charset="0"/>
              </a:rPr>
              <a:t>This can be confirmed from the following standard deviation table too.</a:t>
            </a:r>
          </a:p>
        </p:txBody>
      </p:sp>
      <p:sp>
        <p:nvSpPr>
          <p:cNvPr id="4" name="TextBox 3"/>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4626" y="4406395"/>
            <a:ext cx="3019498" cy="2165855"/>
          </a:xfrm>
          <a:prstGeom prst="rect">
            <a:avLst/>
          </a:prstGeom>
        </p:spPr>
      </p:pic>
    </p:spTree>
    <p:extLst>
      <p:ext uri="{BB962C8B-B14F-4D97-AF65-F5344CB8AC3E}">
        <p14:creationId xmlns:p14="http://schemas.microsoft.com/office/powerpoint/2010/main" val="744457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099588-F363-47D8-A0C2-080DFF9E3512}"/>
              </a:ext>
            </a:extLst>
          </p:cNvPr>
          <p:cNvSpPr>
            <a:spLocks noGrp="1"/>
          </p:cNvSpPr>
          <p:nvPr>
            <p:ph type="title"/>
          </p:nvPr>
        </p:nvSpPr>
        <p:spPr/>
        <p:txBody>
          <a:bodyPr/>
          <a:lstStyle/>
          <a:p>
            <a:r>
              <a:rPr lang="en-US" dirty="0"/>
              <a:t>Target Audience</a:t>
            </a:r>
          </a:p>
        </p:txBody>
      </p:sp>
      <p:sp>
        <p:nvSpPr>
          <p:cNvPr id="3" name="Content Placeholder 2">
            <a:extLst>
              <a:ext uri="{FF2B5EF4-FFF2-40B4-BE49-F238E27FC236}">
                <a16:creationId xmlns:a16="http://schemas.microsoft.com/office/drawing/2014/main" xmlns="" id="{FA3552E2-964E-4858-BEB3-343059067AB4}"/>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Target Audience Our target audience is of undergrad university students. These individuals are of age bracket 19 till 23. These students are from Lahore, Pakistan. They all belong to the middle and upper middle social economic class. These students are all eager to learn and improve their skills set.</a:t>
            </a:r>
            <a:endParaRPr lang="en-US" dirty="0"/>
          </a:p>
        </p:txBody>
      </p:sp>
    </p:spTree>
    <p:extLst>
      <p:ext uri="{BB962C8B-B14F-4D97-AF65-F5344CB8AC3E}">
        <p14:creationId xmlns:p14="http://schemas.microsoft.com/office/powerpoint/2010/main" val="12463313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E9DB38-0541-468B-AA7C-9180DDFA27CB}"/>
              </a:ext>
            </a:extLst>
          </p:cNvPr>
          <p:cNvSpPr>
            <a:spLocks noGrp="1"/>
          </p:cNvSpPr>
          <p:nvPr>
            <p:ph type="ctrTitle"/>
          </p:nvPr>
        </p:nvSpPr>
        <p:spPr>
          <a:xfrm>
            <a:off x="1115616" y="548680"/>
            <a:ext cx="6858000" cy="818965"/>
          </a:xfrm>
        </p:spPr>
        <p:txBody>
          <a:bodyPr>
            <a:normAutofit fontScale="90000"/>
          </a:bodyPr>
          <a:lstStyle/>
          <a:p>
            <a:r>
              <a:rPr lang="en-US" dirty="0">
                <a:latin typeface="Times New Roman" panose="02020603050405020304" pitchFamily="18" charset="0"/>
                <a:cs typeface="Times New Roman" panose="02020603050405020304" pitchFamily="18" charset="0"/>
              </a:rPr>
              <a:t>Optimal or New Product</a:t>
            </a:r>
          </a:p>
        </p:txBody>
      </p:sp>
      <p:sp>
        <p:nvSpPr>
          <p:cNvPr id="3" name="Subtitle 2">
            <a:extLst>
              <a:ext uri="{FF2B5EF4-FFF2-40B4-BE49-F238E27FC236}">
                <a16:creationId xmlns:a16="http://schemas.microsoft.com/office/drawing/2014/main" xmlns="" id="{27F4E0A5-2C63-453E-B3F9-1DF18D7CED86}"/>
              </a:ext>
            </a:extLst>
          </p:cNvPr>
          <p:cNvSpPr>
            <a:spLocks noGrp="1"/>
          </p:cNvSpPr>
          <p:nvPr>
            <p:ph type="subTitle" idx="1"/>
          </p:nvPr>
        </p:nvSpPr>
        <p:spPr>
          <a:xfrm>
            <a:off x="404156" y="1345917"/>
            <a:ext cx="8280920" cy="3072783"/>
          </a:xfrm>
        </p:spPr>
        <p:txBody>
          <a:bodyPr>
            <a:normAutofit/>
          </a:bodyPr>
          <a:lstStyle/>
          <a:p>
            <a:pPr marL="257175" indent="-257175"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heuristic which we would be utilizing for choosing a product between optimal or new product would be that of market share.</a:t>
            </a:r>
          </a:p>
          <a:p>
            <a:pPr marL="257175" indent="-257175"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assumption is made by keeping in mind that we are a startup</a:t>
            </a:r>
          </a:p>
          <a:p>
            <a:pPr marL="257175" indent="-257175"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Market Penetration is the most ideal strategy we can go for.</a:t>
            </a:r>
          </a:p>
          <a:p>
            <a:pPr marL="257175" indent="-257175"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Below are the respective market shares of each category:</a:t>
            </a:r>
          </a:p>
          <a:p>
            <a:pPr marL="257175" indent="-257175" algn="l">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xmlns="" id="{DA48B6F4-5F9D-471C-93A9-28905B279A19}"/>
              </a:ext>
            </a:extLst>
          </p:cNvPr>
          <p:cNvGraphicFramePr>
            <a:graphicFrameLocks noGrp="1"/>
          </p:cNvGraphicFramePr>
          <p:nvPr>
            <p:extLst>
              <p:ext uri="{D42A27DB-BD31-4B8C-83A1-F6EECF244321}">
                <p14:modId xmlns:p14="http://schemas.microsoft.com/office/powerpoint/2010/main" val="3591374609"/>
              </p:ext>
            </p:extLst>
          </p:nvPr>
        </p:nvGraphicFramePr>
        <p:xfrm>
          <a:off x="1115616" y="5013176"/>
          <a:ext cx="6096000" cy="5562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584735554"/>
                    </a:ext>
                  </a:extLst>
                </a:gridCol>
                <a:gridCol w="3048000">
                  <a:extLst>
                    <a:ext uri="{9D8B030D-6E8A-4147-A177-3AD203B41FA5}">
                      <a16:colId xmlns:a16="http://schemas.microsoft.com/office/drawing/2014/main" xmlns="" val="2455486413"/>
                    </a:ext>
                  </a:extLst>
                </a:gridCol>
              </a:tblGrid>
              <a:tr h="278130">
                <a:tc>
                  <a:txBody>
                    <a:bodyPr/>
                    <a:lstStyle/>
                    <a:p>
                      <a:pPr algn="ctr"/>
                      <a:r>
                        <a:rPr lang="en-US" sz="1000" dirty="0"/>
                        <a:t>New Product 2</a:t>
                      </a:r>
                    </a:p>
                  </a:txBody>
                  <a:tcPr marL="68580" marR="68580" marT="34290" marB="34290"/>
                </a:tc>
                <a:tc>
                  <a:txBody>
                    <a:bodyPr/>
                    <a:lstStyle/>
                    <a:p>
                      <a:pPr algn="ctr"/>
                      <a:r>
                        <a:rPr lang="en-US" sz="1000" dirty="0"/>
                        <a:t>Optimal Product 4</a:t>
                      </a:r>
                    </a:p>
                  </a:txBody>
                  <a:tcPr marL="68580" marR="68580" marT="34290" marB="34290"/>
                </a:tc>
                <a:extLst>
                  <a:ext uri="{0D108BD9-81ED-4DB2-BD59-A6C34878D82A}">
                    <a16:rowId xmlns:a16="http://schemas.microsoft.com/office/drawing/2014/main" xmlns="" val="1593082081"/>
                  </a:ext>
                </a:extLst>
              </a:tr>
              <a:tr h="278130">
                <a:tc>
                  <a:txBody>
                    <a:bodyPr/>
                    <a:lstStyle/>
                    <a:p>
                      <a:pPr algn="ctr"/>
                      <a:r>
                        <a:rPr lang="en-US" sz="1000" dirty="0"/>
                        <a:t>25%</a:t>
                      </a:r>
                    </a:p>
                  </a:txBody>
                  <a:tcPr marL="68580" marR="68580" marT="34290" marB="34290"/>
                </a:tc>
                <a:tc>
                  <a:txBody>
                    <a:bodyPr/>
                    <a:lstStyle/>
                    <a:p>
                      <a:pPr algn="ctr"/>
                      <a:r>
                        <a:rPr lang="en-US" sz="1000" dirty="0"/>
                        <a:t>29.3%</a:t>
                      </a:r>
                    </a:p>
                  </a:txBody>
                  <a:tcPr marL="68580" marR="68580" marT="34290" marB="34290"/>
                </a:tc>
                <a:extLst>
                  <a:ext uri="{0D108BD9-81ED-4DB2-BD59-A6C34878D82A}">
                    <a16:rowId xmlns:a16="http://schemas.microsoft.com/office/drawing/2014/main" xmlns="" val="471097273"/>
                  </a:ext>
                </a:extLst>
              </a:tr>
            </a:tbl>
          </a:graphicData>
        </a:graphic>
      </p:graphicFrame>
    </p:spTree>
    <p:extLst>
      <p:ext uri="{BB962C8B-B14F-4D97-AF65-F5344CB8AC3E}">
        <p14:creationId xmlns:p14="http://schemas.microsoft.com/office/powerpoint/2010/main" val="36913433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30E218-5D8D-4908-839A-1F86D2353EF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Continued…</a:t>
            </a:r>
          </a:p>
        </p:txBody>
      </p:sp>
      <p:sp>
        <p:nvSpPr>
          <p:cNvPr id="3" name="Content Placeholder 2">
            <a:extLst>
              <a:ext uri="{FF2B5EF4-FFF2-40B4-BE49-F238E27FC236}">
                <a16:creationId xmlns:a16="http://schemas.microsoft.com/office/drawing/2014/main" xmlns="" id="{2B7B8E2F-E046-4834-8390-E91078CDD19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If we want to launch one product, we would choose optimal product 4, allowing us to capture a market share of 29.3%</a:t>
            </a:r>
          </a:p>
          <a:p>
            <a:r>
              <a:rPr lang="en-US" dirty="0">
                <a:latin typeface="Times New Roman" panose="02020603050405020304" pitchFamily="18" charset="0"/>
                <a:cs typeface="Times New Roman" panose="02020603050405020304" pitchFamily="18" charset="0"/>
              </a:rPr>
              <a:t>The attributes of this product are: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Demographics:</a:t>
            </a:r>
          </a:p>
          <a:p>
            <a:pPr lvl="1"/>
            <a:r>
              <a:rPr lang="en-US" dirty="0">
                <a:latin typeface="Times New Roman" panose="02020603050405020304" pitchFamily="18" charset="0"/>
                <a:cs typeface="Times New Roman" panose="02020603050405020304" pitchFamily="18" charset="0"/>
              </a:rPr>
              <a:t>About 80% of the people who went for this </a:t>
            </a:r>
          </a:p>
          <a:p>
            <a:pPr marL="342900" lvl="1" indent="0">
              <a:buNone/>
            </a:pPr>
            <a:r>
              <a:rPr lang="en-US" dirty="0">
                <a:latin typeface="Times New Roman" panose="02020603050405020304" pitchFamily="18" charset="0"/>
                <a:cs typeface="Times New Roman" panose="02020603050405020304" pitchFamily="18" charset="0"/>
              </a:rPr>
              <a:t>product were from Lahore, therefore in order to </a:t>
            </a:r>
          </a:p>
          <a:p>
            <a:pPr marL="342900" lvl="1" indent="0">
              <a:buNone/>
            </a:pPr>
            <a:r>
              <a:rPr lang="en-US" dirty="0">
                <a:latin typeface="Times New Roman" panose="02020603050405020304" pitchFamily="18" charset="0"/>
                <a:cs typeface="Times New Roman" panose="02020603050405020304" pitchFamily="18" charset="0"/>
              </a:rPr>
              <a:t>penetrate market discounts can be issued.  </a:t>
            </a:r>
          </a:p>
        </p:txBody>
      </p:sp>
      <p:graphicFrame>
        <p:nvGraphicFramePr>
          <p:cNvPr id="4" name="Table 4">
            <a:extLst>
              <a:ext uri="{FF2B5EF4-FFF2-40B4-BE49-F238E27FC236}">
                <a16:creationId xmlns:a16="http://schemas.microsoft.com/office/drawing/2014/main" xmlns="" id="{4BCD0E44-A53F-4A6B-85DC-1B4BECB363BA}"/>
              </a:ext>
            </a:extLst>
          </p:cNvPr>
          <p:cNvGraphicFramePr>
            <a:graphicFrameLocks noGrp="1"/>
          </p:cNvGraphicFramePr>
          <p:nvPr>
            <p:extLst>
              <p:ext uri="{D42A27DB-BD31-4B8C-83A1-F6EECF244321}">
                <p14:modId xmlns:p14="http://schemas.microsoft.com/office/powerpoint/2010/main" val="1986274326"/>
              </p:ext>
            </p:extLst>
          </p:nvPr>
        </p:nvGraphicFramePr>
        <p:xfrm>
          <a:off x="1403648" y="3501008"/>
          <a:ext cx="6096000" cy="27813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xmlns="" val="460875512"/>
                    </a:ext>
                  </a:extLst>
                </a:gridCol>
                <a:gridCol w="1524000">
                  <a:extLst>
                    <a:ext uri="{9D8B030D-6E8A-4147-A177-3AD203B41FA5}">
                      <a16:colId xmlns:a16="http://schemas.microsoft.com/office/drawing/2014/main" xmlns="" val="3119459536"/>
                    </a:ext>
                  </a:extLst>
                </a:gridCol>
                <a:gridCol w="1524000">
                  <a:extLst>
                    <a:ext uri="{9D8B030D-6E8A-4147-A177-3AD203B41FA5}">
                      <a16:colId xmlns:a16="http://schemas.microsoft.com/office/drawing/2014/main" xmlns="" val="1802036252"/>
                    </a:ext>
                  </a:extLst>
                </a:gridCol>
                <a:gridCol w="1524000">
                  <a:extLst>
                    <a:ext uri="{9D8B030D-6E8A-4147-A177-3AD203B41FA5}">
                      <a16:colId xmlns:a16="http://schemas.microsoft.com/office/drawing/2014/main" xmlns="" val="1874032230"/>
                    </a:ext>
                  </a:extLst>
                </a:gridCol>
              </a:tblGrid>
              <a:tr h="278130">
                <a:tc>
                  <a:txBody>
                    <a:bodyPr/>
                    <a:lstStyle/>
                    <a:p>
                      <a:pPr algn="ctr"/>
                      <a:r>
                        <a:rPr lang="en-US" sz="1000" dirty="0"/>
                        <a:t>Rs. 5000</a:t>
                      </a:r>
                    </a:p>
                  </a:txBody>
                  <a:tcPr marL="68580" marR="68580" marT="34290" marB="34290"/>
                </a:tc>
                <a:tc>
                  <a:txBody>
                    <a:bodyPr/>
                    <a:lstStyle/>
                    <a:p>
                      <a:pPr algn="ctr"/>
                      <a:r>
                        <a:rPr lang="en-US" sz="1000" dirty="0"/>
                        <a:t>Live + Recorded</a:t>
                      </a:r>
                    </a:p>
                  </a:txBody>
                  <a:tcPr marL="68580" marR="68580" marT="34290" marB="34290"/>
                </a:tc>
                <a:tc>
                  <a:txBody>
                    <a:bodyPr/>
                    <a:lstStyle/>
                    <a:p>
                      <a:pPr algn="ctr"/>
                      <a:r>
                        <a:rPr lang="en-US" sz="1000" dirty="0"/>
                        <a:t>Individual Project</a:t>
                      </a:r>
                    </a:p>
                  </a:txBody>
                  <a:tcPr marL="68580" marR="68580" marT="34290" marB="34290"/>
                </a:tc>
                <a:tc>
                  <a:txBody>
                    <a:bodyPr/>
                    <a:lstStyle/>
                    <a:p>
                      <a:pPr algn="ctr"/>
                      <a:r>
                        <a:rPr lang="en-US" sz="1000" dirty="0"/>
                        <a:t>Career Mentorship</a:t>
                      </a:r>
                    </a:p>
                  </a:txBody>
                  <a:tcPr marL="68580" marR="68580" marT="34290" marB="34290"/>
                </a:tc>
                <a:extLst>
                  <a:ext uri="{0D108BD9-81ED-4DB2-BD59-A6C34878D82A}">
                    <a16:rowId xmlns:a16="http://schemas.microsoft.com/office/drawing/2014/main" xmlns="" val="2458859785"/>
                  </a:ext>
                </a:extLst>
              </a:tr>
            </a:tbl>
          </a:graphicData>
        </a:graphic>
      </p:graphicFrame>
      <p:graphicFrame>
        <p:nvGraphicFramePr>
          <p:cNvPr id="5" name="Chart 4">
            <a:extLst>
              <a:ext uri="{FF2B5EF4-FFF2-40B4-BE49-F238E27FC236}">
                <a16:creationId xmlns:a16="http://schemas.microsoft.com/office/drawing/2014/main" xmlns="" id="{5860F652-54E7-415F-B22A-7F009D9A9066}"/>
              </a:ext>
            </a:extLst>
          </p:cNvPr>
          <p:cNvGraphicFramePr>
            <a:graphicFrameLocks/>
          </p:cNvGraphicFramePr>
          <p:nvPr>
            <p:extLst>
              <p:ext uri="{D42A27DB-BD31-4B8C-83A1-F6EECF244321}">
                <p14:modId xmlns:p14="http://schemas.microsoft.com/office/powerpoint/2010/main" val="2402792812"/>
              </p:ext>
            </p:extLst>
          </p:nvPr>
        </p:nvGraphicFramePr>
        <p:xfrm>
          <a:off x="5364088" y="4725144"/>
          <a:ext cx="3429000" cy="2057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892863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68F2EE-415F-4915-B368-5257C9849F93}"/>
              </a:ext>
            </a:extLst>
          </p:cNvPr>
          <p:cNvSpPr>
            <a:spLocks noGrp="1"/>
          </p:cNvSpPr>
          <p:nvPr>
            <p:ph type="title"/>
          </p:nvPr>
        </p:nvSpPr>
        <p:spPr>
          <a:xfrm>
            <a:off x="467544" y="391607"/>
            <a:ext cx="7886700" cy="1325563"/>
          </a:xfrm>
        </p:spPr>
        <p:txBody>
          <a:bodyPr/>
          <a:lstStyle/>
          <a:p>
            <a:pPr algn="ctr"/>
            <a:r>
              <a:rPr lang="en-US" dirty="0"/>
              <a:t>More than one Offering</a:t>
            </a:r>
          </a:p>
        </p:txBody>
      </p:sp>
      <p:pic>
        <p:nvPicPr>
          <p:cNvPr id="5" name="Content Placeholder 4">
            <a:extLst>
              <a:ext uri="{FF2B5EF4-FFF2-40B4-BE49-F238E27FC236}">
                <a16:creationId xmlns:a16="http://schemas.microsoft.com/office/drawing/2014/main" xmlns="" id="{6DEA9A63-15BD-4011-B650-0A2ED881F7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521" y="4221088"/>
            <a:ext cx="6158745" cy="1918871"/>
          </a:xfrm>
        </p:spPr>
      </p:pic>
      <p:sp>
        <p:nvSpPr>
          <p:cNvPr id="6" name="TextBox 5">
            <a:extLst>
              <a:ext uri="{FF2B5EF4-FFF2-40B4-BE49-F238E27FC236}">
                <a16:creationId xmlns:a16="http://schemas.microsoft.com/office/drawing/2014/main" xmlns="" id="{9F4EC00C-5C9D-466C-BE02-868E1A0EF53B}"/>
              </a:ext>
            </a:extLst>
          </p:cNvPr>
          <p:cNvSpPr txBox="1"/>
          <p:nvPr/>
        </p:nvSpPr>
        <p:spPr>
          <a:xfrm>
            <a:off x="611560" y="1447079"/>
            <a:ext cx="7245448" cy="2554545"/>
          </a:xfrm>
          <a:prstGeom prst="rect">
            <a:avLst/>
          </a:prstGeom>
          <a:noFill/>
        </p:spPr>
        <p:txBody>
          <a:bodyPr wrap="square" rtlCol="0">
            <a:spAutoFit/>
          </a:bodyPr>
          <a:lstStyle/>
          <a:p>
            <a:pPr marL="214313" indent="-214313">
              <a:buFont typeface="Arial" panose="020B0604020202020204" pitchFamily="34" charset="0"/>
              <a:buChar char="•"/>
            </a:pPr>
            <a:r>
              <a:rPr lang="en-US" dirty="0">
                <a:solidFill>
                  <a:prstClr val="black"/>
                </a:solidFill>
              </a:rPr>
              <a:t>We did an analysis if we are launching 2 products in market.</a:t>
            </a:r>
          </a:p>
          <a:p>
            <a:pPr marL="214313" indent="-214313">
              <a:buFont typeface="Arial" panose="020B0604020202020204" pitchFamily="34" charset="0"/>
              <a:buChar char="•"/>
            </a:pPr>
            <a:r>
              <a:rPr lang="en-US" dirty="0">
                <a:solidFill>
                  <a:prstClr val="black"/>
                </a:solidFill>
              </a:rPr>
              <a:t>This would help us to study the cannibalization or joint effect of both products.</a:t>
            </a:r>
          </a:p>
          <a:p>
            <a:pPr marL="214313" indent="-214313">
              <a:buFont typeface="Arial" panose="020B0604020202020204" pitchFamily="34" charset="0"/>
              <a:buChar char="•"/>
            </a:pPr>
            <a:r>
              <a:rPr lang="en-US" dirty="0">
                <a:solidFill>
                  <a:prstClr val="black"/>
                </a:solidFill>
              </a:rPr>
              <a:t>We did this analysis for several combinations of optimal products and new products.</a:t>
            </a:r>
          </a:p>
          <a:p>
            <a:pPr marL="214313" indent="-214313">
              <a:buFont typeface="Arial" panose="020B0604020202020204" pitchFamily="34" charset="0"/>
              <a:buChar char="•"/>
            </a:pPr>
            <a:r>
              <a:rPr lang="en-US" dirty="0">
                <a:solidFill>
                  <a:prstClr val="black"/>
                </a:solidFill>
              </a:rPr>
              <a:t>The maximum market share was achieved by launching NP2 and optimal product 4.</a:t>
            </a:r>
          </a:p>
          <a:p>
            <a:pPr marL="214313" indent="-214313">
              <a:buFont typeface="Arial" panose="020B0604020202020204" pitchFamily="34" charset="0"/>
              <a:buChar char="•"/>
            </a:pPr>
            <a:r>
              <a:rPr lang="en-US" dirty="0">
                <a:solidFill>
                  <a:prstClr val="black"/>
                </a:solidFill>
              </a:rPr>
              <a:t>The cumulative market share from these 2 offerings was 38%.</a:t>
            </a:r>
          </a:p>
          <a:p>
            <a:pPr marL="214313" indent="-214313">
              <a:buFont typeface="Arial" panose="020B0604020202020204" pitchFamily="34" charset="0"/>
              <a:buChar char="•"/>
            </a:pPr>
            <a:endParaRPr lang="en-US" sz="1600" dirty="0">
              <a:solidFill>
                <a:prstClr val="black"/>
              </a:solidFill>
            </a:endParaRPr>
          </a:p>
        </p:txBody>
      </p:sp>
    </p:spTree>
    <p:extLst>
      <p:ext uri="{BB962C8B-B14F-4D97-AF65-F5344CB8AC3E}">
        <p14:creationId xmlns:p14="http://schemas.microsoft.com/office/powerpoint/2010/main" val="20234378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D9C954-0C80-41EC-B8DA-0D2E2FBABD9C}"/>
              </a:ext>
            </a:extLst>
          </p:cNvPr>
          <p:cNvSpPr>
            <a:spLocks noGrp="1"/>
          </p:cNvSpPr>
          <p:nvPr>
            <p:ph type="title"/>
          </p:nvPr>
        </p:nvSpPr>
        <p:spPr/>
        <p:txBody>
          <a:bodyPr/>
          <a:lstStyle/>
          <a:p>
            <a:r>
              <a:rPr lang="en-US" dirty="0"/>
              <a:t>Continued…</a:t>
            </a:r>
          </a:p>
        </p:txBody>
      </p:sp>
      <p:pic>
        <p:nvPicPr>
          <p:cNvPr id="5" name="Content Placeholder 4" descr="Chart, pie chart&#10;&#10;Description automatically generated">
            <a:extLst>
              <a:ext uri="{FF2B5EF4-FFF2-40B4-BE49-F238E27FC236}">
                <a16:creationId xmlns:a16="http://schemas.microsoft.com/office/drawing/2014/main" xmlns="" id="{234477D3-76B6-477C-BB96-5ED22BFB9AB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84846" y="2247900"/>
            <a:ext cx="3832058" cy="3263504"/>
          </a:xfrm>
        </p:spPr>
      </p:pic>
      <p:sp>
        <p:nvSpPr>
          <p:cNvPr id="6" name="TextBox 5">
            <a:extLst>
              <a:ext uri="{FF2B5EF4-FFF2-40B4-BE49-F238E27FC236}">
                <a16:creationId xmlns:a16="http://schemas.microsoft.com/office/drawing/2014/main" xmlns="" id="{DB23366F-60A9-4FB6-AD49-B702D69DB8D4}"/>
              </a:ext>
            </a:extLst>
          </p:cNvPr>
          <p:cNvSpPr txBox="1"/>
          <p:nvPr/>
        </p:nvSpPr>
        <p:spPr>
          <a:xfrm>
            <a:off x="628650" y="2019300"/>
            <a:ext cx="4557713" cy="3277820"/>
          </a:xfrm>
          <a:prstGeom prst="rect">
            <a:avLst/>
          </a:prstGeom>
          <a:noFill/>
        </p:spPr>
        <p:txBody>
          <a:bodyPr wrap="square" rtlCol="0">
            <a:spAutoFit/>
          </a:bodyPr>
          <a:lstStyle/>
          <a:p>
            <a:pPr marL="214313" indent="-214313">
              <a:buFont typeface="Arial" panose="020B0604020202020204" pitchFamily="34" charset="0"/>
              <a:buChar char="•"/>
            </a:pPr>
            <a:r>
              <a:rPr lang="en-US" dirty="0">
                <a:solidFill>
                  <a:prstClr val="black"/>
                </a:solidFill>
              </a:rPr>
              <a:t>All other combinations led to a lesser market share.</a:t>
            </a:r>
          </a:p>
          <a:p>
            <a:pPr marL="214313" indent="-214313">
              <a:buFont typeface="Arial" panose="020B0604020202020204" pitchFamily="34" charset="0"/>
              <a:buChar char="•"/>
            </a:pPr>
            <a:r>
              <a:rPr lang="en-US" dirty="0">
                <a:solidFill>
                  <a:prstClr val="black"/>
                </a:solidFill>
              </a:rPr>
              <a:t>NP 2 contributes 20% and Optimal product 4 contributes 18% in market share.</a:t>
            </a:r>
          </a:p>
          <a:p>
            <a:pPr marL="214313" indent="-214313">
              <a:buFont typeface="Arial" panose="020B0604020202020204" pitchFamily="34" charset="0"/>
              <a:buChar char="•"/>
            </a:pPr>
            <a:r>
              <a:rPr lang="en-US" dirty="0">
                <a:solidFill>
                  <a:prstClr val="black"/>
                </a:solidFill>
              </a:rPr>
              <a:t>The attributes of both these products are already mentioned above.</a:t>
            </a:r>
          </a:p>
          <a:p>
            <a:pPr marL="214313" indent="-214313">
              <a:buFont typeface="Arial" panose="020B0604020202020204" pitchFamily="34" charset="0"/>
              <a:buChar char="•"/>
            </a:pPr>
            <a:r>
              <a:rPr lang="en-US" dirty="0">
                <a:solidFill>
                  <a:prstClr val="black"/>
                </a:solidFill>
              </a:rPr>
              <a:t>Therefore, we observe an appreciation in market share by launching 2 offerings.</a:t>
            </a:r>
          </a:p>
          <a:p>
            <a:pPr marL="214313" indent="-214313">
              <a:buFont typeface="Arial" panose="020B0604020202020204" pitchFamily="34" charset="0"/>
              <a:buChar char="•"/>
            </a:pPr>
            <a:r>
              <a:rPr lang="en-US" dirty="0">
                <a:solidFill>
                  <a:prstClr val="black"/>
                </a:solidFill>
              </a:rPr>
              <a:t>This is also in alignment with our market penetration strategy.</a:t>
            </a:r>
          </a:p>
          <a:p>
            <a:pPr marL="214313" indent="-214313">
              <a:buFont typeface="Arial" panose="020B0604020202020204" pitchFamily="34" charset="0"/>
              <a:buChar char="•"/>
            </a:pPr>
            <a:endParaRPr lang="en-US" sz="1350" dirty="0">
              <a:solidFill>
                <a:prstClr val="black"/>
              </a:solidFill>
            </a:endParaRPr>
          </a:p>
          <a:p>
            <a:pPr marL="214313" indent="-214313">
              <a:buFont typeface="Arial" panose="020B0604020202020204" pitchFamily="34" charset="0"/>
              <a:buChar char="•"/>
            </a:pPr>
            <a:endParaRPr lang="en-US" sz="1350" dirty="0">
              <a:solidFill>
                <a:prstClr val="black"/>
              </a:solidFill>
            </a:endParaRPr>
          </a:p>
        </p:txBody>
      </p:sp>
    </p:spTree>
    <p:extLst>
      <p:ext uri="{BB962C8B-B14F-4D97-AF65-F5344CB8AC3E}">
        <p14:creationId xmlns:p14="http://schemas.microsoft.com/office/powerpoint/2010/main" val="30030042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7A7199-3E5C-4F82-BF50-3818D2B4B226}"/>
              </a:ext>
            </a:extLst>
          </p:cNvPr>
          <p:cNvSpPr>
            <a:spLocks noGrp="1"/>
          </p:cNvSpPr>
          <p:nvPr>
            <p:ph type="title"/>
          </p:nvPr>
        </p:nvSpPr>
        <p:spPr/>
        <p:txBody>
          <a:bodyPr/>
          <a:lstStyle/>
          <a:p>
            <a:r>
              <a:rPr lang="en-US" b="1" dirty="0"/>
              <a:t>Limitations</a:t>
            </a:r>
          </a:p>
        </p:txBody>
      </p:sp>
      <p:sp>
        <p:nvSpPr>
          <p:cNvPr id="3" name="Content Placeholder 2">
            <a:extLst>
              <a:ext uri="{FF2B5EF4-FFF2-40B4-BE49-F238E27FC236}">
                <a16:creationId xmlns:a16="http://schemas.microsoft.com/office/drawing/2014/main" xmlns="" id="{7D905531-0759-4E6D-97C4-B95D198D8074}"/>
              </a:ext>
            </a:extLst>
          </p:cNvPr>
          <p:cNvSpPr>
            <a:spLocks noGrp="1"/>
          </p:cNvSpPr>
          <p:nvPr>
            <p:ph idx="1"/>
          </p:nvPr>
        </p:nvSpPr>
        <p:spPr/>
        <p:txBody>
          <a:bodyPr>
            <a:normAutofit fontScale="85000" lnSpcReduction="10000"/>
          </a:bodyPr>
          <a:lstStyle/>
          <a:p>
            <a:r>
              <a:rPr lang="en-US" dirty="0"/>
              <a:t>The competitors that we have mentioned in our model are not the only ones who exist. In real life a lot of other </a:t>
            </a:r>
            <a:r>
              <a:rPr lang="en-US" dirty="0" err="1"/>
              <a:t>elearning</a:t>
            </a:r>
            <a:r>
              <a:rPr lang="en-US" dirty="0"/>
              <a:t> platforms exist which Peach Learning is competing with regionally and globally as well. Due to those competitors, the real-life market share values will vary a lot. And as the porter’s forces suggest that 5 forces determine the competitive environment, thus substitutes for e learning, power of suppliers, power of buyers and threat of new entrants will impact the market share and the respective profits as well as the overall strategic decision making</a:t>
            </a:r>
          </a:p>
          <a:p>
            <a:r>
              <a:rPr lang="en-US" dirty="0"/>
              <a:t>According to model, when we introduce the new optimal product in the market, the market shares of competitors fall proportionally, which is quite unrealistic when it comes to real life.</a:t>
            </a:r>
          </a:p>
          <a:p>
            <a:r>
              <a:rPr lang="en-US" dirty="0"/>
              <a:t>The strategy mainly focuses on a red ocean marketing strategy where marketing strategy is being defined in a market where a fierce competition with a lot of competitors exist. Thus, the model sidelines the possibility of a blue ocean strategy to tap the market in an entirely new way.</a:t>
            </a:r>
          </a:p>
        </p:txBody>
      </p:sp>
    </p:spTree>
    <p:extLst>
      <p:ext uri="{BB962C8B-B14F-4D97-AF65-F5344CB8AC3E}">
        <p14:creationId xmlns:p14="http://schemas.microsoft.com/office/powerpoint/2010/main" val="33401976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FFA07270-B11C-4C67-BEA5-EDB4A8FB494E}"/>
              </a:ext>
            </a:extLst>
          </p:cNvPr>
          <p:cNvSpPr>
            <a:spLocks noGrp="1"/>
          </p:cNvSpPr>
          <p:nvPr>
            <p:ph type="subTitle" idx="1"/>
          </p:nvPr>
        </p:nvSpPr>
        <p:spPr>
          <a:xfrm>
            <a:off x="467544" y="287809"/>
            <a:ext cx="4824536" cy="1241822"/>
          </a:xfrm>
        </p:spPr>
        <p:txBody>
          <a:bodyPr/>
          <a:lstStyle/>
          <a:p>
            <a:pPr algn="l"/>
            <a:r>
              <a:rPr lang="en-US" sz="3200" b="1" dirty="0">
                <a:solidFill>
                  <a:srgbClr val="205564">
                    <a:alpha val="100000"/>
                  </a:srgbClr>
                </a:solidFill>
                <a:latin typeface="Times New Roman" panose="02020603050405020304" pitchFamily="18" charset="0"/>
                <a:cs typeface="Times New Roman" panose="02020603050405020304" pitchFamily="18" charset="0"/>
              </a:rPr>
              <a:t>Assumptions</a:t>
            </a:r>
            <a:endParaRPr lang="x-none"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B6249FF5-5AA0-4E93-8015-959488167138}"/>
              </a:ext>
            </a:extLst>
          </p:cNvPr>
          <p:cNvSpPr txBox="1"/>
          <p:nvPr/>
        </p:nvSpPr>
        <p:spPr>
          <a:xfrm>
            <a:off x="179512" y="1067966"/>
            <a:ext cx="8602463" cy="3139706"/>
          </a:xfrm>
          <a:prstGeom prst="rect">
            <a:avLst/>
          </a:prstGeom>
          <a:noFill/>
        </p:spPr>
        <p:txBody>
          <a:bodyPr wrap="square" rtlCol="0">
            <a:spAutoFit/>
          </a:bodyPr>
          <a:lstStyle/>
          <a:p>
            <a:pPr marL="457200" indent="-4572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No reaction by the competitors in response to the new products launched in the market</a:t>
            </a:r>
          </a:p>
          <a:p>
            <a:pPr marL="457200" indent="-4572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Customers preferences remains the same throughout the process.</a:t>
            </a:r>
          </a:p>
          <a:p>
            <a:pPr marL="457200" indent="-457200">
              <a:lnSpc>
                <a:spcPct val="107000"/>
              </a:lnSpc>
              <a:spcAft>
                <a:spcPts val="800"/>
              </a:spcAft>
              <a:buFont typeface="Arial" panose="020B0604020202020204" pitchFamily="34" charset="0"/>
              <a:buChar char="•"/>
            </a:pPr>
            <a:r>
              <a:rPr lang="x-none" sz="2400" dirty="0">
                <a:latin typeface="Times New Roman" panose="02020603050405020304" pitchFamily="18" charset="0"/>
                <a:ea typeface="Calibri" panose="020F0502020204030204" pitchFamily="34" charset="0"/>
                <a:cs typeface="Times New Roman" panose="02020603050405020304" pitchFamily="18" charset="0"/>
              </a:rPr>
              <a:t>The time value of money remains constant through out the process</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marL="457200" indent="-457200">
              <a:lnSpc>
                <a:spcPct val="107000"/>
              </a:lnSpc>
              <a:spcAft>
                <a:spcPts val="800"/>
              </a:spcAft>
              <a:buFont typeface="Arial" panose="020B0604020202020204" pitchFamily="34" charset="0"/>
              <a:buChar char="•"/>
            </a:pPr>
            <a:r>
              <a:rPr lang="x-none" sz="2400" dirty="0">
                <a:latin typeface="Times New Roman" panose="02020603050405020304" pitchFamily="18" charset="0"/>
                <a:ea typeface="Calibri" panose="020F0502020204030204" pitchFamily="34" charset="0"/>
                <a:cs typeface="Times New Roman" panose="02020603050405020304" pitchFamily="18" charset="0"/>
              </a:rPr>
              <a:t>Political, social, technological and economic environments remain constant</a:t>
            </a:r>
          </a:p>
        </p:txBody>
      </p:sp>
      <p:cxnSp>
        <p:nvCxnSpPr>
          <p:cNvPr id="5" name="Straight Connector 4"/>
          <p:cNvCxnSpPr/>
          <p:nvPr/>
        </p:nvCxnSpPr>
        <p:spPr>
          <a:xfrm>
            <a:off x="467544" y="908720"/>
            <a:ext cx="7715250" cy="0"/>
          </a:xfrm>
          <a:prstGeom prst="line">
            <a:avLst/>
          </a:prstGeom>
          <a:ln w="12700" cap="flat" cmpd="sng" algn="ctr">
            <a:solidFill>
              <a:srgbClr val="7F7F7F">
                <a:alpha val="49800"/>
              </a:srgbClr>
            </a:solidFill>
            <a:prstDash val="solid"/>
            <a:round/>
            <a:headEnd type="none" w="med" len="med"/>
            <a:tailEnd type="none" w="med" len="med"/>
          </a:ln>
        </p:spPr>
      </p:cxnSp>
    </p:spTree>
    <p:extLst>
      <p:ext uri="{BB962C8B-B14F-4D97-AF65-F5344CB8AC3E}">
        <p14:creationId xmlns:p14="http://schemas.microsoft.com/office/powerpoint/2010/main" val="32398467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6762750"/>
          <a:chOff x="619125" y="0"/>
          <a:chExt cx="8382000" cy="6762750"/>
        </a:xfrm>
      </p:grpSpPr>
      <p:sp>
        <p:nvSpPr>
          <p:cNvPr id="5" name="TextBox 4"/>
          <p:cNvSpPr txBox="1"/>
          <p:nvPr/>
        </p:nvSpPr>
        <p:spPr>
          <a:xfrm>
            <a:off x="685800" y="0"/>
            <a:ext cx="7620000" cy="800219"/>
          </a:xfrm>
          <a:prstGeom prst="rect">
            <a:avLst/>
          </a:prstGeom>
          <a:noFill/>
        </p:spPr>
        <p:txBody>
          <a:bodyPr lIns="91440" tIns="45720" rIns="91440" bIns="45720" rtlCol="0">
            <a:spAutoFit/>
          </a:bodyPr>
          <a:lstStyle/>
          <a:p>
            <a:pPr marL="0" marR="0" lvl="0" indent="0" algn="l" fontAlgn="base">
              <a:lnSpc>
                <a:spcPct val="100000"/>
              </a:lnSpc>
            </a:pPr>
            <a:r>
              <a:rPr dirty="0">
                <a:latin typeface="Times New Roman" panose="02020603050405020304" pitchFamily="18" charset="0"/>
                <a:cs typeface="Times New Roman" panose="02020603050405020304" pitchFamily="18" charset="0"/>
              </a:rPr>
              <a:t/>
            </a:r>
            <a:br>
              <a:rPr dirty="0">
                <a:latin typeface="Times New Roman" panose="02020603050405020304" pitchFamily="18" charset="0"/>
                <a:cs typeface="Times New Roman" panose="02020603050405020304" pitchFamily="18" charset="0"/>
              </a:rPr>
            </a:br>
            <a:r>
              <a:rPr lang="en-US" sz="2800" b="1" dirty="0">
                <a:solidFill>
                  <a:srgbClr val="205564">
                    <a:alpha val="100000"/>
                  </a:srgbClr>
                </a:solidFill>
                <a:latin typeface="Times New Roman" panose="02020603050405020304" pitchFamily="18" charset="0"/>
                <a:cs typeface="Times New Roman" panose="02020603050405020304" pitchFamily="18" charset="0"/>
              </a:rPr>
              <a:t>Recommendation</a:t>
            </a:r>
            <a:endParaRPr lang="en-US" sz="1000" u="none" spc="0" dirty="0">
              <a:solidFill>
                <a:srgbClr val="000000">
                  <a:alpha val="100000"/>
                </a:srgbClr>
              </a:solidFill>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395536" y="908720"/>
            <a:ext cx="7620000" cy="5355312"/>
          </a:xfrm>
          <a:prstGeom prst="rect">
            <a:avLst/>
          </a:prstGeom>
          <a:noFill/>
        </p:spPr>
        <p:txBody>
          <a:bodyPr lIns="91440" tIns="45720" rIns="91440" bIns="45720" rtlCol="0">
            <a:spAutoFit/>
          </a:bodyPr>
          <a:lstStyle/>
          <a:p>
            <a:pPr marL="0" marR="0" lvl="0" indent="0" algn="l" fontAlgn="base">
              <a:lnSpc>
                <a:spcPct val="100000"/>
              </a:lnSpc>
            </a:pPr>
            <a:endParaRPr dirty="0">
              <a:latin typeface="Times New Roman" panose="02020603050405020304" pitchFamily="18" charset="0"/>
              <a:cs typeface="Times New Roman" panose="02020603050405020304" pitchFamily="18" charset="0"/>
            </a:endParaRPr>
          </a:p>
          <a:p>
            <a:pPr marL="238125" lvl="0" indent="-238125" fontAlgn="base">
              <a:buClr>
                <a:srgbClr val="000000">
                  <a:alpha val="100000"/>
                </a:srgbClr>
              </a:buClr>
              <a:buFont typeface="Calibri"/>
              <a:buChar char="•"/>
            </a:pPr>
            <a:r>
              <a:rPr lang="en-US" dirty="0">
                <a:solidFill>
                  <a:srgbClr val="000000">
                    <a:alpha val="100000"/>
                  </a:srgbClr>
                </a:solidFill>
                <a:latin typeface="Times New Roman" panose="02020603050405020304" pitchFamily="18" charset="0"/>
                <a:cs typeface="Times New Roman" panose="02020603050405020304" pitchFamily="18" charset="0"/>
              </a:rPr>
              <a:t>Peach learning should choose the optimal product 4. </a:t>
            </a:r>
          </a:p>
          <a:p>
            <a:pPr marL="238125" lvl="0" indent="-238125" fontAlgn="base">
              <a:buClr>
                <a:srgbClr val="000000">
                  <a:alpha val="100000"/>
                </a:srgbClr>
              </a:buClr>
              <a:buFont typeface="Calibri"/>
              <a:buChar char="•"/>
            </a:pPr>
            <a:endParaRPr lang="en-US" dirty="0">
              <a:solidFill>
                <a:srgbClr val="000000">
                  <a:alpha val="100000"/>
                </a:srgbClr>
              </a:solidFill>
              <a:latin typeface="Times New Roman" panose="02020603050405020304" pitchFamily="18" charset="0"/>
              <a:cs typeface="Times New Roman" panose="02020603050405020304" pitchFamily="18" charset="0"/>
            </a:endParaRPr>
          </a:p>
          <a:p>
            <a:pPr marL="238125" lvl="0" indent="-238125" fontAlgn="base">
              <a:buClr>
                <a:srgbClr val="000000">
                  <a:alpha val="100000"/>
                </a:srgbClr>
              </a:buClr>
              <a:buFont typeface="Calibri"/>
              <a:buChar char="•"/>
            </a:pPr>
            <a:r>
              <a:rPr lang="en-US" dirty="0">
                <a:solidFill>
                  <a:srgbClr val="000000">
                    <a:alpha val="100000"/>
                  </a:srgbClr>
                </a:solidFill>
                <a:latin typeface="Times New Roman" panose="02020603050405020304" pitchFamily="18" charset="0"/>
                <a:cs typeface="Times New Roman" panose="02020603050405020304" pitchFamily="18" charset="0"/>
              </a:rPr>
              <a:t>As after the statistical study and conjoint analysis the combination present in these products represent the best mix. </a:t>
            </a:r>
          </a:p>
          <a:p>
            <a:pPr marL="238125" lvl="0" indent="-238125" fontAlgn="base">
              <a:buClr>
                <a:srgbClr val="000000">
                  <a:alpha val="100000"/>
                </a:srgbClr>
              </a:buClr>
              <a:buFont typeface="Calibri"/>
              <a:buChar char="•"/>
            </a:pPr>
            <a:endParaRPr lang="en-US" dirty="0">
              <a:solidFill>
                <a:srgbClr val="000000">
                  <a:alpha val="100000"/>
                </a:srgbClr>
              </a:solidFill>
              <a:latin typeface="Times New Roman" panose="02020603050405020304" pitchFamily="18" charset="0"/>
              <a:cs typeface="Times New Roman" panose="02020603050405020304" pitchFamily="18" charset="0"/>
            </a:endParaRPr>
          </a:p>
          <a:p>
            <a:pPr marL="238125" lvl="0" indent="-238125" fontAlgn="base">
              <a:buClr>
                <a:srgbClr val="000000">
                  <a:alpha val="100000"/>
                </a:srgbClr>
              </a:buClr>
              <a:buFont typeface="Calibri"/>
              <a:buChar char="•"/>
            </a:pPr>
            <a:r>
              <a:rPr lang="en-US" dirty="0">
                <a:solidFill>
                  <a:srgbClr val="000000">
                    <a:alpha val="100000"/>
                  </a:srgbClr>
                </a:solidFill>
                <a:latin typeface="Times New Roman" panose="02020603050405020304" pitchFamily="18" charset="0"/>
                <a:cs typeface="Times New Roman" panose="02020603050405020304" pitchFamily="18" charset="0"/>
              </a:rPr>
              <a:t>As they are a startup so they should focus on the market penetration, hence, low price is suitable for them. </a:t>
            </a:r>
          </a:p>
          <a:p>
            <a:pPr marL="238125" lvl="0" indent="-238125" fontAlgn="base">
              <a:buClr>
                <a:srgbClr val="000000">
                  <a:alpha val="100000"/>
                </a:srgbClr>
              </a:buClr>
              <a:buFont typeface="Calibri"/>
              <a:buChar char="•"/>
            </a:pPr>
            <a:endParaRPr lang="en-US" dirty="0">
              <a:solidFill>
                <a:srgbClr val="000000">
                  <a:alpha val="100000"/>
                </a:srgbClr>
              </a:solidFill>
              <a:latin typeface="Times New Roman" panose="02020603050405020304" pitchFamily="18" charset="0"/>
              <a:cs typeface="Times New Roman" panose="02020603050405020304" pitchFamily="18" charset="0"/>
            </a:endParaRPr>
          </a:p>
          <a:p>
            <a:pPr marL="238125" lvl="0" indent="-238125" fontAlgn="base">
              <a:buClr>
                <a:srgbClr val="000000">
                  <a:alpha val="100000"/>
                </a:srgbClr>
              </a:buClr>
              <a:buFont typeface="Calibri"/>
              <a:buChar char="•"/>
            </a:pPr>
            <a:r>
              <a:rPr lang="en-US" dirty="0">
                <a:solidFill>
                  <a:srgbClr val="000000">
                    <a:alpha val="100000"/>
                  </a:srgbClr>
                </a:solidFill>
                <a:latin typeface="Times New Roman" panose="02020603050405020304" pitchFamily="18" charset="0"/>
                <a:cs typeface="Times New Roman" panose="02020603050405020304" pitchFamily="18" charset="0"/>
              </a:rPr>
              <a:t>Along with that people are more comfortable with the existing features, that they are already using in their university. Hence, initially peach learning should focus on that. </a:t>
            </a:r>
          </a:p>
          <a:p>
            <a:pPr marL="238125" lvl="0" indent="-238125" fontAlgn="base">
              <a:buClr>
                <a:srgbClr val="000000">
                  <a:alpha val="100000"/>
                </a:srgbClr>
              </a:buClr>
              <a:buFont typeface="Calibri"/>
              <a:buChar char="•"/>
            </a:pPr>
            <a:endParaRPr lang="en-US" dirty="0">
              <a:solidFill>
                <a:srgbClr val="000000">
                  <a:alpha val="100000"/>
                </a:srgbClr>
              </a:solidFill>
              <a:latin typeface="Times New Roman" panose="02020603050405020304" pitchFamily="18" charset="0"/>
              <a:cs typeface="Times New Roman" panose="02020603050405020304" pitchFamily="18" charset="0"/>
            </a:endParaRPr>
          </a:p>
          <a:p>
            <a:pPr marL="238125" lvl="0" indent="-238125" fontAlgn="base">
              <a:buClr>
                <a:srgbClr val="000000">
                  <a:alpha val="100000"/>
                </a:srgbClr>
              </a:buClr>
              <a:buFont typeface="Calibri"/>
              <a:buChar char="•"/>
            </a:pPr>
            <a:r>
              <a:rPr lang="en-US" dirty="0">
                <a:solidFill>
                  <a:srgbClr val="000000">
                    <a:alpha val="100000"/>
                  </a:srgbClr>
                </a:solidFill>
                <a:latin typeface="Times New Roman" panose="02020603050405020304" pitchFamily="18" charset="0"/>
                <a:cs typeface="Times New Roman" panose="02020603050405020304" pitchFamily="18" charset="0"/>
              </a:rPr>
              <a:t>In future they can start introducing new features like simulation games and other options. </a:t>
            </a:r>
          </a:p>
          <a:p>
            <a:pPr marL="238125" lvl="0" indent="-238125" fontAlgn="base">
              <a:buClr>
                <a:srgbClr val="000000">
                  <a:alpha val="100000"/>
                </a:srgbClr>
              </a:buClr>
              <a:buFont typeface="Calibri"/>
              <a:buChar char="•"/>
            </a:pPr>
            <a:r>
              <a:rPr lang="en-US" dirty="0">
                <a:solidFill>
                  <a:srgbClr val="000000">
                    <a:alpha val="100000"/>
                  </a:srgbClr>
                </a:solidFill>
                <a:latin typeface="Times New Roman" panose="02020603050405020304" pitchFamily="18" charset="0"/>
                <a:cs typeface="Times New Roman" panose="02020603050405020304" pitchFamily="18" charset="0"/>
              </a:rPr>
              <a:t>It can be checked if the customers are sensitive to the market share rule used.  Some of the students may find the </a:t>
            </a:r>
            <a:r>
              <a:rPr lang="en-US" dirty="0" err="1">
                <a:solidFill>
                  <a:srgbClr val="000000">
                    <a:alpha val="100000"/>
                  </a:srgbClr>
                </a:solidFill>
                <a:latin typeface="Times New Roman" panose="02020603050405020304" pitchFamily="18" charset="0"/>
                <a:cs typeface="Times New Roman" panose="02020603050405020304" pitchFamily="18" charset="0"/>
              </a:rPr>
              <a:t>decuision</a:t>
            </a:r>
            <a:r>
              <a:rPr lang="en-US" dirty="0">
                <a:solidFill>
                  <a:srgbClr val="000000">
                    <a:alpha val="100000"/>
                  </a:srgbClr>
                </a:solidFill>
                <a:latin typeface="Times New Roman" panose="02020603050405020304" pitchFamily="18" charset="0"/>
                <a:cs typeface="Times New Roman" panose="02020603050405020304" pitchFamily="18" charset="0"/>
              </a:rPr>
              <a:t> of buying online course as high involvement thus </a:t>
            </a:r>
            <a:r>
              <a:rPr lang="en-US">
                <a:solidFill>
                  <a:srgbClr val="000000">
                    <a:alpha val="100000"/>
                  </a:srgbClr>
                </a:solidFill>
                <a:latin typeface="Times New Roman" panose="02020603050405020304" pitchFamily="18" charset="0"/>
                <a:cs typeface="Times New Roman" panose="02020603050405020304" pitchFamily="18" charset="0"/>
              </a:rPr>
              <a:t>the first-choice </a:t>
            </a:r>
            <a:r>
              <a:rPr lang="en-US" dirty="0">
                <a:solidFill>
                  <a:srgbClr val="000000">
                    <a:alpha val="100000"/>
                  </a:srgbClr>
                </a:solidFill>
                <a:latin typeface="Times New Roman" panose="02020603050405020304" pitchFamily="18" charset="0"/>
                <a:cs typeface="Times New Roman" panose="02020603050405020304" pitchFamily="18" charset="0"/>
              </a:rPr>
              <a:t>rule can be used instead of share of preference rule. </a:t>
            </a:r>
          </a:p>
        </p:txBody>
      </p:sp>
      <p:sp>
        <p:nvSpPr>
          <p:cNvPr id="4" name="TextBox 3"/>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00247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619125" y="0"/>
          <a:ext cx="8382000" cy="6762750"/>
          <a:chOff x="619125" y="0"/>
          <a:chExt cx="8382000" cy="6762750"/>
        </a:xfrm>
      </p:grpSpPr>
      <p:sp>
        <p:nvSpPr>
          <p:cNvPr id="5" name="TextBox 4"/>
          <p:cNvSpPr txBox="1"/>
          <p:nvPr/>
        </p:nvSpPr>
        <p:spPr>
          <a:xfrm>
            <a:off x="685800" y="0"/>
            <a:ext cx="7620000" cy="800219"/>
          </a:xfrm>
          <a:prstGeom prst="rect">
            <a:avLst/>
          </a:prstGeom>
          <a:noFill/>
        </p:spPr>
        <p:txBody>
          <a:bodyPr lIns="91440" tIns="45720" rIns="91440" bIns="45720" rtlCol="0">
            <a:spAutoFit/>
          </a:bodyPr>
          <a:lstStyle/>
          <a:p>
            <a:pPr marL="0" marR="0" lvl="0" indent="0" algn="l" fontAlgn="base">
              <a:lnSpc>
                <a:spcPct val="100000"/>
              </a:lnSpc>
            </a:pPr>
            <a:r>
              <a:rPr dirty="0">
                <a:latin typeface="Times New Roman" panose="02020603050405020304" pitchFamily="18" charset="0"/>
                <a:cs typeface="Times New Roman" panose="02020603050405020304" pitchFamily="18" charset="0"/>
              </a:rPr>
              <a:t/>
            </a:r>
            <a:br>
              <a:rPr dirty="0">
                <a:latin typeface="Times New Roman" panose="02020603050405020304" pitchFamily="18" charset="0"/>
                <a:cs typeface="Times New Roman" panose="02020603050405020304" pitchFamily="18" charset="0"/>
              </a:rPr>
            </a:br>
            <a:r>
              <a:rPr lang="en-US" sz="2800" b="1" dirty="0" err="1" smtClean="0">
                <a:solidFill>
                  <a:srgbClr val="205564">
                    <a:alpha val="100000"/>
                  </a:srgbClr>
                </a:solidFill>
                <a:latin typeface="Times New Roman" panose="02020603050405020304" pitchFamily="18" charset="0"/>
                <a:cs typeface="Times New Roman" panose="02020603050405020304" pitchFamily="18" charset="0"/>
              </a:rPr>
              <a:t>Appendex</a:t>
            </a:r>
            <a:endParaRPr lang="en-US" sz="1000" u="none" spc="0" dirty="0">
              <a:solidFill>
                <a:srgbClr val="000000">
                  <a:alpha val="100000"/>
                </a:srgbClr>
              </a:solidFill>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666750" y="762000"/>
            <a:ext cx="7715250" cy="0"/>
          </a:xfrm>
          <a:prstGeom prst="line">
            <a:avLst/>
          </a:prstGeom>
          <a:ln w="12700" cap="flat" cmpd="sng" algn="ctr">
            <a:solidFill>
              <a:srgbClr val="7F7F7F">
                <a:alpha val="49800"/>
              </a:srgbClr>
            </a:solidFill>
            <a:prstDash val="solid"/>
            <a:round/>
            <a:headEnd type="none" w="med" len="med"/>
            <a:tailEnd type="none" w="med" len="med"/>
          </a:ln>
        </p:spPr>
      </p:cxnSp>
      <p:sp>
        <p:nvSpPr>
          <p:cNvPr id="3" name="TextBox 2"/>
          <p:cNvSpPr txBox="1"/>
          <p:nvPr/>
        </p:nvSpPr>
        <p:spPr>
          <a:xfrm>
            <a:off x="395536" y="908720"/>
            <a:ext cx="7620000" cy="2585323"/>
          </a:xfrm>
          <a:prstGeom prst="rect">
            <a:avLst/>
          </a:prstGeom>
          <a:noFill/>
        </p:spPr>
        <p:txBody>
          <a:bodyPr lIns="91440" tIns="45720" rIns="91440" bIns="45720" rtlCol="0">
            <a:spAutoFit/>
          </a:bodyPr>
          <a:lstStyle/>
          <a:p>
            <a:pPr marL="0" marR="0" lvl="0" indent="0" algn="l" fontAlgn="base">
              <a:lnSpc>
                <a:spcPct val="100000"/>
              </a:lnSpc>
            </a:pPr>
            <a:endParaRPr dirty="0">
              <a:latin typeface="Times New Roman" panose="02020603050405020304" pitchFamily="18" charset="0"/>
              <a:cs typeface="Times New Roman" panose="02020603050405020304" pitchFamily="18" charset="0"/>
            </a:endParaRPr>
          </a:p>
          <a:p>
            <a:pPr marL="238125" lvl="0" indent="-238125" fontAlgn="base">
              <a:buClr>
                <a:srgbClr val="000000">
                  <a:alpha val="100000"/>
                </a:srgbClr>
              </a:buClr>
              <a:buFont typeface="Calibri"/>
              <a:buChar char="•"/>
            </a:pPr>
            <a:r>
              <a:rPr lang="en-US" dirty="0">
                <a:solidFill>
                  <a:srgbClr val="000000">
                    <a:alpha val="100000"/>
                  </a:srgbClr>
                </a:solidFill>
                <a:latin typeface="Times New Roman" panose="02020603050405020304" pitchFamily="18" charset="0"/>
                <a:cs typeface="Times New Roman" panose="02020603050405020304" pitchFamily="18" charset="0"/>
              </a:rPr>
              <a:t>Survey: </a:t>
            </a:r>
            <a:r>
              <a:rPr lang="en-US" dirty="0">
                <a:solidFill>
                  <a:srgbClr val="000000">
                    <a:alpha val="100000"/>
                  </a:srgbClr>
                </a:solidFill>
                <a:latin typeface="Times New Roman" panose="02020603050405020304" pitchFamily="18" charset="0"/>
                <a:cs typeface="Times New Roman" panose="02020603050405020304" pitchFamily="18" charset="0"/>
                <a:hlinkClick r:id="rId2"/>
              </a:rPr>
              <a:t>https://</a:t>
            </a:r>
            <a:r>
              <a:rPr lang="en-US" dirty="0" smtClean="0">
                <a:solidFill>
                  <a:srgbClr val="000000">
                    <a:alpha val="100000"/>
                  </a:srgbClr>
                </a:solidFill>
                <a:latin typeface="Times New Roman" panose="02020603050405020304" pitchFamily="18" charset="0"/>
                <a:cs typeface="Times New Roman" panose="02020603050405020304" pitchFamily="18" charset="0"/>
                <a:hlinkClick r:id="rId2"/>
              </a:rPr>
              <a:t>docs.google.com/forms/d/e/1FAIpQLSelGBZ6ZSminEHjMrMzsBhoiVdUeQV-16aNBW501wjdGb_IBQ/viewform?usp=sf_link</a:t>
            </a:r>
            <a:endParaRPr lang="en-US" dirty="0" smtClean="0">
              <a:solidFill>
                <a:srgbClr val="000000">
                  <a:alpha val="100000"/>
                </a:srgbClr>
              </a:solidFill>
              <a:latin typeface="Times New Roman" panose="02020603050405020304" pitchFamily="18" charset="0"/>
              <a:cs typeface="Times New Roman" panose="02020603050405020304" pitchFamily="18" charset="0"/>
            </a:endParaRPr>
          </a:p>
          <a:p>
            <a:pPr marL="238125" lvl="0" indent="-238125" fontAlgn="base">
              <a:buClr>
                <a:srgbClr val="000000">
                  <a:alpha val="100000"/>
                </a:srgbClr>
              </a:buClr>
              <a:buFont typeface="Calibri"/>
              <a:buChar char="•"/>
            </a:pPr>
            <a:endParaRPr lang="en-US" dirty="0">
              <a:solidFill>
                <a:srgbClr val="000000">
                  <a:alpha val="100000"/>
                </a:srgbClr>
              </a:solidFill>
              <a:latin typeface="Times New Roman" panose="02020603050405020304" pitchFamily="18" charset="0"/>
              <a:cs typeface="Times New Roman" panose="02020603050405020304" pitchFamily="18" charset="0"/>
            </a:endParaRPr>
          </a:p>
          <a:p>
            <a:pPr marL="238125" lvl="0" indent="-238125" fontAlgn="base">
              <a:buClr>
                <a:srgbClr val="000000">
                  <a:alpha val="100000"/>
                </a:srgbClr>
              </a:buClr>
              <a:buFont typeface="Calibri"/>
              <a:buChar char="•"/>
            </a:pPr>
            <a:r>
              <a:rPr lang="en-US" dirty="0" smtClean="0">
                <a:solidFill>
                  <a:srgbClr val="000000">
                    <a:alpha val="100000"/>
                  </a:srgbClr>
                </a:solidFill>
                <a:latin typeface="Times New Roman" panose="02020603050405020304" pitchFamily="18" charset="0"/>
                <a:cs typeface="Times New Roman" panose="02020603050405020304" pitchFamily="18" charset="0"/>
              </a:rPr>
              <a:t>Data:</a:t>
            </a:r>
          </a:p>
          <a:p>
            <a:pPr lvl="0" fontAlgn="base">
              <a:buClr>
                <a:srgbClr val="000000">
                  <a:alpha val="100000"/>
                </a:srgbClr>
              </a:buClr>
            </a:pPr>
            <a:r>
              <a:rPr lang="en-US">
                <a:solidFill>
                  <a:srgbClr val="000000">
                    <a:alpha val="100000"/>
                  </a:srgbClr>
                </a:solidFill>
                <a:latin typeface="Times New Roman" panose="02020603050405020304" pitchFamily="18" charset="0"/>
                <a:cs typeface="Times New Roman" panose="02020603050405020304" pitchFamily="18" charset="0"/>
                <a:hlinkClick r:id="rId3"/>
              </a:rPr>
              <a:t>https</a:t>
            </a:r>
            <a:r>
              <a:rPr lang="en-US">
                <a:solidFill>
                  <a:srgbClr val="000000">
                    <a:alpha val="100000"/>
                  </a:srgbClr>
                </a:solidFill>
                <a:latin typeface="Times New Roman" panose="02020603050405020304" pitchFamily="18" charset="0"/>
                <a:cs typeface="Times New Roman" panose="02020603050405020304" pitchFamily="18" charset="0"/>
                <a:hlinkClick r:id="rId3"/>
              </a:rPr>
              <a:t>://</a:t>
            </a:r>
            <a:r>
              <a:rPr lang="en-US" smtClean="0">
                <a:solidFill>
                  <a:srgbClr val="000000">
                    <a:alpha val="100000"/>
                  </a:srgbClr>
                </a:solidFill>
                <a:latin typeface="Times New Roman" panose="02020603050405020304" pitchFamily="18" charset="0"/>
                <a:cs typeface="Times New Roman" panose="02020603050405020304" pitchFamily="18" charset="0"/>
                <a:hlinkClick r:id="rId3"/>
              </a:rPr>
              <a:t>docs.google.com/spreadsheets/d/1aLkRsGR_mScFqydIqgq2UXxGlK-BURbV16Yk_Qdp3y0?usp=forms_web_b#gid=81803250</a:t>
            </a:r>
            <a:endParaRPr lang="en-US" smtClean="0">
              <a:solidFill>
                <a:srgbClr val="000000">
                  <a:alpha val="100000"/>
                </a:srgbClr>
              </a:solidFill>
              <a:latin typeface="Times New Roman" panose="02020603050405020304" pitchFamily="18" charset="0"/>
              <a:cs typeface="Times New Roman" panose="02020603050405020304" pitchFamily="18" charset="0"/>
            </a:endParaRPr>
          </a:p>
          <a:p>
            <a:pPr marL="238125" lvl="0" indent="-238125" fontAlgn="base">
              <a:buClr>
                <a:srgbClr val="000000">
                  <a:alpha val="100000"/>
                </a:srgbClr>
              </a:buClr>
              <a:buFont typeface="Calibri"/>
              <a:buChar char="•"/>
            </a:pPr>
            <a:endParaRPr lang="en-US" dirty="0">
              <a:solidFill>
                <a:srgbClr val="000000">
                  <a:alpha val="100000"/>
                </a:srgb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19125" y="6381750"/>
            <a:ext cx="7620000" cy="381000"/>
          </a:xfrm>
          <a:prstGeom prst="rect">
            <a:avLst/>
          </a:prstGeom>
          <a:noFill/>
        </p:spPr>
        <p:txBody>
          <a:bodyPr lIns="91440" tIns="45720" rIns="91440" bIns="45720" rtlCol="0">
            <a:spAutoFit/>
          </a:bodyPr>
          <a:lstStyle/>
          <a:p>
            <a:pPr marL="0" marR="0" lvl="0" indent="0" algn="l" fontAlgn="base">
              <a:lnSpc>
                <a:spcPct val="100000"/>
              </a:lnSpc>
            </a:pPr>
            <a:endParaRP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7321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FFA07270-B11C-4C67-BEA5-EDB4A8FB494E}"/>
              </a:ext>
            </a:extLst>
          </p:cNvPr>
          <p:cNvSpPr>
            <a:spLocks noGrp="1"/>
          </p:cNvSpPr>
          <p:nvPr>
            <p:ph type="subTitle" idx="1"/>
          </p:nvPr>
        </p:nvSpPr>
        <p:spPr>
          <a:xfrm>
            <a:off x="467544" y="287809"/>
            <a:ext cx="4824536" cy="1241822"/>
          </a:xfrm>
        </p:spPr>
        <p:txBody>
          <a:bodyPr/>
          <a:lstStyle/>
          <a:p>
            <a:pPr algn="l"/>
            <a:r>
              <a:rPr lang="en-US" sz="3200" b="1" dirty="0">
                <a:solidFill>
                  <a:srgbClr val="FF0000"/>
                </a:solidFill>
                <a:latin typeface="Times New Roman" panose="02020603050405020304" pitchFamily="18" charset="0"/>
                <a:cs typeface="Times New Roman" panose="02020603050405020304" pitchFamily="18" charset="0"/>
              </a:rPr>
              <a:t>Attributes &amp; their levels</a:t>
            </a:r>
            <a:endParaRPr lang="x-none" sz="2000" dirty="0">
              <a:solidFill>
                <a:srgbClr val="FF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B6249FF5-5AA0-4E93-8015-959488167138}"/>
              </a:ext>
            </a:extLst>
          </p:cNvPr>
          <p:cNvSpPr txBox="1"/>
          <p:nvPr/>
        </p:nvSpPr>
        <p:spPr>
          <a:xfrm>
            <a:off x="179512" y="548680"/>
            <a:ext cx="8602463" cy="6121484"/>
          </a:xfrm>
          <a:prstGeom prst="rect">
            <a:avLst/>
          </a:prstGeom>
          <a:noFill/>
        </p:spPr>
        <p:txBody>
          <a:bodyPr wrap="square" rtlCol="0">
            <a:spAutoFit/>
          </a:bodyPr>
          <a:lstStyle/>
          <a:p>
            <a:pPr marL="457200" indent="-457200" algn="ctr">
              <a:lnSpc>
                <a:spcPct val="107000"/>
              </a:lnSpc>
              <a:spcAft>
                <a:spcPts val="800"/>
              </a:spcAft>
              <a:buFont typeface="+mj-lt"/>
              <a:buAutoNum type="arabicPeriod"/>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514350" indent="-514350">
              <a:buFont typeface="+mj-lt"/>
              <a:buAutoNum type="arabicPeriod"/>
            </a:pPr>
            <a:r>
              <a:rPr lang="en-US" sz="1600" b="1" dirty="0"/>
              <a:t>Price: Total amount student is supposed to pay per course.</a:t>
            </a:r>
          </a:p>
          <a:p>
            <a:pPr marL="971550" lvl="1" indent="-514350">
              <a:buFont typeface="+mj-lt"/>
              <a:buAutoNum type="alphaLcParenR"/>
            </a:pPr>
            <a:r>
              <a:rPr lang="en-US" sz="1600" dirty="0"/>
              <a:t>5,000 </a:t>
            </a:r>
            <a:r>
              <a:rPr lang="en-US" sz="1600" dirty="0" err="1"/>
              <a:t>Pkr</a:t>
            </a:r>
            <a:endParaRPr lang="en-US" sz="1600" dirty="0"/>
          </a:p>
          <a:p>
            <a:pPr marL="971550" lvl="1" indent="-514350">
              <a:buFont typeface="+mj-lt"/>
              <a:buAutoNum type="alphaLcParenR"/>
            </a:pPr>
            <a:r>
              <a:rPr lang="en-US" sz="1600" dirty="0"/>
              <a:t>7,000 </a:t>
            </a:r>
            <a:r>
              <a:rPr lang="en-US" sz="1600" dirty="0" err="1"/>
              <a:t>Pkr</a:t>
            </a:r>
            <a:endParaRPr lang="en-US" sz="1600" dirty="0"/>
          </a:p>
          <a:p>
            <a:pPr marL="971550" lvl="1" indent="-514350">
              <a:buFont typeface="+mj-lt"/>
              <a:buAutoNum type="alphaLcParenR"/>
            </a:pPr>
            <a:r>
              <a:rPr lang="en-US" sz="1600" dirty="0"/>
              <a:t>9,000 </a:t>
            </a:r>
            <a:r>
              <a:rPr lang="en-US" sz="1600" dirty="0" err="1"/>
              <a:t>Pkr</a:t>
            </a:r>
            <a:endParaRPr lang="en-US" sz="1600" dirty="0"/>
          </a:p>
          <a:p>
            <a:pPr marL="514350" indent="-514350">
              <a:buFont typeface="+mj-lt"/>
              <a:buAutoNum type="arabicPeriod"/>
            </a:pPr>
            <a:r>
              <a:rPr lang="en-US" sz="1600" b="1" dirty="0"/>
              <a:t>Lecture Delivery Mode</a:t>
            </a:r>
          </a:p>
          <a:p>
            <a:pPr marL="914400" lvl="1" indent="-457200">
              <a:buFont typeface="+mj-lt"/>
              <a:buAutoNum type="alphaLcPeriod"/>
            </a:pPr>
            <a:r>
              <a:rPr lang="en-US" sz="1600" dirty="0"/>
              <a:t>Recorded Lectures which the students can watch at their own convenience.</a:t>
            </a:r>
          </a:p>
          <a:p>
            <a:pPr marL="914400" lvl="1" indent="-457200">
              <a:buFont typeface="+mj-lt"/>
              <a:buAutoNum type="alphaLcPeriod"/>
            </a:pPr>
            <a:r>
              <a:rPr lang="en-US" sz="1600" dirty="0"/>
              <a:t>Live Lectures where the student's queries can be addressed during the lecture</a:t>
            </a:r>
          </a:p>
          <a:p>
            <a:pPr marL="914400" lvl="1" indent="-457200">
              <a:buFont typeface="+mj-lt"/>
              <a:buAutoNum type="alphaLcPeriod"/>
            </a:pPr>
            <a:r>
              <a:rPr lang="en-US" sz="1600" dirty="0"/>
              <a:t>A mixture of both recorded and live lectures to entertain the students who might have missed the live lectures or want to go over the learning once again.</a:t>
            </a:r>
          </a:p>
          <a:p>
            <a:pPr marL="514350" indent="-514350">
              <a:buFont typeface="+mj-lt"/>
              <a:buAutoNum type="arabicPeriod"/>
            </a:pPr>
            <a:r>
              <a:rPr lang="en-US" sz="1600" b="1" dirty="0"/>
              <a:t>Method of Assessment: Measures used to assess the performance of student in the course.</a:t>
            </a:r>
          </a:p>
          <a:p>
            <a:pPr marL="971550" lvl="1" indent="-514350">
              <a:buFont typeface="+mj-lt"/>
              <a:buAutoNum type="alphaLcPeriod"/>
            </a:pPr>
            <a:r>
              <a:rPr lang="en-US" sz="1600" dirty="0"/>
              <a:t>MCQs Based quizzes at the end of each module.</a:t>
            </a:r>
          </a:p>
          <a:p>
            <a:pPr marL="971550" lvl="1" indent="-514350">
              <a:buFont typeface="+mj-lt"/>
              <a:buAutoNum type="alphaLcPeriod"/>
            </a:pPr>
            <a:r>
              <a:rPr lang="en-US" sz="1600" dirty="0"/>
              <a:t>Real Life Practical Project where students are supposed to apply the learnings of the course.</a:t>
            </a:r>
          </a:p>
          <a:p>
            <a:pPr marL="971550" lvl="1" indent="-514350">
              <a:buFont typeface="+mj-lt"/>
              <a:buAutoNum type="alphaLcPeriod"/>
            </a:pPr>
            <a:r>
              <a:rPr lang="en-US" sz="1600" dirty="0"/>
              <a:t>Simulation game where students will be encouraged to solve using the learning of the course.</a:t>
            </a:r>
          </a:p>
          <a:p>
            <a:pPr marL="514350" indent="-514350">
              <a:buFont typeface="+mj-lt"/>
              <a:buAutoNum type="arabicPeriod"/>
            </a:pPr>
            <a:r>
              <a:rPr lang="en-US" sz="1600" b="1" dirty="0"/>
              <a:t>Interaction Method: How frequently and to what extent the course staff interacts with the student.</a:t>
            </a:r>
          </a:p>
          <a:p>
            <a:pPr marL="914400" lvl="1" indent="-457200">
              <a:buFont typeface="+mj-lt"/>
              <a:buAutoNum type="alphaLcPeriod"/>
            </a:pPr>
            <a:r>
              <a:rPr lang="en-US" sz="1600" dirty="0"/>
              <a:t>Weekly office hours to discuss the progress and outcome of the course in a group setting.</a:t>
            </a:r>
          </a:p>
          <a:p>
            <a:pPr marL="914400" lvl="1" indent="-457200">
              <a:buFont typeface="+mj-lt"/>
              <a:buAutoNum type="alphaLcPeriod"/>
            </a:pPr>
            <a:r>
              <a:rPr lang="en-US" sz="1600" dirty="0"/>
              <a:t>Career Mentorship: Individual sessions with the student to discuss the approaches to apply the learning of the course in the relevant field of the student.</a:t>
            </a:r>
          </a:p>
          <a:p>
            <a:pPr marL="285750" indent="-285750">
              <a:buFont typeface="Arial" panose="020B0604020202020204" pitchFamily="34" charset="0"/>
              <a:buChar char="•"/>
            </a:pPr>
            <a:endParaRPr lang="x-none" sz="1600"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467544" y="908720"/>
            <a:ext cx="7715250" cy="0"/>
          </a:xfrm>
          <a:prstGeom prst="line">
            <a:avLst/>
          </a:prstGeom>
          <a:ln w="12700" cap="flat" cmpd="sng" algn="ctr">
            <a:solidFill>
              <a:srgbClr val="7F7F7F">
                <a:alpha val="49800"/>
              </a:srgbClr>
            </a:solidFill>
            <a:prstDash val="solid"/>
            <a:round/>
            <a:headEnd type="none" w="med" len="med"/>
            <a:tailEnd type="none" w="med" len="med"/>
          </a:ln>
        </p:spPr>
      </p:cxnSp>
    </p:spTree>
    <p:extLst>
      <p:ext uri="{BB962C8B-B14F-4D97-AF65-F5344CB8AC3E}">
        <p14:creationId xmlns:p14="http://schemas.microsoft.com/office/powerpoint/2010/main" val="2220924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21FE5C-D052-47DB-B4FF-C18D41056A3F}"/>
              </a:ext>
            </a:extLst>
          </p:cNvPr>
          <p:cNvSpPr>
            <a:spLocks noGrp="1"/>
          </p:cNvSpPr>
          <p:nvPr>
            <p:ph type="title"/>
          </p:nvPr>
        </p:nvSpPr>
        <p:spPr/>
        <p:txBody>
          <a:bodyPr/>
          <a:lstStyle/>
          <a:p>
            <a:r>
              <a:rPr lang="en-US" dirty="0"/>
              <a:t>Attributes Explanation</a:t>
            </a:r>
          </a:p>
        </p:txBody>
      </p:sp>
      <p:sp>
        <p:nvSpPr>
          <p:cNvPr id="3" name="Content Placeholder 2">
            <a:extLst>
              <a:ext uri="{FF2B5EF4-FFF2-40B4-BE49-F238E27FC236}">
                <a16:creationId xmlns:a16="http://schemas.microsoft.com/office/drawing/2014/main" xmlns="" id="{A82BC205-EA88-4CAD-8CFD-01BC58549F9E}"/>
              </a:ext>
            </a:extLst>
          </p:cNvPr>
          <p:cNvSpPr>
            <a:spLocks noGrp="1"/>
          </p:cNvSpPr>
          <p:nvPr>
            <p:ph idx="1"/>
          </p:nvPr>
        </p:nvSpPr>
        <p:spPr>
          <a:xfrm>
            <a:off x="609598" y="1268760"/>
            <a:ext cx="8210873" cy="5256584"/>
          </a:xfrm>
        </p:spPr>
        <p:txBody>
          <a:bodyPr>
            <a:normAutofit/>
          </a:bodyPr>
          <a:lstStyle/>
          <a:p>
            <a:r>
              <a:rPr lang="en-US" dirty="0"/>
              <a:t>These attributes were identified after having in depth interviews with the managers of Peach Learning. The managers claimed that their target customers differentiate between courses based on these four basic attributes and their respective levels. This information was further confirmed by the group during focus groups of targeted customers as well as via literature review online. </a:t>
            </a:r>
          </a:p>
          <a:p>
            <a:r>
              <a:rPr lang="en-US" dirty="0"/>
              <a:t>It can thus be concluded that all the attributes indeed are the ones on which the managerial decisions are needed to be made. The attributes of interactions, assessments, price, method are the strategic level decisions which will directly impact the consumer choices for peach learning which was widely reflected by the focus group discussion as well.</a:t>
            </a:r>
          </a:p>
          <a:p>
            <a:r>
              <a:rPr lang="en-US" dirty="0"/>
              <a:t>These attributes are also highlighted in the integrated Marketing Campaigns held by Peach Learning. The Founder of Peach Learning claimed, “T</a:t>
            </a:r>
            <a:r>
              <a:rPr lang="en-US" i="1" dirty="0"/>
              <a:t>he perception and preferences that our customers have differ based on price, method of teaching, final assessment as well as the level of interaction that each of the course provides. These attributes are often among the top of our Frequently Asked Questions’ list as well”</a:t>
            </a:r>
          </a:p>
          <a:p>
            <a:pPr marL="0" indent="0">
              <a:buNone/>
            </a:pPr>
            <a:endParaRPr lang="en-US" dirty="0"/>
          </a:p>
        </p:txBody>
      </p:sp>
    </p:spTree>
    <p:extLst>
      <p:ext uri="{BB962C8B-B14F-4D97-AF65-F5344CB8AC3E}">
        <p14:creationId xmlns:p14="http://schemas.microsoft.com/office/powerpoint/2010/main" val="2460657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B0947E9-B579-4FE7-BF93-91ED263405A6}"/>
              </a:ext>
            </a:extLst>
          </p:cNvPr>
          <p:cNvSpPr>
            <a:spLocks noGrp="1"/>
          </p:cNvSpPr>
          <p:nvPr>
            <p:ph idx="1"/>
          </p:nvPr>
        </p:nvSpPr>
        <p:spPr>
          <a:xfrm>
            <a:off x="609598" y="836712"/>
            <a:ext cx="6914729" cy="5204651"/>
          </a:xfrm>
        </p:spPr>
        <p:txBody>
          <a:bodyPr>
            <a:normAutofit fontScale="92500" lnSpcReduction="20000"/>
          </a:bodyPr>
          <a:lstStyle/>
          <a:p>
            <a:r>
              <a:rPr lang="en-US" dirty="0"/>
              <a:t>Through our Preliminary research we identified 4 attributes each with mutually exclusive levels and the differences between these levels was clearly communicated to our respondents during the process of data collection. All the levels are distinguished and hold distinct importance in the minds of Peach Learning customers.</a:t>
            </a:r>
          </a:p>
          <a:p>
            <a:r>
              <a:rPr lang="en-US" dirty="0"/>
              <a:t>For instance, the attribute of interaction method consists of two level and they both were mutually exclusive as office hours were meant to serve as a medium to clear any misunderstanding the students might have about the course content while career mentorship aims to provide the student guidance about how he can make use of the course’s learning in his field. </a:t>
            </a:r>
          </a:p>
          <a:p>
            <a:r>
              <a:rPr lang="en-US" dirty="0"/>
              <a:t>The reasoning behind choosing levels that are mutually exclusive is to simplify the process of product differentiation </a:t>
            </a:r>
            <a:r>
              <a:rPr lang="en-US" dirty="0" err="1"/>
              <a:t>i.e</a:t>
            </a:r>
            <a:r>
              <a:rPr lang="en-US" dirty="0"/>
              <a:t> the respondents can easily determine the difference between two products based on the difference in their levels in one of the attribute.</a:t>
            </a:r>
          </a:p>
          <a:p>
            <a:r>
              <a:rPr lang="en-US" dirty="0"/>
              <a:t> For example, if we were to include two levels in lecture delivery mode one being synchronous classes and other being live lectures, these two attributes are not mutually exclusive and will create confusion for respondents as live lectures are essentially synchronous classes</a:t>
            </a:r>
          </a:p>
        </p:txBody>
      </p:sp>
    </p:spTree>
    <p:extLst>
      <p:ext uri="{BB962C8B-B14F-4D97-AF65-F5344CB8AC3E}">
        <p14:creationId xmlns:p14="http://schemas.microsoft.com/office/powerpoint/2010/main" val="551963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FFA07270-B11C-4C67-BEA5-EDB4A8FB494E}"/>
              </a:ext>
            </a:extLst>
          </p:cNvPr>
          <p:cNvSpPr>
            <a:spLocks noGrp="1"/>
          </p:cNvSpPr>
          <p:nvPr>
            <p:ph type="subTitle" idx="1"/>
          </p:nvPr>
        </p:nvSpPr>
        <p:spPr>
          <a:xfrm>
            <a:off x="328287" y="287809"/>
            <a:ext cx="4320480" cy="1241822"/>
          </a:xfrm>
        </p:spPr>
        <p:txBody>
          <a:bodyPr/>
          <a:lstStyle/>
          <a:p>
            <a:r>
              <a:rPr lang="en-US" sz="3200" b="1" dirty="0">
                <a:solidFill>
                  <a:srgbClr val="FF0000"/>
                </a:solidFill>
                <a:latin typeface="Times New Roman" panose="02020603050405020304" pitchFamily="18" charset="0"/>
                <a:cs typeface="Times New Roman" panose="02020603050405020304" pitchFamily="18" charset="0"/>
              </a:rPr>
              <a:t>Survey Methodology</a:t>
            </a:r>
            <a:endParaRPr lang="x-none" sz="2000" dirty="0">
              <a:solidFill>
                <a:srgbClr val="FF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B6249FF5-5AA0-4E93-8015-959488167138}"/>
              </a:ext>
            </a:extLst>
          </p:cNvPr>
          <p:cNvSpPr txBox="1"/>
          <p:nvPr/>
        </p:nvSpPr>
        <p:spPr>
          <a:xfrm>
            <a:off x="179512" y="692696"/>
            <a:ext cx="8602463" cy="5755743"/>
          </a:xfrm>
          <a:prstGeom prst="rect">
            <a:avLst/>
          </a:prstGeom>
          <a:noFill/>
        </p:spPr>
        <p:txBody>
          <a:bodyPr wrap="square" rtlCol="0">
            <a:spAutoFit/>
          </a:bodyPr>
          <a:lstStyle/>
          <a:p>
            <a:pPr marL="457200" indent="-457200" algn="ctr">
              <a:lnSpc>
                <a:spcPct val="107000"/>
              </a:lnSpc>
              <a:spcAft>
                <a:spcPts val="800"/>
              </a:spcAft>
              <a:buFont typeface="+mj-lt"/>
              <a:buAutoNum type="arabicPeriod"/>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shortlisted 4 attributes each with a different number of levels.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number of total possible products from these attributes were 54.</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13 products were shortlisted from these 54 possible products, using </a:t>
            </a:r>
            <a:r>
              <a:rPr lang="en-US" sz="2000" dirty="0" err="1">
                <a:latin typeface="Times New Roman" panose="02020603050405020304" pitchFamily="18" charset="0"/>
                <a:cs typeface="Times New Roman" panose="02020603050405020304" pitchFamily="18" charset="0"/>
              </a:rPr>
              <a:t>enginius</a:t>
            </a:r>
            <a:r>
              <a:rPr lang="en-US" sz="2000" dirty="0">
                <a:latin typeface="Times New Roman" panose="02020603050405020304" pitchFamily="18" charset="0"/>
                <a:cs typeface="Times New Roman" panose="02020603050405020304" pitchFamily="18" charset="0"/>
              </a:rPr>
              <a:t> conjoint analysis step 1.</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series of detailed Focus groups were conducted on zoom. Where there were group members present explaining the attributes, levels and methodology to the respondents as well as dealing with any confusions or questions asked.</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Respondents filled data in 2 steps:</a:t>
            </a:r>
          </a:p>
          <a:p>
            <a:pPr marL="800100" lvl="1" indent="-342900">
              <a:buFont typeface="+mj-lt"/>
              <a:buAutoNum type="arabicPeriod"/>
            </a:pPr>
            <a:r>
              <a:rPr lang="en-US" sz="2000" dirty="0">
                <a:latin typeface="Times New Roman" panose="02020603050405020304" pitchFamily="18" charset="0"/>
                <a:cs typeface="Times New Roman" panose="02020603050405020304" pitchFamily="18" charset="0"/>
              </a:rPr>
              <a:t>Respondents were asked to rate the products from 1 to 13 on a separate excel sheet. (this made sure they knew which overall course comes at the top of their preferred hierarchy, and which comes after)</a:t>
            </a:r>
          </a:p>
          <a:p>
            <a:pPr marL="800100" lvl="1" indent="-342900">
              <a:buFont typeface="+mj-lt"/>
              <a:buAutoNum type="arabicPeriod"/>
            </a:pPr>
            <a:r>
              <a:rPr lang="en-US" sz="2000" dirty="0">
                <a:latin typeface="Times New Roman" panose="02020603050405020304" pitchFamily="18" charset="0"/>
                <a:cs typeface="Times New Roman" panose="02020603050405020304" pitchFamily="18" charset="0"/>
              </a:rPr>
              <a:t>Based on the rankings they assigned, they were asked to assign a score (from 0 to 100) to the products. This was done on the survey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Some demographic data such as gender, age, family income etc. was also collected from the respondents.</a:t>
            </a:r>
          </a:p>
          <a:p>
            <a:pPr marL="457200" indent="-457200" algn="ctr">
              <a:lnSpc>
                <a:spcPct val="107000"/>
              </a:lnSpc>
              <a:spcAft>
                <a:spcPts val="800"/>
              </a:spcAft>
              <a:buFont typeface="+mj-lt"/>
              <a:buAutoNum type="arabicPeriod"/>
            </a:pPr>
            <a:endParaRPr lang="x-none" sz="2000"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467544" y="908720"/>
            <a:ext cx="7715250" cy="0"/>
          </a:xfrm>
          <a:prstGeom prst="line">
            <a:avLst/>
          </a:prstGeom>
          <a:ln w="12700" cap="flat" cmpd="sng" algn="ctr">
            <a:solidFill>
              <a:srgbClr val="7F7F7F">
                <a:alpha val="49800"/>
              </a:srgbClr>
            </a:solidFill>
            <a:prstDash val="solid"/>
            <a:round/>
            <a:headEnd type="none" w="med" len="med"/>
            <a:tailEnd type="none" w="med" len="med"/>
          </a:ln>
        </p:spPr>
      </p:cxnSp>
    </p:spTree>
    <p:extLst>
      <p:ext uri="{BB962C8B-B14F-4D97-AF65-F5344CB8AC3E}">
        <p14:creationId xmlns:p14="http://schemas.microsoft.com/office/powerpoint/2010/main" val="699982467"/>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34</TotalTime>
  <Words>4589</Words>
  <Application>Microsoft Office PowerPoint</Application>
  <PresentationFormat>On-screen Show (4:3)</PresentationFormat>
  <Paragraphs>538</Paragraphs>
  <Slides>57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Cambria</vt:lpstr>
      <vt:lpstr>Times New Roman</vt:lpstr>
      <vt:lpstr>Trebuchet MS</vt:lpstr>
      <vt:lpstr>Wingdings 3</vt:lpstr>
      <vt:lpstr>Facet</vt:lpstr>
      <vt:lpstr>Marketing Models  Peach Learning</vt:lpstr>
      <vt:lpstr>Why Peach Learning?</vt:lpstr>
      <vt:lpstr>PowerPoint Presentation</vt:lpstr>
      <vt:lpstr>PowerPoint Presentation</vt:lpstr>
      <vt:lpstr>Target Audience</vt:lpstr>
      <vt:lpstr>PowerPoint Presentation</vt:lpstr>
      <vt:lpstr>Attributes Explanation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Economic Feasibility to enter the market-contd.</vt:lpstr>
      <vt:lpstr>Explanation of costs</vt:lpstr>
      <vt:lpstr>Economic Feasibility to enter the market-contd.</vt:lpstr>
      <vt:lpstr>Competitors </vt:lpstr>
      <vt:lpstr>Description of Competitors</vt:lpstr>
      <vt:lpstr>Share of preferences used</vt:lpstr>
      <vt:lpstr>PowerPoint Presentation</vt:lpstr>
      <vt:lpstr>PowerPoint Presentation</vt:lpstr>
      <vt:lpstr>PowerPoint Presentation</vt:lpstr>
      <vt:lpstr>Proposed New Product</vt:lpstr>
      <vt:lpstr>NP-1</vt:lpstr>
      <vt:lpstr>NP-2</vt:lpstr>
      <vt:lpstr>NP-3</vt:lpstr>
      <vt:lpstr>We will be launching NP-2:</vt:lpstr>
      <vt:lpstr>PowerPoint Presentation</vt:lpstr>
      <vt:lpstr>We want to see what market shares and revenues our Enginius recommended optimal products will generate </vt:lpstr>
      <vt:lpstr>PowerPoint Presentation</vt:lpstr>
      <vt:lpstr>Which optimal product should we go with? analysis with respect to market share and revenue</vt:lpstr>
      <vt:lpstr>Optimal products characteristics</vt:lpstr>
      <vt:lpstr>Simulations Results</vt:lpstr>
      <vt:lpstr>Conclusion: Product 4 is chosen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Optimal or New Product</vt:lpstr>
      <vt:lpstr>Continued…</vt:lpstr>
      <vt:lpstr>More than one Offering</vt:lpstr>
      <vt:lpstr>Continued…</vt:lpstr>
      <vt:lpstr>Limitations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Models  Peach Learning</dc:title>
  <dc:creator>Tehreem Fatima</dc:creator>
  <cp:lastModifiedBy>Numan Ahmad</cp:lastModifiedBy>
  <cp:revision>6</cp:revision>
  <dcterms:created xsi:type="dcterms:W3CDTF">2020-12-12T17:20:43Z</dcterms:created>
  <dcterms:modified xsi:type="dcterms:W3CDTF">2020-12-12T17:59:05Z</dcterms:modified>
</cp:coreProperties>
</file>