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3" r:id="rId15"/>
    <p:sldId id="276" r:id="rId16"/>
    <p:sldId id="277" r:id="rId17"/>
    <p:sldId id="278" r:id="rId18"/>
    <p:sldId id="279" r:id="rId19"/>
    <p:sldId id="272" r:id="rId20"/>
    <p:sldId id="280" r:id="rId21"/>
    <p:sldId id="267" r:id="rId22"/>
    <p:sldId id="269" r:id="rId23"/>
    <p:sldId id="268" r:id="rId24"/>
    <p:sldId id="270" r:id="rId25"/>
    <p:sldId id="271" r:id="rId26"/>
    <p:sldId id="281" r:id="rId27"/>
    <p:sldId id="282" r:id="rId28"/>
    <p:sldId id="283" r:id="rId29"/>
    <p:sldId id="284" r:id="rId3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3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7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89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41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26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54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0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2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9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59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2AE6-C980-5A44-9C0C-EAA7A943CA92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01AE-2ED7-6F4C-98C8-451439CFE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7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_odt_hyperlink" Type="http://schemas.openxmlformats.org/officeDocument/2006/relationships/hyperlink" Target="https://www.onlinedoctranslator.com/en/?utm_source=onlinedoctranslator&amp;utm_medium=pptx&amp;utm_campaign=attribution" TargetMode="External"/><Relationship Id="r_odt_logo" Type="http://schemas.openxmlformats.org/officeDocument/2006/relationships/image" Target="../media/odt_attribution_logo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aaaa.com/aaa/aaa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0" y="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 (list of functions)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0A6C5F-6394-3741-991D-2B922C584311}"/>
              </a:ext>
            </a:extLst>
          </p:cNvPr>
          <p:cNvSpPr txBox="1"/>
          <p:nvPr/>
        </p:nvSpPr>
        <p:spPr>
          <a:xfrm>
            <a:off x="265895" y="448300"/>
            <a:ext cx="12618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Administrator menu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696812" y="1040586"/>
            <a:ext cx="227806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A.</a:t>
            </a:r>
            <a:r>
              <a:rPr kumimoji="1" lang="ja-JP" altLang="en-US" sz="1100"/>
              <a:t>Customer management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10BE8C-62D2-D747-BF14-D0D3FD0FB51B}"/>
              </a:ext>
            </a:extLst>
          </p:cNvPr>
          <p:cNvSpPr txBox="1"/>
          <p:nvPr/>
        </p:nvSpPr>
        <p:spPr>
          <a:xfrm>
            <a:off x="896837" y="1319085"/>
            <a:ext cx="2078039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A-1.</a:t>
            </a:r>
            <a:r>
              <a:rPr kumimoji="1" lang="ja-JP" altLang="en-US" sz="1100"/>
              <a:t>sign up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0FB96C-C7E1-884F-A918-2D4D6D978D05}"/>
              </a:ext>
            </a:extLst>
          </p:cNvPr>
          <p:cNvSpPr txBox="1"/>
          <p:nvPr/>
        </p:nvSpPr>
        <p:spPr>
          <a:xfrm>
            <a:off x="896838" y="1596333"/>
            <a:ext cx="2078040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A-2.</a:t>
            </a:r>
            <a:r>
              <a:rPr kumimoji="1" lang="ja-JP" altLang="en-US" sz="1100"/>
              <a:t>Search / edit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BF8ABF-EC7F-7E4B-9FBD-CF7D47A30083}"/>
              </a:ext>
            </a:extLst>
          </p:cNvPr>
          <p:cNvSpPr txBox="1"/>
          <p:nvPr/>
        </p:nvSpPr>
        <p:spPr>
          <a:xfrm>
            <a:off x="696363" y="1971001"/>
            <a:ext cx="2278515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B.</a:t>
            </a:r>
            <a:r>
              <a:rPr kumimoji="1" lang="ja-JP" altLang="en-US" sz="1100"/>
              <a:t>Reservation management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DFA26D-8186-F249-A8CB-15CDA0C60A03}"/>
              </a:ext>
            </a:extLst>
          </p:cNvPr>
          <p:cNvSpPr txBox="1"/>
          <p:nvPr/>
        </p:nvSpPr>
        <p:spPr>
          <a:xfrm>
            <a:off x="894744" y="2258166"/>
            <a:ext cx="2080134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B-1.</a:t>
            </a:r>
            <a:r>
              <a:rPr kumimoji="1" lang="ja-JP" altLang="en-US" sz="1100"/>
              <a:t>Reserve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sign up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F5D628-1645-1E49-9F8E-5F30DD2448F5}"/>
              </a:ext>
            </a:extLst>
          </p:cNvPr>
          <p:cNvSpPr txBox="1"/>
          <p:nvPr/>
        </p:nvSpPr>
        <p:spPr>
          <a:xfrm>
            <a:off x="894743" y="2541855"/>
            <a:ext cx="2080135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B-2.</a:t>
            </a:r>
            <a:r>
              <a:rPr kumimoji="1" lang="ja-JP" altLang="en-US" sz="1100"/>
              <a:t>Search / edit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D4116-8901-5E4D-B964-A43F1D278CE2}"/>
              </a:ext>
            </a:extLst>
          </p:cNvPr>
          <p:cNvSpPr txBox="1"/>
          <p:nvPr/>
        </p:nvSpPr>
        <p:spPr>
          <a:xfrm>
            <a:off x="696363" y="3731040"/>
            <a:ext cx="226614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D.</a:t>
            </a:r>
            <a:r>
              <a:rPr kumimoji="1" lang="ja-JP" altLang="en-US" sz="1100"/>
              <a:t>Set / coupon management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CCA05C-98E8-B74B-8F68-254D0B45E46B}"/>
              </a:ext>
            </a:extLst>
          </p:cNvPr>
          <p:cNvSpPr txBox="1"/>
          <p:nvPr/>
        </p:nvSpPr>
        <p:spPr>
          <a:xfrm>
            <a:off x="891946" y="3985758"/>
            <a:ext cx="2070563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D-1.</a:t>
            </a:r>
            <a:r>
              <a:rPr kumimoji="1" lang="ja-JP" altLang="en-US" sz="1100"/>
              <a:t>Set conditions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Registration edit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7F7EFB-1CCD-6044-BA23-FA8064C31EBE}"/>
              </a:ext>
            </a:extLst>
          </p:cNvPr>
          <p:cNvSpPr txBox="1"/>
          <p:nvPr/>
        </p:nvSpPr>
        <p:spPr>
          <a:xfrm>
            <a:off x="891946" y="4275121"/>
            <a:ext cx="2070563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D-2.</a:t>
            </a:r>
            <a:r>
              <a:rPr kumimoji="1" lang="ja-JP" altLang="en-US" sz="1100"/>
              <a:t>Coupon condition registration edit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AC022F-ED1D-9F4D-B0E7-EAB6990CA359}"/>
              </a:ext>
            </a:extLst>
          </p:cNvPr>
          <p:cNvSpPr txBox="1"/>
          <p:nvPr/>
        </p:nvSpPr>
        <p:spPr>
          <a:xfrm>
            <a:off x="682526" y="4968837"/>
            <a:ext cx="2266148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E.</a:t>
            </a:r>
            <a:r>
              <a:rPr kumimoji="1" lang="ja-JP" altLang="en-US" sz="1100"/>
              <a:t>Calendar master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273AA5-3117-9845-94E4-DA10B4235A98}"/>
              </a:ext>
            </a:extLst>
          </p:cNvPr>
          <p:cNvSpPr txBox="1"/>
          <p:nvPr/>
        </p:nvSpPr>
        <p:spPr>
          <a:xfrm>
            <a:off x="911126" y="5252374"/>
            <a:ext cx="2027150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F-1.</a:t>
            </a:r>
            <a:r>
              <a:rPr kumimoji="1" lang="ja-JP" altLang="en-US" sz="1100"/>
              <a:t>Regular holiday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Registration edit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6B99A5-7A76-8C48-9F07-3D54A17E1DC1}"/>
              </a:ext>
            </a:extLst>
          </p:cNvPr>
          <p:cNvSpPr txBox="1"/>
          <p:nvPr/>
        </p:nvSpPr>
        <p:spPr>
          <a:xfrm>
            <a:off x="911126" y="5520069"/>
            <a:ext cx="2027151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F-2</a:t>
            </a:r>
            <a:r>
              <a:rPr kumimoji="1" lang="ja-JP" altLang="en-US" sz="1100"/>
              <a:t>business hours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Registration edit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C924C43-3664-B646-A9E4-5A3172488301}"/>
              </a:ext>
            </a:extLst>
          </p:cNvPr>
          <p:cNvSpPr txBox="1"/>
          <p:nvPr/>
        </p:nvSpPr>
        <p:spPr>
          <a:xfrm>
            <a:off x="696363" y="9000045"/>
            <a:ext cx="226614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I.</a:t>
            </a:r>
            <a:r>
              <a:rPr kumimoji="1" lang="ja-JP" altLang="en-US" sz="1100"/>
              <a:t>Administrator master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CCE5D2-2669-8E46-8981-10A5CFAB5456}"/>
              </a:ext>
            </a:extLst>
          </p:cNvPr>
          <p:cNvSpPr txBox="1"/>
          <p:nvPr/>
        </p:nvSpPr>
        <p:spPr>
          <a:xfrm>
            <a:off x="910677" y="9287561"/>
            <a:ext cx="2027152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J-1.</a:t>
            </a:r>
            <a:r>
              <a:rPr kumimoji="1" lang="ja-JP" altLang="en-US" sz="1100"/>
              <a:t>Administrator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register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Privilege editing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03F31-D807-3942-8A03-E104A0B15023}"/>
              </a:ext>
            </a:extLst>
          </p:cNvPr>
          <p:cNvSpPr txBox="1"/>
          <p:nvPr/>
        </p:nvSpPr>
        <p:spPr>
          <a:xfrm>
            <a:off x="3282428" y="3732411"/>
            <a:ext cx="2864887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Example: Discount is applied when using for 3 hours or more continuously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FE991DC-88D8-1C43-8A93-9AD31A52EF15}"/>
              </a:ext>
            </a:extLst>
          </p:cNvPr>
          <p:cNvSpPr txBox="1"/>
          <p:nvPr/>
        </p:nvSpPr>
        <p:spPr>
          <a:xfrm>
            <a:off x="696813" y="5885799"/>
            <a:ext cx="401806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F.</a:t>
            </a:r>
            <a:r>
              <a:rPr kumimoji="1" lang="ja-JP" altLang="en-US" sz="1100"/>
              <a:t>Plan master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953872-78F0-F941-8A0E-88AEA5BBD770}"/>
              </a:ext>
            </a:extLst>
          </p:cNvPr>
          <p:cNvSpPr txBox="1"/>
          <p:nvPr/>
        </p:nvSpPr>
        <p:spPr>
          <a:xfrm>
            <a:off x="896837" y="6248301"/>
            <a:ext cx="3818037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F-1.</a:t>
            </a:r>
            <a:r>
              <a:rPr kumimoji="1" lang="ja-JP" altLang="en-US" sz="1100"/>
              <a:t>Store master registration / editing / deletion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CE7D7FD-2E88-7C46-9839-B05CBF2E85E9}"/>
              </a:ext>
            </a:extLst>
          </p:cNvPr>
          <p:cNvSpPr txBox="1"/>
          <p:nvPr/>
        </p:nvSpPr>
        <p:spPr>
          <a:xfrm>
            <a:off x="2976976" y="1039887"/>
            <a:ext cx="2749471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*</a:t>
            </a:r>
            <a:r>
              <a:rPr kumimoji="1" lang="ja-JP" altLang="en-US" sz="1000"/>
              <a:t>Customer status, comments, booking points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E7D7DD-81E5-FA49-BD4A-C12EC3E24929}"/>
              </a:ext>
            </a:extLst>
          </p:cNvPr>
          <p:cNvSpPr txBox="1"/>
          <p:nvPr/>
        </p:nvSpPr>
        <p:spPr>
          <a:xfrm>
            <a:off x="2923990" y="4278327"/>
            <a:ext cx="2836033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(Period | Coupon code</a:t>
            </a:r>
            <a:r>
              <a:rPr kumimoji="1" lang="en-US" altLang="ja-JP" sz="1100" dirty="0"/>
              <a:t>|</a:t>
            </a:r>
            <a:r>
              <a:rPr kumimoji="1" lang="ja-JP" altLang="en-US" sz="1100"/>
              <a:t>discount</a:t>
            </a:r>
            <a:r>
              <a:rPr kumimoji="1" lang="en-US" altLang="ja-JP" sz="1100" dirty="0"/>
              <a:t>or </a:t>
            </a:r>
            <a:r>
              <a:rPr kumimoji="1" lang="ja-JP" altLang="en-US" sz="1100"/>
              <a:t>discount)</a:t>
            </a:r>
            <a:r>
              <a:rPr kumimoji="1" lang="en-US" altLang="ja-JP" sz="1100" dirty="0"/>
              <a:t> </a:t>
            </a:r>
            <a:endParaRPr kumimoji="1" lang="ja-JP" altLang="en-US" sz="11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8EBF851-3ED9-BB47-ABC2-2077250A3340}"/>
              </a:ext>
            </a:extLst>
          </p:cNvPr>
          <p:cNvSpPr txBox="1"/>
          <p:nvPr/>
        </p:nvSpPr>
        <p:spPr>
          <a:xfrm>
            <a:off x="696363" y="2916243"/>
            <a:ext cx="2278515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C.</a:t>
            </a:r>
            <a:r>
              <a:rPr kumimoji="1" lang="ja-JP" altLang="en-US" sz="1100"/>
              <a:t>Order management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FBC6F-01B2-6A4E-BB1A-767A0B61A6B6}"/>
              </a:ext>
            </a:extLst>
          </p:cNvPr>
          <p:cNvSpPr txBox="1"/>
          <p:nvPr/>
        </p:nvSpPr>
        <p:spPr>
          <a:xfrm>
            <a:off x="896840" y="3207072"/>
            <a:ext cx="2080136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C-1.</a:t>
            </a:r>
            <a:r>
              <a:rPr kumimoji="1" lang="ja-JP" altLang="en-US" sz="1100"/>
              <a:t>Order search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2F664D1-F933-F142-8101-046619AD57CB}"/>
              </a:ext>
            </a:extLst>
          </p:cNvPr>
          <p:cNvSpPr txBox="1"/>
          <p:nvPr/>
        </p:nvSpPr>
        <p:spPr>
          <a:xfrm>
            <a:off x="3030308" y="3204741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00" dirty="0"/>
              <a:t>*</a:t>
            </a:r>
            <a:r>
              <a:rPr kumimoji="1" lang="ja-JP" altLang="en-US" sz="1000"/>
              <a:t>Settlement amount, settlement date and time display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CD87284-445C-3044-B27C-47BCE54D2071}"/>
              </a:ext>
            </a:extLst>
          </p:cNvPr>
          <p:cNvSpPr txBox="1"/>
          <p:nvPr/>
        </p:nvSpPr>
        <p:spPr>
          <a:xfrm>
            <a:off x="696363" y="8366620"/>
            <a:ext cx="226614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H.</a:t>
            </a:r>
            <a:r>
              <a:rPr kumimoji="1" lang="ja-JP" altLang="en-US" sz="1100"/>
              <a:t>Tax rate master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D4CE19-4712-7942-B349-6C88066FB219}"/>
              </a:ext>
            </a:extLst>
          </p:cNvPr>
          <p:cNvSpPr txBox="1"/>
          <p:nvPr/>
        </p:nvSpPr>
        <p:spPr>
          <a:xfrm>
            <a:off x="896838" y="6815032"/>
            <a:ext cx="3076481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F-3.</a:t>
            </a:r>
            <a:r>
              <a:rPr kumimoji="1" lang="ja-JP" altLang="en-US" sz="1100"/>
              <a:t>plan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And price registration / edit / delete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4322F0E-FFAF-284D-A2EE-319466BB96EA}"/>
              </a:ext>
            </a:extLst>
          </p:cNvPr>
          <p:cNvSpPr txBox="1"/>
          <p:nvPr/>
        </p:nvSpPr>
        <p:spPr>
          <a:xfrm>
            <a:off x="896388" y="8661970"/>
            <a:ext cx="2027152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H-1.</a:t>
            </a:r>
            <a:r>
              <a:rPr kumimoji="1" lang="ja-JP" altLang="en-US" sz="1100"/>
              <a:t>Consumption tax rate editing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BE9717-54C9-7B43-A844-585ADD736407}"/>
              </a:ext>
            </a:extLst>
          </p:cNvPr>
          <p:cNvSpPr txBox="1"/>
          <p:nvPr/>
        </p:nvSpPr>
        <p:spPr>
          <a:xfrm>
            <a:off x="4000500" y="6807524"/>
            <a:ext cx="1454244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*</a:t>
            </a:r>
            <a:r>
              <a:rPr kumimoji="1" lang="ja-JP" altLang="en-US" sz="1100"/>
              <a:t>Unit price setting for each application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5A4811-2933-E64B-BA38-1773A7D96FC4}"/>
              </a:ext>
            </a:extLst>
          </p:cNvPr>
          <p:cNvSpPr txBox="1"/>
          <p:nvPr/>
        </p:nvSpPr>
        <p:spPr>
          <a:xfrm>
            <a:off x="896837" y="6527630"/>
            <a:ext cx="3818038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F-2.</a:t>
            </a:r>
            <a:r>
              <a:rPr kumimoji="1" lang="ja-JP" altLang="en-US" sz="1100"/>
              <a:t>Space master registration / editing / deletion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1C9150-B114-084F-B21B-C3D4DEDCD6B5}"/>
              </a:ext>
            </a:extLst>
          </p:cNvPr>
          <p:cNvSpPr/>
          <p:nvPr/>
        </p:nvSpPr>
        <p:spPr>
          <a:xfrm>
            <a:off x="394488" y="951546"/>
            <a:ext cx="5695265" cy="2614343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61FCD5-C066-1F45-9165-8D66180D2099}"/>
              </a:ext>
            </a:extLst>
          </p:cNvPr>
          <p:cNvSpPr txBox="1"/>
          <p:nvPr/>
        </p:nvSpPr>
        <p:spPr>
          <a:xfrm>
            <a:off x="4226883" y="2139252"/>
            <a:ext cx="1736373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Store staff account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6226E56-A8B9-9546-BBA9-6E317B8513E4}"/>
              </a:ext>
            </a:extLst>
          </p:cNvPr>
          <p:cNvSpPr/>
          <p:nvPr/>
        </p:nvSpPr>
        <p:spPr>
          <a:xfrm>
            <a:off x="280188" y="804267"/>
            <a:ext cx="6183324" cy="901124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4DD60AC-DDA8-584A-9BBD-47BA74AE8414}"/>
              </a:ext>
            </a:extLst>
          </p:cNvPr>
          <p:cNvSpPr txBox="1"/>
          <p:nvPr/>
        </p:nvSpPr>
        <p:spPr>
          <a:xfrm>
            <a:off x="4349475" y="9019525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 b="1">
                <a:solidFill>
                  <a:schemeClr val="accent6">
                    <a:lumMod val="75000"/>
                  </a:schemeClr>
                </a:solidFill>
              </a:rPr>
              <a:t>Administrator master account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5917A24-4876-0742-83B4-5569380E96D9}"/>
              </a:ext>
            </a:extLst>
          </p:cNvPr>
          <p:cNvSpPr txBox="1"/>
          <p:nvPr/>
        </p:nvSpPr>
        <p:spPr>
          <a:xfrm>
            <a:off x="896837" y="7095188"/>
            <a:ext cx="3818038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F-4.</a:t>
            </a:r>
            <a:r>
              <a:rPr kumimoji="1" lang="ja-JP" altLang="en-US" sz="1100"/>
              <a:t>option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Category Master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Register / Edit / Delete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19FD71F-2213-484D-B4DE-E7D58E5CC5BD}"/>
              </a:ext>
            </a:extLst>
          </p:cNvPr>
          <p:cNvSpPr txBox="1"/>
          <p:nvPr/>
        </p:nvSpPr>
        <p:spPr>
          <a:xfrm>
            <a:off x="896837" y="7388481"/>
            <a:ext cx="3818035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F-5.</a:t>
            </a:r>
            <a:r>
              <a:rPr kumimoji="1" lang="ja-JP" altLang="en-US" sz="1100"/>
              <a:t>Option registration / deletion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D4F79A-AF77-2246-8A0A-A47ECE7FBE55}"/>
              </a:ext>
            </a:extLst>
          </p:cNvPr>
          <p:cNvSpPr txBox="1"/>
          <p:nvPr/>
        </p:nvSpPr>
        <p:spPr>
          <a:xfrm>
            <a:off x="2947517" y="5248069"/>
            <a:ext cx="2483372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*</a:t>
            </a:r>
            <a:r>
              <a:rPr kumimoji="1" lang="ja-JP" altLang="en-US" sz="1100"/>
              <a:t>Weekends and holidays are plus time</a:t>
            </a:r>
            <a:r>
              <a:rPr kumimoji="1" lang="en-US" altLang="ja-JP" sz="1100" dirty="0"/>
              <a:t>2,000</a:t>
            </a:r>
            <a:r>
              <a:rPr kumimoji="1" lang="ja-JP" altLang="en-US" sz="1100"/>
              <a:t>Yen up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61121AB-2528-FA43-A24A-2979255D06AC}"/>
              </a:ext>
            </a:extLst>
          </p:cNvPr>
          <p:cNvSpPr txBox="1"/>
          <p:nvPr/>
        </p:nvSpPr>
        <p:spPr>
          <a:xfrm>
            <a:off x="3282428" y="3975298"/>
            <a:ext cx="2626040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Example: If you make a reservation 2 months in advance</a:t>
            </a:r>
            <a:r>
              <a:rPr kumimoji="1" lang="en-US" altLang="ja-JP" sz="1100" dirty="0"/>
              <a:t>30% OFF</a:t>
            </a:r>
            <a:r>
              <a:rPr kumimoji="1" lang="ja-JP" altLang="en-US" sz="1100"/>
              <a:t>Apply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01D6E433-6183-1943-B428-4E9955E14FC8}"/>
              </a:ext>
            </a:extLst>
          </p:cNvPr>
          <p:cNvSpPr/>
          <p:nvPr/>
        </p:nvSpPr>
        <p:spPr>
          <a:xfrm>
            <a:off x="3053617" y="3742894"/>
            <a:ext cx="228811" cy="447492"/>
          </a:xfrm>
          <a:prstGeom prst="leftBrace">
            <a:avLst>
              <a:gd name="adj1" fmla="val 8333"/>
              <a:gd name="adj2" fmla="val 72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kumimoji="1" lang="ja-JP" altLang="en-US" sz="16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A7EEE96-4336-3442-A48D-A4AEC121753E}"/>
              </a:ext>
            </a:extLst>
          </p:cNvPr>
          <p:cNvSpPr txBox="1"/>
          <p:nvPr/>
        </p:nvSpPr>
        <p:spPr>
          <a:xfrm>
            <a:off x="891946" y="4570196"/>
            <a:ext cx="205672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D-4.</a:t>
            </a:r>
            <a:r>
              <a:rPr kumimoji="1" lang="ja-JP" altLang="en-US" sz="1100"/>
              <a:t>Point condition registration edit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28AF4AA-6599-F443-B111-224FEC535BBA}"/>
              </a:ext>
            </a:extLst>
          </p:cNvPr>
          <p:cNvSpPr txBox="1"/>
          <p:nvPr/>
        </p:nvSpPr>
        <p:spPr>
          <a:xfrm>
            <a:off x="2923990" y="4578365"/>
            <a:ext cx="2060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(</a:t>
            </a:r>
            <a:r>
              <a:rPr kumimoji="1" lang="en-US" altLang="ja-JP" sz="1100" dirty="0"/>
              <a:t>1,000</a:t>
            </a:r>
            <a:r>
              <a:rPr kumimoji="1" lang="ja-JP" altLang="en-US" sz="1100"/>
              <a:t>1 point per yen)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B471E83-7B9A-1B4C-939C-7C115B45D969}"/>
              </a:ext>
            </a:extLst>
          </p:cNvPr>
          <p:cNvSpPr txBox="1"/>
          <p:nvPr/>
        </p:nvSpPr>
        <p:spPr>
          <a:xfrm>
            <a:off x="696364" y="7767379"/>
            <a:ext cx="2810768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G.</a:t>
            </a:r>
            <a:r>
              <a:rPr kumimoji="1" lang="ja-JP" altLang="en-US" sz="1100"/>
              <a:t>Notification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7A5DE9B-09E2-8C47-B3B4-DDBBEF25C19B}"/>
              </a:ext>
            </a:extLst>
          </p:cNvPr>
          <p:cNvSpPr txBox="1"/>
          <p:nvPr/>
        </p:nvSpPr>
        <p:spPr>
          <a:xfrm>
            <a:off x="896388" y="8069039"/>
            <a:ext cx="2027152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G-1.</a:t>
            </a:r>
            <a:r>
              <a:rPr kumimoji="1" lang="ja-JP" altLang="en-US" sz="1100"/>
              <a:t>Notification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Registration / editing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Japanese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_odt_hyperlink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_odt_logo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(Reservation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0178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B-2.</a:t>
            </a:r>
            <a:r>
              <a:rPr kumimoji="1" lang="ja-JP" altLang="en-US" sz="1200"/>
              <a:t>Reservation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8995033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2B641B-6928-8142-8F11-B68A1D4C4AC8}"/>
              </a:ext>
            </a:extLst>
          </p:cNvPr>
          <p:cNvSpPr txBox="1"/>
          <p:nvPr/>
        </p:nvSpPr>
        <p:spPr>
          <a:xfrm>
            <a:off x="453926" y="1435269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B-2.</a:t>
            </a:r>
            <a:r>
              <a:rPr kumimoji="1" lang="ja-JP" altLang="en-US" sz="1200"/>
              <a:t>Reservation edit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C6B525B-8B58-0E4A-98BD-E0D38C849E61}"/>
              </a:ext>
            </a:extLst>
          </p:cNvPr>
          <p:cNvSpPr/>
          <p:nvPr/>
        </p:nvSpPr>
        <p:spPr>
          <a:xfrm>
            <a:off x="2200455" y="2211875"/>
            <a:ext cx="593612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2021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27A354B-75BA-3F49-BA65-44E316D45A6E}"/>
              </a:ext>
            </a:extLst>
          </p:cNvPr>
          <p:cNvSpPr txBox="1"/>
          <p:nvPr/>
        </p:nvSpPr>
        <p:spPr>
          <a:xfrm>
            <a:off x="1040445" y="219900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Enter the reservation date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B34EDC5-C0BF-634A-85B3-5928F7CD5EF1}"/>
              </a:ext>
            </a:extLst>
          </p:cNvPr>
          <p:cNvSpPr txBox="1"/>
          <p:nvPr/>
        </p:nvSpPr>
        <p:spPr>
          <a:xfrm>
            <a:off x="2846081" y="21990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Year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40BA705-0BA9-0A4E-84B3-9CD23432EF10}"/>
              </a:ext>
            </a:extLst>
          </p:cNvPr>
          <p:cNvSpPr/>
          <p:nvPr/>
        </p:nvSpPr>
        <p:spPr>
          <a:xfrm>
            <a:off x="3349616" y="2211875"/>
            <a:ext cx="405445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Ten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DC0FACF-FEBC-8B4E-8FBF-995655A76E86}"/>
              </a:ext>
            </a:extLst>
          </p:cNvPr>
          <p:cNvSpPr txBox="1"/>
          <p:nvPr/>
        </p:nvSpPr>
        <p:spPr>
          <a:xfrm>
            <a:off x="3901158" y="21990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Month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F743491E-0448-4147-AFD0-020990444692}"/>
              </a:ext>
            </a:extLst>
          </p:cNvPr>
          <p:cNvSpPr/>
          <p:nvPr/>
        </p:nvSpPr>
        <p:spPr>
          <a:xfrm>
            <a:off x="4390625" y="2211875"/>
            <a:ext cx="405445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12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4C4D896-32C9-9B44-B907-586932689104}"/>
              </a:ext>
            </a:extLst>
          </p:cNvPr>
          <p:cNvSpPr txBox="1"/>
          <p:nvPr/>
        </p:nvSpPr>
        <p:spPr>
          <a:xfrm>
            <a:off x="4942167" y="21990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Day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EE7A42F-B70E-7C42-81EA-F25BDD61E28B}"/>
              </a:ext>
            </a:extLst>
          </p:cNvPr>
          <p:cNvSpPr txBox="1"/>
          <p:nvPr/>
        </p:nvSpPr>
        <p:spPr>
          <a:xfrm>
            <a:off x="2260146" y="8202621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to the next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10849DF-6F91-264E-BB3B-3AD5E0EE0838}"/>
              </a:ext>
            </a:extLst>
          </p:cNvPr>
          <p:cNvSpPr/>
          <p:nvPr/>
        </p:nvSpPr>
        <p:spPr>
          <a:xfrm>
            <a:off x="1053948" y="324894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8531C655-7723-6748-88FE-2293053D42A4}"/>
              </a:ext>
            </a:extLst>
          </p:cNvPr>
          <p:cNvSpPr/>
          <p:nvPr/>
        </p:nvSpPr>
        <p:spPr>
          <a:xfrm>
            <a:off x="1053948" y="343798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6983988-DBC6-A44C-A609-732800640DB3}"/>
              </a:ext>
            </a:extLst>
          </p:cNvPr>
          <p:cNvSpPr/>
          <p:nvPr/>
        </p:nvSpPr>
        <p:spPr>
          <a:xfrm>
            <a:off x="1053948" y="362701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C6B32151-70AD-6B47-8C9F-B2B1B854CCCB}"/>
              </a:ext>
            </a:extLst>
          </p:cNvPr>
          <p:cNvSpPr/>
          <p:nvPr/>
        </p:nvSpPr>
        <p:spPr>
          <a:xfrm>
            <a:off x="1053948" y="381605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FF500D3-95D7-A642-B9B5-71F5C3CA1791}"/>
              </a:ext>
            </a:extLst>
          </p:cNvPr>
          <p:cNvSpPr/>
          <p:nvPr/>
        </p:nvSpPr>
        <p:spPr>
          <a:xfrm>
            <a:off x="1053948" y="4011605"/>
            <a:ext cx="991400" cy="152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25EC079-EB78-604E-8FF5-FF89329673DB}"/>
              </a:ext>
            </a:extLst>
          </p:cNvPr>
          <p:cNvSpPr/>
          <p:nvPr/>
        </p:nvSpPr>
        <p:spPr>
          <a:xfrm>
            <a:off x="1053948" y="4200639"/>
            <a:ext cx="991400" cy="152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9F96983-8AC0-BC45-9D18-E0F1BDC58AEB}"/>
              </a:ext>
            </a:extLst>
          </p:cNvPr>
          <p:cNvSpPr/>
          <p:nvPr/>
        </p:nvSpPr>
        <p:spPr>
          <a:xfrm>
            <a:off x="1053948" y="4389673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84E0634-F43B-4A44-84A4-DFFA9CC4F3C1}"/>
              </a:ext>
            </a:extLst>
          </p:cNvPr>
          <p:cNvSpPr/>
          <p:nvPr/>
        </p:nvSpPr>
        <p:spPr>
          <a:xfrm>
            <a:off x="1053948" y="4578707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22DCDDE1-8A9B-FF4D-B9B8-3AD762258190}"/>
              </a:ext>
            </a:extLst>
          </p:cNvPr>
          <p:cNvSpPr/>
          <p:nvPr/>
        </p:nvSpPr>
        <p:spPr>
          <a:xfrm>
            <a:off x="1053948" y="477426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3BD23A40-64BF-E84D-A2A1-F2F70882F950}"/>
              </a:ext>
            </a:extLst>
          </p:cNvPr>
          <p:cNvSpPr/>
          <p:nvPr/>
        </p:nvSpPr>
        <p:spPr>
          <a:xfrm>
            <a:off x="1053948" y="496981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D3988165-0CCE-D442-AD8E-5CC518903BB9}"/>
              </a:ext>
            </a:extLst>
          </p:cNvPr>
          <p:cNvSpPr/>
          <p:nvPr/>
        </p:nvSpPr>
        <p:spPr>
          <a:xfrm>
            <a:off x="1053948" y="5171884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AF4ADD3-E446-784A-A27B-22EC16C538A9}"/>
              </a:ext>
            </a:extLst>
          </p:cNvPr>
          <p:cNvSpPr/>
          <p:nvPr/>
        </p:nvSpPr>
        <p:spPr>
          <a:xfrm>
            <a:off x="1053948" y="536743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E9F2040-B190-B34E-9563-B316AB9525FC}"/>
              </a:ext>
            </a:extLst>
          </p:cNvPr>
          <p:cNvSpPr/>
          <p:nvPr/>
        </p:nvSpPr>
        <p:spPr>
          <a:xfrm>
            <a:off x="1053948" y="5569508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3D990DB-DA43-A24F-85FB-29190E17DBC5}"/>
              </a:ext>
            </a:extLst>
          </p:cNvPr>
          <p:cNvSpPr txBox="1"/>
          <p:nvPr/>
        </p:nvSpPr>
        <p:spPr>
          <a:xfrm>
            <a:off x="1040445" y="18895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D9FDB3A-261A-7248-B829-E310077C43B5}"/>
              </a:ext>
            </a:extLst>
          </p:cNvPr>
          <p:cNvSpPr txBox="1"/>
          <p:nvPr/>
        </p:nvSpPr>
        <p:spPr>
          <a:xfrm>
            <a:off x="2081454" y="18895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Mr. Taro Yamada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5AA7A0C-A1CA-9844-A926-CB6F57AE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31" y="2189395"/>
            <a:ext cx="292100" cy="279400"/>
          </a:xfrm>
          <a:prstGeom prst="rect">
            <a:avLst/>
          </a:prstGeom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C52E4E5-2824-004F-85C9-2A304EA685AA}"/>
              </a:ext>
            </a:extLst>
          </p:cNvPr>
          <p:cNvSpPr txBox="1"/>
          <p:nvPr/>
        </p:nvSpPr>
        <p:spPr>
          <a:xfrm>
            <a:off x="4819439" y="1415672"/>
            <a:ext cx="2018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>
                <a:solidFill>
                  <a:srgbClr val="FF0000"/>
                </a:solidFill>
              </a:rPr>
              <a:t>Enter the date and press the update button</a:t>
            </a:r>
            <a:endParaRPr kumimoji="1" lang="en-US" altLang="ja-JP" sz="1100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1100">
                <a:solidFill>
                  <a:srgbClr val="FF0000"/>
                </a:solidFill>
              </a:rPr>
              <a:t>Press to display the time selection button</a:t>
            </a: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0435C109-B24F-E147-A8A4-1D196E287490}"/>
              </a:ext>
            </a:extLst>
          </p:cNvPr>
          <p:cNvCxnSpPr>
            <a:cxnSpLocks/>
            <a:stCxn id="193" idx="2"/>
            <a:endCxn id="8" idx="0"/>
          </p:cNvCxnSpPr>
          <p:nvPr/>
        </p:nvCxnSpPr>
        <p:spPr>
          <a:xfrm flipH="1">
            <a:off x="5385981" y="1846559"/>
            <a:ext cx="442709" cy="34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7213428D-EA61-8F47-B959-BF85C5159083}"/>
              </a:ext>
            </a:extLst>
          </p:cNvPr>
          <p:cNvSpPr/>
          <p:nvPr/>
        </p:nvSpPr>
        <p:spPr>
          <a:xfrm>
            <a:off x="1053948" y="576202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15:30 ~ 16:00</a:t>
            </a: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55B127C3-B70A-874D-A371-B7D55C6477C5}"/>
              </a:ext>
            </a:extLst>
          </p:cNvPr>
          <p:cNvSpPr/>
          <p:nvPr/>
        </p:nvSpPr>
        <p:spPr>
          <a:xfrm>
            <a:off x="1053948" y="595758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 00-16: 30</a:t>
            </a: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5E776DE3-5BA9-8E4A-B950-708E9AB0256F}"/>
              </a:ext>
            </a:extLst>
          </p:cNvPr>
          <p:cNvSpPr/>
          <p:nvPr/>
        </p:nvSpPr>
        <p:spPr>
          <a:xfrm>
            <a:off x="1053948" y="615965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16:30 ~ 17:00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1D309650-1BBA-214B-B324-F6D1445C4241}"/>
              </a:ext>
            </a:extLst>
          </p:cNvPr>
          <p:cNvSpPr/>
          <p:nvPr/>
        </p:nvSpPr>
        <p:spPr>
          <a:xfrm>
            <a:off x="1053948" y="634772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17: 00-17: 30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B60F28-9EF5-3141-9A53-2FB38F6462B1}"/>
              </a:ext>
            </a:extLst>
          </p:cNvPr>
          <p:cNvSpPr txBox="1"/>
          <p:nvPr/>
        </p:nvSpPr>
        <p:spPr>
          <a:xfrm>
            <a:off x="1395671" y="6518718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8CD39177-131A-4041-947D-3681887F82C1}"/>
              </a:ext>
            </a:extLst>
          </p:cNvPr>
          <p:cNvSpPr/>
          <p:nvPr/>
        </p:nvSpPr>
        <p:spPr>
          <a:xfrm>
            <a:off x="2325187" y="324894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1A30996-1B44-D848-B5AA-795807FB47FE}"/>
              </a:ext>
            </a:extLst>
          </p:cNvPr>
          <p:cNvSpPr/>
          <p:nvPr/>
        </p:nvSpPr>
        <p:spPr>
          <a:xfrm>
            <a:off x="2325187" y="343798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54C75234-A4E1-F54C-8402-097849469BE9}"/>
              </a:ext>
            </a:extLst>
          </p:cNvPr>
          <p:cNvSpPr/>
          <p:nvPr/>
        </p:nvSpPr>
        <p:spPr>
          <a:xfrm>
            <a:off x="2325187" y="362701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BAA2123-3F36-C848-83C1-88B59AC1FC2B}"/>
              </a:ext>
            </a:extLst>
          </p:cNvPr>
          <p:cNvSpPr/>
          <p:nvPr/>
        </p:nvSpPr>
        <p:spPr>
          <a:xfrm>
            <a:off x="2325187" y="381605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9BB2A224-A2B7-0C4E-A845-A199C0351C27}"/>
              </a:ext>
            </a:extLst>
          </p:cNvPr>
          <p:cNvSpPr/>
          <p:nvPr/>
        </p:nvSpPr>
        <p:spPr>
          <a:xfrm>
            <a:off x="2325187" y="401160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C4B7FE3D-A148-2343-905E-F808FB4D406B}"/>
              </a:ext>
            </a:extLst>
          </p:cNvPr>
          <p:cNvSpPr/>
          <p:nvPr/>
        </p:nvSpPr>
        <p:spPr>
          <a:xfrm>
            <a:off x="2325187" y="420063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D0AA4762-9F7E-5642-BE35-EC8B2778A6F5}"/>
              </a:ext>
            </a:extLst>
          </p:cNvPr>
          <p:cNvSpPr/>
          <p:nvPr/>
        </p:nvSpPr>
        <p:spPr>
          <a:xfrm>
            <a:off x="2325187" y="438967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88849585-DEC3-1047-B666-81DF37481AE0}"/>
              </a:ext>
            </a:extLst>
          </p:cNvPr>
          <p:cNvSpPr/>
          <p:nvPr/>
        </p:nvSpPr>
        <p:spPr>
          <a:xfrm>
            <a:off x="2325187" y="457870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9BAA06CD-AB13-7C4E-8AEA-D283D0FE15F6}"/>
              </a:ext>
            </a:extLst>
          </p:cNvPr>
          <p:cNvSpPr/>
          <p:nvPr/>
        </p:nvSpPr>
        <p:spPr>
          <a:xfrm>
            <a:off x="2325187" y="477426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6DFB3B8B-BCA7-BA44-B450-F05CE815327F}"/>
              </a:ext>
            </a:extLst>
          </p:cNvPr>
          <p:cNvSpPr/>
          <p:nvPr/>
        </p:nvSpPr>
        <p:spPr>
          <a:xfrm>
            <a:off x="2325187" y="496981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F99E1A5F-D741-8040-A2B4-49C70A24799D}"/>
              </a:ext>
            </a:extLst>
          </p:cNvPr>
          <p:cNvSpPr/>
          <p:nvPr/>
        </p:nvSpPr>
        <p:spPr>
          <a:xfrm>
            <a:off x="2325187" y="5171884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C7445519-0013-CF44-8BA2-0054FDA5AA63}"/>
              </a:ext>
            </a:extLst>
          </p:cNvPr>
          <p:cNvSpPr/>
          <p:nvPr/>
        </p:nvSpPr>
        <p:spPr>
          <a:xfrm>
            <a:off x="2325187" y="536743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E81AA88F-093F-F34A-83BD-3F6697401F37}"/>
              </a:ext>
            </a:extLst>
          </p:cNvPr>
          <p:cNvSpPr/>
          <p:nvPr/>
        </p:nvSpPr>
        <p:spPr>
          <a:xfrm>
            <a:off x="2325187" y="5569508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CB3067F8-9BD7-A14A-A784-A535E637D082}"/>
              </a:ext>
            </a:extLst>
          </p:cNvPr>
          <p:cNvSpPr/>
          <p:nvPr/>
        </p:nvSpPr>
        <p:spPr>
          <a:xfrm>
            <a:off x="2325187" y="576202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15:30 ~ 16:00</a:t>
            </a: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72D441AB-D166-B143-987E-D3C9CCA0D0D9}"/>
              </a:ext>
            </a:extLst>
          </p:cNvPr>
          <p:cNvSpPr/>
          <p:nvPr/>
        </p:nvSpPr>
        <p:spPr>
          <a:xfrm>
            <a:off x="2325187" y="595758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 00-16: 30</a:t>
            </a: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096DE381-3789-7147-AF9F-FABE604831E9}"/>
              </a:ext>
            </a:extLst>
          </p:cNvPr>
          <p:cNvSpPr/>
          <p:nvPr/>
        </p:nvSpPr>
        <p:spPr>
          <a:xfrm>
            <a:off x="2325187" y="615965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16:30 ~ 17:00</a:t>
            </a: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EA32A5DB-155E-1841-9C7F-879D2C91AED7}"/>
              </a:ext>
            </a:extLst>
          </p:cNvPr>
          <p:cNvSpPr/>
          <p:nvPr/>
        </p:nvSpPr>
        <p:spPr>
          <a:xfrm>
            <a:off x="2325187" y="634772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17: 00-17: 30</a:t>
            </a: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08D3B6D-BD88-FE4B-A1DB-1F6B76FA5BB2}"/>
              </a:ext>
            </a:extLst>
          </p:cNvPr>
          <p:cNvSpPr txBox="1"/>
          <p:nvPr/>
        </p:nvSpPr>
        <p:spPr>
          <a:xfrm>
            <a:off x="2666910" y="6518718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4011692A-838A-7741-B812-3DA9D35C0C2D}"/>
              </a:ext>
            </a:extLst>
          </p:cNvPr>
          <p:cNvSpPr/>
          <p:nvPr/>
        </p:nvSpPr>
        <p:spPr>
          <a:xfrm>
            <a:off x="3551821" y="324894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96546343-3A34-674E-A497-371B94CC8E93}"/>
              </a:ext>
            </a:extLst>
          </p:cNvPr>
          <p:cNvSpPr/>
          <p:nvPr/>
        </p:nvSpPr>
        <p:spPr>
          <a:xfrm>
            <a:off x="3551821" y="343798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57695622-7C95-914C-8201-F38F2C616577}"/>
              </a:ext>
            </a:extLst>
          </p:cNvPr>
          <p:cNvSpPr/>
          <p:nvPr/>
        </p:nvSpPr>
        <p:spPr>
          <a:xfrm>
            <a:off x="3551821" y="3627017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C74B9129-C9EF-F648-9C5F-0BA849AEDCB7}"/>
              </a:ext>
            </a:extLst>
          </p:cNvPr>
          <p:cNvSpPr/>
          <p:nvPr/>
        </p:nvSpPr>
        <p:spPr>
          <a:xfrm>
            <a:off x="3551821" y="381605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03B995DC-D1EB-8646-B029-341A369ECF61}"/>
              </a:ext>
            </a:extLst>
          </p:cNvPr>
          <p:cNvSpPr/>
          <p:nvPr/>
        </p:nvSpPr>
        <p:spPr>
          <a:xfrm>
            <a:off x="3551821" y="4011605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C167DB90-6E7B-1E40-8A5A-2D7F8EF60B27}"/>
              </a:ext>
            </a:extLst>
          </p:cNvPr>
          <p:cNvSpPr/>
          <p:nvPr/>
        </p:nvSpPr>
        <p:spPr>
          <a:xfrm>
            <a:off x="3551821" y="420063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DA81EB64-1281-3349-A4B1-41A375B4E9F5}"/>
              </a:ext>
            </a:extLst>
          </p:cNvPr>
          <p:cNvSpPr/>
          <p:nvPr/>
        </p:nvSpPr>
        <p:spPr>
          <a:xfrm>
            <a:off x="3551821" y="438967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B98F249C-6182-D74F-9D28-2C7758F64D26}"/>
              </a:ext>
            </a:extLst>
          </p:cNvPr>
          <p:cNvSpPr/>
          <p:nvPr/>
        </p:nvSpPr>
        <p:spPr>
          <a:xfrm>
            <a:off x="3551821" y="457870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DF4244E-0A28-6B4D-8280-C56927B19737}"/>
              </a:ext>
            </a:extLst>
          </p:cNvPr>
          <p:cNvSpPr/>
          <p:nvPr/>
        </p:nvSpPr>
        <p:spPr>
          <a:xfrm>
            <a:off x="3551821" y="477426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0F24D151-8ABF-6245-83F0-C4ED424EA61F}"/>
              </a:ext>
            </a:extLst>
          </p:cNvPr>
          <p:cNvSpPr/>
          <p:nvPr/>
        </p:nvSpPr>
        <p:spPr>
          <a:xfrm>
            <a:off x="3551821" y="4969812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6C857A01-0FE4-054E-9D66-974B54D9B74B}"/>
              </a:ext>
            </a:extLst>
          </p:cNvPr>
          <p:cNvSpPr/>
          <p:nvPr/>
        </p:nvSpPr>
        <p:spPr>
          <a:xfrm>
            <a:off x="3551821" y="5171884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AE95E6A9-ECD4-9942-8761-C86663398286}"/>
              </a:ext>
            </a:extLst>
          </p:cNvPr>
          <p:cNvSpPr/>
          <p:nvPr/>
        </p:nvSpPr>
        <p:spPr>
          <a:xfrm>
            <a:off x="3551821" y="5367436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3F17A09D-1044-774B-BE1B-7DE9D4AC2066}"/>
              </a:ext>
            </a:extLst>
          </p:cNvPr>
          <p:cNvSpPr/>
          <p:nvPr/>
        </p:nvSpPr>
        <p:spPr>
          <a:xfrm>
            <a:off x="3551821" y="5569508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9CCC45A4-B1A0-6748-8FD7-8415C509752A}"/>
              </a:ext>
            </a:extLst>
          </p:cNvPr>
          <p:cNvSpPr/>
          <p:nvPr/>
        </p:nvSpPr>
        <p:spPr>
          <a:xfrm>
            <a:off x="3551821" y="576202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15:30 ~ 16:00</a:t>
            </a: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B008FD45-3558-DC46-831A-CBAEE10DE62A}"/>
              </a:ext>
            </a:extLst>
          </p:cNvPr>
          <p:cNvSpPr/>
          <p:nvPr/>
        </p:nvSpPr>
        <p:spPr>
          <a:xfrm>
            <a:off x="3551821" y="595758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 00-16: 30</a:t>
            </a: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BEDAF853-E90C-E748-B335-73A272518B70}"/>
              </a:ext>
            </a:extLst>
          </p:cNvPr>
          <p:cNvSpPr/>
          <p:nvPr/>
        </p:nvSpPr>
        <p:spPr>
          <a:xfrm>
            <a:off x="3551821" y="615965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16:30 ~ 17:00</a:t>
            </a: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7E7EC983-DC0B-1646-9B78-FC9D51E4F650}"/>
              </a:ext>
            </a:extLst>
          </p:cNvPr>
          <p:cNvSpPr/>
          <p:nvPr/>
        </p:nvSpPr>
        <p:spPr>
          <a:xfrm>
            <a:off x="3551821" y="634772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17: 00-17: 30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477C4E-7926-DC47-8787-C97ED4BF03A6}"/>
              </a:ext>
            </a:extLst>
          </p:cNvPr>
          <p:cNvSpPr txBox="1"/>
          <p:nvPr/>
        </p:nvSpPr>
        <p:spPr>
          <a:xfrm>
            <a:off x="3893544" y="6518718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27BD5ED1-CE03-384D-88FB-C1DFA74BC650}"/>
              </a:ext>
            </a:extLst>
          </p:cNvPr>
          <p:cNvSpPr/>
          <p:nvPr/>
        </p:nvSpPr>
        <p:spPr>
          <a:xfrm>
            <a:off x="4811909" y="324894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93F59D48-FEEE-F543-942C-78A87B371401}"/>
              </a:ext>
            </a:extLst>
          </p:cNvPr>
          <p:cNvSpPr/>
          <p:nvPr/>
        </p:nvSpPr>
        <p:spPr>
          <a:xfrm>
            <a:off x="4811909" y="343798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72D8C2D2-C13F-1942-BDF9-96C087233494}"/>
              </a:ext>
            </a:extLst>
          </p:cNvPr>
          <p:cNvSpPr/>
          <p:nvPr/>
        </p:nvSpPr>
        <p:spPr>
          <a:xfrm>
            <a:off x="4811909" y="362701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579A739A-D340-D347-9CE3-336C795CF2BB}"/>
              </a:ext>
            </a:extLst>
          </p:cNvPr>
          <p:cNvSpPr/>
          <p:nvPr/>
        </p:nvSpPr>
        <p:spPr>
          <a:xfrm>
            <a:off x="4811909" y="381605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A5D00DD9-E561-E24F-993C-ECEFEAF13B12}"/>
              </a:ext>
            </a:extLst>
          </p:cNvPr>
          <p:cNvSpPr/>
          <p:nvPr/>
        </p:nvSpPr>
        <p:spPr>
          <a:xfrm>
            <a:off x="4811909" y="401160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AD71ED06-D515-A049-962D-851EE401C161}"/>
              </a:ext>
            </a:extLst>
          </p:cNvPr>
          <p:cNvSpPr/>
          <p:nvPr/>
        </p:nvSpPr>
        <p:spPr>
          <a:xfrm>
            <a:off x="4811909" y="420063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1FF96B55-C0D0-854A-BF7D-41669C57A79E}"/>
              </a:ext>
            </a:extLst>
          </p:cNvPr>
          <p:cNvSpPr/>
          <p:nvPr/>
        </p:nvSpPr>
        <p:spPr>
          <a:xfrm>
            <a:off x="4811909" y="438967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F822A9-4B37-E649-A0E9-2E9B5149DEC6}"/>
              </a:ext>
            </a:extLst>
          </p:cNvPr>
          <p:cNvSpPr/>
          <p:nvPr/>
        </p:nvSpPr>
        <p:spPr>
          <a:xfrm>
            <a:off x="4811909" y="457870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D51EFAB2-4A28-744F-9E3B-2151D14B1071}"/>
              </a:ext>
            </a:extLst>
          </p:cNvPr>
          <p:cNvSpPr/>
          <p:nvPr/>
        </p:nvSpPr>
        <p:spPr>
          <a:xfrm>
            <a:off x="4811909" y="477426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70CD0507-39A5-B447-88C8-A1584FF80D03}"/>
              </a:ext>
            </a:extLst>
          </p:cNvPr>
          <p:cNvSpPr/>
          <p:nvPr/>
        </p:nvSpPr>
        <p:spPr>
          <a:xfrm>
            <a:off x="4811909" y="496981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D100CC7C-9EB3-7E42-9AEC-8D876F3A96D7}"/>
              </a:ext>
            </a:extLst>
          </p:cNvPr>
          <p:cNvSpPr/>
          <p:nvPr/>
        </p:nvSpPr>
        <p:spPr>
          <a:xfrm>
            <a:off x="4811909" y="5171884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82FFC092-3A44-084A-9BC3-EBBD4098D762}"/>
              </a:ext>
            </a:extLst>
          </p:cNvPr>
          <p:cNvSpPr/>
          <p:nvPr/>
        </p:nvSpPr>
        <p:spPr>
          <a:xfrm>
            <a:off x="4811909" y="5367436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B484EA5A-CC1F-5142-B23D-42471E8A501C}"/>
              </a:ext>
            </a:extLst>
          </p:cNvPr>
          <p:cNvSpPr/>
          <p:nvPr/>
        </p:nvSpPr>
        <p:spPr>
          <a:xfrm>
            <a:off x="4811909" y="5569508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0DC8E30-757A-5A4A-92E5-1765B01A5F28}"/>
              </a:ext>
            </a:extLst>
          </p:cNvPr>
          <p:cNvSpPr/>
          <p:nvPr/>
        </p:nvSpPr>
        <p:spPr>
          <a:xfrm>
            <a:off x="4811909" y="576202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15:30 ~ 16:00</a:t>
            </a: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D076F1BE-F77A-FF48-8437-37C32B026D56}"/>
              </a:ext>
            </a:extLst>
          </p:cNvPr>
          <p:cNvSpPr/>
          <p:nvPr/>
        </p:nvSpPr>
        <p:spPr>
          <a:xfrm>
            <a:off x="4811909" y="595758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 00-16: 30</a:t>
            </a: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0CCF7B88-87C0-9E46-9B3C-6FA7651E993B}"/>
              </a:ext>
            </a:extLst>
          </p:cNvPr>
          <p:cNvSpPr/>
          <p:nvPr/>
        </p:nvSpPr>
        <p:spPr>
          <a:xfrm>
            <a:off x="4811909" y="615965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16:30 ~ 17:00</a:t>
            </a: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FC253692-20EE-4843-B821-E4534E65E9F7}"/>
              </a:ext>
            </a:extLst>
          </p:cNvPr>
          <p:cNvSpPr/>
          <p:nvPr/>
        </p:nvSpPr>
        <p:spPr>
          <a:xfrm>
            <a:off x="4811909" y="634772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17: 00-17: 30</a:t>
            </a: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A524C4D6-4A16-5D47-8698-921A7A8582C3}"/>
              </a:ext>
            </a:extLst>
          </p:cNvPr>
          <p:cNvSpPr txBox="1"/>
          <p:nvPr/>
        </p:nvSpPr>
        <p:spPr>
          <a:xfrm>
            <a:off x="5153632" y="6518718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</a:p>
        </p:txBody>
      </p:sp>
      <p:sp>
        <p:nvSpPr>
          <p:cNvPr id="104" name="下矢印 103">
            <a:extLst>
              <a:ext uri="{FF2B5EF4-FFF2-40B4-BE49-F238E27FC236}">
                <a16:creationId xmlns:a16="http://schemas.microsoft.com/office/drawing/2014/main" id="{73D75894-53F3-C648-B492-BC788670C3BB}"/>
              </a:ext>
            </a:extLst>
          </p:cNvPr>
          <p:cNvSpPr/>
          <p:nvPr/>
        </p:nvSpPr>
        <p:spPr>
          <a:xfrm>
            <a:off x="2346932" y="9311861"/>
            <a:ext cx="1336851" cy="368589"/>
          </a:xfrm>
          <a:prstGeom prst="downArrow">
            <a:avLst>
              <a:gd name="adj1" fmla="val 50000"/>
              <a:gd name="adj2" fmla="val 729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D257983-21AE-E34C-899F-1A4E643952F8}"/>
              </a:ext>
            </a:extLst>
          </p:cNvPr>
          <p:cNvSpPr/>
          <p:nvPr/>
        </p:nvSpPr>
        <p:spPr>
          <a:xfrm>
            <a:off x="5738247" y="7780608"/>
            <a:ext cx="991400" cy="223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>
                <a:solidFill>
                  <a:schemeClr val="tx1"/>
                </a:solidFill>
              </a:rPr>
              <a:t>Reservations not accepted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417D3FC-A389-8945-ADD2-06F7F0C0C972}"/>
              </a:ext>
            </a:extLst>
          </p:cNvPr>
          <p:cNvSpPr/>
          <p:nvPr/>
        </p:nvSpPr>
        <p:spPr>
          <a:xfrm>
            <a:off x="5738247" y="8028684"/>
            <a:ext cx="991400" cy="223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/>
              <a:t>Reservation possible</a:t>
            </a:r>
            <a:endParaRPr kumimoji="1" lang="en-US" altLang="ja-JP" sz="900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DE0C8BA-5F04-7649-A93C-04654A81929E}"/>
              </a:ext>
            </a:extLst>
          </p:cNvPr>
          <p:cNvSpPr/>
          <p:nvPr/>
        </p:nvSpPr>
        <p:spPr>
          <a:xfrm>
            <a:off x="5738247" y="8276760"/>
            <a:ext cx="991400" cy="22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/>
              <a:t>Reserved</a:t>
            </a:r>
            <a:endParaRPr kumimoji="1" lang="en-US" altLang="ja-JP" sz="9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FB5E462-02FA-B041-AA78-CBB879C1FB02}"/>
              </a:ext>
            </a:extLst>
          </p:cNvPr>
          <p:cNvSpPr/>
          <p:nvPr/>
        </p:nvSpPr>
        <p:spPr>
          <a:xfrm>
            <a:off x="5738247" y="8524835"/>
            <a:ext cx="991400" cy="223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/>
              <a:t>Reservation selected</a:t>
            </a:r>
            <a:endParaRPr kumimoji="1" lang="en-US" altLang="ja-JP" sz="9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DF35BA8-32E4-654E-A281-662E836D531E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5F2593B-8106-424F-B61A-5BE0B536DFCB}"/>
              </a:ext>
            </a:extLst>
          </p:cNvPr>
          <p:cNvSpPr txBox="1"/>
          <p:nvPr/>
        </p:nvSpPr>
        <p:spPr>
          <a:xfrm>
            <a:off x="921242" y="700378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 b="1"/>
              <a:t>addition</a:t>
            </a:r>
            <a:endParaRPr kumimoji="1" lang="en-US" altLang="ja-JP" sz="800" b="1" dirty="0"/>
          </a:p>
          <a:p>
            <a:pPr rtl="0" algn="l"/>
            <a:r>
              <a:rPr kumimoji="1" lang="ja-JP" altLang="en-US" sz="800" b="1"/>
              <a:t>Option selection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CF0C95C1-E31C-4D49-99B6-36A086C5812D}"/>
              </a:ext>
            </a:extLst>
          </p:cNvPr>
          <p:cNvSpPr txBox="1"/>
          <p:nvPr/>
        </p:nvSpPr>
        <p:spPr>
          <a:xfrm>
            <a:off x="1811035" y="6938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☑️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84C2328-54AF-9446-8DDA-77248327D1E7}"/>
              </a:ext>
            </a:extLst>
          </p:cNvPr>
          <p:cNvSpPr txBox="1"/>
          <p:nvPr/>
        </p:nvSpPr>
        <p:spPr>
          <a:xfrm>
            <a:off x="2090183" y="6982071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Photographer</a:t>
            </a:r>
            <a:r>
              <a:rPr kumimoji="1" lang="en-US" altLang="ja-JP" sz="1050" dirty="0"/>
              <a:t>A</a:t>
            </a:r>
            <a:endParaRPr kumimoji="1" lang="ja-JP" altLang="en-US" sz="105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973256A-CFB4-1042-9D6C-3F0DE7B146C9}"/>
              </a:ext>
            </a:extLst>
          </p:cNvPr>
          <p:cNvSpPr txBox="1"/>
          <p:nvPr/>
        </p:nvSpPr>
        <p:spPr>
          <a:xfrm>
            <a:off x="3155513" y="6938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75222A0-ADE4-584D-9AC1-53A98B7B07C1}"/>
              </a:ext>
            </a:extLst>
          </p:cNvPr>
          <p:cNvSpPr txBox="1"/>
          <p:nvPr/>
        </p:nvSpPr>
        <p:spPr>
          <a:xfrm>
            <a:off x="3434661" y="6982071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Photographer</a:t>
            </a:r>
            <a:r>
              <a:rPr kumimoji="1" lang="en-US" altLang="ja-JP" sz="1050" dirty="0"/>
              <a:t>B</a:t>
            </a:r>
            <a:endParaRPr kumimoji="1" lang="ja-JP" altLang="en-US" sz="105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CE1150C-3E74-8341-B79D-BB82A702C9A9}"/>
              </a:ext>
            </a:extLst>
          </p:cNvPr>
          <p:cNvSpPr/>
          <p:nvPr/>
        </p:nvSpPr>
        <p:spPr>
          <a:xfrm>
            <a:off x="860410" y="6871457"/>
            <a:ext cx="5137179" cy="111851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C4E7D05-AEBD-754F-A548-90A901130FC2}"/>
              </a:ext>
            </a:extLst>
          </p:cNvPr>
          <p:cNvSpPr txBox="1"/>
          <p:nvPr/>
        </p:nvSpPr>
        <p:spPr>
          <a:xfrm>
            <a:off x="4569975" y="69385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F30367A-2E2D-4C43-A9E8-DF1166CFB8A7}"/>
              </a:ext>
            </a:extLst>
          </p:cNvPr>
          <p:cNvSpPr txBox="1"/>
          <p:nvPr/>
        </p:nvSpPr>
        <p:spPr>
          <a:xfrm>
            <a:off x="4849123" y="6982071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Photographer</a:t>
            </a:r>
            <a:r>
              <a:rPr kumimoji="1" lang="en-US" altLang="ja-JP" sz="1050" dirty="0"/>
              <a:t>C</a:t>
            </a:r>
            <a:endParaRPr kumimoji="1" lang="ja-JP" altLang="en-US" sz="105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B12005C-5BF0-934A-87E0-6561664E0B85}"/>
              </a:ext>
            </a:extLst>
          </p:cNvPr>
          <p:cNvSpPr txBox="1"/>
          <p:nvPr/>
        </p:nvSpPr>
        <p:spPr>
          <a:xfrm>
            <a:off x="2090183" y="736069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equipment</a:t>
            </a:r>
            <a:r>
              <a:rPr kumimoji="1" lang="en-US" altLang="ja-JP" sz="1050" dirty="0"/>
              <a:t>A</a:t>
            </a:r>
            <a:endParaRPr kumimoji="1" lang="ja-JP" altLang="en-US" sz="105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52A0596-B330-F14E-86EB-561E46CD09B0}"/>
              </a:ext>
            </a:extLst>
          </p:cNvPr>
          <p:cNvSpPr txBox="1"/>
          <p:nvPr/>
        </p:nvSpPr>
        <p:spPr>
          <a:xfrm>
            <a:off x="2811160" y="7317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93674C7-E26E-8F40-8896-23747B9DAE38}"/>
              </a:ext>
            </a:extLst>
          </p:cNvPr>
          <p:cNvSpPr txBox="1"/>
          <p:nvPr/>
        </p:nvSpPr>
        <p:spPr>
          <a:xfrm>
            <a:off x="3090308" y="736069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equipment</a:t>
            </a:r>
            <a:r>
              <a:rPr kumimoji="1" lang="en-US" altLang="ja-JP" sz="1050" dirty="0"/>
              <a:t>B</a:t>
            </a:r>
            <a:endParaRPr kumimoji="1" lang="ja-JP" altLang="en-US" sz="1050"/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C4D401D1-8B44-094B-A693-6EE0B71B171D}"/>
              </a:ext>
            </a:extLst>
          </p:cNvPr>
          <p:cNvCxnSpPr>
            <a:cxnSpLocks/>
          </p:cNvCxnSpPr>
          <p:nvPr/>
        </p:nvCxnSpPr>
        <p:spPr>
          <a:xfrm>
            <a:off x="921242" y="7317129"/>
            <a:ext cx="4963742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B8F02CF-EAA2-3840-A49D-5BD0040E1815}"/>
              </a:ext>
            </a:extLst>
          </p:cNvPr>
          <p:cNvSpPr txBox="1"/>
          <p:nvPr/>
        </p:nvSpPr>
        <p:spPr>
          <a:xfrm>
            <a:off x="3668410" y="7317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607D6512-0B77-3D4B-9E8E-5E235421F7D0}"/>
              </a:ext>
            </a:extLst>
          </p:cNvPr>
          <p:cNvSpPr txBox="1"/>
          <p:nvPr/>
        </p:nvSpPr>
        <p:spPr>
          <a:xfrm>
            <a:off x="3947558" y="73606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equipment</a:t>
            </a:r>
            <a:r>
              <a:rPr kumimoji="1" lang="en-US" altLang="ja-JP" sz="1050" dirty="0"/>
              <a:t>C</a:t>
            </a:r>
            <a:endParaRPr kumimoji="1" lang="ja-JP" altLang="en-US" sz="1050"/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E27D096-C133-9849-B637-C61E1BCB9BC6}"/>
              </a:ext>
            </a:extLst>
          </p:cNvPr>
          <p:cNvCxnSpPr>
            <a:cxnSpLocks/>
          </p:cNvCxnSpPr>
          <p:nvPr/>
        </p:nvCxnSpPr>
        <p:spPr>
          <a:xfrm>
            <a:off x="921242" y="7695747"/>
            <a:ext cx="4963742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6E8FD62-3FA9-C84E-BD1F-AE02C82D0424}"/>
              </a:ext>
            </a:extLst>
          </p:cNvPr>
          <p:cNvSpPr txBox="1"/>
          <p:nvPr/>
        </p:nvSpPr>
        <p:spPr>
          <a:xfrm>
            <a:off x="1811035" y="7681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64190704-3935-9C40-9C34-5FC3A5A86146}"/>
              </a:ext>
            </a:extLst>
          </p:cNvPr>
          <p:cNvSpPr txBox="1"/>
          <p:nvPr/>
        </p:nvSpPr>
        <p:spPr>
          <a:xfrm>
            <a:off x="2090183" y="77250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Edit quote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C5CE8E28-C022-4E43-925E-FDF4F65B9DC0}"/>
              </a:ext>
            </a:extLst>
          </p:cNvPr>
          <p:cNvSpPr txBox="1"/>
          <p:nvPr/>
        </p:nvSpPr>
        <p:spPr>
          <a:xfrm>
            <a:off x="1811035" y="7362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☑️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B39F43A-923F-5145-B620-69A1C93C979C}"/>
              </a:ext>
            </a:extLst>
          </p:cNvPr>
          <p:cNvSpPr txBox="1"/>
          <p:nvPr/>
        </p:nvSpPr>
        <p:spPr>
          <a:xfrm>
            <a:off x="1087894" y="2547323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2D0305BE-57A7-EB4C-BD27-EF1F1595B96A}"/>
              </a:ext>
            </a:extLst>
          </p:cNvPr>
          <p:cNvSpPr txBox="1"/>
          <p:nvPr/>
        </p:nvSpPr>
        <p:spPr>
          <a:xfrm>
            <a:off x="2372636" y="2547323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B</a:t>
            </a:r>
            <a:endParaRPr kumimoji="1" lang="ja-JP" altLang="en-US" sz="120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079B52E4-1B88-0548-B8F2-9B552BF75CF5}"/>
              </a:ext>
            </a:extLst>
          </p:cNvPr>
          <p:cNvSpPr txBox="1"/>
          <p:nvPr/>
        </p:nvSpPr>
        <p:spPr>
          <a:xfrm>
            <a:off x="3601382" y="254732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C</a:t>
            </a:r>
            <a:endParaRPr kumimoji="1" lang="ja-JP" altLang="en-US" sz="120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1AC2F140-920D-9A4F-B539-29F8E86EF431}"/>
              </a:ext>
            </a:extLst>
          </p:cNvPr>
          <p:cNvSpPr txBox="1"/>
          <p:nvPr/>
        </p:nvSpPr>
        <p:spPr>
          <a:xfrm>
            <a:off x="4890899" y="2547323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D</a:t>
            </a:r>
            <a:endParaRPr kumimoji="1" lang="ja-JP" altLang="en-US" sz="1200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C3B8B83-2C0B-9A4F-8760-4A9E3B393369}"/>
              </a:ext>
            </a:extLst>
          </p:cNvPr>
          <p:cNvSpPr txBox="1"/>
          <p:nvPr/>
        </p:nvSpPr>
        <p:spPr>
          <a:xfrm>
            <a:off x="1073620" y="2738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F11EEC3-4C25-DD40-B5BB-C50126BE2F6B}"/>
              </a:ext>
            </a:extLst>
          </p:cNvPr>
          <p:cNvSpPr txBox="1"/>
          <p:nvPr/>
        </p:nvSpPr>
        <p:spPr>
          <a:xfrm>
            <a:off x="1352768" y="2782376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BCABB66F-1875-E54B-9283-E9036E33ED5B}"/>
              </a:ext>
            </a:extLst>
          </p:cNvPr>
          <p:cNvSpPr txBox="1"/>
          <p:nvPr/>
        </p:nvSpPr>
        <p:spPr>
          <a:xfrm>
            <a:off x="2402357" y="2738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0D07AED-D453-D84D-98ED-6355D9C98F82}"/>
              </a:ext>
            </a:extLst>
          </p:cNvPr>
          <p:cNvSpPr txBox="1"/>
          <p:nvPr/>
        </p:nvSpPr>
        <p:spPr>
          <a:xfrm>
            <a:off x="2681505" y="2782376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6F0C337-4697-DF48-B671-1CB948E009D0}"/>
              </a:ext>
            </a:extLst>
          </p:cNvPr>
          <p:cNvSpPr txBox="1"/>
          <p:nvPr/>
        </p:nvSpPr>
        <p:spPr>
          <a:xfrm>
            <a:off x="3616795" y="2738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AF93DFA7-34A1-7E43-89D5-7B340E82F8C5}"/>
              </a:ext>
            </a:extLst>
          </p:cNvPr>
          <p:cNvSpPr txBox="1"/>
          <p:nvPr/>
        </p:nvSpPr>
        <p:spPr>
          <a:xfrm>
            <a:off x="3895943" y="2782376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EC399B32-84CF-5B41-81D0-78068B747798}"/>
              </a:ext>
            </a:extLst>
          </p:cNvPr>
          <p:cNvSpPr txBox="1"/>
          <p:nvPr/>
        </p:nvSpPr>
        <p:spPr>
          <a:xfrm>
            <a:off x="4831233" y="2738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0EC9E82-CD8B-694C-815F-E7A244889792}"/>
              </a:ext>
            </a:extLst>
          </p:cNvPr>
          <p:cNvSpPr txBox="1"/>
          <p:nvPr/>
        </p:nvSpPr>
        <p:spPr>
          <a:xfrm>
            <a:off x="5110381" y="2782376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ACB5E10-F461-0C4D-9665-869FA002B7CC}"/>
              </a:ext>
            </a:extLst>
          </p:cNvPr>
          <p:cNvSpPr txBox="1"/>
          <p:nvPr/>
        </p:nvSpPr>
        <p:spPr>
          <a:xfrm>
            <a:off x="1033255" y="3015872"/>
            <a:ext cx="2574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800" dirty="0">
                <a:solidFill>
                  <a:srgbClr val="FF0000"/>
                </a:solidFill>
              </a:rPr>
              <a:t>*</a:t>
            </a:r>
            <a:r>
              <a:rPr kumimoji="1" lang="ja-JP" altLang="en-US" sz="800">
                <a:solidFill>
                  <a:srgbClr val="FF0000"/>
                </a:solidFill>
              </a:rPr>
              <a:t>Because I already have a reservation</a:t>
            </a:r>
            <a:r>
              <a:rPr kumimoji="1" lang="en-US" altLang="ja-JP" sz="800" dirty="0">
                <a:solidFill>
                  <a:srgbClr val="FF0000"/>
                </a:solidFill>
              </a:rPr>
              <a:t>1</a:t>
            </a:r>
            <a:r>
              <a:rPr kumimoji="1" lang="ja-JP" altLang="en-US" sz="800">
                <a:solidFill>
                  <a:srgbClr val="FF0000"/>
                </a:solidFill>
              </a:rPr>
              <a:t>It cannot be reserved daily.</a:t>
            </a:r>
          </a:p>
        </p:txBody>
      </p:sp>
    </p:spTree>
    <p:extLst>
      <p:ext uri="{BB962C8B-B14F-4D97-AF65-F5344CB8AC3E}">
        <p14:creationId xmlns:p14="http://schemas.microsoft.com/office/powerpoint/2010/main" val="145666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(Reservation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0178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B-2.</a:t>
            </a:r>
            <a:r>
              <a:rPr kumimoji="1" lang="ja-JP" altLang="en-US" sz="1200"/>
              <a:t>Reservation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268188" y="112416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B-2.</a:t>
            </a:r>
            <a:r>
              <a:rPr kumimoji="1" lang="ja-JP" altLang="en-US" sz="1200"/>
              <a:t>Reservation edit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0E34513-E9A9-8B40-9472-0092A2EB2CC6}"/>
              </a:ext>
            </a:extLst>
          </p:cNvPr>
          <p:cNvCxnSpPr/>
          <p:nvPr/>
        </p:nvCxnSpPr>
        <p:spPr>
          <a:xfrm>
            <a:off x="268188" y="7515716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下矢印 77">
            <a:extLst>
              <a:ext uri="{FF2B5EF4-FFF2-40B4-BE49-F238E27FC236}">
                <a16:creationId xmlns:a16="http://schemas.microsoft.com/office/drawing/2014/main" id="{42A2F4F9-2D6B-8F45-B1AF-27DC107489EA}"/>
              </a:ext>
            </a:extLst>
          </p:cNvPr>
          <p:cNvSpPr/>
          <p:nvPr/>
        </p:nvSpPr>
        <p:spPr>
          <a:xfrm>
            <a:off x="2348411" y="7515716"/>
            <a:ext cx="1336851" cy="239897"/>
          </a:xfrm>
          <a:prstGeom prst="downArrow">
            <a:avLst>
              <a:gd name="adj1" fmla="val 50000"/>
              <a:gd name="adj2" fmla="val 729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E9792EC-5EAD-3D40-9AE5-7FD1CA2DE3FA}"/>
              </a:ext>
            </a:extLst>
          </p:cNvPr>
          <p:cNvSpPr txBox="1"/>
          <p:nvPr/>
        </p:nvSpPr>
        <p:spPr>
          <a:xfrm>
            <a:off x="374496" y="143569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Reservation confirmation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2584ED-9663-DD40-986E-F5332C0475AE}"/>
              </a:ext>
            </a:extLst>
          </p:cNvPr>
          <p:cNvSpPr txBox="1"/>
          <p:nvPr/>
        </p:nvSpPr>
        <p:spPr>
          <a:xfrm>
            <a:off x="1873296" y="2734474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2021</a:t>
            </a:r>
            <a:r>
              <a:rPr kumimoji="1" lang="ja-JP" altLang="en-US" sz="1400"/>
              <a:t>Year</a:t>
            </a:r>
            <a:r>
              <a:rPr kumimoji="1" lang="en-US" altLang="ja-JP" sz="1400" dirty="0"/>
              <a:t>Ten</a:t>
            </a:r>
            <a:r>
              <a:rPr kumimoji="1" lang="ja-JP" altLang="en-US" sz="1400"/>
              <a:t>Month</a:t>
            </a:r>
            <a:r>
              <a:rPr kumimoji="1" lang="en-US" altLang="ja-JP" sz="1400" dirty="0"/>
              <a:t>12</a:t>
            </a:r>
            <a:r>
              <a:rPr kumimoji="1" lang="ja-JP" altLang="en-US" sz="1400"/>
              <a:t>Day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5A9F505-8170-2C44-8FF6-33B1D75B5177}"/>
              </a:ext>
            </a:extLst>
          </p:cNvPr>
          <p:cNvSpPr txBox="1"/>
          <p:nvPr/>
        </p:nvSpPr>
        <p:spPr>
          <a:xfrm>
            <a:off x="1916160" y="2971289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IN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11:00</a:t>
            </a:r>
            <a:endParaRPr kumimoji="1" lang="ja-JP" altLang="en-US" sz="1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43DB81A-BD4C-5147-B681-F36283640C6A}"/>
              </a:ext>
            </a:extLst>
          </p:cNvPr>
          <p:cNvSpPr txBox="1"/>
          <p:nvPr/>
        </p:nvSpPr>
        <p:spPr>
          <a:xfrm>
            <a:off x="3272511" y="295786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OUT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12:00</a:t>
            </a:r>
            <a:endParaRPr kumimoji="1" lang="ja-JP" altLang="en-US" sz="140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353DC8B-46BB-364A-B36C-C5FFA547F74D}"/>
              </a:ext>
            </a:extLst>
          </p:cNvPr>
          <p:cNvSpPr/>
          <p:nvPr/>
        </p:nvSpPr>
        <p:spPr>
          <a:xfrm>
            <a:off x="2069744" y="6397793"/>
            <a:ext cx="2815387" cy="423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algn="l"/>
            <a:r>
              <a:rPr kumimoji="1" lang="ja-JP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Please fill in other cases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B2A3757-1AD9-A748-8540-BBAF6156791E}"/>
              </a:ext>
            </a:extLst>
          </p:cNvPr>
          <p:cNvSpPr txBox="1"/>
          <p:nvPr/>
        </p:nvSpPr>
        <p:spPr>
          <a:xfrm>
            <a:off x="549133" y="607243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Usage</a:t>
            </a:r>
            <a:r>
              <a:rPr kumimoji="1" lang="en-US" altLang="ja-JP" sz="1100" dirty="0"/>
              <a:t> 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E75A200-D079-1F47-B450-A5201A532E69}"/>
              </a:ext>
            </a:extLst>
          </p:cNvPr>
          <p:cNvSpPr/>
          <p:nvPr/>
        </p:nvSpPr>
        <p:spPr>
          <a:xfrm>
            <a:off x="2069744" y="6066451"/>
            <a:ext cx="201723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en-US" altLang="ja-JP" sz="1050" dirty="0" err="1">
                <a:solidFill>
                  <a:schemeClr val="tx1"/>
                </a:solidFill>
              </a:rPr>
              <a:t>Youtube</a:t>
            </a:r>
            <a:r>
              <a:rPr kumimoji="1" lang="ja-JP" altLang="en-US" sz="1050">
                <a:solidFill>
                  <a:schemeClr val="tx1"/>
                </a:solidFill>
              </a:rPr>
              <a:t>For delivery</a:t>
            </a: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689E7014-2727-9449-BDEE-764BA46A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63" y="6066451"/>
            <a:ext cx="240418" cy="256445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E1C0896-E942-694D-81D1-7052E4F1FB7D}"/>
              </a:ext>
            </a:extLst>
          </p:cNvPr>
          <p:cNvSpPr txBox="1"/>
          <p:nvPr/>
        </p:nvSpPr>
        <p:spPr>
          <a:xfrm>
            <a:off x="2599307" y="6871892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Extension additional registration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EA09725-DCF6-3E45-95EE-70E8FB4C70EC}"/>
              </a:ext>
            </a:extLst>
          </p:cNvPr>
          <p:cNvSpPr txBox="1"/>
          <p:nvPr/>
        </p:nvSpPr>
        <p:spPr>
          <a:xfrm>
            <a:off x="549133" y="5704136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Acquisition</a:t>
            </a:r>
            <a:r>
              <a:rPr kumimoji="1" lang="en-US" altLang="ja-JP" sz="1100" dirty="0"/>
              <a:t>POINT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0632F4F-1ADA-2944-BC09-99BAD861B54D}"/>
              </a:ext>
            </a:extLst>
          </p:cNvPr>
          <p:cNvSpPr txBox="1"/>
          <p:nvPr/>
        </p:nvSpPr>
        <p:spPr>
          <a:xfrm>
            <a:off x="2478500" y="5688221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→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Total result</a:t>
            </a:r>
            <a:r>
              <a:rPr kumimoji="1" lang="en-US" altLang="ja-JP" sz="1100" dirty="0"/>
              <a:t>POINT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E61F774-D1D0-9A4A-8FDC-1C49E6C69E0D}"/>
              </a:ext>
            </a:extLst>
          </p:cNvPr>
          <p:cNvSpPr txBox="1"/>
          <p:nvPr/>
        </p:nvSpPr>
        <p:spPr>
          <a:xfrm>
            <a:off x="1957319" y="5657158"/>
            <a:ext cx="276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Four</a:t>
            </a:r>
            <a:endParaRPr kumimoji="1" lang="ja-JP" altLang="en-US" sz="140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1EC0218-6C27-534D-A8FE-0A5A6C69CB7C}"/>
              </a:ext>
            </a:extLst>
          </p:cNvPr>
          <p:cNvSpPr txBox="1"/>
          <p:nvPr/>
        </p:nvSpPr>
        <p:spPr>
          <a:xfrm>
            <a:off x="3783954" y="5700366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12</a:t>
            </a:r>
            <a:endParaRPr kumimoji="1" lang="ja-JP" altLang="en-US" sz="140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44908C2-79B6-B347-8F2E-FD3EF8A04F1C}"/>
              </a:ext>
            </a:extLst>
          </p:cNvPr>
          <p:cNvSpPr txBox="1"/>
          <p:nvPr/>
        </p:nvSpPr>
        <p:spPr>
          <a:xfrm>
            <a:off x="549133" y="421185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Extension fee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8B0FD61-2580-5C4C-90E7-D51FDD2DDDB6}"/>
              </a:ext>
            </a:extLst>
          </p:cNvPr>
          <p:cNvSpPr txBox="1"/>
          <p:nvPr/>
        </p:nvSpPr>
        <p:spPr>
          <a:xfrm>
            <a:off x="1957319" y="4190567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>
                <a:solidFill>
                  <a:srgbClr val="FF0000"/>
                </a:solidFill>
              </a:rPr>
              <a:t>4,000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A8D79FA-C884-9B4D-BBC3-1C5948594FAD}"/>
              </a:ext>
            </a:extLst>
          </p:cNvPr>
          <p:cNvSpPr txBox="1"/>
          <p:nvPr/>
        </p:nvSpPr>
        <p:spPr>
          <a:xfrm>
            <a:off x="1754878" y="228144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Shinsaibashi Amemura store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E78A6C9-9DBA-D747-A7F7-463503576D6E}"/>
              </a:ext>
            </a:extLst>
          </p:cNvPr>
          <p:cNvSpPr txBox="1"/>
          <p:nvPr/>
        </p:nvSpPr>
        <p:spPr>
          <a:xfrm>
            <a:off x="549133" y="230063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Store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97ABC9A-6445-5A47-84CF-B34A77F4448A}"/>
              </a:ext>
            </a:extLst>
          </p:cNvPr>
          <p:cNvSpPr txBox="1"/>
          <p:nvPr/>
        </p:nvSpPr>
        <p:spPr>
          <a:xfrm>
            <a:off x="549133" y="255385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Space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3CDDDA8-D535-5B41-9561-B887D12E6E81}"/>
              </a:ext>
            </a:extLst>
          </p:cNvPr>
          <p:cNvSpPr txBox="1"/>
          <p:nvPr/>
        </p:nvSpPr>
        <p:spPr>
          <a:xfrm>
            <a:off x="1765477" y="254976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Hall space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AE8E32D-268B-024A-B6E2-37FEB0592521}"/>
              </a:ext>
            </a:extLst>
          </p:cNvPr>
          <p:cNvSpPr txBox="1"/>
          <p:nvPr/>
        </p:nvSpPr>
        <p:spPr>
          <a:xfrm>
            <a:off x="549133" y="27752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Reservation date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36568CB-6B87-4143-9E76-C035572A23A6}"/>
              </a:ext>
            </a:extLst>
          </p:cNvPr>
          <p:cNvSpPr txBox="1"/>
          <p:nvPr/>
        </p:nvSpPr>
        <p:spPr>
          <a:xfrm>
            <a:off x="549133" y="303399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Reservation time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5627842-CB3C-324F-A893-15A648A9268D}"/>
              </a:ext>
            </a:extLst>
          </p:cNvPr>
          <p:cNvSpPr txBox="1"/>
          <p:nvPr/>
        </p:nvSpPr>
        <p:spPr>
          <a:xfrm>
            <a:off x="549133" y="644390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Remarks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1203304-A46F-FE4E-B458-304FD51E69B1}"/>
              </a:ext>
            </a:extLst>
          </p:cNvPr>
          <p:cNvSpPr txBox="1"/>
          <p:nvPr/>
        </p:nvSpPr>
        <p:spPr>
          <a:xfrm>
            <a:off x="549133" y="1703043"/>
            <a:ext cx="9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100"/>
              <a:t>◆ Customer number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1A271C8-0794-2B4D-AAEF-3C63160120AA}"/>
              </a:ext>
            </a:extLst>
          </p:cNvPr>
          <p:cNvSpPr txBox="1"/>
          <p:nvPr/>
        </p:nvSpPr>
        <p:spPr>
          <a:xfrm>
            <a:off x="1824266" y="1685606"/>
            <a:ext cx="14482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123456</a:t>
            </a:r>
            <a:endParaRPr kumimoji="1" lang="ja-JP" altLang="en-US" sz="11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78026DA3-7CFA-F941-B715-604623012E75}"/>
              </a:ext>
            </a:extLst>
          </p:cNvPr>
          <p:cNvSpPr txBox="1"/>
          <p:nvPr/>
        </p:nvSpPr>
        <p:spPr>
          <a:xfrm>
            <a:off x="4172516" y="1685453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Yamada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Taro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Mr</a:t>
            </a:r>
            <a:endParaRPr kumimoji="1" lang="en-US" altLang="ja-JP" sz="12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FC7D511-DF89-C94A-85FC-09F09123A495}"/>
              </a:ext>
            </a:extLst>
          </p:cNvPr>
          <p:cNvSpPr txBox="1"/>
          <p:nvPr/>
        </p:nvSpPr>
        <p:spPr>
          <a:xfrm>
            <a:off x="549133" y="39260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Extension time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8903785-216D-BC44-873E-D2CBF34B84C4}"/>
              </a:ext>
            </a:extLst>
          </p:cNvPr>
          <p:cNvSpPr txBox="1"/>
          <p:nvPr/>
        </p:nvSpPr>
        <p:spPr>
          <a:xfrm>
            <a:off x="1916160" y="387765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IN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12:00</a:t>
            </a:r>
            <a:endParaRPr kumimoji="1" lang="ja-JP" altLang="en-US" sz="140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2CE98FC-C136-1D4B-BFBD-99A3D1423E0D}"/>
              </a:ext>
            </a:extLst>
          </p:cNvPr>
          <p:cNvSpPr txBox="1"/>
          <p:nvPr/>
        </p:nvSpPr>
        <p:spPr>
          <a:xfrm>
            <a:off x="3272511" y="3864229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OUT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13:00</a:t>
            </a:r>
            <a:endParaRPr kumimoji="1" lang="ja-JP" altLang="en-US" sz="140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F86451A-468D-1E43-B91E-C93A4A344B36}"/>
              </a:ext>
            </a:extLst>
          </p:cNvPr>
          <p:cNvSpPr txBox="1"/>
          <p:nvPr/>
        </p:nvSpPr>
        <p:spPr>
          <a:xfrm>
            <a:off x="549133" y="491460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Other additional charges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15AE56C-8C89-8348-8191-271F17E4D8D3}"/>
              </a:ext>
            </a:extLst>
          </p:cNvPr>
          <p:cNvSpPr txBox="1"/>
          <p:nvPr/>
        </p:nvSpPr>
        <p:spPr>
          <a:xfrm>
            <a:off x="1962347" y="4881990"/>
            <a:ext cx="92459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400" dirty="0"/>
              <a:t>1,000</a:t>
            </a:r>
            <a:endParaRPr kumimoji="1" lang="ja-JP" altLang="en-US" sz="140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31E33CA-C1BD-BC47-8EA7-FB75AAF50608}"/>
              </a:ext>
            </a:extLst>
          </p:cNvPr>
          <p:cNvSpPr txBox="1"/>
          <p:nvPr/>
        </p:nvSpPr>
        <p:spPr>
          <a:xfrm>
            <a:off x="1824266" y="2012956"/>
            <a:ext cx="33063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100" dirty="0"/>
              <a:t>45847871</a:t>
            </a:r>
            <a:endParaRPr kumimoji="1" lang="ja-JP" altLang="en-US" sz="110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74BA89E-9CE9-9942-A9BD-D68F9C4D73C1}"/>
              </a:ext>
            </a:extLst>
          </p:cNvPr>
          <p:cNvSpPr txBox="1"/>
          <p:nvPr/>
        </p:nvSpPr>
        <p:spPr>
          <a:xfrm>
            <a:off x="549133" y="2044681"/>
            <a:ext cx="9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100"/>
              <a:t>◆ Reservation number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5D8F310-97C1-BF4D-BFE3-29ED627E528A}"/>
              </a:ext>
            </a:extLst>
          </p:cNvPr>
          <p:cNvSpPr txBox="1"/>
          <p:nvPr/>
        </p:nvSpPr>
        <p:spPr>
          <a:xfrm>
            <a:off x="2366185" y="9447618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back to index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90318A-BEBD-7D48-9D16-0D16643AD280}"/>
              </a:ext>
            </a:extLst>
          </p:cNvPr>
          <p:cNvSpPr txBox="1"/>
          <p:nvPr/>
        </p:nvSpPr>
        <p:spPr>
          <a:xfrm>
            <a:off x="2548388" y="42353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circle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8706633-A9AF-894F-BBA5-D19D3BA0DDA6}"/>
              </a:ext>
            </a:extLst>
          </p:cNvPr>
          <p:cNvSpPr txBox="1"/>
          <p:nvPr/>
        </p:nvSpPr>
        <p:spPr>
          <a:xfrm>
            <a:off x="2858084" y="49352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circle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9C6FD54-F3D9-864D-A804-1E010F4DCE64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E7181A-E8B6-FA44-B117-207145740239}"/>
              </a:ext>
            </a:extLst>
          </p:cNvPr>
          <p:cNvSpPr txBox="1"/>
          <p:nvPr/>
        </p:nvSpPr>
        <p:spPr>
          <a:xfrm>
            <a:off x="2589196" y="8527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confirmation screen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AE61BEA8-613E-FB4E-B58F-A493298ABF4D}"/>
              </a:ext>
            </a:extLst>
          </p:cNvPr>
          <p:cNvSpPr txBox="1"/>
          <p:nvPr/>
        </p:nvSpPr>
        <p:spPr>
          <a:xfrm>
            <a:off x="538477" y="329816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Space charge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EDA77A3-BB31-444C-95AB-3C5E6BAA49DE}"/>
              </a:ext>
            </a:extLst>
          </p:cNvPr>
          <p:cNvSpPr txBox="1"/>
          <p:nvPr/>
        </p:nvSpPr>
        <p:spPr>
          <a:xfrm>
            <a:off x="2278475" y="3245389"/>
            <a:ext cx="7745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E5DA3766-2022-BA4E-A710-D73104BFB10E}"/>
              </a:ext>
            </a:extLst>
          </p:cNvPr>
          <p:cNvSpPr txBox="1"/>
          <p:nvPr/>
        </p:nvSpPr>
        <p:spPr>
          <a:xfrm>
            <a:off x="538477" y="3567676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Additional option fee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A5169E6-E929-CF4D-A130-B30B5A52963F}"/>
              </a:ext>
            </a:extLst>
          </p:cNvPr>
          <p:cNvSpPr txBox="1"/>
          <p:nvPr/>
        </p:nvSpPr>
        <p:spPr>
          <a:xfrm>
            <a:off x="2168558" y="3514896"/>
            <a:ext cx="19559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Photographer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D84C55DF-7FD8-1F49-84EE-7342198BC1E4}"/>
              </a:ext>
            </a:extLst>
          </p:cNvPr>
          <p:cNvSpPr txBox="1"/>
          <p:nvPr/>
        </p:nvSpPr>
        <p:spPr>
          <a:xfrm>
            <a:off x="4151362" y="3514896"/>
            <a:ext cx="14173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equipment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BC9AE063-6F58-3046-93B9-7476CE87A487}"/>
              </a:ext>
            </a:extLst>
          </p:cNvPr>
          <p:cNvSpPr txBox="1"/>
          <p:nvPr/>
        </p:nvSpPr>
        <p:spPr>
          <a:xfrm>
            <a:off x="538477" y="4578328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Additional extension option fee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CC00E7B-AFED-744A-84C6-C1609689BD71}"/>
              </a:ext>
            </a:extLst>
          </p:cNvPr>
          <p:cNvSpPr txBox="1"/>
          <p:nvPr/>
        </p:nvSpPr>
        <p:spPr>
          <a:xfrm>
            <a:off x="2348411" y="4525548"/>
            <a:ext cx="19559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Photographer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7B462F45-33C9-B846-81F6-B5F9A9AC2BFB}"/>
              </a:ext>
            </a:extLst>
          </p:cNvPr>
          <p:cNvSpPr txBox="1"/>
          <p:nvPr/>
        </p:nvSpPr>
        <p:spPr>
          <a:xfrm>
            <a:off x="4331215" y="4525548"/>
            <a:ext cx="14173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equipment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FA6570F9-FE1E-7948-9AAF-39AE98F444B3}"/>
              </a:ext>
            </a:extLst>
          </p:cNvPr>
          <p:cNvSpPr txBox="1"/>
          <p:nvPr/>
        </p:nvSpPr>
        <p:spPr>
          <a:xfrm>
            <a:off x="549133" y="5338113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Total extended additional charge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5B113D5-809F-3F4A-8D01-1F144A49E187}"/>
              </a:ext>
            </a:extLst>
          </p:cNvPr>
          <p:cNvSpPr txBox="1"/>
          <p:nvPr/>
        </p:nvSpPr>
        <p:spPr>
          <a:xfrm>
            <a:off x="1962347" y="5295875"/>
            <a:ext cx="6864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13,000</a:t>
            </a:r>
            <a:endParaRPr kumimoji="1" lang="ja-JP" altLang="en-US" sz="140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E34B78FD-590B-5649-88A8-291AA40FB25D}"/>
              </a:ext>
            </a:extLst>
          </p:cNvPr>
          <p:cNvSpPr txBox="1"/>
          <p:nvPr/>
        </p:nvSpPr>
        <p:spPr>
          <a:xfrm>
            <a:off x="2707402" y="53491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circle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A4D62433-1B1D-2F4D-9794-E8D0F1DA926D}"/>
              </a:ext>
            </a:extLst>
          </p:cNvPr>
          <p:cNvSpPr txBox="1"/>
          <p:nvPr/>
        </p:nvSpPr>
        <p:spPr>
          <a:xfrm>
            <a:off x="3359710" y="1703043"/>
            <a:ext cx="9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100"/>
              <a:t>◆ Name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CBB8F2-3A37-8D4E-9E23-F5F1B0973B9A}"/>
              </a:ext>
            </a:extLst>
          </p:cNvPr>
          <p:cNvSpPr txBox="1"/>
          <p:nvPr/>
        </p:nvSpPr>
        <p:spPr>
          <a:xfrm>
            <a:off x="1319170" y="799565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solidFill>
                  <a:srgbClr val="FF0000"/>
                </a:solidFill>
              </a:rPr>
              <a:t>Additional charges for the day will be collected at the cash register</a:t>
            </a:r>
          </a:p>
        </p:txBody>
      </p:sp>
    </p:spTree>
    <p:extLst>
      <p:ext uri="{BB962C8B-B14F-4D97-AF65-F5344CB8AC3E}">
        <p14:creationId xmlns:p14="http://schemas.microsoft.com/office/powerpoint/2010/main" val="371349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(Reservation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0178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C.</a:t>
            </a:r>
            <a:r>
              <a:rPr kumimoji="1" lang="ja-JP" altLang="en-US" sz="1200"/>
              <a:t>Order management ＞</a:t>
            </a:r>
            <a:r>
              <a:rPr kumimoji="1" lang="en-US" altLang="ja-JP" sz="1200" dirty="0"/>
              <a:t> C-1.</a:t>
            </a:r>
            <a:r>
              <a:rPr kumimoji="1" lang="ja-JP" altLang="en-US" sz="1200"/>
              <a:t>Order search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268188" y="112416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C-1.</a:t>
            </a:r>
            <a:r>
              <a:rPr kumimoji="1" lang="ja-JP" altLang="en-US" sz="1200"/>
              <a:t>Order search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9C6FD54-F3D9-864D-A804-1E010F4DCE64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C.</a:t>
            </a:r>
            <a:r>
              <a:rPr kumimoji="1" lang="ja-JP" altLang="en-US" sz="1200"/>
              <a:t>Order management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8BB5A6-7879-464C-A560-E6DA2D019928}"/>
              </a:ext>
            </a:extLst>
          </p:cNvPr>
          <p:cNvSpPr txBox="1"/>
          <p:nvPr/>
        </p:nvSpPr>
        <p:spPr>
          <a:xfrm>
            <a:off x="5409125" y="3357231"/>
            <a:ext cx="10631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search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47AEBA-E607-8343-AE48-B83E1F0D5A7B}"/>
              </a:ext>
            </a:extLst>
          </p:cNvPr>
          <p:cNvSpPr txBox="1"/>
          <p:nvPr/>
        </p:nvSpPr>
        <p:spPr>
          <a:xfrm>
            <a:off x="268188" y="155370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Registration period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FCE32EC-9CC8-7A47-999C-0263BBDA9BAD}"/>
              </a:ext>
            </a:extLst>
          </p:cNvPr>
          <p:cNvSpPr/>
          <p:nvPr/>
        </p:nvSpPr>
        <p:spPr>
          <a:xfrm>
            <a:off x="999414" y="1573027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AEA4AAE-98E0-7141-B91B-7EE8E9DD0615}"/>
              </a:ext>
            </a:extLst>
          </p:cNvPr>
          <p:cNvSpPr txBox="1"/>
          <p:nvPr/>
        </p:nvSpPr>
        <p:spPr>
          <a:xfrm>
            <a:off x="1546799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5B8C52C-AFD5-104A-A39F-027A33F432AF}"/>
              </a:ext>
            </a:extLst>
          </p:cNvPr>
          <p:cNvSpPr/>
          <p:nvPr/>
        </p:nvSpPr>
        <p:spPr>
          <a:xfrm>
            <a:off x="1878096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5A04ED1-09DB-0944-8248-80EBB3A1ECB8}"/>
              </a:ext>
            </a:extLst>
          </p:cNvPr>
          <p:cNvSpPr txBox="1"/>
          <p:nvPr/>
        </p:nvSpPr>
        <p:spPr>
          <a:xfrm>
            <a:off x="2203826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A18D1E0-43AB-BD44-A797-B67EA2464813}"/>
              </a:ext>
            </a:extLst>
          </p:cNvPr>
          <p:cNvSpPr/>
          <p:nvPr/>
        </p:nvSpPr>
        <p:spPr>
          <a:xfrm>
            <a:off x="2498028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2F7790D-6432-5248-8EFA-20C14B202511}"/>
              </a:ext>
            </a:extLst>
          </p:cNvPr>
          <p:cNvSpPr txBox="1"/>
          <p:nvPr/>
        </p:nvSpPr>
        <p:spPr>
          <a:xfrm>
            <a:off x="2823758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24D2E00-1DFF-BF45-9CE3-8B3A93484FDB}"/>
              </a:ext>
            </a:extLst>
          </p:cNvPr>
          <p:cNvSpPr txBox="1"/>
          <p:nvPr/>
        </p:nvSpPr>
        <p:spPr>
          <a:xfrm>
            <a:off x="3211215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95FC0-6C14-4044-A103-F97885C49933}"/>
              </a:ext>
            </a:extLst>
          </p:cNvPr>
          <p:cNvSpPr/>
          <p:nvPr/>
        </p:nvSpPr>
        <p:spPr>
          <a:xfrm>
            <a:off x="3595380" y="1573027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EE13E91-BDFB-8F42-8219-0790E1F0E4A6}"/>
              </a:ext>
            </a:extLst>
          </p:cNvPr>
          <p:cNvSpPr txBox="1"/>
          <p:nvPr/>
        </p:nvSpPr>
        <p:spPr>
          <a:xfrm>
            <a:off x="4142765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50C3FB8-516E-CC43-90DD-933AF804BEE3}"/>
              </a:ext>
            </a:extLst>
          </p:cNvPr>
          <p:cNvSpPr/>
          <p:nvPr/>
        </p:nvSpPr>
        <p:spPr>
          <a:xfrm>
            <a:off x="4474062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91D6CAE-C62E-8C48-95FA-CA5F23E423BF}"/>
              </a:ext>
            </a:extLst>
          </p:cNvPr>
          <p:cNvSpPr txBox="1"/>
          <p:nvPr/>
        </p:nvSpPr>
        <p:spPr>
          <a:xfrm>
            <a:off x="4799792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6205C71-7C18-FD48-8E22-62530E96922D}"/>
              </a:ext>
            </a:extLst>
          </p:cNvPr>
          <p:cNvSpPr/>
          <p:nvPr/>
        </p:nvSpPr>
        <p:spPr>
          <a:xfrm>
            <a:off x="5093994" y="1573027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F42127-F9B0-0A4B-B8D6-CF2C216D31D4}"/>
              </a:ext>
            </a:extLst>
          </p:cNvPr>
          <p:cNvSpPr txBox="1"/>
          <p:nvPr/>
        </p:nvSpPr>
        <p:spPr>
          <a:xfrm>
            <a:off x="5419724" y="15537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2FE6DB0-C414-A14A-982D-3C2F858C683C}"/>
              </a:ext>
            </a:extLst>
          </p:cNvPr>
          <p:cNvSpPr txBox="1"/>
          <p:nvPr/>
        </p:nvSpPr>
        <p:spPr>
          <a:xfrm>
            <a:off x="268188" y="18249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Reservation period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2162C97-0892-BB46-8063-9197C0A8ACB7}"/>
              </a:ext>
            </a:extLst>
          </p:cNvPr>
          <p:cNvSpPr/>
          <p:nvPr/>
        </p:nvSpPr>
        <p:spPr>
          <a:xfrm>
            <a:off x="999414" y="1844248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D850B1D-047D-7D40-AF22-F36A16502A29}"/>
              </a:ext>
            </a:extLst>
          </p:cNvPr>
          <p:cNvSpPr txBox="1"/>
          <p:nvPr/>
        </p:nvSpPr>
        <p:spPr>
          <a:xfrm>
            <a:off x="1546799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896EC45-3217-8A41-A530-4740918F67FB}"/>
              </a:ext>
            </a:extLst>
          </p:cNvPr>
          <p:cNvSpPr/>
          <p:nvPr/>
        </p:nvSpPr>
        <p:spPr>
          <a:xfrm>
            <a:off x="1878096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730F4B0-31B3-7E4E-B421-51B2F45F2C7F}"/>
              </a:ext>
            </a:extLst>
          </p:cNvPr>
          <p:cNvSpPr txBox="1"/>
          <p:nvPr/>
        </p:nvSpPr>
        <p:spPr>
          <a:xfrm>
            <a:off x="2203826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077DF46-D994-964F-9631-6C63AE817891}"/>
              </a:ext>
            </a:extLst>
          </p:cNvPr>
          <p:cNvSpPr/>
          <p:nvPr/>
        </p:nvSpPr>
        <p:spPr>
          <a:xfrm>
            <a:off x="2498028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5D796EB4-5FED-304F-8A96-E15BE89C7C80}"/>
              </a:ext>
            </a:extLst>
          </p:cNvPr>
          <p:cNvSpPr txBox="1"/>
          <p:nvPr/>
        </p:nvSpPr>
        <p:spPr>
          <a:xfrm>
            <a:off x="2823758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8252B5BC-D1DA-7748-BCB8-C611079EEF05}"/>
              </a:ext>
            </a:extLst>
          </p:cNvPr>
          <p:cNvSpPr txBox="1"/>
          <p:nvPr/>
        </p:nvSpPr>
        <p:spPr>
          <a:xfrm>
            <a:off x="3211215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2F68CB39-1054-D14E-8F8F-8120ED5D0203}"/>
              </a:ext>
            </a:extLst>
          </p:cNvPr>
          <p:cNvSpPr/>
          <p:nvPr/>
        </p:nvSpPr>
        <p:spPr>
          <a:xfrm>
            <a:off x="3595380" y="1844248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3603088-8020-6242-821E-4A0DBADC8D32}"/>
              </a:ext>
            </a:extLst>
          </p:cNvPr>
          <p:cNvSpPr txBox="1"/>
          <p:nvPr/>
        </p:nvSpPr>
        <p:spPr>
          <a:xfrm>
            <a:off x="4142765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E85A7BF-5DB7-9D4D-B86F-E39B7631E9DE}"/>
              </a:ext>
            </a:extLst>
          </p:cNvPr>
          <p:cNvSpPr/>
          <p:nvPr/>
        </p:nvSpPr>
        <p:spPr>
          <a:xfrm>
            <a:off x="4474062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054E9E5-E1DF-9645-9FF6-64556CB9C5AE}"/>
              </a:ext>
            </a:extLst>
          </p:cNvPr>
          <p:cNvSpPr txBox="1"/>
          <p:nvPr/>
        </p:nvSpPr>
        <p:spPr>
          <a:xfrm>
            <a:off x="4799792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0E897C0-5F2D-8D40-A399-9722E2B6F902}"/>
              </a:ext>
            </a:extLst>
          </p:cNvPr>
          <p:cNvSpPr/>
          <p:nvPr/>
        </p:nvSpPr>
        <p:spPr>
          <a:xfrm>
            <a:off x="5093994" y="184424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E7C1F6C-7168-9B47-88A2-E3F482E1D9A0}"/>
              </a:ext>
            </a:extLst>
          </p:cNvPr>
          <p:cNvSpPr txBox="1"/>
          <p:nvPr/>
        </p:nvSpPr>
        <p:spPr>
          <a:xfrm>
            <a:off x="5419724" y="18249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B9806B6F-2CED-5C48-B57C-BFC20505F728}"/>
              </a:ext>
            </a:extLst>
          </p:cNvPr>
          <p:cNvCxnSpPr/>
          <p:nvPr/>
        </p:nvCxnSpPr>
        <p:spPr>
          <a:xfrm>
            <a:off x="268188" y="3792726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D3031FC-BFAC-4540-B1F5-80207FB6E36D}"/>
              </a:ext>
            </a:extLst>
          </p:cNvPr>
          <p:cNvSpPr txBox="1"/>
          <p:nvPr/>
        </p:nvSpPr>
        <p:spPr>
          <a:xfrm>
            <a:off x="2152849" y="6860407"/>
            <a:ext cx="2552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&lt;&lt;</a:t>
            </a:r>
            <a:r>
              <a:rPr kumimoji="1" lang="ja-JP" altLang="en-US" sz="1100"/>
              <a:t>return　</a:t>
            </a:r>
            <a:r>
              <a:rPr kumimoji="1" lang="en-US" altLang="ja-JP" sz="1100" dirty="0"/>
              <a:t>2</a:t>
            </a:r>
            <a:r>
              <a:rPr kumimoji="1" lang="ja-JP" altLang="en-US" sz="1100"/>
              <a:t>・</a:t>
            </a:r>
            <a:r>
              <a:rPr kumimoji="1" lang="en-US" altLang="ja-JP" sz="1100" dirty="0"/>
              <a:t>3</a:t>
            </a:r>
            <a:r>
              <a:rPr kumimoji="1" lang="ja-JP" altLang="en-US" sz="1100"/>
              <a:t>・</a:t>
            </a:r>
            <a:r>
              <a:rPr kumimoji="1" lang="en-US" altLang="ja-JP" sz="1100" dirty="0"/>
              <a:t>Four</a:t>
            </a:r>
            <a:r>
              <a:rPr kumimoji="1" lang="ja-JP" altLang="en-US" sz="1100"/>
              <a:t>・ ・ ・ ・</a:t>
            </a:r>
            <a:r>
              <a:rPr kumimoji="1" lang="en-US" altLang="ja-JP" sz="1100" dirty="0"/>
              <a:t>30</a:t>
            </a:r>
            <a:r>
              <a:rPr kumimoji="1" lang="ja-JP" altLang="en-US" sz="1100"/>
              <a:t>　to the next</a:t>
            </a:r>
            <a:r>
              <a:rPr kumimoji="1" lang="en-US" altLang="ja-JP" sz="1100" dirty="0"/>
              <a:t>&gt;&gt; &gt;&gt; </a:t>
            </a:r>
            <a:endParaRPr kumimoji="1" lang="ja-JP" altLang="en-US" sz="110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646F24B-1620-8743-B5C2-E8C756E5C420}"/>
              </a:ext>
            </a:extLst>
          </p:cNvPr>
          <p:cNvSpPr txBox="1"/>
          <p:nvPr/>
        </p:nvSpPr>
        <p:spPr>
          <a:xfrm>
            <a:off x="5267073" y="4281327"/>
            <a:ext cx="1191970" cy="257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050"/>
              <a:t>The result</a:t>
            </a:r>
            <a:r>
              <a:rPr kumimoji="1" lang="en-US" altLang="ja-JP" sz="1050" dirty="0"/>
              <a:t>CSV</a:t>
            </a:r>
            <a:r>
              <a:rPr kumimoji="1" lang="ja-JP" altLang="en-US" sz="1050"/>
              <a:t>output</a:t>
            </a:r>
          </a:p>
        </p:txBody>
      </p:sp>
      <p:graphicFrame>
        <p:nvGraphicFramePr>
          <p:cNvPr id="128" name="表 6">
            <a:extLst>
              <a:ext uri="{FF2B5EF4-FFF2-40B4-BE49-F238E27FC236}">
                <a16:creationId xmlns:a16="http://schemas.microsoft.com/office/drawing/2014/main" id="{56AA71E0-2CDB-A349-B359-159CC3FC2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29335"/>
              </p:ext>
            </p:extLst>
          </p:nvPr>
        </p:nvGraphicFramePr>
        <p:xfrm>
          <a:off x="142875" y="4848243"/>
          <a:ext cx="6641168" cy="90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348466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391272">
                  <a:extLst>
                    <a:ext uri="{9D8B030D-6E8A-4147-A177-3AD203B41FA5}">
                      <a16:colId xmlns:a16="http://schemas.microsoft.com/office/drawing/2014/main" val="3922295027"/>
                    </a:ext>
                  </a:extLst>
                </a:gridCol>
                <a:gridCol w="295835">
                  <a:extLst>
                    <a:ext uri="{9D8B030D-6E8A-4147-A177-3AD203B41FA5}">
                      <a16:colId xmlns:a16="http://schemas.microsoft.com/office/drawing/2014/main" val="889749214"/>
                    </a:ext>
                  </a:extLst>
                </a:gridCol>
                <a:gridCol w="389965">
                  <a:extLst>
                    <a:ext uri="{9D8B030D-6E8A-4147-A177-3AD203B41FA5}">
                      <a16:colId xmlns:a16="http://schemas.microsoft.com/office/drawing/2014/main" val="762778664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  <a:gridCol w="450477">
                  <a:extLst>
                    <a:ext uri="{9D8B030D-6E8A-4147-A177-3AD203B41FA5}">
                      <a16:colId xmlns:a16="http://schemas.microsoft.com/office/drawing/2014/main" val="2725333156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1477425568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1422328409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750209593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1909400263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2111875466"/>
                    </a:ext>
                  </a:extLst>
                </a:gridCol>
                <a:gridCol w="477371">
                  <a:extLst>
                    <a:ext uri="{9D8B030D-6E8A-4147-A177-3AD203B41FA5}">
                      <a16:colId xmlns:a16="http://schemas.microsoft.com/office/drawing/2014/main" val="2192410101"/>
                    </a:ext>
                  </a:extLst>
                </a:gridCol>
                <a:gridCol w="510990">
                  <a:extLst>
                    <a:ext uri="{9D8B030D-6E8A-4147-A177-3AD203B41FA5}">
                      <a16:colId xmlns:a16="http://schemas.microsoft.com/office/drawing/2014/main" val="1120551399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client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Confirmation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Customer 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Unprocessed payment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Yamada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Taro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xxx@xxx.com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FF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 u="sng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In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2021/10/1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10:00 – 13:00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5,500</a:t>
                      </a:r>
                      <a:r>
                        <a:rPr kumimoji="1" lang="ja-JP" altLang="en-US" sz="500" b="0" u="sng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1234566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Not yet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 u="sng">
                          <a:solidFill>
                            <a:srgbClr val="00B05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Available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1234565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Ten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 u="sng">
                          <a:solidFill>
                            <a:srgbClr val="7030A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Usage prohibited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</a:tbl>
          </a:graphicData>
        </a:graphic>
      </p:graphicFrame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416B637-B21C-0745-A30E-01E9077BF59D}"/>
              </a:ext>
            </a:extLst>
          </p:cNvPr>
          <p:cNvSpPr txBox="1"/>
          <p:nvPr/>
        </p:nvSpPr>
        <p:spPr>
          <a:xfrm>
            <a:off x="3114261" y="6003235"/>
            <a:ext cx="3193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・</a:t>
            </a:r>
            <a:endParaRPr kumimoji="1" lang="en-US" altLang="ja-JP" sz="1050" dirty="0"/>
          </a:p>
          <a:p>
            <a:pPr rtl="0" algn="l"/>
            <a:r>
              <a:rPr kumimoji="1" lang="ja-JP" altLang="en-US" sz="1050"/>
              <a:t>・</a:t>
            </a:r>
            <a:endParaRPr kumimoji="1" lang="en-US" altLang="ja-JP" sz="1050" dirty="0"/>
          </a:p>
          <a:p>
            <a:pPr rtl="0" algn="l"/>
            <a:r>
              <a:rPr kumimoji="1" lang="ja-JP" altLang="en-US" sz="1050"/>
              <a:t>・</a:t>
            </a:r>
            <a:endParaRPr kumimoji="1" lang="en-US" altLang="ja-JP" sz="1050" dirty="0"/>
          </a:p>
          <a:p>
            <a:pPr rtl="0" algn="l"/>
            <a:r>
              <a:rPr kumimoji="1" lang="ja-JP" altLang="en-US" sz="1050"/>
              <a:t>・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2F57F23-0765-AA4B-B76B-000E76D06FF0}"/>
              </a:ext>
            </a:extLst>
          </p:cNvPr>
          <p:cNvSpPr txBox="1"/>
          <p:nvPr/>
        </p:nvSpPr>
        <p:spPr>
          <a:xfrm>
            <a:off x="283686" y="25394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Purpose classification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43C5E1C0-71F2-4341-8EB3-2DAAD2744C65}"/>
              </a:ext>
            </a:extLst>
          </p:cNvPr>
          <p:cNvSpPr/>
          <p:nvPr/>
        </p:nvSpPr>
        <p:spPr>
          <a:xfrm>
            <a:off x="1346798" y="255878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5269E89C-2E2F-FC43-93E2-C59E0D1DEF26}"/>
              </a:ext>
            </a:extLst>
          </p:cNvPr>
          <p:cNvSpPr txBox="1"/>
          <p:nvPr/>
        </p:nvSpPr>
        <p:spPr>
          <a:xfrm>
            <a:off x="283686" y="2195924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Reserve</a:t>
            </a:r>
            <a:r>
              <a:rPr kumimoji="1" lang="en-US" altLang="ja-JP" sz="1100" dirty="0"/>
              <a:t>No</a:t>
            </a:r>
            <a:endParaRPr kumimoji="1" lang="ja-JP" altLang="en-US" sz="110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C0D72404-89AC-4544-8AA6-6635FD25B29A}"/>
              </a:ext>
            </a:extLst>
          </p:cNvPr>
          <p:cNvSpPr/>
          <p:nvPr/>
        </p:nvSpPr>
        <p:spPr>
          <a:xfrm>
            <a:off x="1346798" y="221524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F666A04-4C04-F445-A3DE-DC868BE504D4}"/>
              </a:ext>
            </a:extLst>
          </p:cNvPr>
          <p:cNvSpPr txBox="1"/>
          <p:nvPr/>
        </p:nvSpPr>
        <p:spPr>
          <a:xfrm>
            <a:off x="3088940" y="2195924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client</a:t>
            </a:r>
            <a:r>
              <a:rPr kumimoji="1" lang="en-US" altLang="ja-JP" sz="1100" dirty="0"/>
              <a:t>No</a:t>
            </a:r>
            <a:endParaRPr kumimoji="1" lang="ja-JP" altLang="en-US" sz="1100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B62F77A4-BCD0-4341-8F17-3799B18DA0F3}"/>
              </a:ext>
            </a:extLst>
          </p:cNvPr>
          <p:cNvSpPr/>
          <p:nvPr/>
        </p:nvSpPr>
        <p:spPr>
          <a:xfrm>
            <a:off x="4152052" y="221524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AC505A7-0F79-CD42-A8BA-66FC4DDA8E0E}"/>
              </a:ext>
            </a:extLst>
          </p:cNvPr>
          <p:cNvSpPr txBox="1"/>
          <p:nvPr/>
        </p:nvSpPr>
        <p:spPr>
          <a:xfrm>
            <a:off x="270492" y="319040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Reservation plan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FC8A45B-80D6-0946-BE49-742AAE01AC2B}"/>
              </a:ext>
            </a:extLst>
          </p:cNvPr>
          <p:cNvSpPr/>
          <p:nvPr/>
        </p:nvSpPr>
        <p:spPr>
          <a:xfrm>
            <a:off x="2596786" y="2614807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FD76DC8-2271-9041-B4C2-43BC2466C3EC}"/>
              </a:ext>
            </a:extLst>
          </p:cNvPr>
          <p:cNvSpPr txBox="1"/>
          <p:nvPr/>
        </p:nvSpPr>
        <p:spPr>
          <a:xfrm>
            <a:off x="3088940" y="253447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Customer rank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29187A3A-ADAF-D449-A2C7-BCB38D3B08BA}"/>
              </a:ext>
            </a:extLst>
          </p:cNvPr>
          <p:cNvSpPr/>
          <p:nvPr/>
        </p:nvSpPr>
        <p:spPr>
          <a:xfrm>
            <a:off x="4152052" y="2553797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848A7331-36F8-C44B-B63A-676ADCBC0301}"/>
              </a:ext>
            </a:extLst>
          </p:cNvPr>
          <p:cNvSpPr/>
          <p:nvPr/>
        </p:nvSpPr>
        <p:spPr>
          <a:xfrm>
            <a:off x="5402040" y="2609820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4CE841D-E7F3-4248-A98F-22747E189FD7}"/>
              </a:ext>
            </a:extLst>
          </p:cNvPr>
          <p:cNvSpPr txBox="1"/>
          <p:nvPr/>
        </p:nvSpPr>
        <p:spPr>
          <a:xfrm>
            <a:off x="283686" y="285547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Reservation store classification</a:t>
            </a: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FD10A571-BA4D-A04E-AF11-E9E0EEBE4CDA}"/>
              </a:ext>
            </a:extLst>
          </p:cNvPr>
          <p:cNvSpPr/>
          <p:nvPr/>
        </p:nvSpPr>
        <p:spPr>
          <a:xfrm>
            <a:off x="1346798" y="2874790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C6326ACD-40BC-F642-987F-3F8944CA48F3}"/>
              </a:ext>
            </a:extLst>
          </p:cNvPr>
          <p:cNvSpPr/>
          <p:nvPr/>
        </p:nvSpPr>
        <p:spPr>
          <a:xfrm>
            <a:off x="2596786" y="2930813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FB169607-65EE-C44D-B4F7-C2E29847E876}"/>
              </a:ext>
            </a:extLst>
          </p:cNvPr>
          <p:cNvSpPr txBox="1"/>
          <p:nvPr/>
        </p:nvSpPr>
        <p:spPr>
          <a:xfrm>
            <a:off x="3088940" y="31861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Payment status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501A09A-1D3A-2342-B0D6-B95467303672}"/>
              </a:ext>
            </a:extLst>
          </p:cNvPr>
          <p:cNvSpPr txBox="1"/>
          <p:nvPr/>
        </p:nvSpPr>
        <p:spPr>
          <a:xfrm>
            <a:off x="4024048" y="318612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□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Not yet　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□ Finished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F31950CA-6A1F-7545-A068-EA654BD863EE}"/>
              </a:ext>
            </a:extLst>
          </p:cNvPr>
          <p:cNvSpPr txBox="1"/>
          <p:nvPr/>
        </p:nvSpPr>
        <p:spPr>
          <a:xfrm>
            <a:off x="3088940" y="287136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Free word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5E9E9E47-10DC-FE46-986D-2170C2C62776}"/>
              </a:ext>
            </a:extLst>
          </p:cNvPr>
          <p:cNvSpPr/>
          <p:nvPr/>
        </p:nvSpPr>
        <p:spPr>
          <a:xfrm>
            <a:off x="4152052" y="2890682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12B87307-D72D-6A46-9085-1332B5834EF1}"/>
              </a:ext>
            </a:extLst>
          </p:cNvPr>
          <p:cNvSpPr/>
          <p:nvPr/>
        </p:nvSpPr>
        <p:spPr>
          <a:xfrm>
            <a:off x="1346798" y="317317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D16B6BC-4C50-2149-867A-E0BAD5F32C59}"/>
              </a:ext>
            </a:extLst>
          </p:cNvPr>
          <p:cNvSpPr/>
          <p:nvPr/>
        </p:nvSpPr>
        <p:spPr>
          <a:xfrm>
            <a:off x="2596786" y="3229197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266428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4152350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D.</a:t>
            </a:r>
            <a:r>
              <a:rPr kumimoji="1" lang="ja-JP" altLang="en-US" sz="1200"/>
              <a:t>Set coupon setting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D-1.</a:t>
            </a:r>
            <a:r>
              <a:rPr kumimoji="1" lang="ja-JP" altLang="en-US" sz="1200"/>
              <a:t>Set condition registration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289006" y="1178352"/>
            <a:ext cx="2112163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D-1.</a:t>
            </a:r>
            <a:r>
              <a:rPr kumimoji="1" lang="ja-JP" altLang="en-US" sz="1200"/>
              <a:t>Set condition registration edit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D.</a:t>
            </a:r>
            <a:r>
              <a:rPr kumimoji="1" lang="ja-JP" altLang="en-US" sz="1200"/>
              <a:t>Set coupon setting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964BF5-2C57-C045-B558-F585AAB3853E}"/>
              </a:ext>
            </a:extLst>
          </p:cNvPr>
          <p:cNvSpPr txBox="1"/>
          <p:nvPr/>
        </p:nvSpPr>
        <p:spPr>
          <a:xfrm>
            <a:off x="598631" y="4093739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Reservation date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54B9FF3-393B-3C4F-B0B4-D25127C038AD}"/>
              </a:ext>
            </a:extLst>
          </p:cNvPr>
          <p:cNvSpPr txBox="1"/>
          <p:nvPr/>
        </p:nvSpPr>
        <p:spPr>
          <a:xfrm>
            <a:off x="1721712" y="4079987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15C486A-97F5-2348-8CCD-BDC3A75DF15F}"/>
              </a:ext>
            </a:extLst>
          </p:cNvPr>
          <p:cNvSpPr txBox="1"/>
          <p:nvPr/>
        </p:nvSpPr>
        <p:spPr>
          <a:xfrm>
            <a:off x="720315" y="3634534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■ Early bird discount setting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D8C4FA6-8A41-EB42-87B9-43F17E197D69}"/>
              </a:ext>
            </a:extLst>
          </p:cNvPr>
          <p:cNvSpPr txBox="1"/>
          <p:nvPr/>
        </p:nvSpPr>
        <p:spPr>
          <a:xfrm>
            <a:off x="2598441" y="4092394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A day ago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5767B57-8864-8A49-ACC6-D23DF7E34630}"/>
              </a:ext>
            </a:extLst>
          </p:cNvPr>
          <p:cNvSpPr txBox="1"/>
          <p:nvPr/>
        </p:nvSpPr>
        <p:spPr>
          <a:xfrm>
            <a:off x="598631" y="4579514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Discount rate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707B3A-148F-5645-9C28-99514B19A9A8}"/>
              </a:ext>
            </a:extLst>
          </p:cNvPr>
          <p:cNvSpPr txBox="1"/>
          <p:nvPr/>
        </p:nvSpPr>
        <p:spPr>
          <a:xfrm>
            <a:off x="1721712" y="4565762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9A2F636-E0C0-E44B-B4DC-F90E7195BF3F}"/>
              </a:ext>
            </a:extLst>
          </p:cNvPr>
          <p:cNvSpPr txBox="1"/>
          <p:nvPr/>
        </p:nvSpPr>
        <p:spPr>
          <a:xfrm>
            <a:off x="2598441" y="4578169"/>
            <a:ext cx="7037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%</a:t>
            </a:r>
            <a:r>
              <a:rPr kumimoji="1" lang="en-US" altLang="ja-JP" sz="1200" dirty="0"/>
              <a:t>OFF OFF</a:t>
            </a:r>
            <a:endParaRPr kumimoji="1" lang="ja-JP" altLang="en-US" sz="12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10FABEC-F0B9-B645-AB24-742D13FC5D73}"/>
              </a:ext>
            </a:extLst>
          </p:cNvPr>
          <p:cNvSpPr txBox="1"/>
          <p:nvPr/>
        </p:nvSpPr>
        <p:spPr>
          <a:xfrm>
            <a:off x="3423909" y="3634534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■ Period allocation setting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33E1F15-6657-4C4D-9A1C-9A7D04847C79}"/>
              </a:ext>
            </a:extLst>
          </p:cNvPr>
          <p:cNvSpPr txBox="1"/>
          <p:nvPr/>
        </p:nvSpPr>
        <p:spPr>
          <a:xfrm>
            <a:off x="3302225" y="4150889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period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CF0C90-3B84-3742-8EC1-C1F6DC389478}"/>
              </a:ext>
            </a:extLst>
          </p:cNvPr>
          <p:cNvSpPr txBox="1"/>
          <p:nvPr/>
        </p:nvSpPr>
        <p:spPr>
          <a:xfrm>
            <a:off x="4425306" y="4137137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B90B659-F9B2-A24B-8B3A-C2901C96E816}"/>
              </a:ext>
            </a:extLst>
          </p:cNvPr>
          <p:cNvSpPr txBox="1"/>
          <p:nvPr/>
        </p:nvSpPr>
        <p:spPr>
          <a:xfrm>
            <a:off x="3302225" y="4636664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Discount rate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95AF80B-B7C7-A441-AA8D-EB18FB93F4AE}"/>
              </a:ext>
            </a:extLst>
          </p:cNvPr>
          <p:cNvSpPr txBox="1"/>
          <p:nvPr/>
        </p:nvSpPr>
        <p:spPr>
          <a:xfrm>
            <a:off x="4425306" y="4622912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8719809-8E69-3B48-9FDA-5BE5F98C20AC}"/>
              </a:ext>
            </a:extLst>
          </p:cNvPr>
          <p:cNvSpPr txBox="1"/>
          <p:nvPr/>
        </p:nvSpPr>
        <p:spPr>
          <a:xfrm>
            <a:off x="5316322" y="4178119"/>
            <a:ext cx="8037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Time / day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F59263E-9434-714C-87B1-C9CEA400DF31}"/>
              </a:ext>
            </a:extLst>
          </p:cNvPr>
          <p:cNvSpPr txBox="1"/>
          <p:nvPr/>
        </p:nvSpPr>
        <p:spPr>
          <a:xfrm>
            <a:off x="2697786" y="5784727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Reflect changes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365EB2A-2458-EB4E-BF0B-B0C6A56B7AA4}"/>
              </a:ext>
            </a:extLst>
          </p:cNvPr>
          <p:cNvSpPr txBox="1"/>
          <p:nvPr/>
        </p:nvSpPr>
        <p:spPr>
          <a:xfrm>
            <a:off x="302702" y="1540234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 u="sng"/>
              <a:t>Current status setting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00DBE0A-1C87-5E49-BE4E-C3B3A5568B7E}"/>
              </a:ext>
            </a:extLst>
          </p:cNvPr>
          <p:cNvCxnSpPr/>
          <p:nvPr/>
        </p:nvCxnSpPr>
        <p:spPr>
          <a:xfrm>
            <a:off x="268188" y="317182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B243896-F5E0-B04C-929A-91FA213DC91C}"/>
              </a:ext>
            </a:extLst>
          </p:cNvPr>
          <p:cNvSpPr txBox="1"/>
          <p:nvPr/>
        </p:nvSpPr>
        <p:spPr>
          <a:xfrm>
            <a:off x="370771" y="1867837"/>
            <a:ext cx="1087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■ Early bird discount setting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9BFA03-4232-5B44-9903-0119E6334DC4}"/>
              </a:ext>
            </a:extLst>
          </p:cNvPr>
          <p:cNvSpPr txBox="1"/>
          <p:nvPr/>
        </p:nvSpPr>
        <p:spPr>
          <a:xfrm>
            <a:off x="1521317" y="227114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If you make a reservation at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6095B9F-2C7E-9E4C-B209-C65ACDDB4412}"/>
              </a:ext>
            </a:extLst>
          </p:cNvPr>
          <p:cNvSpPr txBox="1"/>
          <p:nvPr/>
        </p:nvSpPr>
        <p:spPr>
          <a:xfrm>
            <a:off x="786353" y="224848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/>
              <a:t>60</a:t>
            </a:r>
            <a:r>
              <a:rPr kumimoji="1" lang="ja-JP" altLang="en-US" sz="1200"/>
              <a:t>　</a:t>
            </a:r>
            <a:r>
              <a:rPr kumimoji="1" lang="ja-JP" altLang="en-US" sz="1050"/>
              <a:t>A day ago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041011-0EE1-6248-9B6E-E9880ABCD17B}"/>
              </a:ext>
            </a:extLst>
          </p:cNvPr>
          <p:cNvSpPr txBox="1"/>
          <p:nvPr/>
        </p:nvSpPr>
        <p:spPr>
          <a:xfrm>
            <a:off x="725239" y="2533622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30%</a:t>
            </a:r>
            <a:r>
              <a:rPr kumimoji="1" lang="en-US" altLang="ja-JP" sz="1050" dirty="0"/>
              <a:t> OFF OFF</a:t>
            </a:r>
            <a:endParaRPr kumimoji="1" lang="ja-JP" altLang="en-US" sz="105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83868BD-34E9-214F-BE36-3F0A98B286AF}"/>
              </a:ext>
            </a:extLst>
          </p:cNvPr>
          <p:cNvSpPr txBox="1"/>
          <p:nvPr/>
        </p:nvSpPr>
        <p:spPr>
          <a:xfrm>
            <a:off x="3527168" y="1781758"/>
            <a:ext cx="12727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■ Period allocation setting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590065A-69B6-D942-8C39-7F414B7D1DE6}"/>
              </a:ext>
            </a:extLst>
          </p:cNvPr>
          <p:cNvSpPr txBox="1"/>
          <p:nvPr/>
        </p:nvSpPr>
        <p:spPr>
          <a:xfrm>
            <a:off x="3781087" y="2182912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1</a:t>
            </a:r>
            <a:r>
              <a:rPr kumimoji="1" lang="ja-JP" altLang="en-US" sz="1050"/>
              <a:t>Day</a:t>
            </a:r>
            <a:r>
              <a:rPr kumimoji="1" lang="en-US" altLang="ja-JP" sz="1050" dirty="0"/>
              <a:t> </a:t>
            </a:r>
            <a:r>
              <a:rPr kumimoji="1" lang="en-US" altLang="ja-JP" sz="1600" dirty="0"/>
              <a:t>3</a:t>
            </a:r>
            <a:r>
              <a:rPr kumimoji="1" lang="en-US" altLang="ja-JP" sz="1050" dirty="0"/>
              <a:t> </a:t>
            </a:r>
            <a:r>
              <a:rPr kumimoji="1" lang="ja-JP" altLang="en-US" sz="1050"/>
              <a:t>If you book more than an hour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BF30E20-CCE6-C341-BF12-C028D7FC2AEE}"/>
              </a:ext>
            </a:extLst>
          </p:cNvPr>
          <p:cNvSpPr txBox="1"/>
          <p:nvPr/>
        </p:nvSpPr>
        <p:spPr>
          <a:xfrm>
            <a:off x="3812346" y="2484432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/>
              <a:t>Ten</a:t>
            </a:r>
            <a:r>
              <a:rPr kumimoji="1" lang="ja-JP" altLang="en-US" sz="1050"/>
              <a:t>%</a:t>
            </a:r>
            <a:r>
              <a:rPr kumimoji="1" lang="en-US" altLang="ja-JP" sz="1050" dirty="0"/>
              <a:t> OFF OFF</a:t>
            </a:r>
            <a:endParaRPr kumimoji="1" lang="ja-JP" altLang="en-US" sz="105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9D924B9-D186-534C-BFAB-2B57776BC6EC}"/>
              </a:ext>
            </a:extLst>
          </p:cNvPr>
          <p:cNvSpPr txBox="1"/>
          <p:nvPr/>
        </p:nvSpPr>
        <p:spPr>
          <a:xfrm>
            <a:off x="1078774" y="5108687"/>
            <a:ext cx="164239" cy="1603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08FB5F7-869E-D64A-BD30-E45F9B5951EE}"/>
              </a:ext>
            </a:extLst>
          </p:cNvPr>
          <p:cNvSpPr txBox="1"/>
          <p:nvPr/>
        </p:nvSpPr>
        <p:spPr>
          <a:xfrm>
            <a:off x="1398731" y="5058146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Delete settings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7DB9756-12E4-8949-88E1-4D7C9D3CC2D3}"/>
              </a:ext>
            </a:extLst>
          </p:cNvPr>
          <p:cNvSpPr txBox="1"/>
          <p:nvPr/>
        </p:nvSpPr>
        <p:spPr>
          <a:xfrm>
            <a:off x="4100580" y="5108687"/>
            <a:ext cx="164239" cy="1603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E6319FF-2556-C34E-BC39-BFE4D9D2E93E}"/>
              </a:ext>
            </a:extLst>
          </p:cNvPr>
          <p:cNvSpPr txBox="1"/>
          <p:nvPr/>
        </p:nvSpPr>
        <p:spPr>
          <a:xfrm>
            <a:off x="4420537" y="5058146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Delete settings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B3139B1-2693-2448-9B8B-67ABD172719C}"/>
              </a:ext>
            </a:extLst>
          </p:cNvPr>
          <p:cNvSpPr txBox="1"/>
          <p:nvPr/>
        </p:nvSpPr>
        <p:spPr>
          <a:xfrm>
            <a:off x="5316322" y="4651841"/>
            <a:ext cx="7210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%</a:t>
            </a:r>
            <a:r>
              <a:rPr kumimoji="1" lang="en-US" altLang="ja-JP" sz="1200" dirty="0"/>
              <a:t>OFF OFF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2711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419665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D.</a:t>
            </a:r>
            <a:r>
              <a:rPr kumimoji="1" lang="ja-JP" altLang="en-US" sz="1200"/>
              <a:t>Set coupon setting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D-2.</a:t>
            </a:r>
            <a:r>
              <a:rPr kumimoji="1" lang="ja-JP" altLang="en-US" sz="1200"/>
              <a:t>Coupon condition registration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D.</a:t>
            </a:r>
            <a:r>
              <a:rPr kumimoji="1" lang="ja-JP" altLang="en-US" sz="1200"/>
              <a:t>Set coupon setting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590F36-84DA-BB4D-B0B9-D256262D0C2E}"/>
              </a:ext>
            </a:extLst>
          </p:cNvPr>
          <p:cNvSpPr txBox="1"/>
          <p:nvPr/>
        </p:nvSpPr>
        <p:spPr>
          <a:xfrm>
            <a:off x="453925" y="4045026"/>
            <a:ext cx="198923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D-2.</a:t>
            </a:r>
            <a:r>
              <a:rPr kumimoji="1" lang="ja-JP" altLang="en-US" sz="1200"/>
              <a:t>Coupon condition registration edit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ABDE029-AAA3-A346-89A3-F8D0A61A81AE}"/>
              </a:ext>
            </a:extLst>
          </p:cNvPr>
          <p:cNvSpPr txBox="1"/>
          <p:nvPr/>
        </p:nvSpPr>
        <p:spPr>
          <a:xfrm>
            <a:off x="732985" y="5097525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start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99AA56F-5CE2-1747-AE5F-CC76A1BF6D90}"/>
              </a:ext>
            </a:extLst>
          </p:cNvPr>
          <p:cNvSpPr txBox="1"/>
          <p:nvPr/>
        </p:nvSpPr>
        <p:spPr>
          <a:xfrm>
            <a:off x="1856066" y="5083773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84DFFA0-65BA-AC45-9382-3C9D525E7ABC}"/>
              </a:ext>
            </a:extLst>
          </p:cNvPr>
          <p:cNvSpPr txBox="1"/>
          <p:nvPr/>
        </p:nvSpPr>
        <p:spPr>
          <a:xfrm>
            <a:off x="531938" y="4387883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■ Coupon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E0CED40-8B37-7A4C-A48C-09810BE692E6}"/>
              </a:ext>
            </a:extLst>
          </p:cNvPr>
          <p:cNvSpPr txBox="1"/>
          <p:nvPr/>
        </p:nvSpPr>
        <p:spPr>
          <a:xfrm>
            <a:off x="2732795" y="5096181"/>
            <a:ext cx="5397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Year</a:t>
            </a: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A57A0AA-43F6-824D-8445-EB98F40A56CA}"/>
              </a:ext>
            </a:extLst>
          </p:cNvPr>
          <p:cNvCxnSpPr/>
          <p:nvPr/>
        </p:nvCxnSpPr>
        <p:spPr>
          <a:xfrm>
            <a:off x="268188" y="385319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603C0EB-40FE-EE40-AE1C-E0CEC59A60C7}"/>
              </a:ext>
            </a:extLst>
          </p:cNvPr>
          <p:cNvSpPr txBox="1"/>
          <p:nvPr/>
        </p:nvSpPr>
        <p:spPr>
          <a:xfrm>
            <a:off x="3213378" y="5083773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4CC54A5-56E7-2849-91F8-79D49700D794}"/>
              </a:ext>
            </a:extLst>
          </p:cNvPr>
          <p:cNvSpPr txBox="1"/>
          <p:nvPr/>
        </p:nvSpPr>
        <p:spPr>
          <a:xfrm>
            <a:off x="4090107" y="5096181"/>
            <a:ext cx="5397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Month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C226EB3-A39F-9D44-A83D-A43066B72988}"/>
              </a:ext>
            </a:extLst>
          </p:cNvPr>
          <p:cNvSpPr txBox="1"/>
          <p:nvPr/>
        </p:nvSpPr>
        <p:spPr>
          <a:xfrm>
            <a:off x="4570691" y="5083773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A4590DF-CBAD-7A4B-8EE8-11ADB5FC4574}"/>
              </a:ext>
            </a:extLst>
          </p:cNvPr>
          <p:cNvSpPr txBox="1"/>
          <p:nvPr/>
        </p:nvSpPr>
        <p:spPr>
          <a:xfrm>
            <a:off x="5447419" y="5096181"/>
            <a:ext cx="9390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Day　</a:t>
            </a:r>
            <a:r>
              <a:rPr kumimoji="1" lang="en-US" altLang="ja-JP" sz="1200" dirty="0"/>
              <a:t>~</a:t>
            </a:r>
            <a:endParaRPr kumimoji="1" lang="ja-JP" altLang="en-US" sz="120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69CF1A9-32D1-F341-9F9A-5D7828198319}"/>
              </a:ext>
            </a:extLst>
          </p:cNvPr>
          <p:cNvSpPr txBox="1"/>
          <p:nvPr/>
        </p:nvSpPr>
        <p:spPr>
          <a:xfrm>
            <a:off x="732985" y="5569013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end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51A897-4CB5-F243-9D7F-BC6B4EEB4CF7}"/>
              </a:ext>
            </a:extLst>
          </p:cNvPr>
          <p:cNvSpPr txBox="1"/>
          <p:nvPr/>
        </p:nvSpPr>
        <p:spPr>
          <a:xfrm>
            <a:off x="1856066" y="5555261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502ABE2-668A-2846-8609-A1850AFFBA5C}"/>
              </a:ext>
            </a:extLst>
          </p:cNvPr>
          <p:cNvSpPr txBox="1"/>
          <p:nvPr/>
        </p:nvSpPr>
        <p:spPr>
          <a:xfrm>
            <a:off x="2732795" y="5567669"/>
            <a:ext cx="5397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Year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D8864DD-835C-D940-B9A6-120297A8175F}"/>
              </a:ext>
            </a:extLst>
          </p:cNvPr>
          <p:cNvSpPr txBox="1"/>
          <p:nvPr/>
        </p:nvSpPr>
        <p:spPr>
          <a:xfrm>
            <a:off x="3213378" y="5555261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35E6DA8-F83F-0E4A-95EA-1464E3D16027}"/>
              </a:ext>
            </a:extLst>
          </p:cNvPr>
          <p:cNvSpPr txBox="1"/>
          <p:nvPr/>
        </p:nvSpPr>
        <p:spPr>
          <a:xfrm>
            <a:off x="4090107" y="5567669"/>
            <a:ext cx="5397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Month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618ED2C-C50F-764C-8ACE-E13BACB01061}"/>
              </a:ext>
            </a:extLst>
          </p:cNvPr>
          <p:cNvSpPr txBox="1"/>
          <p:nvPr/>
        </p:nvSpPr>
        <p:spPr>
          <a:xfrm>
            <a:off x="4570691" y="5555261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36B0BAB-C1E2-B84B-9A89-39ABE4D22A57}"/>
              </a:ext>
            </a:extLst>
          </p:cNvPr>
          <p:cNvSpPr txBox="1"/>
          <p:nvPr/>
        </p:nvSpPr>
        <p:spPr>
          <a:xfrm>
            <a:off x="5447420" y="5567669"/>
            <a:ext cx="5397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Day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B7D0EB5-BEFA-8544-B88A-BB3EFA780A23}"/>
              </a:ext>
            </a:extLst>
          </p:cNvPr>
          <p:cNvSpPr txBox="1"/>
          <p:nvPr/>
        </p:nvSpPr>
        <p:spPr>
          <a:xfrm>
            <a:off x="172143" y="7506901"/>
            <a:ext cx="15632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Coupon code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D3CF613-3071-E446-8044-A68730574FF1}"/>
              </a:ext>
            </a:extLst>
          </p:cNvPr>
          <p:cNvSpPr txBox="1"/>
          <p:nvPr/>
        </p:nvSpPr>
        <p:spPr>
          <a:xfrm>
            <a:off x="1856065" y="7493150"/>
            <a:ext cx="3402427" cy="3049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5ED9449-DB50-9442-ADA1-62311DE21D90}"/>
              </a:ext>
            </a:extLst>
          </p:cNvPr>
          <p:cNvSpPr txBox="1"/>
          <p:nvPr/>
        </p:nvSpPr>
        <p:spPr>
          <a:xfrm>
            <a:off x="2711318" y="8200323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F59FDB6D-4E4E-0F47-A8BB-B5E742A80B0B}"/>
              </a:ext>
            </a:extLst>
          </p:cNvPr>
          <p:cNvSpPr txBox="1"/>
          <p:nvPr/>
        </p:nvSpPr>
        <p:spPr>
          <a:xfrm>
            <a:off x="1343896" y="6017850"/>
            <a:ext cx="257174" cy="2643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C29DEA-3A5D-F549-8B55-670B90EDF149}"/>
              </a:ext>
            </a:extLst>
          </p:cNvPr>
          <p:cNvSpPr txBox="1"/>
          <p:nvPr/>
        </p:nvSpPr>
        <p:spPr>
          <a:xfrm>
            <a:off x="1723481" y="60252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anytime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72BD3A-F4AE-D649-8BEA-5B28A2493588}"/>
              </a:ext>
            </a:extLst>
          </p:cNvPr>
          <p:cNvSpPr txBox="1"/>
          <p:nvPr/>
        </p:nvSpPr>
        <p:spPr>
          <a:xfrm>
            <a:off x="5345837" y="749315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Alphanumeric</a:t>
            </a:r>
            <a:r>
              <a:rPr kumimoji="1" lang="en-US" altLang="ja-JP" dirty="0"/>
              <a:t>Five</a:t>
            </a:r>
            <a:r>
              <a:rPr kumimoji="1" lang="ja-JP" altLang="en-US"/>
              <a:t>digit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ED2DE4-4356-2646-A293-DE6745089534}"/>
              </a:ext>
            </a:extLst>
          </p:cNvPr>
          <p:cNvSpPr txBox="1"/>
          <p:nvPr/>
        </p:nvSpPr>
        <p:spPr>
          <a:xfrm>
            <a:off x="1343896" y="6586814"/>
            <a:ext cx="6590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Discount rate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AF0BFC8-7516-C445-B6A0-3F92E3986FD8}"/>
              </a:ext>
            </a:extLst>
          </p:cNvPr>
          <p:cNvSpPr txBox="1"/>
          <p:nvPr/>
        </p:nvSpPr>
        <p:spPr>
          <a:xfrm>
            <a:off x="2123591" y="6573062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5579E80-7406-6F4D-A7EF-B988125FA50A}"/>
              </a:ext>
            </a:extLst>
          </p:cNvPr>
          <p:cNvSpPr txBox="1"/>
          <p:nvPr/>
        </p:nvSpPr>
        <p:spPr>
          <a:xfrm>
            <a:off x="3000320" y="6585469"/>
            <a:ext cx="5162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%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6B7B61-6479-B740-A8B4-A6F42150C0DB}"/>
              </a:ext>
            </a:extLst>
          </p:cNvPr>
          <p:cNvSpPr txBox="1"/>
          <p:nvPr/>
        </p:nvSpPr>
        <p:spPr>
          <a:xfrm>
            <a:off x="1343896" y="7022583"/>
            <a:ext cx="6590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discount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85DBC71-D70E-9349-87EF-235731286882}"/>
              </a:ext>
            </a:extLst>
          </p:cNvPr>
          <p:cNvSpPr txBox="1"/>
          <p:nvPr/>
        </p:nvSpPr>
        <p:spPr>
          <a:xfrm>
            <a:off x="2123591" y="7008831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CAA29B2-4ED4-8845-A31D-E0E2C63DDC37}"/>
              </a:ext>
            </a:extLst>
          </p:cNvPr>
          <p:cNvSpPr txBox="1"/>
          <p:nvPr/>
        </p:nvSpPr>
        <p:spPr>
          <a:xfrm>
            <a:off x="3000320" y="7021238"/>
            <a:ext cx="5162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circle</a:t>
            </a:r>
          </a:p>
        </p:txBody>
      </p:sp>
      <p:graphicFrame>
        <p:nvGraphicFramePr>
          <p:cNvPr id="55" name="表 6">
            <a:extLst>
              <a:ext uri="{FF2B5EF4-FFF2-40B4-BE49-F238E27FC236}">
                <a16:creationId xmlns:a16="http://schemas.microsoft.com/office/drawing/2014/main" id="{D4F87998-6092-694A-AED7-1BEE89D98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46230"/>
              </p:ext>
            </p:extLst>
          </p:nvPr>
        </p:nvGraphicFramePr>
        <p:xfrm>
          <a:off x="268186" y="1472636"/>
          <a:ext cx="626120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20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875466"/>
                    </a:ext>
                  </a:extLst>
                </a:gridCol>
                <a:gridCol w="735806">
                  <a:extLst>
                    <a:ext uri="{9D8B030D-6E8A-4147-A177-3AD203B41FA5}">
                      <a16:colId xmlns:a16="http://schemas.microsoft.com/office/drawing/2014/main" val="2192410101"/>
                    </a:ext>
                  </a:extLst>
                </a:gridCol>
                <a:gridCol w="693184">
                  <a:extLst>
                    <a:ext uri="{9D8B030D-6E8A-4147-A177-3AD203B41FA5}">
                      <a16:colId xmlns:a16="http://schemas.microsoft.com/office/drawing/2014/main" val="863325497"/>
                    </a:ext>
                  </a:extLst>
                </a:gridCol>
                <a:gridCol w="642699">
                  <a:extLst>
                    <a:ext uri="{9D8B030D-6E8A-4147-A177-3AD203B41FA5}">
                      <a16:colId xmlns:a16="http://schemas.microsoft.com/office/drawing/2014/main" val="1215368799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coupon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Coupon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start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End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discount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discount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Coupon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campaign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2021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Year</a:t>
                      </a: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2022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Year</a:t>
                      </a: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Five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10% OFF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---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A34L1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Next time discount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anytime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anytime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---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500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Yen discount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85X28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4106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33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2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8015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8434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01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8016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66E1ED0-D5A5-8C44-9846-AF60327BA295}"/>
              </a:ext>
            </a:extLst>
          </p:cNvPr>
          <p:cNvSpPr txBox="1"/>
          <p:nvPr/>
        </p:nvSpPr>
        <p:spPr>
          <a:xfrm>
            <a:off x="253901" y="1137520"/>
            <a:ext cx="174377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List of coupon conditions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568B79F-E293-D04B-A8B3-246C1495F8A7}"/>
              </a:ext>
            </a:extLst>
          </p:cNvPr>
          <p:cNvSpPr txBox="1"/>
          <p:nvPr/>
        </p:nvSpPr>
        <p:spPr>
          <a:xfrm>
            <a:off x="1232026" y="4666489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Coupon name: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77DBA48-7CEC-3A4E-807E-7AB4447B78A9}"/>
              </a:ext>
            </a:extLst>
          </p:cNvPr>
          <p:cNvSpPr txBox="1"/>
          <p:nvPr/>
        </p:nvSpPr>
        <p:spPr>
          <a:xfrm>
            <a:off x="2320408" y="4649775"/>
            <a:ext cx="3402427" cy="3049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214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413950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D.</a:t>
            </a:r>
            <a:r>
              <a:rPr kumimoji="1" lang="ja-JP" altLang="en-US" sz="1200"/>
              <a:t>Set coupon setting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D-3.</a:t>
            </a:r>
            <a:r>
              <a:rPr kumimoji="1" lang="ja-JP" altLang="en-US" sz="1200"/>
              <a:t>Point condition registration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D.</a:t>
            </a:r>
            <a:r>
              <a:rPr kumimoji="1" lang="ja-JP" altLang="en-US" sz="1200"/>
              <a:t>Set coupon setting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66E1ED0-D5A5-8C44-9846-AF60327BA295}"/>
              </a:ext>
            </a:extLst>
          </p:cNvPr>
          <p:cNvSpPr txBox="1"/>
          <p:nvPr/>
        </p:nvSpPr>
        <p:spPr>
          <a:xfrm>
            <a:off x="253900" y="1137520"/>
            <a:ext cx="206650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D-3.</a:t>
            </a:r>
            <a:r>
              <a:rPr kumimoji="1" lang="ja-JP" altLang="en-US" sz="1200"/>
              <a:t>Point condition registration edit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A94AB98-A613-564B-97EC-349F37DCBA98}"/>
              </a:ext>
            </a:extLst>
          </p:cNvPr>
          <p:cNvSpPr txBox="1"/>
          <p:nvPr/>
        </p:nvSpPr>
        <p:spPr>
          <a:xfrm>
            <a:off x="598631" y="4093739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Settlement amount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23995CE-0C08-6D4D-8372-72B2494FE443}"/>
              </a:ext>
            </a:extLst>
          </p:cNvPr>
          <p:cNvSpPr txBox="1"/>
          <p:nvPr/>
        </p:nvSpPr>
        <p:spPr>
          <a:xfrm>
            <a:off x="1721712" y="4079987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64D44B2-43F3-D148-8912-0227769C3A42}"/>
              </a:ext>
            </a:extLst>
          </p:cNvPr>
          <p:cNvSpPr txBox="1"/>
          <p:nvPr/>
        </p:nvSpPr>
        <p:spPr>
          <a:xfrm>
            <a:off x="415267" y="3487407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■ Point setting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B8936F-B1A9-D14E-9B54-66E76701D69E}"/>
              </a:ext>
            </a:extLst>
          </p:cNvPr>
          <p:cNvSpPr txBox="1"/>
          <p:nvPr/>
        </p:nvSpPr>
        <p:spPr>
          <a:xfrm>
            <a:off x="2598441" y="4092394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Per yen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83C768B-E2BB-B04C-AFA9-A73723BD9987}"/>
              </a:ext>
            </a:extLst>
          </p:cNvPr>
          <p:cNvSpPr txBox="1"/>
          <p:nvPr/>
        </p:nvSpPr>
        <p:spPr>
          <a:xfrm>
            <a:off x="917954" y="4565762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A6DC029-85D8-4341-AD4D-1FAF7FA8BE71}"/>
              </a:ext>
            </a:extLst>
          </p:cNvPr>
          <p:cNvSpPr txBox="1"/>
          <p:nvPr/>
        </p:nvSpPr>
        <p:spPr>
          <a:xfrm>
            <a:off x="1794683" y="4578169"/>
            <a:ext cx="102509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POINT </a:t>
            </a:r>
            <a:r>
              <a:rPr kumimoji="1" lang="ja-JP" altLang="en-US" sz="1200"/>
              <a:t>Present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DE69A4C-EDBD-5742-ABAD-C13EF5DA9EE5}"/>
              </a:ext>
            </a:extLst>
          </p:cNvPr>
          <p:cNvSpPr txBox="1"/>
          <p:nvPr/>
        </p:nvSpPr>
        <p:spPr>
          <a:xfrm>
            <a:off x="302702" y="1540234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 u="sng"/>
              <a:t>Current status setting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08811DE-1324-DE4B-941C-C7113C1FFA46}"/>
              </a:ext>
            </a:extLst>
          </p:cNvPr>
          <p:cNvCxnSpPr/>
          <p:nvPr/>
        </p:nvCxnSpPr>
        <p:spPr>
          <a:xfrm>
            <a:off x="268188" y="317182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269F2FE-BAD4-F043-BA25-62C8A4B2121F}"/>
              </a:ext>
            </a:extLst>
          </p:cNvPr>
          <p:cNvSpPr txBox="1"/>
          <p:nvPr/>
        </p:nvSpPr>
        <p:spPr>
          <a:xfrm>
            <a:off x="370770" y="1867837"/>
            <a:ext cx="16223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■ Point setting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5EF8BF6-A76A-C546-B79A-6A1538445EB0}"/>
              </a:ext>
            </a:extLst>
          </p:cNvPr>
          <p:cNvSpPr txBox="1"/>
          <p:nvPr/>
        </p:nvSpPr>
        <p:spPr>
          <a:xfrm>
            <a:off x="2231158" y="227114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For every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28AE94E-3287-0841-BCF2-027BD2DB0E0F}"/>
              </a:ext>
            </a:extLst>
          </p:cNvPr>
          <p:cNvSpPr txBox="1"/>
          <p:nvPr/>
        </p:nvSpPr>
        <p:spPr>
          <a:xfrm>
            <a:off x="598631" y="2248482"/>
            <a:ext cx="96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Settlement amount　</a:t>
            </a:r>
            <a:endParaRPr kumimoji="1" lang="ja-JP" altLang="en-US" sz="105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F012EC1-4412-2445-ACBA-E4F4003E2FCF}"/>
              </a:ext>
            </a:extLst>
          </p:cNvPr>
          <p:cNvSpPr txBox="1"/>
          <p:nvPr/>
        </p:nvSpPr>
        <p:spPr>
          <a:xfrm>
            <a:off x="1325994" y="221329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1000</a:t>
            </a:r>
            <a:endParaRPr kumimoji="1" lang="ja-JP" altLang="en-US" sz="14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B0A2E6C-7C61-1945-AE04-4751AD6B74BE}"/>
              </a:ext>
            </a:extLst>
          </p:cNvPr>
          <p:cNvSpPr txBox="1"/>
          <p:nvPr/>
        </p:nvSpPr>
        <p:spPr>
          <a:xfrm>
            <a:off x="1811769" y="22132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circle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B930C81-D8C1-EA48-9FC6-C3C1BD40E0A7}"/>
              </a:ext>
            </a:extLst>
          </p:cNvPr>
          <p:cNvSpPr txBox="1"/>
          <p:nvPr/>
        </p:nvSpPr>
        <p:spPr>
          <a:xfrm>
            <a:off x="1240269" y="25990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1</a:t>
            </a:r>
            <a:endParaRPr kumimoji="1" lang="ja-JP" altLang="en-US" sz="140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58488A9-EDAC-194A-8F5E-4D5F9F3FBD39}"/>
              </a:ext>
            </a:extLst>
          </p:cNvPr>
          <p:cNvSpPr txBox="1"/>
          <p:nvPr/>
        </p:nvSpPr>
        <p:spPr>
          <a:xfrm>
            <a:off x="1478863" y="259906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POINT</a:t>
            </a:r>
            <a:endParaRPr kumimoji="1" lang="ja-JP" altLang="en-US" sz="140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A780DDA-7403-B544-B86E-DFC48785F5CB}"/>
              </a:ext>
            </a:extLst>
          </p:cNvPr>
          <p:cNvSpPr txBox="1"/>
          <p:nvPr/>
        </p:nvSpPr>
        <p:spPr>
          <a:xfrm>
            <a:off x="2124002" y="262119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Present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A5556A4-ABEC-FC4E-819C-D8339746F9DA}"/>
              </a:ext>
            </a:extLst>
          </p:cNvPr>
          <p:cNvSpPr txBox="1"/>
          <p:nvPr/>
        </p:nvSpPr>
        <p:spPr>
          <a:xfrm>
            <a:off x="2598441" y="5286375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Reflect changes</a:t>
            </a:r>
          </a:p>
        </p:txBody>
      </p:sp>
    </p:spTree>
    <p:extLst>
      <p:ext uri="{BB962C8B-B14F-4D97-AF65-F5344CB8AC3E}">
        <p14:creationId xmlns:p14="http://schemas.microsoft.com/office/powerpoint/2010/main" val="263797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413950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E.</a:t>
            </a:r>
            <a:r>
              <a:rPr kumimoji="1" lang="ja-JP" altLang="en-US" sz="1200"/>
              <a:t>Set coupon setting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E-1.</a:t>
            </a:r>
            <a:r>
              <a:rPr kumimoji="1" lang="ja-JP" altLang="en-US" sz="1200"/>
              <a:t>Regular holiday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Registration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E.</a:t>
            </a:r>
            <a:r>
              <a:rPr kumimoji="1" lang="ja-JP" altLang="en-US" sz="1200"/>
              <a:t>Calendar master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66E1ED0-D5A5-8C44-9846-AF60327BA295}"/>
              </a:ext>
            </a:extLst>
          </p:cNvPr>
          <p:cNvSpPr txBox="1"/>
          <p:nvPr/>
        </p:nvSpPr>
        <p:spPr>
          <a:xfrm>
            <a:off x="253901" y="1137520"/>
            <a:ext cx="179257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E-1.</a:t>
            </a:r>
            <a:r>
              <a:rPr kumimoji="1" lang="ja-JP" altLang="en-US" sz="1200"/>
              <a:t>Regular holiday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Registration edit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3B0EB29-020C-A14C-9CA9-A156E82F65B8}"/>
              </a:ext>
            </a:extLst>
          </p:cNvPr>
          <p:cNvSpPr txBox="1"/>
          <p:nvPr/>
        </p:nvSpPr>
        <p:spPr>
          <a:xfrm>
            <a:off x="532507" y="1573288"/>
            <a:ext cx="179257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E-1.</a:t>
            </a:r>
            <a:r>
              <a:rPr kumimoji="1" lang="ja-JP" altLang="en-US" sz="1200"/>
              <a:t>Regular holiday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Registration edit</a:t>
            </a:r>
          </a:p>
        </p:txBody>
      </p:sp>
      <p:graphicFrame>
        <p:nvGraphicFramePr>
          <p:cNvPr id="29" name="表 6">
            <a:extLst>
              <a:ext uri="{FF2B5EF4-FFF2-40B4-BE49-F238E27FC236}">
                <a16:creationId xmlns:a16="http://schemas.microsoft.com/office/drawing/2014/main" id="{175DFABD-3837-AE4D-801C-A68FD7F40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1073"/>
              </p:ext>
            </p:extLst>
          </p:nvPr>
        </p:nvGraphicFramePr>
        <p:xfrm>
          <a:off x="461070" y="2685344"/>
          <a:ext cx="1549042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376935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395653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568174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 of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C0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CLOSE</a:t>
                      </a:r>
                      <a:endParaRPr kumimoji="1" lang="ja-JP" altLang="en-US" sz="700" b="0" u="sng">
                        <a:solidFill>
                          <a:srgbClr val="C0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C0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CLOSE</a:t>
                      </a:r>
                      <a:endParaRPr kumimoji="1" lang="ja-JP" altLang="en-US" sz="700" b="0" u="sng">
                        <a:solidFill>
                          <a:srgbClr val="C0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C0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CLOSE</a:t>
                      </a:r>
                      <a:endParaRPr kumimoji="1" lang="ja-JP" altLang="en-US" sz="700" b="0" u="sng">
                        <a:solidFill>
                          <a:srgbClr val="C0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Four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4106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Five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33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2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8015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8434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01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801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2528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3417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84070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62320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8691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16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80753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17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948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1137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19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26283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688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one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63538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two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08383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three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7358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four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8217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five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0828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26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36238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27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3904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815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29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0588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30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97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92894"/>
                  </a:ext>
                </a:extLst>
              </a:tr>
            </a:tbl>
          </a:graphicData>
        </a:graphic>
      </p:graphicFrame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3ED7EBEC-4DD3-C444-A8EE-4F055908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637436"/>
              </p:ext>
            </p:extLst>
          </p:nvPr>
        </p:nvGraphicFramePr>
        <p:xfrm>
          <a:off x="2175570" y="2685344"/>
          <a:ext cx="1549042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376935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395653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568174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 of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Four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4106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Five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33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2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8015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8434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01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801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2528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3417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84070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62320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8691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16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80753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17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948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1137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19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26283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688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one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63538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two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08383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three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7358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four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8217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five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0828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26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36238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27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3904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815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0588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97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en-US" altLang="ja-JP" sz="700" b="0" u="sng" dirty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92894"/>
                  </a:ext>
                </a:extLst>
              </a:tr>
            </a:tbl>
          </a:graphicData>
        </a:graphic>
      </p:graphicFrame>
      <p:graphicFrame>
        <p:nvGraphicFramePr>
          <p:cNvPr id="31" name="表 6">
            <a:extLst>
              <a:ext uri="{FF2B5EF4-FFF2-40B4-BE49-F238E27FC236}">
                <a16:creationId xmlns:a16="http://schemas.microsoft.com/office/drawing/2014/main" id="{3460DCD8-3972-A845-AE39-DE1AC97D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98243"/>
              </p:ext>
            </p:extLst>
          </p:nvPr>
        </p:nvGraphicFramePr>
        <p:xfrm>
          <a:off x="3854901" y="2685344"/>
          <a:ext cx="1549042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376935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395653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568174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 of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Four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4106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Five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33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2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8015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8434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01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801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2528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3417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84070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62320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8691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16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80753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17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948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1137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19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26283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688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one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63538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two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08383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three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7358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four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8217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twenty five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0828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26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36238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27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3904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28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815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29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0588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30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197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1" lang="ja-JP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S PGothic" panose="020B0600070205080204" pitchFamily="34" charset="-128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92894"/>
                  </a:ext>
                </a:extLst>
              </a:tr>
            </a:tbl>
          </a:graphicData>
        </a:graphic>
      </p:graphicFrame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086E3EC-3639-2747-918A-932484BF9167}"/>
              </a:ext>
            </a:extLst>
          </p:cNvPr>
          <p:cNvSpPr/>
          <p:nvPr/>
        </p:nvSpPr>
        <p:spPr>
          <a:xfrm>
            <a:off x="820831" y="5616708"/>
            <a:ext cx="2544021" cy="8666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AB99007-46B1-2C42-8CC3-92FD5D3135C2}"/>
              </a:ext>
            </a:extLst>
          </p:cNvPr>
          <p:cNvSpPr txBox="1"/>
          <p:nvPr/>
        </p:nvSpPr>
        <p:spPr>
          <a:xfrm>
            <a:off x="862899" y="5668409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 b="1"/>
              <a:t>■ Confirmation of completion processing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B18D881-024A-E945-8790-8E265784F934}"/>
              </a:ext>
            </a:extLst>
          </p:cNvPr>
          <p:cNvSpPr txBox="1"/>
          <p:nvPr/>
        </p:nvSpPr>
        <p:spPr>
          <a:xfrm>
            <a:off x="1117875" y="5940970"/>
            <a:ext cx="425116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800" b="1" dirty="0"/>
              <a:t>OPEN</a:t>
            </a:r>
            <a:endParaRPr kumimoji="1" lang="ja-JP" altLang="en-US" sz="8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99CCB1-E79C-E048-8180-28C694CE0F2D}"/>
              </a:ext>
            </a:extLst>
          </p:cNvPr>
          <p:cNvSpPr txBox="1"/>
          <p:nvPr/>
        </p:nvSpPr>
        <p:spPr>
          <a:xfrm>
            <a:off x="1655449" y="5921779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u="sng" dirty="0">
                <a:solidFill>
                  <a:srgbClr val="0070C0"/>
                </a:solidFill>
              </a:rPr>
              <a:t>CLOSE</a:t>
            </a:r>
            <a:r>
              <a:rPr kumimoji="1" lang="ja-JP" altLang="en-US" sz="1100" u="sng">
                <a:solidFill>
                  <a:srgbClr val="0070C0"/>
                </a:solidFill>
              </a:rPr>
              <a:t>Change to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ABECC4A-A2A3-C14D-BA4F-B1A0659EC524}"/>
              </a:ext>
            </a:extLst>
          </p:cNvPr>
          <p:cNvCxnSpPr>
            <a:cxnSpLocks/>
          </p:cNvCxnSpPr>
          <p:nvPr/>
        </p:nvCxnSpPr>
        <p:spPr>
          <a:xfrm>
            <a:off x="1765710" y="5173273"/>
            <a:ext cx="517688" cy="443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3EEE6F3-EC60-B045-AD11-D8A2A7FCEC90}"/>
              </a:ext>
            </a:extLst>
          </p:cNvPr>
          <p:cNvSpPr txBox="1"/>
          <p:nvPr/>
        </p:nvSpPr>
        <p:spPr>
          <a:xfrm>
            <a:off x="397672" y="2069105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Store name: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D1CD30-A0E6-5C45-9F8F-60A01D691E75}"/>
              </a:ext>
            </a:extLst>
          </p:cNvPr>
          <p:cNvSpPr txBox="1"/>
          <p:nvPr/>
        </p:nvSpPr>
        <p:spPr>
          <a:xfrm>
            <a:off x="1583343" y="2069105"/>
            <a:ext cx="227155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Shinsaibashi Amemura store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BCCDC1E0-6B23-EF46-AAF7-75D7BCAF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16" y="2074732"/>
            <a:ext cx="240418" cy="25644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96FAB5-72C1-ED4B-AE9D-D13712145002}"/>
              </a:ext>
            </a:extLst>
          </p:cNvPr>
          <p:cNvSpPr txBox="1"/>
          <p:nvPr/>
        </p:nvSpPr>
        <p:spPr>
          <a:xfrm>
            <a:off x="5644032" y="3754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・ ・ ・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767FCD-36A4-6E4C-9708-103D300F7A45}"/>
              </a:ext>
            </a:extLst>
          </p:cNvPr>
          <p:cNvSpPr txBox="1"/>
          <p:nvPr/>
        </p:nvSpPr>
        <p:spPr>
          <a:xfrm>
            <a:off x="4514308" y="20176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u="sng">
                <a:solidFill>
                  <a:srgbClr val="0070C0"/>
                </a:solidFill>
              </a:rPr>
              <a:t>Edit by day of the week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CDAC2E5-275D-0E4B-8A7F-6DB909791DC9}"/>
              </a:ext>
            </a:extLst>
          </p:cNvPr>
          <p:cNvSpPr/>
          <p:nvPr/>
        </p:nvSpPr>
        <p:spPr>
          <a:xfrm>
            <a:off x="3250318" y="2903386"/>
            <a:ext cx="2698095" cy="25311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66EAB39-5809-9C47-ACE1-DCE65128AD55}"/>
              </a:ext>
            </a:extLst>
          </p:cNvPr>
          <p:cNvCxnSpPr>
            <a:cxnSpLocks/>
          </p:cNvCxnSpPr>
          <p:nvPr/>
        </p:nvCxnSpPr>
        <p:spPr>
          <a:xfrm flipH="1">
            <a:off x="4629422" y="2324195"/>
            <a:ext cx="543632" cy="579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512961C-1DE2-1A4D-ABA9-BBDD02171AE0}"/>
              </a:ext>
            </a:extLst>
          </p:cNvPr>
          <p:cNvSpPr/>
          <p:nvPr/>
        </p:nvSpPr>
        <p:spPr>
          <a:xfrm>
            <a:off x="268187" y="9192126"/>
            <a:ext cx="6469497" cy="240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41FDE9F-85FB-F24A-9C1D-7A9E29DBAF6C}"/>
              </a:ext>
            </a:extLst>
          </p:cNvPr>
          <p:cNvSpPr/>
          <p:nvPr/>
        </p:nvSpPr>
        <p:spPr>
          <a:xfrm>
            <a:off x="550430" y="9206869"/>
            <a:ext cx="780003" cy="205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A36704-658A-A848-A1FB-62686E742966}"/>
              </a:ext>
            </a:extLst>
          </p:cNvPr>
          <p:cNvSpPr txBox="1"/>
          <p:nvPr/>
        </p:nvSpPr>
        <p:spPr>
          <a:xfrm>
            <a:off x="3500635" y="3097618"/>
            <a:ext cx="3642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Month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fire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water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wood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Money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soil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Day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6EB8EAC-591F-DD4A-B89B-AA61D2AA74C6}"/>
              </a:ext>
            </a:extLst>
          </p:cNvPr>
          <p:cNvSpPr txBox="1"/>
          <p:nvPr/>
        </p:nvSpPr>
        <p:spPr>
          <a:xfrm>
            <a:off x="3933772" y="3097618"/>
            <a:ext cx="77938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●</a:t>
            </a:r>
            <a:r>
              <a:rPr kumimoji="1" lang="en-US" altLang="ja-JP" sz="1400" dirty="0"/>
              <a:t>OPEN</a:t>
            </a:r>
          </a:p>
          <a:p>
            <a:pPr rtl="0" algn="l"/>
            <a:r>
              <a:rPr kumimoji="1" lang="ja-JP" altLang="en-US" sz="1400"/>
              <a:t>●</a:t>
            </a:r>
            <a:r>
              <a:rPr kumimoji="1" lang="en-US" altLang="ja-JP" sz="1400" dirty="0"/>
              <a:t>OPEN</a:t>
            </a:r>
          </a:p>
          <a:p>
            <a:pPr rtl="0" algn="l"/>
            <a:r>
              <a:rPr kumimoji="1" lang="ja-JP" altLang="en-US" sz="1400"/>
              <a:t>●</a:t>
            </a:r>
            <a:r>
              <a:rPr kumimoji="1" lang="en-US" altLang="ja-JP" sz="1400" dirty="0"/>
              <a:t>OPEN</a:t>
            </a:r>
          </a:p>
          <a:p>
            <a:pPr rtl="0" algn="l"/>
            <a:r>
              <a:rPr kumimoji="1" lang="ja-JP" altLang="en-US" sz="1400"/>
              <a:t>●</a:t>
            </a:r>
            <a:r>
              <a:rPr kumimoji="1" lang="en-US" altLang="ja-JP" sz="1400" dirty="0"/>
              <a:t>OPEN</a:t>
            </a:r>
          </a:p>
          <a:p>
            <a:pPr rtl="0" algn="l"/>
            <a:r>
              <a:rPr kumimoji="1" lang="ja-JP" altLang="en-US" sz="1400"/>
              <a:t>●</a:t>
            </a:r>
            <a:r>
              <a:rPr kumimoji="1" lang="en-US" altLang="ja-JP" sz="1400" dirty="0"/>
              <a:t>OPEN</a:t>
            </a:r>
          </a:p>
          <a:p>
            <a:pPr rtl="0" algn="l"/>
            <a:r>
              <a:rPr kumimoji="1" lang="ja-JP" altLang="en-US" sz="1400"/>
              <a:t>◯</a:t>
            </a:r>
            <a:r>
              <a:rPr kumimoji="1" lang="en-US" altLang="ja-JP" sz="1400" dirty="0"/>
              <a:t>OPEN</a:t>
            </a:r>
          </a:p>
          <a:p>
            <a:pPr rtl="0" algn="l"/>
            <a:r>
              <a:rPr kumimoji="1" lang="ja-JP" altLang="en-US" sz="1400"/>
              <a:t>◯</a:t>
            </a:r>
            <a:r>
              <a:rPr kumimoji="1" lang="en-US" altLang="ja-JP" sz="1400" dirty="0"/>
              <a:t>OPEN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0175E9A-DD74-0142-84D8-2014209D3980}"/>
              </a:ext>
            </a:extLst>
          </p:cNvPr>
          <p:cNvSpPr txBox="1"/>
          <p:nvPr/>
        </p:nvSpPr>
        <p:spPr>
          <a:xfrm>
            <a:off x="4838547" y="3097618"/>
            <a:ext cx="8202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◯</a:t>
            </a:r>
            <a:r>
              <a:rPr kumimoji="1" lang="en-US" altLang="ja-JP" sz="1400" dirty="0"/>
              <a:t>CLOSE</a:t>
            </a:r>
          </a:p>
          <a:p>
            <a:pPr rtl="0" algn="l"/>
            <a:r>
              <a:rPr kumimoji="1" lang="ja-JP" altLang="en-US" sz="1400"/>
              <a:t>◯</a:t>
            </a:r>
            <a:r>
              <a:rPr kumimoji="1" lang="en-US" altLang="ja-JP" sz="1400" dirty="0"/>
              <a:t>CLOSE</a:t>
            </a:r>
          </a:p>
          <a:p>
            <a:pPr rtl="0" algn="l"/>
            <a:r>
              <a:rPr kumimoji="1" lang="ja-JP" altLang="en-US" sz="1400"/>
              <a:t>◯</a:t>
            </a:r>
            <a:r>
              <a:rPr kumimoji="1" lang="en-US" altLang="ja-JP" sz="1400" dirty="0"/>
              <a:t>CLOSE</a:t>
            </a:r>
          </a:p>
          <a:p>
            <a:pPr rtl="0" algn="l"/>
            <a:r>
              <a:rPr kumimoji="1" lang="ja-JP" altLang="en-US" sz="1400"/>
              <a:t>◯</a:t>
            </a:r>
            <a:r>
              <a:rPr kumimoji="1" lang="en-US" altLang="ja-JP" sz="1400" dirty="0"/>
              <a:t>CLOSE</a:t>
            </a:r>
          </a:p>
          <a:p>
            <a:pPr rtl="0" algn="l"/>
            <a:r>
              <a:rPr kumimoji="1" lang="ja-JP" altLang="en-US" sz="1400"/>
              <a:t>◯</a:t>
            </a:r>
            <a:r>
              <a:rPr kumimoji="1" lang="en-US" altLang="ja-JP" sz="1400" dirty="0"/>
              <a:t>CLOSE</a:t>
            </a:r>
          </a:p>
          <a:p>
            <a:pPr rtl="0" algn="l"/>
            <a:r>
              <a:rPr kumimoji="1" lang="ja-JP" altLang="en-US" sz="1400"/>
              <a:t>●</a:t>
            </a:r>
            <a:r>
              <a:rPr kumimoji="1" lang="en-US" altLang="ja-JP" sz="1400" dirty="0"/>
              <a:t>CLOSE</a:t>
            </a:r>
          </a:p>
          <a:p>
            <a:pPr rtl="0" algn="l"/>
            <a:r>
              <a:rPr kumimoji="1" lang="ja-JP" altLang="en-US" sz="1400"/>
              <a:t>●</a:t>
            </a:r>
            <a:r>
              <a:rPr kumimoji="1" lang="en-US" altLang="ja-JP" sz="1400" dirty="0"/>
              <a:t>CLOSE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5047281-B537-FC4B-9BBC-0FD6B00AC572}"/>
              </a:ext>
            </a:extLst>
          </p:cNvPr>
          <p:cNvSpPr txBox="1"/>
          <p:nvPr/>
        </p:nvSpPr>
        <p:spPr>
          <a:xfrm>
            <a:off x="3864837" y="4900122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Reflect changes</a:t>
            </a:r>
          </a:p>
        </p:txBody>
      </p:sp>
    </p:spTree>
    <p:extLst>
      <p:ext uri="{BB962C8B-B14F-4D97-AF65-F5344CB8AC3E}">
        <p14:creationId xmlns:p14="http://schemas.microsoft.com/office/powerpoint/2010/main" val="24749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413950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E.</a:t>
            </a:r>
            <a:r>
              <a:rPr kumimoji="1" lang="ja-JP" altLang="en-US" sz="1200"/>
              <a:t>Set coupon setting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E-1.</a:t>
            </a:r>
            <a:r>
              <a:rPr kumimoji="1" lang="ja-JP" altLang="en-US" sz="1200"/>
              <a:t>Regular holiday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Registration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E.</a:t>
            </a:r>
            <a:r>
              <a:rPr kumimoji="1" lang="ja-JP" altLang="en-US" sz="1200"/>
              <a:t>Calendar master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66E1ED0-D5A5-8C44-9846-AF60327BA295}"/>
              </a:ext>
            </a:extLst>
          </p:cNvPr>
          <p:cNvSpPr txBox="1"/>
          <p:nvPr/>
        </p:nvSpPr>
        <p:spPr>
          <a:xfrm>
            <a:off x="253901" y="1137520"/>
            <a:ext cx="179257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E-2.</a:t>
            </a:r>
            <a:r>
              <a:rPr kumimoji="1" lang="ja-JP" altLang="en-US" sz="1200"/>
              <a:t>business hours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Registration edit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3B0EB29-020C-A14C-9CA9-A156E82F65B8}"/>
              </a:ext>
            </a:extLst>
          </p:cNvPr>
          <p:cNvSpPr txBox="1"/>
          <p:nvPr/>
        </p:nvSpPr>
        <p:spPr>
          <a:xfrm>
            <a:off x="532507" y="1573288"/>
            <a:ext cx="179257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E-1.</a:t>
            </a:r>
            <a:r>
              <a:rPr kumimoji="1" lang="ja-JP" altLang="en-US" sz="1200"/>
              <a:t>Regular holiday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Registration edit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3EEE6F3-EC60-B045-AD11-D8A2A7FCEC90}"/>
              </a:ext>
            </a:extLst>
          </p:cNvPr>
          <p:cNvSpPr txBox="1"/>
          <p:nvPr/>
        </p:nvSpPr>
        <p:spPr>
          <a:xfrm>
            <a:off x="397672" y="2069105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Store name: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D1CD30-A0E6-5C45-9F8F-60A01D691E75}"/>
              </a:ext>
            </a:extLst>
          </p:cNvPr>
          <p:cNvSpPr txBox="1"/>
          <p:nvPr/>
        </p:nvSpPr>
        <p:spPr>
          <a:xfrm>
            <a:off x="1583343" y="2069105"/>
            <a:ext cx="227155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Shinsaibashi Amemura store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BCCDC1E0-6B23-EF46-AAF7-75D7BCAF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16" y="2074732"/>
            <a:ext cx="240418" cy="256445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2F7B60-7407-B048-9246-534EE5DACA11}"/>
              </a:ext>
            </a:extLst>
          </p:cNvPr>
          <p:cNvSpPr txBox="1"/>
          <p:nvPr/>
        </p:nvSpPr>
        <p:spPr>
          <a:xfrm>
            <a:off x="2514638" y="8046112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Reflect changes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1CBDB22-9C8B-494F-91C6-2ABD1A30DBA6}"/>
              </a:ext>
            </a:extLst>
          </p:cNvPr>
          <p:cNvCxnSpPr/>
          <p:nvPr/>
        </p:nvCxnSpPr>
        <p:spPr>
          <a:xfrm>
            <a:off x="268188" y="4441358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 6">
            <a:extLst>
              <a:ext uri="{FF2B5EF4-FFF2-40B4-BE49-F238E27FC236}">
                <a16:creationId xmlns:a16="http://schemas.microsoft.com/office/drawing/2014/main" id="{F31EC27B-C9EC-E143-8E97-674555726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28713"/>
              </p:ext>
            </p:extLst>
          </p:nvPr>
        </p:nvGraphicFramePr>
        <p:xfrm>
          <a:off x="537900" y="2452359"/>
          <a:ext cx="424162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852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1514776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1589996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 of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CLOSE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23:00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23:00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23:00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wood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23:00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4106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23:00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33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2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20:00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8015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81E26F-FD81-C64E-8C0B-9D913213515F}"/>
              </a:ext>
            </a:extLst>
          </p:cNvPr>
          <p:cNvSpPr txBox="1"/>
          <p:nvPr/>
        </p:nvSpPr>
        <p:spPr>
          <a:xfrm>
            <a:off x="1264018" y="50576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Month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4928439-926B-6341-8E11-B3F6976D4027}"/>
              </a:ext>
            </a:extLst>
          </p:cNvPr>
          <p:cNvSpPr txBox="1"/>
          <p:nvPr/>
        </p:nvSpPr>
        <p:spPr>
          <a:xfrm>
            <a:off x="1967229" y="5082741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3DF3EAD9-5D9C-0C4D-B1F2-51FCE515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58" y="5088368"/>
            <a:ext cx="240418" cy="256445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143B71-A58E-2340-BCF1-DB2A07FD0684}"/>
              </a:ext>
            </a:extLst>
          </p:cNvPr>
          <p:cNvSpPr txBox="1"/>
          <p:nvPr/>
        </p:nvSpPr>
        <p:spPr>
          <a:xfrm>
            <a:off x="3459145" y="5082741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CEC6F83-B172-7646-8337-285327E6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74" y="5088368"/>
            <a:ext cx="240418" cy="25644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2B4825-FE0F-6C4E-9FAF-9641057C7003}"/>
              </a:ext>
            </a:extLst>
          </p:cNvPr>
          <p:cNvSpPr txBox="1"/>
          <p:nvPr/>
        </p:nvSpPr>
        <p:spPr>
          <a:xfrm>
            <a:off x="1879017" y="470543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OPEN</a:t>
            </a:r>
            <a:r>
              <a:rPr kumimoji="1" lang="ja-JP" altLang="en-US"/>
              <a:t>time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5A1E8F-A4BB-1543-925D-1D70EBAD045A}"/>
              </a:ext>
            </a:extLst>
          </p:cNvPr>
          <p:cNvSpPr txBox="1"/>
          <p:nvPr/>
        </p:nvSpPr>
        <p:spPr>
          <a:xfrm>
            <a:off x="3322806" y="4705435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dirty="0"/>
              <a:t>CLOSE</a:t>
            </a:r>
            <a:r>
              <a:rPr kumimoji="1" lang="ja-JP" altLang="en-US"/>
              <a:t>time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341FE59-8A85-144B-99A0-2FF3B7350923}"/>
              </a:ext>
            </a:extLst>
          </p:cNvPr>
          <p:cNvSpPr txBox="1"/>
          <p:nvPr/>
        </p:nvSpPr>
        <p:spPr>
          <a:xfrm>
            <a:off x="1264018" y="54426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fire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D98F4E6-3DBB-A74E-8501-8A5A2654C585}"/>
              </a:ext>
            </a:extLst>
          </p:cNvPr>
          <p:cNvSpPr txBox="1"/>
          <p:nvPr/>
        </p:nvSpPr>
        <p:spPr>
          <a:xfrm>
            <a:off x="1967229" y="5467752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D7927552-FC74-B344-9EA9-E69A02E6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58" y="5473379"/>
            <a:ext cx="240418" cy="25644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0F83CC8-993F-4E4D-987B-2AD58BFABA9E}"/>
              </a:ext>
            </a:extLst>
          </p:cNvPr>
          <p:cNvSpPr txBox="1"/>
          <p:nvPr/>
        </p:nvSpPr>
        <p:spPr>
          <a:xfrm>
            <a:off x="3459145" y="5467752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68A0ACAC-7AB9-EE46-9B43-C034D2EE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74" y="5473379"/>
            <a:ext cx="240418" cy="256445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BC5ECE1-3E76-3947-92E9-A148E63A412C}"/>
              </a:ext>
            </a:extLst>
          </p:cNvPr>
          <p:cNvSpPr txBox="1"/>
          <p:nvPr/>
        </p:nvSpPr>
        <p:spPr>
          <a:xfrm>
            <a:off x="1264018" y="5818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water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B1211F-13A2-864B-8C9E-0B13BA5AFB8B}"/>
              </a:ext>
            </a:extLst>
          </p:cNvPr>
          <p:cNvSpPr txBox="1"/>
          <p:nvPr/>
        </p:nvSpPr>
        <p:spPr>
          <a:xfrm>
            <a:off x="1967229" y="5843138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19C9BCBA-AD13-4F4A-89BC-085F47F2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58" y="5848765"/>
            <a:ext cx="240418" cy="256445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523B286-C58F-CB45-8554-498D6A781B2B}"/>
              </a:ext>
            </a:extLst>
          </p:cNvPr>
          <p:cNvSpPr txBox="1"/>
          <p:nvPr/>
        </p:nvSpPr>
        <p:spPr>
          <a:xfrm>
            <a:off x="3459145" y="5843138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B8185ABA-2D55-094E-AE5B-FBBE72FC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74" y="5848765"/>
            <a:ext cx="240418" cy="256445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F31C50-33AF-574D-AF02-8C074C8FF9B2}"/>
              </a:ext>
            </a:extLst>
          </p:cNvPr>
          <p:cNvSpPr txBox="1"/>
          <p:nvPr/>
        </p:nvSpPr>
        <p:spPr>
          <a:xfrm>
            <a:off x="1264018" y="61838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wood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90406C-0B74-0241-B4C1-1ECCF73B8E5C}"/>
              </a:ext>
            </a:extLst>
          </p:cNvPr>
          <p:cNvSpPr txBox="1"/>
          <p:nvPr/>
        </p:nvSpPr>
        <p:spPr>
          <a:xfrm>
            <a:off x="1967229" y="6208898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340E32F3-CCBC-B045-8F0C-1EF55F84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58" y="6214525"/>
            <a:ext cx="240418" cy="256445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F49925-7EBB-7B42-A62A-88044302326D}"/>
              </a:ext>
            </a:extLst>
          </p:cNvPr>
          <p:cNvSpPr txBox="1"/>
          <p:nvPr/>
        </p:nvSpPr>
        <p:spPr>
          <a:xfrm>
            <a:off x="3459145" y="6208898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499EC2FC-86CF-704D-9537-0CF4344E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74" y="6214525"/>
            <a:ext cx="240418" cy="256445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E60E58B-CDF0-274E-A9C3-F0D89E77BE41}"/>
              </a:ext>
            </a:extLst>
          </p:cNvPr>
          <p:cNvSpPr txBox="1"/>
          <p:nvPr/>
        </p:nvSpPr>
        <p:spPr>
          <a:xfrm>
            <a:off x="1264018" y="6549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Money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8BD17B-B8BC-A848-AD70-688446C9CCCD}"/>
              </a:ext>
            </a:extLst>
          </p:cNvPr>
          <p:cNvSpPr txBox="1"/>
          <p:nvPr/>
        </p:nvSpPr>
        <p:spPr>
          <a:xfrm>
            <a:off x="1967229" y="6574658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F9AEAAB0-F577-2048-A07E-84534DC7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58" y="6580285"/>
            <a:ext cx="240418" cy="256445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CC36CD7-0DF9-074F-B4D3-7F89000DDF48}"/>
              </a:ext>
            </a:extLst>
          </p:cNvPr>
          <p:cNvSpPr txBox="1"/>
          <p:nvPr/>
        </p:nvSpPr>
        <p:spPr>
          <a:xfrm>
            <a:off x="3459145" y="6574658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926DD21C-B465-6C4A-A3EE-B438DF46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74" y="6580285"/>
            <a:ext cx="240418" cy="256445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A20EDC0-C462-C941-AAA8-E149E9C442B3}"/>
              </a:ext>
            </a:extLst>
          </p:cNvPr>
          <p:cNvSpPr txBox="1"/>
          <p:nvPr/>
        </p:nvSpPr>
        <p:spPr>
          <a:xfrm>
            <a:off x="1264018" y="6924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soil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75AF51A-A810-2348-BFE9-D2A6534FCE46}"/>
              </a:ext>
            </a:extLst>
          </p:cNvPr>
          <p:cNvSpPr txBox="1"/>
          <p:nvPr/>
        </p:nvSpPr>
        <p:spPr>
          <a:xfrm>
            <a:off x="1967229" y="6950044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12C74AB0-229A-1743-BDF1-6AE3F000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58" y="6955671"/>
            <a:ext cx="240418" cy="256445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D5246ED-1C92-464B-9911-7451E2C3FBF6}"/>
              </a:ext>
            </a:extLst>
          </p:cNvPr>
          <p:cNvSpPr txBox="1"/>
          <p:nvPr/>
        </p:nvSpPr>
        <p:spPr>
          <a:xfrm>
            <a:off x="3459145" y="6950044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5C8A00F8-231F-124E-A3FA-BA6E9856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74" y="6955671"/>
            <a:ext cx="240418" cy="256445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FF687D2-AFFE-AE43-906E-D3B757C93617}"/>
              </a:ext>
            </a:extLst>
          </p:cNvPr>
          <p:cNvSpPr txBox="1"/>
          <p:nvPr/>
        </p:nvSpPr>
        <p:spPr>
          <a:xfrm>
            <a:off x="1264018" y="72907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Day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40CF724-C710-D241-927B-9F7913772702}"/>
              </a:ext>
            </a:extLst>
          </p:cNvPr>
          <p:cNvSpPr txBox="1"/>
          <p:nvPr/>
        </p:nvSpPr>
        <p:spPr>
          <a:xfrm>
            <a:off x="1967229" y="7315804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686027B0-4A67-0B47-AE73-FEA38026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58" y="7321431"/>
            <a:ext cx="240418" cy="256445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BC4B5EB-A380-494C-905C-6F78625DCB68}"/>
              </a:ext>
            </a:extLst>
          </p:cNvPr>
          <p:cNvSpPr txBox="1"/>
          <p:nvPr/>
        </p:nvSpPr>
        <p:spPr>
          <a:xfrm>
            <a:off x="3459145" y="7315804"/>
            <a:ext cx="101547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9:00</a:t>
            </a:r>
            <a:endParaRPr kumimoji="1" lang="ja-JP" altLang="en-US" sz="1200"/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8284885F-345D-D047-8D83-BD12A612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74" y="7321431"/>
            <a:ext cx="240418" cy="2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(Plan Management))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C935B2-72FF-874B-83D6-0175288DFC77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</a:p>
        </p:txBody>
      </p:sp>
      <p:graphicFrame>
        <p:nvGraphicFramePr>
          <p:cNvPr id="42" name="表 6">
            <a:extLst>
              <a:ext uri="{FF2B5EF4-FFF2-40B4-BE49-F238E27FC236}">
                <a16:creationId xmlns:a16="http://schemas.microsoft.com/office/drawing/2014/main" id="{4020C2F1-7A22-614E-8BFF-A290398E5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74319"/>
              </p:ext>
            </p:extLst>
          </p:nvPr>
        </p:nvGraphicFramePr>
        <p:xfrm>
          <a:off x="330228" y="2285807"/>
          <a:ext cx="2942361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72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1061127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672689">
                  <a:extLst>
                    <a:ext uri="{9D8B030D-6E8A-4147-A177-3AD203B41FA5}">
                      <a16:colId xmlns:a16="http://schemas.microsoft.com/office/drawing/2014/main" val="1215368799"/>
                    </a:ext>
                  </a:extLst>
                </a:gridCol>
                <a:gridCol w="684473">
                  <a:extLst>
                    <a:ext uri="{9D8B030D-6E8A-4147-A177-3AD203B41FA5}">
                      <a16:colId xmlns:a16="http://schemas.microsoft.com/office/drawing/2014/main" val="2654949647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Shinsaibashi Amemura 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8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Nagoya 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Fukuoka Tenjin 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4106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33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2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8015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8434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01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801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44D956-4A19-BC4C-B0F8-116CC4B8391C}"/>
              </a:ext>
            </a:extLst>
          </p:cNvPr>
          <p:cNvSpPr txBox="1"/>
          <p:nvPr/>
        </p:nvSpPr>
        <p:spPr>
          <a:xfrm>
            <a:off x="673547" y="60682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User screen display order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7D65ADB-BA9A-2D40-894B-AC49A107EB9C}"/>
              </a:ext>
            </a:extLst>
          </p:cNvPr>
          <p:cNvCxnSpPr>
            <a:cxnSpLocks/>
          </p:cNvCxnSpPr>
          <p:nvPr/>
        </p:nvCxnSpPr>
        <p:spPr>
          <a:xfrm flipV="1">
            <a:off x="2215916" y="3201957"/>
            <a:ext cx="623537" cy="2830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CC034B-F63F-A847-948F-E9537FBBB9AF}"/>
              </a:ext>
            </a:extLst>
          </p:cNvPr>
          <p:cNvSpPr txBox="1"/>
          <p:nvPr/>
        </p:nvSpPr>
        <p:spPr>
          <a:xfrm>
            <a:off x="268188" y="642804"/>
            <a:ext cx="4428940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F-1</a:t>
            </a:r>
            <a:r>
              <a:rPr kumimoji="1" lang="ja-JP" altLang="en-US" sz="1200"/>
              <a:t>Store master registration / editing / deletion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D6A269D-EA71-7649-BC95-F1F177589E51}"/>
              </a:ext>
            </a:extLst>
          </p:cNvPr>
          <p:cNvSpPr txBox="1"/>
          <p:nvPr/>
        </p:nvSpPr>
        <p:spPr>
          <a:xfrm>
            <a:off x="268188" y="1239570"/>
            <a:ext cx="266751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F-2</a:t>
            </a:r>
            <a:r>
              <a:rPr kumimoji="1" lang="ja-JP" altLang="en-US" sz="1200"/>
              <a:t>Store master registration / editing / deletion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2F23B0-245B-764C-8719-FF051535F749}"/>
              </a:ext>
            </a:extLst>
          </p:cNvPr>
          <p:cNvSpPr txBox="1"/>
          <p:nvPr/>
        </p:nvSpPr>
        <p:spPr>
          <a:xfrm>
            <a:off x="399817" y="16740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New store registration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515B03-28B7-A04F-85D3-9648156886CB}"/>
              </a:ext>
            </a:extLst>
          </p:cNvPr>
          <p:cNvCxnSpPr>
            <a:cxnSpLocks/>
          </p:cNvCxnSpPr>
          <p:nvPr/>
        </p:nvCxnSpPr>
        <p:spPr>
          <a:xfrm flipH="1" flipV="1">
            <a:off x="2177415" y="2641129"/>
            <a:ext cx="2042661" cy="507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CF7CB2-1F1C-574D-ACDD-6274020282C5}"/>
              </a:ext>
            </a:extLst>
          </p:cNvPr>
          <p:cNvSpPr txBox="1"/>
          <p:nvPr/>
        </p:nvSpPr>
        <p:spPr>
          <a:xfrm>
            <a:off x="3704660" y="32019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To edit screen</a:t>
            </a:r>
          </a:p>
        </p:txBody>
      </p:sp>
    </p:spTree>
    <p:extLst>
      <p:ext uri="{BB962C8B-B14F-4D97-AF65-F5344CB8AC3E}">
        <p14:creationId xmlns:p14="http://schemas.microsoft.com/office/powerpoint/2010/main" val="417902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(Plan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4428940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F-1</a:t>
            </a:r>
            <a:r>
              <a:rPr kumimoji="1" lang="ja-JP" altLang="en-US" sz="1200"/>
              <a:t>Store master registration / editing / deletion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Store registration edit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1146968" y="1694853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Store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160694" y="1694853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007482-9AAA-FB4A-B99A-EE5ACDEFFB63}"/>
              </a:ext>
            </a:extLst>
          </p:cNvPr>
          <p:cNvSpPr txBox="1"/>
          <p:nvPr/>
        </p:nvSpPr>
        <p:spPr>
          <a:xfrm>
            <a:off x="711918" y="3861623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Explanatory comment: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4AA2F7C-30AC-1E4F-815D-264E8FF7F5DD}"/>
              </a:ext>
            </a:extLst>
          </p:cNvPr>
          <p:cNvSpPr/>
          <p:nvPr/>
        </p:nvSpPr>
        <p:spPr>
          <a:xfrm>
            <a:off x="2160693" y="3861623"/>
            <a:ext cx="3371696" cy="9797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142876" y="5526161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(Main) Image registration 1: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147754" y="5087452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3777723" y="5090418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1134028" y="5102006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1: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2119866" y="5502232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8EFCB8D-4210-6640-A9FA-2ED726108BE7}"/>
              </a:ext>
            </a:extLst>
          </p:cNvPr>
          <p:cNvSpPr txBox="1"/>
          <p:nvPr/>
        </p:nvSpPr>
        <p:spPr>
          <a:xfrm>
            <a:off x="385616" y="6147947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 Comment: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473C20-1738-BD46-B77A-D7F026A3A7D2}"/>
              </a:ext>
            </a:extLst>
          </p:cNvPr>
          <p:cNvSpPr/>
          <p:nvPr/>
        </p:nvSpPr>
        <p:spPr>
          <a:xfrm>
            <a:off x="2160693" y="6118926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99B944D-9166-8846-8530-60D34C4AD509}"/>
              </a:ext>
            </a:extLst>
          </p:cNvPr>
          <p:cNvSpPr txBox="1"/>
          <p:nvPr/>
        </p:nvSpPr>
        <p:spPr>
          <a:xfrm>
            <a:off x="975022" y="6647566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A523517-730F-284E-8A58-63AFF63779F5}"/>
              </a:ext>
            </a:extLst>
          </p:cNvPr>
          <p:cNvSpPr/>
          <p:nvPr/>
        </p:nvSpPr>
        <p:spPr>
          <a:xfrm>
            <a:off x="2160694" y="6633280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DEB33AC-52A5-1940-9657-4361DDB23838}"/>
              </a:ext>
            </a:extLst>
          </p:cNvPr>
          <p:cNvSpPr txBox="1"/>
          <p:nvPr/>
        </p:nvSpPr>
        <p:spPr>
          <a:xfrm>
            <a:off x="3790663" y="6636246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DE75847-0C5F-4541-A3E0-67FFE8EC4997}"/>
              </a:ext>
            </a:extLst>
          </p:cNvPr>
          <p:cNvSpPr txBox="1"/>
          <p:nvPr/>
        </p:nvSpPr>
        <p:spPr>
          <a:xfrm>
            <a:off x="1146968" y="7048060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123A86C-33F8-BC49-A2A3-E1BE5B8BA952}"/>
              </a:ext>
            </a:extLst>
          </p:cNvPr>
          <p:cNvSpPr txBox="1"/>
          <p:nvPr/>
        </p:nvSpPr>
        <p:spPr>
          <a:xfrm>
            <a:off x="2132806" y="7048060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BC88374-5AE6-6D43-B3F7-62F2C7D07651}"/>
              </a:ext>
            </a:extLst>
          </p:cNvPr>
          <p:cNvSpPr txBox="1"/>
          <p:nvPr/>
        </p:nvSpPr>
        <p:spPr>
          <a:xfrm>
            <a:off x="385616" y="7433822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comment: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F3430B2-73B2-6844-A38D-536C812A472E}"/>
              </a:ext>
            </a:extLst>
          </p:cNvPr>
          <p:cNvSpPr/>
          <p:nvPr/>
        </p:nvSpPr>
        <p:spPr>
          <a:xfrm>
            <a:off x="2160693" y="7404801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7D3A92B-5554-4C48-B764-B5F64476D5D3}"/>
              </a:ext>
            </a:extLst>
          </p:cNvPr>
          <p:cNvSpPr txBox="1"/>
          <p:nvPr/>
        </p:nvSpPr>
        <p:spPr>
          <a:xfrm>
            <a:off x="975022" y="7933441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E708915-94FE-4E4A-9D2F-8BC034E3A762}"/>
              </a:ext>
            </a:extLst>
          </p:cNvPr>
          <p:cNvSpPr/>
          <p:nvPr/>
        </p:nvSpPr>
        <p:spPr>
          <a:xfrm>
            <a:off x="2160694" y="7919155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8A5C2E4-25BF-8648-AC60-63E2E29DC127}"/>
              </a:ext>
            </a:extLst>
          </p:cNvPr>
          <p:cNvSpPr txBox="1"/>
          <p:nvPr/>
        </p:nvSpPr>
        <p:spPr>
          <a:xfrm>
            <a:off x="3790663" y="7922121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713AE5D-703D-F54A-8083-DAC933B1661D}"/>
              </a:ext>
            </a:extLst>
          </p:cNvPr>
          <p:cNvSpPr txBox="1"/>
          <p:nvPr/>
        </p:nvSpPr>
        <p:spPr>
          <a:xfrm>
            <a:off x="1146968" y="8333935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845630-9CAA-BE46-B340-EB9D5B8C9DDF}"/>
              </a:ext>
            </a:extLst>
          </p:cNvPr>
          <p:cNvSpPr txBox="1"/>
          <p:nvPr/>
        </p:nvSpPr>
        <p:spPr>
          <a:xfrm>
            <a:off x="2132806" y="8333935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CB7E7AE-3215-DF4B-B0A3-5B8B6F4DA6F7}"/>
              </a:ext>
            </a:extLst>
          </p:cNvPr>
          <p:cNvSpPr txBox="1"/>
          <p:nvPr/>
        </p:nvSpPr>
        <p:spPr>
          <a:xfrm>
            <a:off x="385616" y="8719697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comment: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5995AEA-5606-D84E-852A-86D32D1881CE}"/>
              </a:ext>
            </a:extLst>
          </p:cNvPr>
          <p:cNvSpPr/>
          <p:nvPr/>
        </p:nvSpPr>
        <p:spPr>
          <a:xfrm>
            <a:off x="2160693" y="8690676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6AA96B38-B8E0-B44E-BB0E-DC9740D7AC86}"/>
              </a:ext>
            </a:extLst>
          </p:cNvPr>
          <p:cNvSpPr txBox="1"/>
          <p:nvPr/>
        </p:nvSpPr>
        <p:spPr>
          <a:xfrm>
            <a:off x="1146968" y="2052036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address: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ED113E8-11AE-E846-B17F-784F836478C9}"/>
              </a:ext>
            </a:extLst>
          </p:cNvPr>
          <p:cNvSpPr txBox="1"/>
          <p:nvPr/>
        </p:nvSpPr>
        <p:spPr>
          <a:xfrm>
            <a:off x="2160694" y="2052036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E2B2316-5C2E-FE40-B9F4-13B79EAC2669}"/>
              </a:ext>
            </a:extLst>
          </p:cNvPr>
          <p:cNvSpPr txBox="1"/>
          <p:nvPr/>
        </p:nvSpPr>
        <p:spPr>
          <a:xfrm>
            <a:off x="1146968" y="2926148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telephone number: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0FC7ED9-4212-3F47-8E74-8862417EE4D0}"/>
              </a:ext>
            </a:extLst>
          </p:cNvPr>
          <p:cNvSpPr txBox="1"/>
          <p:nvPr/>
        </p:nvSpPr>
        <p:spPr>
          <a:xfrm>
            <a:off x="2160694" y="2926148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9BBB42C-C66F-3F4A-9FAD-90327805C4EC}"/>
              </a:ext>
            </a:extLst>
          </p:cNvPr>
          <p:cNvSpPr txBox="1"/>
          <p:nvPr/>
        </p:nvSpPr>
        <p:spPr>
          <a:xfrm>
            <a:off x="711919" y="3297623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email address: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46BAEA0-DBBE-D447-AB9E-F17B0A51EBEF}"/>
              </a:ext>
            </a:extLst>
          </p:cNvPr>
          <p:cNvSpPr txBox="1"/>
          <p:nvPr/>
        </p:nvSpPr>
        <p:spPr>
          <a:xfrm>
            <a:off x="2160694" y="3283335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6ECB23-4888-444C-8C2B-EE2B33DF1194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79BB79-CCC9-8240-8794-3F2A217B83CB}"/>
              </a:ext>
            </a:extLst>
          </p:cNvPr>
          <p:cNvSpPr txBox="1"/>
          <p:nvPr/>
        </p:nvSpPr>
        <p:spPr>
          <a:xfrm>
            <a:off x="2160694" y="2471013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67CEED-727D-B44B-BC1B-B8E9EE7E4C04}"/>
              </a:ext>
            </a:extLst>
          </p:cNvPr>
          <p:cNvSpPr txBox="1"/>
          <p:nvPr/>
        </p:nvSpPr>
        <p:spPr>
          <a:xfrm>
            <a:off x="718691" y="2456325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 err="1"/>
              <a:t>GoogleMapURL</a:t>
            </a:r>
            <a:r>
              <a:rPr kumimoji="1" lang="ja-JP" altLang="en-US" sz="1200"/>
              <a:t>: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3553ED7-E736-114D-8D2C-CB8F2ECA808F}"/>
              </a:ext>
            </a:extLst>
          </p:cNvPr>
          <p:cNvSpPr txBox="1"/>
          <p:nvPr/>
        </p:nvSpPr>
        <p:spPr>
          <a:xfrm>
            <a:off x="2482658" y="9370710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Registration / reflection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51343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46689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A.</a:t>
            </a:r>
            <a:r>
              <a:rPr kumimoji="1" lang="ja-JP" altLang="en-US" sz="1200"/>
              <a:t>Customer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A-1.</a:t>
            </a:r>
            <a:r>
              <a:rPr kumimoji="1" lang="ja-JP" altLang="en-US" sz="1200"/>
              <a:t>New customer registration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33ADC8-C216-524B-A5E5-9A2DFBA7CBCD}"/>
              </a:ext>
            </a:extLst>
          </p:cNvPr>
          <p:cNvSpPr/>
          <p:nvPr/>
        </p:nvSpPr>
        <p:spPr>
          <a:xfrm>
            <a:off x="2086869" y="1645079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631159-AD43-1E4B-A961-0A4348593E67}"/>
              </a:ext>
            </a:extLst>
          </p:cNvPr>
          <p:cNvSpPr txBox="1"/>
          <p:nvPr/>
        </p:nvSpPr>
        <p:spPr>
          <a:xfrm>
            <a:off x="691180" y="163221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 (corporate name)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8D7E15-C38C-A04B-9AB1-4A4C4D1AC8B4}"/>
              </a:ext>
            </a:extLst>
          </p:cNvPr>
          <p:cNvSpPr/>
          <p:nvPr/>
        </p:nvSpPr>
        <p:spPr>
          <a:xfrm>
            <a:off x="2086869" y="2016554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EFDFFB-6010-A54A-B0D3-3EBA57D43BF8}"/>
              </a:ext>
            </a:extLst>
          </p:cNvPr>
          <p:cNvSpPr txBox="1"/>
          <p:nvPr/>
        </p:nvSpPr>
        <p:spPr>
          <a:xfrm>
            <a:off x="691180" y="20036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Furigana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BED96A-AA92-8D41-AA1D-82F8AA3610AE}"/>
              </a:ext>
            </a:extLst>
          </p:cNvPr>
          <p:cNvSpPr/>
          <p:nvPr/>
        </p:nvSpPr>
        <p:spPr>
          <a:xfrm>
            <a:off x="1862883" y="3072457"/>
            <a:ext cx="743376" cy="218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1AEE92-2C28-F74B-837A-59D009CFC7EB}"/>
              </a:ext>
            </a:extLst>
          </p:cNvPr>
          <p:cNvSpPr txBox="1"/>
          <p:nvPr/>
        </p:nvSpPr>
        <p:spPr>
          <a:xfrm>
            <a:off x="691180" y="30595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Postal code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B1D36F5-35D3-AA40-9AEB-421F8BF2B315}"/>
              </a:ext>
            </a:extLst>
          </p:cNvPr>
          <p:cNvSpPr/>
          <p:nvPr/>
        </p:nvSpPr>
        <p:spPr>
          <a:xfrm>
            <a:off x="1862883" y="3429643"/>
            <a:ext cx="1149284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83F6FF-8834-1546-8E44-D8F5B60C2930}"/>
              </a:ext>
            </a:extLst>
          </p:cNvPr>
          <p:cNvSpPr txBox="1"/>
          <p:nvPr/>
        </p:nvSpPr>
        <p:spPr>
          <a:xfrm>
            <a:off x="691180" y="34024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prefectures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7FB66A6-1A78-474F-804C-960D79496005}"/>
              </a:ext>
            </a:extLst>
          </p:cNvPr>
          <p:cNvSpPr/>
          <p:nvPr/>
        </p:nvSpPr>
        <p:spPr>
          <a:xfrm>
            <a:off x="1862883" y="3743968"/>
            <a:ext cx="2275394" cy="218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4E4502-4879-2743-BFBB-0FF0C5B23DAE}"/>
              </a:ext>
            </a:extLst>
          </p:cNvPr>
          <p:cNvSpPr txBox="1"/>
          <p:nvPr/>
        </p:nvSpPr>
        <p:spPr>
          <a:xfrm>
            <a:off x="691180" y="3716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address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DABEEFF-E4B8-9A49-B4D5-D5E48A55A288}"/>
              </a:ext>
            </a:extLst>
          </p:cNvPr>
          <p:cNvSpPr/>
          <p:nvPr/>
        </p:nvSpPr>
        <p:spPr>
          <a:xfrm>
            <a:off x="1862883" y="4044005"/>
            <a:ext cx="2275394" cy="218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0A72A8A-ACA7-304B-9634-041927E6AEF9}"/>
              </a:ext>
            </a:extLst>
          </p:cNvPr>
          <p:cNvSpPr txBox="1"/>
          <p:nvPr/>
        </p:nvSpPr>
        <p:spPr>
          <a:xfrm>
            <a:off x="691180" y="40168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Building name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86DDC2B-1F4F-A84D-BD77-6923D9860365}"/>
              </a:ext>
            </a:extLst>
          </p:cNvPr>
          <p:cNvSpPr/>
          <p:nvPr/>
        </p:nvSpPr>
        <p:spPr>
          <a:xfrm>
            <a:off x="1862883" y="4600046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0BCB92-81B5-6E41-9EFB-20FB605E3207}"/>
              </a:ext>
            </a:extLst>
          </p:cNvPr>
          <p:cNvSpPr txBox="1"/>
          <p:nvPr/>
        </p:nvSpPr>
        <p:spPr>
          <a:xfrm>
            <a:off x="691180" y="45728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contact address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4499B6F-DBCC-DC4A-991E-C112D5EBEFEE}"/>
              </a:ext>
            </a:extLst>
          </p:cNvPr>
          <p:cNvSpPr/>
          <p:nvPr/>
        </p:nvSpPr>
        <p:spPr>
          <a:xfrm>
            <a:off x="2086869" y="2414512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A5C2D1-06CE-6E45-9133-029FEB402243}"/>
              </a:ext>
            </a:extLst>
          </p:cNvPr>
          <p:cNvSpPr txBox="1"/>
          <p:nvPr/>
        </p:nvSpPr>
        <p:spPr>
          <a:xfrm>
            <a:off x="691180" y="240164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 of person in charge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1489178-2451-0443-9056-78A1E71859A4}"/>
              </a:ext>
            </a:extLst>
          </p:cNvPr>
          <p:cNvSpPr/>
          <p:nvPr/>
        </p:nvSpPr>
        <p:spPr>
          <a:xfrm>
            <a:off x="1862883" y="4928658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EC98CC-5254-634A-88DE-D3F93031EB94}"/>
              </a:ext>
            </a:extLst>
          </p:cNvPr>
          <p:cNvSpPr txBox="1"/>
          <p:nvPr/>
        </p:nvSpPr>
        <p:spPr>
          <a:xfrm>
            <a:off x="691180" y="490150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Other contact information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A505C7A-667C-B945-BB49-DAE95B9BEFA5}"/>
              </a:ext>
            </a:extLst>
          </p:cNvPr>
          <p:cNvSpPr/>
          <p:nvPr/>
        </p:nvSpPr>
        <p:spPr>
          <a:xfrm>
            <a:off x="2414728" y="5443009"/>
            <a:ext cx="1723549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177CEF3-1D24-EA40-B592-8D075A7F9DEE}"/>
              </a:ext>
            </a:extLst>
          </p:cNvPr>
          <p:cNvSpPr txBox="1"/>
          <p:nvPr/>
        </p:nvSpPr>
        <p:spPr>
          <a:xfrm>
            <a:off x="691180" y="541585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email address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DB3A8B-3B5C-FF47-8489-B833649B2DB9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A-1.</a:t>
            </a:r>
            <a:r>
              <a:rPr kumimoji="1" lang="ja-JP" altLang="en-US" sz="1200"/>
              <a:t>New customer registration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6782A7F-B964-4245-96D4-A1841C9A031E}"/>
              </a:ext>
            </a:extLst>
          </p:cNvPr>
          <p:cNvSpPr txBox="1"/>
          <p:nvPr/>
        </p:nvSpPr>
        <p:spPr>
          <a:xfrm>
            <a:off x="691180" y="58873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Identification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CF3972-8E8D-914C-B7AF-AD0C88C6AE0C}"/>
              </a:ext>
            </a:extLst>
          </p:cNvPr>
          <p:cNvSpPr txBox="1"/>
          <p:nvPr/>
        </p:nvSpPr>
        <p:spPr>
          <a:xfrm>
            <a:off x="2072582" y="58928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Already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4DAC3F2-8E34-EA46-AFD1-A0B59B31964B}"/>
              </a:ext>
            </a:extLst>
          </p:cNvPr>
          <p:cNvSpPr txBox="1"/>
          <p:nvPr/>
        </p:nvSpPr>
        <p:spPr>
          <a:xfrm>
            <a:off x="3058419" y="58928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Not yet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BA70C35-C94F-FC41-9A86-0E23C3B3643C}"/>
              </a:ext>
            </a:extLst>
          </p:cNvPr>
          <p:cNvSpPr/>
          <p:nvPr/>
        </p:nvSpPr>
        <p:spPr>
          <a:xfrm>
            <a:off x="2437525" y="5945364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81C3C19D-3EB5-CB4A-842C-CA2ADF66FC06}"/>
              </a:ext>
            </a:extLst>
          </p:cNvPr>
          <p:cNvSpPr/>
          <p:nvPr/>
        </p:nvSpPr>
        <p:spPr>
          <a:xfrm>
            <a:off x="3466225" y="5945364"/>
            <a:ext cx="168734" cy="168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94F413-8895-194C-B701-DED6B3DF86D6}"/>
              </a:ext>
            </a:extLst>
          </p:cNvPr>
          <p:cNvCxnSpPr/>
          <p:nvPr/>
        </p:nvCxnSpPr>
        <p:spPr>
          <a:xfrm>
            <a:off x="268188" y="7565156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73E2E90-5F48-654F-8F27-B924836831F2}"/>
              </a:ext>
            </a:extLst>
          </p:cNvPr>
          <p:cNvSpPr txBox="1"/>
          <p:nvPr/>
        </p:nvSpPr>
        <p:spPr>
          <a:xfrm>
            <a:off x="2437525" y="7798131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Verification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4E6C802-79D9-A043-AF04-4767594A2D48}"/>
              </a:ext>
            </a:extLst>
          </p:cNvPr>
          <p:cNvSpPr txBox="1"/>
          <p:nvPr/>
        </p:nvSpPr>
        <p:spPr>
          <a:xfrm>
            <a:off x="2511325" y="1206244"/>
            <a:ext cx="25035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Same address as your ID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55B2E71-9F8D-FE4C-BD54-8D5C28F35A1F}"/>
              </a:ext>
            </a:extLst>
          </p:cNvPr>
          <p:cNvSpPr/>
          <p:nvPr/>
        </p:nvSpPr>
        <p:spPr>
          <a:xfrm>
            <a:off x="2735080" y="3072457"/>
            <a:ext cx="743376" cy="2182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C3C3F2E-8FF1-FF4F-8C59-108B9495ED31}"/>
              </a:ext>
            </a:extLst>
          </p:cNvPr>
          <p:cNvSpPr/>
          <p:nvPr/>
        </p:nvSpPr>
        <p:spPr>
          <a:xfrm>
            <a:off x="2811084" y="3508592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2C4D974-54BB-AE45-B02E-03F447633CBA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A.</a:t>
            </a:r>
            <a:r>
              <a:rPr kumimoji="1" lang="ja-JP" altLang="en-US" sz="1200"/>
              <a:t>Customer management</a:t>
            </a:r>
          </a:p>
        </p:txBody>
      </p:sp>
    </p:spTree>
    <p:extLst>
      <p:ext uri="{BB962C8B-B14F-4D97-AF65-F5344CB8AC3E}">
        <p14:creationId xmlns:p14="http://schemas.microsoft.com/office/powerpoint/2010/main" val="135595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(Plan Management))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C935B2-72FF-874B-83D6-0175288DFC77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</a:p>
        </p:txBody>
      </p:sp>
      <p:graphicFrame>
        <p:nvGraphicFramePr>
          <p:cNvPr id="42" name="表 6">
            <a:extLst>
              <a:ext uri="{FF2B5EF4-FFF2-40B4-BE49-F238E27FC236}">
                <a16:creationId xmlns:a16="http://schemas.microsoft.com/office/drawing/2014/main" id="{4020C2F1-7A22-614E-8BFF-A290398E5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63530"/>
              </p:ext>
            </p:extLst>
          </p:nvPr>
        </p:nvGraphicFramePr>
        <p:xfrm>
          <a:off x="330227" y="2682240"/>
          <a:ext cx="4251396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561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880480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569294">
                  <a:extLst>
                    <a:ext uri="{9D8B030D-6E8A-4147-A177-3AD203B41FA5}">
                      <a16:colId xmlns:a16="http://schemas.microsoft.com/office/drawing/2014/main" val="319234098"/>
                    </a:ext>
                  </a:extLst>
                </a:gridCol>
                <a:gridCol w="922268">
                  <a:extLst>
                    <a:ext uri="{9D8B030D-6E8A-4147-A177-3AD203B41FA5}">
                      <a16:colId xmlns:a16="http://schemas.microsoft.com/office/drawing/2014/main" val="4043431703"/>
                    </a:ext>
                  </a:extLst>
                </a:gridCol>
                <a:gridCol w="745781">
                  <a:extLst>
                    <a:ext uri="{9D8B030D-6E8A-4147-A177-3AD203B41FA5}">
                      <a16:colId xmlns:a16="http://schemas.microsoft.com/office/drawing/2014/main" val="1215368799"/>
                    </a:ext>
                  </a:extLst>
                </a:gridCol>
                <a:gridCol w="642012">
                  <a:extLst>
                    <a:ext uri="{9D8B030D-6E8A-4147-A177-3AD203B41FA5}">
                      <a16:colId xmlns:a16="http://schemas.microsoft.com/office/drawing/2014/main" val="2654949647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Shinsaibashi Amemura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001-001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Live hall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8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Shinsaibashi Amemura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001-002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Shinsaibashi Amemura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001-003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4106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33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2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8015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8434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01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801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44D956-4A19-BC4C-B0F8-116CC4B8391C}"/>
              </a:ext>
            </a:extLst>
          </p:cNvPr>
          <p:cNvSpPr txBox="1"/>
          <p:nvPr/>
        </p:nvSpPr>
        <p:spPr>
          <a:xfrm>
            <a:off x="673547" y="64646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User screen display order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7D65ADB-BA9A-2D40-894B-AC49A107EB9C}"/>
              </a:ext>
            </a:extLst>
          </p:cNvPr>
          <p:cNvCxnSpPr>
            <a:cxnSpLocks/>
          </p:cNvCxnSpPr>
          <p:nvPr/>
        </p:nvCxnSpPr>
        <p:spPr>
          <a:xfrm flipV="1">
            <a:off x="2215916" y="4992378"/>
            <a:ext cx="161524" cy="1436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D6A269D-EA71-7649-BC95-F1F177589E51}"/>
              </a:ext>
            </a:extLst>
          </p:cNvPr>
          <p:cNvSpPr txBox="1"/>
          <p:nvPr/>
        </p:nvSpPr>
        <p:spPr>
          <a:xfrm>
            <a:off x="268188" y="1239570"/>
            <a:ext cx="266751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F-3.</a:t>
            </a:r>
            <a:r>
              <a:rPr kumimoji="1" lang="ja-JP" altLang="en-US" sz="1200"/>
              <a:t>Space master registration edit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2F23B0-245B-764C-8719-FF051535F749}"/>
              </a:ext>
            </a:extLst>
          </p:cNvPr>
          <p:cNvSpPr txBox="1"/>
          <p:nvPr/>
        </p:nvSpPr>
        <p:spPr>
          <a:xfrm>
            <a:off x="309312" y="21382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New space registration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515B03-28B7-A04F-85D3-9648156886CB}"/>
              </a:ext>
            </a:extLst>
          </p:cNvPr>
          <p:cNvCxnSpPr>
            <a:cxnSpLocks/>
          </p:cNvCxnSpPr>
          <p:nvPr/>
        </p:nvCxnSpPr>
        <p:spPr>
          <a:xfrm flipH="1" flipV="1">
            <a:off x="3429001" y="3019033"/>
            <a:ext cx="1614487" cy="494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CF7CB2-1F1C-574D-ACDD-6274020282C5}"/>
              </a:ext>
            </a:extLst>
          </p:cNvPr>
          <p:cNvSpPr txBox="1"/>
          <p:nvPr/>
        </p:nvSpPr>
        <p:spPr>
          <a:xfrm>
            <a:off x="5043488" y="34025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To edit screen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D5352A-78E5-634C-9929-322D4CD59EFB}"/>
              </a:ext>
            </a:extLst>
          </p:cNvPr>
          <p:cNvSpPr txBox="1"/>
          <p:nvPr/>
        </p:nvSpPr>
        <p:spPr>
          <a:xfrm>
            <a:off x="268187" y="642804"/>
            <a:ext cx="4003490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F-2.</a:t>
            </a:r>
            <a:r>
              <a:rPr kumimoji="1" lang="ja-JP" altLang="en-US" sz="1200"/>
              <a:t>Space master registration edit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2770B9-7458-1544-AA9E-1143C26E4567}"/>
              </a:ext>
            </a:extLst>
          </p:cNvPr>
          <p:cNvSpPr txBox="1"/>
          <p:nvPr/>
        </p:nvSpPr>
        <p:spPr>
          <a:xfrm>
            <a:off x="251117" y="1626304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Store selection: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8E4D14-3735-8348-94D5-065BF695C730}"/>
              </a:ext>
            </a:extLst>
          </p:cNvPr>
          <p:cNvSpPr txBox="1"/>
          <p:nvPr/>
        </p:nvSpPr>
        <p:spPr>
          <a:xfrm>
            <a:off x="1436788" y="1626304"/>
            <a:ext cx="227155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Shinsaibashi Amemura store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EBA0988-6BF1-BB4C-AE14-63A54448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61" y="1631931"/>
            <a:ext cx="240418" cy="2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1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(Plan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4003490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F-2.</a:t>
            </a:r>
            <a:r>
              <a:rPr kumimoji="1" lang="ja-JP" altLang="en-US" sz="1200"/>
              <a:t>Space master registration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Space registration edit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483660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476201" y="8929978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Registration / reflection</a:t>
            </a:r>
            <a:endParaRPr kumimoji="1" lang="en-US" altLang="ja-JP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975023" y="1623413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Store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160694" y="1623413"/>
            <a:ext cx="227155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Shinsaibashi Amemura store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-187992" y="2412316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(Main) Image registration 1: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000119" y="2057390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3630088" y="2060356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986393" y="2071944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1: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1972231" y="2415018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8EFCB8D-4210-6640-A9FA-2ED726108BE7}"/>
              </a:ext>
            </a:extLst>
          </p:cNvPr>
          <p:cNvSpPr txBox="1"/>
          <p:nvPr/>
        </p:nvSpPr>
        <p:spPr>
          <a:xfrm>
            <a:off x="225041" y="2715052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 Comment: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473C20-1738-BD46-B77A-D7F026A3A7D2}"/>
              </a:ext>
            </a:extLst>
          </p:cNvPr>
          <p:cNvSpPr/>
          <p:nvPr/>
        </p:nvSpPr>
        <p:spPr>
          <a:xfrm>
            <a:off x="2000118" y="2686031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99B944D-9166-8846-8530-60D34C4AD509}"/>
              </a:ext>
            </a:extLst>
          </p:cNvPr>
          <p:cNvSpPr txBox="1"/>
          <p:nvPr/>
        </p:nvSpPr>
        <p:spPr>
          <a:xfrm>
            <a:off x="814447" y="3171807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A523517-730F-284E-8A58-63AFF63779F5}"/>
              </a:ext>
            </a:extLst>
          </p:cNvPr>
          <p:cNvSpPr/>
          <p:nvPr/>
        </p:nvSpPr>
        <p:spPr>
          <a:xfrm>
            <a:off x="2000119" y="3157521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DEB33AC-52A5-1940-9657-4361DDB23838}"/>
              </a:ext>
            </a:extLst>
          </p:cNvPr>
          <p:cNvSpPr txBox="1"/>
          <p:nvPr/>
        </p:nvSpPr>
        <p:spPr>
          <a:xfrm>
            <a:off x="3630088" y="3160487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DE75847-0C5F-4541-A3E0-67FFE8EC4997}"/>
              </a:ext>
            </a:extLst>
          </p:cNvPr>
          <p:cNvSpPr txBox="1"/>
          <p:nvPr/>
        </p:nvSpPr>
        <p:spPr>
          <a:xfrm>
            <a:off x="986393" y="3500861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123A86C-33F8-BC49-A2A3-E1BE5B8BA952}"/>
              </a:ext>
            </a:extLst>
          </p:cNvPr>
          <p:cNvSpPr txBox="1"/>
          <p:nvPr/>
        </p:nvSpPr>
        <p:spPr>
          <a:xfrm>
            <a:off x="1972231" y="3500861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BC88374-5AE6-6D43-B3F7-62F2C7D07651}"/>
              </a:ext>
            </a:extLst>
          </p:cNvPr>
          <p:cNvSpPr txBox="1"/>
          <p:nvPr/>
        </p:nvSpPr>
        <p:spPr>
          <a:xfrm>
            <a:off x="225041" y="3800895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comment: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F3430B2-73B2-6844-A38D-536C812A472E}"/>
              </a:ext>
            </a:extLst>
          </p:cNvPr>
          <p:cNvSpPr/>
          <p:nvPr/>
        </p:nvSpPr>
        <p:spPr>
          <a:xfrm>
            <a:off x="2000118" y="3771874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7D3A92B-5554-4C48-B764-B5F64476D5D3}"/>
              </a:ext>
            </a:extLst>
          </p:cNvPr>
          <p:cNvSpPr txBox="1"/>
          <p:nvPr/>
        </p:nvSpPr>
        <p:spPr>
          <a:xfrm>
            <a:off x="814447" y="4271938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E708915-94FE-4E4A-9D2F-8BC034E3A762}"/>
              </a:ext>
            </a:extLst>
          </p:cNvPr>
          <p:cNvSpPr/>
          <p:nvPr/>
        </p:nvSpPr>
        <p:spPr>
          <a:xfrm>
            <a:off x="2000119" y="4257652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8A5C2E4-25BF-8648-AC60-63E2E29DC127}"/>
              </a:ext>
            </a:extLst>
          </p:cNvPr>
          <p:cNvSpPr txBox="1"/>
          <p:nvPr/>
        </p:nvSpPr>
        <p:spPr>
          <a:xfrm>
            <a:off x="3630088" y="4260618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713AE5D-703D-F54A-8083-DAC933B1661D}"/>
              </a:ext>
            </a:extLst>
          </p:cNvPr>
          <p:cNvSpPr txBox="1"/>
          <p:nvPr/>
        </p:nvSpPr>
        <p:spPr>
          <a:xfrm>
            <a:off x="986393" y="4600992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845630-9CAA-BE46-B340-EB9D5B8C9DDF}"/>
              </a:ext>
            </a:extLst>
          </p:cNvPr>
          <p:cNvSpPr txBox="1"/>
          <p:nvPr/>
        </p:nvSpPr>
        <p:spPr>
          <a:xfrm>
            <a:off x="1972231" y="4600992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CB7E7AE-3215-DF4B-B0A3-5B8B6F4DA6F7}"/>
              </a:ext>
            </a:extLst>
          </p:cNvPr>
          <p:cNvSpPr txBox="1"/>
          <p:nvPr/>
        </p:nvSpPr>
        <p:spPr>
          <a:xfrm>
            <a:off x="225041" y="4901026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comment: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5995AEA-5606-D84E-852A-86D32D1881CE}"/>
              </a:ext>
            </a:extLst>
          </p:cNvPr>
          <p:cNvSpPr/>
          <p:nvPr/>
        </p:nvSpPr>
        <p:spPr>
          <a:xfrm>
            <a:off x="2000118" y="4872005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1970CEA3-F42A-D945-B087-7D07BB24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67" y="1629040"/>
            <a:ext cx="240418" cy="25644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FDCE31-B260-2144-BBD1-0666DA2554C8}"/>
              </a:ext>
            </a:extLst>
          </p:cNvPr>
          <p:cNvSpPr txBox="1"/>
          <p:nvPr/>
        </p:nvSpPr>
        <p:spPr>
          <a:xfrm>
            <a:off x="2726242" y="526617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・</a:t>
            </a:r>
            <a:endParaRPr kumimoji="1" lang="en-US" altLang="ja-JP" sz="1200" dirty="0"/>
          </a:p>
          <a:p>
            <a:pPr rtl="0" algn="l"/>
            <a:r>
              <a:rPr kumimoji="1" lang="ja-JP" altLang="en-US" sz="1200"/>
              <a:t>・ Up to 5 images and comments</a:t>
            </a:r>
            <a:endParaRPr kumimoji="1" lang="en-US" altLang="ja-JP" sz="1200" dirty="0"/>
          </a:p>
          <a:p>
            <a:pPr rtl="0" algn="l"/>
            <a:r>
              <a:rPr kumimoji="1" lang="ja-JP" altLang="en-US" sz="1200"/>
              <a:t>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56CFB6-6B77-5747-9CCE-19A7B834C147}"/>
              </a:ext>
            </a:extLst>
          </p:cNvPr>
          <p:cNvSpPr txBox="1"/>
          <p:nvPr/>
        </p:nvSpPr>
        <p:spPr>
          <a:xfrm>
            <a:off x="225041" y="7103314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Equipment Equipment explanation, etc .: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AB612C9-7207-4A41-AC65-31A74F72333D}"/>
              </a:ext>
            </a:extLst>
          </p:cNvPr>
          <p:cNvSpPr/>
          <p:nvPr/>
        </p:nvSpPr>
        <p:spPr>
          <a:xfrm>
            <a:off x="2000118" y="7074293"/>
            <a:ext cx="3371695" cy="15195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C4A5C0F-62D0-0C4E-BF52-4C236872302B}"/>
              </a:ext>
            </a:extLst>
          </p:cNvPr>
          <p:cNvSpPr/>
          <p:nvPr/>
        </p:nvSpPr>
        <p:spPr>
          <a:xfrm>
            <a:off x="2000118" y="6109493"/>
            <a:ext cx="3371695" cy="7915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73FE52-ED5E-5449-B19C-B44EA7140785}"/>
              </a:ext>
            </a:extLst>
          </p:cNvPr>
          <p:cNvSpPr txBox="1"/>
          <p:nvPr/>
        </p:nvSpPr>
        <p:spPr>
          <a:xfrm>
            <a:off x="225041" y="6109714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Breadth: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6647283-1780-8D43-BEE8-05CB87F630FA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</a:p>
        </p:txBody>
      </p:sp>
    </p:spTree>
    <p:extLst>
      <p:ext uri="{BB962C8B-B14F-4D97-AF65-F5344CB8AC3E}">
        <p14:creationId xmlns:p14="http://schemas.microsoft.com/office/powerpoint/2010/main" val="371967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(Plan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3153973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F-3.</a:t>
            </a:r>
            <a:r>
              <a:rPr kumimoji="1" lang="ja-JP" altLang="en-US" sz="1200"/>
              <a:t>Plan list display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268188" y="1279825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F-3.</a:t>
            </a:r>
            <a:r>
              <a:rPr kumimoji="1" lang="ja-JP" altLang="en-US" sz="1200"/>
              <a:t>Plan list display</a:t>
            </a:r>
            <a:endParaRPr kumimoji="1" lang="en-US" altLang="ja-JP" sz="1200" dirty="0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496260" y="5897542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C935B2-72FF-874B-83D6-0175288DFC77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</a:p>
        </p:txBody>
      </p:sp>
      <p:graphicFrame>
        <p:nvGraphicFramePr>
          <p:cNvPr id="42" name="表 6">
            <a:extLst>
              <a:ext uri="{FF2B5EF4-FFF2-40B4-BE49-F238E27FC236}">
                <a16:creationId xmlns:a16="http://schemas.microsoft.com/office/drawing/2014/main" id="{4020C2F1-7A22-614E-8BFF-A290398E5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3872"/>
              </p:ext>
            </p:extLst>
          </p:nvPr>
        </p:nvGraphicFramePr>
        <p:xfrm>
          <a:off x="282551" y="2039450"/>
          <a:ext cx="6080148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86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751378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654518">
                  <a:extLst>
                    <a:ext uri="{9D8B030D-6E8A-4147-A177-3AD203B41FA5}">
                      <a16:colId xmlns:a16="http://schemas.microsoft.com/office/drawing/2014/main" val="3634799678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676370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  <a:gridCol w="499757">
                  <a:extLst>
                    <a:ext uri="{9D8B030D-6E8A-4147-A177-3AD203B41FA5}">
                      <a16:colId xmlns:a16="http://schemas.microsoft.com/office/drawing/2014/main" val="1909400263"/>
                    </a:ext>
                  </a:extLst>
                </a:gridCol>
                <a:gridCol w="569627">
                  <a:extLst>
                    <a:ext uri="{9D8B030D-6E8A-4147-A177-3AD203B41FA5}">
                      <a16:colId xmlns:a16="http://schemas.microsoft.com/office/drawing/2014/main" val="2111875466"/>
                    </a:ext>
                  </a:extLst>
                </a:gridCol>
                <a:gridCol w="756815">
                  <a:extLst>
                    <a:ext uri="{9D8B030D-6E8A-4147-A177-3AD203B41FA5}">
                      <a16:colId xmlns:a16="http://schemas.microsoft.com/office/drawing/2014/main" val="2192410101"/>
                    </a:ext>
                  </a:extLst>
                </a:gridCol>
                <a:gridCol w="636430">
                  <a:extLst>
                    <a:ext uri="{9D8B030D-6E8A-4147-A177-3AD203B41FA5}">
                      <a16:colId xmlns:a16="http://schemas.microsoft.com/office/drawing/2014/main" val="1215368799"/>
                    </a:ext>
                  </a:extLst>
                </a:gridCol>
                <a:gridCol w="547877">
                  <a:extLst>
                    <a:ext uri="{9D8B030D-6E8A-4147-A177-3AD203B41FA5}">
                      <a16:colId xmlns:a16="http://schemas.microsoft.com/office/drawing/2014/main" val="2654949647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Hourly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restrictions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Current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Shinsaibashi Amemura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</a:t>
                      </a: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 with cameraman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6000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 day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Available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8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4106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33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26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8015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8434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01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8016"/>
                  </a:ext>
                </a:extLst>
              </a:tr>
            </a:tbl>
          </a:graphicData>
        </a:graphic>
      </p:graphicFrame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75EF946-C4D7-234F-A354-7DC3F30EEA6C}"/>
              </a:ext>
            </a:extLst>
          </p:cNvPr>
          <p:cNvSpPr txBox="1"/>
          <p:nvPr/>
        </p:nvSpPr>
        <p:spPr>
          <a:xfrm>
            <a:off x="251117" y="1626304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Store selection: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0C311D2-784C-0C4B-B4C9-52D9059BEE27}"/>
              </a:ext>
            </a:extLst>
          </p:cNvPr>
          <p:cNvSpPr txBox="1"/>
          <p:nvPr/>
        </p:nvSpPr>
        <p:spPr>
          <a:xfrm>
            <a:off x="1436788" y="1626304"/>
            <a:ext cx="2271558" cy="2756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Shinsaibashi Amemura store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B338DAEC-7185-D34C-9A06-2CBD6468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61" y="1631931"/>
            <a:ext cx="240418" cy="25644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44D956-4A19-BC4C-B0F8-116CC4B8391C}"/>
              </a:ext>
            </a:extLst>
          </p:cNvPr>
          <p:cNvSpPr txBox="1"/>
          <p:nvPr/>
        </p:nvSpPr>
        <p:spPr>
          <a:xfrm>
            <a:off x="4338667" y="49884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User screen display order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7D65ADB-BA9A-2D40-894B-AC49A107EB9C}"/>
              </a:ext>
            </a:extLst>
          </p:cNvPr>
          <p:cNvCxnSpPr>
            <a:cxnSpLocks/>
          </p:cNvCxnSpPr>
          <p:nvPr/>
        </p:nvCxnSpPr>
        <p:spPr>
          <a:xfrm flipV="1">
            <a:off x="5881036" y="3282215"/>
            <a:ext cx="182880" cy="1670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4AC79B9-423E-0E48-96D9-98BC08E691BA}"/>
              </a:ext>
            </a:extLst>
          </p:cNvPr>
          <p:cNvCxnSpPr>
            <a:cxnSpLocks/>
          </p:cNvCxnSpPr>
          <p:nvPr/>
        </p:nvCxnSpPr>
        <p:spPr>
          <a:xfrm flipV="1">
            <a:off x="2519335" y="2553168"/>
            <a:ext cx="2754224" cy="2714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43702A-2497-1340-BE1F-B20FE211E33B}"/>
              </a:ext>
            </a:extLst>
          </p:cNvPr>
          <p:cNvSpPr txBox="1"/>
          <p:nvPr/>
        </p:nvSpPr>
        <p:spPr>
          <a:xfrm>
            <a:off x="1903480" y="5258317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/>
              <a:t>To edit screen</a:t>
            </a:r>
          </a:p>
        </p:txBody>
      </p:sp>
    </p:spTree>
    <p:extLst>
      <p:ext uri="{BB962C8B-B14F-4D97-AF65-F5344CB8AC3E}">
        <p14:creationId xmlns:p14="http://schemas.microsoft.com/office/powerpoint/2010/main" val="3899149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367651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F-3.</a:t>
            </a:r>
            <a:r>
              <a:rPr kumimoji="1" lang="ja-JP" altLang="en-US" sz="1200"/>
              <a:t>Plan and price registration / editing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Product registration / editing</a:t>
            </a:r>
            <a:endParaRPr kumimoji="1" lang="en-US" altLang="ja-JP" sz="1200" dirty="0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4D583D0-43A6-644D-88F6-4535CE2EBAAC}"/>
              </a:ext>
            </a:extLst>
          </p:cNvPr>
          <p:cNvSpPr txBox="1"/>
          <p:nvPr/>
        </p:nvSpPr>
        <p:spPr>
          <a:xfrm>
            <a:off x="676111" y="1610089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--Store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Choose ▽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1129065" y="2545127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Plan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314736" y="2545127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1A580AB-B331-1647-A0BF-EB42BB506FC6}"/>
              </a:ext>
            </a:extLst>
          </p:cNvPr>
          <p:cNvSpPr txBox="1"/>
          <p:nvPr/>
        </p:nvSpPr>
        <p:spPr>
          <a:xfrm>
            <a:off x="1129065" y="2930444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Hourly price: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1A6F9A4-184A-CF4F-ABB8-16CFE42C4093}"/>
              </a:ext>
            </a:extLst>
          </p:cNvPr>
          <p:cNvSpPr txBox="1"/>
          <p:nvPr/>
        </p:nvSpPr>
        <p:spPr>
          <a:xfrm>
            <a:off x="2314736" y="2930444"/>
            <a:ext cx="1956129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2E7A7D7-08CC-F549-96D4-30B071CB57A3}"/>
              </a:ext>
            </a:extLst>
          </p:cNvPr>
          <p:cNvSpPr txBox="1"/>
          <p:nvPr/>
        </p:nvSpPr>
        <p:spPr>
          <a:xfrm>
            <a:off x="4291726" y="2930444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circle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4007482-9AAA-FB4A-B99A-EE5ACDEFFB63}"/>
              </a:ext>
            </a:extLst>
          </p:cNvPr>
          <p:cNvSpPr txBox="1"/>
          <p:nvPr/>
        </p:nvSpPr>
        <p:spPr>
          <a:xfrm>
            <a:off x="1129064" y="3507771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Explanatory comment: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4AA2F7C-30AC-1E4F-815D-264E8FF7F5DD}"/>
              </a:ext>
            </a:extLst>
          </p:cNvPr>
          <p:cNvSpPr/>
          <p:nvPr/>
        </p:nvSpPr>
        <p:spPr>
          <a:xfrm>
            <a:off x="2314736" y="3583087"/>
            <a:ext cx="3371696" cy="5116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155816" y="6114470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(Main) Image registration 1: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314738" y="6100184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3944707" y="6103150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1301012" y="6514964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1: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2286850" y="6514964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8EFCB8D-4210-6640-A9FA-2ED726108BE7}"/>
              </a:ext>
            </a:extLst>
          </p:cNvPr>
          <p:cNvSpPr txBox="1"/>
          <p:nvPr/>
        </p:nvSpPr>
        <p:spPr>
          <a:xfrm>
            <a:off x="539660" y="6886436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 1 Comment: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473C20-1738-BD46-B77A-D7F026A3A7D2}"/>
              </a:ext>
            </a:extLst>
          </p:cNvPr>
          <p:cNvSpPr/>
          <p:nvPr/>
        </p:nvSpPr>
        <p:spPr>
          <a:xfrm>
            <a:off x="2314737" y="6857415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99B944D-9166-8846-8530-60D34C4AD509}"/>
              </a:ext>
            </a:extLst>
          </p:cNvPr>
          <p:cNvSpPr txBox="1"/>
          <p:nvPr/>
        </p:nvSpPr>
        <p:spPr>
          <a:xfrm>
            <a:off x="1129066" y="7257465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A523517-730F-284E-8A58-63AFF63779F5}"/>
              </a:ext>
            </a:extLst>
          </p:cNvPr>
          <p:cNvSpPr/>
          <p:nvPr/>
        </p:nvSpPr>
        <p:spPr>
          <a:xfrm>
            <a:off x="2314738" y="7243179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DEB33AC-52A5-1940-9657-4361DDB23838}"/>
              </a:ext>
            </a:extLst>
          </p:cNvPr>
          <p:cNvSpPr txBox="1"/>
          <p:nvPr/>
        </p:nvSpPr>
        <p:spPr>
          <a:xfrm>
            <a:off x="3944707" y="7246145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DE75847-0C5F-4541-A3E0-67FFE8EC4997}"/>
              </a:ext>
            </a:extLst>
          </p:cNvPr>
          <p:cNvSpPr txBox="1"/>
          <p:nvPr/>
        </p:nvSpPr>
        <p:spPr>
          <a:xfrm>
            <a:off x="1301012" y="7586519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: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123A86C-33F8-BC49-A2A3-E1BE5B8BA952}"/>
              </a:ext>
            </a:extLst>
          </p:cNvPr>
          <p:cNvSpPr txBox="1"/>
          <p:nvPr/>
        </p:nvSpPr>
        <p:spPr>
          <a:xfrm>
            <a:off x="2286850" y="7586519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BC88374-5AE6-6D43-B3F7-62F2C7D07651}"/>
              </a:ext>
            </a:extLst>
          </p:cNvPr>
          <p:cNvSpPr txBox="1"/>
          <p:nvPr/>
        </p:nvSpPr>
        <p:spPr>
          <a:xfrm>
            <a:off x="539660" y="7986569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comment: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F3430B2-73B2-6844-A38D-536C812A472E}"/>
              </a:ext>
            </a:extLst>
          </p:cNvPr>
          <p:cNvSpPr/>
          <p:nvPr/>
        </p:nvSpPr>
        <p:spPr>
          <a:xfrm>
            <a:off x="2314737" y="7957548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7D3A92B-5554-4C48-B764-B5F64476D5D3}"/>
              </a:ext>
            </a:extLst>
          </p:cNvPr>
          <p:cNvSpPr txBox="1"/>
          <p:nvPr/>
        </p:nvSpPr>
        <p:spPr>
          <a:xfrm>
            <a:off x="1129066" y="8364740"/>
            <a:ext cx="141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registration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E708915-94FE-4E4A-9D2F-8BC034E3A762}"/>
              </a:ext>
            </a:extLst>
          </p:cNvPr>
          <p:cNvSpPr/>
          <p:nvPr/>
        </p:nvSpPr>
        <p:spPr>
          <a:xfrm>
            <a:off x="2314738" y="8350454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8A5C2E4-25BF-8648-AC60-63E2E29DC127}"/>
              </a:ext>
            </a:extLst>
          </p:cNvPr>
          <p:cNvSpPr txBox="1"/>
          <p:nvPr/>
        </p:nvSpPr>
        <p:spPr>
          <a:xfrm>
            <a:off x="3944707" y="8353420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713AE5D-703D-F54A-8083-DAC933B1661D}"/>
              </a:ext>
            </a:extLst>
          </p:cNvPr>
          <p:cNvSpPr txBox="1"/>
          <p:nvPr/>
        </p:nvSpPr>
        <p:spPr>
          <a:xfrm>
            <a:off x="1301012" y="8679506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: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D845630-9CAA-BE46-B340-EB9D5B8C9DDF}"/>
              </a:ext>
            </a:extLst>
          </p:cNvPr>
          <p:cNvSpPr txBox="1"/>
          <p:nvPr/>
        </p:nvSpPr>
        <p:spPr>
          <a:xfrm>
            <a:off x="2286850" y="8679506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CB7E7AE-3215-DF4B-B0A3-5B8B6F4DA6F7}"/>
              </a:ext>
            </a:extLst>
          </p:cNvPr>
          <p:cNvSpPr txBox="1"/>
          <p:nvPr/>
        </p:nvSpPr>
        <p:spPr>
          <a:xfrm>
            <a:off x="539660" y="9029548"/>
            <a:ext cx="15684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image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comment: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5995AEA-5606-D84E-852A-86D32D1881CE}"/>
              </a:ext>
            </a:extLst>
          </p:cNvPr>
          <p:cNvSpPr/>
          <p:nvPr/>
        </p:nvSpPr>
        <p:spPr>
          <a:xfrm>
            <a:off x="2314737" y="9000527"/>
            <a:ext cx="3371695" cy="2939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6F17CA3-0319-8140-AEAD-889E9CF9A53B}"/>
              </a:ext>
            </a:extLst>
          </p:cNvPr>
          <p:cNvSpPr txBox="1"/>
          <p:nvPr/>
        </p:nvSpPr>
        <p:spPr>
          <a:xfrm>
            <a:off x="411648" y="5816806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◆ Register usage, banner images and comments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093740A-386D-2547-9D31-37058841C3F9}"/>
              </a:ext>
            </a:extLst>
          </p:cNvPr>
          <p:cNvSpPr txBox="1"/>
          <p:nvPr/>
        </p:nvSpPr>
        <p:spPr>
          <a:xfrm>
            <a:off x="1111156" y="4201314"/>
            <a:ext cx="9790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Reservation restrictions: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E456C6-2AC6-0B4F-9BC1-A4E937A82789}"/>
              </a:ext>
            </a:extLst>
          </p:cNvPr>
          <p:cNvSpPr txBox="1"/>
          <p:nvPr/>
        </p:nvSpPr>
        <p:spPr>
          <a:xfrm>
            <a:off x="2314735" y="4188507"/>
            <a:ext cx="742787" cy="3016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C3D4156-98A7-7B4F-ABAA-60345E4D7DEB}"/>
              </a:ext>
            </a:extLst>
          </p:cNvPr>
          <p:cNvSpPr txBox="1"/>
          <p:nvPr/>
        </p:nvSpPr>
        <p:spPr>
          <a:xfrm>
            <a:off x="3120149" y="4217083"/>
            <a:ext cx="17233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Can be booked from a day in advance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36D68F4-CC0C-7E4F-907F-234F582AE915}"/>
              </a:ext>
            </a:extLst>
          </p:cNvPr>
          <p:cNvSpPr txBox="1"/>
          <p:nvPr/>
        </p:nvSpPr>
        <p:spPr>
          <a:xfrm>
            <a:off x="539660" y="2028056"/>
            <a:ext cx="15684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Choose a space: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5BD17E-E5B0-3C4F-8BDC-E489037887E9}"/>
              </a:ext>
            </a:extLst>
          </p:cNvPr>
          <p:cNvSpPr txBox="1"/>
          <p:nvPr/>
        </p:nvSpPr>
        <p:spPr>
          <a:xfrm>
            <a:off x="2214747" y="1974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CDFB12-8E57-6E45-8AA0-09153DE38AD4}"/>
              </a:ext>
            </a:extLst>
          </p:cNvPr>
          <p:cNvSpPr txBox="1"/>
          <p:nvPr/>
        </p:nvSpPr>
        <p:spPr>
          <a:xfrm>
            <a:off x="2493895" y="201846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F67CDF1-9368-5146-A3C4-42D63AE7549B}"/>
              </a:ext>
            </a:extLst>
          </p:cNvPr>
          <p:cNvSpPr txBox="1"/>
          <p:nvPr/>
        </p:nvSpPr>
        <p:spPr>
          <a:xfrm>
            <a:off x="3553689" y="1974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E93EC19-8168-B04B-8CE0-0BFFD02CC01E}"/>
              </a:ext>
            </a:extLst>
          </p:cNvPr>
          <p:cNvSpPr txBox="1"/>
          <p:nvPr/>
        </p:nvSpPr>
        <p:spPr>
          <a:xfrm>
            <a:off x="3832837" y="201846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B</a:t>
            </a:r>
            <a:endParaRPr kumimoji="1" lang="ja-JP" altLang="en-US" sz="12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4EB9A0A-C674-4B4C-A4D6-BB99DAF42A1B}"/>
              </a:ext>
            </a:extLst>
          </p:cNvPr>
          <p:cNvSpPr txBox="1"/>
          <p:nvPr/>
        </p:nvSpPr>
        <p:spPr>
          <a:xfrm>
            <a:off x="4821874" y="1974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C444AB7-4A9D-E740-BC66-DF27BFA07B79}"/>
              </a:ext>
            </a:extLst>
          </p:cNvPr>
          <p:cNvSpPr txBox="1"/>
          <p:nvPr/>
        </p:nvSpPr>
        <p:spPr>
          <a:xfrm>
            <a:off x="5101022" y="201846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C</a:t>
            </a:r>
            <a:endParaRPr kumimoji="1" lang="ja-JP" altLang="en-US" sz="120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699A1D-2E8F-E949-A06B-237F61879BC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493895" y="1748589"/>
            <a:ext cx="563627" cy="226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1E12D59-5987-DF4A-8291-7FDC0E877419}"/>
              </a:ext>
            </a:extLst>
          </p:cNvPr>
          <p:cNvSpPr/>
          <p:nvPr/>
        </p:nvSpPr>
        <p:spPr>
          <a:xfrm>
            <a:off x="545807" y="1531866"/>
            <a:ext cx="5582850" cy="9044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A3B3B4-F176-2244-8F06-FBED82300771}"/>
              </a:ext>
            </a:extLst>
          </p:cNvPr>
          <p:cNvSpPr txBox="1"/>
          <p:nvPr/>
        </p:nvSpPr>
        <p:spPr>
          <a:xfrm>
            <a:off x="2805509" y="1633699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>
                <a:solidFill>
                  <a:srgbClr val="FF0000"/>
                </a:solidFill>
              </a:rPr>
              <a:t>The display changes when you select a store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A1668E-6DAB-B14D-A19D-3F5EAE8E55E2}"/>
              </a:ext>
            </a:extLst>
          </p:cNvPr>
          <p:cNvSpPr txBox="1"/>
          <p:nvPr/>
        </p:nvSpPr>
        <p:spPr>
          <a:xfrm>
            <a:off x="600797" y="4671431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Option icon display: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FBCB763-CD8A-3744-A443-CDDB8C53733D}"/>
              </a:ext>
            </a:extLst>
          </p:cNvPr>
          <p:cNvSpPr txBox="1"/>
          <p:nvPr/>
        </p:nvSpPr>
        <p:spPr>
          <a:xfrm>
            <a:off x="2397199" y="4627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2EC5E8-CF9D-7C43-B389-3800BD4A7AFA}"/>
              </a:ext>
            </a:extLst>
          </p:cNvPr>
          <p:cNvSpPr txBox="1"/>
          <p:nvPr/>
        </p:nvSpPr>
        <p:spPr>
          <a:xfrm>
            <a:off x="2676347" y="467143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Photographer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12AB346-04E4-D041-B329-682E186D1741}"/>
              </a:ext>
            </a:extLst>
          </p:cNvPr>
          <p:cNvSpPr txBox="1"/>
          <p:nvPr/>
        </p:nvSpPr>
        <p:spPr>
          <a:xfrm>
            <a:off x="3741677" y="4627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8E349CD-4688-5F48-8ABE-D08EC5089EAF}"/>
              </a:ext>
            </a:extLst>
          </p:cNvPr>
          <p:cNvSpPr txBox="1"/>
          <p:nvPr/>
        </p:nvSpPr>
        <p:spPr>
          <a:xfrm>
            <a:off x="4020825" y="4671430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Photographer</a:t>
            </a:r>
            <a:r>
              <a:rPr kumimoji="1" lang="en-US" altLang="ja-JP" sz="1200" dirty="0"/>
              <a:t>B</a:t>
            </a:r>
            <a:endParaRPr kumimoji="1" lang="ja-JP" altLang="en-US" sz="120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196F163-91C9-D348-8880-E3023EFBAD29}"/>
              </a:ext>
            </a:extLst>
          </p:cNvPr>
          <p:cNvSpPr/>
          <p:nvPr/>
        </p:nvSpPr>
        <p:spPr>
          <a:xfrm>
            <a:off x="545806" y="4560816"/>
            <a:ext cx="6037947" cy="111851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6992529-F9DA-DB4E-87AA-0F574D6FB4EA}"/>
              </a:ext>
            </a:extLst>
          </p:cNvPr>
          <p:cNvSpPr txBox="1"/>
          <p:nvPr/>
        </p:nvSpPr>
        <p:spPr>
          <a:xfrm>
            <a:off x="5156139" y="46278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4F8742F-2556-C346-BF4E-453B88F95BA3}"/>
              </a:ext>
            </a:extLst>
          </p:cNvPr>
          <p:cNvSpPr txBox="1"/>
          <p:nvPr/>
        </p:nvSpPr>
        <p:spPr>
          <a:xfrm>
            <a:off x="5435287" y="4671430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Photographer</a:t>
            </a:r>
            <a:r>
              <a:rPr kumimoji="1" lang="en-US" altLang="ja-JP" sz="1200" dirty="0"/>
              <a:t>C</a:t>
            </a:r>
            <a:endParaRPr kumimoji="1" lang="ja-JP" altLang="en-US" sz="12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9AC981B-7F00-2F46-B46C-06D04169948E}"/>
              </a:ext>
            </a:extLst>
          </p:cNvPr>
          <p:cNvSpPr txBox="1"/>
          <p:nvPr/>
        </p:nvSpPr>
        <p:spPr>
          <a:xfrm>
            <a:off x="2397199" y="50064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7B379D2-50CA-EA42-9AB3-68C524658AA7}"/>
              </a:ext>
            </a:extLst>
          </p:cNvPr>
          <p:cNvSpPr txBox="1"/>
          <p:nvPr/>
        </p:nvSpPr>
        <p:spPr>
          <a:xfrm>
            <a:off x="2676347" y="505004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equipment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E34A0A-186B-C341-B96C-3AAF85ECAAA0}"/>
              </a:ext>
            </a:extLst>
          </p:cNvPr>
          <p:cNvSpPr txBox="1"/>
          <p:nvPr/>
        </p:nvSpPr>
        <p:spPr>
          <a:xfrm>
            <a:off x="3397324" y="50064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6D2CDB8-2AC2-4C42-95B0-CF95139240AB}"/>
              </a:ext>
            </a:extLst>
          </p:cNvPr>
          <p:cNvSpPr txBox="1"/>
          <p:nvPr/>
        </p:nvSpPr>
        <p:spPr>
          <a:xfrm>
            <a:off x="3676472" y="505004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equipment</a:t>
            </a:r>
            <a:r>
              <a:rPr kumimoji="1" lang="en-US" altLang="ja-JP" sz="1200" dirty="0"/>
              <a:t>B</a:t>
            </a:r>
            <a:endParaRPr kumimoji="1" lang="ja-JP" altLang="en-US" sz="120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8E73090-1D10-E44E-B9B1-9855E7A8899B}"/>
              </a:ext>
            </a:extLst>
          </p:cNvPr>
          <p:cNvCxnSpPr/>
          <p:nvPr/>
        </p:nvCxnSpPr>
        <p:spPr>
          <a:xfrm>
            <a:off x="676111" y="5006488"/>
            <a:ext cx="5795037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3A81231-DCDB-E647-801A-0160C11B5CC5}"/>
              </a:ext>
            </a:extLst>
          </p:cNvPr>
          <p:cNvSpPr txBox="1"/>
          <p:nvPr/>
        </p:nvSpPr>
        <p:spPr>
          <a:xfrm>
            <a:off x="4254574" y="50064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7A5F2B5-25AB-EC4F-9DD7-6C53AFC76744}"/>
              </a:ext>
            </a:extLst>
          </p:cNvPr>
          <p:cNvSpPr txBox="1"/>
          <p:nvPr/>
        </p:nvSpPr>
        <p:spPr>
          <a:xfrm>
            <a:off x="4533722" y="505004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equipment</a:t>
            </a:r>
            <a:r>
              <a:rPr kumimoji="1" lang="en-US" altLang="ja-JP" sz="1200" dirty="0"/>
              <a:t>C</a:t>
            </a:r>
            <a:endParaRPr kumimoji="1" lang="ja-JP" altLang="en-US" sz="1200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00CCF09C-F640-C54E-84E3-1C48E5BECC92}"/>
              </a:ext>
            </a:extLst>
          </p:cNvPr>
          <p:cNvCxnSpPr/>
          <p:nvPr/>
        </p:nvCxnSpPr>
        <p:spPr>
          <a:xfrm>
            <a:off x="676111" y="5385106"/>
            <a:ext cx="5795037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E2E9A7D-8F3E-2A4A-A2E8-C1E400026B34}"/>
              </a:ext>
            </a:extLst>
          </p:cNvPr>
          <p:cNvSpPr txBox="1"/>
          <p:nvPr/>
        </p:nvSpPr>
        <p:spPr>
          <a:xfrm>
            <a:off x="2397199" y="5370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CD03644A-24CF-8545-8AA9-BA56120355BB}"/>
              </a:ext>
            </a:extLst>
          </p:cNvPr>
          <p:cNvSpPr txBox="1"/>
          <p:nvPr/>
        </p:nvSpPr>
        <p:spPr>
          <a:xfrm>
            <a:off x="2676347" y="541438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Edit quote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BAEDE8-0E78-2546-AD73-D7165C6C9301}"/>
              </a:ext>
            </a:extLst>
          </p:cNvPr>
          <p:cNvSpPr txBox="1"/>
          <p:nvPr/>
        </p:nvSpPr>
        <p:spPr>
          <a:xfrm>
            <a:off x="3520191" y="5572346"/>
            <a:ext cx="3288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>
                <a:solidFill>
                  <a:srgbClr val="FF0000"/>
                </a:solidFill>
              </a:rPr>
              <a:t>Option amount is not reflected Just put out an icon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555015D-887F-9245-BDB6-B08586FB9083}"/>
              </a:ext>
            </a:extLst>
          </p:cNvPr>
          <p:cNvSpPr txBox="1"/>
          <p:nvPr/>
        </p:nvSpPr>
        <p:spPr>
          <a:xfrm>
            <a:off x="0" y="3244769"/>
            <a:ext cx="21081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 algn="l" rtl="0"/>
            <a:r>
              <a:rPr kumimoji="1" lang="en-US" altLang="ja-JP" sz="1200" dirty="0"/>
              <a:t>1</a:t>
            </a:r>
            <a:r>
              <a:rPr kumimoji="1" lang="ja-JP" altLang="en-US" sz="1200"/>
              <a:t>Daily unit price: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F52A201-7336-A240-9A8E-4C30F2B675B8}"/>
              </a:ext>
            </a:extLst>
          </p:cNvPr>
          <p:cNvSpPr txBox="1"/>
          <p:nvPr/>
        </p:nvSpPr>
        <p:spPr>
          <a:xfrm>
            <a:off x="2314736" y="3244769"/>
            <a:ext cx="1956129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16E0F0C-CE33-7041-964F-97026204B487}"/>
              </a:ext>
            </a:extLst>
          </p:cNvPr>
          <p:cNvSpPr txBox="1"/>
          <p:nvPr/>
        </p:nvSpPr>
        <p:spPr>
          <a:xfrm>
            <a:off x="4291726" y="3244769"/>
            <a:ext cx="9790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circle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964FF3E0-4806-5B44-B915-EBDBFA97EEA8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7BF65F6-A05B-6443-9760-65B94AF16E9E}"/>
              </a:ext>
            </a:extLst>
          </p:cNvPr>
          <p:cNvSpPr txBox="1"/>
          <p:nvPr/>
        </p:nvSpPr>
        <p:spPr>
          <a:xfrm>
            <a:off x="2604948" y="9452759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Registration / reflection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35468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4427901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F-4.</a:t>
            </a:r>
            <a:r>
              <a:rPr kumimoji="1" lang="ja-JP" altLang="en-US" sz="1200"/>
              <a:t>Optional category master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49996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326836" y="4346733"/>
            <a:ext cx="247501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Optional category registration edit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7620464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457306" y="6707382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629939" y="4952887"/>
            <a:ext cx="221148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Option category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635748" y="4924811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656671" y="551707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Icon image registration 1: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663636" y="5533066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4293605" y="5536032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1801867" y="6091432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1: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2635748" y="612170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B8EC0DF-F3F2-9945-B070-F35F65050EA1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</a:p>
        </p:txBody>
      </p:sp>
      <p:graphicFrame>
        <p:nvGraphicFramePr>
          <p:cNvPr id="23" name="表 6">
            <a:extLst>
              <a:ext uri="{FF2B5EF4-FFF2-40B4-BE49-F238E27FC236}">
                <a16:creationId xmlns:a16="http://schemas.microsoft.com/office/drawing/2014/main" id="{4ED50E00-53F0-684B-A2A4-1AC3F683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66806"/>
              </p:ext>
            </p:extLst>
          </p:nvPr>
        </p:nvGraphicFramePr>
        <p:xfrm>
          <a:off x="330228" y="2285807"/>
          <a:ext cx="372427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40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1672630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1215368799"/>
                    </a:ext>
                  </a:extLst>
                </a:gridCol>
                <a:gridCol w="637530">
                  <a:extLst>
                    <a:ext uri="{9D8B030D-6E8A-4147-A177-3AD203B41FA5}">
                      <a16:colId xmlns:a16="http://schemas.microsoft.com/office/drawing/2014/main" val="2654949647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Option category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Expert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8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Equipment rental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request for quotation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</a:tbl>
          </a:graphicData>
        </a:graphic>
      </p:graphicFrame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AF640EA-FF20-174C-9459-CA2AA61D98D4}"/>
              </a:ext>
            </a:extLst>
          </p:cNvPr>
          <p:cNvSpPr txBox="1"/>
          <p:nvPr/>
        </p:nvSpPr>
        <p:spPr>
          <a:xfrm>
            <a:off x="268188" y="1239570"/>
            <a:ext cx="266751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option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Category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582BFC4-3F27-2544-8588-B46380318A8F}"/>
              </a:ext>
            </a:extLst>
          </p:cNvPr>
          <p:cNvSpPr txBox="1"/>
          <p:nvPr/>
        </p:nvSpPr>
        <p:spPr>
          <a:xfrm>
            <a:off x="206073" y="1655177"/>
            <a:ext cx="2738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Option category</a:t>
            </a:r>
            <a:r>
              <a:rPr kumimoji="1" lang="en-US" altLang="ja-JP" sz="1400" u="sng" dirty="0">
                <a:solidFill>
                  <a:srgbClr val="0070C0"/>
                </a:solidFill>
              </a:rPr>
              <a:t> </a:t>
            </a:r>
            <a:r>
              <a:rPr kumimoji="1" lang="ja-JP" altLang="en-US" sz="1400" u="sng">
                <a:solidFill>
                  <a:srgbClr val="0070C0"/>
                </a:solidFill>
              </a:rPr>
              <a:t>sign up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3FAC43F-FDB7-B543-B569-6A179C70BA66}"/>
              </a:ext>
            </a:extLst>
          </p:cNvPr>
          <p:cNvCxnSpPr>
            <a:cxnSpLocks/>
          </p:cNvCxnSpPr>
          <p:nvPr/>
        </p:nvCxnSpPr>
        <p:spPr>
          <a:xfrm flipH="1" flipV="1">
            <a:off x="3670446" y="2574245"/>
            <a:ext cx="1545693" cy="507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D16680-38D1-5245-8F94-6A33F88D6F9F}"/>
              </a:ext>
            </a:extLst>
          </p:cNvPr>
          <p:cNvSpPr txBox="1"/>
          <p:nvPr/>
        </p:nvSpPr>
        <p:spPr>
          <a:xfrm>
            <a:off x="4321596" y="31442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User screen display order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3CC46CF-2D17-A348-BCD7-B84155041A09}"/>
              </a:ext>
            </a:extLst>
          </p:cNvPr>
          <p:cNvCxnSpPr>
            <a:cxnSpLocks/>
          </p:cNvCxnSpPr>
          <p:nvPr/>
        </p:nvCxnSpPr>
        <p:spPr>
          <a:xfrm flipH="1">
            <a:off x="2457306" y="3004615"/>
            <a:ext cx="445499" cy="1349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8DC09B5-CE33-0F4B-8B30-A64172B31750}"/>
              </a:ext>
            </a:extLst>
          </p:cNvPr>
          <p:cNvCxnSpPr/>
          <p:nvPr/>
        </p:nvCxnSpPr>
        <p:spPr>
          <a:xfrm>
            <a:off x="268188" y="3860573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43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3102409" cy="2840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F-5.</a:t>
            </a:r>
            <a:r>
              <a:rPr kumimoji="1" lang="ja-JP" altLang="en-US" sz="1200"/>
              <a:t>Option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D5B3132-C635-9349-9060-8C0693E2E5E1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82D74CB9-A912-6542-9492-0DC63E38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25951"/>
              </p:ext>
            </p:extLst>
          </p:nvPr>
        </p:nvGraphicFramePr>
        <p:xfrm>
          <a:off x="330226" y="2285807"/>
          <a:ext cx="604169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692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1186393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626900">
                  <a:extLst>
                    <a:ext uri="{9D8B030D-6E8A-4147-A177-3AD203B41FA5}">
                      <a16:colId xmlns:a16="http://schemas.microsoft.com/office/drawing/2014/main" val="1453778452"/>
                    </a:ext>
                  </a:extLst>
                </a:gridCol>
                <a:gridCol w="1133021">
                  <a:extLst>
                    <a:ext uri="{9D8B030D-6E8A-4147-A177-3AD203B41FA5}">
                      <a16:colId xmlns:a16="http://schemas.microsoft.com/office/drawing/2014/main" val="2392057279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3445075417"/>
                    </a:ext>
                  </a:extLst>
                </a:gridCol>
                <a:gridCol w="644892">
                  <a:extLst>
                    <a:ext uri="{9D8B030D-6E8A-4147-A177-3AD203B41FA5}">
                      <a16:colId xmlns:a16="http://schemas.microsoft.com/office/drawing/2014/main" val="2998661282"/>
                    </a:ext>
                  </a:extLst>
                </a:gridCol>
                <a:gridCol w="793132">
                  <a:extLst>
                    <a:ext uri="{9D8B030D-6E8A-4147-A177-3AD203B41FA5}">
                      <a16:colId xmlns:a16="http://schemas.microsoft.com/office/drawing/2014/main" val="1215368799"/>
                    </a:ext>
                  </a:extLst>
                </a:gridCol>
                <a:gridCol w="525528">
                  <a:extLst>
                    <a:ext uri="{9D8B030D-6E8A-4147-A177-3AD203B41FA5}">
                      <a16:colId xmlns:a16="http://schemas.microsoft.com/office/drawing/2014/main" val="2654949647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Category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Option category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option 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Option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Daily unit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Hourly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Expert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001-001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Professional cameraman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40000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6000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8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Expert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001-002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Semi-professional cameraman</a:t>
                      </a: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22000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4000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Expert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001-003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Semi-professional cameraman</a:t>
                      </a: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15000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2000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Equipment rental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002-001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57258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Equipment rental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002-002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9094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Equipment rental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9202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Equipment rental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4578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Equipment rental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436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request for quotation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078801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request for quotation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7664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05659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D5251E-3215-EE42-878E-B9166002F8D6}"/>
              </a:ext>
            </a:extLst>
          </p:cNvPr>
          <p:cNvSpPr txBox="1"/>
          <p:nvPr/>
        </p:nvSpPr>
        <p:spPr>
          <a:xfrm>
            <a:off x="268188" y="1239570"/>
            <a:ext cx="1291105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option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8E8D78-E0E2-7D40-937F-6566A60A9DDE}"/>
              </a:ext>
            </a:extLst>
          </p:cNvPr>
          <p:cNvSpPr txBox="1"/>
          <p:nvPr/>
        </p:nvSpPr>
        <p:spPr>
          <a:xfrm>
            <a:off x="206073" y="165517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option</a:t>
            </a:r>
            <a:r>
              <a:rPr kumimoji="1" lang="en-US" altLang="ja-JP" sz="1400" u="sng" dirty="0">
                <a:solidFill>
                  <a:srgbClr val="0070C0"/>
                </a:solidFill>
              </a:rPr>
              <a:t> </a:t>
            </a:r>
            <a:r>
              <a:rPr kumimoji="1" lang="ja-JP" altLang="en-US" sz="1400" u="sng">
                <a:solidFill>
                  <a:srgbClr val="0070C0"/>
                </a:solidFill>
              </a:rPr>
              <a:t>sign up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17AE3E1-4FA2-3C4E-9883-3DA681ABC2E5}"/>
              </a:ext>
            </a:extLst>
          </p:cNvPr>
          <p:cNvCxnSpPr>
            <a:cxnSpLocks/>
          </p:cNvCxnSpPr>
          <p:nvPr/>
        </p:nvCxnSpPr>
        <p:spPr>
          <a:xfrm flipH="1">
            <a:off x="4730667" y="3114432"/>
            <a:ext cx="625642" cy="3282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142C67C-453C-B143-828B-5EF36C932951}"/>
              </a:ext>
            </a:extLst>
          </p:cNvPr>
          <p:cNvSpPr txBox="1"/>
          <p:nvPr/>
        </p:nvSpPr>
        <p:spPr>
          <a:xfrm>
            <a:off x="4556508" y="1516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User screen display order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C219A4E-BAFA-D64C-A52C-183971F60A82}"/>
              </a:ext>
            </a:extLst>
          </p:cNvPr>
          <p:cNvCxnSpPr>
            <a:cxnSpLocks/>
          </p:cNvCxnSpPr>
          <p:nvPr/>
        </p:nvCxnSpPr>
        <p:spPr>
          <a:xfrm flipH="1">
            <a:off x="6217920" y="1701235"/>
            <a:ext cx="154004" cy="568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E3C4208-4730-7442-AFA2-C2F4C5E0051A}"/>
              </a:ext>
            </a:extLst>
          </p:cNvPr>
          <p:cNvCxnSpPr/>
          <p:nvPr/>
        </p:nvCxnSpPr>
        <p:spPr>
          <a:xfrm>
            <a:off x="262681" y="5294737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53D5BEA-A0FD-CA45-8674-76ABB0AB3B18}"/>
              </a:ext>
            </a:extLst>
          </p:cNvPr>
          <p:cNvSpPr txBox="1"/>
          <p:nvPr/>
        </p:nvSpPr>
        <p:spPr>
          <a:xfrm>
            <a:off x="3967572" y="6396646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/>
              <a:t>To edit screen</a:t>
            </a:r>
          </a:p>
        </p:txBody>
      </p:sp>
    </p:spTree>
    <p:extLst>
      <p:ext uri="{BB962C8B-B14F-4D97-AF65-F5344CB8AC3E}">
        <p14:creationId xmlns:p14="http://schemas.microsoft.com/office/powerpoint/2010/main" val="17245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3102409" cy="2840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　</a:t>
            </a:r>
            <a:r>
              <a:rPr kumimoji="1" lang="en-US" altLang="ja-JP" sz="1200" dirty="0"/>
              <a:t>F-5.</a:t>
            </a:r>
            <a:r>
              <a:rPr kumimoji="1" lang="ja-JP" altLang="en-US" sz="1200"/>
              <a:t>Option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74377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Option registration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7405286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933034" y="6918114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Registration reflected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8672740-51F5-8443-BF1C-417A4150EBAE}"/>
              </a:ext>
            </a:extLst>
          </p:cNvPr>
          <p:cNvSpPr txBox="1"/>
          <p:nvPr/>
        </p:nvSpPr>
        <p:spPr>
          <a:xfrm>
            <a:off x="251117" y="2262475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Option name: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985915-F9B0-0C40-9947-B6BCD79751FE}"/>
              </a:ext>
            </a:extLst>
          </p:cNvPr>
          <p:cNvSpPr txBox="1"/>
          <p:nvPr/>
        </p:nvSpPr>
        <p:spPr>
          <a:xfrm>
            <a:off x="2256926" y="2234398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3BC90C8-0DA3-D848-99CC-C4125398505E}"/>
              </a:ext>
            </a:extLst>
          </p:cNvPr>
          <p:cNvSpPr txBox="1"/>
          <p:nvPr/>
        </p:nvSpPr>
        <p:spPr>
          <a:xfrm>
            <a:off x="277849" y="4860128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Icon image registration 2: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DF6845-3E9D-A947-A5C1-90C9A84C361D}"/>
              </a:ext>
            </a:extLst>
          </p:cNvPr>
          <p:cNvSpPr/>
          <p:nvPr/>
        </p:nvSpPr>
        <p:spPr>
          <a:xfrm>
            <a:off x="2284814" y="4876117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C3329BB-DA36-FF4F-9E61-52F8F4ABFE15}"/>
              </a:ext>
            </a:extLst>
          </p:cNvPr>
          <p:cNvSpPr txBox="1"/>
          <p:nvPr/>
        </p:nvSpPr>
        <p:spPr>
          <a:xfrm>
            <a:off x="3914783" y="4879083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148E89-D729-244D-B32D-D979719CCA9B}"/>
              </a:ext>
            </a:extLst>
          </p:cNvPr>
          <p:cNvSpPr txBox="1"/>
          <p:nvPr/>
        </p:nvSpPr>
        <p:spPr>
          <a:xfrm>
            <a:off x="1423045" y="5260622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2: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E5151-8C8B-8046-945E-372B7A0E5CA6}"/>
              </a:ext>
            </a:extLst>
          </p:cNvPr>
          <p:cNvSpPr txBox="1"/>
          <p:nvPr/>
        </p:nvSpPr>
        <p:spPr>
          <a:xfrm>
            <a:off x="2256926" y="529089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F6FDA5-5FCF-C445-BF23-5A60DB849F68}"/>
              </a:ext>
            </a:extLst>
          </p:cNvPr>
          <p:cNvSpPr txBox="1"/>
          <p:nvPr/>
        </p:nvSpPr>
        <p:spPr>
          <a:xfrm>
            <a:off x="664775" y="800880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directed by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26DD8CB-13D1-6645-BEB1-235B1DDC4E59}"/>
              </a:ext>
            </a:extLst>
          </p:cNvPr>
          <p:cNvSpPr txBox="1"/>
          <p:nvPr/>
        </p:nvSpPr>
        <p:spPr>
          <a:xfrm>
            <a:off x="213674" y="746102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&lt;Example&gt;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6444CE2-9FCE-4646-A589-A04B7704005F}"/>
              </a:ext>
            </a:extLst>
          </p:cNvPr>
          <p:cNvSpPr txBox="1"/>
          <p:nvPr/>
        </p:nvSpPr>
        <p:spPr>
          <a:xfrm>
            <a:off x="1709817" y="800372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Photographer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2D40A3-A0FB-324A-B656-1EDBF565A23E}"/>
              </a:ext>
            </a:extLst>
          </p:cNvPr>
          <p:cNvSpPr txBox="1"/>
          <p:nvPr/>
        </p:nvSpPr>
        <p:spPr>
          <a:xfrm>
            <a:off x="1111158" y="1734881"/>
            <a:ext cx="2436641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--Category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Choose ▽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8F7BC1E-1568-024F-A033-EAC91CB418EF}"/>
              </a:ext>
            </a:extLst>
          </p:cNvPr>
          <p:cNvSpPr txBox="1"/>
          <p:nvPr/>
        </p:nvSpPr>
        <p:spPr>
          <a:xfrm>
            <a:off x="3281442" y="800372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stylist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897E91-801D-DF4D-8C0B-B45905DF6390}"/>
              </a:ext>
            </a:extLst>
          </p:cNvPr>
          <p:cNvSpPr txBox="1"/>
          <p:nvPr/>
        </p:nvSpPr>
        <p:spPr>
          <a:xfrm>
            <a:off x="438301" y="772986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Expert support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726696-222F-9F4F-AA74-9BCE2BF1336E}"/>
              </a:ext>
            </a:extLst>
          </p:cNvPr>
          <p:cNvSpPr txBox="1"/>
          <p:nvPr/>
        </p:nvSpPr>
        <p:spPr>
          <a:xfrm>
            <a:off x="438301" y="834777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Equipment rental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92C619-AA65-A041-8C27-D13AD0114BAF}"/>
              </a:ext>
            </a:extLst>
          </p:cNvPr>
          <p:cNvSpPr txBox="1"/>
          <p:nvPr/>
        </p:nvSpPr>
        <p:spPr>
          <a:xfrm>
            <a:off x="636252" y="8596794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VR</a:t>
            </a:r>
            <a:r>
              <a:rPr kumimoji="1" lang="ja-JP" altLang="en-US" sz="1100"/>
              <a:t>Camera for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209E518-44CF-CA4D-9302-7521A25B0AE1}"/>
              </a:ext>
            </a:extLst>
          </p:cNvPr>
          <p:cNvSpPr txBox="1"/>
          <p:nvPr/>
        </p:nvSpPr>
        <p:spPr>
          <a:xfrm>
            <a:off x="2179302" y="859679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4K</a:t>
            </a:r>
            <a:r>
              <a:rPr kumimoji="1" lang="ja-JP" altLang="en-US" sz="1100"/>
              <a:t>camera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596D4C-C1FA-8E42-BDE7-6AFC9ED71C53}"/>
              </a:ext>
            </a:extLst>
          </p:cNvPr>
          <p:cNvSpPr txBox="1"/>
          <p:nvPr/>
        </p:nvSpPr>
        <p:spPr>
          <a:xfrm>
            <a:off x="251117" y="440856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specification</a:t>
            </a:r>
            <a:r>
              <a:rPr kumimoji="1" lang="en-US" altLang="ja-JP" sz="1200" dirty="0"/>
              <a:t>URL</a:t>
            </a:r>
            <a:r>
              <a:rPr kumimoji="1" lang="ja-JP" altLang="en-US" sz="1200"/>
              <a:t>: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D5454C5-5C8B-5347-AB11-6501276B1B5D}"/>
              </a:ext>
            </a:extLst>
          </p:cNvPr>
          <p:cNvSpPr txBox="1"/>
          <p:nvPr/>
        </p:nvSpPr>
        <p:spPr>
          <a:xfrm>
            <a:off x="2256926" y="4380490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799707-E8C4-5148-8499-A4BE2E4D0482}"/>
              </a:ext>
            </a:extLst>
          </p:cNvPr>
          <p:cNvSpPr txBox="1"/>
          <p:nvPr/>
        </p:nvSpPr>
        <p:spPr>
          <a:xfrm>
            <a:off x="438301" y="89544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Quote Request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A1B7AEF-AAC3-D143-B67D-C0763C73DCD6}"/>
              </a:ext>
            </a:extLst>
          </p:cNvPr>
          <p:cNvSpPr txBox="1"/>
          <p:nvPr/>
        </p:nvSpPr>
        <p:spPr>
          <a:xfrm>
            <a:off x="654623" y="92902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Edit request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817AAC-9F1A-7F4A-9E3E-C2B18B4CFC51}"/>
              </a:ext>
            </a:extLst>
          </p:cNvPr>
          <p:cNvSpPr txBox="1"/>
          <p:nvPr/>
        </p:nvSpPr>
        <p:spPr>
          <a:xfrm>
            <a:off x="2154810" y="929025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Hope for advice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F09F5A3-22E0-A24B-8FC6-8342F0C0F9F5}"/>
              </a:ext>
            </a:extLst>
          </p:cNvPr>
          <p:cNvSpPr txBox="1"/>
          <p:nvPr/>
        </p:nvSpPr>
        <p:spPr>
          <a:xfrm>
            <a:off x="251117" y="3579888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Explanatory comment: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3E25914-E9DE-F34B-A763-41C20C9147DF}"/>
              </a:ext>
            </a:extLst>
          </p:cNvPr>
          <p:cNvSpPr/>
          <p:nvPr/>
        </p:nvSpPr>
        <p:spPr>
          <a:xfrm>
            <a:off x="2256239" y="3561662"/>
            <a:ext cx="3484554" cy="7190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C15F4E-F9EF-1E4C-AC8B-E3BC41EB5EE8}"/>
              </a:ext>
            </a:extLst>
          </p:cNvPr>
          <p:cNvSpPr txBox="1"/>
          <p:nvPr/>
        </p:nvSpPr>
        <p:spPr>
          <a:xfrm>
            <a:off x="277849" y="5716776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Hourly price: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FF98D8B-3FC6-A449-B8BE-2D4977301D98}"/>
              </a:ext>
            </a:extLst>
          </p:cNvPr>
          <p:cNvSpPr/>
          <p:nvPr/>
        </p:nvSpPr>
        <p:spPr>
          <a:xfrm>
            <a:off x="2284814" y="5694265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DB3A6FB-B41D-CF43-BF3F-50025236B9F1}"/>
              </a:ext>
            </a:extLst>
          </p:cNvPr>
          <p:cNvSpPr txBox="1"/>
          <p:nvPr/>
        </p:nvSpPr>
        <p:spPr>
          <a:xfrm>
            <a:off x="3796968" y="5733660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circle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CD416-1E7D-8548-958D-277F6F15D0BC}"/>
              </a:ext>
            </a:extLst>
          </p:cNvPr>
          <p:cNvSpPr txBox="1"/>
          <p:nvPr/>
        </p:nvSpPr>
        <p:spPr>
          <a:xfrm>
            <a:off x="277849" y="6116826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/>
              <a:t>1</a:t>
            </a:r>
            <a:r>
              <a:rPr kumimoji="1" lang="ja-JP" altLang="en-US" sz="1200"/>
              <a:t>Daily unit price: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AA42ADC-B338-6044-B3E0-5311B4A57439}"/>
              </a:ext>
            </a:extLst>
          </p:cNvPr>
          <p:cNvSpPr/>
          <p:nvPr/>
        </p:nvSpPr>
        <p:spPr>
          <a:xfrm>
            <a:off x="2284814" y="6094315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21A559C-FC6F-EA48-A9C4-1D3752BDC472}"/>
              </a:ext>
            </a:extLst>
          </p:cNvPr>
          <p:cNvSpPr txBox="1"/>
          <p:nvPr/>
        </p:nvSpPr>
        <p:spPr>
          <a:xfrm>
            <a:off x="3796968" y="6133710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circle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D5B3132-C635-9349-9060-8C0693E2E5E1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F.</a:t>
            </a:r>
            <a:r>
              <a:rPr kumimoji="1" lang="ja-JP" altLang="en-US" sz="1200"/>
              <a:t>Plan master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E8D8128-39CA-AE48-8D63-2012A199ED4C}"/>
              </a:ext>
            </a:extLst>
          </p:cNvPr>
          <p:cNvSpPr txBox="1"/>
          <p:nvPr/>
        </p:nvSpPr>
        <p:spPr>
          <a:xfrm>
            <a:off x="277849" y="2631273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Main image registration 1: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4452BB3-89BB-EE48-9FD0-F44AE6B2D4A3}"/>
              </a:ext>
            </a:extLst>
          </p:cNvPr>
          <p:cNvSpPr/>
          <p:nvPr/>
        </p:nvSpPr>
        <p:spPr>
          <a:xfrm>
            <a:off x="2284814" y="2647262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733C88-8921-3F47-AE85-AB0BC7C25FBE}"/>
              </a:ext>
            </a:extLst>
          </p:cNvPr>
          <p:cNvSpPr txBox="1"/>
          <p:nvPr/>
        </p:nvSpPr>
        <p:spPr>
          <a:xfrm>
            <a:off x="3914783" y="2650228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B58FAE-0C3C-5547-9E41-4BA6945DA0CD}"/>
              </a:ext>
            </a:extLst>
          </p:cNvPr>
          <p:cNvSpPr txBox="1"/>
          <p:nvPr/>
        </p:nvSpPr>
        <p:spPr>
          <a:xfrm>
            <a:off x="1423045" y="3031767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1: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D978FF8-F896-8E42-ABFF-A8D7523D448E}"/>
              </a:ext>
            </a:extLst>
          </p:cNvPr>
          <p:cNvSpPr txBox="1"/>
          <p:nvPr/>
        </p:nvSpPr>
        <p:spPr>
          <a:xfrm>
            <a:off x="2256926" y="3062042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Image file</a:t>
            </a:r>
            <a:r>
              <a:rPr kumimoji="1" lang="en-US" altLang="ja-JP" sz="1200" dirty="0"/>
              <a:t>.jpg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81988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31024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G.</a:t>
            </a:r>
            <a:r>
              <a:rPr kumimoji="1" lang="ja-JP" altLang="en-US" sz="1200"/>
              <a:t>Notice ＞</a:t>
            </a:r>
            <a:r>
              <a:rPr kumimoji="1" lang="en-US" altLang="ja-JP" sz="1200" dirty="0"/>
              <a:t>G-1.</a:t>
            </a:r>
            <a:r>
              <a:rPr kumimoji="1" lang="ja-JP" altLang="en-US" sz="1200"/>
              <a:t>Information registration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D5B3132-C635-9349-9060-8C0693E2E5E1}"/>
              </a:ext>
            </a:extLst>
          </p:cNvPr>
          <p:cNvSpPr txBox="1"/>
          <p:nvPr/>
        </p:nvSpPr>
        <p:spPr>
          <a:xfrm>
            <a:off x="5043488" y="225551"/>
            <a:ext cx="180420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G.</a:t>
            </a:r>
            <a:r>
              <a:rPr kumimoji="1" lang="ja-JP" altLang="en-US" sz="1200"/>
              <a:t>Notification</a:t>
            </a:r>
          </a:p>
        </p:txBody>
      </p:sp>
      <p:graphicFrame>
        <p:nvGraphicFramePr>
          <p:cNvPr id="45" name="表 6">
            <a:extLst>
              <a:ext uri="{FF2B5EF4-FFF2-40B4-BE49-F238E27FC236}">
                <a16:creationId xmlns:a16="http://schemas.microsoft.com/office/drawing/2014/main" id="{7257C9FD-2519-0844-A9D2-AB2A43208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43606"/>
              </p:ext>
            </p:extLst>
          </p:nvPr>
        </p:nvGraphicFramePr>
        <p:xfrm>
          <a:off x="319330" y="1759235"/>
          <a:ext cx="6102532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79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2116836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1526722">
                  <a:extLst>
                    <a:ext uri="{9D8B030D-6E8A-4147-A177-3AD203B41FA5}">
                      <a16:colId xmlns:a16="http://schemas.microsoft.com/office/drawing/2014/main" val="1453778452"/>
                    </a:ext>
                  </a:extLst>
                </a:gridCol>
                <a:gridCol w="781911">
                  <a:extLst>
                    <a:ext uri="{9D8B030D-6E8A-4147-A177-3AD203B41FA5}">
                      <a16:colId xmlns:a16="http://schemas.microsoft.com/office/drawing/2014/main" val="1215368799"/>
                    </a:ext>
                  </a:extLst>
                </a:gridCol>
                <a:gridCol w="854384">
                  <a:extLst>
                    <a:ext uri="{9D8B030D-6E8A-4147-A177-3AD203B41FA5}">
                      <a16:colId xmlns:a16="http://schemas.microsoft.com/office/drawing/2014/main" val="2654949647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Information 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Link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URL.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2022/7/20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Notice of outdoor festival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http: //</a:t>
                      </a:r>
                      <a:r>
                        <a:rPr kumimoji="1" lang="en-US" altLang="ja-JP" sz="7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img-flow.com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8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8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2022/01/20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Music Festival Crowdfunding Notice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a01.pdf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2021/12/24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plan has been renewed.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  <a:hlinkClick r:id="rId2"/>
                        </a:rPr>
                        <a:t>http://aaaaa.com/aaa/aaa.html</a:t>
                      </a:r>
                      <a:endParaRPr kumimoji="1" lang="en-US" altLang="ja-JP" sz="7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2021/10/1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1st of the month</a:t>
                      </a: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Amerika-mura store will be temporarily closed due to the delivery of equipment. Please be careful when making a reservation.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---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↑</a:t>
                      </a:r>
                      <a:r>
                        <a:rPr kumimoji="1" lang="en-US" altLang="ja-JP" sz="700" b="1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700" b="1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572585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---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9094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92026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4578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1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84364"/>
                  </a:ext>
                </a:extLst>
              </a:tr>
            </a:tbl>
          </a:graphicData>
        </a:graphic>
      </p:graphicFrame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9797F7-0B53-0748-894A-11E780E48994}"/>
              </a:ext>
            </a:extLst>
          </p:cNvPr>
          <p:cNvSpPr txBox="1"/>
          <p:nvPr/>
        </p:nvSpPr>
        <p:spPr>
          <a:xfrm>
            <a:off x="251117" y="1361381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Notification</a:t>
            </a:r>
            <a:r>
              <a:rPr kumimoji="1" lang="en-US" altLang="ja-JP" sz="1400" u="sng" dirty="0">
                <a:solidFill>
                  <a:srgbClr val="0070C0"/>
                </a:solidFill>
              </a:rPr>
              <a:t> </a:t>
            </a:r>
            <a:r>
              <a:rPr kumimoji="1" lang="ja-JP" altLang="en-US" sz="1400" u="sng">
                <a:solidFill>
                  <a:srgbClr val="0070C0"/>
                </a:solidFill>
              </a:rPr>
              <a:t>sign up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E919656-0164-BA40-9DAD-10B06A390E8C}"/>
              </a:ext>
            </a:extLst>
          </p:cNvPr>
          <p:cNvSpPr txBox="1"/>
          <p:nvPr/>
        </p:nvSpPr>
        <p:spPr>
          <a:xfrm>
            <a:off x="5043488" y="1147353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User screen display order</a:t>
            </a:r>
            <a:endParaRPr kumimoji="1" lang="en-US" altLang="ja-JP" sz="1100" dirty="0"/>
          </a:p>
          <a:p>
            <a:pPr rtl="0" algn="l"/>
            <a:r>
              <a:rPr kumimoji="1" lang="ja-JP" altLang="en-US" sz="1100"/>
              <a:t>Displayed on the top page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9EB9118-1E4E-6E49-83F7-5A8B846554D2}"/>
              </a:ext>
            </a:extLst>
          </p:cNvPr>
          <p:cNvCxnSpPr>
            <a:cxnSpLocks/>
          </p:cNvCxnSpPr>
          <p:nvPr/>
        </p:nvCxnSpPr>
        <p:spPr>
          <a:xfrm>
            <a:off x="5852160" y="1573769"/>
            <a:ext cx="0" cy="549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C9A3B54-3814-E541-BC78-2C06D38243F0}"/>
              </a:ext>
            </a:extLst>
          </p:cNvPr>
          <p:cNvCxnSpPr/>
          <p:nvPr/>
        </p:nvCxnSpPr>
        <p:spPr>
          <a:xfrm>
            <a:off x="361288" y="4069178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7E2A2FA-3324-E842-BC76-341AF8FCC6E7}"/>
              </a:ext>
            </a:extLst>
          </p:cNvPr>
          <p:cNvSpPr txBox="1"/>
          <p:nvPr/>
        </p:nvSpPr>
        <p:spPr>
          <a:xfrm>
            <a:off x="555978" y="4449153"/>
            <a:ext cx="174377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Information registration edit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8805C68-60D9-5441-BD43-3C071FB3789E}"/>
              </a:ext>
            </a:extLst>
          </p:cNvPr>
          <p:cNvSpPr txBox="1"/>
          <p:nvPr/>
        </p:nvSpPr>
        <p:spPr>
          <a:xfrm>
            <a:off x="2911610" y="7714986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Registration reflected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5A765AA-5F76-FC47-A805-EAC845B41EB1}"/>
              </a:ext>
            </a:extLst>
          </p:cNvPr>
          <p:cNvSpPr txBox="1"/>
          <p:nvPr/>
        </p:nvSpPr>
        <p:spPr>
          <a:xfrm>
            <a:off x="660022" y="4949593"/>
            <a:ext cx="12251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Display date: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9CC5F7E-6E24-1E42-8232-75532E208F0A}"/>
              </a:ext>
            </a:extLst>
          </p:cNvPr>
          <p:cNvSpPr txBox="1"/>
          <p:nvPr/>
        </p:nvSpPr>
        <p:spPr>
          <a:xfrm>
            <a:off x="2075361" y="4922200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06A4BB2-1571-EB4F-8F16-9AD455FB96B0}"/>
              </a:ext>
            </a:extLst>
          </p:cNvPr>
          <p:cNvSpPr txBox="1"/>
          <p:nvPr/>
        </p:nvSpPr>
        <p:spPr>
          <a:xfrm>
            <a:off x="798897" y="6625556"/>
            <a:ext cx="12764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200" dirty="0"/>
              <a:t>PDF</a:t>
            </a:r>
            <a:r>
              <a:rPr kumimoji="1" lang="ja-JP" altLang="en-US" sz="1200"/>
              <a:t>Link: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6120EE-2A6B-A84E-A8D6-5854FFC999A2}"/>
              </a:ext>
            </a:extLst>
          </p:cNvPr>
          <p:cNvSpPr/>
          <p:nvPr/>
        </p:nvSpPr>
        <p:spPr>
          <a:xfrm>
            <a:off x="2075361" y="6598390"/>
            <a:ext cx="1452246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EEB5E3-9B42-D344-9C69-E2D957EC2ED0}"/>
              </a:ext>
            </a:extLst>
          </p:cNvPr>
          <p:cNvSpPr txBox="1"/>
          <p:nvPr/>
        </p:nvSpPr>
        <p:spPr>
          <a:xfrm>
            <a:off x="3722267" y="6598390"/>
            <a:ext cx="641589" cy="278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reference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AC81414-C7A2-024E-AEDA-FE8DBC08E5B3}"/>
              </a:ext>
            </a:extLst>
          </p:cNvPr>
          <p:cNvSpPr txBox="1"/>
          <p:nvPr/>
        </p:nvSpPr>
        <p:spPr>
          <a:xfrm>
            <a:off x="1465869" y="6969942"/>
            <a:ext cx="8071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PDF</a:t>
            </a:r>
            <a:r>
              <a:rPr kumimoji="1" lang="ja-JP" altLang="en-US" sz="1200"/>
              <a:t>: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7DDF514-55FC-DA44-9E0A-CAC7F45AA5C7}"/>
              </a:ext>
            </a:extLst>
          </p:cNvPr>
          <p:cNvSpPr txBox="1"/>
          <p:nvPr/>
        </p:nvSpPr>
        <p:spPr>
          <a:xfrm>
            <a:off x="2299750" y="700021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Information details</a:t>
            </a:r>
            <a:r>
              <a:rPr kumimoji="1" lang="en-US" altLang="ja-JP" sz="1200" dirty="0"/>
              <a:t>.pdf</a:t>
            </a:r>
            <a:endParaRPr kumimoji="1" lang="ja-JP" altLang="en-US" sz="12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7DFFB00-EE23-9B47-BEAC-316E5B97E577}"/>
              </a:ext>
            </a:extLst>
          </p:cNvPr>
          <p:cNvSpPr txBox="1"/>
          <p:nvPr/>
        </p:nvSpPr>
        <p:spPr>
          <a:xfrm>
            <a:off x="353169" y="6167650"/>
            <a:ext cx="17221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Link</a:t>
            </a:r>
            <a:r>
              <a:rPr kumimoji="1" lang="en-US" altLang="ja-JP" sz="1200" dirty="0"/>
              <a:t>URL</a:t>
            </a:r>
            <a:r>
              <a:rPr kumimoji="1" lang="ja-JP" altLang="en-US" sz="1200"/>
              <a:t>: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225311-37A9-8D48-96AE-917235333C47}"/>
              </a:ext>
            </a:extLst>
          </p:cNvPr>
          <p:cNvSpPr txBox="1"/>
          <p:nvPr/>
        </p:nvSpPr>
        <p:spPr>
          <a:xfrm>
            <a:off x="2075361" y="6140357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24C9F8A-909E-274B-AB60-2569F53A9EFA}"/>
              </a:ext>
            </a:extLst>
          </p:cNvPr>
          <p:cNvSpPr txBox="1"/>
          <p:nvPr/>
        </p:nvSpPr>
        <p:spPr>
          <a:xfrm>
            <a:off x="436518" y="5333101"/>
            <a:ext cx="14756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Information content: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AB7E269-8B9B-474B-808A-55162B56F863}"/>
              </a:ext>
            </a:extLst>
          </p:cNvPr>
          <p:cNvSpPr/>
          <p:nvPr/>
        </p:nvSpPr>
        <p:spPr>
          <a:xfrm>
            <a:off x="2075361" y="5301791"/>
            <a:ext cx="3484554" cy="5786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B7EF898-48B9-A048-9FBD-AA9EE2AF9062}"/>
              </a:ext>
            </a:extLst>
          </p:cNvPr>
          <p:cNvCxnSpPr>
            <a:cxnSpLocks/>
          </p:cNvCxnSpPr>
          <p:nvPr/>
        </p:nvCxnSpPr>
        <p:spPr>
          <a:xfrm flipH="1">
            <a:off x="2801484" y="2738426"/>
            <a:ext cx="2145901" cy="1695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413950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H.</a:t>
            </a:r>
            <a:r>
              <a:rPr kumimoji="1" lang="ja-JP" altLang="en-US" sz="1200"/>
              <a:t>Tax rate master&gt;　</a:t>
            </a:r>
            <a:r>
              <a:rPr kumimoji="1" lang="en-US" altLang="ja-JP" sz="1200" dirty="0"/>
              <a:t>H-1.</a:t>
            </a:r>
            <a:r>
              <a:rPr kumimoji="1" lang="ja-JP" altLang="en-US" sz="1200"/>
              <a:t>Consumption tax rate editing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H.</a:t>
            </a:r>
            <a:r>
              <a:rPr kumimoji="1" lang="ja-JP" altLang="en-US" sz="1200"/>
              <a:t>Tax rate master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66E1ED0-D5A5-8C44-9846-AF60327BA295}"/>
              </a:ext>
            </a:extLst>
          </p:cNvPr>
          <p:cNvSpPr txBox="1"/>
          <p:nvPr/>
        </p:nvSpPr>
        <p:spPr>
          <a:xfrm>
            <a:off x="253900" y="1137520"/>
            <a:ext cx="206650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H-1.</a:t>
            </a:r>
            <a:r>
              <a:rPr kumimoji="1" lang="ja-JP" altLang="en-US" sz="1200"/>
              <a:t>Consumption tax rate editing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A94AB98-A613-564B-97EC-349F37DCBA98}"/>
              </a:ext>
            </a:extLst>
          </p:cNvPr>
          <p:cNvSpPr txBox="1"/>
          <p:nvPr/>
        </p:nvSpPr>
        <p:spPr>
          <a:xfrm>
            <a:off x="576857" y="3692612"/>
            <a:ext cx="1002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sales tax rate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23995CE-0C08-6D4D-8372-72B2494FE443}"/>
              </a:ext>
            </a:extLst>
          </p:cNvPr>
          <p:cNvSpPr txBox="1"/>
          <p:nvPr/>
        </p:nvSpPr>
        <p:spPr>
          <a:xfrm>
            <a:off x="1699938" y="3678860"/>
            <a:ext cx="803758" cy="3049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64D44B2-43F3-D148-8912-0227769C3A42}"/>
              </a:ext>
            </a:extLst>
          </p:cNvPr>
          <p:cNvSpPr txBox="1"/>
          <p:nvPr/>
        </p:nvSpPr>
        <p:spPr>
          <a:xfrm>
            <a:off x="393493" y="3086280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■ Consumption tax rate setting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B8936F-B1A9-D14E-9B54-66E76701D69E}"/>
              </a:ext>
            </a:extLst>
          </p:cNvPr>
          <p:cNvSpPr txBox="1"/>
          <p:nvPr/>
        </p:nvSpPr>
        <p:spPr>
          <a:xfrm>
            <a:off x="2576667" y="3691267"/>
            <a:ext cx="2004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%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DE69A4C-EDBD-5742-ABAD-C13EF5DA9EE5}"/>
              </a:ext>
            </a:extLst>
          </p:cNvPr>
          <p:cNvSpPr txBox="1"/>
          <p:nvPr/>
        </p:nvSpPr>
        <p:spPr>
          <a:xfrm>
            <a:off x="302702" y="1540234"/>
            <a:ext cx="1743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 u="sng"/>
              <a:t>Current status setting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08811DE-1324-DE4B-941C-C7113C1FFA46}"/>
              </a:ext>
            </a:extLst>
          </p:cNvPr>
          <p:cNvCxnSpPr/>
          <p:nvPr/>
        </p:nvCxnSpPr>
        <p:spPr>
          <a:xfrm>
            <a:off x="268188" y="2729063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269F2FE-BAD4-F043-BA25-62C8A4B2121F}"/>
              </a:ext>
            </a:extLst>
          </p:cNvPr>
          <p:cNvSpPr txBox="1"/>
          <p:nvPr/>
        </p:nvSpPr>
        <p:spPr>
          <a:xfrm>
            <a:off x="370770" y="1867837"/>
            <a:ext cx="16223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■ Consumption tax rate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F012EC1-4412-2445-ACBA-E4F4003E2FCF}"/>
              </a:ext>
            </a:extLst>
          </p:cNvPr>
          <p:cNvSpPr txBox="1"/>
          <p:nvPr/>
        </p:nvSpPr>
        <p:spPr>
          <a:xfrm>
            <a:off x="701404" y="21942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Ten</a:t>
            </a:r>
            <a:endParaRPr kumimoji="1" lang="ja-JP" altLang="en-US" sz="14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B0A2E6C-7C61-1945-AE04-4751AD6B74BE}"/>
              </a:ext>
            </a:extLst>
          </p:cNvPr>
          <p:cNvSpPr txBox="1"/>
          <p:nvPr/>
        </p:nvSpPr>
        <p:spPr>
          <a:xfrm>
            <a:off x="1196768" y="2186751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%%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A5556A4-ABEC-FC4E-819C-D8339746F9DA}"/>
              </a:ext>
            </a:extLst>
          </p:cNvPr>
          <p:cNvSpPr txBox="1"/>
          <p:nvPr/>
        </p:nvSpPr>
        <p:spPr>
          <a:xfrm>
            <a:off x="1181937" y="4676001"/>
            <a:ext cx="14522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Reflect changes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B49E66-0B60-0A41-80C3-45B5203FFEF0}"/>
              </a:ext>
            </a:extLst>
          </p:cNvPr>
          <p:cNvSpPr txBox="1"/>
          <p:nvPr/>
        </p:nvSpPr>
        <p:spPr>
          <a:xfrm>
            <a:off x="1698939" y="2217359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*</a:t>
            </a:r>
            <a:r>
              <a:rPr kumimoji="1" lang="ja-JP" altLang="en-US" sz="1100"/>
              <a:t>Round down after the decimal point</a:t>
            </a:r>
          </a:p>
        </p:txBody>
      </p:sp>
    </p:spTree>
    <p:extLst>
      <p:ext uri="{BB962C8B-B14F-4D97-AF65-F5344CB8AC3E}">
        <p14:creationId xmlns:p14="http://schemas.microsoft.com/office/powerpoint/2010/main" val="3487834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(Studio Master (Product Management))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413950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I.</a:t>
            </a:r>
            <a:r>
              <a:rPr kumimoji="1" lang="ja-JP" altLang="en-US" sz="1200"/>
              <a:t>Management Master&gt;　</a:t>
            </a:r>
            <a:r>
              <a:rPr kumimoji="1" lang="en-US" altLang="ja-JP" sz="1200" dirty="0"/>
              <a:t>I-1.</a:t>
            </a:r>
            <a:r>
              <a:rPr kumimoji="1" lang="ja-JP" altLang="en-US" sz="1200"/>
              <a:t>Edit administrator registration authority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CF11F5-4F53-0245-917B-27FEC43FCEAC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I.</a:t>
            </a:r>
            <a:r>
              <a:rPr kumimoji="1" lang="ja-JP" altLang="en-US" sz="1200"/>
              <a:t>Management master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66E1ED0-D5A5-8C44-9846-AF60327BA295}"/>
              </a:ext>
            </a:extLst>
          </p:cNvPr>
          <p:cNvSpPr txBox="1"/>
          <p:nvPr/>
        </p:nvSpPr>
        <p:spPr>
          <a:xfrm>
            <a:off x="253900" y="1137520"/>
            <a:ext cx="206650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I-1.</a:t>
            </a:r>
            <a:r>
              <a:rPr kumimoji="1" lang="ja-JP" altLang="en-US" sz="1200"/>
              <a:t>Edit administrator registration authority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E5D4A5-193E-C649-8C04-56317048FFEB}"/>
              </a:ext>
            </a:extLst>
          </p:cNvPr>
          <p:cNvSpPr txBox="1"/>
          <p:nvPr/>
        </p:nvSpPr>
        <p:spPr>
          <a:xfrm>
            <a:off x="326837" y="4346733"/>
            <a:ext cx="1819598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Edit administrator registration authority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F99C523-ACE0-914C-A69E-DB7D42AF0905}"/>
              </a:ext>
            </a:extLst>
          </p:cNvPr>
          <p:cNvCxnSpPr/>
          <p:nvPr/>
        </p:nvCxnSpPr>
        <p:spPr>
          <a:xfrm>
            <a:off x="251117" y="7620464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253DC3-6589-6C40-B5B3-1CB479F974C6}"/>
              </a:ext>
            </a:extLst>
          </p:cNvPr>
          <p:cNvSpPr txBox="1"/>
          <p:nvPr/>
        </p:nvSpPr>
        <p:spPr>
          <a:xfrm>
            <a:off x="2457306" y="6707382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Registration reflected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C0A03F-67ED-4F40-9283-830D1136215F}"/>
              </a:ext>
            </a:extLst>
          </p:cNvPr>
          <p:cNvSpPr txBox="1"/>
          <p:nvPr/>
        </p:nvSpPr>
        <p:spPr>
          <a:xfrm>
            <a:off x="629939" y="4952887"/>
            <a:ext cx="221148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Administrator name: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43C2C8-DE9D-BF4B-99DF-F30B91401618}"/>
              </a:ext>
            </a:extLst>
          </p:cNvPr>
          <p:cNvSpPr txBox="1"/>
          <p:nvPr/>
        </p:nvSpPr>
        <p:spPr>
          <a:xfrm>
            <a:off x="1952339" y="4924811"/>
            <a:ext cx="3371696" cy="2835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D01791-1CC6-8E47-BB0D-22A6832B98DB}"/>
              </a:ext>
            </a:extLst>
          </p:cNvPr>
          <p:cNvSpPr txBox="1"/>
          <p:nvPr/>
        </p:nvSpPr>
        <p:spPr>
          <a:xfrm>
            <a:off x="326836" y="5482221"/>
            <a:ext cx="12454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sz="1200"/>
              <a:t>Authority: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AA03AD0-AB90-274D-9CAC-51830270E4B0}"/>
              </a:ext>
            </a:extLst>
          </p:cNvPr>
          <p:cNvSpPr/>
          <p:nvPr/>
        </p:nvSpPr>
        <p:spPr>
          <a:xfrm>
            <a:off x="1965188" y="5449233"/>
            <a:ext cx="1798289" cy="2912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graphicFrame>
        <p:nvGraphicFramePr>
          <p:cNvPr id="28" name="表 6">
            <a:extLst>
              <a:ext uri="{FF2B5EF4-FFF2-40B4-BE49-F238E27FC236}">
                <a16:creationId xmlns:a16="http://schemas.microsoft.com/office/drawing/2014/main" id="{5FA4390B-D215-5D4B-A5D2-CB5025B34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74657"/>
              </p:ext>
            </p:extLst>
          </p:nvPr>
        </p:nvGraphicFramePr>
        <p:xfrm>
          <a:off x="330228" y="2285807"/>
          <a:ext cx="476153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64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1800313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1206614">
                  <a:extLst>
                    <a:ext uri="{9D8B030D-6E8A-4147-A177-3AD203B41FA5}">
                      <a16:colId xmlns:a16="http://schemas.microsoft.com/office/drawing/2014/main" val="2054693496"/>
                    </a:ext>
                  </a:extLst>
                </a:gridCol>
                <a:gridCol w="931546">
                  <a:extLst>
                    <a:ext uri="{9D8B030D-6E8A-4147-A177-3AD203B41FA5}">
                      <a16:colId xmlns:a16="http://schemas.microsoft.com/office/drawing/2014/main" val="1215368799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Administrator</a:t>
                      </a:r>
                      <a:r>
                        <a:rPr kumimoji="1" lang="en-US" altLang="ja-JP" sz="6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No.</a:t>
                      </a:r>
                      <a:endParaRPr kumimoji="1" lang="ja-JP" altLang="en-US" sz="6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Administrator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6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Yamada Taro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Management master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Hanako Yamada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staff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003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System personnel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System master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b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Edit |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2F5B06-6DB7-5842-BEEB-8F4A82C6BA60}"/>
              </a:ext>
            </a:extLst>
          </p:cNvPr>
          <p:cNvSpPr txBox="1"/>
          <p:nvPr/>
        </p:nvSpPr>
        <p:spPr>
          <a:xfrm>
            <a:off x="206073" y="165517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Administrator</a:t>
            </a:r>
            <a:r>
              <a:rPr kumimoji="1" lang="en-US" altLang="ja-JP" sz="1400" u="sng" dirty="0">
                <a:solidFill>
                  <a:srgbClr val="0070C0"/>
                </a:solidFill>
              </a:rPr>
              <a:t> </a:t>
            </a:r>
            <a:r>
              <a:rPr kumimoji="1" lang="ja-JP" altLang="en-US" sz="1400" u="sng">
                <a:solidFill>
                  <a:srgbClr val="0070C0"/>
                </a:solidFill>
              </a:rPr>
              <a:t>sign up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230298D-F62D-784E-8DAE-0E22269A7AC5}"/>
              </a:ext>
            </a:extLst>
          </p:cNvPr>
          <p:cNvCxnSpPr>
            <a:cxnSpLocks/>
          </p:cNvCxnSpPr>
          <p:nvPr/>
        </p:nvCxnSpPr>
        <p:spPr>
          <a:xfrm flipH="1">
            <a:off x="3962195" y="2988428"/>
            <a:ext cx="445499" cy="1349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9C5B882-F388-4B45-BA25-497937D684C1}"/>
              </a:ext>
            </a:extLst>
          </p:cNvPr>
          <p:cNvCxnSpPr/>
          <p:nvPr/>
        </p:nvCxnSpPr>
        <p:spPr>
          <a:xfrm>
            <a:off x="268188" y="3860573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13992A3A-B23C-614D-BE04-8FADAA34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75" y="5470746"/>
            <a:ext cx="240418" cy="256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163812-CFA1-5F45-850D-1C7483389AED}"/>
              </a:ext>
            </a:extLst>
          </p:cNvPr>
          <p:cNvSpPr txBox="1"/>
          <p:nvPr/>
        </p:nvSpPr>
        <p:spPr>
          <a:xfrm>
            <a:off x="2041871" y="547981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Store staff</a:t>
            </a:r>
          </a:p>
        </p:txBody>
      </p:sp>
    </p:spTree>
    <p:extLst>
      <p:ext uri="{BB962C8B-B14F-4D97-AF65-F5344CB8AC3E}">
        <p14:creationId xmlns:p14="http://schemas.microsoft.com/office/powerpoint/2010/main" val="127163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(Customer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420578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A.</a:t>
            </a:r>
            <a:r>
              <a:rPr kumimoji="1" lang="ja-JP" altLang="en-US" sz="1200"/>
              <a:t>Customer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A-1.</a:t>
            </a:r>
            <a:r>
              <a:rPr kumimoji="1" lang="ja-JP" altLang="en-US" sz="1200"/>
              <a:t>New customer registration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631159-AD43-1E4B-A961-0A4348593E67}"/>
              </a:ext>
            </a:extLst>
          </p:cNvPr>
          <p:cNvSpPr txBox="1"/>
          <p:nvPr/>
        </p:nvSpPr>
        <p:spPr>
          <a:xfrm>
            <a:off x="691180" y="163221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 (corporate name)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EFDFFB-6010-A54A-B0D3-3EBA57D43BF8}"/>
              </a:ext>
            </a:extLst>
          </p:cNvPr>
          <p:cNvSpPr txBox="1"/>
          <p:nvPr/>
        </p:nvSpPr>
        <p:spPr>
          <a:xfrm>
            <a:off x="691180" y="20036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Furigana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1AEE92-2C28-F74B-837A-59D009CFC7EB}"/>
              </a:ext>
            </a:extLst>
          </p:cNvPr>
          <p:cNvSpPr txBox="1"/>
          <p:nvPr/>
        </p:nvSpPr>
        <p:spPr>
          <a:xfrm>
            <a:off x="691180" y="30595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Postal code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83F6FF-8834-1546-8E44-D8F5B60C2930}"/>
              </a:ext>
            </a:extLst>
          </p:cNvPr>
          <p:cNvSpPr txBox="1"/>
          <p:nvPr/>
        </p:nvSpPr>
        <p:spPr>
          <a:xfrm>
            <a:off x="691180" y="34024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prefectures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4E4502-4879-2743-BFBB-0FF0C5B23DAE}"/>
              </a:ext>
            </a:extLst>
          </p:cNvPr>
          <p:cNvSpPr txBox="1"/>
          <p:nvPr/>
        </p:nvSpPr>
        <p:spPr>
          <a:xfrm>
            <a:off x="691180" y="3716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address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0A72A8A-ACA7-304B-9634-041927E6AEF9}"/>
              </a:ext>
            </a:extLst>
          </p:cNvPr>
          <p:cNvSpPr txBox="1"/>
          <p:nvPr/>
        </p:nvSpPr>
        <p:spPr>
          <a:xfrm>
            <a:off x="691180" y="40168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Building name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0BCB92-81B5-6E41-9EFB-20FB605E3207}"/>
              </a:ext>
            </a:extLst>
          </p:cNvPr>
          <p:cNvSpPr txBox="1"/>
          <p:nvPr/>
        </p:nvSpPr>
        <p:spPr>
          <a:xfrm>
            <a:off x="691180" y="45728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contact address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A5C2D1-06CE-6E45-9133-029FEB402243}"/>
              </a:ext>
            </a:extLst>
          </p:cNvPr>
          <p:cNvSpPr txBox="1"/>
          <p:nvPr/>
        </p:nvSpPr>
        <p:spPr>
          <a:xfrm>
            <a:off x="691180" y="240164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 of person in charge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EC98CC-5254-634A-88DE-D3F93031EB94}"/>
              </a:ext>
            </a:extLst>
          </p:cNvPr>
          <p:cNvSpPr txBox="1"/>
          <p:nvPr/>
        </p:nvSpPr>
        <p:spPr>
          <a:xfrm>
            <a:off x="691180" y="490150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Other contact information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177CEF3-1D24-EA40-B592-8D075A7F9DEE}"/>
              </a:ext>
            </a:extLst>
          </p:cNvPr>
          <p:cNvSpPr txBox="1"/>
          <p:nvPr/>
        </p:nvSpPr>
        <p:spPr>
          <a:xfrm>
            <a:off x="691180" y="541585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email address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DB3A8B-3B5C-FF47-8489-B833649B2DB9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A-1.</a:t>
            </a:r>
            <a:r>
              <a:rPr kumimoji="1" lang="ja-JP" altLang="en-US" sz="1200"/>
              <a:t>New customer registration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6782A7F-B964-4245-96D4-A1841C9A031E}"/>
              </a:ext>
            </a:extLst>
          </p:cNvPr>
          <p:cNvSpPr txBox="1"/>
          <p:nvPr/>
        </p:nvSpPr>
        <p:spPr>
          <a:xfrm>
            <a:off x="691180" y="58873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Identification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4DAC3F2-8E34-EA46-AFD1-A0B59B31964B}"/>
              </a:ext>
            </a:extLst>
          </p:cNvPr>
          <p:cNvSpPr txBox="1"/>
          <p:nvPr/>
        </p:nvSpPr>
        <p:spPr>
          <a:xfrm>
            <a:off x="3058419" y="58928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Not yet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94F413-8895-194C-B701-DED6B3DF86D6}"/>
              </a:ext>
            </a:extLst>
          </p:cNvPr>
          <p:cNvCxnSpPr/>
          <p:nvPr/>
        </p:nvCxnSpPr>
        <p:spPr>
          <a:xfrm>
            <a:off x="268188" y="64293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73E2E90-5F48-654F-8F27-B924836831F2}"/>
              </a:ext>
            </a:extLst>
          </p:cNvPr>
          <p:cNvSpPr txBox="1"/>
          <p:nvPr/>
        </p:nvSpPr>
        <p:spPr>
          <a:xfrm>
            <a:off x="2437525" y="6662350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7E693EF-ADDE-C347-9D79-8C86A0A121F4}"/>
              </a:ext>
            </a:extLst>
          </p:cNvPr>
          <p:cNvSpPr txBox="1"/>
          <p:nvPr/>
        </p:nvSpPr>
        <p:spPr>
          <a:xfrm>
            <a:off x="2148505" y="16179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Yamada Taro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89BEF29-AD0B-3443-A1FB-7D8A4D6C68BA}"/>
              </a:ext>
            </a:extLst>
          </p:cNvPr>
          <p:cNvSpPr txBox="1"/>
          <p:nvPr/>
        </p:nvSpPr>
        <p:spPr>
          <a:xfrm>
            <a:off x="2148505" y="198939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Taro Yamada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868B35C-69E5-6640-95CA-7510036862E8}"/>
              </a:ext>
            </a:extLst>
          </p:cNvPr>
          <p:cNvSpPr txBox="1"/>
          <p:nvPr/>
        </p:nvSpPr>
        <p:spPr>
          <a:xfrm>
            <a:off x="2148505" y="2403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none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220F7F-68BA-BF45-B99B-4F35E7018A97}"/>
              </a:ext>
            </a:extLst>
          </p:cNvPr>
          <p:cNvSpPr txBox="1"/>
          <p:nvPr/>
        </p:nvSpPr>
        <p:spPr>
          <a:xfrm>
            <a:off x="1862755" y="306096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/>
              <a:t>550-0004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675048-36B4-A14F-85FA-4C1437AD2FBD}"/>
              </a:ext>
            </a:extLst>
          </p:cNvPr>
          <p:cNvSpPr txBox="1"/>
          <p:nvPr/>
        </p:nvSpPr>
        <p:spPr>
          <a:xfrm>
            <a:off x="1862755" y="33609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Osaka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554B08A-23DA-2F4D-A243-A25404F78E3E}"/>
              </a:ext>
            </a:extLst>
          </p:cNvPr>
          <p:cNvSpPr txBox="1"/>
          <p:nvPr/>
        </p:nvSpPr>
        <p:spPr>
          <a:xfrm>
            <a:off x="1862755" y="368961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2-6-13 Utsubohonmachi, Nishi-ku, Osaka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84E0D0B-F53B-E843-A613-8F642F3A3DB9}"/>
              </a:ext>
            </a:extLst>
          </p:cNvPr>
          <p:cNvSpPr txBox="1"/>
          <p:nvPr/>
        </p:nvSpPr>
        <p:spPr>
          <a:xfrm>
            <a:off x="1862755" y="400393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Hommachi</a:t>
            </a:r>
            <a:r>
              <a:rPr kumimoji="1" lang="en-US" altLang="ja-JP" sz="1200" dirty="0"/>
              <a:t>SE</a:t>
            </a:r>
            <a:r>
              <a:rPr kumimoji="1" lang="ja-JP" altLang="en-US" sz="1200"/>
              <a:t>building</a:t>
            </a:r>
            <a:r>
              <a:rPr kumimoji="1" lang="en-US" altLang="ja-JP" sz="1200" dirty="0"/>
              <a:t>2</a:t>
            </a:r>
            <a:r>
              <a:rPr kumimoji="1" lang="ja-JP" altLang="en-US" sz="1200"/>
              <a:t>Floor</a:t>
            </a:r>
            <a:endParaRPr kumimoji="1" lang="en-US" altLang="ja-JP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CFD4D4A-CEC9-4448-9A6A-AEE93DBECF5D}"/>
              </a:ext>
            </a:extLst>
          </p:cNvPr>
          <p:cNvSpPr txBox="1"/>
          <p:nvPr/>
        </p:nvSpPr>
        <p:spPr>
          <a:xfrm>
            <a:off x="1862755" y="4589724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/>
              <a:t>06-4400-8329</a:t>
            </a:r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526F9F-D3F2-F64D-8489-2C3DB2BC5DC3}"/>
              </a:ext>
            </a:extLst>
          </p:cNvPr>
          <p:cNvSpPr txBox="1"/>
          <p:nvPr/>
        </p:nvSpPr>
        <p:spPr>
          <a:xfrm>
            <a:off x="1862755" y="490404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/>
              <a:t>090-9217-0288</a:t>
            </a:r>
            <a:endParaRPr kumimoji="1" lang="ja-JP" altLang="en-US" sz="12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95DEBEC-5150-A846-ACA6-AC325C29F905}"/>
              </a:ext>
            </a:extLst>
          </p:cNvPr>
          <p:cNvSpPr txBox="1"/>
          <p:nvPr/>
        </p:nvSpPr>
        <p:spPr>
          <a:xfrm>
            <a:off x="2005630" y="5404111"/>
            <a:ext cx="159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 err="1"/>
              <a:t>doiken@img-flow.com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BA56EF-D167-ED49-BD71-5BE1C4E067B2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A.</a:t>
            </a:r>
            <a:r>
              <a:rPr kumimoji="1" lang="ja-JP" altLang="en-US" sz="1200"/>
              <a:t>Customer management</a:t>
            </a:r>
          </a:p>
        </p:txBody>
      </p:sp>
    </p:spTree>
    <p:extLst>
      <p:ext uri="{BB962C8B-B14F-4D97-AF65-F5344CB8AC3E}">
        <p14:creationId xmlns:p14="http://schemas.microsoft.com/office/powerpoint/2010/main" val="223560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(Customer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420578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A.</a:t>
            </a:r>
            <a:r>
              <a:rPr kumimoji="1" lang="ja-JP" altLang="en-US" sz="1200"/>
              <a:t>Customer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A-1.</a:t>
            </a:r>
            <a:r>
              <a:rPr kumimoji="1" lang="ja-JP" altLang="en-US" sz="1200"/>
              <a:t>New customer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DB3A8B-3B5C-FF47-8489-B833649B2DB9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A-1.</a:t>
            </a:r>
            <a:r>
              <a:rPr kumimoji="1" lang="ja-JP" altLang="en-US" sz="1200"/>
              <a:t>New customer registration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94F413-8895-194C-B701-DED6B3DF86D6}"/>
              </a:ext>
            </a:extLst>
          </p:cNvPr>
          <p:cNvCxnSpPr/>
          <p:nvPr/>
        </p:nvCxnSpPr>
        <p:spPr>
          <a:xfrm>
            <a:off x="268188" y="3771900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73E2E90-5F48-654F-8F27-B924836831F2}"/>
              </a:ext>
            </a:extLst>
          </p:cNvPr>
          <p:cNvSpPr txBox="1"/>
          <p:nvPr/>
        </p:nvSpPr>
        <p:spPr>
          <a:xfrm>
            <a:off x="2437525" y="4004875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Return to customer list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E9A5A1-38D6-F04D-B3BF-F3C2B9CED064}"/>
              </a:ext>
            </a:extLst>
          </p:cNvPr>
          <p:cNvSpPr txBox="1"/>
          <p:nvPr/>
        </p:nvSpPr>
        <p:spPr>
          <a:xfrm>
            <a:off x="2688766" y="235057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Your registration is complete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1181FF-6B97-7046-A9A4-7BBA8B04EFAB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A.</a:t>
            </a:r>
            <a:r>
              <a:rPr kumimoji="1" lang="ja-JP" altLang="en-US" sz="1200"/>
              <a:t>Customer management</a:t>
            </a:r>
          </a:p>
        </p:txBody>
      </p:sp>
    </p:spTree>
    <p:extLst>
      <p:ext uri="{BB962C8B-B14F-4D97-AF65-F5344CB8AC3E}">
        <p14:creationId xmlns:p14="http://schemas.microsoft.com/office/powerpoint/2010/main" val="22075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(Customer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545890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A.</a:t>
            </a:r>
            <a:r>
              <a:rPr kumimoji="1" lang="ja-JP" altLang="en-US" sz="1200"/>
              <a:t>Customer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A-2.</a:t>
            </a:r>
            <a:r>
              <a:rPr kumimoji="1" lang="ja-JP" altLang="en-US" sz="1200"/>
              <a:t>Customer search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DB3A8B-3B5C-FF47-8489-B833649B2DB9}"/>
              </a:ext>
            </a:extLst>
          </p:cNvPr>
          <p:cNvSpPr txBox="1"/>
          <p:nvPr/>
        </p:nvSpPr>
        <p:spPr>
          <a:xfrm>
            <a:off x="268188" y="1194748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Customer search edit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D596C4-2AB4-F148-B789-1FF8EC3B6BF7}"/>
              </a:ext>
            </a:extLst>
          </p:cNvPr>
          <p:cNvSpPr txBox="1"/>
          <p:nvPr/>
        </p:nvSpPr>
        <p:spPr>
          <a:xfrm>
            <a:off x="5409125" y="4002106"/>
            <a:ext cx="10631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search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4648072-D548-B14E-954E-AA8CFEDFDE7E}"/>
              </a:ext>
            </a:extLst>
          </p:cNvPr>
          <p:cNvSpPr txBox="1"/>
          <p:nvPr/>
        </p:nvSpPr>
        <p:spPr>
          <a:xfrm>
            <a:off x="268188" y="21985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Registration period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A29C12-DE3C-7F4F-A593-A159C5F2CCB9}"/>
              </a:ext>
            </a:extLst>
          </p:cNvPr>
          <p:cNvSpPr/>
          <p:nvPr/>
        </p:nvSpPr>
        <p:spPr>
          <a:xfrm>
            <a:off x="999414" y="2217902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2C02C3-81AF-484B-B8AE-E1532D6AF85B}"/>
              </a:ext>
            </a:extLst>
          </p:cNvPr>
          <p:cNvSpPr txBox="1"/>
          <p:nvPr/>
        </p:nvSpPr>
        <p:spPr>
          <a:xfrm>
            <a:off x="1546799" y="219858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7F99454-9980-614D-BC05-1CABEB86A1F8}"/>
              </a:ext>
            </a:extLst>
          </p:cNvPr>
          <p:cNvSpPr/>
          <p:nvPr/>
        </p:nvSpPr>
        <p:spPr>
          <a:xfrm>
            <a:off x="1878096" y="2217902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76056E-4680-4646-8438-961E39BF2A9B}"/>
              </a:ext>
            </a:extLst>
          </p:cNvPr>
          <p:cNvSpPr txBox="1"/>
          <p:nvPr/>
        </p:nvSpPr>
        <p:spPr>
          <a:xfrm>
            <a:off x="2203826" y="219858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A31B99-5CBA-4846-A138-5A311AA88175}"/>
              </a:ext>
            </a:extLst>
          </p:cNvPr>
          <p:cNvSpPr/>
          <p:nvPr/>
        </p:nvSpPr>
        <p:spPr>
          <a:xfrm>
            <a:off x="2498028" y="2217902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6D4A20-7EA3-7D46-8DFF-ABA8AF856FA1}"/>
              </a:ext>
            </a:extLst>
          </p:cNvPr>
          <p:cNvSpPr txBox="1"/>
          <p:nvPr/>
        </p:nvSpPr>
        <p:spPr>
          <a:xfrm>
            <a:off x="2823758" y="219858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E4C341-3639-FC47-A81D-1AD47F5C5388}"/>
              </a:ext>
            </a:extLst>
          </p:cNvPr>
          <p:cNvSpPr txBox="1"/>
          <p:nvPr/>
        </p:nvSpPr>
        <p:spPr>
          <a:xfrm>
            <a:off x="3211215" y="219858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381D3D-D23F-6B42-9486-0AC8207CCF59}"/>
              </a:ext>
            </a:extLst>
          </p:cNvPr>
          <p:cNvSpPr/>
          <p:nvPr/>
        </p:nvSpPr>
        <p:spPr>
          <a:xfrm>
            <a:off x="3595380" y="2217902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FB633E4-51C9-914B-A14C-DB6B81CA14B2}"/>
              </a:ext>
            </a:extLst>
          </p:cNvPr>
          <p:cNvSpPr txBox="1"/>
          <p:nvPr/>
        </p:nvSpPr>
        <p:spPr>
          <a:xfrm>
            <a:off x="4142765" y="219858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C18DFEA-A38B-BF42-B631-F0B01E079BF9}"/>
              </a:ext>
            </a:extLst>
          </p:cNvPr>
          <p:cNvSpPr/>
          <p:nvPr/>
        </p:nvSpPr>
        <p:spPr>
          <a:xfrm>
            <a:off x="4474062" y="2217902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1F95CB-406E-7049-A803-573D6512ADDC}"/>
              </a:ext>
            </a:extLst>
          </p:cNvPr>
          <p:cNvSpPr txBox="1"/>
          <p:nvPr/>
        </p:nvSpPr>
        <p:spPr>
          <a:xfrm>
            <a:off x="4799792" y="219858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1A3D7B3-9F9D-584D-BA47-E6156E2DD3E3}"/>
              </a:ext>
            </a:extLst>
          </p:cNvPr>
          <p:cNvSpPr/>
          <p:nvPr/>
        </p:nvSpPr>
        <p:spPr>
          <a:xfrm>
            <a:off x="5093994" y="2217902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FB571EE-38CB-A24B-96FD-A1419B8D1069}"/>
              </a:ext>
            </a:extLst>
          </p:cNvPr>
          <p:cNvSpPr txBox="1"/>
          <p:nvPr/>
        </p:nvSpPr>
        <p:spPr>
          <a:xfrm>
            <a:off x="5419724" y="219858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4A8939-4A18-3747-BBFA-BFB15BD92FAC}"/>
              </a:ext>
            </a:extLst>
          </p:cNvPr>
          <p:cNvSpPr txBox="1"/>
          <p:nvPr/>
        </p:nvSpPr>
        <p:spPr>
          <a:xfrm>
            <a:off x="268188" y="246980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Reservation period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B8BF455-88F6-8E4E-AF19-F53818DED926}"/>
              </a:ext>
            </a:extLst>
          </p:cNvPr>
          <p:cNvSpPr/>
          <p:nvPr/>
        </p:nvSpPr>
        <p:spPr>
          <a:xfrm>
            <a:off x="999414" y="2489123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92D9B3-E6E7-D143-9A8B-8C2AF193FD59}"/>
              </a:ext>
            </a:extLst>
          </p:cNvPr>
          <p:cNvSpPr txBox="1"/>
          <p:nvPr/>
        </p:nvSpPr>
        <p:spPr>
          <a:xfrm>
            <a:off x="1546799" y="246980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74097FB-CEDD-B34E-B76C-1DCC505825F9}"/>
              </a:ext>
            </a:extLst>
          </p:cNvPr>
          <p:cNvSpPr/>
          <p:nvPr/>
        </p:nvSpPr>
        <p:spPr>
          <a:xfrm>
            <a:off x="1878096" y="2489123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2F8034-6482-9A47-B651-764DE77FBD7E}"/>
              </a:ext>
            </a:extLst>
          </p:cNvPr>
          <p:cNvSpPr txBox="1"/>
          <p:nvPr/>
        </p:nvSpPr>
        <p:spPr>
          <a:xfrm>
            <a:off x="2203826" y="246980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FF3046-E4EA-9743-AA51-411D7B929A67}"/>
              </a:ext>
            </a:extLst>
          </p:cNvPr>
          <p:cNvSpPr/>
          <p:nvPr/>
        </p:nvSpPr>
        <p:spPr>
          <a:xfrm>
            <a:off x="2498028" y="2489123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828E60C-69F3-5940-A05B-34F08AF4ACEC}"/>
              </a:ext>
            </a:extLst>
          </p:cNvPr>
          <p:cNvSpPr txBox="1"/>
          <p:nvPr/>
        </p:nvSpPr>
        <p:spPr>
          <a:xfrm>
            <a:off x="2823758" y="246980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5BE87A2-B893-7444-850E-45FB14161ADA}"/>
              </a:ext>
            </a:extLst>
          </p:cNvPr>
          <p:cNvSpPr txBox="1"/>
          <p:nvPr/>
        </p:nvSpPr>
        <p:spPr>
          <a:xfrm>
            <a:off x="3211215" y="246980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BAAA341-5CA6-7645-9A5F-B23C52EC0098}"/>
              </a:ext>
            </a:extLst>
          </p:cNvPr>
          <p:cNvSpPr/>
          <p:nvPr/>
        </p:nvSpPr>
        <p:spPr>
          <a:xfrm>
            <a:off x="3595380" y="2489123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BA58C7A-1184-D14F-8FD4-C6D3C8934EE5}"/>
              </a:ext>
            </a:extLst>
          </p:cNvPr>
          <p:cNvSpPr txBox="1"/>
          <p:nvPr/>
        </p:nvSpPr>
        <p:spPr>
          <a:xfrm>
            <a:off x="4142765" y="246980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DF64F3-1629-4C4D-87B0-9DD04A178084}"/>
              </a:ext>
            </a:extLst>
          </p:cNvPr>
          <p:cNvSpPr/>
          <p:nvPr/>
        </p:nvSpPr>
        <p:spPr>
          <a:xfrm>
            <a:off x="4474062" y="2489123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369065-FF8D-1841-A92F-AF432C0B9A99}"/>
              </a:ext>
            </a:extLst>
          </p:cNvPr>
          <p:cNvSpPr txBox="1"/>
          <p:nvPr/>
        </p:nvSpPr>
        <p:spPr>
          <a:xfrm>
            <a:off x="4799792" y="246980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7BBE459-6DFD-9A49-AEBA-92A9D3B69ACA}"/>
              </a:ext>
            </a:extLst>
          </p:cNvPr>
          <p:cNvSpPr/>
          <p:nvPr/>
        </p:nvSpPr>
        <p:spPr>
          <a:xfrm>
            <a:off x="5093994" y="2489123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3E2C74C-C5B4-DD46-A9B3-7655E9A57993}"/>
              </a:ext>
            </a:extLst>
          </p:cNvPr>
          <p:cNvSpPr txBox="1"/>
          <p:nvPr/>
        </p:nvSpPr>
        <p:spPr>
          <a:xfrm>
            <a:off x="5419724" y="246980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788D0B4-963E-084E-A978-B078403727F5}"/>
              </a:ext>
            </a:extLst>
          </p:cNvPr>
          <p:cNvCxnSpPr/>
          <p:nvPr/>
        </p:nvCxnSpPr>
        <p:spPr>
          <a:xfrm>
            <a:off x="268188" y="4437601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F45FE8-A166-164D-AED7-7FC5123E9FFD}"/>
              </a:ext>
            </a:extLst>
          </p:cNvPr>
          <p:cNvSpPr txBox="1"/>
          <p:nvPr/>
        </p:nvSpPr>
        <p:spPr>
          <a:xfrm>
            <a:off x="2152849" y="7264657"/>
            <a:ext cx="2552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&lt;&lt;</a:t>
            </a:r>
            <a:r>
              <a:rPr kumimoji="1" lang="ja-JP" altLang="en-US" sz="1100"/>
              <a:t>return　</a:t>
            </a:r>
            <a:r>
              <a:rPr kumimoji="1" lang="en-US" altLang="ja-JP" sz="1100" dirty="0"/>
              <a:t>2</a:t>
            </a:r>
            <a:r>
              <a:rPr kumimoji="1" lang="ja-JP" altLang="en-US" sz="1100"/>
              <a:t>・</a:t>
            </a:r>
            <a:r>
              <a:rPr kumimoji="1" lang="en-US" altLang="ja-JP" sz="1100" dirty="0"/>
              <a:t>3</a:t>
            </a:r>
            <a:r>
              <a:rPr kumimoji="1" lang="ja-JP" altLang="en-US" sz="1100"/>
              <a:t>・</a:t>
            </a:r>
            <a:r>
              <a:rPr kumimoji="1" lang="en-US" altLang="ja-JP" sz="1100" dirty="0"/>
              <a:t>Four</a:t>
            </a:r>
            <a:r>
              <a:rPr kumimoji="1" lang="ja-JP" altLang="en-US" sz="1100"/>
              <a:t>・ ・ ・ ・</a:t>
            </a:r>
            <a:r>
              <a:rPr kumimoji="1" lang="en-US" altLang="ja-JP" sz="1100" dirty="0"/>
              <a:t>30</a:t>
            </a:r>
            <a:r>
              <a:rPr kumimoji="1" lang="ja-JP" altLang="en-US" sz="1100"/>
              <a:t>　to the next</a:t>
            </a:r>
            <a:r>
              <a:rPr kumimoji="1" lang="en-US" altLang="ja-JP" sz="1100" dirty="0"/>
              <a:t>&gt;&gt; &gt;&gt; </a:t>
            </a:r>
            <a:endParaRPr kumimoji="1" lang="ja-JP" altLang="en-US" sz="11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C4D7B4B-0C94-F34D-BEDF-63C3EEF854C7}"/>
              </a:ext>
            </a:extLst>
          </p:cNvPr>
          <p:cNvSpPr txBox="1"/>
          <p:nvPr/>
        </p:nvSpPr>
        <p:spPr>
          <a:xfrm>
            <a:off x="5267073" y="4685577"/>
            <a:ext cx="1191970" cy="257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050"/>
              <a:t>The result</a:t>
            </a:r>
            <a:r>
              <a:rPr kumimoji="1" lang="en-US" altLang="ja-JP" sz="1050" dirty="0"/>
              <a:t>CSV</a:t>
            </a:r>
            <a:r>
              <a:rPr kumimoji="1" lang="ja-JP" altLang="en-US" sz="1050"/>
              <a:t>output</a:t>
            </a:r>
          </a:p>
        </p:txBody>
      </p:sp>
      <p:graphicFrame>
        <p:nvGraphicFramePr>
          <p:cNvPr id="56" name="表 6">
            <a:extLst>
              <a:ext uri="{FF2B5EF4-FFF2-40B4-BE49-F238E27FC236}">
                <a16:creationId xmlns:a16="http://schemas.microsoft.com/office/drawing/2014/main" id="{6F15E1FD-7C6A-584D-97E1-5CF2982AA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60528"/>
              </p:ext>
            </p:extLst>
          </p:nvPr>
        </p:nvGraphicFramePr>
        <p:xfrm>
          <a:off x="142875" y="5252493"/>
          <a:ext cx="6641168" cy="90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348466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391272">
                  <a:extLst>
                    <a:ext uri="{9D8B030D-6E8A-4147-A177-3AD203B41FA5}">
                      <a16:colId xmlns:a16="http://schemas.microsoft.com/office/drawing/2014/main" val="3922295027"/>
                    </a:ext>
                  </a:extLst>
                </a:gridCol>
                <a:gridCol w="295835">
                  <a:extLst>
                    <a:ext uri="{9D8B030D-6E8A-4147-A177-3AD203B41FA5}">
                      <a16:colId xmlns:a16="http://schemas.microsoft.com/office/drawing/2014/main" val="889749214"/>
                    </a:ext>
                  </a:extLst>
                </a:gridCol>
                <a:gridCol w="389965">
                  <a:extLst>
                    <a:ext uri="{9D8B030D-6E8A-4147-A177-3AD203B41FA5}">
                      <a16:colId xmlns:a16="http://schemas.microsoft.com/office/drawing/2014/main" val="762778664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  <a:gridCol w="450477">
                  <a:extLst>
                    <a:ext uri="{9D8B030D-6E8A-4147-A177-3AD203B41FA5}">
                      <a16:colId xmlns:a16="http://schemas.microsoft.com/office/drawing/2014/main" val="2725333156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1477425568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1422328409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750209593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1909400263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2111875466"/>
                    </a:ext>
                  </a:extLst>
                </a:gridCol>
                <a:gridCol w="477371">
                  <a:extLst>
                    <a:ext uri="{9D8B030D-6E8A-4147-A177-3AD203B41FA5}">
                      <a16:colId xmlns:a16="http://schemas.microsoft.com/office/drawing/2014/main" val="2192410101"/>
                    </a:ext>
                  </a:extLst>
                </a:gridCol>
                <a:gridCol w="510990">
                  <a:extLst>
                    <a:ext uri="{9D8B030D-6E8A-4147-A177-3AD203B41FA5}">
                      <a16:colId xmlns:a16="http://schemas.microsoft.com/office/drawing/2014/main" val="1120551399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client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Confirmation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Customer 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Unprocessed payment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Yamada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Taro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xxx@xxx.com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FF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 u="sng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In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2021/10/1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10:00 – 13:00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5,500</a:t>
                      </a:r>
                      <a:r>
                        <a:rPr kumimoji="1" lang="ja-JP" altLang="en-US" sz="500" b="0" u="sng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1234566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Not yet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 u="sng">
                          <a:solidFill>
                            <a:srgbClr val="00B05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Available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1234565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Ten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 u="sng">
                          <a:solidFill>
                            <a:srgbClr val="7030A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Usage prohibited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C71761-4401-E645-8622-C6F572F27CE2}"/>
              </a:ext>
            </a:extLst>
          </p:cNvPr>
          <p:cNvSpPr txBox="1"/>
          <p:nvPr/>
        </p:nvSpPr>
        <p:spPr>
          <a:xfrm>
            <a:off x="3114261" y="6407485"/>
            <a:ext cx="3193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・</a:t>
            </a:r>
            <a:endParaRPr kumimoji="1" lang="en-US" altLang="ja-JP" sz="1050" dirty="0"/>
          </a:p>
          <a:p>
            <a:pPr rtl="0" algn="l"/>
            <a:r>
              <a:rPr kumimoji="1" lang="ja-JP" altLang="en-US" sz="1050"/>
              <a:t>・</a:t>
            </a:r>
            <a:endParaRPr kumimoji="1" lang="en-US" altLang="ja-JP" sz="1050" dirty="0"/>
          </a:p>
          <a:p>
            <a:pPr rtl="0" algn="l"/>
            <a:r>
              <a:rPr kumimoji="1" lang="ja-JP" altLang="en-US" sz="1050"/>
              <a:t>・</a:t>
            </a:r>
            <a:endParaRPr kumimoji="1" lang="en-US" altLang="ja-JP" sz="1050" dirty="0"/>
          </a:p>
          <a:p>
            <a:pPr rtl="0" algn="l"/>
            <a:r>
              <a:rPr kumimoji="1" lang="ja-JP" altLang="en-US" sz="1050"/>
              <a:t>・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914FA16-56AA-3F42-9A76-4A0C4E56884F}"/>
              </a:ext>
            </a:extLst>
          </p:cNvPr>
          <p:cNvSpPr txBox="1"/>
          <p:nvPr/>
        </p:nvSpPr>
        <p:spPr>
          <a:xfrm>
            <a:off x="283686" y="31843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Purpose classification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F3BE5E9-F41B-FF48-BF38-959E2A4BC077}"/>
              </a:ext>
            </a:extLst>
          </p:cNvPr>
          <p:cNvSpPr/>
          <p:nvPr/>
        </p:nvSpPr>
        <p:spPr>
          <a:xfrm>
            <a:off x="1346798" y="3203659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912BE04-B6C7-8A4D-9E1B-B0CF0A89EBDC}"/>
              </a:ext>
            </a:extLst>
          </p:cNvPr>
          <p:cNvSpPr txBox="1"/>
          <p:nvPr/>
        </p:nvSpPr>
        <p:spPr>
          <a:xfrm>
            <a:off x="283686" y="284079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Reserve</a:t>
            </a:r>
            <a:r>
              <a:rPr kumimoji="1" lang="en-US" altLang="ja-JP" sz="1100" dirty="0"/>
              <a:t>No</a:t>
            </a:r>
            <a:endParaRPr kumimoji="1" lang="ja-JP" altLang="en-US" sz="110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E9B11F7-8CAA-D444-B64F-AF9CA20F955F}"/>
              </a:ext>
            </a:extLst>
          </p:cNvPr>
          <p:cNvSpPr/>
          <p:nvPr/>
        </p:nvSpPr>
        <p:spPr>
          <a:xfrm>
            <a:off x="1346798" y="2860119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82941F5-C5B9-344A-A273-0F49FEFA93F6}"/>
              </a:ext>
            </a:extLst>
          </p:cNvPr>
          <p:cNvSpPr txBox="1"/>
          <p:nvPr/>
        </p:nvSpPr>
        <p:spPr>
          <a:xfrm>
            <a:off x="3088940" y="284079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client</a:t>
            </a:r>
            <a:r>
              <a:rPr kumimoji="1" lang="en-US" altLang="ja-JP" sz="1100" dirty="0"/>
              <a:t>No</a:t>
            </a:r>
            <a:endParaRPr kumimoji="1" lang="ja-JP" altLang="en-US" sz="110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841632F-F820-AB48-BC6D-83310B863021}"/>
              </a:ext>
            </a:extLst>
          </p:cNvPr>
          <p:cNvSpPr/>
          <p:nvPr/>
        </p:nvSpPr>
        <p:spPr>
          <a:xfrm>
            <a:off x="4152052" y="2860119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65388E-2045-3645-9F17-295170BAD61D}"/>
              </a:ext>
            </a:extLst>
          </p:cNvPr>
          <p:cNvSpPr txBox="1"/>
          <p:nvPr/>
        </p:nvSpPr>
        <p:spPr>
          <a:xfrm>
            <a:off x="270492" y="383527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Reservation plan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2C4DD2-8374-C34D-8716-BFE1BBF00CB9}"/>
              </a:ext>
            </a:extLst>
          </p:cNvPr>
          <p:cNvSpPr/>
          <p:nvPr/>
        </p:nvSpPr>
        <p:spPr>
          <a:xfrm>
            <a:off x="2596786" y="3259682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F03B2BC-C36A-CB4B-B288-A68E82BFC275}"/>
              </a:ext>
            </a:extLst>
          </p:cNvPr>
          <p:cNvSpPr txBox="1"/>
          <p:nvPr/>
        </p:nvSpPr>
        <p:spPr>
          <a:xfrm>
            <a:off x="3088940" y="317935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Customer rank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D9DE773-B65C-C640-8B01-E5080F0F9152}"/>
              </a:ext>
            </a:extLst>
          </p:cNvPr>
          <p:cNvSpPr/>
          <p:nvPr/>
        </p:nvSpPr>
        <p:spPr>
          <a:xfrm>
            <a:off x="4152052" y="3198672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7660F5A-2EFC-324A-AD05-AF59C355907F}"/>
              </a:ext>
            </a:extLst>
          </p:cNvPr>
          <p:cNvSpPr/>
          <p:nvPr/>
        </p:nvSpPr>
        <p:spPr>
          <a:xfrm>
            <a:off x="5402040" y="3254695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76A8017-3F96-4B45-9172-68F32ADD82D1}"/>
              </a:ext>
            </a:extLst>
          </p:cNvPr>
          <p:cNvSpPr txBox="1"/>
          <p:nvPr/>
        </p:nvSpPr>
        <p:spPr>
          <a:xfrm>
            <a:off x="283686" y="35003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Reservation store classification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2A390B9-FB40-4942-A3DA-B5E4C66E44A4}"/>
              </a:ext>
            </a:extLst>
          </p:cNvPr>
          <p:cNvSpPr/>
          <p:nvPr/>
        </p:nvSpPr>
        <p:spPr>
          <a:xfrm>
            <a:off x="1346798" y="3519665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C78128B-D4FE-CF44-90A8-82773682034B}"/>
              </a:ext>
            </a:extLst>
          </p:cNvPr>
          <p:cNvSpPr/>
          <p:nvPr/>
        </p:nvSpPr>
        <p:spPr>
          <a:xfrm>
            <a:off x="2596786" y="3575688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E907D60-2C84-B54F-B987-D739A226408B}"/>
              </a:ext>
            </a:extLst>
          </p:cNvPr>
          <p:cNvSpPr txBox="1"/>
          <p:nvPr/>
        </p:nvSpPr>
        <p:spPr>
          <a:xfrm>
            <a:off x="3088940" y="38309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Payment status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79EA92B-CDD5-CE4A-9F39-22BD257CE746}"/>
              </a:ext>
            </a:extLst>
          </p:cNvPr>
          <p:cNvSpPr txBox="1"/>
          <p:nvPr/>
        </p:nvSpPr>
        <p:spPr>
          <a:xfrm>
            <a:off x="4024048" y="383099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□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Not yet　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□ Finished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76534C3-C147-224F-964D-7A745F2D9B63}"/>
              </a:ext>
            </a:extLst>
          </p:cNvPr>
          <p:cNvSpPr txBox="1"/>
          <p:nvPr/>
        </p:nvSpPr>
        <p:spPr>
          <a:xfrm>
            <a:off x="3088940" y="3516237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Free word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C040980-E86C-C34A-8C87-BDF145C3A3A9}"/>
              </a:ext>
            </a:extLst>
          </p:cNvPr>
          <p:cNvSpPr/>
          <p:nvPr/>
        </p:nvSpPr>
        <p:spPr>
          <a:xfrm>
            <a:off x="4152052" y="3535557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2325A78-D292-A347-AE30-98A707F672DD}"/>
              </a:ext>
            </a:extLst>
          </p:cNvPr>
          <p:cNvSpPr/>
          <p:nvPr/>
        </p:nvSpPr>
        <p:spPr>
          <a:xfrm>
            <a:off x="1346798" y="3818049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1952827-F701-7F49-A1F7-1D0465BBAAFF}"/>
              </a:ext>
            </a:extLst>
          </p:cNvPr>
          <p:cNvSpPr/>
          <p:nvPr/>
        </p:nvSpPr>
        <p:spPr>
          <a:xfrm>
            <a:off x="2596786" y="3874072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8276FEB-2538-1749-952C-CEB84E6DA796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A.</a:t>
            </a:r>
            <a:r>
              <a:rPr kumimoji="1" lang="ja-JP" altLang="en-US" sz="1200"/>
              <a:t>Customer management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255B505-2520-B94F-81FF-DA6787B9D7AF}"/>
              </a:ext>
            </a:extLst>
          </p:cNvPr>
          <p:cNvSpPr txBox="1"/>
          <p:nvPr/>
        </p:nvSpPr>
        <p:spPr>
          <a:xfrm>
            <a:off x="279249" y="16353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New customer registration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2AF7C9A-56E7-8B44-B519-A0E5E37E5558}"/>
              </a:ext>
            </a:extLst>
          </p:cNvPr>
          <p:cNvSpPr txBox="1"/>
          <p:nvPr/>
        </p:nvSpPr>
        <p:spPr>
          <a:xfrm>
            <a:off x="1867417" y="16353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New reservation registration</a:t>
            </a:r>
          </a:p>
        </p:txBody>
      </p:sp>
    </p:spTree>
    <p:extLst>
      <p:ext uri="{BB962C8B-B14F-4D97-AF65-F5344CB8AC3E}">
        <p14:creationId xmlns:p14="http://schemas.microsoft.com/office/powerpoint/2010/main" val="15318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(Customer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7" y="642804"/>
            <a:ext cx="2465571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 </a:t>
            </a:r>
            <a:r>
              <a:rPr kumimoji="1" lang="ja-JP" altLang="en-US" sz="1200"/>
              <a:t>Customer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A-2.</a:t>
            </a:r>
            <a:r>
              <a:rPr kumimoji="1" lang="ja-JP" altLang="en-US" sz="1200"/>
              <a:t>Customer search edit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7D7136E-8DEC-A848-A34C-88334FEF9112}"/>
              </a:ext>
            </a:extLst>
          </p:cNvPr>
          <p:cNvSpPr/>
          <p:nvPr/>
        </p:nvSpPr>
        <p:spPr>
          <a:xfrm>
            <a:off x="2086869" y="1645079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Yamada Taro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7B12E1-9B30-8A4F-9E18-D65AF6384004}"/>
              </a:ext>
            </a:extLst>
          </p:cNvPr>
          <p:cNvSpPr txBox="1"/>
          <p:nvPr/>
        </p:nvSpPr>
        <p:spPr>
          <a:xfrm>
            <a:off x="691180" y="163221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 (corporate name)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6E77AB9-7CC2-8A4E-BE18-F770F9F79B48}"/>
              </a:ext>
            </a:extLst>
          </p:cNvPr>
          <p:cNvSpPr/>
          <p:nvPr/>
        </p:nvSpPr>
        <p:spPr>
          <a:xfrm>
            <a:off x="2086869" y="2016554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Taro Yamada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B4DAFD3-05C4-5645-923E-9C86FDF3FCB1}"/>
              </a:ext>
            </a:extLst>
          </p:cNvPr>
          <p:cNvSpPr txBox="1"/>
          <p:nvPr/>
        </p:nvSpPr>
        <p:spPr>
          <a:xfrm>
            <a:off x="691180" y="20036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Furigana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0426BA7-3D56-014C-A9A5-EE458C5C36B4}"/>
              </a:ext>
            </a:extLst>
          </p:cNvPr>
          <p:cNvSpPr/>
          <p:nvPr/>
        </p:nvSpPr>
        <p:spPr>
          <a:xfrm>
            <a:off x="1862883" y="3072457"/>
            <a:ext cx="574642" cy="2026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550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14EF971-BF6C-3949-AFFA-2FDB165343EC}"/>
              </a:ext>
            </a:extLst>
          </p:cNvPr>
          <p:cNvSpPr txBox="1"/>
          <p:nvPr/>
        </p:nvSpPr>
        <p:spPr>
          <a:xfrm>
            <a:off x="691180" y="30595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Postal code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45A9431-9D3E-A145-ABB4-00CDA319946C}"/>
              </a:ext>
            </a:extLst>
          </p:cNvPr>
          <p:cNvSpPr/>
          <p:nvPr/>
        </p:nvSpPr>
        <p:spPr>
          <a:xfrm>
            <a:off x="1862883" y="3429643"/>
            <a:ext cx="1149284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000">
                <a:solidFill>
                  <a:srgbClr val="7030A0"/>
                </a:solidFill>
              </a:rPr>
              <a:t>　Osaka　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04CCC23-B665-6F40-8710-98633073C8A8}"/>
              </a:ext>
            </a:extLst>
          </p:cNvPr>
          <p:cNvSpPr txBox="1"/>
          <p:nvPr/>
        </p:nvSpPr>
        <p:spPr>
          <a:xfrm>
            <a:off x="691180" y="34024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prefectures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3B4448B-0DED-0442-A97B-67CFF8E65032}"/>
              </a:ext>
            </a:extLst>
          </p:cNvPr>
          <p:cNvSpPr/>
          <p:nvPr/>
        </p:nvSpPr>
        <p:spPr>
          <a:xfrm>
            <a:off x="1862883" y="3743968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000">
                <a:solidFill>
                  <a:srgbClr val="7030A0"/>
                </a:solidFill>
              </a:rPr>
              <a:t>Honmachi, Nishi-ku, Osaka</a:t>
            </a:r>
            <a:r>
              <a:rPr kumimoji="1" lang="en-US" altLang="ja-JP" sz="1000" dirty="0">
                <a:solidFill>
                  <a:srgbClr val="7030A0"/>
                </a:solidFill>
              </a:rPr>
              <a:t>2-6-13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FFF7D5B-2101-654D-A39C-B9F399E0E0FC}"/>
              </a:ext>
            </a:extLst>
          </p:cNvPr>
          <p:cNvSpPr txBox="1"/>
          <p:nvPr/>
        </p:nvSpPr>
        <p:spPr>
          <a:xfrm>
            <a:off x="691180" y="3716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address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28026A9-7262-EA40-A855-56585523093C}"/>
              </a:ext>
            </a:extLst>
          </p:cNvPr>
          <p:cNvSpPr/>
          <p:nvPr/>
        </p:nvSpPr>
        <p:spPr>
          <a:xfrm>
            <a:off x="1862883" y="4044005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000">
                <a:solidFill>
                  <a:srgbClr val="7030A0"/>
                </a:solidFill>
              </a:rPr>
              <a:t>Hommachi</a:t>
            </a:r>
            <a:r>
              <a:rPr kumimoji="1" lang="en-US" altLang="ja-JP" sz="1000" dirty="0">
                <a:solidFill>
                  <a:srgbClr val="7030A0"/>
                </a:solidFill>
              </a:rPr>
              <a:t>SE</a:t>
            </a:r>
            <a:r>
              <a:rPr kumimoji="1" lang="ja-JP" altLang="en-US" sz="1000">
                <a:solidFill>
                  <a:srgbClr val="7030A0"/>
                </a:solidFill>
              </a:rPr>
              <a:t>building</a:t>
            </a:r>
            <a:r>
              <a:rPr kumimoji="1" lang="en-US" altLang="ja-JP" sz="1000" dirty="0">
                <a:solidFill>
                  <a:srgbClr val="7030A0"/>
                </a:solidFill>
              </a:rPr>
              <a:t>2</a:t>
            </a:r>
            <a:r>
              <a:rPr kumimoji="1" lang="ja-JP" altLang="en-US" sz="1000">
                <a:solidFill>
                  <a:srgbClr val="7030A0"/>
                </a:solidFill>
              </a:rPr>
              <a:t>Floor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1866D29-BD80-5B47-9432-D66D408372F2}"/>
              </a:ext>
            </a:extLst>
          </p:cNvPr>
          <p:cNvSpPr txBox="1"/>
          <p:nvPr/>
        </p:nvSpPr>
        <p:spPr>
          <a:xfrm>
            <a:off x="691180" y="40168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Building name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98B11E0-FA5E-D44D-9517-A3711CCADABB}"/>
              </a:ext>
            </a:extLst>
          </p:cNvPr>
          <p:cNvSpPr/>
          <p:nvPr/>
        </p:nvSpPr>
        <p:spPr>
          <a:xfrm>
            <a:off x="1862883" y="4600046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en-US" altLang="ja-JP" sz="1000" dirty="0">
                <a:solidFill>
                  <a:srgbClr val="7030A0"/>
                </a:solidFill>
              </a:rPr>
              <a:t>06-4400-8329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13E495D-979F-B347-9930-0DC76548A638}"/>
              </a:ext>
            </a:extLst>
          </p:cNvPr>
          <p:cNvSpPr txBox="1"/>
          <p:nvPr/>
        </p:nvSpPr>
        <p:spPr>
          <a:xfrm>
            <a:off x="691180" y="45728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contact address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69994EE-F5FF-6C48-8334-B0AEFB0E3C0E}"/>
              </a:ext>
            </a:extLst>
          </p:cNvPr>
          <p:cNvSpPr/>
          <p:nvPr/>
        </p:nvSpPr>
        <p:spPr>
          <a:xfrm>
            <a:off x="2086869" y="2414512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6DD5F63-6AAE-F349-BDC1-2F86BD19EC5B}"/>
              </a:ext>
            </a:extLst>
          </p:cNvPr>
          <p:cNvSpPr txBox="1"/>
          <p:nvPr/>
        </p:nvSpPr>
        <p:spPr>
          <a:xfrm>
            <a:off x="691180" y="240164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 of person in charge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C6C45CB-7BDA-8844-857A-533A6E67D060}"/>
              </a:ext>
            </a:extLst>
          </p:cNvPr>
          <p:cNvSpPr/>
          <p:nvPr/>
        </p:nvSpPr>
        <p:spPr>
          <a:xfrm>
            <a:off x="1862883" y="4928658"/>
            <a:ext cx="2055612" cy="20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en-US" altLang="ja-JP" sz="1000" dirty="0">
                <a:solidFill>
                  <a:srgbClr val="7030A0"/>
                </a:solidFill>
              </a:rPr>
              <a:t>090-9217-0288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FAEC446-1C13-6742-8967-3DBD823CBF1D}"/>
              </a:ext>
            </a:extLst>
          </p:cNvPr>
          <p:cNvSpPr txBox="1"/>
          <p:nvPr/>
        </p:nvSpPr>
        <p:spPr>
          <a:xfrm>
            <a:off x="691180" y="490150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Other contact information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6A1887F-FAF1-CB4D-A754-7E76734E11F7}"/>
              </a:ext>
            </a:extLst>
          </p:cNvPr>
          <p:cNvSpPr/>
          <p:nvPr/>
        </p:nvSpPr>
        <p:spPr>
          <a:xfrm>
            <a:off x="2414728" y="5443009"/>
            <a:ext cx="1723549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en-US" altLang="ja-JP" sz="1000" dirty="0" err="1">
                <a:solidFill>
                  <a:srgbClr val="7030A0"/>
                </a:solidFill>
              </a:rPr>
              <a:t>doiken@img-flow.com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6B60F39-1DCF-EC40-90EF-2F413F992FFE}"/>
              </a:ext>
            </a:extLst>
          </p:cNvPr>
          <p:cNvSpPr txBox="1"/>
          <p:nvPr/>
        </p:nvSpPr>
        <p:spPr>
          <a:xfrm>
            <a:off x="691180" y="541585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email address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Customer information editing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30CDA3E-799C-0E43-AD24-0D23FD6A4B2E}"/>
              </a:ext>
            </a:extLst>
          </p:cNvPr>
          <p:cNvSpPr txBox="1"/>
          <p:nvPr/>
        </p:nvSpPr>
        <p:spPr>
          <a:xfrm>
            <a:off x="691180" y="58873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Identification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72FFECE-84D7-9E4F-A443-BAB9AD186C92}"/>
              </a:ext>
            </a:extLst>
          </p:cNvPr>
          <p:cNvSpPr txBox="1"/>
          <p:nvPr/>
        </p:nvSpPr>
        <p:spPr>
          <a:xfrm>
            <a:off x="2072582" y="58928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Already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C1D1DA1-BBB5-BE40-906E-800987626F15}"/>
              </a:ext>
            </a:extLst>
          </p:cNvPr>
          <p:cNvSpPr txBox="1"/>
          <p:nvPr/>
        </p:nvSpPr>
        <p:spPr>
          <a:xfrm>
            <a:off x="3058419" y="58928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Not yet</a:t>
            </a: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76A7D884-B843-7B43-8D39-3F5C31EA611F}"/>
              </a:ext>
            </a:extLst>
          </p:cNvPr>
          <p:cNvSpPr/>
          <p:nvPr/>
        </p:nvSpPr>
        <p:spPr>
          <a:xfrm>
            <a:off x="3464231" y="5945364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ECABC9C3-8D14-E341-8D04-2B1AB4C28CCF}"/>
              </a:ext>
            </a:extLst>
          </p:cNvPr>
          <p:cNvSpPr/>
          <p:nvPr/>
        </p:nvSpPr>
        <p:spPr>
          <a:xfrm>
            <a:off x="2369882" y="5945364"/>
            <a:ext cx="168734" cy="168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68188" y="9265651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279CA4B-ACB3-F548-8F25-50FE74D0818A}"/>
              </a:ext>
            </a:extLst>
          </p:cNvPr>
          <p:cNvSpPr txBox="1"/>
          <p:nvPr/>
        </p:nvSpPr>
        <p:spPr>
          <a:xfrm>
            <a:off x="2511325" y="1206244"/>
            <a:ext cx="25035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Same address as your ID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82D21B7-A103-3943-812B-1581D2D247BA}"/>
              </a:ext>
            </a:extLst>
          </p:cNvPr>
          <p:cNvSpPr txBox="1"/>
          <p:nvPr/>
        </p:nvSpPr>
        <p:spPr>
          <a:xfrm>
            <a:off x="691180" y="707300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status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AF02E58-B468-184D-9466-AB108D230838}"/>
              </a:ext>
            </a:extLst>
          </p:cNvPr>
          <p:cNvSpPr txBox="1"/>
          <p:nvPr/>
        </p:nvSpPr>
        <p:spPr>
          <a:xfrm>
            <a:off x="2072582" y="70644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evil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08BB820-319F-3845-9CCE-542ADD2624B9}"/>
              </a:ext>
            </a:extLst>
          </p:cNvPr>
          <p:cNvSpPr txBox="1"/>
          <p:nvPr/>
        </p:nvSpPr>
        <p:spPr>
          <a:xfrm>
            <a:off x="2899333" y="70644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usually</a:t>
            </a: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EB2E6850-EC84-5D43-87BE-06ECDB9934E3}"/>
              </a:ext>
            </a:extLst>
          </p:cNvPr>
          <p:cNvSpPr/>
          <p:nvPr/>
        </p:nvSpPr>
        <p:spPr>
          <a:xfrm>
            <a:off x="2437525" y="7116957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B65838AD-7493-9F48-9457-4370E945A5B2}"/>
              </a:ext>
            </a:extLst>
          </p:cNvPr>
          <p:cNvSpPr/>
          <p:nvPr/>
        </p:nvSpPr>
        <p:spPr>
          <a:xfrm>
            <a:off x="3466225" y="7116957"/>
            <a:ext cx="168734" cy="168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A1ED836-A457-8546-8841-E6DDC174CA08}"/>
              </a:ext>
            </a:extLst>
          </p:cNvPr>
          <p:cNvSpPr txBox="1"/>
          <p:nvPr/>
        </p:nvSpPr>
        <p:spPr>
          <a:xfrm>
            <a:off x="3971721" y="70644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good</a:t>
            </a: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60EDD0F3-D749-DC4B-9F76-E69915AE47C7}"/>
              </a:ext>
            </a:extLst>
          </p:cNvPr>
          <p:cNvSpPr/>
          <p:nvPr/>
        </p:nvSpPr>
        <p:spPr>
          <a:xfrm>
            <a:off x="4464164" y="7116957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94C45E7-2DFB-D044-BD7E-B552218848D6}"/>
              </a:ext>
            </a:extLst>
          </p:cNvPr>
          <p:cNvSpPr txBox="1"/>
          <p:nvPr/>
        </p:nvSpPr>
        <p:spPr>
          <a:xfrm>
            <a:off x="691180" y="74791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account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027ECD1-4169-6C4D-A15D-81A718A8AD44}"/>
              </a:ext>
            </a:extLst>
          </p:cNvPr>
          <p:cNvSpPr txBox="1"/>
          <p:nvPr/>
        </p:nvSpPr>
        <p:spPr>
          <a:xfrm>
            <a:off x="2072582" y="74706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generally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4C95FB9-8148-6E48-ADB6-19859B2210D4}"/>
              </a:ext>
            </a:extLst>
          </p:cNvPr>
          <p:cNvSpPr txBox="1"/>
          <p:nvPr/>
        </p:nvSpPr>
        <p:spPr>
          <a:xfrm>
            <a:off x="3068148" y="74706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Stopping</a:t>
            </a: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AAED7E58-7D88-5F41-8329-DB1367986FB1}"/>
              </a:ext>
            </a:extLst>
          </p:cNvPr>
          <p:cNvSpPr/>
          <p:nvPr/>
        </p:nvSpPr>
        <p:spPr>
          <a:xfrm>
            <a:off x="3763118" y="7523091"/>
            <a:ext cx="168734" cy="168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2974A8F-463E-AF49-865C-683A1193921F}"/>
              </a:ext>
            </a:extLst>
          </p:cNvPr>
          <p:cNvSpPr/>
          <p:nvPr/>
        </p:nvSpPr>
        <p:spPr>
          <a:xfrm>
            <a:off x="2565025" y="7523091"/>
            <a:ext cx="168734" cy="168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3D93728-30D7-F346-B760-C9F619C92CC4}"/>
              </a:ext>
            </a:extLst>
          </p:cNvPr>
          <p:cNvSpPr/>
          <p:nvPr/>
        </p:nvSpPr>
        <p:spPr>
          <a:xfrm>
            <a:off x="1491399" y="8385336"/>
            <a:ext cx="3699578" cy="6719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2AE3288-CE44-464C-B253-5356F21FF30A}"/>
              </a:ext>
            </a:extLst>
          </p:cNvPr>
          <p:cNvSpPr txBox="1"/>
          <p:nvPr/>
        </p:nvSpPr>
        <p:spPr>
          <a:xfrm>
            <a:off x="691180" y="83581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remarks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587DA60-38B3-6146-BEAB-40E4FEEEE004}"/>
              </a:ext>
            </a:extLst>
          </p:cNvPr>
          <p:cNvSpPr txBox="1"/>
          <p:nvPr/>
        </p:nvSpPr>
        <p:spPr>
          <a:xfrm>
            <a:off x="2411136" y="9512013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Confirmation of edited contents</a:t>
            </a:r>
          </a:p>
        </p:txBody>
      </p:sp>
      <p:sp>
        <p:nvSpPr>
          <p:cNvPr id="7" name="右大かっこ 6">
            <a:extLst>
              <a:ext uri="{FF2B5EF4-FFF2-40B4-BE49-F238E27FC236}">
                <a16:creationId xmlns:a16="http://schemas.microsoft.com/office/drawing/2014/main" id="{77BEEB5E-B1AD-224A-80D8-8F49D463AECF}"/>
              </a:ext>
            </a:extLst>
          </p:cNvPr>
          <p:cNvSpPr/>
          <p:nvPr/>
        </p:nvSpPr>
        <p:spPr>
          <a:xfrm>
            <a:off x="4828405" y="1245833"/>
            <a:ext cx="373014" cy="493877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08FE027-CCF7-7045-BBC1-4021B379FD35}"/>
              </a:ext>
            </a:extLst>
          </p:cNvPr>
          <p:cNvCxnSpPr/>
          <p:nvPr/>
        </p:nvCxnSpPr>
        <p:spPr>
          <a:xfrm>
            <a:off x="268188" y="6765012"/>
            <a:ext cx="6332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B74C64-FE28-0F4F-A0DB-9DDC159D2618}"/>
              </a:ext>
            </a:extLst>
          </p:cNvPr>
          <p:cNvSpPr txBox="1"/>
          <p:nvPr/>
        </p:nvSpPr>
        <p:spPr>
          <a:xfrm>
            <a:off x="5287645" y="338808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user</a:t>
            </a:r>
            <a:endParaRPr kumimoji="1" lang="en-US" altLang="ja-JP" sz="1100" dirty="0"/>
          </a:p>
          <a:p>
            <a:pPr rtl="0" algn="l"/>
            <a:r>
              <a:rPr kumimoji="1" lang="ja-JP" altLang="en-US" sz="1100"/>
              <a:t>Display on My Page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0A217A1-E395-DD4E-9627-E8AFBC51CE61}"/>
              </a:ext>
            </a:extLst>
          </p:cNvPr>
          <p:cNvSpPr txBox="1"/>
          <p:nvPr/>
        </p:nvSpPr>
        <p:spPr>
          <a:xfrm>
            <a:off x="691180" y="63515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Acquisition points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DA237AA-8FB7-E048-8B97-18E40F2D2C63}"/>
              </a:ext>
            </a:extLst>
          </p:cNvPr>
          <p:cNvSpPr/>
          <p:nvPr/>
        </p:nvSpPr>
        <p:spPr>
          <a:xfrm>
            <a:off x="1950495" y="6343341"/>
            <a:ext cx="2055612" cy="2673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en-US" altLang="ja-JP" sz="1000" dirty="0">
                <a:solidFill>
                  <a:srgbClr val="7030A0"/>
                </a:solidFill>
              </a:rPr>
              <a:t>12</a:t>
            </a:r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A2ED45A-362D-E74A-861C-4F54BDF03E6B}"/>
              </a:ext>
            </a:extLst>
          </p:cNvPr>
          <p:cNvSpPr/>
          <p:nvPr/>
        </p:nvSpPr>
        <p:spPr>
          <a:xfrm>
            <a:off x="2594403" y="3072457"/>
            <a:ext cx="574642" cy="2026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000" dirty="0">
                <a:solidFill>
                  <a:srgbClr val="7030A0"/>
                </a:solidFill>
              </a:rPr>
              <a:t>0004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A48A7B2F-309A-064D-BC62-1695CF727DE9}"/>
              </a:ext>
            </a:extLst>
          </p:cNvPr>
          <p:cNvSpPr/>
          <p:nvPr/>
        </p:nvSpPr>
        <p:spPr>
          <a:xfrm>
            <a:off x="2802119" y="3480787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41CFDB6-0C53-B94D-8055-617DEB4A898A}"/>
              </a:ext>
            </a:extLst>
          </p:cNvPr>
          <p:cNvSpPr txBox="1"/>
          <p:nvPr/>
        </p:nvSpPr>
        <p:spPr>
          <a:xfrm>
            <a:off x="691180" y="7856376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/>
              <a:t>SNS</a:t>
            </a:r>
            <a:r>
              <a:rPr kumimoji="1" lang="ja-JP" altLang="en-US" sz="1200"/>
              <a:t>information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3FE002E2-6233-9648-8D7D-3D2067C049A4}"/>
              </a:ext>
            </a:extLst>
          </p:cNvPr>
          <p:cNvSpPr/>
          <p:nvPr/>
        </p:nvSpPr>
        <p:spPr>
          <a:xfrm>
            <a:off x="1491399" y="7861229"/>
            <a:ext cx="3699578" cy="459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414FA58-A191-BE45-AB97-D215CDDB26BB}"/>
              </a:ext>
            </a:extLst>
          </p:cNvPr>
          <p:cNvSpPr txBox="1"/>
          <p:nvPr/>
        </p:nvSpPr>
        <p:spPr>
          <a:xfrm>
            <a:off x="4607784" y="171450"/>
            <a:ext cx="22502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A.</a:t>
            </a:r>
            <a:r>
              <a:rPr kumimoji="1" lang="ja-JP" altLang="en-US" sz="1200"/>
              <a:t>Customer management</a:t>
            </a: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E6D430DF-B87E-AA41-B619-68876F2159D6}"/>
              </a:ext>
            </a:extLst>
          </p:cNvPr>
          <p:cNvSpPr/>
          <p:nvPr/>
        </p:nvSpPr>
        <p:spPr>
          <a:xfrm>
            <a:off x="4006107" y="9573539"/>
            <a:ext cx="458057" cy="1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89736C2-384F-514A-AB5C-8F9F687A78EE}"/>
              </a:ext>
            </a:extLst>
          </p:cNvPr>
          <p:cNvSpPr txBox="1"/>
          <p:nvPr/>
        </p:nvSpPr>
        <p:spPr>
          <a:xfrm>
            <a:off x="4548531" y="9573539"/>
            <a:ext cx="105588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Register for editing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859AD2-B3B7-C34A-8ED3-A761C79140B9}"/>
              </a:ext>
            </a:extLst>
          </p:cNvPr>
          <p:cNvSpPr txBox="1"/>
          <p:nvPr/>
        </p:nvSpPr>
        <p:spPr>
          <a:xfrm>
            <a:off x="4538722" y="93431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confirmation screen</a:t>
            </a:r>
          </a:p>
        </p:txBody>
      </p:sp>
      <p:sp>
        <p:nvSpPr>
          <p:cNvPr id="66" name="右矢印 65">
            <a:extLst>
              <a:ext uri="{FF2B5EF4-FFF2-40B4-BE49-F238E27FC236}">
                <a16:creationId xmlns:a16="http://schemas.microsoft.com/office/drawing/2014/main" id="{0F87497B-C9A3-4042-9C5C-BE8282E5C79D}"/>
              </a:ext>
            </a:extLst>
          </p:cNvPr>
          <p:cNvSpPr/>
          <p:nvPr/>
        </p:nvSpPr>
        <p:spPr>
          <a:xfrm>
            <a:off x="5692032" y="9573539"/>
            <a:ext cx="458057" cy="172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18E9E0-D801-114A-BBEE-C8AE3585A4E0}"/>
              </a:ext>
            </a:extLst>
          </p:cNvPr>
          <p:cNvSpPr txBox="1"/>
          <p:nvPr/>
        </p:nvSpPr>
        <p:spPr>
          <a:xfrm>
            <a:off x="6150089" y="94658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37359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(Reservation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0178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B-1.</a:t>
            </a:r>
            <a:r>
              <a:rPr kumimoji="1" lang="ja-JP" altLang="en-US" sz="1200"/>
              <a:t>Reservation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7D7136E-8DEC-A848-A34C-88334FEF9112}"/>
              </a:ext>
            </a:extLst>
          </p:cNvPr>
          <p:cNvSpPr/>
          <p:nvPr/>
        </p:nvSpPr>
        <p:spPr>
          <a:xfrm>
            <a:off x="2086869" y="1645079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400" dirty="0">
                <a:solidFill>
                  <a:srgbClr val="7030A0"/>
                </a:solidFill>
              </a:rPr>
              <a:t>123456</a:t>
            </a:r>
            <a:endParaRPr kumimoji="1" lang="ja-JP" altLang="en-US" sz="1400">
              <a:solidFill>
                <a:srgbClr val="7030A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7B12E1-9B30-8A4F-9E18-D65AF6384004}"/>
              </a:ext>
            </a:extLst>
          </p:cNvPr>
          <p:cNvSpPr txBox="1"/>
          <p:nvPr/>
        </p:nvSpPr>
        <p:spPr>
          <a:xfrm>
            <a:off x="1277092" y="163221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client</a:t>
            </a:r>
            <a:r>
              <a:rPr kumimoji="1" lang="en-US" altLang="ja-JP" sz="1200" dirty="0"/>
              <a:t>No.</a:t>
            </a:r>
            <a:endParaRPr kumimoji="1" lang="ja-JP" altLang="en-US" sz="120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206244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B-1.</a:t>
            </a:r>
            <a:r>
              <a:rPr kumimoji="1" lang="ja-JP" altLang="en-US" sz="1200"/>
              <a:t>Reservation registration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05399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279CA4B-ACB3-F548-8F25-50FE74D0818A}"/>
              </a:ext>
            </a:extLst>
          </p:cNvPr>
          <p:cNvSpPr txBox="1"/>
          <p:nvPr/>
        </p:nvSpPr>
        <p:spPr>
          <a:xfrm>
            <a:off x="2019253" y="1936814"/>
            <a:ext cx="25705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For first-time customers / non-members</a:t>
            </a:r>
            <a:r>
              <a:rPr kumimoji="1" lang="en-US" altLang="ja-JP" sz="1200" dirty="0"/>
              <a:t>0</a:t>
            </a:r>
            <a:r>
              <a:rPr kumimoji="1" lang="ja-JP" altLang="en-US" sz="1200"/>
              <a:t>Enter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FA7205-5B51-434C-B1D7-BD080141AA32}"/>
              </a:ext>
            </a:extLst>
          </p:cNvPr>
          <p:cNvSpPr txBox="1"/>
          <p:nvPr/>
        </p:nvSpPr>
        <p:spPr>
          <a:xfrm>
            <a:off x="2271710" y="2534626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Book from date</a:t>
            </a:r>
          </a:p>
        </p:txBody>
      </p:sp>
      <p:sp>
        <p:nvSpPr>
          <p:cNvPr id="64" name="下矢印 63">
            <a:extLst>
              <a:ext uri="{FF2B5EF4-FFF2-40B4-BE49-F238E27FC236}">
                <a16:creationId xmlns:a16="http://schemas.microsoft.com/office/drawing/2014/main" id="{BD12A232-45C1-3B43-823D-653C98BA65FC}"/>
              </a:ext>
            </a:extLst>
          </p:cNvPr>
          <p:cNvSpPr/>
          <p:nvPr/>
        </p:nvSpPr>
        <p:spPr>
          <a:xfrm>
            <a:off x="2313250" y="3209774"/>
            <a:ext cx="1336851" cy="368589"/>
          </a:xfrm>
          <a:prstGeom prst="downArrow">
            <a:avLst>
              <a:gd name="adj1" fmla="val 50000"/>
              <a:gd name="adj2" fmla="val 729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2B641B-6928-8142-8F11-B68A1D4C4AC8}"/>
              </a:ext>
            </a:extLst>
          </p:cNvPr>
          <p:cNvSpPr txBox="1"/>
          <p:nvPr/>
        </p:nvSpPr>
        <p:spPr>
          <a:xfrm>
            <a:off x="453926" y="3550662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200"/>
              <a:t>Reservation registration from date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5429A71-08DE-A547-9AD7-365E93DA9208}"/>
              </a:ext>
            </a:extLst>
          </p:cNvPr>
          <p:cNvCxnSpPr/>
          <p:nvPr/>
        </p:nvCxnSpPr>
        <p:spPr>
          <a:xfrm>
            <a:off x="268188" y="3083023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C6B525B-8B58-0E4A-98BD-E0D38C849E61}"/>
              </a:ext>
            </a:extLst>
          </p:cNvPr>
          <p:cNvSpPr/>
          <p:nvPr/>
        </p:nvSpPr>
        <p:spPr>
          <a:xfrm>
            <a:off x="2200455" y="4569229"/>
            <a:ext cx="593612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200" dirty="0">
                <a:solidFill>
                  <a:srgbClr val="7030A0"/>
                </a:solidFill>
              </a:rPr>
              <a:t>2021</a:t>
            </a:r>
            <a:endParaRPr kumimoji="1" lang="ja-JP" altLang="en-US" sz="1200">
              <a:solidFill>
                <a:srgbClr val="7030A0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27A354B-75BA-3F49-BA65-44E316D45A6E}"/>
              </a:ext>
            </a:extLst>
          </p:cNvPr>
          <p:cNvSpPr txBox="1"/>
          <p:nvPr/>
        </p:nvSpPr>
        <p:spPr>
          <a:xfrm>
            <a:off x="1040445" y="455636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Enter the reservation date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B34EDC5-C0BF-634A-85B3-5928F7CD5EF1}"/>
              </a:ext>
            </a:extLst>
          </p:cNvPr>
          <p:cNvSpPr txBox="1"/>
          <p:nvPr/>
        </p:nvSpPr>
        <p:spPr>
          <a:xfrm>
            <a:off x="2846081" y="45563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Year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40BA705-0BA9-0A4E-84B3-9CD23432EF10}"/>
              </a:ext>
            </a:extLst>
          </p:cNvPr>
          <p:cNvSpPr/>
          <p:nvPr/>
        </p:nvSpPr>
        <p:spPr>
          <a:xfrm>
            <a:off x="3349616" y="4569229"/>
            <a:ext cx="405445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200" dirty="0">
                <a:solidFill>
                  <a:srgbClr val="7030A0"/>
                </a:solidFill>
              </a:rPr>
              <a:t>Ten</a:t>
            </a:r>
            <a:endParaRPr kumimoji="1" lang="ja-JP" altLang="en-US" sz="1200">
              <a:solidFill>
                <a:srgbClr val="7030A0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DC0FACF-FEBC-8B4E-8FBF-995655A76E86}"/>
              </a:ext>
            </a:extLst>
          </p:cNvPr>
          <p:cNvSpPr txBox="1"/>
          <p:nvPr/>
        </p:nvSpPr>
        <p:spPr>
          <a:xfrm>
            <a:off x="3901158" y="45563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Month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F743491E-0448-4147-AFD0-020990444692}"/>
              </a:ext>
            </a:extLst>
          </p:cNvPr>
          <p:cNvSpPr/>
          <p:nvPr/>
        </p:nvSpPr>
        <p:spPr>
          <a:xfrm>
            <a:off x="4390625" y="4569229"/>
            <a:ext cx="405445" cy="2569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1200" dirty="0">
                <a:solidFill>
                  <a:srgbClr val="7030A0"/>
                </a:solidFill>
              </a:rPr>
              <a:t>12</a:t>
            </a:r>
            <a:endParaRPr kumimoji="1" lang="ja-JP" altLang="en-US" sz="1200">
              <a:solidFill>
                <a:srgbClr val="7030A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4C4D896-32C9-9B44-B907-586932689104}"/>
              </a:ext>
            </a:extLst>
          </p:cNvPr>
          <p:cNvSpPr txBox="1"/>
          <p:nvPr/>
        </p:nvSpPr>
        <p:spPr>
          <a:xfrm>
            <a:off x="4942167" y="45563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Day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EE7A42F-B70E-7C42-81EA-F25BDD61E28B}"/>
              </a:ext>
            </a:extLst>
          </p:cNvPr>
          <p:cNvSpPr txBox="1"/>
          <p:nvPr/>
        </p:nvSpPr>
        <p:spPr>
          <a:xfrm>
            <a:off x="2729093" y="9471345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Next (confirmation)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489F0F8-F437-1340-AB55-3C8062C01C87}"/>
              </a:ext>
            </a:extLst>
          </p:cNvPr>
          <p:cNvSpPr txBox="1"/>
          <p:nvPr/>
        </p:nvSpPr>
        <p:spPr>
          <a:xfrm>
            <a:off x="1040445" y="4904419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10849DF-6F91-264E-BB3B-3AD5E0EE0838}"/>
              </a:ext>
            </a:extLst>
          </p:cNvPr>
          <p:cNvSpPr/>
          <p:nvPr/>
        </p:nvSpPr>
        <p:spPr>
          <a:xfrm>
            <a:off x="1053948" y="550173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8531C655-7723-6748-88FE-2293053D42A4}"/>
              </a:ext>
            </a:extLst>
          </p:cNvPr>
          <p:cNvSpPr/>
          <p:nvPr/>
        </p:nvSpPr>
        <p:spPr>
          <a:xfrm>
            <a:off x="1053948" y="569076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6983988-DBC6-A44C-A609-732800640DB3}"/>
              </a:ext>
            </a:extLst>
          </p:cNvPr>
          <p:cNvSpPr/>
          <p:nvPr/>
        </p:nvSpPr>
        <p:spPr>
          <a:xfrm>
            <a:off x="1053948" y="587979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C6B32151-70AD-6B47-8C9F-B2B1B854CCCB}"/>
              </a:ext>
            </a:extLst>
          </p:cNvPr>
          <p:cNvSpPr/>
          <p:nvPr/>
        </p:nvSpPr>
        <p:spPr>
          <a:xfrm>
            <a:off x="1053948" y="606883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FF500D3-95D7-A642-B9B5-71F5C3CA1791}"/>
              </a:ext>
            </a:extLst>
          </p:cNvPr>
          <p:cNvSpPr/>
          <p:nvPr/>
        </p:nvSpPr>
        <p:spPr>
          <a:xfrm>
            <a:off x="1053948" y="626438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25EC079-EB78-604E-8FF5-FF89329673DB}"/>
              </a:ext>
            </a:extLst>
          </p:cNvPr>
          <p:cNvSpPr/>
          <p:nvPr/>
        </p:nvSpPr>
        <p:spPr>
          <a:xfrm>
            <a:off x="1053948" y="6453421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9F96983-8AC0-BC45-9D18-E0F1BDC58AEB}"/>
              </a:ext>
            </a:extLst>
          </p:cNvPr>
          <p:cNvSpPr/>
          <p:nvPr/>
        </p:nvSpPr>
        <p:spPr>
          <a:xfrm>
            <a:off x="1053948" y="6642455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84E0634-F43B-4A44-84A4-DFFA9CC4F3C1}"/>
              </a:ext>
            </a:extLst>
          </p:cNvPr>
          <p:cNvSpPr/>
          <p:nvPr/>
        </p:nvSpPr>
        <p:spPr>
          <a:xfrm>
            <a:off x="1053948" y="6831489"/>
            <a:ext cx="991400" cy="1529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22DCDDE1-8A9B-FF4D-B9B8-3AD762258190}"/>
              </a:ext>
            </a:extLst>
          </p:cNvPr>
          <p:cNvSpPr/>
          <p:nvPr/>
        </p:nvSpPr>
        <p:spPr>
          <a:xfrm>
            <a:off x="1053948" y="702704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3BD23A40-64BF-E84D-A2A1-F2F70882F950}"/>
              </a:ext>
            </a:extLst>
          </p:cNvPr>
          <p:cNvSpPr/>
          <p:nvPr/>
        </p:nvSpPr>
        <p:spPr>
          <a:xfrm>
            <a:off x="1053948" y="7222594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D3988165-0CCE-D442-AD8E-5CC518903BB9}"/>
              </a:ext>
            </a:extLst>
          </p:cNvPr>
          <p:cNvSpPr/>
          <p:nvPr/>
        </p:nvSpPr>
        <p:spPr>
          <a:xfrm>
            <a:off x="1053948" y="742466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AF4ADD3-E446-784A-A27B-22EC16C538A9}"/>
              </a:ext>
            </a:extLst>
          </p:cNvPr>
          <p:cNvSpPr/>
          <p:nvPr/>
        </p:nvSpPr>
        <p:spPr>
          <a:xfrm>
            <a:off x="1053948" y="7620218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E9F2040-B190-B34E-9563-B316AB9525FC}"/>
              </a:ext>
            </a:extLst>
          </p:cNvPr>
          <p:cNvSpPr/>
          <p:nvPr/>
        </p:nvSpPr>
        <p:spPr>
          <a:xfrm>
            <a:off x="1053948" y="7822290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3D990DB-DA43-A24F-85FB-29190E17DBC5}"/>
              </a:ext>
            </a:extLst>
          </p:cNvPr>
          <p:cNvSpPr txBox="1"/>
          <p:nvPr/>
        </p:nvSpPr>
        <p:spPr>
          <a:xfrm>
            <a:off x="1040445" y="389060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name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D9FDB3A-261A-7248-B829-E310077C43B5}"/>
              </a:ext>
            </a:extLst>
          </p:cNvPr>
          <p:cNvSpPr txBox="1"/>
          <p:nvPr/>
        </p:nvSpPr>
        <p:spPr>
          <a:xfrm>
            <a:off x="2081454" y="389060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Mr. Taro Yamada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5AA7A0C-A1CA-9844-A926-CB6F57AE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95" y="4546745"/>
            <a:ext cx="292100" cy="279400"/>
          </a:xfrm>
          <a:prstGeom prst="rect">
            <a:avLst/>
          </a:prstGeom>
        </p:spPr>
      </p:pic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EB01DF0-7757-2C4F-A1E2-011E58448729}"/>
              </a:ext>
            </a:extLst>
          </p:cNvPr>
          <p:cNvSpPr txBox="1"/>
          <p:nvPr/>
        </p:nvSpPr>
        <p:spPr>
          <a:xfrm>
            <a:off x="2325187" y="4904419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B</a:t>
            </a:r>
            <a:endParaRPr kumimoji="1" lang="ja-JP" altLang="en-US" sz="120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75798F-009A-8544-B8A8-53C6CAEAECCE}"/>
              </a:ext>
            </a:extLst>
          </p:cNvPr>
          <p:cNvSpPr txBox="1"/>
          <p:nvPr/>
        </p:nvSpPr>
        <p:spPr>
          <a:xfrm>
            <a:off x="3553933" y="4904419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C</a:t>
            </a:r>
            <a:endParaRPr kumimoji="1" lang="ja-JP" altLang="en-US" sz="120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60612ECB-892F-A04A-A106-9578B99B8FBC}"/>
              </a:ext>
            </a:extLst>
          </p:cNvPr>
          <p:cNvSpPr txBox="1"/>
          <p:nvPr/>
        </p:nvSpPr>
        <p:spPr>
          <a:xfrm>
            <a:off x="4843450" y="4904419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D</a:t>
            </a:r>
            <a:endParaRPr kumimoji="1" lang="ja-JP" altLang="en-US" sz="120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C52E4E5-2824-004F-85C9-2A304EA685AA}"/>
              </a:ext>
            </a:extLst>
          </p:cNvPr>
          <p:cNvSpPr txBox="1"/>
          <p:nvPr/>
        </p:nvSpPr>
        <p:spPr>
          <a:xfrm>
            <a:off x="4794058" y="1683024"/>
            <a:ext cx="2018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>
                <a:solidFill>
                  <a:srgbClr val="FF0000"/>
                </a:solidFill>
              </a:rPr>
              <a:t>Enter the date and press the update button</a:t>
            </a:r>
            <a:endParaRPr kumimoji="1" lang="en-US" altLang="ja-JP" sz="1100" dirty="0">
              <a:solidFill>
                <a:srgbClr val="FF0000"/>
              </a:solidFill>
            </a:endParaRPr>
          </a:p>
          <a:p>
            <a:pPr rtl="0" algn="l"/>
            <a:r>
              <a:rPr kumimoji="1" lang="ja-JP" altLang="en-US" sz="1100">
                <a:solidFill>
                  <a:srgbClr val="FF0000"/>
                </a:solidFill>
              </a:rPr>
              <a:t>Press to display the time selection button</a:t>
            </a: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0435C109-B24F-E147-A8A4-1D196E287490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5360600" y="2113911"/>
            <a:ext cx="442709" cy="34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B60F28-9EF5-3141-9A53-2FB38F6462B1}"/>
              </a:ext>
            </a:extLst>
          </p:cNvPr>
          <p:cNvSpPr txBox="1"/>
          <p:nvPr/>
        </p:nvSpPr>
        <p:spPr>
          <a:xfrm>
            <a:off x="1390129" y="7955000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8CD39177-131A-4041-947D-3681887F82C1}"/>
              </a:ext>
            </a:extLst>
          </p:cNvPr>
          <p:cNvSpPr/>
          <p:nvPr/>
        </p:nvSpPr>
        <p:spPr>
          <a:xfrm>
            <a:off x="2325187" y="550173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1A30996-1B44-D848-B5AA-795807FB47FE}"/>
              </a:ext>
            </a:extLst>
          </p:cNvPr>
          <p:cNvSpPr/>
          <p:nvPr/>
        </p:nvSpPr>
        <p:spPr>
          <a:xfrm>
            <a:off x="2325187" y="569076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54C75234-A4E1-F54C-8402-097849469BE9}"/>
              </a:ext>
            </a:extLst>
          </p:cNvPr>
          <p:cNvSpPr/>
          <p:nvPr/>
        </p:nvSpPr>
        <p:spPr>
          <a:xfrm>
            <a:off x="2325187" y="587979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BAA2123-3F36-C848-83C1-88B59AC1FC2B}"/>
              </a:ext>
            </a:extLst>
          </p:cNvPr>
          <p:cNvSpPr/>
          <p:nvPr/>
        </p:nvSpPr>
        <p:spPr>
          <a:xfrm>
            <a:off x="2325187" y="606883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9BB2A224-A2B7-0C4E-A845-A199C0351C27}"/>
              </a:ext>
            </a:extLst>
          </p:cNvPr>
          <p:cNvSpPr/>
          <p:nvPr/>
        </p:nvSpPr>
        <p:spPr>
          <a:xfrm>
            <a:off x="2325187" y="626438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C4B7FE3D-A148-2343-905E-F808FB4D406B}"/>
              </a:ext>
            </a:extLst>
          </p:cNvPr>
          <p:cNvSpPr/>
          <p:nvPr/>
        </p:nvSpPr>
        <p:spPr>
          <a:xfrm>
            <a:off x="2325187" y="645342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D0AA4762-9F7E-5642-BE35-EC8B2778A6F5}"/>
              </a:ext>
            </a:extLst>
          </p:cNvPr>
          <p:cNvSpPr/>
          <p:nvPr/>
        </p:nvSpPr>
        <p:spPr>
          <a:xfrm>
            <a:off x="2325187" y="664245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88849585-DEC3-1047-B666-81DF37481AE0}"/>
              </a:ext>
            </a:extLst>
          </p:cNvPr>
          <p:cNvSpPr/>
          <p:nvPr/>
        </p:nvSpPr>
        <p:spPr>
          <a:xfrm>
            <a:off x="2325187" y="683148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9BAA06CD-AB13-7C4E-8AEA-D283D0FE15F6}"/>
              </a:ext>
            </a:extLst>
          </p:cNvPr>
          <p:cNvSpPr/>
          <p:nvPr/>
        </p:nvSpPr>
        <p:spPr>
          <a:xfrm>
            <a:off x="2325187" y="702704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6DFB3B8B-BCA7-BA44-B450-F05CE815327F}"/>
              </a:ext>
            </a:extLst>
          </p:cNvPr>
          <p:cNvSpPr/>
          <p:nvPr/>
        </p:nvSpPr>
        <p:spPr>
          <a:xfrm>
            <a:off x="2325187" y="7222594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F99E1A5F-D741-8040-A2B4-49C70A24799D}"/>
              </a:ext>
            </a:extLst>
          </p:cNvPr>
          <p:cNvSpPr/>
          <p:nvPr/>
        </p:nvSpPr>
        <p:spPr>
          <a:xfrm>
            <a:off x="2325187" y="742466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C7445519-0013-CF44-8BA2-0054FDA5AA63}"/>
              </a:ext>
            </a:extLst>
          </p:cNvPr>
          <p:cNvSpPr/>
          <p:nvPr/>
        </p:nvSpPr>
        <p:spPr>
          <a:xfrm>
            <a:off x="2325187" y="7620218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E81AA88F-093F-F34A-83BD-3F6697401F37}"/>
              </a:ext>
            </a:extLst>
          </p:cNvPr>
          <p:cNvSpPr/>
          <p:nvPr/>
        </p:nvSpPr>
        <p:spPr>
          <a:xfrm>
            <a:off x="2325187" y="7822290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08D3B6D-BD88-FE4B-A1DB-1F6B76FA5BB2}"/>
              </a:ext>
            </a:extLst>
          </p:cNvPr>
          <p:cNvSpPr txBox="1"/>
          <p:nvPr/>
        </p:nvSpPr>
        <p:spPr>
          <a:xfrm>
            <a:off x="2661368" y="7955000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4011692A-838A-7741-B812-3DA9D35C0C2D}"/>
              </a:ext>
            </a:extLst>
          </p:cNvPr>
          <p:cNvSpPr/>
          <p:nvPr/>
        </p:nvSpPr>
        <p:spPr>
          <a:xfrm>
            <a:off x="3551821" y="550173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96546343-3A34-674E-A497-371B94CC8E93}"/>
              </a:ext>
            </a:extLst>
          </p:cNvPr>
          <p:cNvSpPr/>
          <p:nvPr/>
        </p:nvSpPr>
        <p:spPr>
          <a:xfrm>
            <a:off x="3551821" y="5690765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57695622-7C95-914C-8201-F38F2C616577}"/>
              </a:ext>
            </a:extLst>
          </p:cNvPr>
          <p:cNvSpPr/>
          <p:nvPr/>
        </p:nvSpPr>
        <p:spPr>
          <a:xfrm>
            <a:off x="3551821" y="5879799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C74B9129-C9EF-F648-9C5F-0BA849AEDCB7}"/>
              </a:ext>
            </a:extLst>
          </p:cNvPr>
          <p:cNvSpPr/>
          <p:nvPr/>
        </p:nvSpPr>
        <p:spPr>
          <a:xfrm>
            <a:off x="3551821" y="6068833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03B995DC-D1EB-8646-B029-341A369ECF61}"/>
              </a:ext>
            </a:extLst>
          </p:cNvPr>
          <p:cNvSpPr/>
          <p:nvPr/>
        </p:nvSpPr>
        <p:spPr>
          <a:xfrm>
            <a:off x="3551821" y="6264387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C167DB90-6E7B-1E40-8A5A-2D7F8EF60B27}"/>
              </a:ext>
            </a:extLst>
          </p:cNvPr>
          <p:cNvSpPr/>
          <p:nvPr/>
        </p:nvSpPr>
        <p:spPr>
          <a:xfrm>
            <a:off x="3551821" y="645342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DA81EB64-1281-3349-A4B1-41A375B4E9F5}"/>
              </a:ext>
            </a:extLst>
          </p:cNvPr>
          <p:cNvSpPr/>
          <p:nvPr/>
        </p:nvSpPr>
        <p:spPr>
          <a:xfrm>
            <a:off x="3551821" y="664245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B98F249C-6182-D74F-9D28-2C7758F64D26}"/>
              </a:ext>
            </a:extLst>
          </p:cNvPr>
          <p:cNvSpPr/>
          <p:nvPr/>
        </p:nvSpPr>
        <p:spPr>
          <a:xfrm>
            <a:off x="3551821" y="683148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DF4244E-0A28-6B4D-8280-C56927B19737}"/>
              </a:ext>
            </a:extLst>
          </p:cNvPr>
          <p:cNvSpPr/>
          <p:nvPr/>
        </p:nvSpPr>
        <p:spPr>
          <a:xfrm>
            <a:off x="3551821" y="702704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0F24D151-8ABF-6245-83F0-C4ED424EA61F}"/>
              </a:ext>
            </a:extLst>
          </p:cNvPr>
          <p:cNvSpPr/>
          <p:nvPr/>
        </p:nvSpPr>
        <p:spPr>
          <a:xfrm>
            <a:off x="3551821" y="7222594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6C857A01-0FE4-054E-9D66-974B54D9B74B}"/>
              </a:ext>
            </a:extLst>
          </p:cNvPr>
          <p:cNvSpPr/>
          <p:nvPr/>
        </p:nvSpPr>
        <p:spPr>
          <a:xfrm>
            <a:off x="3551821" y="7424666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AE95E6A9-ECD4-9942-8761-C86663398286}"/>
              </a:ext>
            </a:extLst>
          </p:cNvPr>
          <p:cNvSpPr/>
          <p:nvPr/>
        </p:nvSpPr>
        <p:spPr>
          <a:xfrm>
            <a:off x="3551821" y="7620218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3F17A09D-1044-774B-BE1B-7DE9D4AC2066}"/>
              </a:ext>
            </a:extLst>
          </p:cNvPr>
          <p:cNvSpPr/>
          <p:nvPr/>
        </p:nvSpPr>
        <p:spPr>
          <a:xfrm>
            <a:off x="3551821" y="782229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477C4E-7926-DC47-8787-C97ED4BF03A6}"/>
              </a:ext>
            </a:extLst>
          </p:cNvPr>
          <p:cNvSpPr txBox="1"/>
          <p:nvPr/>
        </p:nvSpPr>
        <p:spPr>
          <a:xfrm>
            <a:off x="3888002" y="7955000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27BD5ED1-CE03-384D-88FB-C1DFA74BC650}"/>
              </a:ext>
            </a:extLst>
          </p:cNvPr>
          <p:cNvSpPr/>
          <p:nvPr/>
        </p:nvSpPr>
        <p:spPr>
          <a:xfrm>
            <a:off x="4811909" y="5501731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00-9: 30</a:t>
            </a: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93F59D48-FEEE-F543-942C-78A87B371401}"/>
              </a:ext>
            </a:extLst>
          </p:cNvPr>
          <p:cNvSpPr/>
          <p:nvPr/>
        </p:nvSpPr>
        <p:spPr>
          <a:xfrm>
            <a:off x="4811909" y="5690765"/>
            <a:ext cx="991400" cy="1529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9: 30-10: 00</a:t>
            </a: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72D8C2D2-C13F-1942-BDF9-96C087233494}"/>
              </a:ext>
            </a:extLst>
          </p:cNvPr>
          <p:cNvSpPr/>
          <p:nvPr/>
        </p:nvSpPr>
        <p:spPr>
          <a:xfrm>
            <a:off x="4811909" y="587979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10:00 ~ 10:30</a:t>
            </a: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579A739A-D340-D347-9CE3-336C795CF2BB}"/>
              </a:ext>
            </a:extLst>
          </p:cNvPr>
          <p:cNvSpPr/>
          <p:nvPr/>
        </p:nvSpPr>
        <p:spPr>
          <a:xfrm>
            <a:off x="4811909" y="6068833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10:30 ~ 11:00</a:t>
            </a: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A5D00DD9-E561-E24F-993C-ECEFEAF13B12}"/>
              </a:ext>
            </a:extLst>
          </p:cNvPr>
          <p:cNvSpPr/>
          <p:nvPr/>
        </p:nvSpPr>
        <p:spPr>
          <a:xfrm>
            <a:off x="4811909" y="6264387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00-11: 30</a:t>
            </a: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AD71ED06-D515-A049-962D-851EE401C161}"/>
              </a:ext>
            </a:extLst>
          </p:cNvPr>
          <p:cNvSpPr/>
          <p:nvPr/>
        </p:nvSpPr>
        <p:spPr>
          <a:xfrm>
            <a:off x="4811909" y="6453421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11: 30-12: 00</a:t>
            </a:r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1FF96B55-C0D0-854A-BF7D-41669C57A79E}"/>
              </a:ext>
            </a:extLst>
          </p:cNvPr>
          <p:cNvSpPr/>
          <p:nvPr/>
        </p:nvSpPr>
        <p:spPr>
          <a:xfrm>
            <a:off x="4811909" y="6642455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00-12: 30</a:t>
            </a: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F822A9-4B37-E649-A0E9-2E9B5149DEC6}"/>
              </a:ext>
            </a:extLst>
          </p:cNvPr>
          <p:cNvSpPr/>
          <p:nvPr/>
        </p:nvSpPr>
        <p:spPr>
          <a:xfrm>
            <a:off x="4811909" y="6831489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12: 30-13: 00</a:t>
            </a: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D51EFAB2-4A28-744F-9E3B-2151D14B1071}"/>
              </a:ext>
            </a:extLst>
          </p:cNvPr>
          <p:cNvSpPr/>
          <p:nvPr/>
        </p:nvSpPr>
        <p:spPr>
          <a:xfrm>
            <a:off x="4811909" y="7027042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00-13: 30</a:t>
            </a: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70CD0507-39A5-B447-88C8-A1584FF80D03}"/>
              </a:ext>
            </a:extLst>
          </p:cNvPr>
          <p:cNvSpPr/>
          <p:nvPr/>
        </p:nvSpPr>
        <p:spPr>
          <a:xfrm>
            <a:off x="4811909" y="7222594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13: 30-14: 00</a:t>
            </a: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D100CC7C-9EB3-7E42-9AEC-8D876F3A96D7}"/>
              </a:ext>
            </a:extLst>
          </p:cNvPr>
          <p:cNvSpPr/>
          <p:nvPr/>
        </p:nvSpPr>
        <p:spPr>
          <a:xfrm>
            <a:off x="4811909" y="7424666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00-14: 30</a:t>
            </a: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82FFC092-3A44-084A-9BC3-EBBD4098D762}"/>
              </a:ext>
            </a:extLst>
          </p:cNvPr>
          <p:cNvSpPr/>
          <p:nvPr/>
        </p:nvSpPr>
        <p:spPr>
          <a:xfrm>
            <a:off x="4811909" y="7620218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14: 30-15: 00</a:t>
            </a:r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B484EA5A-CC1F-5142-B23D-42471E8A501C}"/>
              </a:ext>
            </a:extLst>
          </p:cNvPr>
          <p:cNvSpPr/>
          <p:nvPr/>
        </p:nvSpPr>
        <p:spPr>
          <a:xfrm>
            <a:off x="4811909" y="7822290"/>
            <a:ext cx="991400" cy="152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900" dirty="0"/>
              <a:t>15: 00-15: 30</a:t>
            </a: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A524C4D6-4A16-5D47-8698-921A7A8582C3}"/>
              </a:ext>
            </a:extLst>
          </p:cNvPr>
          <p:cNvSpPr txBox="1"/>
          <p:nvPr/>
        </p:nvSpPr>
        <p:spPr>
          <a:xfrm>
            <a:off x="5148090" y="7955000"/>
            <a:ext cx="274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  <a:endParaRPr kumimoji="1" lang="en-US" altLang="ja-JP" sz="700" dirty="0"/>
          </a:p>
          <a:p>
            <a:pPr rtl="0" algn="l"/>
            <a:r>
              <a:rPr kumimoji="1" lang="ja-JP" altLang="en-US" sz="700"/>
              <a:t>・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5C2AAA0-4CB1-DB4F-811E-8B68A42D01E7}"/>
              </a:ext>
            </a:extLst>
          </p:cNvPr>
          <p:cNvSpPr txBox="1"/>
          <p:nvPr/>
        </p:nvSpPr>
        <p:spPr>
          <a:xfrm>
            <a:off x="4589845" y="235529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B1F796-B92E-9B4D-9F99-6CC26DC405DC}"/>
              </a:ext>
            </a:extLst>
          </p:cNvPr>
          <p:cNvSpPr txBox="1"/>
          <p:nvPr/>
        </p:nvSpPr>
        <p:spPr>
          <a:xfrm>
            <a:off x="2575234" y="6284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When a reservation is made by phone, etc.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80C00BD-BD1D-6842-8CEA-D71A8763F9A4}"/>
              </a:ext>
            </a:extLst>
          </p:cNvPr>
          <p:cNvSpPr/>
          <p:nvPr/>
        </p:nvSpPr>
        <p:spPr>
          <a:xfrm>
            <a:off x="2148441" y="4220578"/>
            <a:ext cx="205561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ja-JP" altLang="en-US" sz="1400">
                <a:solidFill>
                  <a:srgbClr val="7030A0"/>
                </a:solidFill>
              </a:rPr>
              <a:t>Shinsaibashi Amemura store</a:t>
            </a:r>
          </a:p>
        </p:txBody>
      </p:sp>
      <p:pic>
        <p:nvPicPr>
          <p:cNvPr id="107" name="図 106">
            <a:extLst>
              <a:ext uri="{FF2B5EF4-FFF2-40B4-BE49-F238E27FC236}">
                <a16:creationId xmlns:a16="http://schemas.microsoft.com/office/drawing/2014/main" id="{CF44E858-1C84-B34C-BBC7-37572CF2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635" y="4219110"/>
            <a:ext cx="240418" cy="256445"/>
          </a:xfrm>
          <a:prstGeom prst="rect">
            <a:avLst/>
          </a:prstGeom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4894295-C00C-6B43-AC91-9B435D8E969E}"/>
              </a:ext>
            </a:extLst>
          </p:cNvPr>
          <p:cNvSpPr txBox="1"/>
          <p:nvPr/>
        </p:nvSpPr>
        <p:spPr>
          <a:xfrm>
            <a:off x="1069020" y="41906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Store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8577F9C-D731-1D49-85EB-A6E0DC28F4A0}"/>
              </a:ext>
            </a:extLst>
          </p:cNvPr>
          <p:cNvSpPr/>
          <p:nvPr/>
        </p:nvSpPr>
        <p:spPr>
          <a:xfrm>
            <a:off x="5756403" y="3458679"/>
            <a:ext cx="991400" cy="2239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>
                <a:solidFill>
                  <a:schemeClr val="tx1"/>
                </a:solidFill>
              </a:rPr>
              <a:t>Reservations not accepted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056B069B-DCE1-F74F-B6CA-E0FB46C1F1CD}"/>
              </a:ext>
            </a:extLst>
          </p:cNvPr>
          <p:cNvSpPr/>
          <p:nvPr/>
        </p:nvSpPr>
        <p:spPr>
          <a:xfrm>
            <a:off x="5756403" y="3706755"/>
            <a:ext cx="991400" cy="223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/>
              <a:t>Reservation possible</a:t>
            </a:r>
            <a:endParaRPr kumimoji="1" lang="en-US" altLang="ja-JP" sz="9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BBB5075F-CED1-C54F-B9AC-2ADB12AADC27}"/>
              </a:ext>
            </a:extLst>
          </p:cNvPr>
          <p:cNvSpPr/>
          <p:nvPr/>
        </p:nvSpPr>
        <p:spPr>
          <a:xfrm>
            <a:off x="5756403" y="3954831"/>
            <a:ext cx="991400" cy="2239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/>
              <a:t>Reserved</a:t>
            </a:r>
            <a:endParaRPr kumimoji="1" lang="en-US" altLang="ja-JP" sz="90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CE6ED6A-5DB5-FA43-AFDA-2C9C028A9810}"/>
              </a:ext>
            </a:extLst>
          </p:cNvPr>
          <p:cNvSpPr/>
          <p:nvPr/>
        </p:nvSpPr>
        <p:spPr>
          <a:xfrm>
            <a:off x="5756403" y="4202906"/>
            <a:ext cx="991400" cy="223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900"/>
              <a:t>Reservation selected</a:t>
            </a:r>
            <a:endParaRPr kumimoji="1" lang="en-US" altLang="ja-JP" sz="9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E2C9A5A-5688-C245-B685-FC13FF3EAB87}"/>
              </a:ext>
            </a:extLst>
          </p:cNvPr>
          <p:cNvSpPr txBox="1"/>
          <p:nvPr/>
        </p:nvSpPr>
        <p:spPr>
          <a:xfrm>
            <a:off x="921242" y="837896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 b="1"/>
              <a:t>addition</a:t>
            </a:r>
            <a:endParaRPr kumimoji="1" lang="en-US" altLang="ja-JP" sz="800" b="1" dirty="0"/>
          </a:p>
          <a:p>
            <a:pPr rtl="0" algn="l"/>
            <a:r>
              <a:rPr kumimoji="1" lang="ja-JP" altLang="en-US" sz="800" b="1"/>
              <a:t>Option selection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A6EFB64-5030-394D-A1E2-B1034642C2C2}"/>
              </a:ext>
            </a:extLst>
          </p:cNvPr>
          <p:cNvSpPr txBox="1"/>
          <p:nvPr/>
        </p:nvSpPr>
        <p:spPr>
          <a:xfrm>
            <a:off x="1811035" y="83136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A0C2820-11D2-414B-9375-291BA3FF7FA3}"/>
              </a:ext>
            </a:extLst>
          </p:cNvPr>
          <p:cNvSpPr txBox="1"/>
          <p:nvPr/>
        </p:nvSpPr>
        <p:spPr>
          <a:xfrm>
            <a:off x="2090183" y="8357256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Photographer</a:t>
            </a:r>
            <a:r>
              <a:rPr kumimoji="1" lang="en-US" altLang="ja-JP" sz="1050" dirty="0"/>
              <a:t>A</a:t>
            </a:r>
            <a:endParaRPr kumimoji="1" lang="ja-JP" altLang="en-US" sz="105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E5128A5-94F8-0F4D-AE14-8BC776E90577}"/>
              </a:ext>
            </a:extLst>
          </p:cNvPr>
          <p:cNvSpPr txBox="1"/>
          <p:nvPr/>
        </p:nvSpPr>
        <p:spPr>
          <a:xfrm>
            <a:off x="3155513" y="83136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249A1AEA-6332-FA47-A9F2-543C98C94E22}"/>
              </a:ext>
            </a:extLst>
          </p:cNvPr>
          <p:cNvSpPr txBox="1"/>
          <p:nvPr/>
        </p:nvSpPr>
        <p:spPr>
          <a:xfrm>
            <a:off x="3434661" y="835725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Photographer</a:t>
            </a:r>
            <a:r>
              <a:rPr kumimoji="1" lang="en-US" altLang="ja-JP" sz="1050" dirty="0"/>
              <a:t>B</a:t>
            </a:r>
            <a:endParaRPr kumimoji="1" lang="ja-JP" altLang="en-US" sz="105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DBC06FEB-B6EF-344C-8C8E-1A31C50B44EE}"/>
              </a:ext>
            </a:extLst>
          </p:cNvPr>
          <p:cNvSpPr/>
          <p:nvPr/>
        </p:nvSpPr>
        <p:spPr>
          <a:xfrm>
            <a:off x="860410" y="8246642"/>
            <a:ext cx="5137179" cy="111851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F64AADD-4DB1-554A-9156-B893CD60F5FB}"/>
              </a:ext>
            </a:extLst>
          </p:cNvPr>
          <p:cNvSpPr txBox="1"/>
          <p:nvPr/>
        </p:nvSpPr>
        <p:spPr>
          <a:xfrm>
            <a:off x="4569975" y="83136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F7941FB-9FA4-1741-9030-88CF500FD042}"/>
              </a:ext>
            </a:extLst>
          </p:cNvPr>
          <p:cNvSpPr txBox="1"/>
          <p:nvPr/>
        </p:nvSpPr>
        <p:spPr>
          <a:xfrm>
            <a:off x="4849123" y="835725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Photographer</a:t>
            </a:r>
            <a:r>
              <a:rPr kumimoji="1" lang="en-US" altLang="ja-JP" sz="1050" dirty="0"/>
              <a:t>C</a:t>
            </a:r>
            <a:endParaRPr kumimoji="1" lang="ja-JP" altLang="en-US" sz="105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D6EF0A2-17DB-9648-B5D9-580ACB9CFF6B}"/>
              </a:ext>
            </a:extLst>
          </p:cNvPr>
          <p:cNvSpPr txBox="1"/>
          <p:nvPr/>
        </p:nvSpPr>
        <p:spPr>
          <a:xfrm>
            <a:off x="1811035" y="8692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FCC1808-9486-1543-A7DA-8D5ADB2315E3}"/>
              </a:ext>
            </a:extLst>
          </p:cNvPr>
          <p:cNvSpPr txBox="1"/>
          <p:nvPr/>
        </p:nvSpPr>
        <p:spPr>
          <a:xfrm>
            <a:off x="2090183" y="8735875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equipment</a:t>
            </a:r>
            <a:r>
              <a:rPr kumimoji="1" lang="en-US" altLang="ja-JP" sz="1050" dirty="0"/>
              <a:t>A</a:t>
            </a:r>
            <a:endParaRPr kumimoji="1" lang="ja-JP" altLang="en-US" sz="105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CB34BA1-74B0-7C46-882B-7370D6CED1D6}"/>
              </a:ext>
            </a:extLst>
          </p:cNvPr>
          <p:cNvSpPr txBox="1"/>
          <p:nvPr/>
        </p:nvSpPr>
        <p:spPr>
          <a:xfrm>
            <a:off x="2811160" y="8692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751A7F8-9362-9C46-9504-AADDBFE356A7}"/>
              </a:ext>
            </a:extLst>
          </p:cNvPr>
          <p:cNvSpPr txBox="1"/>
          <p:nvPr/>
        </p:nvSpPr>
        <p:spPr>
          <a:xfrm>
            <a:off x="3090308" y="8735875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equipment</a:t>
            </a:r>
            <a:r>
              <a:rPr kumimoji="1" lang="en-US" altLang="ja-JP" sz="1050" dirty="0"/>
              <a:t>B</a:t>
            </a:r>
            <a:endParaRPr kumimoji="1" lang="ja-JP" altLang="en-US" sz="1050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505C8F9-0431-8B4B-9B5E-F0BD77BF363D}"/>
              </a:ext>
            </a:extLst>
          </p:cNvPr>
          <p:cNvCxnSpPr>
            <a:cxnSpLocks/>
          </p:cNvCxnSpPr>
          <p:nvPr/>
        </p:nvCxnSpPr>
        <p:spPr>
          <a:xfrm>
            <a:off x="921242" y="8692314"/>
            <a:ext cx="4963742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8AEF4489-48A9-E14C-A1A0-2069BB42EBC7}"/>
              </a:ext>
            </a:extLst>
          </p:cNvPr>
          <p:cNvSpPr txBox="1"/>
          <p:nvPr/>
        </p:nvSpPr>
        <p:spPr>
          <a:xfrm>
            <a:off x="3668410" y="8692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DB66F6B-30D7-0640-A0DF-98A1E8DB534A}"/>
              </a:ext>
            </a:extLst>
          </p:cNvPr>
          <p:cNvSpPr txBox="1"/>
          <p:nvPr/>
        </p:nvSpPr>
        <p:spPr>
          <a:xfrm>
            <a:off x="3947558" y="8735875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equipment</a:t>
            </a:r>
            <a:r>
              <a:rPr kumimoji="1" lang="en-US" altLang="ja-JP" sz="1050" dirty="0"/>
              <a:t>C</a:t>
            </a:r>
            <a:endParaRPr kumimoji="1" lang="ja-JP" altLang="en-US" sz="105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B1CBF76-F9A2-9944-8B3D-D91974A22629}"/>
              </a:ext>
            </a:extLst>
          </p:cNvPr>
          <p:cNvCxnSpPr>
            <a:cxnSpLocks/>
          </p:cNvCxnSpPr>
          <p:nvPr/>
        </p:nvCxnSpPr>
        <p:spPr>
          <a:xfrm>
            <a:off x="921242" y="9070932"/>
            <a:ext cx="4963742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443AA34D-5C51-2644-854F-3F1850FABB59}"/>
              </a:ext>
            </a:extLst>
          </p:cNvPr>
          <p:cNvSpPr txBox="1"/>
          <p:nvPr/>
        </p:nvSpPr>
        <p:spPr>
          <a:xfrm>
            <a:off x="1811035" y="9056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0E0A9368-4DAA-8C4A-8B40-DCE211F854AB}"/>
              </a:ext>
            </a:extLst>
          </p:cNvPr>
          <p:cNvSpPr txBox="1"/>
          <p:nvPr/>
        </p:nvSpPr>
        <p:spPr>
          <a:xfrm>
            <a:off x="2090183" y="910020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Edit quote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F295BB22-AE6A-0742-B602-396351A575A9}"/>
              </a:ext>
            </a:extLst>
          </p:cNvPr>
          <p:cNvSpPr txBox="1"/>
          <p:nvPr/>
        </p:nvSpPr>
        <p:spPr>
          <a:xfrm>
            <a:off x="1026171" y="5095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C2B078A6-EF1D-CE4B-8B3D-9F6D2227F1B8}"/>
              </a:ext>
            </a:extLst>
          </p:cNvPr>
          <p:cNvSpPr txBox="1"/>
          <p:nvPr/>
        </p:nvSpPr>
        <p:spPr>
          <a:xfrm>
            <a:off x="1305319" y="5139472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295ABEB-1600-E740-B85D-8E3B30C9169B}"/>
              </a:ext>
            </a:extLst>
          </p:cNvPr>
          <p:cNvSpPr txBox="1"/>
          <p:nvPr/>
        </p:nvSpPr>
        <p:spPr>
          <a:xfrm>
            <a:off x="2354908" y="5095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FD13000E-441A-5A47-99A7-47095A8BA5F1}"/>
              </a:ext>
            </a:extLst>
          </p:cNvPr>
          <p:cNvSpPr txBox="1"/>
          <p:nvPr/>
        </p:nvSpPr>
        <p:spPr>
          <a:xfrm>
            <a:off x="2634056" y="5139472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6E81FD47-39BF-FC4B-A8F3-98A87F7380F7}"/>
              </a:ext>
            </a:extLst>
          </p:cNvPr>
          <p:cNvSpPr txBox="1"/>
          <p:nvPr/>
        </p:nvSpPr>
        <p:spPr>
          <a:xfrm>
            <a:off x="3569346" y="5095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4BC31E0A-3DDD-6941-8167-16CD1BB67E64}"/>
              </a:ext>
            </a:extLst>
          </p:cNvPr>
          <p:cNvSpPr txBox="1"/>
          <p:nvPr/>
        </p:nvSpPr>
        <p:spPr>
          <a:xfrm>
            <a:off x="3848494" y="5139472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3D24BD4B-4377-8645-AB25-93D98236FB11}"/>
              </a:ext>
            </a:extLst>
          </p:cNvPr>
          <p:cNvSpPr txBox="1"/>
          <p:nvPr/>
        </p:nvSpPr>
        <p:spPr>
          <a:xfrm>
            <a:off x="4783784" y="5095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□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DB5DFB-8771-AC4E-83FE-0656AA341B23}"/>
              </a:ext>
            </a:extLst>
          </p:cNvPr>
          <p:cNvSpPr txBox="1"/>
          <p:nvPr/>
        </p:nvSpPr>
        <p:spPr>
          <a:xfrm>
            <a:off x="5062932" y="5139472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/>
              <a:t>1</a:t>
            </a:r>
            <a:r>
              <a:rPr kumimoji="1" lang="ja-JP" altLang="en-US" sz="1050"/>
              <a:t>Chartered daily</a:t>
            </a:r>
          </a:p>
        </p:txBody>
      </p:sp>
    </p:spTree>
    <p:extLst>
      <p:ext uri="{BB962C8B-B14F-4D97-AF65-F5344CB8AC3E}">
        <p14:creationId xmlns:p14="http://schemas.microsoft.com/office/powerpoint/2010/main" val="2904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(Reservation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0178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B-1.</a:t>
            </a:r>
            <a:r>
              <a:rPr kumimoji="1" lang="ja-JP" altLang="en-US" sz="1200"/>
              <a:t>Reservation registration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954CAA1-405A-A243-BABC-4F15BF3B8332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44F74E-CA38-D845-86C1-256F50AAB8AD}"/>
              </a:ext>
            </a:extLst>
          </p:cNvPr>
          <p:cNvSpPr txBox="1"/>
          <p:nvPr/>
        </p:nvSpPr>
        <p:spPr>
          <a:xfrm>
            <a:off x="453926" y="1120945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B-1.</a:t>
            </a:r>
            <a:r>
              <a:rPr kumimoji="1" lang="ja-JP" altLang="en-US" sz="1200"/>
              <a:t>Reservation registration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7C2567D-BCE9-C54C-87FA-1857DEEF09E1}"/>
              </a:ext>
            </a:extLst>
          </p:cNvPr>
          <p:cNvCxnSpPr/>
          <p:nvPr/>
        </p:nvCxnSpPr>
        <p:spPr>
          <a:xfrm>
            <a:off x="251117" y="9894607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5B532DC-825B-FD4C-9E6F-079152B63580}"/>
              </a:ext>
            </a:extLst>
          </p:cNvPr>
          <p:cNvSpPr txBox="1"/>
          <p:nvPr/>
        </p:nvSpPr>
        <p:spPr>
          <a:xfrm>
            <a:off x="374495" y="1405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■ Reservation confirmation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9B5C5FF-DB7D-A341-8D3F-7EA642F0CD48}"/>
              </a:ext>
            </a:extLst>
          </p:cNvPr>
          <p:cNvSpPr txBox="1"/>
          <p:nvPr/>
        </p:nvSpPr>
        <p:spPr>
          <a:xfrm>
            <a:off x="2008046" y="2291442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2021</a:t>
            </a:r>
            <a:r>
              <a:rPr kumimoji="1" lang="ja-JP" altLang="en-US" sz="1400"/>
              <a:t>Year</a:t>
            </a:r>
            <a:r>
              <a:rPr kumimoji="1" lang="en-US" altLang="ja-JP" sz="1400" dirty="0"/>
              <a:t>Ten</a:t>
            </a:r>
            <a:r>
              <a:rPr kumimoji="1" lang="ja-JP" altLang="en-US" sz="1400"/>
              <a:t>Month</a:t>
            </a:r>
            <a:r>
              <a:rPr kumimoji="1" lang="en-US" altLang="ja-JP" sz="1400" dirty="0"/>
              <a:t>12</a:t>
            </a:r>
            <a:r>
              <a:rPr kumimoji="1" lang="ja-JP" altLang="en-US" sz="1400"/>
              <a:t>Day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F3A2DD2-D36E-7645-A3E5-4482701BC6FE}"/>
              </a:ext>
            </a:extLst>
          </p:cNvPr>
          <p:cNvSpPr txBox="1"/>
          <p:nvPr/>
        </p:nvSpPr>
        <p:spPr>
          <a:xfrm>
            <a:off x="2050910" y="254648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IN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11:30</a:t>
            </a:r>
            <a:endParaRPr kumimoji="1" lang="ja-JP" altLang="en-US" sz="14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9AA97B3-46A7-4B46-852A-AC9534A16516}"/>
              </a:ext>
            </a:extLst>
          </p:cNvPr>
          <p:cNvSpPr txBox="1"/>
          <p:nvPr/>
        </p:nvSpPr>
        <p:spPr>
          <a:xfrm>
            <a:off x="3407261" y="2533059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OUT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13:00</a:t>
            </a:r>
            <a:endParaRPr kumimoji="1" lang="ja-JP" altLang="en-US" sz="14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18E24BB-1D62-A94D-9B9F-A350D08198B1}"/>
              </a:ext>
            </a:extLst>
          </p:cNvPr>
          <p:cNvSpPr/>
          <p:nvPr/>
        </p:nvSpPr>
        <p:spPr>
          <a:xfrm>
            <a:off x="2050493" y="4669850"/>
            <a:ext cx="2815387" cy="423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algn="l"/>
            <a:r>
              <a:rPr kumimoji="1" lang="ja-JP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Please fill in other cases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76595A5-0BB1-F443-A090-19DE8038BFCA}"/>
              </a:ext>
            </a:extLst>
          </p:cNvPr>
          <p:cNvSpPr txBox="1"/>
          <p:nvPr/>
        </p:nvSpPr>
        <p:spPr>
          <a:xfrm>
            <a:off x="549133" y="4344490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Usage</a:t>
            </a:r>
            <a:r>
              <a:rPr kumimoji="1" lang="en-US" altLang="ja-JP" sz="1100" dirty="0"/>
              <a:t> 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5CE320CD-8D36-5843-9DEE-259EA7ED7762}"/>
              </a:ext>
            </a:extLst>
          </p:cNvPr>
          <p:cNvSpPr/>
          <p:nvPr/>
        </p:nvSpPr>
        <p:spPr>
          <a:xfrm>
            <a:off x="2050493" y="4338508"/>
            <a:ext cx="201723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en-US" altLang="ja-JP" sz="1050" dirty="0">
                <a:solidFill>
                  <a:schemeClr val="tx1"/>
                </a:solidFill>
              </a:rPr>
              <a:t>---- </a:t>
            </a:r>
            <a:r>
              <a:rPr kumimoji="1" lang="ja-JP" altLang="en-US" sz="1050">
                <a:solidFill>
                  <a:schemeClr val="tx1"/>
                </a:solidFill>
              </a:rPr>
              <a:t>Please select</a:t>
            </a:r>
            <a:r>
              <a:rPr kumimoji="1" lang="en-US" altLang="ja-JP" sz="1050" dirty="0">
                <a:solidFill>
                  <a:schemeClr val="tx1"/>
                </a:solidFill>
              </a:rPr>
              <a:t> ----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1024CF76-5C41-C04C-9F74-3F2F98F7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12" y="4338508"/>
            <a:ext cx="240418" cy="256445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0E34513-E9A9-8B40-9472-0092A2EB2CC6}"/>
              </a:ext>
            </a:extLst>
          </p:cNvPr>
          <p:cNvCxnSpPr/>
          <p:nvPr/>
        </p:nvCxnSpPr>
        <p:spPr>
          <a:xfrm>
            <a:off x="268188" y="5563172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EEF9B90-9468-E841-864B-C7CAB67B7030}"/>
              </a:ext>
            </a:extLst>
          </p:cNvPr>
          <p:cNvSpPr txBox="1"/>
          <p:nvPr/>
        </p:nvSpPr>
        <p:spPr>
          <a:xfrm>
            <a:off x="2732063" y="5150880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Reservation registration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A8DF46A-EBA8-F443-A9C5-FC62EA42A2D8}"/>
              </a:ext>
            </a:extLst>
          </p:cNvPr>
          <p:cNvSpPr txBox="1"/>
          <p:nvPr/>
        </p:nvSpPr>
        <p:spPr>
          <a:xfrm>
            <a:off x="545671" y="8955896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Purpose of use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5132FBF-A1AC-634C-A84F-7372A406BC0D}"/>
              </a:ext>
            </a:extLst>
          </p:cNvPr>
          <p:cNvSpPr txBox="1"/>
          <p:nvPr/>
        </p:nvSpPr>
        <p:spPr>
          <a:xfrm>
            <a:off x="1903719" y="8917164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050" dirty="0" err="1"/>
              <a:t>Youtube</a:t>
            </a:r>
            <a:r>
              <a:rPr kumimoji="1" lang="ja-JP" altLang="en-US" sz="1050"/>
              <a:t>Video shooting for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6EC0D2-A30B-EF45-86F6-829748B05E94}"/>
              </a:ext>
            </a:extLst>
          </p:cNvPr>
          <p:cNvSpPr txBox="1"/>
          <p:nvPr/>
        </p:nvSpPr>
        <p:spPr>
          <a:xfrm>
            <a:off x="2144442" y="6201857"/>
            <a:ext cx="33063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400" dirty="0"/>
              <a:t>45847871</a:t>
            </a:r>
            <a:endParaRPr kumimoji="1" lang="ja-JP" altLang="en-US" sz="1400"/>
          </a:p>
        </p:txBody>
      </p:sp>
      <p:sp>
        <p:nvSpPr>
          <p:cNvPr id="78" name="下矢印 77">
            <a:extLst>
              <a:ext uri="{FF2B5EF4-FFF2-40B4-BE49-F238E27FC236}">
                <a16:creationId xmlns:a16="http://schemas.microsoft.com/office/drawing/2014/main" id="{42A2F4F9-2D6B-8F45-B1AF-27DC107489EA}"/>
              </a:ext>
            </a:extLst>
          </p:cNvPr>
          <p:cNvSpPr/>
          <p:nvPr/>
        </p:nvSpPr>
        <p:spPr>
          <a:xfrm>
            <a:off x="2348411" y="5563172"/>
            <a:ext cx="1336851" cy="368589"/>
          </a:xfrm>
          <a:prstGeom prst="downArrow">
            <a:avLst>
              <a:gd name="adj1" fmla="val 50000"/>
              <a:gd name="adj2" fmla="val 729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013B723-EAE8-AF4D-85E4-764B031F4919}"/>
              </a:ext>
            </a:extLst>
          </p:cNvPr>
          <p:cNvSpPr txBox="1"/>
          <p:nvPr/>
        </p:nvSpPr>
        <p:spPr>
          <a:xfrm>
            <a:off x="2377057" y="9569321"/>
            <a:ext cx="145224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Return to reservation list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24E463A-EA1A-8943-8A3F-4F055BA78167}"/>
              </a:ext>
            </a:extLst>
          </p:cNvPr>
          <p:cNvSpPr txBox="1"/>
          <p:nvPr/>
        </p:nvSpPr>
        <p:spPr>
          <a:xfrm>
            <a:off x="549133" y="4042522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Acquisition</a:t>
            </a:r>
            <a:r>
              <a:rPr kumimoji="1" lang="en-US" altLang="ja-JP" sz="1100" dirty="0"/>
              <a:t>POINT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9D9FEA0-4C2D-3B48-AAE4-B3FFFF87E44B}"/>
              </a:ext>
            </a:extLst>
          </p:cNvPr>
          <p:cNvSpPr txBox="1"/>
          <p:nvPr/>
        </p:nvSpPr>
        <p:spPr>
          <a:xfrm>
            <a:off x="3096725" y="4042522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→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Total result</a:t>
            </a:r>
            <a:r>
              <a:rPr kumimoji="1" lang="en-US" altLang="ja-JP" sz="1100" dirty="0"/>
              <a:t>POINT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4BFF36B-BF84-524C-B220-6A255ACC6336}"/>
              </a:ext>
            </a:extLst>
          </p:cNvPr>
          <p:cNvSpPr txBox="1"/>
          <p:nvPr/>
        </p:nvSpPr>
        <p:spPr>
          <a:xfrm>
            <a:off x="2064883" y="4038218"/>
            <a:ext cx="3417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/>
              <a:t>12</a:t>
            </a:r>
            <a:endParaRPr kumimoji="1" lang="ja-JP" altLang="en-US" sz="120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62FF4D0-5B81-D847-87D0-ABB0BFE5F7C1}"/>
              </a:ext>
            </a:extLst>
          </p:cNvPr>
          <p:cNvSpPr txBox="1"/>
          <p:nvPr/>
        </p:nvSpPr>
        <p:spPr>
          <a:xfrm>
            <a:off x="4402179" y="4054667"/>
            <a:ext cx="34176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200" dirty="0"/>
              <a:t>twenty four</a:t>
            </a:r>
            <a:endParaRPr kumimoji="1" lang="ja-JP" altLang="en-US" sz="12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2BCA979-1A5C-B149-B88F-B7D6C749CD80}"/>
              </a:ext>
            </a:extLst>
          </p:cNvPr>
          <p:cNvSpPr txBox="1"/>
          <p:nvPr/>
        </p:nvSpPr>
        <p:spPr>
          <a:xfrm>
            <a:off x="540715" y="8613001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Acquisition</a:t>
            </a:r>
            <a:r>
              <a:rPr kumimoji="1" lang="en-US" altLang="ja-JP" sz="1100" dirty="0"/>
              <a:t>POINT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2DA8D58-30F1-2345-BE24-77B2B0880E86}"/>
              </a:ext>
            </a:extLst>
          </p:cNvPr>
          <p:cNvSpPr txBox="1"/>
          <p:nvPr/>
        </p:nvSpPr>
        <p:spPr>
          <a:xfrm>
            <a:off x="2515490" y="862291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→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total</a:t>
            </a:r>
            <a:r>
              <a:rPr kumimoji="1" lang="en-US" altLang="ja-JP" sz="1100" dirty="0"/>
              <a:t>POINT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DBA2641-DF86-004D-9572-9D45905EFB5B}"/>
              </a:ext>
            </a:extLst>
          </p:cNvPr>
          <p:cNvSpPr txBox="1"/>
          <p:nvPr/>
        </p:nvSpPr>
        <p:spPr>
          <a:xfrm>
            <a:off x="2114264" y="8608697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12</a:t>
            </a:r>
            <a:endParaRPr kumimoji="1" lang="ja-JP" altLang="en-US" sz="14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67106D9-1D6A-814E-A7C3-27C084D73217}"/>
              </a:ext>
            </a:extLst>
          </p:cNvPr>
          <p:cNvSpPr txBox="1"/>
          <p:nvPr/>
        </p:nvSpPr>
        <p:spPr>
          <a:xfrm>
            <a:off x="3450507" y="8608697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twenty four</a:t>
            </a:r>
            <a:endParaRPr kumimoji="1" lang="ja-JP" altLang="en-US" sz="140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11F585-E3EF-B74B-ACAC-2AEA970C5B10}"/>
              </a:ext>
            </a:extLst>
          </p:cNvPr>
          <p:cNvSpPr txBox="1"/>
          <p:nvPr/>
        </p:nvSpPr>
        <p:spPr>
          <a:xfrm>
            <a:off x="549133" y="285901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Space charge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2DC681B-CAD2-DD40-B6EE-59E716055A4D}"/>
              </a:ext>
            </a:extLst>
          </p:cNvPr>
          <p:cNvSpPr txBox="1"/>
          <p:nvPr/>
        </p:nvSpPr>
        <p:spPr>
          <a:xfrm>
            <a:off x="2006617" y="2797440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4,000</a:t>
            </a:r>
            <a:endParaRPr kumimoji="1" lang="ja-JP" altLang="en-US" sz="14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F816DD1-DD9D-3749-AFD1-D4ECD050F6B7}"/>
              </a:ext>
            </a:extLst>
          </p:cNvPr>
          <p:cNvSpPr txBox="1"/>
          <p:nvPr/>
        </p:nvSpPr>
        <p:spPr>
          <a:xfrm>
            <a:off x="549133" y="831281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Total charge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9262A1D-6145-0F4C-B397-E6780051C84B}"/>
              </a:ext>
            </a:extLst>
          </p:cNvPr>
          <p:cNvSpPr txBox="1"/>
          <p:nvPr/>
        </p:nvSpPr>
        <p:spPr>
          <a:xfrm>
            <a:off x="2122682" y="8308515"/>
            <a:ext cx="8659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12,000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57A531-83F8-1B41-9351-826CFA50CF9F}"/>
              </a:ext>
            </a:extLst>
          </p:cNvPr>
          <p:cNvSpPr txBox="1"/>
          <p:nvPr/>
        </p:nvSpPr>
        <p:spPr>
          <a:xfrm>
            <a:off x="5492829" y="56788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>
                <a:solidFill>
                  <a:srgbClr val="FF0000"/>
                </a:solidFill>
              </a:rPr>
              <a:t>booking is done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1178A55-90C5-7744-B2C2-4E7473B3AE53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3FA4BD-0851-C14B-A46D-5C3B1F84AA5E}"/>
              </a:ext>
            </a:extLst>
          </p:cNvPr>
          <p:cNvSpPr txBox="1"/>
          <p:nvPr/>
        </p:nvSpPr>
        <p:spPr>
          <a:xfrm>
            <a:off x="2002736" y="186125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Shinsaibashi Amemura store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E963C10-2192-0048-BD1E-8DC53186D7A1}"/>
              </a:ext>
            </a:extLst>
          </p:cNvPr>
          <p:cNvSpPr txBox="1"/>
          <p:nvPr/>
        </p:nvSpPr>
        <p:spPr>
          <a:xfrm>
            <a:off x="549133" y="18612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Store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359D98-5278-D745-AD51-36C638A62894}"/>
              </a:ext>
            </a:extLst>
          </p:cNvPr>
          <p:cNvSpPr txBox="1"/>
          <p:nvPr/>
        </p:nvSpPr>
        <p:spPr>
          <a:xfrm>
            <a:off x="549133" y="20778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Space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B96A017-55F4-8549-9881-FBEBB9E77AE9}"/>
              </a:ext>
            </a:extLst>
          </p:cNvPr>
          <p:cNvSpPr txBox="1"/>
          <p:nvPr/>
        </p:nvSpPr>
        <p:spPr>
          <a:xfrm>
            <a:off x="1996077" y="207549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space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F1F0775-2B85-9F47-AD4A-B6C85C8A63A0}"/>
              </a:ext>
            </a:extLst>
          </p:cNvPr>
          <p:cNvSpPr txBox="1"/>
          <p:nvPr/>
        </p:nvSpPr>
        <p:spPr>
          <a:xfrm>
            <a:off x="540715" y="23170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Reservation date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79DC40D-EBC8-5B4A-854C-009427E92C16}"/>
              </a:ext>
            </a:extLst>
          </p:cNvPr>
          <p:cNvSpPr txBox="1"/>
          <p:nvPr/>
        </p:nvSpPr>
        <p:spPr>
          <a:xfrm>
            <a:off x="549133" y="26091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Reservation time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ED0C8A-7C03-D346-95BF-F205B5871128}"/>
              </a:ext>
            </a:extLst>
          </p:cNvPr>
          <p:cNvSpPr txBox="1"/>
          <p:nvPr/>
        </p:nvSpPr>
        <p:spPr>
          <a:xfrm>
            <a:off x="549133" y="47159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Remarks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D21944C-3544-8649-A20E-57B33A012367}"/>
              </a:ext>
            </a:extLst>
          </p:cNvPr>
          <p:cNvSpPr txBox="1"/>
          <p:nvPr/>
        </p:nvSpPr>
        <p:spPr>
          <a:xfrm>
            <a:off x="374496" y="575103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>
                <a:solidFill>
                  <a:srgbClr val="FF0000"/>
                </a:solidFill>
              </a:rPr>
              <a:t>■ Reservation completed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65DFEA3-6FF9-0B4F-8325-4B70116EA72C}"/>
              </a:ext>
            </a:extLst>
          </p:cNvPr>
          <p:cNvSpPr txBox="1"/>
          <p:nvPr/>
        </p:nvSpPr>
        <p:spPr>
          <a:xfrm>
            <a:off x="549133" y="6240903"/>
            <a:ext cx="9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100"/>
              <a:t>◆ Reservation number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4FE51AE-8C47-E941-A0A2-4AC92F80F368}"/>
              </a:ext>
            </a:extLst>
          </p:cNvPr>
          <p:cNvSpPr txBox="1"/>
          <p:nvPr/>
        </p:nvSpPr>
        <p:spPr>
          <a:xfrm>
            <a:off x="2136590" y="6915618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2021</a:t>
            </a:r>
            <a:r>
              <a:rPr kumimoji="1" lang="ja-JP" altLang="en-US" sz="1400"/>
              <a:t>Year</a:t>
            </a:r>
            <a:r>
              <a:rPr kumimoji="1" lang="en-US" altLang="ja-JP" sz="1400" dirty="0"/>
              <a:t>Ten</a:t>
            </a:r>
            <a:r>
              <a:rPr kumimoji="1" lang="ja-JP" altLang="en-US" sz="1400"/>
              <a:t>Month</a:t>
            </a:r>
            <a:r>
              <a:rPr kumimoji="1" lang="en-US" altLang="ja-JP" sz="1400" dirty="0"/>
              <a:t>12</a:t>
            </a:r>
            <a:r>
              <a:rPr kumimoji="1" lang="ja-JP" altLang="en-US" sz="1400"/>
              <a:t>Day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0DA4CE0-7206-5442-AE70-E5DF2DC9B45E}"/>
              </a:ext>
            </a:extLst>
          </p:cNvPr>
          <p:cNvSpPr txBox="1"/>
          <p:nvPr/>
        </p:nvSpPr>
        <p:spPr>
          <a:xfrm>
            <a:off x="2184764" y="718834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IN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11:30</a:t>
            </a:r>
            <a:endParaRPr kumimoji="1" lang="ja-JP" altLang="en-US" sz="140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F79E074-BD1C-F941-897B-C4185F429EF5}"/>
              </a:ext>
            </a:extLst>
          </p:cNvPr>
          <p:cNvSpPr txBox="1"/>
          <p:nvPr/>
        </p:nvSpPr>
        <p:spPr>
          <a:xfrm>
            <a:off x="3541115" y="7174920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OUT</a:t>
            </a:r>
            <a:r>
              <a:rPr kumimoji="1" lang="ja-JP" altLang="en-US" sz="1400"/>
              <a:t>→</a:t>
            </a:r>
            <a:r>
              <a:rPr kumimoji="1" lang="en-US" altLang="ja-JP" sz="1400" dirty="0"/>
              <a:t> 13:00</a:t>
            </a:r>
            <a:endParaRPr kumimoji="1" lang="ja-JP" altLang="en-US" sz="14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E2B6248-544F-8849-AB0E-D1E7C2FD3C20}"/>
              </a:ext>
            </a:extLst>
          </p:cNvPr>
          <p:cNvSpPr txBox="1"/>
          <p:nvPr/>
        </p:nvSpPr>
        <p:spPr>
          <a:xfrm>
            <a:off x="2136590" y="644557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Shinsaibashi Amemura store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D1B3B75-013F-A946-9387-46F25C190537}"/>
              </a:ext>
            </a:extLst>
          </p:cNvPr>
          <p:cNvSpPr txBox="1"/>
          <p:nvPr/>
        </p:nvSpPr>
        <p:spPr>
          <a:xfrm>
            <a:off x="549133" y="64661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Store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55C113D-ABCE-1C44-B0BA-7FC1A7D123BE}"/>
              </a:ext>
            </a:extLst>
          </p:cNvPr>
          <p:cNvSpPr txBox="1"/>
          <p:nvPr/>
        </p:nvSpPr>
        <p:spPr>
          <a:xfrm>
            <a:off x="540715" y="668018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Space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9F80A2E-C1F0-1A48-92D9-E966F2885BEE}"/>
              </a:ext>
            </a:extLst>
          </p:cNvPr>
          <p:cNvSpPr txBox="1"/>
          <p:nvPr/>
        </p:nvSpPr>
        <p:spPr>
          <a:xfrm>
            <a:off x="2115367" y="6686971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pace</a:t>
            </a:r>
            <a:r>
              <a:rPr kumimoji="1" lang="en-US" altLang="ja-JP" sz="1200" dirty="0"/>
              <a:t>A</a:t>
            </a:r>
            <a:endParaRPr kumimoji="1" lang="ja-JP" altLang="en-US" sz="120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14A0ED6-9430-A74B-8A91-450CE81231D5}"/>
              </a:ext>
            </a:extLst>
          </p:cNvPr>
          <p:cNvSpPr txBox="1"/>
          <p:nvPr/>
        </p:nvSpPr>
        <p:spPr>
          <a:xfrm>
            <a:off x="528169" y="69458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Reservation date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F4536A4-099F-4A4F-A3B7-A1A3220C9146}"/>
              </a:ext>
            </a:extLst>
          </p:cNvPr>
          <p:cNvSpPr txBox="1"/>
          <p:nvPr/>
        </p:nvSpPr>
        <p:spPr>
          <a:xfrm>
            <a:off x="523485" y="725035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Reservation time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F95FF3A-0F4D-E243-BCA7-BD10DE9E20A3}"/>
              </a:ext>
            </a:extLst>
          </p:cNvPr>
          <p:cNvSpPr txBox="1"/>
          <p:nvPr/>
        </p:nvSpPr>
        <p:spPr>
          <a:xfrm>
            <a:off x="549133" y="6025011"/>
            <a:ext cx="9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100"/>
              <a:t>◆ Customer number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812584A-A8DA-F44C-95C3-C9CC97824C5E}"/>
              </a:ext>
            </a:extLst>
          </p:cNvPr>
          <p:cNvSpPr txBox="1"/>
          <p:nvPr/>
        </p:nvSpPr>
        <p:spPr>
          <a:xfrm>
            <a:off x="549133" y="1674467"/>
            <a:ext cx="9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100"/>
              <a:t>◆ Customer number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1D011CF-844D-6040-BD7C-3F86F386D1CF}"/>
              </a:ext>
            </a:extLst>
          </p:cNvPr>
          <p:cNvSpPr txBox="1"/>
          <p:nvPr/>
        </p:nvSpPr>
        <p:spPr>
          <a:xfrm>
            <a:off x="2092870" y="5993288"/>
            <a:ext cx="14482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400" dirty="0"/>
              <a:t>123456</a:t>
            </a:r>
            <a:endParaRPr kumimoji="1" lang="ja-JP" altLang="en-US" sz="14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2ABD6FE-6263-0E40-A8D5-B0D92510E426}"/>
              </a:ext>
            </a:extLst>
          </p:cNvPr>
          <p:cNvSpPr txBox="1"/>
          <p:nvPr/>
        </p:nvSpPr>
        <p:spPr>
          <a:xfrm>
            <a:off x="1929946" y="1614413"/>
            <a:ext cx="1318662" cy="313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400" dirty="0"/>
              <a:t>123456</a:t>
            </a:r>
            <a:endParaRPr kumimoji="1" lang="ja-JP" altLang="en-US" sz="14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CC7DC1A-896B-DE49-8C6D-F722C54CA437}"/>
              </a:ext>
            </a:extLst>
          </p:cNvPr>
          <p:cNvSpPr txBox="1"/>
          <p:nvPr/>
        </p:nvSpPr>
        <p:spPr>
          <a:xfrm>
            <a:off x="3614669" y="167509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Yamada</a:t>
            </a:r>
            <a:r>
              <a:rPr kumimoji="1" lang="en-US" altLang="ja-JP" sz="1050" dirty="0"/>
              <a:t> </a:t>
            </a:r>
            <a:r>
              <a:rPr kumimoji="1" lang="ja-JP" altLang="en-US" sz="1050"/>
              <a:t>Taro</a:t>
            </a:r>
            <a:r>
              <a:rPr kumimoji="1" lang="en-US" altLang="ja-JP" sz="1050" dirty="0"/>
              <a:t> </a:t>
            </a:r>
            <a:r>
              <a:rPr kumimoji="1" lang="ja-JP" altLang="en-US" sz="1050"/>
              <a:t>Mr</a:t>
            </a:r>
            <a:endParaRPr kumimoji="1" lang="en-US" altLang="ja-JP" sz="105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38CA8A3-C891-894A-8B5E-9D54AA5BFCFF}"/>
              </a:ext>
            </a:extLst>
          </p:cNvPr>
          <p:cNvSpPr txBox="1"/>
          <p:nvPr/>
        </p:nvSpPr>
        <p:spPr>
          <a:xfrm>
            <a:off x="3620516" y="6036997"/>
            <a:ext cx="95410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Yamada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Taro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Mr</a:t>
            </a:r>
            <a:endParaRPr kumimoji="1" lang="en-US" altLang="ja-JP" sz="11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530680-296C-FD42-8125-12AC1EFB2336}"/>
              </a:ext>
            </a:extLst>
          </p:cNvPr>
          <p:cNvSpPr txBox="1"/>
          <p:nvPr/>
        </p:nvSpPr>
        <p:spPr>
          <a:xfrm>
            <a:off x="2588794" y="28034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circle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4EE36A0-35D3-B945-B6A3-538E58073164}"/>
              </a:ext>
            </a:extLst>
          </p:cNvPr>
          <p:cNvSpPr txBox="1"/>
          <p:nvPr/>
        </p:nvSpPr>
        <p:spPr>
          <a:xfrm>
            <a:off x="3029864" y="1674467"/>
            <a:ext cx="65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100"/>
              <a:t>◆ Name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60728FB-7024-4444-9CAB-8DEB57B787E1}"/>
              </a:ext>
            </a:extLst>
          </p:cNvPr>
          <p:cNvSpPr txBox="1"/>
          <p:nvPr/>
        </p:nvSpPr>
        <p:spPr>
          <a:xfrm>
            <a:off x="3011319" y="6025011"/>
            <a:ext cx="737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1100"/>
              <a:t>◆ Name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18A3E10-13FD-1746-861C-5D063BD7A1A2}"/>
              </a:ext>
            </a:extLst>
          </p:cNvPr>
          <p:cNvSpPr txBox="1"/>
          <p:nvPr/>
        </p:nvSpPr>
        <p:spPr>
          <a:xfrm>
            <a:off x="542667" y="3085327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</a:t>
            </a:r>
            <a:r>
              <a:rPr kumimoji="1" lang="ja-JP" altLang="en-US" sz="1000"/>
              <a:t>Additional option fee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9F9C033-E772-654F-AC1C-08A5EC75F088}"/>
              </a:ext>
            </a:extLst>
          </p:cNvPr>
          <p:cNvSpPr txBox="1"/>
          <p:nvPr/>
        </p:nvSpPr>
        <p:spPr>
          <a:xfrm>
            <a:off x="2022559" y="3091598"/>
            <a:ext cx="10711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Photographer</a:t>
            </a:r>
            <a:r>
              <a:rPr kumimoji="1" lang="en-US" altLang="ja-JP" sz="1050" dirty="0"/>
              <a:t>A</a:t>
            </a:r>
            <a:r>
              <a:rPr kumimoji="1" lang="ja-JP" altLang="en-US" sz="1050"/>
              <a:t>: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B988186-AFF9-BE4D-B848-3AA31B94853B}"/>
              </a:ext>
            </a:extLst>
          </p:cNvPr>
          <p:cNvSpPr txBox="1"/>
          <p:nvPr/>
        </p:nvSpPr>
        <p:spPr>
          <a:xfrm>
            <a:off x="3731994" y="3085327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equipment</a:t>
            </a:r>
            <a:r>
              <a:rPr kumimoji="1" lang="en-US" altLang="ja-JP" sz="1050" dirty="0"/>
              <a:t>A</a:t>
            </a:r>
            <a:r>
              <a:rPr kumimoji="1" lang="ja-JP" altLang="en-US" sz="1050"/>
              <a:t>: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D86EF70-10DD-A143-8A01-AAD922B51490}"/>
              </a:ext>
            </a:extLst>
          </p:cNvPr>
          <p:cNvSpPr txBox="1"/>
          <p:nvPr/>
        </p:nvSpPr>
        <p:spPr>
          <a:xfrm>
            <a:off x="2907416" y="3054146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4,000</a:t>
            </a:r>
            <a:endParaRPr kumimoji="1" lang="ja-JP" alt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7C2EFB3-737F-A148-98AE-553B25EBA58E}"/>
              </a:ext>
            </a:extLst>
          </p:cNvPr>
          <p:cNvSpPr txBox="1"/>
          <p:nvPr/>
        </p:nvSpPr>
        <p:spPr>
          <a:xfrm>
            <a:off x="3358474" y="30676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circle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B5A16DA-E076-614C-B536-BDBDA2897FB5}"/>
              </a:ext>
            </a:extLst>
          </p:cNvPr>
          <p:cNvSpPr txBox="1"/>
          <p:nvPr/>
        </p:nvSpPr>
        <p:spPr>
          <a:xfrm>
            <a:off x="4232476" y="3042091"/>
            <a:ext cx="5950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4,000</a:t>
            </a:r>
            <a:endParaRPr kumimoji="1" lang="ja-JP" alt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DDC65FB-EC19-9B4B-8565-9BE78638A7B3}"/>
              </a:ext>
            </a:extLst>
          </p:cNvPr>
          <p:cNvSpPr txBox="1"/>
          <p:nvPr/>
        </p:nvSpPr>
        <p:spPr>
          <a:xfrm>
            <a:off x="4685452" y="305596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circle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2F47368-F1C2-ED44-B216-D02BE249288F}"/>
              </a:ext>
            </a:extLst>
          </p:cNvPr>
          <p:cNvSpPr txBox="1"/>
          <p:nvPr/>
        </p:nvSpPr>
        <p:spPr>
          <a:xfrm>
            <a:off x="549133" y="367920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Total</a:t>
            </a:r>
            <a:r>
              <a:rPr kumimoji="1" lang="ja-JP" altLang="en-US" sz="1000"/>
              <a:t>price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C30470-DAB4-5E43-86E8-49613F5BBF33}"/>
              </a:ext>
            </a:extLst>
          </p:cNvPr>
          <p:cNvSpPr txBox="1"/>
          <p:nvPr/>
        </p:nvSpPr>
        <p:spPr>
          <a:xfrm>
            <a:off x="2064883" y="3673546"/>
            <a:ext cx="6864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12,000</a:t>
            </a:r>
            <a:endParaRPr kumimoji="1" lang="ja-JP" altLang="en-US" sz="140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E6A62B0-EDA0-D442-B88C-454407C6BAD1}"/>
              </a:ext>
            </a:extLst>
          </p:cNvPr>
          <p:cNvSpPr txBox="1"/>
          <p:nvPr/>
        </p:nvSpPr>
        <p:spPr>
          <a:xfrm>
            <a:off x="2693762" y="367354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circle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D604147-55B9-F046-BBE7-04643DD7D04F}"/>
              </a:ext>
            </a:extLst>
          </p:cNvPr>
          <p:cNvSpPr txBox="1"/>
          <p:nvPr/>
        </p:nvSpPr>
        <p:spPr>
          <a:xfrm>
            <a:off x="549133" y="750923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Space charge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F59D441C-7C2E-0844-B8D5-F2DF3C9EBAA8}"/>
              </a:ext>
            </a:extLst>
          </p:cNvPr>
          <p:cNvSpPr txBox="1"/>
          <p:nvPr/>
        </p:nvSpPr>
        <p:spPr>
          <a:xfrm>
            <a:off x="2182356" y="7456453"/>
            <a:ext cx="7745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BA71537-AA15-D543-A6AD-675C02B39E77}"/>
              </a:ext>
            </a:extLst>
          </p:cNvPr>
          <p:cNvSpPr txBox="1"/>
          <p:nvPr/>
        </p:nvSpPr>
        <p:spPr>
          <a:xfrm>
            <a:off x="549133" y="7778740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Additional option fee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425A2AE-2098-C54B-9B07-F73BA1DE23C0}"/>
              </a:ext>
            </a:extLst>
          </p:cNvPr>
          <p:cNvSpPr txBox="1"/>
          <p:nvPr/>
        </p:nvSpPr>
        <p:spPr>
          <a:xfrm>
            <a:off x="2182356" y="7725960"/>
            <a:ext cx="19559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Photographer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C22E19F-D6BF-C843-8635-2EC29215657C}"/>
              </a:ext>
            </a:extLst>
          </p:cNvPr>
          <p:cNvSpPr txBox="1"/>
          <p:nvPr/>
        </p:nvSpPr>
        <p:spPr>
          <a:xfrm>
            <a:off x="4165160" y="7725960"/>
            <a:ext cx="14173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equipment</a:t>
            </a:r>
            <a:r>
              <a:rPr kumimoji="1" lang="en-US" altLang="ja-JP" sz="1400" dirty="0"/>
              <a:t>A</a:t>
            </a:r>
            <a:r>
              <a:rPr kumimoji="1" lang="ja-JP" altLang="en-US" sz="1400"/>
              <a:t>:</a:t>
            </a:r>
            <a:r>
              <a:rPr kumimoji="1" lang="en-US" altLang="ja-JP" sz="1400" dirty="0"/>
              <a:t>4,000</a:t>
            </a:r>
            <a:r>
              <a:rPr kumimoji="1" lang="ja-JP" altLang="en-US" sz="1400"/>
              <a:t>circle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906FDA0-5280-E840-BF89-B8A101D2C446}"/>
              </a:ext>
            </a:extLst>
          </p:cNvPr>
          <p:cNvSpPr txBox="1"/>
          <p:nvPr/>
        </p:nvSpPr>
        <p:spPr>
          <a:xfrm>
            <a:off x="545671" y="919652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/>
              <a:t>◆ Remarks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A543927-CBD4-B64E-BF4C-18FD96586A35}"/>
              </a:ext>
            </a:extLst>
          </p:cNvPr>
          <p:cNvSpPr txBox="1"/>
          <p:nvPr/>
        </p:nvSpPr>
        <p:spPr>
          <a:xfrm>
            <a:off x="542667" y="339251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Other additional charges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C6971D9-62E0-8B41-B632-6FEC3C963C69}"/>
              </a:ext>
            </a:extLst>
          </p:cNvPr>
          <p:cNvSpPr txBox="1"/>
          <p:nvPr/>
        </p:nvSpPr>
        <p:spPr>
          <a:xfrm>
            <a:off x="2064883" y="3359220"/>
            <a:ext cx="6940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en-US" altLang="ja-JP" sz="1400" dirty="0"/>
              <a:t>0</a:t>
            </a:r>
            <a:endParaRPr kumimoji="1" lang="ja-JP" altLang="en-US" sz="14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2578E72-8845-5A45-9570-C93A9D1875E1}"/>
              </a:ext>
            </a:extLst>
          </p:cNvPr>
          <p:cNvSpPr txBox="1"/>
          <p:nvPr/>
        </p:nvSpPr>
        <p:spPr>
          <a:xfrm>
            <a:off x="2693762" y="338779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/>
              <a:t>circle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40A39F5-D65C-C740-BD91-8E612541391C}"/>
              </a:ext>
            </a:extLst>
          </p:cNvPr>
          <p:cNvSpPr txBox="1"/>
          <p:nvPr/>
        </p:nvSpPr>
        <p:spPr>
          <a:xfrm>
            <a:off x="549133" y="802162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◆ Other additional charges</a:t>
            </a:r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B9294ED9-487A-604A-A595-0DB7A4013471}"/>
              </a:ext>
            </a:extLst>
          </p:cNvPr>
          <p:cNvSpPr txBox="1"/>
          <p:nvPr/>
        </p:nvSpPr>
        <p:spPr>
          <a:xfrm>
            <a:off x="2122682" y="7972759"/>
            <a:ext cx="45557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400" dirty="0"/>
              <a:t>0</a:t>
            </a:r>
            <a:r>
              <a:rPr kumimoji="1" lang="ja-JP" altLang="en-US" sz="140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37691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79D20-0155-7F4D-91AC-D48E2DD0580B}"/>
              </a:ext>
            </a:extLst>
          </p:cNvPr>
          <p:cNvSpPr txBox="1"/>
          <p:nvPr/>
        </p:nvSpPr>
        <p:spPr>
          <a:xfrm>
            <a:off x="142876" y="171450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Management screen</a:t>
            </a:r>
            <a:r>
              <a:rPr kumimoji="1" lang="en-US" altLang="ja-JP" dirty="0"/>
              <a:t> </a:t>
            </a:r>
            <a:r>
              <a:rPr kumimoji="1" lang="ja-JP" altLang="en-US"/>
              <a:t>(Reservation management)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10BE47-CD5B-3F48-BD5C-2629F9745B6A}"/>
              </a:ext>
            </a:extLst>
          </p:cNvPr>
          <p:cNvSpPr txBox="1"/>
          <p:nvPr/>
        </p:nvSpPr>
        <p:spPr>
          <a:xfrm>
            <a:off x="268188" y="642804"/>
            <a:ext cx="20178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  <a:r>
              <a:rPr kumimoji="1" lang="en-US" altLang="ja-JP" sz="1200" dirty="0"/>
              <a:t> </a:t>
            </a:r>
            <a:r>
              <a:rPr kumimoji="1" lang="ja-JP" altLang="en-US" sz="1200"/>
              <a:t>＞</a:t>
            </a:r>
            <a:r>
              <a:rPr kumimoji="1" lang="en-US" altLang="ja-JP" sz="1200" dirty="0"/>
              <a:t> B-2.</a:t>
            </a:r>
            <a:r>
              <a:rPr kumimoji="1" lang="ja-JP" altLang="en-US" sz="1200"/>
              <a:t>Reservation edit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E866558-1448-ED40-9E7F-5442996BCD26}"/>
              </a:ext>
            </a:extLst>
          </p:cNvPr>
          <p:cNvCxnSpPr/>
          <p:nvPr/>
        </p:nvCxnSpPr>
        <p:spPr>
          <a:xfrm>
            <a:off x="268188" y="1057275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2020DD-6D9F-1343-9598-6BD8464C72A1}"/>
              </a:ext>
            </a:extLst>
          </p:cNvPr>
          <p:cNvSpPr txBox="1"/>
          <p:nvPr/>
        </p:nvSpPr>
        <p:spPr>
          <a:xfrm>
            <a:off x="268188" y="1165873"/>
            <a:ext cx="181778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B-2.</a:t>
            </a:r>
            <a:r>
              <a:rPr kumimoji="1" lang="ja-JP" altLang="en-US" sz="1200"/>
              <a:t>Reservation search edit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2AA833-EEBD-2748-83B7-AFBD5790459E}"/>
              </a:ext>
            </a:extLst>
          </p:cNvPr>
          <p:cNvSpPr txBox="1"/>
          <p:nvPr/>
        </p:nvSpPr>
        <p:spPr>
          <a:xfrm>
            <a:off x="268188" y="278884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Purpose classification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AB47E83-37DA-914F-A41D-A9DDF4499A18}"/>
              </a:ext>
            </a:extLst>
          </p:cNvPr>
          <p:cNvSpPr/>
          <p:nvPr/>
        </p:nvSpPr>
        <p:spPr>
          <a:xfrm>
            <a:off x="1331300" y="2808168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78ECC6-278F-B946-A538-B7663A6E0757}"/>
              </a:ext>
            </a:extLst>
          </p:cNvPr>
          <p:cNvSpPr txBox="1"/>
          <p:nvPr/>
        </p:nvSpPr>
        <p:spPr>
          <a:xfrm>
            <a:off x="5409125" y="3472731"/>
            <a:ext cx="10631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search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2838C2-CAC3-FF4C-B5A2-4A8D06248393}"/>
              </a:ext>
            </a:extLst>
          </p:cNvPr>
          <p:cNvSpPr txBox="1"/>
          <p:nvPr/>
        </p:nvSpPr>
        <p:spPr>
          <a:xfrm>
            <a:off x="268188" y="2445308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Reserve</a:t>
            </a:r>
            <a:r>
              <a:rPr kumimoji="1" lang="en-US" altLang="ja-JP" sz="1100" dirty="0"/>
              <a:t>No</a:t>
            </a:r>
            <a:endParaRPr kumimoji="1" lang="ja-JP" altLang="en-US" sz="11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7DEC93C-861A-D247-BC3F-46BB886A6FEB}"/>
              </a:ext>
            </a:extLst>
          </p:cNvPr>
          <p:cNvSpPr/>
          <p:nvPr/>
        </p:nvSpPr>
        <p:spPr>
          <a:xfrm>
            <a:off x="1331300" y="2464628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881CC7-5B91-2347-9121-50EF742CFB99}"/>
              </a:ext>
            </a:extLst>
          </p:cNvPr>
          <p:cNvSpPr txBox="1"/>
          <p:nvPr/>
        </p:nvSpPr>
        <p:spPr>
          <a:xfrm>
            <a:off x="268188" y="186170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Registration period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EBF1D4A-8393-3241-8F44-92610C26D283}"/>
              </a:ext>
            </a:extLst>
          </p:cNvPr>
          <p:cNvSpPr/>
          <p:nvPr/>
        </p:nvSpPr>
        <p:spPr>
          <a:xfrm>
            <a:off x="999414" y="1881028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765A40D-D1D6-AF4E-A8D1-E6287B8D1D82}"/>
              </a:ext>
            </a:extLst>
          </p:cNvPr>
          <p:cNvSpPr txBox="1"/>
          <p:nvPr/>
        </p:nvSpPr>
        <p:spPr>
          <a:xfrm>
            <a:off x="1546799" y="18617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58C65AE-5287-5948-BA31-1E8B1127134D}"/>
              </a:ext>
            </a:extLst>
          </p:cNvPr>
          <p:cNvSpPr/>
          <p:nvPr/>
        </p:nvSpPr>
        <p:spPr>
          <a:xfrm>
            <a:off x="1878096" y="188102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26162B-C243-1847-AA7A-4CD3E75272B5}"/>
              </a:ext>
            </a:extLst>
          </p:cNvPr>
          <p:cNvSpPr txBox="1"/>
          <p:nvPr/>
        </p:nvSpPr>
        <p:spPr>
          <a:xfrm>
            <a:off x="2203826" y="18617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53A6554-9757-5142-82F6-3AB0E75A22BD}"/>
              </a:ext>
            </a:extLst>
          </p:cNvPr>
          <p:cNvSpPr/>
          <p:nvPr/>
        </p:nvSpPr>
        <p:spPr>
          <a:xfrm>
            <a:off x="2498028" y="188102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7C9C73-CE84-DE4C-B778-601B76D049D2}"/>
              </a:ext>
            </a:extLst>
          </p:cNvPr>
          <p:cNvSpPr txBox="1"/>
          <p:nvPr/>
        </p:nvSpPr>
        <p:spPr>
          <a:xfrm>
            <a:off x="2823758" y="18617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61CC2F-3FF0-B34E-99B8-527B03835858}"/>
              </a:ext>
            </a:extLst>
          </p:cNvPr>
          <p:cNvSpPr txBox="1"/>
          <p:nvPr/>
        </p:nvSpPr>
        <p:spPr>
          <a:xfrm>
            <a:off x="3211215" y="18617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F1C9D40-2E1E-2F4E-A3CE-ED5F5E9DB51F}"/>
              </a:ext>
            </a:extLst>
          </p:cNvPr>
          <p:cNvSpPr/>
          <p:nvPr/>
        </p:nvSpPr>
        <p:spPr>
          <a:xfrm>
            <a:off x="3595380" y="1881028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11EC7D9-41CE-8045-A1DC-B500431DAD32}"/>
              </a:ext>
            </a:extLst>
          </p:cNvPr>
          <p:cNvSpPr txBox="1"/>
          <p:nvPr/>
        </p:nvSpPr>
        <p:spPr>
          <a:xfrm>
            <a:off x="4142765" y="18617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76F2E35-0189-5B40-B7C8-C8DC361F3782}"/>
              </a:ext>
            </a:extLst>
          </p:cNvPr>
          <p:cNvSpPr/>
          <p:nvPr/>
        </p:nvSpPr>
        <p:spPr>
          <a:xfrm>
            <a:off x="4474062" y="188102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0FA15E5-D240-C047-A4D1-CF5F857A9DD8}"/>
              </a:ext>
            </a:extLst>
          </p:cNvPr>
          <p:cNvSpPr txBox="1"/>
          <p:nvPr/>
        </p:nvSpPr>
        <p:spPr>
          <a:xfrm>
            <a:off x="4799792" y="18617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22B3F9-20F0-F941-8559-8BA6BBA74F18}"/>
              </a:ext>
            </a:extLst>
          </p:cNvPr>
          <p:cNvSpPr/>
          <p:nvPr/>
        </p:nvSpPr>
        <p:spPr>
          <a:xfrm>
            <a:off x="5093994" y="1881028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C245023-29F7-CA4D-A1F6-67A16BCDB3AA}"/>
              </a:ext>
            </a:extLst>
          </p:cNvPr>
          <p:cNvSpPr txBox="1"/>
          <p:nvPr/>
        </p:nvSpPr>
        <p:spPr>
          <a:xfrm>
            <a:off x="5419724" y="18617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0E5533-E50A-3341-84D8-D68A19B4F452}"/>
              </a:ext>
            </a:extLst>
          </p:cNvPr>
          <p:cNvSpPr txBox="1"/>
          <p:nvPr/>
        </p:nvSpPr>
        <p:spPr>
          <a:xfrm>
            <a:off x="268188" y="213292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Reservation period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644D686-AE07-404F-849C-C8F067E45920}"/>
              </a:ext>
            </a:extLst>
          </p:cNvPr>
          <p:cNvSpPr/>
          <p:nvPr/>
        </p:nvSpPr>
        <p:spPr>
          <a:xfrm>
            <a:off x="999414" y="2152249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441432-5067-6740-AABA-87D31622DACA}"/>
              </a:ext>
            </a:extLst>
          </p:cNvPr>
          <p:cNvSpPr txBox="1"/>
          <p:nvPr/>
        </p:nvSpPr>
        <p:spPr>
          <a:xfrm>
            <a:off x="1546799" y="21329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E1A507-7DDD-5D4E-9672-82D1BE56075B}"/>
              </a:ext>
            </a:extLst>
          </p:cNvPr>
          <p:cNvSpPr/>
          <p:nvPr/>
        </p:nvSpPr>
        <p:spPr>
          <a:xfrm>
            <a:off x="1878096" y="2152249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04DE69-751E-C245-9318-A66F583C4E77}"/>
              </a:ext>
            </a:extLst>
          </p:cNvPr>
          <p:cNvSpPr txBox="1"/>
          <p:nvPr/>
        </p:nvSpPr>
        <p:spPr>
          <a:xfrm>
            <a:off x="2203826" y="21329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00E1268-EF09-1C4C-A49C-C7A67DC0BE23}"/>
              </a:ext>
            </a:extLst>
          </p:cNvPr>
          <p:cNvSpPr/>
          <p:nvPr/>
        </p:nvSpPr>
        <p:spPr>
          <a:xfrm>
            <a:off x="2498028" y="2152249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E539123-AD18-8941-A9D5-BA5E5EB5D05D}"/>
              </a:ext>
            </a:extLst>
          </p:cNvPr>
          <p:cNvSpPr txBox="1"/>
          <p:nvPr/>
        </p:nvSpPr>
        <p:spPr>
          <a:xfrm>
            <a:off x="2823758" y="21329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684E2B-E8FC-424D-9BB2-2812258ACCC2}"/>
              </a:ext>
            </a:extLst>
          </p:cNvPr>
          <p:cNvSpPr txBox="1"/>
          <p:nvPr/>
        </p:nvSpPr>
        <p:spPr>
          <a:xfrm>
            <a:off x="3211215" y="21329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1100" dirty="0"/>
              <a:t>~</a:t>
            </a:r>
            <a:endParaRPr kumimoji="1" lang="ja-JP" altLang="en-US" sz="110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A68A427-719A-E345-AA76-A8D7C973FB11}"/>
              </a:ext>
            </a:extLst>
          </p:cNvPr>
          <p:cNvSpPr/>
          <p:nvPr/>
        </p:nvSpPr>
        <p:spPr>
          <a:xfrm>
            <a:off x="3595380" y="2152249"/>
            <a:ext cx="556672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D7552C9-B57D-9646-A008-271CD0B7DCE2}"/>
              </a:ext>
            </a:extLst>
          </p:cNvPr>
          <p:cNvSpPr txBox="1"/>
          <p:nvPr/>
        </p:nvSpPr>
        <p:spPr>
          <a:xfrm>
            <a:off x="4142765" y="21329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Year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4C70752-A43D-CB46-A7E3-3B0AA02C9CDE}"/>
              </a:ext>
            </a:extLst>
          </p:cNvPr>
          <p:cNvSpPr/>
          <p:nvPr/>
        </p:nvSpPr>
        <p:spPr>
          <a:xfrm>
            <a:off x="4474062" y="2152249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9396028-D3FF-9243-A871-B1B3AE13F8AD}"/>
              </a:ext>
            </a:extLst>
          </p:cNvPr>
          <p:cNvSpPr txBox="1"/>
          <p:nvPr/>
        </p:nvSpPr>
        <p:spPr>
          <a:xfrm>
            <a:off x="4799792" y="21329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Month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7074F79-CB3F-424A-A1FC-1AFC35484F36}"/>
              </a:ext>
            </a:extLst>
          </p:cNvPr>
          <p:cNvSpPr/>
          <p:nvPr/>
        </p:nvSpPr>
        <p:spPr>
          <a:xfrm>
            <a:off x="5093994" y="2152249"/>
            <a:ext cx="325730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FFB2DE-880D-E84C-BE9F-C5E519E23498}"/>
              </a:ext>
            </a:extLst>
          </p:cNvPr>
          <p:cNvSpPr txBox="1"/>
          <p:nvPr/>
        </p:nvSpPr>
        <p:spPr>
          <a:xfrm>
            <a:off x="5419724" y="21329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Day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1B407-20D9-FA4F-A727-06E01923E320}"/>
              </a:ext>
            </a:extLst>
          </p:cNvPr>
          <p:cNvSpPr txBox="1"/>
          <p:nvPr/>
        </p:nvSpPr>
        <p:spPr>
          <a:xfrm>
            <a:off x="3073442" y="2445308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client</a:t>
            </a:r>
            <a:r>
              <a:rPr kumimoji="1" lang="en-US" altLang="ja-JP" sz="1100" dirty="0"/>
              <a:t>No</a:t>
            </a:r>
            <a:endParaRPr kumimoji="1" lang="ja-JP" altLang="en-US" sz="110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7A89B49-57F2-7B4C-9A43-DF044362D3C8}"/>
              </a:ext>
            </a:extLst>
          </p:cNvPr>
          <p:cNvSpPr/>
          <p:nvPr/>
        </p:nvSpPr>
        <p:spPr>
          <a:xfrm>
            <a:off x="4136554" y="2464628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B8A222C8-F446-8B47-8FA8-745C4D67B496}"/>
              </a:ext>
            </a:extLst>
          </p:cNvPr>
          <p:cNvCxnSpPr/>
          <p:nvPr/>
        </p:nvCxnSpPr>
        <p:spPr>
          <a:xfrm>
            <a:off x="268188" y="3908226"/>
            <a:ext cx="6332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70A414F-5B41-4E46-A498-B7FB2991120F}"/>
              </a:ext>
            </a:extLst>
          </p:cNvPr>
          <p:cNvSpPr txBox="1"/>
          <p:nvPr/>
        </p:nvSpPr>
        <p:spPr>
          <a:xfrm>
            <a:off x="254994" y="343978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Reservation plan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6F6291E-D8E6-5C46-A09F-65E0F78CB263}"/>
              </a:ext>
            </a:extLst>
          </p:cNvPr>
          <p:cNvSpPr/>
          <p:nvPr/>
        </p:nvSpPr>
        <p:spPr>
          <a:xfrm>
            <a:off x="2581288" y="2864191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62A1C9A-75CC-0247-827E-A4833F0AE1A1}"/>
              </a:ext>
            </a:extLst>
          </p:cNvPr>
          <p:cNvSpPr txBox="1"/>
          <p:nvPr/>
        </p:nvSpPr>
        <p:spPr>
          <a:xfrm>
            <a:off x="3073442" y="27838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Customer rank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BFD7D9E-A64E-9D49-9C90-9AFDAF324257}"/>
              </a:ext>
            </a:extLst>
          </p:cNvPr>
          <p:cNvSpPr/>
          <p:nvPr/>
        </p:nvSpPr>
        <p:spPr>
          <a:xfrm>
            <a:off x="4136554" y="2803181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9A5207F-4153-0149-A0F5-CAB25FF981F0}"/>
              </a:ext>
            </a:extLst>
          </p:cNvPr>
          <p:cNvSpPr/>
          <p:nvPr/>
        </p:nvSpPr>
        <p:spPr>
          <a:xfrm>
            <a:off x="5386542" y="2859204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2D8BFAD-69C8-1543-A8C0-941E6C6B1223}"/>
              </a:ext>
            </a:extLst>
          </p:cNvPr>
          <p:cNvSpPr txBox="1"/>
          <p:nvPr/>
        </p:nvSpPr>
        <p:spPr>
          <a:xfrm>
            <a:off x="5267073" y="4281327"/>
            <a:ext cx="1191970" cy="257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050"/>
              <a:t>The result</a:t>
            </a:r>
            <a:r>
              <a:rPr kumimoji="1" lang="en-US" altLang="ja-JP" sz="1050" dirty="0"/>
              <a:t>CSV</a:t>
            </a:r>
            <a:r>
              <a:rPr kumimoji="1" lang="ja-JP" altLang="en-US" sz="1050"/>
              <a:t>output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5070696-1755-6846-9471-A7617A421312}"/>
              </a:ext>
            </a:extLst>
          </p:cNvPr>
          <p:cNvSpPr txBox="1"/>
          <p:nvPr/>
        </p:nvSpPr>
        <p:spPr>
          <a:xfrm>
            <a:off x="290715" y="4030292"/>
            <a:ext cx="125608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1200"/>
              <a:t>Today's reservation display</a:t>
            </a:r>
          </a:p>
        </p:txBody>
      </p:sp>
      <p:graphicFrame>
        <p:nvGraphicFramePr>
          <p:cNvPr id="84" name="表 6">
            <a:extLst>
              <a:ext uri="{FF2B5EF4-FFF2-40B4-BE49-F238E27FC236}">
                <a16:creationId xmlns:a16="http://schemas.microsoft.com/office/drawing/2014/main" id="{2A2DE074-DCC3-4B48-8D1F-28C22AE3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32073"/>
              </p:ext>
            </p:extLst>
          </p:nvPr>
        </p:nvGraphicFramePr>
        <p:xfrm>
          <a:off x="142875" y="4848243"/>
          <a:ext cx="6641168" cy="107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1567121350"/>
                    </a:ext>
                  </a:extLst>
                </a:gridCol>
                <a:gridCol w="348466">
                  <a:extLst>
                    <a:ext uri="{9D8B030D-6E8A-4147-A177-3AD203B41FA5}">
                      <a16:colId xmlns:a16="http://schemas.microsoft.com/office/drawing/2014/main" val="1182237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1725426"/>
                    </a:ext>
                  </a:extLst>
                </a:gridCol>
                <a:gridCol w="391272">
                  <a:extLst>
                    <a:ext uri="{9D8B030D-6E8A-4147-A177-3AD203B41FA5}">
                      <a16:colId xmlns:a16="http://schemas.microsoft.com/office/drawing/2014/main" val="3922295027"/>
                    </a:ext>
                  </a:extLst>
                </a:gridCol>
                <a:gridCol w="295835">
                  <a:extLst>
                    <a:ext uri="{9D8B030D-6E8A-4147-A177-3AD203B41FA5}">
                      <a16:colId xmlns:a16="http://schemas.microsoft.com/office/drawing/2014/main" val="889749214"/>
                    </a:ext>
                  </a:extLst>
                </a:gridCol>
                <a:gridCol w="389965">
                  <a:extLst>
                    <a:ext uri="{9D8B030D-6E8A-4147-A177-3AD203B41FA5}">
                      <a16:colId xmlns:a16="http://schemas.microsoft.com/office/drawing/2014/main" val="762778664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2593193414"/>
                    </a:ext>
                  </a:extLst>
                </a:gridCol>
                <a:gridCol w="450477">
                  <a:extLst>
                    <a:ext uri="{9D8B030D-6E8A-4147-A177-3AD203B41FA5}">
                      <a16:colId xmlns:a16="http://schemas.microsoft.com/office/drawing/2014/main" val="2725333156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1477425568"/>
                    </a:ext>
                  </a:extLst>
                </a:gridCol>
                <a:gridCol w="477370">
                  <a:extLst>
                    <a:ext uri="{9D8B030D-6E8A-4147-A177-3AD203B41FA5}">
                      <a16:colId xmlns:a16="http://schemas.microsoft.com/office/drawing/2014/main" val="1422328409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750209593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1909400263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2111875466"/>
                    </a:ext>
                  </a:extLst>
                </a:gridCol>
                <a:gridCol w="477371">
                  <a:extLst>
                    <a:ext uri="{9D8B030D-6E8A-4147-A177-3AD203B41FA5}">
                      <a16:colId xmlns:a16="http://schemas.microsoft.com/office/drawing/2014/main" val="2192410101"/>
                    </a:ext>
                  </a:extLst>
                </a:gridCol>
                <a:gridCol w="510990">
                  <a:extLst>
                    <a:ext uri="{9D8B030D-6E8A-4147-A177-3AD203B41FA5}">
                      <a16:colId xmlns:a16="http://schemas.microsoft.com/office/drawing/2014/main" val="1120551399"/>
                    </a:ext>
                  </a:extLst>
                </a:gridCol>
              </a:tblGrid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client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Confirmation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Reserve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Most recent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Reservation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Customer 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Unprocessed payment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93099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0070C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0070C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Yamada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Taro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xxx@xxx.com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1234567</a:t>
                      </a:r>
                      <a:endParaRPr kumimoji="1" lang="ja-JP" altLang="en-US" sz="500" b="0" u="sng">
                        <a:solidFill>
                          <a:srgbClr val="FF0000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hole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 u="sng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In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2021/10/1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10:00 – 13:00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5,500</a:t>
                      </a:r>
                      <a:r>
                        <a:rPr kumimoji="1" lang="ja-JP" altLang="en-US" sz="500" b="0" u="sng">
                          <a:solidFill>
                            <a:srgbClr val="FF000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9207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1234566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Not yet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 u="sng">
                          <a:solidFill>
                            <a:srgbClr val="00B05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Available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56604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1234565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Ten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Store name</a:t>
                      </a:r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ja-JP" altLang="en-US" sz="500" b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studio</a:t>
                      </a: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algn="ctr" rtl="0"/>
                      <a:r>
                        <a:rPr kumimoji="1" lang="en-US" altLang="ja-JP" sz="5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</a:t>
                      </a:r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 u="sng">
                          <a:solidFill>
                            <a:srgbClr val="7030A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Usage prohibited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1" lang="en-US" altLang="ja-JP" sz="500" b="0" u="sng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1" lang="ja-JP" altLang="en-US" sz="500" b="0" u="sng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circle</a:t>
                      </a:r>
                      <a:endParaRPr kumimoji="1" lang="en-US" altLang="ja-JP" sz="500" b="0" u="sng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1342"/>
                  </a:ext>
                </a:extLst>
              </a:tr>
              <a:tr h="174048"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5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b="0" u="sng">
                          <a:solidFill>
                            <a:srgbClr val="7030A0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Temporary reservation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ja-JP" altLang="en-US" sz="500" b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kumimoji="1" lang="en-US" altLang="ja-JP" sz="500" b="0" u="sng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762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5774E6-E216-A247-B9A3-F9FA0BEF52D3}"/>
              </a:ext>
            </a:extLst>
          </p:cNvPr>
          <p:cNvSpPr txBox="1"/>
          <p:nvPr/>
        </p:nvSpPr>
        <p:spPr>
          <a:xfrm>
            <a:off x="1882577" y="4481493"/>
            <a:ext cx="3013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900">
                <a:solidFill>
                  <a:srgbClr val="FF0000"/>
                </a:solidFill>
              </a:rPr>
              <a:t>Click the reservation number to go to the edit screen such as extension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5D7191A-FCA7-1C49-AB49-89A5D1EC9849}"/>
              </a:ext>
            </a:extLst>
          </p:cNvPr>
          <p:cNvSpPr txBox="1"/>
          <p:nvPr/>
        </p:nvSpPr>
        <p:spPr>
          <a:xfrm>
            <a:off x="4581545" y="225550"/>
            <a:ext cx="226614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1200" dirty="0"/>
              <a:t>B.</a:t>
            </a:r>
            <a:r>
              <a:rPr kumimoji="1" lang="ja-JP" altLang="en-US" sz="1200"/>
              <a:t>Reservation management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9DE544-EA99-E64F-A076-480ADBB62BD3}"/>
              </a:ext>
            </a:extLst>
          </p:cNvPr>
          <p:cNvSpPr txBox="1"/>
          <p:nvPr/>
        </p:nvSpPr>
        <p:spPr>
          <a:xfrm>
            <a:off x="268188" y="31048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Reservation store classification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6BFDD38-433B-674C-8AF3-DBB57A902B86}"/>
              </a:ext>
            </a:extLst>
          </p:cNvPr>
          <p:cNvSpPr/>
          <p:nvPr/>
        </p:nvSpPr>
        <p:spPr>
          <a:xfrm>
            <a:off x="1331300" y="3124174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281F9F-7436-CC42-A45E-D5A4161B78EC}"/>
              </a:ext>
            </a:extLst>
          </p:cNvPr>
          <p:cNvSpPr/>
          <p:nvPr/>
        </p:nvSpPr>
        <p:spPr>
          <a:xfrm>
            <a:off x="2581288" y="3180197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9BFBB62-D3A4-D14D-9C3B-74FC89768AE6}"/>
              </a:ext>
            </a:extLst>
          </p:cNvPr>
          <p:cNvSpPr txBox="1"/>
          <p:nvPr/>
        </p:nvSpPr>
        <p:spPr>
          <a:xfrm>
            <a:off x="3073442" y="34355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Payment status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78699C6-9DA4-A04F-9B64-6B29DE12B0DD}"/>
              </a:ext>
            </a:extLst>
          </p:cNvPr>
          <p:cNvSpPr txBox="1"/>
          <p:nvPr/>
        </p:nvSpPr>
        <p:spPr>
          <a:xfrm>
            <a:off x="4008550" y="34355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□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Not yet　</a:t>
            </a:r>
            <a:r>
              <a:rPr kumimoji="1" lang="en-US" altLang="ja-JP" sz="1100" dirty="0"/>
              <a:t> </a:t>
            </a:r>
            <a:r>
              <a:rPr kumimoji="1" lang="ja-JP" altLang="en-US" sz="1100"/>
              <a:t>□ Finished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08AB62-993E-154B-8B99-73D819F74F53}"/>
              </a:ext>
            </a:extLst>
          </p:cNvPr>
          <p:cNvSpPr txBox="1"/>
          <p:nvPr/>
        </p:nvSpPr>
        <p:spPr>
          <a:xfrm>
            <a:off x="2275950" y="4617359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>
                <a:solidFill>
                  <a:srgbClr val="FF0000"/>
                </a:solidFill>
              </a:rPr>
              <a:t>↓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33A1C8D-468B-5643-8B8C-A503A0B38479}"/>
              </a:ext>
            </a:extLst>
          </p:cNvPr>
          <p:cNvCxnSpPr>
            <a:cxnSpLocks/>
          </p:cNvCxnSpPr>
          <p:nvPr/>
        </p:nvCxnSpPr>
        <p:spPr>
          <a:xfrm flipH="1">
            <a:off x="5561357" y="5301027"/>
            <a:ext cx="897687" cy="838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9150F7-1ADE-2542-929D-47FE98F2D507}"/>
              </a:ext>
            </a:extLst>
          </p:cNvPr>
          <p:cNvSpPr txBox="1"/>
          <p:nvPr/>
        </p:nvSpPr>
        <p:spPr>
          <a:xfrm>
            <a:off x="2245894" y="614859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 b="1"/>
              <a:t>■ Confirmation of completion processing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7C856FE-A893-2646-AD76-8BEA3CFEF1AF}"/>
              </a:ext>
            </a:extLst>
          </p:cNvPr>
          <p:cNvSpPr txBox="1"/>
          <p:nvPr/>
        </p:nvSpPr>
        <p:spPr>
          <a:xfrm>
            <a:off x="3327203" y="715313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/>
              <a:t>2021</a:t>
            </a:r>
            <a:r>
              <a:rPr kumimoji="1" lang="ja-JP" altLang="en-US" sz="900"/>
              <a:t>Year</a:t>
            </a:r>
            <a:r>
              <a:rPr kumimoji="1" lang="en-US" altLang="ja-JP" sz="900" dirty="0"/>
              <a:t>Ten</a:t>
            </a:r>
            <a:r>
              <a:rPr kumimoji="1" lang="ja-JP" altLang="en-US" sz="900"/>
              <a:t>Month</a:t>
            </a:r>
            <a:r>
              <a:rPr kumimoji="1" lang="en-US" altLang="ja-JP" sz="900" dirty="0"/>
              <a:t>12</a:t>
            </a:r>
            <a:r>
              <a:rPr kumimoji="1" lang="ja-JP" altLang="en-US" sz="900"/>
              <a:t>Day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8EEB8BC-50A1-8C41-BCB6-B17F98E4CF5D}"/>
              </a:ext>
            </a:extLst>
          </p:cNvPr>
          <p:cNvSpPr txBox="1"/>
          <p:nvPr/>
        </p:nvSpPr>
        <p:spPr>
          <a:xfrm>
            <a:off x="3327203" y="7396291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/>
              <a:t>IN</a:t>
            </a:r>
            <a:r>
              <a:rPr kumimoji="1" lang="ja-JP" altLang="en-US" sz="900"/>
              <a:t>→</a:t>
            </a:r>
            <a:r>
              <a:rPr kumimoji="1" lang="en-US" altLang="ja-JP" sz="900" dirty="0"/>
              <a:t> 11:00</a:t>
            </a:r>
            <a:endParaRPr kumimoji="1" lang="ja-JP" altLang="en-US" sz="9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2593545-D16D-0B4F-855C-ADC7D2597681}"/>
              </a:ext>
            </a:extLst>
          </p:cNvPr>
          <p:cNvSpPr txBox="1"/>
          <p:nvPr/>
        </p:nvSpPr>
        <p:spPr>
          <a:xfrm>
            <a:off x="4005594" y="7390999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/>
              <a:t>OUT</a:t>
            </a:r>
            <a:r>
              <a:rPr kumimoji="1" lang="ja-JP" altLang="en-US" sz="900"/>
              <a:t>→</a:t>
            </a:r>
            <a:r>
              <a:rPr kumimoji="1" lang="en-US" altLang="ja-JP" sz="900" dirty="0"/>
              <a:t> 12:00</a:t>
            </a:r>
            <a:endParaRPr kumimoji="1" lang="ja-JP" altLang="en-US" sz="90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85AEDC-1D29-F344-B03E-E978D45AF5E9}"/>
              </a:ext>
            </a:extLst>
          </p:cNvPr>
          <p:cNvSpPr txBox="1"/>
          <p:nvPr/>
        </p:nvSpPr>
        <p:spPr>
          <a:xfrm>
            <a:off x="2535853" y="8591659"/>
            <a:ext cx="744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Usage</a:t>
            </a:r>
            <a:r>
              <a:rPr kumimoji="1" lang="en-US" altLang="ja-JP" sz="700" dirty="0"/>
              <a:t> 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AE3C0D9-F5EE-1D47-8C1E-929DCD0E776F}"/>
              </a:ext>
            </a:extLst>
          </p:cNvPr>
          <p:cNvSpPr/>
          <p:nvPr/>
        </p:nvSpPr>
        <p:spPr>
          <a:xfrm>
            <a:off x="3235424" y="8549631"/>
            <a:ext cx="132411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algn="l"/>
            <a:r>
              <a:rPr kumimoji="1" lang="en-US" altLang="ja-JP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 err="1">
                <a:solidFill>
                  <a:schemeClr val="tx1"/>
                </a:solidFill>
              </a:rPr>
              <a:t>Youtube</a:t>
            </a:r>
            <a:r>
              <a:rPr kumimoji="1" lang="ja-JP" altLang="en-US" sz="600">
                <a:solidFill>
                  <a:schemeClr val="tx1"/>
                </a:solidFill>
              </a:rPr>
              <a:t>For delivery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70C8CF8-6004-9341-80E7-AF8312B63ECD}"/>
              </a:ext>
            </a:extLst>
          </p:cNvPr>
          <p:cNvSpPr txBox="1"/>
          <p:nvPr/>
        </p:nvSpPr>
        <p:spPr>
          <a:xfrm>
            <a:off x="2535853" y="8360981"/>
            <a:ext cx="683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Acquisition</a:t>
            </a:r>
            <a:r>
              <a:rPr kumimoji="1" lang="en-US" altLang="ja-JP" sz="700" dirty="0"/>
              <a:t>POINT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E046433-64B4-8B4D-8AD7-014DC174848E}"/>
              </a:ext>
            </a:extLst>
          </p:cNvPr>
          <p:cNvSpPr txBox="1"/>
          <p:nvPr/>
        </p:nvSpPr>
        <p:spPr>
          <a:xfrm>
            <a:off x="3543948" y="8351441"/>
            <a:ext cx="8755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→</a:t>
            </a:r>
            <a:r>
              <a:rPr kumimoji="1" lang="en-US" altLang="ja-JP" sz="700" dirty="0"/>
              <a:t> </a:t>
            </a:r>
            <a:r>
              <a:rPr kumimoji="1" lang="ja-JP" altLang="en-US" sz="700"/>
              <a:t>Total result</a:t>
            </a:r>
            <a:r>
              <a:rPr kumimoji="1" lang="en-US" altLang="ja-JP" sz="700" dirty="0"/>
              <a:t>POINT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8755B68-AB5B-A54C-B078-F93A9334195F}"/>
              </a:ext>
            </a:extLst>
          </p:cNvPr>
          <p:cNvSpPr txBox="1"/>
          <p:nvPr/>
        </p:nvSpPr>
        <p:spPr>
          <a:xfrm>
            <a:off x="3327203" y="8331440"/>
            <a:ext cx="24237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/>
              <a:t>Four</a:t>
            </a:r>
            <a:endParaRPr kumimoji="1" lang="ja-JP" altLang="en-US" sz="9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9DB0495-4EA3-5043-8290-D954CF425203}"/>
              </a:ext>
            </a:extLst>
          </p:cNvPr>
          <p:cNvSpPr txBox="1"/>
          <p:nvPr/>
        </p:nvSpPr>
        <p:spPr>
          <a:xfrm>
            <a:off x="4354584" y="8309318"/>
            <a:ext cx="3000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/>
              <a:t>12</a:t>
            </a:r>
            <a:endParaRPr kumimoji="1" lang="ja-JP" altLang="en-US" sz="9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D84776D-2DAB-DE40-9F20-7213654C9074}"/>
              </a:ext>
            </a:extLst>
          </p:cNvPr>
          <p:cNvSpPr txBox="1"/>
          <p:nvPr/>
        </p:nvSpPr>
        <p:spPr>
          <a:xfrm>
            <a:off x="2535853" y="7899372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Extension fee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7391EC2-1D68-D142-93BE-17C918A657EF}"/>
              </a:ext>
            </a:extLst>
          </p:cNvPr>
          <p:cNvSpPr txBox="1"/>
          <p:nvPr/>
        </p:nvSpPr>
        <p:spPr>
          <a:xfrm>
            <a:off x="3317122" y="7876408"/>
            <a:ext cx="559769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/>
              <a:t>4,000</a:t>
            </a:r>
            <a:r>
              <a:rPr kumimoji="1" lang="ja-JP" altLang="en-US" sz="900"/>
              <a:t>circle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6245535-BAA6-5E43-B2D7-97FEB100FF93}"/>
              </a:ext>
            </a:extLst>
          </p:cNvPr>
          <p:cNvSpPr txBox="1"/>
          <p:nvPr/>
        </p:nvSpPr>
        <p:spPr>
          <a:xfrm>
            <a:off x="3327203" y="676970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/>
              <a:t>Shinsaibashi Amemura store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3786776-6F06-CE4A-B170-A2122933EC7C}"/>
              </a:ext>
            </a:extLst>
          </p:cNvPr>
          <p:cNvSpPr txBox="1"/>
          <p:nvPr/>
        </p:nvSpPr>
        <p:spPr>
          <a:xfrm>
            <a:off x="2535853" y="677145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Store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D8C0EF9-A868-3F43-BB70-7C6F622E5D58}"/>
              </a:ext>
            </a:extLst>
          </p:cNvPr>
          <p:cNvSpPr txBox="1"/>
          <p:nvPr/>
        </p:nvSpPr>
        <p:spPr>
          <a:xfrm>
            <a:off x="2535853" y="6951991"/>
            <a:ext cx="633507" cy="181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Space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42960DD-8DA0-5249-A1A0-A3027D03BC5E}"/>
              </a:ext>
            </a:extLst>
          </p:cNvPr>
          <p:cNvSpPr txBox="1"/>
          <p:nvPr/>
        </p:nvSpPr>
        <p:spPr>
          <a:xfrm>
            <a:off x="3327203" y="6945866"/>
            <a:ext cx="902811" cy="195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/>
              <a:t>Hall space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5D7A4F-C2E8-9748-99CA-59C94B226792}"/>
              </a:ext>
            </a:extLst>
          </p:cNvPr>
          <p:cNvSpPr txBox="1"/>
          <p:nvPr/>
        </p:nvSpPr>
        <p:spPr>
          <a:xfrm>
            <a:off x="2535853" y="717646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Reservation date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0F191E8-3177-8F4E-89D8-90CC78BBCCB2}"/>
              </a:ext>
            </a:extLst>
          </p:cNvPr>
          <p:cNvSpPr txBox="1"/>
          <p:nvPr/>
        </p:nvSpPr>
        <p:spPr>
          <a:xfrm>
            <a:off x="2545858" y="740140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Reservation time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DDB42D1-29EC-A847-BF3E-30E81261A9CA}"/>
              </a:ext>
            </a:extLst>
          </p:cNvPr>
          <p:cNvSpPr txBox="1"/>
          <p:nvPr/>
        </p:nvSpPr>
        <p:spPr>
          <a:xfrm>
            <a:off x="2535852" y="881653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Remarks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482B8D2-41AF-B74A-9886-73A2894B1D3C}"/>
              </a:ext>
            </a:extLst>
          </p:cNvPr>
          <p:cNvSpPr txBox="1"/>
          <p:nvPr/>
        </p:nvSpPr>
        <p:spPr>
          <a:xfrm>
            <a:off x="2535853" y="6445395"/>
            <a:ext cx="975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700"/>
              <a:t>◆ Customer number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8BDBF-E810-6942-B422-427740B28C49}"/>
              </a:ext>
            </a:extLst>
          </p:cNvPr>
          <p:cNvSpPr txBox="1"/>
          <p:nvPr/>
        </p:nvSpPr>
        <p:spPr>
          <a:xfrm>
            <a:off x="3327203" y="6445395"/>
            <a:ext cx="71134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700" dirty="0"/>
              <a:t>123456</a:t>
            </a:r>
            <a:endParaRPr kumimoji="1" lang="ja-JP" altLang="en-US" sz="7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AC10D2C-6605-854A-8117-2082CFB8D74B}"/>
              </a:ext>
            </a:extLst>
          </p:cNvPr>
          <p:cNvSpPr txBox="1"/>
          <p:nvPr/>
        </p:nvSpPr>
        <p:spPr>
          <a:xfrm>
            <a:off x="4603538" y="6458746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/>
              <a:t>Yamada</a:t>
            </a:r>
            <a:r>
              <a:rPr kumimoji="1" lang="en-US" altLang="ja-JP" sz="800" dirty="0"/>
              <a:t> </a:t>
            </a:r>
            <a:r>
              <a:rPr kumimoji="1" lang="ja-JP" altLang="en-US" sz="800"/>
              <a:t>Taro</a:t>
            </a:r>
            <a:r>
              <a:rPr kumimoji="1" lang="en-US" altLang="ja-JP" sz="800" dirty="0"/>
              <a:t> </a:t>
            </a:r>
            <a:r>
              <a:rPr kumimoji="1" lang="ja-JP" altLang="en-US" sz="800"/>
              <a:t>Mr</a:t>
            </a:r>
            <a:endParaRPr kumimoji="1" lang="en-US" altLang="ja-JP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4411551-6C34-4844-A62E-C9DD3121127A}"/>
              </a:ext>
            </a:extLst>
          </p:cNvPr>
          <p:cNvSpPr txBox="1"/>
          <p:nvPr/>
        </p:nvSpPr>
        <p:spPr>
          <a:xfrm>
            <a:off x="2545858" y="763000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Extension time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CCE82920-36D8-D642-9B2A-398603C32C42}"/>
              </a:ext>
            </a:extLst>
          </p:cNvPr>
          <p:cNvSpPr txBox="1"/>
          <p:nvPr/>
        </p:nvSpPr>
        <p:spPr>
          <a:xfrm>
            <a:off x="3327203" y="763917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/>
              <a:t>IN</a:t>
            </a:r>
            <a:r>
              <a:rPr kumimoji="1" lang="ja-JP" altLang="en-US" sz="900"/>
              <a:t>→</a:t>
            </a:r>
            <a:r>
              <a:rPr kumimoji="1" lang="en-US" altLang="ja-JP" sz="900" dirty="0"/>
              <a:t> 12:00</a:t>
            </a:r>
            <a:endParaRPr kumimoji="1" lang="ja-JP" altLang="en-US" sz="9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1E11408-B5E0-9442-819E-BBDC993BD003}"/>
              </a:ext>
            </a:extLst>
          </p:cNvPr>
          <p:cNvSpPr txBox="1"/>
          <p:nvPr/>
        </p:nvSpPr>
        <p:spPr>
          <a:xfrm>
            <a:off x="4005594" y="7633887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/>
              <a:t>OUT</a:t>
            </a:r>
            <a:r>
              <a:rPr kumimoji="1" lang="ja-JP" altLang="en-US" sz="900"/>
              <a:t>→</a:t>
            </a:r>
            <a:r>
              <a:rPr kumimoji="1" lang="en-US" altLang="ja-JP" sz="900" dirty="0"/>
              <a:t> 13:00</a:t>
            </a:r>
            <a:endParaRPr kumimoji="1" lang="ja-JP" altLang="en-US" sz="9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F912F5A-3875-3A41-9BCB-289BBC8FBAEE}"/>
              </a:ext>
            </a:extLst>
          </p:cNvPr>
          <p:cNvSpPr txBox="1"/>
          <p:nvPr/>
        </p:nvSpPr>
        <p:spPr>
          <a:xfrm>
            <a:off x="3994444" y="788811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Additional charge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461DA50-0307-8147-BF63-977B4648A8F6}"/>
              </a:ext>
            </a:extLst>
          </p:cNvPr>
          <p:cNvSpPr txBox="1"/>
          <p:nvPr/>
        </p:nvSpPr>
        <p:spPr>
          <a:xfrm>
            <a:off x="4559535" y="7857333"/>
            <a:ext cx="559769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/>
              <a:t>1,000</a:t>
            </a:r>
            <a:r>
              <a:rPr kumimoji="1" lang="ja-JP" altLang="en-US" sz="900"/>
              <a:t>circle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12E6747-FF41-674A-B01C-D430774F09A0}"/>
              </a:ext>
            </a:extLst>
          </p:cNvPr>
          <p:cNvSpPr txBox="1"/>
          <p:nvPr/>
        </p:nvSpPr>
        <p:spPr>
          <a:xfrm>
            <a:off x="3327203" y="6584477"/>
            <a:ext cx="862634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 algn="l"/>
            <a:r>
              <a:rPr kumimoji="1" lang="en-US" altLang="ja-JP" sz="700" dirty="0"/>
              <a:t>45847871</a:t>
            </a:r>
            <a:endParaRPr kumimoji="1" lang="ja-JP" altLang="en-US" sz="70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64B7E38-11B9-6944-9133-80ED41F66A65}"/>
              </a:ext>
            </a:extLst>
          </p:cNvPr>
          <p:cNvSpPr txBox="1"/>
          <p:nvPr/>
        </p:nvSpPr>
        <p:spPr>
          <a:xfrm>
            <a:off x="2535853" y="6598765"/>
            <a:ext cx="701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700"/>
              <a:t>◆ Reservation number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25C20D0-C51B-5A4D-A2D8-0F603098A5EE}"/>
              </a:ext>
            </a:extLst>
          </p:cNvPr>
          <p:cNvSpPr txBox="1"/>
          <p:nvPr/>
        </p:nvSpPr>
        <p:spPr>
          <a:xfrm>
            <a:off x="2520081" y="8101338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/>
              <a:t>◆ Total additional charges</a:t>
            </a:r>
            <a:endParaRPr kumimoji="1" lang="ja-JP" altLang="en-US" sz="700">
              <a:solidFill>
                <a:srgbClr val="FF0000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4373371-CBE0-894D-9D00-AF76F3137A10}"/>
              </a:ext>
            </a:extLst>
          </p:cNvPr>
          <p:cNvSpPr txBox="1"/>
          <p:nvPr/>
        </p:nvSpPr>
        <p:spPr>
          <a:xfrm>
            <a:off x="3311431" y="8077351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en-US" altLang="ja-JP" sz="900" dirty="0">
                <a:solidFill>
                  <a:srgbClr val="FF0000"/>
                </a:solidFill>
              </a:rPr>
              <a:t>5,500</a:t>
            </a:r>
            <a:r>
              <a:rPr kumimoji="1" lang="ja-JP" altLang="en-US" sz="900">
                <a:solidFill>
                  <a:srgbClr val="FF0000"/>
                </a:solidFill>
              </a:rPr>
              <a:t>circle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1F7C99E-E534-9640-8EC0-1C8F71A24790}"/>
              </a:ext>
            </a:extLst>
          </p:cNvPr>
          <p:cNvSpPr txBox="1"/>
          <p:nvPr/>
        </p:nvSpPr>
        <p:spPr>
          <a:xfrm>
            <a:off x="3814315" y="808269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700">
                <a:solidFill>
                  <a:srgbClr val="FF0000"/>
                </a:solidFill>
              </a:rPr>
              <a:t>(Internal consumption tax</a:t>
            </a:r>
            <a:r>
              <a:rPr kumimoji="1" lang="en-US" altLang="ja-JP" sz="900" dirty="0">
                <a:solidFill>
                  <a:srgbClr val="FF0000"/>
                </a:solidFill>
              </a:rPr>
              <a:t>500</a:t>
            </a:r>
            <a:r>
              <a:rPr kumimoji="1" lang="ja-JP" altLang="en-US" sz="900">
                <a:solidFill>
                  <a:srgbClr val="FF0000"/>
                </a:solidFill>
              </a:rPr>
              <a:t>circle)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7E0EFD3-B9C7-2C4E-B902-ADC4EB9F96E3}"/>
              </a:ext>
            </a:extLst>
          </p:cNvPr>
          <p:cNvSpPr txBox="1"/>
          <p:nvPr/>
        </p:nvSpPr>
        <p:spPr>
          <a:xfrm>
            <a:off x="4142776" y="6452119"/>
            <a:ext cx="635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700"/>
              <a:t>◆ Customer name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28EB85-35B7-8141-BE4E-2DCB709FF049}"/>
              </a:ext>
            </a:extLst>
          </p:cNvPr>
          <p:cNvSpPr/>
          <p:nvPr/>
        </p:nvSpPr>
        <p:spPr>
          <a:xfrm>
            <a:off x="2203826" y="6096887"/>
            <a:ext cx="3294435" cy="33837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44E1042-11D7-5F4D-BD2E-3486526D698E}"/>
              </a:ext>
            </a:extLst>
          </p:cNvPr>
          <p:cNvSpPr txBox="1"/>
          <p:nvPr/>
        </p:nvSpPr>
        <p:spPr>
          <a:xfrm>
            <a:off x="3621713" y="9141119"/>
            <a:ext cx="668773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600"/>
              <a:t>◯ Payment completed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1A6093BD-3388-0F45-A9E3-B0917F4E9C77}"/>
              </a:ext>
            </a:extLst>
          </p:cNvPr>
          <p:cNvSpPr txBox="1"/>
          <p:nvPr/>
        </p:nvSpPr>
        <p:spPr>
          <a:xfrm>
            <a:off x="2590898" y="9141119"/>
            <a:ext cx="953050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600"/>
              <a:t>◯ Checked when leaving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1A00F0A-BB98-E346-913B-337AFD85B135}"/>
              </a:ext>
            </a:extLst>
          </p:cNvPr>
          <p:cNvSpPr txBox="1"/>
          <p:nvPr/>
        </p:nvSpPr>
        <p:spPr>
          <a:xfrm>
            <a:off x="4368251" y="9141336"/>
            <a:ext cx="735650" cy="18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600"/>
              <a:t>◯ Ready for cleaning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4907E0F-2106-1348-8C81-C7A17AD99F85}"/>
              </a:ext>
            </a:extLst>
          </p:cNvPr>
          <p:cNvSpPr txBox="1"/>
          <p:nvPr/>
        </p:nvSpPr>
        <p:spPr>
          <a:xfrm>
            <a:off x="3627496" y="9577704"/>
            <a:ext cx="668773" cy="184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sz="600" dirty="0"/>
              <a:t>×</a:t>
            </a:r>
            <a:r>
              <a:rPr kumimoji="1" lang="ja-JP" altLang="en-US" sz="600"/>
              <a:t>payment completed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9CC8483-6EEC-6248-911B-F98BF754307A}"/>
              </a:ext>
            </a:extLst>
          </p:cNvPr>
          <p:cNvSpPr txBox="1"/>
          <p:nvPr/>
        </p:nvSpPr>
        <p:spPr>
          <a:xfrm>
            <a:off x="2586929" y="9571630"/>
            <a:ext cx="953050" cy="184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sz="600" dirty="0"/>
              <a:t>×</a:t>
            </a:r>
            <a:r>
              <a:rPr kumimoji="1" lang="ja-JP" altLang="en-US" sz="600"/>
              <a:t>Space check not yet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68D6829B-F688-4946-A7B3-06001401E3DF}"/>
              </a:ext>
            </a:extLst>
          </p:cNvPr>
          <p:cNvSpPr txBox="1"/>
          <p:nvPr/>
        </p:nvSpPr>
        <p:spPr>
          <a:xfrm>
            <a:off x="4372195" y="9577704"/>
            <a:ext cx="735650" cy="184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en-US" altLang="ja-JP" sz="600" dirty="0"/>
              <a:t>×</a:t>
            </a:r>
            <a:r>
              <a:rPr kumimoji="1" lang="ja-JP" altLang="en-US" sz="600"/>
              <a:t>Ready for cleaning</a:t>
            </a: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BA2BEBE-C744-CB48-80DC-D79E4B8F10A6}"/>
              </a:ext>
            </a:extLst>
          </p:cNvPr>
          <p:cNvCxnSpPr>
            <a:cxnSpLocks/>
          </p:cNvCxnSpPr>
          <p:nvPr/>
        </p:nvCxnSpPr>
        <p:spPr>
          <a:xfrm>
            <a:off x="3839850" y="5927859"/>
            <a:ext cx="1" cy="141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48FB531-35E4-564A-951B-E755856CDBA7}"/>
              </a:ext>
            </a:extLst>
          </p:cNvPr>
          <p:cNvSpPr txBox="1"/>
          <p:nvPr/>
        </p:nvSpPr>
        <p:spPr>
          <a:xfrm>
            <a:off x="53788" y="4426525"/>
            <a:ext cx="2032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kumimoji="1" lang="ja-JP" altLang="en-US" sz="800">
                <a:solidFill>
                  <a:srgbClr val="0070C0"/>
                </a:solidFill>
              </a:rPr>
              <a:t>　Edit customer information by clicking the customer number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F84E7E5-5E82-4247-9F18-0CFE3A74A1F7}"/>
              </a:ext>
            </a:extLst>
          </p:cNvPr>
          <p:cNvSpPr txBox="1"/>
          <p:nvPr/>
        </p:nvSpPr>
        <p:spPr>
          <a:xfrm>
            <a:off x="191656" y="458374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050">
                <a:solidFill>
                  <a:srgbClr val="0070C0"/>
                </a:solidFill>
              </a:rPr>
              <a:t>↓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25A968E-C3DF-4745-A7F8-29882156D852}"/>
              </a:ext>
            </a:extLst>
          </p:cNvPr>
          <p:cNvSpPr txBox="1"/>
          <p:nvPr/>
        </p:nvSpPr>
        <p:spPr>
          <a:xfrm>
            <a:off x="3073442" y="3120746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Free word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951AB848-A9A4-B24E-8F29-8A32BC052E07}"/>
              </a:ext>
            </a:extLst>
          </p:cNvPr>
          <p:cNvSpPr/>
          <p:nvPr/>
        </p:nvSpPr>
        <p:spPr>
          <a:xfrm>
            <a:off x="4136554" y="3140066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C243D5B-50FB-2147-86B1-41B52A24F533}"/>
              </a:ext>
            </a:extLst>
          </p:cNvPr>
          <p:cNvSpPr/>
          <p:nvPr/>
        </p:nvSpPr>
        <p:spPr>
          <a:xfrm>
            <a:off x="1331300" y="3422558"/>
            <a:ext cx="1480148" cy="221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 sz="1000">
              <a:solidFill>
                <a:srgbClr val="7030A0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75DCFE41-E6D5-0643-97D0-811598BA1085}"/>
              </a:ext>
            </a:extLst>
          </p:cNvPr>
          <p:cNvSpPr/>
          <p:nvPr/>
        </p:nvSpPr>
        <p:spPr>
          <a:xfrm>
            <a:off x="2581288" y="3478581"/>
            <a:ext cx="159210" cy="1080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ja-JP" altLang="en-US" sz="1000">
                <a:solidFill>
                  <a:srgbClr val="7030A0"/>
                </a:solidFill>
              </a:rPr>
              <a:t>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0E5902-28A9-1246-AD24-E2770A1BA048}"/>
              </a:ext>
            </a:extLst>
          </p:cNvPr>
          <p:cNvSpPr txBox="1"/>
          <p:nvPr/>
        </p:nvSpPr>
        <p:spPr>
          <a:xfrm>
            <a:off x="211167" y="607230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200"/>
              <a:t>Status status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664EED-79BB-2C46-9931-5AD5C780AC3C}"/>
              </a:ext>
            </a:extLst>
          </p:cNvPr>
          <p:cNvSpPr txBox="1"/>
          <p:nvPr/>
        </p:nvSpPr>
        <p:spPr>
          <a:xfrm>
            <a:off x="284330" y="6400970"/>
            <a:ext cx="1236240" cy="28007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rtl="0" algn="l"/>
            <a:endParaRPr kumimoji="1" lang="en-US" altLang="ja-JP" sz="1400" dirty="0"/>
          </a:p>
          <a:p>
            <a:pPr rtl="0" algn="l"/>
            <a:r>
              <a:rPr kumimoji="1" lang="ja-JP" altLang="en-US" sz="1400"/>
              <a:t>・ Temporary reservation</a:t>
            </a:r>
            <a:endParaRPr kumimoji="1" lang="en-US" altLang="ja-JP" sz="1400" dirty="0"/>
          </a:p>
          <a:p>
            <a:pPr rtl="0" algn="l"/>
            <a:endParaRPr kumimoji="1" lang="en-US" altLang="ja-JP" sz="1400" dirty="0"/>
          </a:p>
          <a:p>
            <a:pPr rtl="0" algn="l"/>
            <a:r>
              <a:rPr kumimoji="1" lang="ja-JP" altLang="en-US" sz="1400"/>
              <a:t>・ Checking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　　↓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·Confirm</a:t>
            </a:r>
            <a:endParaRPr kumimoji="1" lang="en-US" altLang="ja-JP" sz="1400" dirty="0"/>
          </a:p>
          <a:p>
            <a:pPr rtl="0" algn="l"/>
            <a:endParaRPr kumimoji="1" lang="en-US" altLang="ja-JP" sz="1400" dirty="0"/>
          </a:p>
          <a:p>
            <a:pPr rtl="0" algn="l"/>
            <a:r>
              <a:rPr kumimoji="1" lang="ja-JP" altLang="en-US" sz="1400"/>
              <a:t>・ Settled</a:t>
            </a:r>
            <a:endParaRPr kumimoji="1" lang="en-US" altLang="ja-JP" sz="1400" dirty="0"/>
          </a:p>
          <a:p>
            <a:pPr rtl="0" algn="l"/>
            <a:r>
              <a:rPr kumimoji="1" lang="ja-JP" altLang="en-US" sz="1400"/>
              <a:t>　　↓</a:t>
            </a:r>
            <a:endParaRPr kumimoji="1" lang="en-US" altLang="ja-JP" sz="1400" dirty="0"/>
          </a:p>
          <a:p>
            <a:pPr rtl="0" algn="l"/>
            <a:endParaRPr kumimoji="1" lang="en-US" altLang="ja-JP" sz="1400" dirty="0"/>
          </a:p>
          <a:p>
            <a:pPr rtl="0" algn="l"/>
            <a:r>
              <a:rPr kumimoji="1" lang="ja-JP" altLang="en-US" sz="1100" b="1"/>
              <a:t>Available</a:t>
            </a:r>
            <a:endParaRPr kumimoji="1" lang="en-US" altLang="ja-JP" sz="1100" b="1" dirty="0"/>
          </a:p>
          <a:p>
            <a:pPr rtl="0" algn="l"/>
            <a:r>
              <a:rPr kumimoji="1" lang="ja-JP" altLang="en-US" sz="1100" b="1"/>
              <a:t>Status display</a:t>
            </a:r>
            <a:endParaRPr kumimoji="1" lang="en-US" altLang="ja-JP" sz="1100" b="1" dirty="0"/>
          </a:p>
          <a:p>
            <a:pPr rtl="0" algn="l"/>
            <a:endParaRPr kumimoji="1" lang="ja-JP" altLang="en-US" sz="14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512BC6B-1692-0A41-B84A-1FA774385929}"/>
              </a:ext>
            </a:extLst>
          </p:cNvPr>
          <p:cNvSpPr txBox="1"/>
          <p:nvPr/>
        </p:nvSpPr>
        <p:spPr>
          <a:xfrm>
            <a:off x="3336821" y="6174934"/>
            <a:ext cx="668773" cy="184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0"/>
            <a:r>
              <a:rPr kumimoji="1" lang="ja-JP" altLang="en-US" sz="600"/>
              <a:t>Temporary reservation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1028BF35-7E04-234C-B67C-947ED3870686}"/>
              </a:ext>
            </a:extLst>
          </p:cNvPr>
          <p:cNvSpPr txBox="1"/>
          <p:nvPr/>
        </p:nvSpPr>
        <p:spPr>
          <a:xfrm>
            <a:off x="4022399" y="6158168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800" u="sng">
                <a:solidFill>
                  <a:srgbClr val="0070C0"/>
                </a:solidFill>
              </a:rPr>
              <a:t>Switch during confirmation</a:t>
            </a:r>
            <a:endParaRPr kumimoji="1" lang="en-US" altLang="ja-JP" sz="800" u="sng" dirty="0">
              <a:solidFill>
                <a:srgbClr val="0070C0"/>
              </a:solidFill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B66DE554-775D-4642-8903-D14F304C95EB}"/>
              </a:ext>
            </a:extLst>
          </p:cNvPr>
          <p:cNvCxnSpPr>
            <a:cxnSpLocks/>
          </p:cNvCxnSpPr>
          <p:nvPr/>
        </p:nvCxnSpPr>
        <p:spPr>
          <a:xfrm flipV="1">
            <a:off x="1520570" y="6349308"/>
            <a:ext cx="1714854" cy="466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36F5AE6A-EDF8-DF47-BE86-34243CA45357}"/>
              </a:ext>
            </a:extLst>
          </p:cNvPr>
          <p:cNvSpPr/>
          <p:nvPr/>
        </p:nvSpPr>
        <p:spPr>
          <a:xfrm>
            <a:off x="5561357" y="9078626"/>
            <a:ext cx="261927" cy="677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25F2BA-E571-8D49-9C7C-52E4C9B1BA4E}"/>
              </a:ext>
            </a:extLst>
          </p:cNvPr>
          <p:cNvSpPr txBox="1"/>
          <p:nvPr/>
        </p:nvSpPr>
        <p:spPr>
          <a:xfrm>
            <a:off x="5823284" y="928665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100"/>
              <a:t>Display on the day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4D9A5B9-371D-6440-9B94-B7A72A7F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2" y="7287690"/>
            <a:ext cx="379175" cy="280006"/>
          </a:xfrm>
          <a:prstGeom prst="rect">
            <a:avLst/>
          </a:prstGeom>
        </p:spPr>
      </p:pic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531A81D6-03A3-7E4A-833C-30E6501D4441}"/>
              </a:ext>
            </a:extLst>
          </p:cNvPr>
          <p:cNvCxnSpPr>
            <a:cxnSpLocks/>
          </p:cNvCxnSpPr>
          <p:nvPr/>
        </p:nvCxnSpPr>
        <p:spPr>
          <a:xfrm flipV="1">
            <a:off x="866052" y="7376524"/>
            <a:ext cx="654518" cy="167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8A48DDF3-B0F4-8543-ABD2-C882B039542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317716" y="7567696"/>
            <a:ext cx="454904" cy="4317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1EA4CE-875B-AC41-A9EF-C0246C0F588D}"/>
              </a:ext>
            </a:extLst>
          </p:cNvPr>
          <p:cNvSpPr txBox="1"/>
          <p:nvPr/>
        </p:nvSpPr>
        <p:spPr>
          <a:xfrm>
            <a:off x="5686425" y="678656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/>
              <a:t>phone</a:t>
            </a:r>
            <a:endParaRPr kumimoji="1" lang="en-US" altLang="ja-JP" dirty="0"/>
          </a:p>
          <a:p>
            <a:pPr rtl="0" algn="l"/>
            <a:r>
              <a:rPr kumimoji="1" lang="ja-JP" altLang="en-US"/>
              <a:t>Email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29DC1E3-B948-1845-94B5-745901E8F954}"/>
              </a:ext>
            </a:extLst>
          </p:cNvPr>
          <p:cNvSpPr txBox="1"/>
          <p:nvPr/>
        </p:nvSpPr>
        <p:spPr>
          <a:xfrm>
            <a:off x="253747" y="149181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New customer registration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25B85C9-7013-974C-A2A2-041F2AC8677C}"/>
              </a:ext>
            </a:extLst>
          </p:cNvPr>
          <p:cNvSpPr txBox="1"/>
          <p:nvPr/>
        </p:nvSpPr>
        <p:spPr>
          <a:xfrm>
            <a:off x="1841915" y="149181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algn="l"/>
            <a:r>
              <a:rPr kumimoji="1" lang="ja-JP" altLang="en-US" sz="1400" u="sng">
                <a:solidFill>
                  <a:srgbClr val="0070C0"/>
                </a:solidFill>
              </a:rPr>
              <a:t>New reservation registration</a:t>
            </a:r>
          </a:p>
        </p:txBody>
      </p:sp>
    </p:spTree>
    <p:extLst>
      <p:ext uri="{BB962C8B-B14F-4D97-AF65-F5344CB8AC3E}">
        <p14:creationId xmlns:p14="http://schemas.microsoft.com/office/powerpoint/2010/main" val="350015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57269</TotalTime>
  <Words>4172</Words>
  <Application>Microsoft Macintosh PowerPoint</Application>
  <PresentationFormat>A4 210 x 297 mm</PresentationFormat>
  <Paragraphs>1791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MS PGothic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Doi Kentaro</dc:creator>
  <cp:lastModifiedBy>Doi Kentaro</cp:lastModifiedBy>
  <cp:revision>73</cp:revision>
  <cp:lastPrinted>2021-08-26T07:22:48Z</cp:lastPrinted>
  <dcterms:created xsi:type="dcterms:W3CDTF">2021-06-24T02:10:54Z</dcterms:created>
  <dcterms:modified xsi:type="dcterms:W3CDTF">2021-08-27T12:41:04Z</dcterms:modified>
</cp:coreProperties>
</file>