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2"/>
    </p:embeddedFont>
    <p:embeddedFont>
      <p:font typeface="Chivo" pitchFamily="2" charset="77"/>
      <p:regular r:id="rId13"/>
      <p:bold r:id="rId14"/>
      <p:italic r:id="rId15"/>
      <p:boldItalic r:id="rId16"/>
    </p:embeddedFont>
    <p:embeddedFont>
      <p:font typeface="Fira Sans" panose="020B0503050000020004" pitchFamily="34" charset="0"/>
      <p:regular r:id="rId17"/>
      <p:bold r:id="rId18"/>
      <p:italic r:id="rId19"/>
      <p:boldItalic r:id="rId20"/>
    </p:embeddedFont>
    <p:embeddedFont>
      <p:font typeface="Fira Sans Medium" panose="020F050202020403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A2601F-803E-43E1-9EAD-4176F3A435D4}">
  <a:tblStyle styleId="{DAA2601F-803E-43E1-9EAD-4176F3A435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462"/>
  </p:normalViewPr>
  <p:slideViewPr>
    <p:cSldViewPr snapToGrid="0">
      <p:cViewPr>
        <p:scale>
          <a:sx n="140" d="100"/>
          <a:sy n="140" d="100"/>
        </p:scale>
        <p:origin x="8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01f07d49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01f07d49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01f07d49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401f07d49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04b0775e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04b0775e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01f07d49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01f07d49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b38ae298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b38ae298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01f07d495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01f07d495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a04b0775e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a04b0775e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401f07d495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401f07d495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307050"/>
            <a:ext cx="4694700" cy="12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720000" y="3076000"/>
            <a:ext cx="4694700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23108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715100" y="2229340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5320200" y="123108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5320200" y="2229340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2883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715100" y="3877999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5320200" y="288300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320200" y="3877999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715100" y="1889391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5320200" y="1889391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715100" y="3543598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5"/>
          </p:nvPr>
        </p:nvSpPr>
        <p:spPr>
          <a:xfrm>
            <a:off x="5320200" y="3543598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7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715100" y="3621300"/>
            <a:ext cx="4295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715100" y="983275"/>
            <a:ext cx="4295100" cy="24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140350" y="521225"/>
            <a:ext cx="42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140350" y="1812625"/>
            <a:ext cx="4288500" cy="21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 flipH="1">
            <a:off x="4437900" y="1359675"/>
            <a:ext cx="398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 flipH="1">
            <a:off x="4437900" y="2334523"/>
            <a:ext cx="3986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 flipH="1">
            <a:off x="5140200" y="1207275"/>
            <a:ext cx="3283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 flipH="1">
            <a:off x="5140200" y="2639324"/>
            <a:ext cx="32838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715088" y="1568525"/>
            <a:ext cx="27426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2"/>
          </p:nvPr>
        </p:nvSpPr>
        <p:spPr>
          <a:xfrm>
            <a:off x="5686312" y="1568525"/>
            <a:ext cx="27426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3"/>
          </p:nvPr>
        </p:nvSpPr>
        <p:spPr>
          <a:xfrm>
            <a:off x="5686262" y="2032550"/>
            <a:ext cx="27426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4"/>
          </p:nvPr>
        </p:nvSpPr>
        <p:spPr>
          <a:xfrm>
            <a:off x="715038" y="2032550"/>
            <a:ext cx="27426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5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715100" y="2041450"/>
            <a:ext cx="34863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270100" y="2041450"/>
            <a:ext cx="41589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3"/>
          </p:nvPr>
        </p:nvSpPr>
        <p:spPr>
          <a:xfrm>
            <a:off x="4270100" y="2395574"/>
            <a:ext cx="41589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4"/>
          </p:nvPr>
        </p:nvSpPr>
        <p:spPr>
          <a:xfrm>
            <a:off x="715100" y="2395575"/>
            <a:ext cx="34863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5"/>
          </p:nvPr>
        </p:nvSpPr>
        <p:spPr>
          <a:xfrm>
            <a:off x="721600" y="1314050"/>
            <a:ext cx="7704000" cy="3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7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7200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2"/>
          </p:nvPr>
        </p:nvSpPr>
        <p:spPr>
          <a:xfrm>
            <a:off x="720000" y="30098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3"/>
          </p:nvPr>
        </p:nvSpPr>
        <p:spPr>
          <a:xfrm>
            <a:off x="3403800" y="30098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4"/>
          </p:nvPr>
        </p:nvSpPr>
        <p:spPr>
          <a:xfrm>
            <a:off x="6087600" y="30098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4038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60876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20800"/>
            <a:ext cx="1878900" cy="12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3"/>
          </p:nvPr>
        </p:nvSpPr>
        <p:spPr>
          <a:xfrm>
            <a:off x="720000" y="3526825"/>
            <a:ext cx="4725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4"/>
          </p:nvPr>
        </p:nvSpPr>
        <p:spPr>
          <a:xfrm>
            <a:off x="720000" y="2373300"/>
            <a:ext cx="4725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1599050" y="1795358"/>
            <a:ext cx="6595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2"/>
          </p:nvPr>
        </p:nvSpPr>
        <p:spPr>
          <a:xfrm>
            <a:off x="1599050" y="1476950"/>
            <a:ext cx="6595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3"/>
          </p:nvPr>
        </p:nvSpPr>
        <p:spPr>
          <a:xfrm>
            <a:off x="1599050" y="2488825"/>
            <a:ext cx="6595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4"/>
          </p:nvPr>
        </p:nvSpPr>
        <p:spPr>
          <a:xfrm>
            <a:off x="1599050" y="3500600"/>
            <a:ext cx="6595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5"/>
          </p:nvPr>
        </p:nvSpPr>
        <p:spPr>
          <a:xfrm>
            <a:off x="1599050" y="2807129"/>
            <a:ext cx="6595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6"/>
          </p:nvPr>
        </p:nvSpPr>
        <p:spPr>
          <a:xfrm>
            <a:off x="1599050" y="3818900"/>
            <a:ext cx="6595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7200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720000" y="34752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3403800" y="34752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6087600" y="34752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5"/>
          </p:nvPr>
        </p:nvSpPr>
        <p:spPr>
          <a:xfrm>
            <a:off x="34038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6"/>
          </p:nvPr>
        </p:nvSpPr>
        <p:spPr>
          <a:xfrm>
            <a:off x="60876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subTitle" idx="1"/>
          </p:nvPr>
        </p:nvSpPr>
        <p:spPr>
          <a:xfrm>
            <a:off x="1597725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2"/>
          </p:nvPr>
        </p:nvSpPr>
        <p:spPr>
          <a:xfrm>
            <a:off x="1597724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3"/>
          </p:nvPr>
        </p:nvSpPr>
        <p:spPr>
          <a:xfrm>
            <a:off x="5755576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4"/>
          </p:nvPr>
        </p:nvSpPr>
        <p:spPr>
          <a:xfrm>
            <a:off x="1597724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5"/>
          </p:nvPr>
        </p:nvSpPr>
        <p:spPr>
          <a:xfrm>
            <a:off x="5755576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1597725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7"/>
          </p:nvPr>
        </p:nvSpPr>
        <p:spPr>
          <a:xfrm>
            <a:off x="5755574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8"/>
          </p:nvPr>
        </p:nvSpPr>
        <p:spPr>
          <a:xfrm>
            <a:off x="5755574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1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1"/>
          </p:nvPr>
        </p:nvSpPr>
        <p:spPr>
          <a:xfrm>
            <a:off x="2255350" y="2272677"/>
            <a:ext cx="197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2"/>
          </p:nvPr>
        </p:nvSpPr>
        <p:spPr>
          <a:xfrm>
            <a:off x="4939459" y="2272675"/>
            <a:ext cx="1984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3"/>
          </p:nvPr>
        </p:nvSpPr>
        <p:spPr>
          <a:xfrm>
            <a:off x="896504" y="3882919"/>
            <a:ext cx="198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4"/>
          </p:nvPr>
        </p:nvSpPr>
        <p:spPr>
          <a:xfrm>
            <a:off x="3579600" y="3882918"/>
            <a:ext cx="198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5"/>
          </p:nvPr>
        </p:nvSpPr>
        <p:spPr>
          <a:xfrm>
            <a:off x="6266905" y="3882918"/>
            <a:ext cx="198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6"/>
          </p:nvPr>
        </p:nvSpPr>
        <p:spPr>
          <a:xfrm>
            <a:off x="2255350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7"/>
          </p:nvPr>
        </p:nvSpPr>
        <p:spPr>
          <a:xfrm>
            <a:off x="4943604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8"/>
          </p:nvPr>
        </p:nvSpPr>
        <p:spPr>
          <a:xfrm>
            <a:off x="892342" y="3554750"/>
            <a:ext cx="19848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9"/>
          </p:nvPr>
        </p:nvSpPr>
        <p:spPr>
          <a:xfrm>
            <a:off x="3579600" y="3554750"/>
            <a:ext cx="198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13"/>
          </p:nvPr>
        </p:nvSpPr>
        <p:spPr>
          <a:xfrm>
            <a:off x="6271058" y="3554750"/>
            <a:ext cx="19806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15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1"/>
          </p:nvPr>
        </p:nvSpPr>
        <p:spPr>
          <a:xfrm>
            <a:off x="7200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2"/>
          </p:nvPr>
        </p:nvSpPr>
        <p:spPr>
          <a:xfrm>
            <a:off x="34038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3"/>
          </p:nvPr>
        </p:nvSpPr>
        <p:spPr>
          <a:xfrm>
            <a:off x="60876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4"/>
          </p:nvPr>
        </p:nvSpPr>
        <p:spPr>
          <a:xfrm>
            <a:off x="7200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5"/>
          </p:nvPr>
        </p:nvSpPr>
        <p:spPr>
          <a:xfrm>
            <a:off x="34038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6"/>
          </p:nvPr>
        </p:nvSpPr>
        <p:spPr>
          <a:xfrm>
            <a:off x="60876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7"/>
          </p:nvPr>
        </p:nvSpPr>
        <p:spPr>
          <a:xfrm>
            <a:off x="7151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8"/>
          </p:nvPr>
        </p:nvSpPr>
        <p:spPr>
          <a:xfrm>
            <a:off x="34038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subTitle" idx="9"/>
          </p:nvPr>
        </p:nvSpPr>
        <p:spPr>
          <a:xfrm>
            <a:off x="60925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13"/>
          </p:nvPr>
        </p:nvSpPr>
        <p:spPr>
          <a:xfrm>
            <a:off x="7151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subTitle" idx="14"/>
          </p:nvPr>
        </p:nvSpPr>
        <p:spPr>
          <a:xfrm>
            <a:off x="34038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15"/>
          </p:nvPr>
        </p:nvSpPr>
        <p:spPr>
          <a:xfrm>
            <a:off x="60925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17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 hasCustomPrompt="1"/>
          </p:nvPr>
        </p:nvSpPr>
        <p:spPr>
          <a:xfrm>
            <a:off x="1284000" y="1323931"/>
            <a:ext cx="65760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284000" y="1954606"/>
            <a:ext cx="65760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2399028"/>
            <a:ext cx="65760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284000" y="3029752"/>
            <a:ext cx="65760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74178"/>
            <a:ext cx="65760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7" name="Google Shape;237;p26"/>
          <p:cNvSpPr txBox="1">
            <a:spLocks noGrp="1"/>
          </p:cNvSpPr>
          <p:nvPr>
            <p:ph type="subTitle" idx="5"/>
          </p:nvPr>
        </p:nvSpPr>
        <p:spPr>
          <a:xfrm>
            <a:off x="1284000" y="4104902"/>
            <a:ext cx="65760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title" idx="6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40" name="Google Shape;240;p26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ctrTitle"/>
          </p:nvPr>
        </p:nvSpPr>
        <p:spPr>
          <a:xfrm>
            <a:off x="2749050" y="517425"/>
            <a:ext cx="36459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subTitle" idx="1"/>
          </p:nvPr>
        </p:nvSpPr>
        <p:spPr>
          <a:xfrm>
            <a:off x="2744850" y="1475950"/>
            <a:ext cx="3654300" cy="14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2685400" y="3708650"/>
            <a:ext cx="36939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4141200" cy="22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290763" y="2415768"/>
            <a:ext cx="29076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45638" y="2415768"/>
            <a:ext cx="29076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290763" y="2802793"/>
            <a:ext cx="29076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45638" y="2802793"/>
            <a:ext cx="29076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6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1283925"/>
            <a:ext cx="53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0000" y="2311386"/>
            <a:ext cx="5328000" cy="15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5100" y="1078500"/>
            <a:ext cx="7713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3949573" y="1125900"/>
            <a:ext cx="447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3949550" y="2259625"/>
            <a:ext cx="44793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5761600" y="659575"/>
            <a:ext cx="2666100" cy="22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212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desoriano/stroke-prediction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 dirty="0"/>
              <a:t>Car Insurance Claims</a:t>
            </a:r>
            <a:endParaRPr sz="47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1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Numann</a:t>
            </a:r>
            <a:r>
              <a:rPr lang="en" dirty="0"/>
              <a:t> Malik</a:t>
            </a:r>
            <a:endParaRPr dirty="0"/>
          </a:p>
        </p:txBody>
      </p:sp>
      <p:sp>
        <p:nvSpPr>
          <p:cNvPr id="272" name="Google Shape;272;p30"/>
          <p:cNvSpPr/>
          <p:nvPr/>
        </p:nvSpPr>
        <p:spPr>
          <a:xfrm>
            <a:off x="813100" y="3103462"/>
            <a:ext cx="29418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59375-D4E0-787A-F921-45FAFABE6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296" y="2071233"/>
            <a:ext cx="3870208" cy="21769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720000" y="1227575"/>
            <a:ext cx="4068000" cy="31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 analyzed behavioral data for the customers of a car insurance company. The goal was to identify key factors 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</a:rPr>
              <a:t>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hat are more likely to lead a customer to filing an insurance claim (e.g. for an accident). Our stakeholder would want to determine in particular, which customers are more accident prone and hence likely to file a claim, and hence either raise their premiums or consider denying them coverage (so as to maximize their profits or minimize their losses).</a:t>
            </a:r>
            <a:endParaRPr sz="1200" b="1" dirty="0">
              <a:solidFill>
                <a:schemeClr val="tx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81" name="Google Shape;281;p31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07160-BBA0-4058-CEE6-D61CC43D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674" y="1429808"/>
            <a:ext cx="3425825" cy="22838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720000" y="439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Insurance Dataset</a:t>
            </a:r>
            <a:endParaRPr dirty="0"/>
          </a:p>
        </p:txBody>
      </p:sp>
      <p:sp>
        <p:nvSpPr>
          <p:cNvPr id="287" name="Google Shape;287;p32"/>
          <p:cNvSpPr txBox="1"/>
          <p:nvPr/>
        </p:nvSpPr>
        <p:spPr>
          <a:xfrm>
            <a:off x="715100" y="102755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The dataset was sourced from the </a:t>
            </a:r>
            <a:r>
              <a:rPr lang="en" sz="1200" b="1" u="sng" dirty="0">
                <a:solidFill>
                  <a:schemeClr val="hlink"/>
                </a:solidFill>
                <a:latin typeface="Chivo"/>
                <a:ea typeface="Chivo"/>
                <a:cs typeface="Chivo"/>
                <a:sym typeface="Chivo"/>
                <a:hlinkClick r:id="rId3"/>
              </a:rPr>
              <a:t>Kaggle – </a:t>
            </a:r>
            <a:r>
              <a:rPr lang="en" sz="1200" b="1" u="sng" dirty="0">
                <a:solidFill>
                  <a:schemeClr val="hlink"/>
                </a:solidFill>
                <a:latin typeface="Chivo"/>
                <a:ea typeface="Chivo"/>
                <a:cs typeface="Chivo"/>
                <a:sym typeface="Chivo"/>
              </a:rPr>
              <a:t>Car Insurance </a:t>
            </a: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Dataset from the user ‘</a:t>
            </a:r>
            <a:r>
              <a:rPr lang="en" sz="1200" b="1" dirty="0" err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Sagnik</a:t>
            </a: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Roy’.</a:t>
            </a:r>
            <a:endParaRPr sz="12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This dataset utilizes 18 features for predicting auto </a:t>
            </a:r>
            <a:r>
              <a:rPr lang="en" sz="1200" b="1" dirty="0" err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insur</a:t>
            </a:r>
            <a:r>
              <a:rPr lang="en-US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an</a:t>
            </a:r>
            <a:r>
              <a:rPr lang="en" sz="1200" b="1" dirty="0" err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ce</a:t>
            </a: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claims. The ‘Outcome’ target feature below indicates whether a customer filed a claim (1) or not (0).</a:t>
            </a:r>
            <a:endParaRPr sz="12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aphicFrame>
        <p:nvGraphicFramePr>
          <p:cNvPr id="288" name="Google Shape;288;p32"/>
          <p:cNvGraphicFramePr/>
          <p:nvPr>
            <p:extLst>
              <p:ext uri="{D42A27DB-BD31-4B8C-83A1-F6EECF244321}">
                <p14:modId xmlns:p14="http://schemas.microsoft.com/office/powerpoint/2010/main" val="1007216515"/>
              </p:ext>
            </p:extLst>
          </p:nvPr>
        </p:nvGraphicFramePr>
        <p:xfrm>
          <a:off x="840024" y="1755500"/>
          <a:ext cx="7239000" cy="2788057"/>
        </p:xfrm>
        <a:graphic>
          <a:graphicData uri="http://schemas.openxmlformats.org/drawingml/2006/table">
            <a:tbl>
              <a:tblPr>
                <a:noFill/>
                <a:tableStyleId>{DAA2601F-803E-43E1-9EAD-4176F3A435D4}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7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Feature Name</a:t>
                      </a:r>
                      <a:endParaRPr sz="900" b="1" u="sng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dirty="0"/>
                        <a:t>Description</a:t>
                      </a:r>
                      <a:endParaRPr sz="900" b="1" u="sng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Feature Name</a:t>
                      </a:r>
                      <a:endParaRPr sz="900" b="1" u="sng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dirty="0"/>
                        <a:t>Description</a:t>
                      </a:r>
                      <a:endParaRPr sz="900" b="1" u="sng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Feature Name</a:t>
                      </a:r>
                      <a:endParaRPr sz="900" b="1" u="sng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Description</a:t>
                      </a:r>
                      <a:endParaRPr sz="900" b="1" u="sng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Age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16-25, 26-39, 40-64, or 65+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Credit Score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Between 0 and 1 (scaled)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Annual Mileage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Rounded to nearest 1000 miles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Gender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Male or Female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Vehicle Ownership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0 (no) or 1 (yes)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Vehicle Type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Sedan or Sports Car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Race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Majority or Minority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Vehicle Year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Before 2015 or After 2015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Speeding Violations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Numerical Frequency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7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Driving Experience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0-9, 10-19, 20-29, or 30+ years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Married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0 (no) or 1 (yes)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DUIs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Numerical Frequency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7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Education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High School, University, or None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Children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dirty="0"/>
                        <a:t>0 (no) or 1 (yes)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Past Accidents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Numerical Frequency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628"/>
                  </a:ext>
                </a:extLst>
              </a:tr>
              <a:tr h="4591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Income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Poverty, Working Class, Middle Class, or Upper Class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Postal Code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10238, 21217, 32765, or 92101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Outcome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dirty="0"/>
                        <a:t>0 (no) or 1 (yes)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083615"/>
                  </a:ext>
                </a:extLst>
              </a:tr>
            </a:tbl>
          </a:graphicData>
        </a:graphic>
      </p:graphicFrame>
      <p:sp>
        <p:nvSpPr>
          <p:cNvPr id="289" name="Google Shape;289;p32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subTitle" idx="1"/>
          </p:nvPr>
        </p:nvSpPr>
        <p:spPr>
          <a:xfrm>
            <a:off x="3642775" y="1556275"/>
            <a:ext cx="4786200" cy="28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Our analysis will be utilized by a car insurance company in order to assist with deciding which potential customers to provide coverage to, and how much to charge for their premiums. 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Covering the cost of road accidents can be very expensive. Therefore, it is very important to investigate the history of current/former customers to predict who who to grant cover</a:t>
            </a:r>
            <a:r>
              <a:rPr lang="en-US" b="1" dirty="0"/>
              <a:t>ag</a:t>
            </a:r>
            <a:r>
              <a:rPr lang="en" b="1" dirty="0"/>
              <a:t>e to.</a:t>
            </a:r>
            <a:endParaRPr b="1" dirty="0"/>
          </a:p>
        </p:txBody>
      </p:sp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3796223" y="581900"/>
            <a:ext cx="447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</a:t>
            </a:r>
            <a:endParaRPr dirty="0"/>
          </a:p>
        </p:txBody>
      </p:sp>
      <p:sp>
        <p:nvSpPr>
          <p:cNvPr id="296" name="Google Shape;296;p33"/>
          <p:cNvSpPr/>
          <p:nvPr/>
        </p:nvSpPr>
        <p:spPr>
          <a:xfrm>
            <a:off x="4334275" y="1293375"/>
            <a:ext cx="34032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94B33-B115-0867-D041-8E6B7198A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7" y="1850683"/>
            <a:ext cx="3027953" cy="17302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sp>
        <p:nvSpPr>
          <p:cNvPr id="321" name="Google Shape;321;p34"/>
          <p:cNvSpPr txBox="1">
            <a:spLocks noGrp="1"/>
          </p:cNvSpPr>
          <p:nvPr>
            <p:ph type="title"/>
          </p:nvPr>
        </p:nvSpPr>
        <p:spPr>
          <a:xfrm>
            <a:off x="720000" y="411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Relevant Observation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25B5A-7744-4DF4-7432-DFA0D99CD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75" y="1110975"/>
            <a:ext cx="3930650" cy="2559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8A25C1-90F3-AE80-0C65-7D8CF2058F80}"/>
              </a:ext>
            </a:extLst>
          </p:cNvPr>
          <p:cNvSpPr txBox="1"/>
          <p:nvPr/>
        </p:nvSpPr>
        <p:spPr>
          <a:xfrm>
            <a:off x="795867" y="3877733"/>
            <a:ext cx="779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Above we see that over 80% of customers who have never made an insurance claim owned their vehicle, while less than half have made a claim - supporting evidence that those who lease their vehicles are more likely to file claims with their insurance company.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720000" y="411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Another Relevant Observation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01691-93E0-B27E-0197-6B28B44F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1187450"/>
            <a:ext cx="3488676" cy="2444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41E9A-A030-A1F7-FEF8-8AAF89F7DDC1}"/>
              </a:ext>
            </a:extLst>
          </p:cNvPr>
          <p:cNvSpPr txBox="1"/>
          <p:nvPr/>
        </p:nvSpPr>
        <p:spPr>
          <a:xfrm>
            <a:off x="931333" y="3750733"/>
            <a:ext cx="756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we can see there is a positive correlation between the number of past accidents and speeding violations. This would indicate that we should determine both for each potential customer before deciding to grant any coverage.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351" name="Google Shape;351;p38"/>
          <p:cNvSpPr txBox="1">
            <a:spLocks noGrp="1"/>
          </p:cNvSpPr>
          <p:nvPr>
            <p:ph type="title" idx="4294967295"/>
          </p:nvPr>
        </p:nvSpPr>
        <p:spPr>
          <a:xfrm flipH="1">
            <a:off x="715100" y="0"/>
            <a:ext cx="7713900" cy="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/>
              <a:t>February 2023</a:t>
            </a:r>
            <a:endParaRPr sz="800" dirty="0"/>
          </a:p>
        </p:txBody>
      </p:sp>
      <p:sp>
        <p:nvSpPr>
          <p:cNvPr id="352" name="Google Shape;352;p38"/>
          <p:cNvSpPr txBox="1">
            <a:spLocks noGrp="1"/>
          </p:cNvSpPr>
          <p:nvPr>
            <p:ph type="subTitle" idx="3"/>
          </p:nvPr>
        </p:nvSpPr>
        <p:spPr>
          <a:xfrm>
            <a:off x="3715200" y="1472100"/>
            <a:ext cx="4708800" cy="21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 b="1" dirty="0"/>
              <a:t>Metrics to be added</a:t>
            </a:r>
            <a:endParaRPr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359" name="Google Shape;359;p39"/>
          <p:cNvSpPr txBox="1">
            <a:spLocks noGrp="1"/>
          </p:cNvSpPr>
          <p:nvPr>
            <p:ph type="title" idx="4294967295"/>
          </p:nvPr>
        </p:nvSpPr>
        <p:spPr>
          <a:xfrm flipH="1">
            <a:off x="715100" y="0"/>
            <a:ext cx="7713900" cy="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/>
              <a:t>February 2023</a:t>
            </a:r>
            <a:endParaRPr sz="800" dirty="0"/>
          </a:p>
        </p:txBody>
      </p:sp>
      <p:sp>
        <p:nvSpPr>
          <p:cNvPr id="361" name="Google Shape;361;p39"/>
          <p:cNvSpPr txBox="1">
            <a:spLocks noGrp="1"/>
          </p:cNvSpPr>
          <p:nvPr>
            <p:ph type="subTitle" idx="3"/>
          </p:nvPr>
        </p:nvSpPr>
        <p:spPr>
          <a:xfrm>
            <a:off x="3969000" y="1365000"/>
            <a:ext cx="4708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 b="1" dirty="0"/>
              <a:t>Classification report and Confusion Matrix for best model will be added.</a:t>
            </a:r>
            <a:endParaRPr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>
            <a:spLocks noGrp="1"/>
          </p:cNvSpPr>
          <p:nvPr>
            <p:ph type="title" idx="6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title" idx="4"/>
          </p:nvPr>
        </p:nvSpPr>
        <p:spPr>
          <a:xfrm flipH="1">
            <a:off x="715100" y="0"/>
            <a:ext cx="771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1"/>
                </a:solidFill>
              </a:rPr>
              <a:t>February 2023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3282875" y="1296900"/>
            <a:ext cx="52851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 b="1" dirty="0"/>
              <a:t>Recommendation 1 to be added.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 b="1" dirty="0"/>
              <a:t>Recommendation 2 to be added.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 b="1" dirty="0"/>
              <a:t>Recommendation 3 to be added.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ear Style Healthcare Center by Slidesgo">
  <a:themeElements>
    <a:clrScheme name="Simple Light">
      <a:dk1>
        <a:srgbClr val="191919"/>
      </a:dk1>
      <a:lt1>
        <a:srgbClr val="666666"/>
      </a:lt1>
      <a:dk2>
        <a:srgbClr val="F7F9FA"/>
      </a:dk2>
      <a:lt2>
        <a:srgbClr val="71C8CB"/>
      </a:lt2>
      <a:accent1>
        <a:srgbClr val="6156C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522</Words>
  <Application>Microsoft Macintosh PowerPoint</Application>
  <PresentationFormat>On-screen Show (16:9)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Roboto</vt:lpstr>
      <vt:lpstr>Bebas Neue</vt:lpstr>
      <vt:lpstr>Fira Sans Medium</vt:lpstr>
      <vt:lpstr>Chivo</vt:lpstr>
      <vt:lpstr>Fira Sans</vt:lpstr>
      <vt:lpstr>Linear Style Healthcare Center by Slidesgo</vt:lpstr>
      <vt:lpstr>Car Insurance Claims</vt:lpstr>
      <vt:lpstr>Project Description</vt:lpstr>
      <vt:lpstr>Car Insurance Dataset</vt:lpstr>
      <vt:lpstr>Stakeholder</vt:lpstr>
      <vt:lpstr>February 2023</vt:lpstr>
      <vt:lpstr>February 2023</vt:lpstr>
      <vt:lpstr>Model Evaluation</vt:lpstr>
      <vt:lpstr>Model Evaluation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Insurance Claims</dc:title>
  <cp:lastModifiedBy>Microsoft Office User</cp:lastModifiedBy>
  <cp:revision>12</cp:revision>
  <dcterms:modified xsi:type="dcterms:W3CDTF">2023-02-10T16:29:38Z</dcterms:modified>
</cp:coreProperties>
</file>