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2"/>
    </p:embeddedFont>
    <p:embeddedFont>
      <p:font typeface="Chivo" pitchFamily="2" charset="77"/>
      <p:regular r:id="rId13"/>
      <p:bold r:id="rId14"/>
      <p:italic r:id="rId15"/>
      <p:boldItalic r:id="rId16"/>
    </p:embeddedFont>
    <p:embeddedFont>
      <p:font typeface="Fira Sans" panose="020B0503050000020004" pitchFamily="34" charset="0"/>
      <p:regular r:id="rId17"/>
      <p:bold r:id="rId18"/>
      <p:italic r:id="rId19"/>
      <p:boldItalic r:id="rId20"/>
    </p:embeddedFont>
    <p:embeddedFont>
      <p:font typeface="Fira Sans Medium" panose="020F0502020204030204" pitchFamily="3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A2601F-803E-43E1-9EAD-4176F3A435D4}">
  <a:tblStyle styleId="{DAA2601F-803E-43E1-9EAD-4176F3A435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462"/>
  </p:normalViewPr>
  <p:slideViewPr>
    <p:cSldViewPr snapToGrid="0">
      <p:cViewPr varScale="1">
        <p:scale>
          <a:sx n="146" d="100"/>
          <a:sy n="146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01f07d49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401f07d49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401f07d49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401f07d49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a04b0775e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a04b0775e5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401f07d495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401f07d495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401f07d495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401f07d495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b38ae298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b38ae298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401f07d495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401f07d495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a04b0775e5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a04b0775e5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401f07d495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401f07d495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267850"/>
            <a:ext cx="5646300" cy="17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305800"/>
            <a:ext cx="5646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307050"/>
            <a:ext cx="4694700" cy="12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720000" y="3076000"/>
            <a:ext cx="4694700" cy="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1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23108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715100" y="2229340"/>
            <a:ext cx="309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2" hasCustomPrompt="1"/>
          </p:nvPr>
        </p:nvSpPr>
        <p:spPr>
          <a:xfrm>
            <a:off x="5320200" y="123108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5320200" y="2229340"/>
            <a:ext cx="3103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 hasCustomPrompt="1"/>
          </p:nvPr>
        </p:nvSpPr>
        <p:spPr>
          <a:xfrm>
            <a:off x="715100" y="2883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715100" y="3877999"/>
            <a:ext cx="309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 hasCustomPrompt="1"/>
          </p:nvPr>
        </p:nvSpPr>
        <p:spPr>
          <a:xfrm>
            <a:off x="5320200" y="288300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5320200" y="3877999"/>
            <a:ext cx="3103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8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9"/>
          </p:nvPr>
        </p:nvSpPr>
        <p:spPr>
          <a:xfrm>
            <a:off x="715100" y="1889391"/>
            <a:ext cx="309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3"/>
          </p:nvPr>
        </p:nvSpPr>
        <p:spPr>
          <a:xfrm>
            <a:off x="5320200" y="1889391"/>
            <a:ext cx="3103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4"/>
          </p:nvPr>
        </p:nvSpPr>
        <p:spPr>
          <a:xfrm>
            <a:off x="715100" y="3543598"/>
            <a:ext cx="309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5"/>
          </p:nvPr>
        </p:nvSpPr>
        <p:spPr>
          <a:xfrm>
            <a:off x="5320200" y="3543598"/>
            <a:ext cx="3103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6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7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715100" y="3621300"/>
            <a:ext cx="42951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715100" y="983275"/>
            <a:ext cx="4295100" cy="24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4140350" y="521225"/>
            <a:ext cx="428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4140350" y="1812625"/>
            <a:ext cx="4288500" cy="21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 flipH="1">
            <a:off x="4437900" y="1359675"/>
            <a:ext cx="398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"/>
          </p:nvPr>
        </p:nvSpPr>
        <p:spPr>
          <a:xfrm flipH="1">
            <a:off x="4437900" y="2334523"/>
            <a:ext cx="3986100" cy="1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 flipH="1">
            <a:off x="5140200" y="1207275"/>
            <a:ext cx="3283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 flipH="1">
            <a:off x="5140200" y="2639324"/>
            <a:ext cx="3283800" cy="1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ubTitle" idx="1"/>
          </p:nvPr>
        </p:nvSpPr>
        <p:spPr>
          <a:xfrm>
            <a:off x="715088" y="1568525"/>
            <a:ext cx="27426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2"/>
          </p:nvPr>
        </p:nvSpPr>
        <p:spPr>
          <a:xfrm>
            <a:off x="5686312" y="1568525"/>
            <a:ext cx="27426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3"/>
          </p:nvPr>
        </p:nvSpPr>
        <p:spPr>
          <a:xfrm>
            <a:off x="5686262" y="2032550"/>
            <a:ext cx="2742600" cy="24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4"/>
          </p:nvPr>
        </p:nvSpPr>
        <p:spPr>
          <a:xfrm>
            <a:off x="715038" y="2032550"/>
            <a:ext cx="2742600" cy="24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5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715100" y="2041450"/>
            <a:ext cx="34863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2"/>
          </p:nvPr>
        </p:nvSpPr>
        <p:spPr>
          <a:xfrm>
            <a:off x="4270100" y="2041450"/>
            <a:ext cx="41589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3"/>
          </p:nvPr>
        </p:nvSpPr>
        <p:spPr>
          <a:xfrm>
            <a:off x="4270100" y="2395574"/>
            <a:ext cx="4158900" cy="15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4"/>
          </p:nvPr>
        </p:nvSpPr>
        <p:spPr>
          <a:xfrm>
            <a:off x="715100" y="2395575"/>
            <a:ext cx="3486300" cy="15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5"/>
          </p:nvPr>
        </p:nvSpPr>
        <p:spPr>
          <a:xfrm>
            <a:off x="721600" y="1314050"/>
            <a:ext cx="7704000" cy="36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7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subTitle" idx="1"/>
          </p:nvPr>
        </p:nvSpPr>
        <p:spPr>
          <a:xfrm>
            <a:off x="720000" y="2583375"/>
            <a:ext cx="2336400" cy="53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2"/>
          </p:nvPr>
        </p:nvSpPr>
        <p:spPr>
          <a:xfrm>
            <a:off x="720000" y="3009858"/>
            <a:ext cx="2336400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3"/>
          </p:nvPr>
        </p:nvSpPr>
        <p:spPr>
          <a:xfrm>
            <a:off x="3403800" y="3009858"/>
            <a:ext cx="2336400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4"/>
          </p:nvPr>
        </p:nvSpPr>
        <p:spPr>
          <a:xfrm>
            <a:off x="6087600" y="3009858"/>
            <a:ext cx="2336400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5"/>
          </p:nvPr>
        </p:nvSpPr>
        <p:spPr>
          <a:xfrm>
            <a:off x="3403800" y="2583375"/>
            <a:ext cx="2336400" cy="53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6"/>
          </p:nvPr>
        </p:nvSpPr>
        <p:spPr>
          <a:xfrm>
            <a:off x="6087600" y="2583375"/>
            <a:ext cx="2336400" cy="53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58" name="Google Shape;158;p20"/>
          <p:cNvSpPr txBox="1">
            <a:spLocks noGrp="1"/>
          </p:cNvSpPr>
          <p:nvPr>
            <p:ph type="subTitle" idx="8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20800"/>
            <a:ext cx="1878900" cy="12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3"/>
          </p:nvPr>
        </p:nvSpPr>
        <p:spPr>
          <a:xfrm>
            <a:off x="720000" y="3526825"/>
            <a:ext cx="47253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4"/>
          </p:nvPr>
        </p:nvSpPr>
        <p:spPr>
          <a:xfrm>
            <a:off x="720000" y="2373300"/>
            <a:ext cx="4725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1"/>
          </p:nvPr>
        </p:nvSpPr>
        <p:spPr>
          <a:xfrm>
            <a:off x="1599050" y="1795358"/>
            <a:ext cx="6595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2"/>
          </p:nvPr>
        </p:nvSpPr>
        <p:spPr>
          <a:xfrm>
            <a:off x="1599050" y="1476950"/>
            <a:ext cx="65958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3"/>
          </p:nvPr>
        </p:nvSpPr>
        <p:spPr>
          <a:xfrm>
            <a:off x="1599050" y="2488825"/>
            <a:ext cx="65958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4"/>
          </p:nvPr>
        </p:nvSpPr>
        <p:spPr>
          <a:xfrm>
            <a:off x="1599050" y="3500600"/>
            <a:ext cx="65958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5"/>
          </p:nvPr>
        </p:nvSpPr>
        <p:spPr>
          <a:xfrm>
            <a:off x="1599050" y="2807129"/>
            <a:ext cx="6595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6"/>
          </p:nvPr>
        </p:nvSpPr>
        <p:spPr>
          <a:xfrm>
            <a:off x="1599050" y="3818900"/>
            <a:ext cx="6595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70" name="Google Shape;170;p21"/>
          <p:cNvSpPr txBox="1">
            <a:spLocks noGrp="1"/>
          </p:cNvSpPr>
          <p:nvPr>
            <p:ph type="subTitle" idx="8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subTitle" idx="1"/>
          </p:nvPr>
        </p:nvSpPr>
        <p:spPr>
          <a:xfrm>
            <a:off x="720000" y="3048775"/>
            <a:ext cx="2336400" cy="53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2"/>
          </p:nvPr>
        </p:nvSpPr>
        <p:spPr>
          <a:xfrm>
            <a:off x="720000" y="3475258"/>
            <a:ext cx="2336400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3"/>
          </p:nvPr>
        </p:nvSpPr>
        <p:spPr>
          <a:xfrm>
            <a:off x="3403800" y="3475258"/>
            <a:ext cx="2336400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4"/>
          </p:nvPr>
        </p:nvSpPr>
        <p:spPr>
          <a:xfrm>
            <a:off x="6087600" y="3475258"/>
            <a:ext cx="2336400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5"/>
          </p:nvPr>
        </p:nvSpPr>
        <p:spPr>
          <a:xfrm>
            <a:off x="3403800" y="3048775"/>
            <a:ext cx="2336400" cy="53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6"/>
          </p:nvPr>
        </p:nvSpPr>
        <p:spPr>
          <a:xfrm>
            <a:off x="6087600" y="3048775"/>
            <a:ext cx="2336400" cy="53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8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>
            <a:spLocks noGrp="1"/>
          </p:cNvSpPr>
          <p:nvPr>
            <p:ph type="subTitle" idx="1"/>
          </p:nvPr>
        </p:nvSpPr>
        <p:spPr>
          <a:xfrm>
            <a:off x="1597725" y="1708375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ubTitle" idx="2"/>
          </p:nvPr>
        </p:nvSpPr>
        <p:spPr>
          <a:xfrm>
            <a:off x="1597724" y="2116975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subTitle" idx="3"/>
          </p:nvPr>
        </p:nvSpPr>
        <p:spPr>
          <a:xfrm>
            <a:off x="5755576" y="2116975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subTitle" idx="4"/>
          </p:nvPr>
        </p:nvSpPr>
        <p:spPr>
          <a:xfrm>
            <a:off x="1597724" y="3430700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5"/>
          </p:nvPr>
        </p:nvSpPr>
        <p:spPr>
          <a:xfrm>
            <a:off x="5755576" y="3430700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6"/>
          </p:nvPr>
        </p:nvSpPr>
        <p:spPr>
          <a:xfrm>
            <a:off x="1597725" y="3022100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subTitle" idx="7"/>
          </p:nvPr>
        </p:nvSpPr>
        <p:spPr>
          <a:xfrm>
            <a:off x="5755574" y="1708375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subTitle" idx="8"/>
          </p:nvPr>
        </p:nvSpPr>
        <p:spPr>
          <a:xfrm>
            <a:off x="5755574" y="3022100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96" name="Google Shape;196;p23"/>
          <p:cNvSpPr txBox="1">
            <a:spLocks noGrp="1"/>
          </p:cNvSpPr>
          <p:nvPr>
            <p:ph type="subTitle" idx="1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BLANK_1_1_1_1_1_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1"/>
          </p:nvPr>
        </p:nvSpPr>
        <p:spPr>
          <a:xfrm>
            <a:off x="2255350" y="2272677"/>
            <a:ext cx="197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2"/>
          </p:nvPr>
        </p:nvSpPr>
        <p:spPr>
          <a:xfrm>
            <a:off x="4939459" y="2272675"/>
            <a:ext cx="1984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3"/>
          </p:nvPr>
        </p:nvSpPr>
        <p:spPr>
          <a:xfrm>
            <a:off x="896504" y="3882919"/>
            <a:ext cx="1984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4"/>
          </p:nvPr>
        </p:nvSpPr>
        <p:spPr>
          <a:xfrm>
            <a:off x="3579600" y="3882918"/>
            <a:ext cx="1984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subTitle" idx="5"/>
          </p:nvPr>
        </p:nvSpPr>
        <p:spPr>
          <a:xfrm>
            <a:off x="6266905" y="3882918"/>
            <a:ext cx="1980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6"/>
          </p:nvPr>
        </p:nvSpPr>
        <p:spPr>
          <a:xfrm>
            <a:off x="2255350" y="1942225"/>
            <a:ext cx="197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subTitle" idx="7"/>
          </p:nvPr>
        </p:nvSpPr>
        <p:spPr>
          <a:xfrm>
            <a:off x="4943604" y="1942225"/>
            <a:ext cx="197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subTitle" idx="8"/>
          </p:nvPr>
        </p:nvSpPr>
        <p:spPr>
          <a:xfrm>
            <a:off x="892342" y="3554750"/>
            <a:ext cx="19848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subTitle" idx="9"/>
          </p:nvPr>
        </p:nvSpPr>
        <p:spPr>
          <a:xfrm>
            <a:off x="3579600" y="3554750"/>
            <a:ext cx="1984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subTitle" idx="13"/>
          </p:nvPr>
        </p:nvSpPr>
        <p:spPr>
          <a:xfrm>
            <a:off x="6271058" y="3554750"/>
            <a:ext cx="19806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15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subTitle" idx="1"/>
          </p:nvPr>
        </p:nvSpPr>
        <p:spPr>
          <a:xfrm>
            <a:off x="720000" y="20440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subTitle" idx="2"/>
          </p:nvPr>
        </p:nvSpPr>
        <p:spPr>
          <a:xfrm>
            <a:off x="3403800" y="20440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3"/>
          </p:nvPr>
        </p:nvSpPr>
        <p:spPr>
          <a:xfrm>
            <a:off x="6087600" y="20440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4"/>
          </p:nvPr>
        </p:nvSpPr>
        <p:spPr>
          <a:xfrm>
            <a:off x="720000" y="342801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5"/>
          </p:nvPr>
        </p:nvSpPr>
        <p:spPr>
          <a:xfrm>
            <a:off x="3403800" y="342801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6"/>
          </p:nvPr>
        </p:nvSpPr>
        <p:spPr>
          <a:xfrm>
            <a:off x="6087600" y="342801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subTitle" idx="7"/>
          </p:nvPr>
        </p:nvSpPr>
        <p:spPr>
          <a:xfrm>
            <a:off x="715100" y="1675475"/>
            <a:ext cx="233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subTitle" idx="8"/>
          </p:nvPr>
        </p:nvSpPr>
        <p:spPr>
          <a:xfrm>
            <a:off x="3403800" y="1675475"/>
            <a:ext cx="233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subTitle" idx="9"/>
          </p:nvPr>
        </p:nvSpPr>
        <p:spPr>
          <a:xfrm>
            <a:off x="6092500" y="1675475"/>
            <a:ext cx="233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subTitle" idx="13"/>
          </p:nvPr>
        </p:nvSpPr>
        <p:spPr>
          <a:xfrm>
            <a:off x="715100" y="3059400"/>
            <a:ext cx="233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subTitle" idx="14"/>
          </p:nvPr>
        </p:nvSpPr>
        <p:spPr>
          <a:xfrm>
            <a:off x="3403800" y="3059400"/>
            <a:ext cx="233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subTitle" idx="15"/>
          </p:nvPr>
        </p:nvSpPr>
        <p:spPr>
          <a:xfrm>
            <a:off x="6092500" y="3059400"/>
            <a:ext cx="233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title" idx="16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30" name="Google Shape;230;p25"/>
          <p:cNvSpPr txBox="1">
            <a:spLocks noGrp="1"/>
          </p:cNvSpPr>
          <p:nvPr>
            <p:ph type="subTitle" idx="17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 hasCustomPrompt="1"/>
          </p:nvPr>
        </p:nvSpPr>
        <p:spPr>
          <a:xfrm>
            <a:off x="1284000" y="1323931"/>
            <a:ext cx="6576000" cy="6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284000" y="1954606"/>
            <a:ext cx="65760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2399028"/>
            <a:ext cx="6576000" cy="6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284000" y="3029752"/>
            <a:ext cx="65760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74178"/>
            <a:ext cx="6576000" cy="6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7" name="Google Shape;237;p26"/>
          <p:cNvSpPr txBox="1">
            <a:spLocks noGrp="1"/>
          </p:cNvSpPr>
          <p:nvPr>
            <p:ph type="subTitle" idx="5"/>
          </p:nvPr>
        </p:nvSpPr>
        <p:spPr>
          <a:xfrm>
            <a:off x="1284000" y="4104902"/>
            <a:ext cx="65760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 txBox="1">
            <a:spLocks noGrp="1"/>
          </p:cNvSpPr>
          <p:nvPr>
            <p:ph type="title" idx="6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6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40" name="Google Shape;240;p26"/>
          <p:cNvSpPr txBox="1">
            <a:spLocks noGrp="1"/>
          </p:cNvSpPr>
          <p:nvPr>
            <p:ph type="subTitle" idx="8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1" name="Google Shape;241;p26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>
            <a:spLocks noGrp="1"/>
          </p:cNvSpPr>
          <p:nvPr>
            <p:ph type="ctrTitle"/>
          </p:nvPr>
        </p:nvSpPr>
        <p:spPr>
          <a:xfrm>
            <a:off x="2749050" y="517425"/>
            <a:ext cx="36459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5" name="Google Shape;245;p27"/>
          <p:cNvSpPr txBox="1">
            <a:spLocks noGrp="1"/>
          </p:cNvSpPr>
          <p:nvPr>
            <p:ph type="subTitle" idx="1"/>
          </p:nvPr>
        </p:nvSpPr>
        <p:spPr>
          <a:xfrm>
            <a:off x="2744850" y="1475950"/>
            <a:ext cx="3654300" cy="14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6" name="Google Shape;246;p27"/>
          <p:cNvSpPr txBox="1"/>
          <p:nvPr/>
        </p:nvSpPr>
        <p:spPr>
          <a:xfrm>
            <a:off x="2685400" y="3708650"/>
            <a:ext cx="36939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7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4141200" cy="22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290763" y="2415768"/>
            <a:ext cx="29076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4945638" y="2415768"/>
            <a:ext cx="29076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290763" y="2802793"/>
            <a:ext cx="2907600" cy="1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4945638" y="2802793"/>
            <a:ext cx="2907600" cy="1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6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1283925"/>
            <a:ext cx="532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720000" y="2311386"/>
            <a:ext cx="5328000" cy="15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715100" y="1078500"/>
            <a:ext cx="77139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56" name="Google Shape;56;p8"/>
          <p:cNvSpPr txBox="1">
            <a:spLocks noGrp="1"/>
          </p:cNvSpPr>
          <p:nvPr>
            <p:ph type="subTitle" idx="1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3949573" y="1125900"/>
            <a:ext cx="4479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3949550" y="2259625"/>
            <a:ext cx="44793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5761600" y="659575"/>
            <a:ext cx="2666100" cy="22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71" name="Google Shape;71;p10"/>
          <p:cNvSpPr txBox="1">
            <a:spLocks noGrp="1"/>
          </p:cNvSpPr>
          <p:nvPr>
            <p:ph type="subTitle" idx="1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212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fedesoriano/stroke-prediction-datas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>
            <a:spLocks noGrp="1"/>
          </p:cNvSpPr>
          <p:nvPr>
            <p:ph type="ctrTitle"/>
          </p:nvPr>
        </p:nvSpPr>
        <p:spPr>
          <a:xfrm>
            <a:off x="715100" y="1267850"/>
            <a:ext cx="5646300" cy="17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 dirty="0"/>
              <a:t>Car Insurance Claims</a:t>
            </a:r>
            <a:endParaRPr sz="47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0" name="Google Shape;260;p30"/>
          <p:cNvSpPr txBox="1">
            <a:spLocks noGrp="1"/>
          </p:cNvSpPr>
          <p:nvPr>
            <p:ph type="subTitle" idx="1"/>
          </p:nvPr>
        </p:nvSpPr>
        <p:spPr>
          <a:xfrm>
            <a:off x="715100" y="3305800"/>
            <a:ext cx="5646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Numann</a:t>
            </a:r>
            <a:r>
              <a:rPr lang="en" dirty="0"/>
              <a:t> Malik</a:t>
            </a:r>
            <a:endParaRPr dirty="0"/>
          </a:p>
        </p:txBody>
      </p:sp>
      <p:sp>
        <p:nvSpPr>
          <p:cNvPr id="272" name="Google Shape;272;p30"/>
          <p:cNvSpPr/>
          <p:nvPr/>
        </p:nvSpPr>
        <p:spPr>
          <a:xfrm>
            <a:off x="813100" y="3103462"/>
            <a:ext cx="2941800" cy="54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0"/>
          <p:cNvSpPr txBox="1">
            <a:spLocks noGrp="1"/>
          </p:cNvSpPr>
          <p:nvPr>
            <p:ph type="title" idx="2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February 2023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459375-D4E0-787A-F921-45FAFABE6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296" y="2071233"/>
            <a:ext cx="3870208" cy="21769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279" name="Google Shape;279;p31"/>
          <p:cNvSpPr txBox="1"/>
          <p:nvPr/>
        </p:nvSpPr>
        <p:spPr>
          <a:xfrm>
            <a:off x="470263" y="1516075"/>
            <a:ext cx="4335154" cy="31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 analyzed behavioral data for the customers of a car insurance company.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goal was to identify key factors 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</a:rPr>
              <a:t>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hat are more likely to lead a customer to filing an insurance claim (e.g. for an accident).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Our stakeholder would want to determine in particular, which customers are more accident prone and hence likely to file a claim.</a:t>
            </a:r>
          </a:p>
        </p:txBody>
      </p:sp>
      <p:sp>
        <p:nvSpPr>
          <p:cNvPr id="281" name="Google Shape;281;p31"/>
          <p:cNvSpPr txBox="1">
            <a:spLocks noGrp="1"/>
          </p:cNvSpPr>
          <p:nvPr>
            <p:ph type="title" idx="2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February 2023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C07160-BBA0-4058-CEE6-D61CC43DC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674" y="1429808"/>
            <a:ext cx="3425825" cy="22838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>
            <a:spLocks noGrp="1"/>
          </p:cNvSpPr>
          <p:nvPr>
            <p:ph type="title"/>
          </p:nvPr>
        </p:nvSpPr>
        <p:spPr>
          <a:xfrm>
            <a:off x="720000" y="439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 Insurance Dataset</a:t>
            </a:r>
            <a:endParaRPr dirty="0"/>
          </a:p>
        </p:txBody>
      </p:sp>
      <p:sp>
        <p:nvSpPr>
          <p:cNvPr id="287" name="Google Shape;287;p32"/>
          <p:cNvSpPr txBox="1"/>
          <p:nvPr/>
        </p:nvSpPr>
        <p:spPr>
          <a:xfrm>
            <a:off x="715100" y="1027550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The dataset was sourced from the </a:t>
            </a:r>
            <a:r>
              <a:rPr lang="en" sz="1200" b="1" u="sng" dirty="0">
                <a:solidFill>
                  <a:schemeClr val="hlink"/>
                </a:solidFill>
                <a:latin typeface="Chivo"/>
                <a:ea typeface="Chivo"/>
                <a:cs typeface="Chivo"/>
                <a:sym typeface="Chivo"/>
                <a:hlinkClick r:id="rId3"/>
              </a:rPr>
              <a:t>Kaggle – </a:t>
            </a:r>
            <a:r>
              <a:rPr lang="en" sz="1200" b="1" u="sng" dirty="0">
                <a:solidFill>
                  <a:schemeClr val="hlink"/>
                </a:solidFill>
                <a:latin typeface="Chivo"/>
                <a:ea typeface="Chivo"/>
                <a:cs typeface="Chivo"/>
                <a:sym typeface="Chivo"/>
              </a:rPr>
              <a:t>Car Insurance </a:t>
            </a:r>
            <a:r>
              <a:rPr lang="en" sz="1200" b="1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Dataset from the user ‘</a:t>
            </a:r>
            <a:r>
              <a:rPr lang="en" sz="1200" b="1" dirty="0" err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Sagnik</a:t>
            </a:r>
            <a:r>
              <a:rPr lang="en" sz="1200" b="1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 Roy’.</a:t>
            </a:r>
            <a:endParaRPr sz="1200" b="1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This dataset utilizes 18 features for predicting auto </a:t>
            </a:r>
            <a:r>
              <a:rPr lang="en" sz="1200" b="1" dirty="0" err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insur</a:t>
            </a:r>
            <a:r>
              <a:rPr lang="en-US" sz="1200" b="1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an</a:t>
            </a:r>
            <a:r>
              <a:rPr lang="en" sz="1200" b="1" dirty="0" err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ce</a:t>
            </a:r>
            <a:r>
              <a:rPr lang="en" sz="1200" b="1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 claims. The ‘Outcome’ target feature below indicates whether a customer filed a claim (1) or not (0).</a:t>
            </a:r>
            <a:endParaRPr sz="1200" b="1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graphicFrame>
        <p:nvGraphicFramePr>
          <p:cNvPr id="288" name="Google Shape;288;p32"/>
          <p:cNvGraphicFramePr/>
          <p:nvPr>
            <p:extLst>
              <p:ext uri="{D42A27DB-BD31-4B8C-83A1-F6EECF244321}">
                <p14:modId xmlns:p14="http://schemas.microsoft.com/office/powerpoint/2010/main" val="1007216515"/>
              </p:ext>
            </p:extLst>
          </p:nvPr>
        </p:nvGraphicFramePr>
        <p:xfrm>
          <a:off x="840024" y="1755500"/>
          <a:ext cx="7239000" cy="2788057"/>
        </p:xfrm>
        <a:graphic>
          <a:graphicData uri="http://schemas.openxmlformats.org/drawingml/2006/table">
            <a:tbl>
              <a:tblPr>
                <a:noFill/>
                <a:tableStyleId>{DAA2601F-803E-43E1-9EAD-4176F3A435D4}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71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/>
                        <a:t>Feature Name</a:t>
                      </a:r>
                      <a:endParaRPr sz="900" b="1" u="sng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 dirty="0"/>
                        <a:t>Description</a:t>
                      </a:r>
                      <a:endParaRPr sz="900" b="1" u="sng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/>
                        <a:t>Feature Name</a:t>
                      </a:r>
                      <a:endParaRPr sz="900" b="1" u="sng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 dirty="0"/>
                        <a:t>Description</a:t>
                      </a:r>
                      <a:endParaRPr sz="900" b="1" u="sng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/>
                        <a:t>Feature Name</a:t>
                      </a:r>
                      <a:endParaRPr sz="900" b="1" u="sng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/>
                        <a:t>Description</a:t>
                      </a:r>
                      <a:endParaRPr sz="900" b="1" u="sng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5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Age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16-25, 26-39, 40-64, or 65+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Credit Score</a:t>
                      </a:r>
                      <a:endParaRPr sz="700" b="1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Between 0 and 1 (scaled)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Annual Mileage</a:t>
                      </a:r>
                      <a:endParaRPr sz="700" b="1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Rounded to nearest 1000 miles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3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Gender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Male or Female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Vehicle Ownership</a:t>
                      </a:r>
                      <a:endParaRPr sz="700" b="1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0 (no) or 1 (yes)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Vehicle Type</a:t>
                      </a:r>
                      <a:endParaRPr sz="700" b="1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Sedan or Sports Car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3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Race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Majority or Minority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Vehicle Year</a:t>
                      </a:r>
                      <a:endParaRPr sz="700" b="1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Before 2015 or After 2015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Speeding Violations</a:t>
                      </a:r>
                      <a:endParaRPr sz="700" b="1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Numerical Frequency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75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Driving Experience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0-9, 10-19, 20-29, or 30+ years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Married</a:t>
                      </a:r>
                      <a:endParaRPr sz="700" b="1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0 (no) or 1 (yes)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DUIs</a:t>
                      </a:r>
                      <a:endParaRPr sz="700" b="1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Numerical Frequency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75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Education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High School, University, or None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Children</a:t>
                      </a:r>
                      <a:endParaRPr sz="700" b="1" dirty="0"/>
                    </a:p>
                  </a:txBody>
                  <a:tcPr marL="91425" marR="91425" marT="91425" marB="91425">
                    <a:lnL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b="1" dirty="0"/>
                        <a:t>0 (no) or 1 (yes)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Past Accidents</a:t>
                      </a:r>
                      <a:endParaRPr sz="700" b="1" dirty="0"/>
                    </a:p>
                  </a:txBody>
                  <a:tcPr marL="91425" marR="91425" marT="91425" marB="91425">
                    <a:lnL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Numerical Frequency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840628"/>
                  </a:ext>
                </a:extLst>
              </a:tr>
              <a:tr h="45915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Income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Poverty, Working Class, Middle Class, or Upper Class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Postal Code</a:t>
                      </a:r>
                      <a:endParaRPr sz="700" b="1" dirty="0"/>
                    </a:p>
                  </a:txBody>
                  <a:tcPr marL="91425" marR="91425" marT="91425" marB="91425">
                    <a:lnL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10238, 21217, 32765, or 92101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/>
                        <a:t>Outcome</a:t>
                      </a:r>
                      <a:endParaRPr sz="700" b="1" dirty="0"/>
                    </a:p>
                  </a:txBody>
                  <a:tcPr marL="91425" marR="91425" marT="91425" marB="91425">
                    <a:lnL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b="1" dirty="0"/>
                        <a:t>0 (no) or 1 (yes)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083615"/>
                  </a:ext>
                </a:extLst>
              </a:tr>
            </a:tbl>
          </a:graphicData>
        </a:graphic>
      </p:graphicFrame>
      <p:sp>
        <p:nvSpPr>
          <p:cNvPr id="289" name="Google Shape;289;p32"/>
          <p:cNvSpPr txBox="1">
            <a:spLocks noGrp="1"/>
          </p:cNvSpPr>
          <p:nvPr>
            <p:ph type="title" idx="2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February 2023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>
            <a:spLocks noGrp="1"/>
          </p:cNvSpPr>
          <p:nvPr>
            <p:ph type="subTitle" idx="1"/>
          </p:nvPr>
        </p:nvSpPr>
        <p:spPr>
          <a:xfrm>
            <a:off x="3642775" y="1556275"/>
            <a:ext cx="4786200" cy="28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Our analysis will be utilized by a car insurance company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This is to assist with deciding which potential customers to provide coverage to, and how much to charge for their premiums.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Covering the cost of road accidents can be very expensive. Therefore, it is very important to investigate the history of current/former customers</a:t>
            </a:r>
            <a:r>
              <a:rPr lang="en-US" sz="1600" dirty="0"/>
              <a:t>.</a:t>
            </a:r>
            <a:endParaRPr sz="1600" dirty="0"/>
          </a:p>
        </p:txBody>
      </p:sp>
      <p:sp>
        <p:nvSpPr>
          <p:cNvPr id="295" name="Google Shape;295;p33"/>
          <p:cNvSpPr txBox="1">
            <a:spLocks noGrp="1"/>
          </p:cNvSpPr>
          <p:nvPr>
            <p:ph type="title"/>
          </p:nvPr>
        </p:nvSpPr>
        <p:spPr>
          <a:xfrm>
            <a:off x="3796223" y="581900"/>
            <a:ext cx="4479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Stakeholder</a:t>
            </a:r>
            <a:endParaRPr dirty="0"/>
          </a:p>
        </p:txBody>
      </p:sp>
      <p:sp>
        <p:nvSpPr>
          <p:cNvPr id="296" name="Google Shape;296;p33"/>
          <p:cNvSpPr/>
          <p:nvPr/>
        </p:nvSpPr>
        <p:spPr>
          <a:xfrm>
            <a:off x="4334275" y="1293375"/>
            <a:ext cx="3403200" cy="54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3"/>
          <p:cNvSpPr txBox="1">
            <a:spLocks noGrp="1"/>
          </p:cNvSpPr>
          <p:nvPr>
            <p:ph type="title" idx="2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February 2023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E94B33-B115-0867-D041-8E6B7198A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67" y="1850683"/>
            <a:ext cx="3027953" cy="17302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>
            <a:spLocks noGrp="1"/>
          </p:cNvSpPr>
          <p:nvPr>
            <p:ph type="title" idx="2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February 2023</a:t>
            </a:r>
            <a:endParaRPr dirty="0"/>
          </a:p>
        </p:txBody>
      </p:sp>
      <p:sp>
        <p:nvSpPr>
          <p:cNvPr id="321" name="Google Shape;321;p34"/>
          <p:cNvSpPr txBox="1">
            <a:spLocks noGrp="1"/>
          </p:cNvSpPr>
          <p:nvPr>
            <p:ph type="title"/>
          </p:nvPr>
        </p:nvSpPr>
        <p:spPr>
          <a:xfrm>
            <a:off x="720000" y="411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Relevant Observation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225B5A-7744-4DF4-7432-DFA0D99CD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675" y="1110975"/>
            <a:ext cx="3930650" cy="25590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8A25C1-90F3-AE80-0C65-7D8CF2058F80}"/>
              </a:ext>
            </a:extLst>
          </p:cNvPr>
          <p:cNvSpPr txBox="1"/>
          <p:nvPr/>
        </p:nvSpPr>
        <p:spPr>
          <a:xfrm>
            <a:off x="795867" y="3877733"/>
            <a:ext cx="779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Over 80% of customers who have never made an insurance claim owned their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More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than half of customers who don’t own a vehicle made a claim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upporting evidence that those who lease their vehicles are more likely to file claims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title" idx="2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February 2023</a:t>
            </a:r>
            <a:endParaRPr dirty="0"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720000" y="411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Another Relevant Observation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301691-93E0-B27E-0197-6B28B44F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350" y="983950"/>
            <a:ext cx="3488676" cy="2444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C41E9A-A030-A1F7-FEF8-8AAF89F7DDC1}"/>
              </a:ext>
            </a:extLst>
          </p:cNvPr>
          <p:cNvSpPr txBox="1"/>
          <p:nvPr/>
        </p:nvSpPr>
        <p:spPr>
          <a:xfrm>
            <a:off x="633088" y="3835700"/>
            <a:ext cx="7879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positive correlation between the number of past accidents and speeding violations.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should determine both for each potential customer before deciding to grant any coverage.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Development</a:t>
            </a:r>
            <a:endParaRPr dirty="0"/>
          </a:p>
        </p:txBody>
      </p:sp>
      <p:sp>
        <p:nvSpPr>
          <p:cNvPr id="351" name="Google Shape;351;p38"/>
          <p:cNvSpPr txBox="1">
            <a:spLocks noGrp="1"/>
          </p:cNvSpPr>
          <p:nvPr>
            <p:ph type="title" idx="4294967295"/>
          </p:nvPr>
        </p:nvSpPr>
        <p:spPr>
          <a:xfrm flipH="1">
            <a:off x="715100" y="0"/>
            <a:ext cx="7713900" cy="2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/>
              <a:t>February 2023</a:t>
            </a:r>
            <a:endParaRPr sz="800" dirty="0"/>
          </a:p>
        </p:txBody>
      </p:sp>
      <p:sp>
        <p:nvSpPr>
          <p:cNvPr id="352" name="Google Shape;352;p38"/>
          <p:cNvSpPr txBox="1">
            <a:spLocks noGrp="1"/>
          </p:cNvSpPr>
          <p:nvPr>
            <p:ph type="subTitle" idx="3"/>
          </p:nvPr>
        </p:nvSpPr>
        <p:spPr>
          <a:xfrm>
            <a:off x="505097" y="1472100"/>
            <a:ext cx="4423954" cy="2577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u="sng" dirty="0"/>
              <a:t>Several Models were evaluated on the dataset: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dirty="0"/>
              <a:t>Decision Tree Classification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dirty="0"/>
              <a:t>Random Forest Classification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dirty="0"/>
              <a:t>K-Nearest Neighbors Algorithm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dirty="0"/>
              <a:t>Gradient Boosting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dirty="0" err="1"/>
              <a:t>LightGBM</a:t>
            </a:r>
            <a:endParaRPr lang="en-US" dirty="0"/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992A16-0B79-9786-4993-14AD055C3839}"/>
              </a:ext>
            </a:extLst>
          </p:cNvPr>
          <p:cNvSpPr txBox="1"/>
          <p:nvPr/>
        </p:nvSpPr>
        <p:spPr>
          <a:xfrm>
            <a:off x="4929051" y="1550126"/>
            <a:ext cx="37882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400" u="sng" dirty="0"/>
              <a:t>Multiple metrics were used for evaluation: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400" dirty="0"/>
              <a:t>Accuracy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400" dirty="0"/>
              <a:t>Precision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400" dirty="0"/>
              <a:t>Recall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400" dirty="0"/>
              <a:t>F1-score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A981B8-E1A0-A1B1-590A-3C2CDC27823D}"/>
              </a:ext>
            </a:extLst>
          </p:cNvPr>
          <p:cNvCxnSpPr/>
          <p:nvPr/>
        </p:nvCxnSpPr>
        <p:spPr>
          <a:xfrm>
            <a:off x="600891" y="1306286"/>
            <a:ext cx="4180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13CC9B-2F14-1CE8-6E92-2A6D486CD690}"/>
              </a:ext>
            </a:extLst>
          </p:cNvPr>
          <p:cNvCxnSpPr/>
          <p:nvPr/>
        </p:nvCxnSpPr>
        <p:spPr>
          <a:xfrm flipV="1">
            <a:off x="600891" y="1306286"/>
            <a:ext cx="0" cy="2220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1DCA5A-8341-425D-0CC6-63738E37F467}"/>
              </a:ext>
            </a:extLst>
          </p:cNvPr>
          <p:cNvCxnSpPr>
            <a:cxnSpLocks/>
          </p:cNvCxnSpPr>
          <p:nvPr/>
        </p:nvCxnSpPr>
        <p:spPr>
          <a:xfrm>
            <a:off x="600891" y="3526971"/>
            <a:ext cx="4180115" cy="2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7B9284-CAFD-995B-9688-CDC726A13A25}"/>
              </a:ext>
            </a:extLst>
          </p:cNvPr>
          <p:cNvCxnSpPr/>
          <p:nvPr/>
        </p:nvCxnSpPr>
        <p:spPr>
          <a:xfrm>
            <a:off x="4781006" y="1306286"/>
            <a:ext cx="0" cy="225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9C7CFB-0DA3-B2B0-1072-F68408BF7986}"/>
              </a:ext>
            </a:extLst>
          </p:cNvPr>
          <p:cNvCxnSpPr/>
          <p:nvPr/>
        </p:nvCxnSpPr>
        <p:spPr>
          <a:xfrm>
            <a:off x="5077097" y="1306286"/>
            <a:ext cx="0" cy="225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CBB2FC-DFA5-ABA1-F9F5-A35FB0BD3839}"/>
              </a:ext>
            </a:extLst>
          </p:cNvPr>
          <p:cNvCxnSpPr>
            <a:cxnSpLocks/>
          </p:cNvCxnSpPr>
          <p:nvPr/>
        </p:nvCxnSpPr>
        <p:spPr>
          <a:xfrm>
            <a:off x="5077097" y="1306286"/>
            <a:ext cx="3526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66856C-955D-E1BF-44BA-829528F9280B}"/>
              </a:ext>
            </a:extLst>
          </p:cNvPr>
          <p:cNvCxnSpPr/>
          <p:nvPr/>
        </p:nvCxnSpPr>
        <p:spPr>
          <a:xfrm>
            <a:off x="5077097" y="3553097"/>
            <a:ext cx="3526972" cy="8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918527-E02E-DB94-B4E2-7BF6612679DF}"/>
              </a:ext>
            </a:extLst>
          </p:cNvPr>
          <p:cNvCxnSpPr/>
          <p:nvPr/>
        </p:nvCxnSpPr>
        <p:spPr>
          <a:xfrm flipV="1">
            <a:off x="8604069" y="1306286"/>
            <a:ext cx="0" cy="2220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359" name="Google Shape;359;p39"/>
          <p:cNvSpPr txBox="1">
            <a:spLocks noGrp="1"/>
          </p:cNvSpPr>
          <p:nvPr>
            <p:ph type="title" idx="4294967295"/>
          </p:nvPr>
        </p:nvSpPr>
        <p:spPr>
          <a:xfrm flipH="1">
            <a:off x="715100" y="0"/>
            <a:ext cx="7713900" cy="2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/>
              <a:t>February 2023</a:t>
            </a:r>
            <a:endParaRPr sz="800" dirty="0"/>
          </a:p>
        </p:txBody>
      </p:sp>
      <p:sp>
        <p:nvSpPr>
          <p:cNvPr id="361" name="Google Shape;361;p39"/>
          <p:cNvSpPr txBox="1">
            <a:spLocks noGrp="1"/>
          </p:cNvSpPr>
          <p:nvPr>
            <p:ph type="subTitle" idx="3"/>
          </p:nvPr>
        </p:nvSpPr>
        <p:spPr>
          <a:xfrm>
            <a:off x="243841" y="2647406"/>
            <a:ext cx="4519748" cy="1951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b="0" i="0" dirty="0">
                <a:effectLst/>
                <a:latin typeface="-apple-system"/>
              </a:rPr>
              <a:t>Our stakeholder, the car insurance company, will want the model that minimizes the proportion of false negatives.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b="0" i="0" dirty="0">
                <a:effectLst/>
                <a:latin typeface="-apple-system"/>
              </a:rPr>
              <a:t>The reason is that it will cost more money to pay out for claims that were not accurately predicted.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dirty="0">
                <a:latin typeface="-apple-system"/>
              </a:rPr>
              <a:t>Therefore, we mostly </a:t>
            </a:r>
            <a:r>
              <a:rPr lang="en-US" b="0" i="0" dirty="0">
                <a:effectLst/>
                <a:latin typeface="-apple-system"/>
              </a:rPr>
              <a:t>we care about the recall score.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217985-5085-B949-F447-25E8E2015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1" y="1268004"/>
            <a:ext cx="3953294" cy="1303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81B2FF-FE59-5281-4A3A-01BC3CAF2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447" y="1268005"/>
            <a:ext cx="3486427" cy="28064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0"/>
          <p:cNvSpPr txBox="1">
            <a:spLocks noGrp="1"/>
          </p:cNvSpPr>
          <p:nvPr>
            <p:ph type="title" idx="6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title" idx="4"/>
          </p:nvPr>
        </p:nvSpPr>
        <p:spPr>
          <a:xfrm flipH="1">
            <a:off x="715100" y="0"/>
            <a:ext cx="7713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dk1"/>
                </a:solidFill>
              </a:rPr>
              <a:t>February 2023</a:t>
            </a:r>
            <a:endParaRPr sz="800" dirty="0">
              <a:solidFill>
                <a:schemeClr val="dk1"/>
              </a:solidFill>
            </a:endParaRPr>
          </a:p>
        </p:txBody>
      </p:sp>
      <p:sp>
        <p:nvSpPr>
          <p:cNvPr id="368" name="Google Shape;368;p40"/>
          <p:cNvSpPr txBox="1">
            <a:spLocks noGrp="1"/>
          </p:cNvSpPr>
          <p:nvPr>
            <p:ph type="subTitle" idx="1"/>
          </p:nvPr>
        </p:nvSpPr>
        <p:spPr>
          <a:xfrm>
            <a:off x="548640" y="1296900"/>
            <a:ext cx="8019335" cy="30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600" b="0" i="0" dirty="0">
                <a:effectLst/>
                <a:latin typeface="-apple-system"/>
              </a:rPr>
              <a:t>The model with the best recall score is our tuned </a:t>
            </a:r>
            <a:r>
              <a:rPr lang="en-US" sz="1600" b="1" i="0" dirty="0" err="1">
                <a:effectLst/>
                <a:latin typeface="-apple-system"/>
              </a:rPr>
              <a:t>LightGBM</a:t>
            </a:r>
            <a:r>
              <a:rPr lang="en-US" sz="1600" b="0" i="0" dirty="0">
                <a:effectLst/>
                <a:latin typeface="-apple-system"/>
              </a:rPr>
              <a:t> with 79%, i.e. 79% of customers who file claims will have been predicted to correctly, with test accuracy of 86.2%.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We also find relatively high precision (which minimizes false positives). This is interpreted as accurately predicting when customers do not file a claim. This reassures us that the insurance company can reliably pick customers who will continue to pay premiums, while not costing the insurance company more money with claims.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Finally, the insurance company should scrutinize potential customers more who lease (or who otherwise don't own) their vehicles, as well as those who have a history of speeding violations and accidents.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near Style Healthcare Center by Slidesgo">
  <a:themeElements>
    <a:clrScheme name="Simple Light">
      <a:dk1>
        <a:srgbClr val="191919"/>
      </a:dk1>
      <a:lt1>
        <a:srgbClr val="666666"/>
      </a:lt1>
      <a:dk2>
        <a:srgbClr val="F7F9FA"/>
      </a:dk2>
      <a:lt2>
        <a:srgbClr val="71C8CB"/>
      </a:lt2>
      <a:accent1>
        <a:srgbClr val="6156C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6004</TotalTime>
  <Words>653</Words>
  <Application>Microsoft Macintosh PowerPoint</Application>
  <PresentationFormat>On-screen Show (16:9)</PresentationFormat>
  <Paragraphs>93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Fira Sans</vt:lpstr>
      <vt:lpstr>Fira Sans Medium</vt:lpstr>
      <vt:lpstr>Chivo</vt:lpstr>
      <vt:lpstr>Roboto</vt:lpstr>
      <vt:lpstr>Bebas Neue</vt:lpstr>
      <vt:lpstr>Arial</vt:lpstr>
      <vt:lpstr>-apple-system</vt:lpstr>
      <vt:lpstr>Linear Style Healthcare Center by Slidesgo</vt:lpstr>
      <vt:lpstr>Car Insurance Claims</vt:lpstr>
      <vt:lpstr>Project Description</vt:lpstr>
      <vt:lpstr>Car Insurance Dataset</vt:lpstr>
      <vt:lpstr>Stakeholder</vt:lpstr>
      <vt:lpstr>February 2023</vt:lpstr>
      <vt:lpstr>February 2023</vt:lpstr>
      <vt:lpstr>Model Development</vt:lpstr>
      <vt:lpstr>Model Evaluation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Insurance Claims</dc:title>
  <cp:lastModifiedBy>Microsoft Office User</cp:lastModifiedBy>
  <cp:revision>17</cp:revision>
  <dcterms:modified xsi:type="dcterms:W3CDTF">2023-02-15T14:28:46Z</dcterms:modified>
</cp:coreProperties>
</file>