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5" r:id="rId7"/>
    <p:sldId id="266" r:id="rId8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0"/>
    </p:embeddedFont>
    <p:embeddedFont>
      <p:font typeface="Chivo" pitchFamily="2" charset="77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Medium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A2601F-803E-43E1-9EAD-4176F3A435D4}">
  <a:tblStyle styleId="{DAA2601F-803E-43E1-9EAD-4176F3A43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62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4b0775e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4b0775e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38ae298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38ae298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04b0775e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04b0775e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3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3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5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2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3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4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5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6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5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6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2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3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4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5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7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8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1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2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3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4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5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6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7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8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9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3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5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6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7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8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9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3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14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5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1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6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3" r:id="rId24"/>
    <p:sldLayoutId id="2147483674" r:id="rId25"/>
    <p:sldLayoutId id="2147483675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/>
              <a:t>Car Insurance Claims</a:t>
            </a:r>
            <a:endParaRPr sz="47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Numann</a:t>
            </a:r>
            <a:r>
              <a:rPr lang="en" dirty="0"/>
              <a:t> Malik</a:t>
            </a:r>
            <a:endParaRPr dirty="0"/>
          </a:p>
        </p:txBody>
      </p:sp>
      <p:sp>
        <p:nvSpPr>
          <p:cNvPr id="272" name="Google Shape;272;p30"/>
          <p:cNvSpPr/>
          <p:nvPr/>
        </p:nvSpPr>
        <p:spPr>
          <a:xfrm>
            <a:off x="813100" y="310346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59375-D4E0-787A-F921-45FAFABE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96" y="2071233"/>
            <a:ext cx="3870208" cy="2176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720000" y="439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Insurance Dataset</a:t>
            </a:r>
            <a:endParaRPr dirty="0"/>
          </a:p>
        </p:txBody>
      </p:sp>
      <p:sp>
        <p:nvSpPr>
          <p:cNvPr id="287" name="Google Shape;287;p32"/>
          <p:cNvSpPr txBox="1"/>
          <p:nvPr/>
        </p:nvSpPr>
        <p:spPr>
          <a:xfrm>
            <a:off x="715100" y="102755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dataset was sourced from the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Kaggle –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</a:rPr>
              <a:t>Car Insurance 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Dataset from the user ‘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Sagnik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Roy’.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This dataset utilizes 18 features for predicting auto 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insur</a:t>
            </a:r>
            <a:r>
              <a:rPr lang="en-US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claims. The ‘Outcome’ target feature below indicates whether a customer filed a claim (1) or not (0).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288" name="Google Shape;288;p32"/>
          <p:cNvGraphicFramePr/>
          <p:nvPr>
            <p:extLst>
              <p:ext uri="{D42A27DB-BD31-4B8C-83A1-F6EECF244321}">
                <p14:modId xmlns:p14="http://schemas.microsoft.com/office/powerpoint/2010/main" val="1007216515"/>
              </p:ext>
            </p:extLst>
          </p:nvPr>
        </p:nvGraphicFramePr>
        <p:xfrm>
          <a:off x="840024" y="1755500"/>
          <a:ext cx="7239000" cy="2788057"/>
        </p:xfrm>
        <a:graphic>
          <a:graphicData uri="http://schemas.openxmlformats.org/drawingml/2006/table">
            <a:tbl>
              <a:tblPr>
                <a:noFill/>
                <a:tableStyleId>{DAA2601F-803E-43E1-9EAD-4176F3A435D4}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/>
                        <a:t>Description</a:t>
                      </a:r>
                      <a:endParaRPr sz="9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/>
                        <a:t>Description</a:t>
                      </a:r>
                      <a:endParaRPr sz="9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Description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Age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16-25, 26-39, 40-64, or 65+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Credit Score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Between 0 and 1 (scaled)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Annual Mileage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Rounded to nearest 1000 miles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Gender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Male or Female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Ownership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Type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Sedan or Sports Car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Race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Majority or Minority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Year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Before 2015 or After 2015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Speeding Violations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Driving Experience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0-9, 10-19, 20-29, or 30+ years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Married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DUIs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Education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High School, University, or None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Children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Past Accidents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628"/>
                  </a:ext>
                </a:extLst>
              </a:tr>
              <a:tr h="459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Income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Poverty, Working Class, Middle Class, or Upper Class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Postal Code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10238, 21217, 32765, or 92101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Outcome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083615"/>
                  </a:ext>
                </a:extLst>
              </a:tr>
            </a:tbl>
          </a:graphicData>
        </a:graphic>
      </p:graphicFrame>
      <p:sp>
        <p:nvSpPr>
          <p:cNvPr id="289" name="Google Shape;289;p32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79" name="Google Shape;279;p31"/>
          <p:cNvSpPr txBox="1"/>
          <p:nvPr/>
        </p:nvSpPr>
        <p:spPr>
          <a:xfrm>
            <a:off x="478972" y="1215741"/>
            <a:ext cx="4335154" cy="147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We analyzed behavioral data for the customers of a car insurance company (also stakeholder).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The goal was to identify key factors that are more likely to lead a customer to filing an insurance claim (e.g. for an accident).</a:t>
            </a:r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07160-BBA0-4058-CEE6-D61CC43D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84" y="1215741"/>
            <a:ext cx="3175107" cy="21167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F51467-6BC1-4C2B-F355-3AFD1E874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64" y="2571750"/>
            <a:ext cx="3027953" cy="1730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36471-2CE0-CABF-B70C-B7712CE3AA9B}"/>
              </a:ext>
            </a:extLst>
          </p:cNvPr>
          <p:cNvSpPr txBox="1"/>
          <p:nvPr/>
        </p:nvSpPr>
        <p:spPr>
          <a:xfrm>
            <a:off x="4650377" y="3518263"/>
            <a:ext cx="411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Based on our analysis our stakeholder will decide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how to set customer premiums, or consider denying them coverage (so as to maximize their profits or minimize their losses).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25B5A-7744-4DF4-7432-DFA0D99C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1110975"/>
            <a:ext cx="3930650" cy="2559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A25C1-90F3-AE80-0C65-7D8CF2058F80}"/>
              </a:ext>
            </a:extLst>
          </p:cNvPr>
          <p:cNvSpPr txBox="1"/>
          <p:nvPr/>
        </p:nvSpPr>
        <p:spPr>
          <a:xfrm>
            <a:off x="673100" y="3797065"/>
            <a:ext cx="779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Disparity within vehicle 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How many customers never made an insurance claim?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many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customers who don’t own a vehicle made a claim?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Another 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1691-93E0-B27E-0197-6B28B44F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58" y="1462921"/>
            <a:ext cx="4371884" cy="3063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41E9A-A030-A1F7-FEF8-8AAF89F7DDC1}"/>
              </a:ext>
            </a:extLst>
          </p:cNvPr>
          <p:cNvSpPr txBox="1"/>
          <p:nvPr/>
        </p:nvSpPr>
        <p:spPr>
          <a:xfrm>
            <a:off x="3097614" y="957086"/>
            <a:ext cx="332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key features for our 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 Evaluation and Recommendations</a:t>
            </a:r>
            <a:endParaRPr dirty="0"/>
          </a:p>
        </p:txBody>
      </p:sp>
      <p:sp>
        <p:nvSpPr>
          <p:cNvPr id="359" name="Google Shape;359;p39"/>
          <p:cNvSpPr txBox="1">
            <a:spLocks noGrp="1"/>
          </p:cNvSpPr>
          <p:nvPr>
            <p:ph type="title" idx="4294967295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February 2023</a:t>
            </a:r>
            <a:endParaRPr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4419F-A057-B135-2090-3B99547829D6}"/>
              </a:ext>
            </a:extLst>
          </p:cNvPr>
          <p:cNvSpPr txBox="1"/>
          <p:nvPr/>
        </p:nvSpPr>
        <p:spPr>
          <a:xfrm>
            <a:off x="322217" y="1725266"/>
            <a:ext cx="4249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 recommend our tuned </a:t>
            </a:r>
            <a:r>
              <a:rPr lang="en-US" b="1" i="0" dirty="0" err="1">
                <a:effectLst/>
                <a:latin typeface="-apple-system"/>
              </a:rPr>
              <a:t>LightGBM</a:t>
            </a:r>
            <a:r>
              <a:rPr lang="en-US" b="0" i="0" dirty="0">
                <a:effectLst/>
                <a:latin typeface="-apple-system"/>
              </a:rPr>
              <a:t> model since</a:t>
            </a:r>
          </a:p>
          <a:p>
            <a:pPr marL="895350" lvl="1" indent="-285750" algn="l">
              <a:buSzPts val="1200"/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It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i="0" dirty="0">
                <a:effectLst/>
                <a:latin typeface="-apple-system"/>
              </a:rPr>
              <a:t>predicted</a:t>
            </a:r>
            <a:r>
              <a:rPr lang="en-US" b="1" i="0" dirty="0">
                <a:effectLst/>
                <a:latin typeface="-apple-system"/>
              </a:rPr>
              <a:t> 79%</a:t>
            </a:r>
            <a:r>
              <a:rPr lang="en-US" b="0" i="0" dirty="0">
                <a:effectLst/>
                <a:latin typeface="-apple-system"/>
              </a:rPr>
              <a:t> of customers who </a:t>
            </a:r>
            <a:r>
              <a:rPr lang="en-US" b="1" i="0" dirty="0">
                <a:effectLst/>
                <a:latin typeface="-apple-system"/>
              </a:rPr>
              <a:t>will file claims</a:t>
            </a:r>
            <a:r>
              <a:rPr lang="en-US" b="0" i="0" dirty="0">
                <a:effectLst/>
                <a:latin typeface="-apple-system"/>
              </a:rPr>
              <a:t>, with </a:t>
            </a:r>
            <a:r>
              <a:rPr lang="en-US" b="1" i="0" dirty="0">
                <a:effectLst/>
                <a:latin typeface="-apple-system"/>
              </a:rPr>
              <a:t>accuracy</a:t>
            </a:r>
            <a:r>
              <a:rPr lang="en-US" b="0" i="0" dirty="0">
                <a:effectLst/>
                <a:latin typeface="-apple-system"/>
              </a:rPr>
              <a:t> of </a:t>
            </a:r>
            <a:r>
              <a:rPr lang="en-US" b="1" i="0" dirty="0">
                <a:effectLst/>
                <a:latin typeface="-apple-system"/>
              </a:rPr>
              <a:t>86.2%.</a:t>
            </a:r>
          </a:p>
          <a:p>
            <a:pPr marL="8826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It predicted </a:t>
            </a:r>
            <a:r>
              <a:rPr lang="en-US" b="1" i="0" dirty="0">
                <a:effectLst/>
                <a:latin typeface="-apple-system"/>
              </a:rPr>
              <a:t>89% </a:t>
            </a:r>
            <a:r>
              <a:rPr lang="en-US" b="0" i="0" dirty="0">
                <a:effectLst/>
                <a:latin typeface="-apple-system"/>
              </a:rPr>
              <a:t>of </a:t>
            </a:r>
            <a:r>
              <a:rPr lang="en-US" b="1" i="0" dirty="0">
                <a:effectLst/>
                <a:latin typeface="-apple-system"/>
              </a:rPr>
              <a:t>customers </a:t>
            </a:r>
            <a:r>
              <a:rPr lang="en-US" i="0" dirty="0">
                <a:effectLst/>
                <a:latin typeface="-apple-system"/>
              </a:rPr>
              <a:t>who will </a:t>
            </a:r>
            <a:r>
              <a:rPr lang="en-US" b="1" i="0" dirty="0">
                <a:effectLst/>
                <a:latin typeface="-apple-system"/>
              </a:rPr>
              <a:t>not file a claim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 recommend more </a:t>
            </a:r>
            <a:r>
              <a:rPr lang="en-US" b="1" i="0" dirty="0">
                <a:effectLst/>
                <a:latin typeface="-apple-system"/>
              </a:rPr>
              <a:t>scrutiny of potential customers </a:t>
            </a:r>
            <a:r>
              <a:rPr lang="en-US" b="0" i="0" dirty="0">
                <a:effectLst/>
                <a:latin typeface="-apple-system"/>
              </a:rPr>
              <a:t>who</a:t>
            </a:r>
          </a:p>
          <a:p>
            <a:pPr marL="8826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lease (or who otherwise don't own) </a:t>
            </a:r>
            <a:r>
              <a:rPr lang="en-US" b="0" i="0" dirty="0">
                <a:effectLst/>
                <a:latin typeface="-apple-system"/>
              </a:rPr>
              <a:t>their vehicles</a:t>
            </a:r>
          </a:p>
          <a:p>
            <a:pPr marL="8826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have a </a:t>
            </a:r>
            <a:r>
              <a:rPr lang="en-US" b="1" i="0" dirty="0">
                <a:effectLst/>
                <a:latin typeface="-apple-system"/>
              </a:rPr>
              <a:t>history of speeding violations </a:t>
            </a:r>
            <a:r>
              <a:rPr lang="en-US" b="1" dirty="0">
                <a:latin typeface="-apple-system"/>
              </a:rPr>
              <a:t>and</a:t>
            </a:r>
            <a:r>
              <a:rPr lang="en-US" b="1" i="0" dirty="0">
                <a:effectLst/>
                <a:latin typeface="-apple-system"/>
              </a:rPr>
              <a:t> accidents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9FB4A1-98DD-A14D-8112-837BB512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81" y="1725264"/>
            <a:ext cx="3619021" cy="2677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2ABE39-A7ED-0A78-FE8E-81256F1A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0594" y="1925605"/>
            <a:ext cx="3906701" cy="486300"/>
          </a:xfrm>
        </p:spPr>
        <p:txBody>
          <a:bodyPr/>
          <a:lstStyle/>
          <a:p>
            <a:r>
              <a:rPr lang="en-US" dirty="0"/>
              <a:t>Any further 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63E417-4B05-B542-6CC7-C43340E57EC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880144" y="2920990"/>
            <a:ext cx="2907600" cy="1429200"/>
          </a:xfrm>
        </p:spPr>
        <p:txBody>
          <a:bodyPr/>
          <a:lstStyle/>
          <a:p>
            <a:r>
              <a:rPr lang="en-US" dirty="0"/>
              <a:t>Contact Info: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LinkedIn</a:t>
            </a:r>
          </a:p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9D4825-79B3-398F-EE4A-3BC17C7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97" y="654425"/>
            <a:ext cx="7704000" cy="5727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33448642"/>
      </p:ext>
    </p:extLst>
  </p:cSld>
  <p:clrMapOvr>
    <a:masterClrMapping/>
  </p:clrMapOvr>
</p:sld>
</file>

<file path=ppt/theme/theme1.xml><?xml version="1.0" encoding="utf-8"?>
<a:theme xmlns:a="http://schemas.openxmlformats.org/drawingml/2006/main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6975</TotalTime>
  <Words>420</Words>
  <Application>Microsoft Macintosh PowerPoint</Application>
  <PresentationFormat>On-screen Show (16:9)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Chivo</vt:lpstr>
      <vt:lpstr>Bebas Neue</vt:lpstr>
      <vt:lpstr>Arial</vt:lpstr>
      <vt:lpstr>Fira Sans Medium</vt:lpstr>
      <vt:lpstr>-apple-system</vt:lpstr>
      <vt:lpstr>Fira Sans</vt:lpstr>
      <vt:lpstr>Linear Style Healthcare Center by Slidesgo</vt:lpstr>
      <vt:lpstr>Car Insurance Claims</vt:lpstr>
      <vt:lpstr>Car Insurance Dataset</vt:lpstr>
      <vt:lpstr>Project Description</vt:lpstr>
      <vt:lpstr>February 2023</vt:lpstr>
      <vt:lpstr>February 2023</vt:lpstr>
      <vt:lpstr>Best Model Evaluation and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Claims</dc:title>
  <cp:lastModifiedBy>Microsoft Office User</cp:lastModifiedBy>
  <cp:revision>21</cp:revision>
  <dcterms:modified xsi:type="dcterms:W3CDTF">2023-02-17T06:32:57Z</dcterms:modified>
</cp:coreProperties>
</file>