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48"/>
  </p:handoutMasterIdLst>
  <p:sldIdLst>
    <p:sldId id="471" r:id="rId3"/>
    <p:sldId id="474" r:id="rId4"/>
    <p:sldId id="663" r:id="rId5"/>
    <p:sldId id="473" r:id="rId6"/>
    <p:sldId id="472" r:id="rId8"/>
    <p:sldId id="673" r:id="rId9"/>
    <p:sldId id="475" r:id="rId10"/>
    <p:sldId id="476" r:id="rId11"/>
    <p:sldId id="633" r:id="rId12"/>
    <p:sldId id="635" r:id="rId13"/>
    <p:sldId id="634" r:id="rId14"/>
    <p:sldId id="636" r:id="rId15"/>
    <p:sldId id="637" r:id="rId16"/>
    <p:sldId id="638" r:id="rId17"/>
    <p:sldId id="639" r:id="rId18"/>
    <p:sldId id="640" r:id="rId19"/>
    <p:sldId id="641" r:id="rId20"/>
    <p:sldId id="642" r:id="rId21"/>
    <p:sldId id="586" r:id="rId22"/>
    <p:sldId id="644" r:id="rId23"/>
    <p:sldId id="645" r:id="rId24"/>
    <p:sldId id="646" r:id="rId25"/>
    <p:sldId id="672" r:id="rId26"/>
    <p:sldId id="667" r:id="rId27"/>
    <p:sldId id="668" r:id="rId28"/>
    <p:sldId id="671" r:id="rId29"/>
    <p:sldId id="669" r:id="rId30"/>
    <p:sldId id="647" r:id="rId31"/>
    <p:sldId id="648" r:id="rId32"/>
    <p:sldId id="649" r:id="rId33"/>
    <p:sldId id="650" r:id="rId34"/>
    <p:sldId id="651" r:id="rId35"/>
    <p:sldId id="652" r:id="rId36"/>
    <p:sldId id="653" r:id="rId37"/>
    <p:sldId id="690" r:id="rId38"/>
    <p:sldId id="689" r:id="rId39"/>
    <p:sldId id="691" r:id="rId40"/>
    <p:sldId id="656" r:id="rId41"/>
    <p:sldId id="658" r:id="rId42"/>
    <p:sldId id="659" r:id="rId43"/>
    <p:sldId id="660" r:id="rId44"/>
    <p:sldId id="661" r:id="rId45"/>
    <p:sldId id="662" r:id="rId46"/>
    <p:sldId id="688" r:id="rId47"/>
  </p:sldIdLst>
  <p:sldSz cx="9144000" cy="6858000" type="screen4x3"/>
  <p:notesSz cx="6735445" cy="9865995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1426"/>
    <a:srgbClr val="BABABA"/>
    <a:srgbClr val="FFFF00"/>
    <a:srgbClr val="FFFFFF"/>
    <a:srgbClr val="FF0000"/>
    <a:srgbClr val="F5F6C2"/>
    <a:srgbClr val="F7EDA7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97"/>
    <p:restoredTop sz="93413"/>
  </p:normalViewPr>
  <p:slideViewPr>
    <p:cSldViewPr showGuides="1">
      <p:cViewPr>
        <p:scale>
          <a:sx n="75" d="100"/>
          <a:sy n="75" d="100"/>
        </p:scale>
        <p:origin x="-2664" y="-762"/>
      </p:cViewPr>
      <p:guideLst>
        <p:guide orient="horz" pos="2160"/>
        <p:guide pos="29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45003" cy="4500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288" tIns="45144" rIns="90288" bIns="45144" numCol="1" anchor="t" anchorCtr="0" compatLnSpc="1"/>
          <a:lstStyle>
            <a:lvl1pPr algn="l">
              <a:defRPr sz="12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7825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288" tIns="45144" rIns="90288" bIns="45144" numCol="1" anchor="t" anchorCtr="0" compatLnSpc="1"/>
          <a:lstStyle>
            <a:lvl1pPr algn="r">
              <a:defRPr sz="12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288" tIns="45144" rIns="90288" bIns="45144" numCol="1" anchor="b" anchorCtr="0" compatLnSpc="1"/>
          <a:lstStyle>
            <a:lvl1pPr algn="l">
              <a:defRPr sz="12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2600"/>
            <a:ext cx="2917825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288" tIns="45144" rIns="90288" bIns="45144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288" tIns="45144" rIns="90288" bIns="45144" numCol="1" anchor="t" anchorCtr="0" compatLnSpc="1"/>
          <a:lstStyle>
            <a:lvl1pPr algn="l">
              <a:defRPr sz="12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7825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288" tIns="45144" rIns="90288" bIns="45144" numCol="1" anchor="t" anchorCtr="0" compatLnSpc="1"/>
          <a:lstStyle>
            <a:lvl1pPr algn="r">
              <a:defRPr sz="12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0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1700" y="739775"/>
            <a:ext cx="4933950" cy="370046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86300"/>
            <a:ext cx="5387975" cy="44402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288" tIns="45144" rIns="90288" bIns="4514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288" tIns="45144" rIns="90288" bIns="45144" numCol="1" anchor="b" anchorCtr="0" compatLnSpc="1"/>
          <a:lstStyle>
            <a:lvl1pPr algn="l">
              <a:defRPr sz="12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2600"/>
            <a:ext cx="2917825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288" tIns="45144" rIns="90288" bIns="45144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:spLocks noGrp="1"/>
          </p:cNvSpPr>
          <p:nvPr>
            <p:ph type="body"/>
          </p:nvPr>
        </p:nvSpPr>
        <p:spPr>
          <a:xfrm>
            <a:off x="681038" y="4716463"/>
            <a:ext cx="5437187" cy="4467225"/>
          </a:xfrm>
        </p:spPr>
        <p:txBody>
          <a:bodyPr wrap="square" lIns="90965" tIns="45482" rIns="90965" bIns="45482" anchor="t"/>
          <a:lstStyle/>
          <a:p>
            <a:pPr lvl="0"/>
            <a:endParaRPr lang="zh-CN" altLang="en-US" dirty="0"/>
          </a:p>
        </p:txBody>
      </p:sp>
      <p:sp>
        <p:nvSpPr>
          <p:cNvPr id="481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4813" cy="495300"/>
          </a:xfrm>
          <a:prstGeom prst="rect">
            <a:avLst/>
          </a:prstGeom>
          <a:noFill/>
          <a:ln w="9525">
            <a:noFill/>
          </a:ln>
        </p:spPr>
        <p:txBody>
          <a:bodyPr lIns="90965" tIns="45482" rIns="90965" bIns="45482" anchor="b"/>
          <a:lstStyle/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文本占位符 2"/>
          <p:cNvSpPr>
            <a:spLocks noGrp="1"/>
          </p:cNvSpPr>
          <p:nvPr>
            <p:ph type="body"/>
          </p:nvPr>
        </p:nvSpPr>
        <p:spPr>
          <a:xfrm>
            <a:off x="681038" y="4716463"/>
            <a:ext cx="5437187" cy="4467225"/>
          </a:xfrm>
        </p:spPr>
        <p:txBody>
          <a:bodyPr wrap="square" lIns="90965" tIns="45482" rIns="90965" bIns="45482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/>
          </p:nvPr>
        </p:nvSpPr>
        <p:spPr/>
        <p:txBody>
          <a:bodyPr wrap="square" lIns="90288" tIns="45144" rIns="90288" bIns="45144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6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20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9.png"/><Relationship Id="rId3" Type="http://schemas.openxmlformats.org/officeDocument/2006/relationships/image" Target="../media/image28.w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50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2.png"/><Relationship Id="rId2" Type="http://schemas.openxmlformats.org/officeDocument/2006/relationships/image" Target="../media/image51.wmf"/><Relationship Id="rId1" Type="http://schemas.openxmlformats.org/officeDocument/2006/relationships/oleObject" Target="../embeddings/oleObject9.bin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4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53.wmf"/><Relationship Id="rId1" Type="http://schemas.openxmlformats.org/officeDocument/2006/relationships/oleObject" Target="../embeddings/oleObject10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55.wmf"/><Relationship Id="rId1" Type="http://schemas.openxmlformats.org/officeDocument/2006/relationships/oleObject" Target="../embeddings/oleObject12.bin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9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58.wmf"/><Relationship Id="rId1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7.png"/><Relationship Id="rId2" Type="http://schemas.openxmlformats.org/officeDocument/2006/relationships/image" Target="../media/image60.wmf"/><Relationship Id="rId1" Type="http://schemas.openxmlformats.org/officeDocument/2006/relationships/oleObject" Target="../embeddings/oleObject16.bin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2.png"/><Relationship Id="rId2" Type="http://schemas.openxmlformats.org/officeDocument/2006/relationships/image" Target="../media/image61.wmf"/><Relationship Id="rId1" Type="http://schemas.openxmlformats.org/officeDocument/2006/relationships/oleObject" Target="../embeddings/oleObject17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5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64.wmf"/><Relationship Id="rId1" Type="http://schemas.openxmlformats.org/officeDocument/2006/relationships/oleObject" Target="../embeddings/oleObject18.bin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6.wmf"/><Relationship Id="rId1" Type="http://schemas.openxmlformats.org/officeDocument/2006/relationships/oleObject" Target="../embeddings/oleObject20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ctrTitle"/>
          </p:nvPr>
        </p:nvSpPr>
        <p:spPr>
          <a:xfrm>
            <a:off x="674688" y="1808163"/>
            <a:ext cx="7772400" cy="1470025"/>
          </a:xfrm>
          <a:noFill/>
          <a:ln>
            <a:noFill/>
          </a:ln>
        </p:spPr>
        <p:txBody>
          <a:bodyPr/>
          <a:lstStyle/>
          <a:p>
            <a:pPr>
              <a:buClrTx/>
              <a:buSzTx/>
              <a:buFontTx/>
            </a:pPr>
            <a:r>
              <a:rPr lang="zh-CN" altLang="en-US" b="1" dirty="0">
                <a:solidFill>
                  <a:srgbClr val="0070C0"/>
                </a:solidFill>
                <a:ea typeface="隶书" panose="02010509060101010101" pitchFamily="49" charset="-122"/>
              </a:rPr>
              <a:t>最优化方法 </a:t>
            </a:r>
            <a:r>
              <a:rPr lang="en-US" altLang="zh-CN" b="1" dirty="0">
                <a:solidFill>
                  <a:srgbClr val="0070C0"/>
                </a:solidFill>
                <a:ea typeface="隶书" panose="02010509060101010101" pitchFamily="49" charset="-122"/>
              </a:rPr>
              <a:t>I</a:t>
            </a:r>
            <a:br>
              <a:rPr lang="zh-CN" altLang="en-US" b="1" dirty="0">
                <a:ea typeface="隶书" panose="02010509060101010101" pitchFamily="49" charset="-122"/>
              </a:rPr>
            </a:br>
            <a:r>
              <a:rPr lang="en-US" altLang="zh-CN" sz="2800" dirty="0"/>
              <a:t>Optimization Methods I</a:t>
            </a:r>
            <a:endParaRPr lang="zh-CN" altLang="zh-CN" sz="2800" dirty="0"/>
          </a:p>
        </p:txBody>
      </p:sp>
      <p:sp>
        <p:nvSpPr>
          <p:cNvPr id="1027" name="Text Box 5"/>
          <p:cNvSpPr txBox="1"/>
          <p:nvPr/>
        </p:nvSpPr>
        <p:spPr>
          <a:xfrm>
            <a:off x="1290320" y="3670935"/>
            <a:ext cx="68922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主讲教师：陈丙振 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chenbingzhen6026@163.com</a:t>
            </a:r>
            <a:r>
              <a:rPr lang="zh-CN" altLang="en-US" sz="2400" b="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2400" b="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28" name="TextBox 1"/>
          <p:cNvSpPr txBox="1"/>
          <p:nvPr/>
        </p:nvSpPr>
        <p:spPr>
          <a:xfrm>
            <a:off x="1062038" y="757238"/>
            <a:ext cx="494982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2020-2021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学年第一学期全校研究生公共课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91665" y="4360568"/>
            <a:ext cx="5980430" cy="586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助教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: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曲文涛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18118018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@bjtu.edu.cn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/>
          </p:cNvSpPr>
          <p:nvPr>
            <p:ph idx="1"/>
          </p:nvPr>
        </p:nvSpPr>
        <p:spPr>
          <a:xfrm>
            <a:off x="628650" y="1508125"/>
            <a:ext cx="7886700" cy="3841750"/>
          </a:xfrm>
        </p:spPr>
        <p:txBody>
          <a:bodyPr/>
          <a:lstStyle/>
          <a:p>
            <a:pPr marL="34290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0B0F0"/>
              </a:buClr>
              <a:buSzPct val="120000"/>
              <a:buFont typeface="Wingdings" panose="05000000000000000000" charset="0"/>
              <a:buChar char=""/>
              <a:defRPr/>
            </a:pP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早在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18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世纪，著名数学家欧拉就曾说：宇宙万 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0B0F0"/>
              </a:buClr>
              <a:buSzPct val="120000"/>
              <a:buFont typeface="Wingdings" panose="05000000000000000000" charset="0"/>
              <a:buNone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     物无不与最小化或最大化的原理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有关系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.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0B0F0"/>
              </a:buClr>
              <a:buSzPct val="120000"/>
              <a:buFont typeface="Wingdings" panose="05000000000000000000" charset="0"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00B0F0"/>
              </a:buClr>
              <a:buSzPct val="120000"/>
              <a:buFont typeface="Wingdings" panose="05000000000000000000" charset="0"/>
              <a:buChar char=""/>
              <a:defRPr/>
            </a:pP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可以说，最优化的原理渗入到社会发展的各个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00B0F0"/>
              </a:buClr>
              <a:buSzPct val="120000"/>
              <a:buFont typeface="Wingdings" panose="05000000000000000000" charset="0"/>
              <a:buNone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方面，甚至在我们的日常生活里也有各种各样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00B0F0"/>
              </a:buClr>
              <a:buSzPct val="120000"/>
              <a:buFont typeface="Wingdings" panose="05000000000000000000" charset="0"/>
              <a:buNone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的最优化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问题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10243" name="TextBox 2"/>
          <p:cNvSpPr txBox="1"/>
          <p:nvPr/>
        </p:nvSpPr>
        <p:spPr>
          <a:xfrm>
            <a:off x="1285875" y="908050"/>
            <a:ext cx="6931025" cy="644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zh-CN" altLang="en-US" sz="3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最优化问题无处不在！</a:t>
            </a:r>
            <a:endParaRPr lang="zh-CN" altLang="en-US" sz="4400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/>
          </p:cNvSpPr>
          <p:nvPr>
            <p:ph idx="1"/>
          </p:nvPr>
        </p:nvSpPr>
        <p:spPr>
          <a:xfrm>
            <a:off x="657225" y="2033905"/>
            <a:ext cx="6511925" cy="3655695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00B0F0"/>
              </a:buClr>
              <a:buSzPct val="120000"/>
              <a:buFont typeface="Wingdings" panose="05000000000000000000" pitchFamily="2" charset="2"/>
              <a:buChar char=""/>
            </a:pP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经济金融： 最大利润、最小风险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00B0F0"/>
              </a:buClr>
              <a:buSzPct val="120000"/>
              <a:buFont typeface="Wingdings" panose="05000000000000000000" pitchFamily="2" charset="2"/>
              <a:buChar char=""/>
            </a:pPr>
            <a:r>
              <a:rPr lang="zh-CN" altLang="en-US" sz="2800" dirty="0"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交通运输： 列车运行图、物流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00B0F0"/>
              </a:buClr>
              <a:buSzPct val="120000"/>
              <a:buFont typeface="Wingdings" panose="05000000000000000000" pitchFamily="2" charset="2"/>
              <a:buChar char=""/>
            </a:pPr>
            <a:r>
              <a:rPr lang="zh-CN" altLang="en-US" sz="2800" dirty="0"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信息科学： 数据挖掘、图像处理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00B0F0"/>
              </a:buClr>
              <a:buSzPct val="120000"/>
              <a:buFont typeface="Wingdings" panose="05000000000000000000" pitchFamily="2" charset="2"/>
              <a:buChar char=""/>
            </a:pPr>
            <a:r>
              <a:rPr lang="zh-CN" altLang="en-US" sz="2800" dirty="0"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生命科学： DNA 序列、蛋白质折叠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00B0F0"/>
              </a:buClr>
              <a:buSzPct val="120000"/>
              <a:buFont typeface="Wingdings" panose="05000000000000000000" pitchFamily="2" charset="2"/>
              <a:buChar char=""/>
            </a:pPr>
            <a:r>
              <a:rPr lang="zh-CN" altLang="en-US" sz="2800" dirty="0"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工程力学： 最大载重、结构最优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00B0F0"/>
              </a:buClr>
              <a:buSzPct val="120000"/>
              <a:buFont typeface="Wingdings" panose="05000000000000000000" pitchFamily="2" charset="2"/>
              <a:buChar char=""/>
            </a:pPr>
            <a:r>
              <a:rPr lang="zh-CN" altLang="en-US" sz="2800" dirty="0"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军事国防： 摆兵布阵、后勤保障</a:t>
            </a:r>
            <a:endParaRPr lang="zh-CN" altLang="en-US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1267" name="TextBox 2"/>
          <p:cNvSpPr txBox="1"/>
          <p:nvPr/>
        </p:nvSpPr>
        <p:spPr>
          <a:xfrm>
            <a:off x="1273175" y="974725"/>
            <a:ext cx="6931025" cy="644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zh-CN" altLang="en-US" sz="3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最优化问题无处不在!</a:t>
            </a:r>
            <a:endParaRPr lang="zh-CN" altLang="en-US" sz="36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1"/>
          <p:cNvSpPr/>
          <p:nvPr/>
        </p:nvSpPr>
        <p:spPr>
          <a:xfrm>
            <a:off x="3671888" y="2798763"/>
            <a:ext cx="5337175" cy="2862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2400" dirty="0">
                <a:latin typeface="Arial Narrow" panose="020B0606020202030204" pitchFamily="34" charset="0"/>
                <a:ea typeface="楷体_GB2312" pitchFamily="49" charset="-122"/>
              </a:rPr>
              <a:t>         </a:t>
            </a:r>
            <a:r>
              <a:rPr lang="zh-CN" altLang="en-US" sz="2400" dirty="0">
                <a:latin typeface="宋体" panose="02010600030101010101" pitchFamily="2" charset="-122"/>
              </a:rPr>
              <a:t>齐威王</a:t>
            </a:r>
            <a:r>
              <a:rPr lang="zh-CN" altLang="en-US" sz="2400" dirty="0">
                <a:latin typeface="Arial Narrow" panose="020B0606020202030204" pitchFamily="34" charset="0"/>
                <a:ea typeface="楷体_GB2312" pitchFamily="49" charset="-122"/>
              </a:rPr>
              <a:t>   </a:t>
            </a:r>
            <a:r>
              <a:rPr lang="zh-CN" altLang="en-US" sz="2400" dirty="0">
                <a:latin typeface="宋体" panose="02010600030101010101" pitchFamily="2" charset="-122"/>
              </a:rPr>
              <a:t>田忌</a:t>
            </a:r>
            <a:r>
              <a:rPr lang="zh-CN" altLang="en-US" sz="2400" dirty="0">
                <a:latin typeface="Arial Narrow" panose="020B0606020202030204" pitchFamily="34" charset="0"/>
                <a:ea typeface="楷体_GB2312" pitchFamily="49" charset="-122"/>
              </a:rPr>
              <a:t>        </a:t>
            </a:r>
            <a:r>
              <a:rPr lang="zh-CN" altLang="en-US" sz="2400" dirty="0">
                <a:latin typeface="宋体" panose="02010600030101010101" pitchFamily="2" charset="-122"/>
              </a:rPr>
              <a:t>齐威王</a:t>
            </a:r>
            <a:r>
              <a:rPr lang="zh-CN" altLang="en-US" sz="2400" dirty="0">
                <a:latin typeface="Arial Narrow" panose="020B0606020202030204" pitchFamily="34" charset="0"/>
                <a:ea typeface="楷体_GB2312" pitchFamily="49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</a:rPr>
              <a:t>田忌</a:t>
            </a:r>
            <a:endParaRPr lang="en-US" altLang="zh-CN" sz="2400" dirty="0">
              <a:latin typeface="Arial Narrow" panose="020B0606020202030204" pitchFamily="34" charset="0"/>
              <a:ea typeface="楷体_GB2312" pitchFamily="49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2400" dirty="0">
                <a:latin typeface="Arial Narrow" panose="020B0606020202030204" pitchFamily="34" charset="0"/>
                <a:ea typeface="楷体_GB2312" pitchFamily="49" charset="-122"/>
              </a:rPr>
              <a:t>上         </a:t>
            </a:r>
            <a:r>
              <a:rPr lang="en-US" altLang="zh-CN" sz="2400" dirty="0">
                <a:latin typeface="Arial Narrow" panose="020B0606020202030204" pitchFamily="34" charset="0"/>
                <a:ea typeface="楷体_GB2312" pitchFamily="49" charset="-122"/>
              </a:rPr>
              <a:t>A  &gt;  B                     A   &gt;   F</a:t>
            </a:r>
            <a:endParaRPr lang="en-US" altLang="zh-CN" sz="2400" dirty="0">
              <a:latin typeface="Arial Narrow" panose="020B0606020202030204" pitchFamily="34" charset="0"/>
              <a:ea typeface="楷体_GB2312" pitchFamily="49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2400" dirty="0">
                <a:latin typeface="Arial Narrow" panose="020B0606020202030204" pitchFamily="34" charset="0"/>
                <a:ea typeface="楷体_GB2312" pitchFamily="49" charset="-122"/>
              </a:rPr>
              <a:t>中         </a:t>
            </a:r>
            <a:r>
              <a:rPr lang="en-US" altLang="zh-CN" sz="2400" dirty="0">
                <a:latin typeface="Arial Narrow" panose="020B0606020202030204" pitchFamily="34" charset="0"/>
                <a:ea typeface="楷体_GB2312" pitchFamily="49" charset="-122"/>
              </a:rPr>
              <a:t>C  &gt;  D                    C   &lt;   B</a:t>
            </a:r>
            <a:endParaRPr lang="en-US" altLang="zh-CN" sz="2400" dirty="0">
              <a:latin typeface="Arial Narrow" panose="020B0606020202030204" pitchFamily="34" charset="0"/>
              <a:ea typeface="楷体_GB2312" pitchFamily="49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2400" dirty="0">
                <a:latin typeface="Arial Narrow" panose="020B0606020202030204" pitchFamily="34" charset="0"/>
                <a:ea typeface="楷体_GB2312" pitchFamily="49" charset="-122"/>
              </a:rPr>
              <a:t>下         </a:t>
            </a:r>
            <a:r>
              <a:rPr lang="en-US" altLang="zh-CN" sz="2400" dirty="0">
                <a:latin typeface="Arial Narrow" panose="020B0606020202030204" pitchFamily="34" charset="0"/>
                <a:ea typeface="楷体_GB2312" pitchFamily="49" charset="-122"/>
              </a:rPr>
              <a:t>E  &gt;  F                     E   &lt;   D</a:t>
            </a:r>
            <a:endParaRPr lang="en-US" altLang="zh-CN" sz="2400" dirty="0">
              <a:latin typeface="Arial Narrow" panose="020B0606020202030204" pitchFamily="34" charset="0"/>
              <a:ea typeface="楷体_GB2312" pitchFamily="49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2400" dirty="0">
                <a:latin typeface="Arial Narrow" panose="020B0606020202030204" pitchFamily="34" charset="0"/>
                <a:ea typeface="楷体_GB2312" pitchFamily="49" charset="-122"/>
              </a:rPr>
              <a:t>            3   :   0                      </a:t>
            </a:r>
            <a:r>
              <a:rPr lang="en-US" altLang="zh-CN" sz="2400" dirty="0">
                <a:solidFill>
                  <a:srgbClr val="FF0000"/>
                </a:solidFill>
                <a:latin typeface="Arial Narrow" panose="020B0606020202030204" pitchFamily="34" charset="0"/>
                <a:ea typeface="楷体_GB2312" pitchFamily="49" charset="-122"/>
              </a:rPr>
              <a:t>1   :   2</a:t>
            </a:r>
            <a:endParaRPr lang="zh-CN" altLang="en-US" sz="24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291" name="矩形 2"/>
          <p:cNvSpPr/>
          <p:nvPr/>
        </p:nvSpPr>
        <p:spPr>
          <a:xfrm>
            <a:off x="0" y="1719263"/>
            <a:ext cx="9144000" cy="736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1028700" lvl="1" indent="-571500" eaLnBrk="1" hangingPunct="1">
              <a:lnSpc>
                <a:spcPct val="150000"/>
              </a:lnSpc>
              <a:buClr>
                <a:srgbClr val="C00000"/>
              </a:buClr>
              <a:buSzPct val="120000"/>
              <a:buFont typeface="Wingdings" panose="05000000000000000000" pitchFamily="2" charset="2"/>
              <a:buChar char=""/>
            </a:pPr>
            <a:r>
              <a:rPr lang="zh-CN" altLang="en-US" sz="2800" dirty="0">
                <a:latin typeface="宋体" panose="02010600030101010101" pitchFamily="2" charset="-122"/>
              </a:rPr>
              <a:t>中国古代优化思想</a:t>
            </a:r>
            <a:r>
              <a:rPr lang="en-US" altLang="zh-CN" sz="2800" dirty="0">
                <a:latin typeface="宋体" panose="02010600030101010101" pitchFamily="2" charset="-122"/>
              </a:rPr>
              <a:t>--</a:t>
            </a:r>
            <a:r>
              <a:rPr lang="zh-CN" altLang="en-US" sz="2800" dirty="0">
                <a:latin typeface="宋体" panose="02010600030101010101" pitchFamily="2" charset="-122"/>
              </a:rPr>
              <a:t>田忌赛马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</a:rPr>
              <a:t>公元前</a:t>
            </a:r>
            <a:r>
              <a:rPr lang="en-US" altLang="zh-CN" sz="2800" dirty="0">
                <a:latin typeface="宋体" panose="02010600030101010101" pitchFamily="2" charset="-122"/>
              </a:rPr>
              <a:t>340</a:t>
            </a:r>
            <a:r>
              <a:rPr lang="zh-CN" altLang="en-US" sz="2800" dirty="0">
                <a:latin typeface="宋体" panose="02010600030101010101" pitchFamily="2" charset="-122"/>
              </a:rPr>
              <a:t>年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pic>
        <p:nvPicPr>
          <p:cNvPr id="23556" name="Picture 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3" y="2949575"/>
            <a:ext cx="3165475" cy="2744788"/>
          </a:xfrm>
          <a:prstGeom prst="rect">
            <a:avLst/>
          </a:prstGeom>
          <a:noFill/>
          <a:ln>
            <a:noFill/>
          </a:ln>
          <a:effectLst>
            <a:softEdge rad="165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矩形 4"/>
          <p:cNvSpPr/>
          <p:nvPr/>
        </p:nvSpPr>
        <p:spPr>
          <a:xfrm>
            <a:off x="2771775" y="776288"/>
            <a:ext cx="2936875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  <a:sym typeface="+mn-ea"/>
              </a:rPr>
              <a:t>最优化的起源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  <a:cs typeface="+mn-cs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4346575" y="3384550"/>
            <a:ext cx="4321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 bwMode="auto">
          <a:xfrm>
            <a:off x="4346575" y="5094288"/>
            <a:ext cx="45085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560" name="文本框 7"/>
          <p:cNvSpPr txBox="1"/>
          <p:nvPr/>
        </p:nvSpPr>
        <p:spPr>
          <a:xfrm>
            <a:off x="6911975" y="6003925"/>
            <a:ext cx="18415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反败为胜！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011" y="5661280"/>
            <a:ext cx="944052" cy="944052"/>
          </a:xfrm>
          <a:prstGeom prst="rect">
            <a:avLst/>
          </a:prstGeom>
          <a:effectLst>
            <a:softEdge rad="76200"/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/>
          <p:nvPr/>
        </p:nvSpPr>
        <p:spPr>
          <a:xfrm>
            <a:off x="1685925" y="682625"/>
            <a:ext cx="5068888" cy="6445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zh-CN" altLang="en-US" sz="3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最优化的起源</a:t>
            </a:r>
            <a:endParaRPr lang="en-US" altLang="zh-CN" sz="3600" dirty="0">
              <a:solidFill>
                <a:srgbClr val="0070C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3315" name="Text Box 3"/>
          <p:cNvSpPr txBox="1"/>
          <p:nvPr/>
        </p:nvSpPr>
        <p:spPr>
          <a:xfrm>
            <a:off x="117475" y="1493838"/>
            <a:ext cx="8774113" cy="18065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marL="914400" lvl="1" indent="-457200" eaLnBrk="1" hangingPunct="1">
              <a:lnSpc>
                <a:spcPct val="110000"/>
              </a:lnSpc>
              <a:buClr>
                <a:srgbClr val="C00000"/>
              </a:buClr>
              <a:buSzPct val="120000"/>
              <a:buFont typeface="Wingdings" panose="05000000000000000000" pitchFamily="2" charset="2"/>
              <a:buChar char=""/>
            </a:pPr>
            <a:r>
              <a:rPr lang="en-US" altLang="zh-CN" sz="2800" b="0" dirty="0"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altLang="en-US" sz="2600" b="0" dirty="0">
                <a:latin typeface="宋体" panose="02010600030101010101" pitchFamily="2" charset="-122"/>
                <a:sym typeface="宋体" panose="02010600030101010101" pitchFamily="2" charset="-122"/>
              </a:rPr>
              <a:t>追溯到18世纪L.Euler，J.L.Lagrange等对与力学相 关的极值问题或者变分问题统一处理方法的研究。</a:t>
            </a:r>
            <a:endParaRPr lang="zh-CN" altLang="en-US" sz="2800" b="0" dirty="0">
              <a:latin typeface="宋体" panose="02010600030101010101" pitchFamily="2" charset="-122"/>
              <a:ea typeface="楷体_GB2312" pitchFamily="49" charset="-122"/>
              <a:sym typeface="宋体" panose="02010600030101010101" pitchFamily="2" charset="-122"/>
            </a:endParaRPr>
          </a:p>
          <a:p>
            <a:pPr marL="914400" lvl="1" indent="-457200" eaLnBrk="1" hangingPunct="1"/>
            <a:endParaRPr lang="en-US" altLang="zh-CN" sz="2600" dirty="0">
              <a:latin typeface="Times New Roman" panose="02020603050405020304" pitchFamily="18" charset="0"/>
              <a:ea typeface="楷体_GB2312" pitchFamily="49" charset="-122"/>
              <a:sym typeface="宋体" panose="02010600030101010101" pitchFamily="2" charset="-122"/>
            </a:endParaRPr>
          </a:p>
          <a:p>
            <a:pPr algn="ctr"/>
            <a:endParaRPr lang="en-US" altLang="zh-CN" sz="2600" b="0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pic>
        <p:nvPicPr>
          <p:cNvPr id="25604" name="图片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1" y="2840038"/>
            <a:ext cx="2835277" cy="3409952"/>
          </a:xfrm>
          <a:prstGeom prst="rect">
            <a:avLst/>
          </a:prstGeom>
          <a:noFill/>
          <a:ln>
            <a:noFill/>
          </a:ln>
          <a:effectLst>
            <a:softEdge rad="139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矩形 5"/>
          <p:cNvSpPr/>
          <p:nvPr/>
        </p:nvSpPr>
        <p:spPr>
          <a:xfrm>
            <a:off x="1374775" y="6264275"/>
            <a:ext cx="24701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Arial" panose="020B0604020202020204" pitchFamily="34" charset="0"/>
              </a:rPr>
              <a:t>1707.4.15</a:t>
            </a:r>
            <a:r>
              <a:rPr lang="zh-CN" altLang="en-US" dirty="0">
                <a:latin typeface="Arial" panose="020B0604020202020204" pitchFamily="34" charset="0"/>
              </a:rPr>
              <a:t>～</a:t>
            </a:r>
            <a:r>
              <a:rPr lang="en-US" altLang="zh-CN" dirty="0">
                <a:latin typeface="Arial" panose="020B0604020202020204" pitchFamily="34" charset="0"/>
              </a:rPr>
              <a:t>1783.9.18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318" name="矩形 6"/>
          <p:cNvSpPr/>
          <p:nvPr/>
        </p:nvSpPr>
        <p:spPr>
          <a:xfrm>
            <a:off x="5110163" y="6264275"/>
            <a:ext cx="2662237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Arial" panose="020B0604020202020204" pitchFamily="34" charset="0"/>
              </a:rPr>
              <a:t>   1736.1.25</a:t>
            </a:r>
            <a:r>
              <a:rPr lang="zh-CN" altLang="en-US" dirty="0">
                <a:latin typeface="Arial" panose="020B0604020202020204" pitchFamily="34" charset="0"/>
              </a:rPr>
              <a:t>～</a:t>
            </a:r>
            <a:r>
              <a:rPr lang="en-US" altLang="zh-CN" dirty="0">
                <a:latin typeface="Arial" panose="020B0604020202020204" pitchFamily="34" charset="0"/>
              </a:rPr>
              <a:t>1813.4.10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25607" name="图片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00" y="2843213"/>
            <a:ext cx="2611438" cy="3424237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/>
          <p:nvPr/>
        </p:nvSpPr>
        <p:spPr>
          <a:xfrm>
            <a:off x="1736725" y="863600"/>
            <a:ext cx="5029200" cy="646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zh-CN" altLang="en-US" sz="3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最优化的起源</a:t>
            </a:r>
            <a:endParaRPr lang="en-US" altLang="zh-CN" sz="3600" dirty="0">
              <a:solidFill>
                <a:srgbClr val="0070C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4339" name="Text Box 3"/>
          <p:cNvSpPr txBox="1"/>
          <p:nvPr/>
        </p:nvSpPr>
        <p:spPr>
          <a:xfrm>
            <a:off x="206375" y="1628775"/>
            <a:ext cx="8610600" cy="19685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marL="914400" lvl="1" indent="-457200" eaLnBrk="1" hangingPunct="1">
              <a:lnSpc>
                <a:spcPct val="150000"/>
              </a:lnSpc>
              <a:buClr>
                <a:srgbClr val="C00000"/>
              </a:buClr>
              <a:buSzPct val="120000"/>
              <a:buFont typeface="Wingdings" panose="05000000000000000000" pitchFamily="2" charset="2"/>
              <a:buChar char=""/>
            </a:pPr>
            <a:r>
              <a:rPr lang="en-US" altLang="zh-CN" sz="2800" dirty="0"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  <a:sym typeface="宋体" panose="02010600030101010101" pitchFamily="2" charset="-122"/>
              </a:rPr>
              <a:t>线性规划与单纯形法—George Dantzig 1947</a:t>
            </a:r>
            <a:endParaRPr lang="zh-CN" altLang="en-US" sz="2800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914400" lvl="1" indent="-457200" eaLnBrk="1" hangingPunct="1"/>
            <a:endParaRPr lang="en-US" altLang="zh-CN" sz="2600" dirty="0">
              <a:latin typeface="Times New Roman" panose="02020603050405020304" pitchFamily="18" charset="0"/>
              <a:ea typeface="楷体_GB2312" pitchFamily="49" charset="-122"/>
              <a:sym typeface="宋体" panose="02010600030101010101" pitchFamily="2" charset="-122"/>
            </a:endParaRPr>
          </a:p>
          <a:p>
            <a:pPr marL="914400" lvl="1" indent="-457200" eaLnBrk="1" hangingPunct="1"/>
            <a:endParaRPr lang="zh-CN" altLang="en-US" sz="2800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algn="ctr"/>
            <a:endParaRPr lang="en-US" altLang="zh-CN" sz="2600" b="0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4340" name="矩形 5"/>
          <p:cNvSpPr/>
          <p:nvPr/>
        </p:nvSpPr>
        <p:spPr>
          <a:xfrm>
            <a:off x="1157288" y="6308725"/>
            <a:ext cx="24574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en-US" altLang="zh-CN" dirty="0">
                <a:latin typeface="Arial" panose="020B0604020202020204" pitchFamily="34" charset="0"/>
              </a:rPr>
              <a:t>1914.11.8</a:t>
            </a:r>
            <a:r>
              <a:rPr lang="zh-CN" altLang="en-US" dirty="0">
                <a:latin typeface="Arial" panose="020B0604020202020204" pitchFamily="34" charset="0"/>
              </a:rPr>
              <a:t>～</a:t>
            </a:r>
            <a:r>
              <a:rPr lang="en-US" altLang="zh-CN" dirty="0">
                <a:latin typeface="Arial" panose="020B0604020202020204" pitchFamily="34" charset="0"/>
              </a:rPr>
              <a:t>2005.5.13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1509" name="矩形 6"/>
          <p:cNvSpPr/>
          <p:nvPr/>
        </p:nvSpPr>
        <p:spPr>
          <a:xfrm>
            <a:off x="3716338" y="2573338"/>
            <a:ext cx="5100638" cy="2825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2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 线性规划之父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2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 师从著名统计学家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J. Neyman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Wingdings" panose="05000000000000000000" charset="0"/>
              <a:buChar char="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+mn-ea"/>
              </a:rPr>
              <a:t>一个人的潜能是难以预料的，成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Wingdings" panose="05000000000000000000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+mn-ea"/>
              </a:rPr>
              <a:t>   功的障碍往往来自于心理上的畏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Wingdings" panose="05000000000000000000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+mn-ea"/>
              </a:rPr>
              <a:t>   难情绪；一定要相信自己，保持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Wingdings" panose="05000000000000000000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+mn-ea"/>
              </a:rPr>
              <a:t>   积极的态度。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+mn-ea"/>
            </a:endParaRPr>
          </a:p>
        </p:txBody>
      </p:sp>
      <p:pic>
        <p:nvPicPr>
          <p:cNvPr id="27654" name="图片 8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2619375"/>
            <a:ext cx="2316165" cy="3521075"/>
          </a:xfrm>
          <a:prstGeom prst="rect">
            <a:avLst/>
          </a:prstGeom>
          <a:noFill/>
          <a:ln>
            <a:noFill/>
          </a:ln>
          <a:effectLst>
            <a:softEdge rad="114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/>
          <p:cNvSpPr txBox="1"/>
          <p:nvPr/>
        </p:nvSpPr>
        <p:spPr>
          <a:xfrm>
            <a:off x="206375" y="1223963"/>
            <a:ext cx="8610600" cy="19367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marL="914400" lvl="1" indent="-457200" eaLnBrk="1" hangingPunct="1">
              <a:lnSpc>
                <a:spcPct val="150000"/>
              </a:lnSpc>
              <a:buClr>
                <a:srgbClr val="C00000"/>
              </a:buClr>
              <a:buSzPct val="120000"/>
              <a:buFont typeface="Wingdings" panose="05000000000000000000" pitchFamily="2" charset="2"/>
              <a:buChar char=""/>
            </a:pPr>
            <a:r>
              <a:rPr lang="en-US" altLang="zh-CN" sz="2800" dirty="0"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  <a:sym typeface="宋体" panose="02010600030101010101" pitchFamily="2" charset="-122"/>
              </a:rPr>
              <a:t>线性规划与单纯形法—</a:t>
            </a:r>
            <a:r>
              <a:rPr lang="zh-CN" altLang="en-US" sz="2800" dirty="0">
                <a:latin typeface="Times New Roman" panose="02020603050405020304" pitchFamily="18" charset="0"/>
                <a:sym typeface="宋体" panose="02010600030101010101" pitchFamily="2" charset="-122"/>
              </a:rPr>
              <a:t>George Dantzig </a:t>
            </a:r>
            <a:r>
              <a:rPr lang="zh-CN" altLang="en-US" sz="2800" dirty="0">
                <a:latin typeface="宋体" panose="02010600030101010101" pitchFamily="2" charset="-122"/>
                <a:sym typeface="宋体" panose="02010600030101010101" pitchFamily="2" charset="-122"/>
              </a:rPr>
              <a:t>1947</a:t>
            </a:r>
            <a:endParaRPr lang="en-US" altLang="zh-CN" sz="2600" dirty="0">
              <a:latin typeface="Times New Roman" panose="02020603050405020304" pitchFamily="18" charset="0"/>
              <a:ea typeface="楷体_GB2312" pitchFamily="49" charset="-122"/>
              <a:sym typeface="宋体" panose="02010600030101010101" pitchFamily="2" charset="-122"/>
            </a:endParaRPr>
          </a:p>
          <a:p>
            <a:pPr marL="914400" lvl="1" indent="-457200" eaLnBrk="1" hangingPunct="1"/>
            <a:endParaRPr lang="en-US" altLang="zh-CN" sz="2600" dirty="0">
              <a:latin typeface="Times New Roman" panose="02020603050405020304" pitchFamily="18" charset="0"/>
              <a:ea typeface="楷体_GB2312" pitchFamily="49" charset="-122"/>
              <a:sym typeface="宋体" panose="02010600030101010101" pitchFamily="2" charset="-122"/>
            </a:endParaRPr>
          </a:p>
          <a:p>
            <a:pPr marL="914400" lvl="1" indent="-457200" eaLnBrk="1" hangingPunct="1"/>
            <a:endParaRPr lang="en-US" altLang="zh-CN" sz="2600" dirty="0">
              <a:latin typeface="Times New Roman" panose="02020603050405020304" pitchFamily="18" charset="0"/>
              <a:ea typeface="楷体_GB2312" pitchFamily="49" charset="-122"/>
              <a:sym typeface="宋体" panose="02010600030101010101" pitchFamily="2" charset="-122"/>
            </a:endParaRPr>
          </a:p>
          <a:p>
            <a:pPr algn="ctr"/>
            <a:endParaRPr lang="en-US" altLang="zh-CN" sz="2600" b="0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pic>
        <p:nvPicPr>
          <p:cNvPr id="15363" name="图片 7" descr="捕获2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27213" y="2212975"/>
            <a:ext cx="5124450" cy="3105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/>
          <p:nvPr/>
        </p:nvSpPr>
        <p:spPr>
          <a:xfrm>
            <a:off x="1646238" y="774700"/>
            <a:ext cx="5029200" cy="6445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zh-CN" altLang="en-US" sz="3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最优化的发展</a:t>
            </a:r>
            <a:endParaRPr lang="en-US" altLang="zh-CN" sz="3600" dirty="0">
              <a:solidFill>
                <a:srgbClr val="0070C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6387" name="Text Box 3"/>
          <p:cNvSpPr txBox="1"/>
          <p:nvPr/>
        </p:nvSpPr>
        <p:spPr>
          <a:xfrm>
            <a:off x="379413" y="889000"/>
            <a:ext cx="8610600" cy="62007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1" eaLnBrk="1" hangingPunct="1">
              <a:lnSpc>
                <a:spcPct val="150000"/>
              </a:lnSpc>
            </a:pPr>
            <a:endParaRPr lang="en-US" altLang="zh-CN" sz="2600" dirty="0">
              <a:latin typeface="Times New Roman" panose="02020603050405020304" pitchFamily="18" charset="0"/>
              <a:ea typeface="楷体_GB2312" pitchFamily="49" charset="-122"/>
              <a:sym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buClr>
                <a:srgbClr val="C00000"/>
              </a:buClr>
              <a:buSzPct val="120000"/>
              <a:buFont typeface="Wingdings" panose="05000000000000000000" pitchFamily="2" charset="2"/>
              <a:buChar char=""/>
            </a:pPr>
            <a:r>
              <a:rPr lang="en-US" altLang="zh-CN" sz="2800" b="0" dirty="0">
                <a:latin typeface="Times New Roman" panose="02020603050405020304" pitchFamily="18" charset="0"/>
                <a:sym typeface="宋体" panose="02010600030101010101" pitchFamily="2" charset="-122"/>
              </a:rPr>
              <a:t>  </a:t>
            </a:r>
            <a:r>
              <a:rPr lang="zh-CN" altLang="en-US" sz="2600" b="0" dirty="0">
                <a:latin typeface="Times New Roman" panose="02020603050405020304" pitchFamily="18" charset="0"/>
                <a:sym typeface="宋体" panose="02010600030101010101" pitchFamily="2" charset="-122"/>
              </a:rPr>
              <a:t>Dantzig</a:t>
            </a:r>
            <a:r>
              <a:rPr lang="zh-CN" altLang="en-US" sz="2600" b="0" dirty="0">
                <a:latin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zh-CN" altLang="en-US" sz="2600" b="0" dirty="0">
                <a:latin typeface="Times New Roman" panose="02020603050405020304" pitchFamily="18" charset="0"/>
                <a:sym typeface="宋体" panose="02010600030101010101" pitchFamily="2" charset="-122"/>
              </a:rPr>
              <a:t>Fulkerson</a:t>
            </a:r>
            <a:r>
              <a:rPr lang="zh-CN" altLang="en-US" sz="2600" b="0" dirty="0">
                <a:latin typeface="宋体" panose="02010600030101010101" pitchFamily="2" charset="-122"/>
                <a:sym typeface="宋体" panose="02010600030101010101" pitchFamily="2" charset="-122"/>
              </a:rPr>
              <a:t>和</a:t>
            </a:r>
            <a:r>
              <a:rPr lang="zh-CN" altLang="en-US" sz="2600" b="0" dirty="0">
                <a:latin typeface="Times New Roman" panose="02020603050405020304" pitchFamily="18" charset="0"/>
                <a:sym typeface="宋体" panose="02010600030101010101" pitchFamily="2" charset="-122"/>
              </a:rPr>
              <a:t>Johnson</a:t>
            </a:r>
            <a:r>
              <a:rPr lang="zh-CN" altLang="en-US" sz="2600" b="0" dirty="0">
                <a:latin typeface="宋体" panose="02010600030101010101" pitchFamily="2" charset="-122"/>
                <a:sym typeface="宋体" panose="02010600030101010101" pitchFamily="2" charset="-122"/>
              </a:rPr>
              <a:t>在1950年研究旅行</a:t>
            </a:r>
            <a:endParaRPr lang="zh-CN" altLang="en-US" sz="2600" b="0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buClr>
                <a:srgbClr val="C00000"/>
              </a:buClr>
              <a:buSzPct val="120000"/>
            </a:pPr>
            <a:r>
              <a:rPr lang="zh-CN" altLang="en-US" sz="2600" b="0" dirty="0">
                <a:latin typeface="宋体" panose="02010600030101010101" pitchFamily="2" charset="-122"/>
                <a:sym typeface="宋体" panose="02010600030101010101" pitchFamily="2" charset="-122"/>
              </a:rPr>
              <a:t>    商问题时提出了线性整数规划问题。</a:t>
            </a:r>
            <a:endParaRPr lang="zh-CN" altLang="en-US" sz="2600" b="0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buClr>
                <a:srgbClr val="C00000"/>
              </a:buClr>
              <a:buSzPct val="120000"/>
            </a:pPr>
            <a:endParaRPr lang="en-US" altLang="zh-CN" sz="1000" b="0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buClr>
                <a:srgbClr val="C00000"/>
              </a:buClr>
              <a:buSzPct val="120000"/>
              <a:buFont typeface="Wingdings" panose="05000000000000000000" pitchFamily="2" charset="2"/>
              <a:buChar char=""/>
            </a:pPr>
            <a:r>
              <a:rPr lang="zh-CN" altLang="zh-CN" sz="2800" b="0" dirty="0"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altLang="en-US" sz="2600" b="0" dirty="0">
                <a:latin typeface="宋体" panose="02010600030101010101" pitchFamily="2" charset="-122"/>
                <a:sym typeface="宋体" panose="02010600030101010101" pitchFamily="2" charset="-122"/>
              </a:rPr>
              <a:t>随后，</a:t>
            </a:r>
            <a:r>
              <a:rPr lang="zh-CN" altLang="en-US" sz="2600" b="0" dirty="0">
                <a:latin typeface="Times New Roman" panose="02020603050405020304" pitchFamily="18" charset="0"/>
                <a:sym typeface="宋体" panose="02010600030101010101" pitchFamily="2" charset="-122"/>
              </a:rPr>
              <a:t>Gomory</a:t>
            </a:r>
            <a:r>
              <a:rPr lang="zh-CN" altLang="en-US" sz="2600" b="0" dirty="0">
                <a:latin typeface="宋体" panose="02010600030101010101" pitchFamily="2" charset="-122"/>
                <a:sym typeface="宋体" panose="02010600030101010101" pitchFamily="2" charset="-122"/>
              </a:rPr>
              <a:t>提出的割平面方法则奠定了现代</a:t>
            </a:r>
            <a:endParaRPr lang="zh-CN" altLang="en-US" sz="2600" b="0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buClr>
                <a:srgbClr val="C00000"/>
              </a:buClr>
              <a:buSzPct val="120000"/>
            </a:pPr>
            <a:r>
              <a:rPr lang="zh-CN" altLang="en-US" sz="2600" b="0" dirty="0">
                <a:latin typeface="宋体" panose="02010600030101010101" pitchFamily="2" charset="-122"/>
                <a:sym typeface="宋体" panose="02010600030101010101" pitchFamily="2" charset="-122"/>
              </a:rPr>
              <a:t>    整数规划算法的基础。</a:t>
            </a:r>
            <a:endParaRPr lang="zh-CN" altLang="en-US" sz="2600" b="0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buClr>
                <a:srgbClr val="C00000"/>
              </a:buClr>
              <a:buSzPct val="120000"/>
            </a:pPr>
            <a:endParaRPr lang="en-US" altLang="zh-CN" sz="800" b="0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buClr>
                <a:srgbClr val="C00000"/>
              </a:buClr>
              <a:buSzPct val="120000"/>
              <a:buFont typeface="Wingdings" panose="05000000000000000000" pitchFamily="2" charset="2"/>
              <a:buChar char=""/>
            </a:pPr>
            <a:r>
              <a:rPr lang="zh-CN" altLang="en-US" sz="2600" b="0" dirty="0">
                <a:latin typeface="宋体" panose="02010600030101010101" pitchFamily="2" charset="-122"/>
                <a:sym typeface="宋体" panose="02010600030101010101" pitchFamily="2" charset="-122"/>
              </a:rPr>
              <a:t>  1951年</a:t>
            </a:r>
            <a:r>
              <a:rPr lang="zh-CN" altLang="en-US" sz="2600" b="0" dirty="0">
                <a:latin typeface="Times New Roman" panose="02020603050405020304" pitchFamily="18" charset="0"/>
                <a:sym typeface="宋体" panose="02010600030101010101" pitchFamily="2" charset="-122"/>
              </a:rPr>
              <a:t>Kuhn</a:t>
            </a:r>
            <a:r>
              <a:rPr lang="zh-CN" altLang="en-US" sz="2600" b="0" dirty="0">
                <a:latin typeface="宋体" panose="02010600030101010101" pitchFamily="2" charset="-122"/>
                <a:sym typeface="宋体" panose="02010600030101010101" pitchFamily="2" charset="-122"/>
              </a:rPr>
              <a:t>和</a:t>
            </a:r>
            <a:r>
              <a:rPr lang="zh-CN" altLang="en-US" sz="2600" b="0" dirty="0">
                <a:latin typeface="Times New Roman" panose="02020603050405020304" pitchFamily="18" charset="0"/>
                <a:sym typeface="宋体" panose="02010600030101010101" pitchFamily="2" charset="-122"/>
              </a:rPr>
              <a:t>Tucker</a:t>
            </a:r>
            <a:r>
              <a:rPr lang="zh-CN" altLang="en-US" sz="2600" b="0" dirty="0">
                <a:latin typeface="宋体" panose="02010600030101010101" pitchFamily="2" charset="-122"/>
                <a:sym typeface="宋体" panose="02010600030101010101" pitchFamily="2" charset="-122"/>
              </a:rPr>
              <a:t>提出了约束最优化问题必</a:t>
            </a:r>
            <a:endParaRPr lang="zh-CN" altLang="en-US" sz="2600" b="0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buClr>
                <a:srgbClr val="C00000"/>
              </a:buClr>
              <a:buSzPct val="120000"/>
            </a:pPr>
            <a:r>
              <a:rPr lang="zh-CN" altLang="en-US" sz="2600" b="0" dirty="0">
                <a:latin typeface="宋体" panose="02010600030101010101" pitchFamily="2" charset="-122"/>
                <a:sym typeface="宋体" panose="02010600030101010101" pitchFamily="2" charset="-122"/>
              </a:rPr>
              <a:t>    要条件，后称为</a:t>
            </a:r>
            <a:r>
              <a:rPr lang="zh-CN" altLang="en-US" sz="2600" b="0" dirty="0">
                <a:latin typeface="Times New Roman" panose="02020603050405020304" pitchFamily="18" charset="0"/>
                <a:sym typeface="宋体" panose="02010600030101010101" pitchFamily="2" charset="-122"/>
              </a:rPr>
              <a:t>Karush-Kuhn-Tucker (KKT)</a:t>
            </a:r>
            <a:r>
              <a:rPr lang="zh-CN" altLang="en-US" sz="2600" b="0" dirty="0">
                <a:latin typeface="宋体" panose="02010600030101010101" pitchFamily="2" charset="-122"/>
                <a:sym typeface="宋体" panose="02010600030101010101" pitchFamily="2" charset="-122"/>
              </a:rPr>
              <a:t>条</a:t>
            </a:r>
            <a:endParaRPr lang="zh-CN" altLang="en-US" sz="2600" b="0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buClr>
                <a:srgbClr val="C00000"/>
              </a:buClr>
              <a:buSzPct val="120000"/>
            </a:pPr>
            <a:r>
              <a:rPr lang="zh-CN" altLang="en-US" sz="2600" b="0" dirty="0">
                <a:latin typeface="宋体" panose="02010600030101010101" pitchFamily="2" charset="-122"/>
                <a:sym typeface="宋体" panose="02010600030101010101" pitchFamily="2" charset="-122"/>
              </a:rPr>
              <a:t>    件，标志着现代非线性规划理论研究的开端。</a:t>
            </a:r>
            <a:endParaRPr lang="zh-CN" altLang="en-US" sz="2600" b="0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lvl="1" eaLnBrk="1" hangingPunct="1"/>
            <a:endParaRPr lang="en-US" altLang="zh-CN" sz="2600" dirty="0">
              <a:latin typeface="Times New Roman" panose="02020603050405020304" pitchFamily="18" charset="0"/>
              <a:ea typeface="楷体_GB2312" pitchFamily="49" charset="-122"/>
              <a:sym typeface="宋体" panose="02010600030101010101" pitchFamily="2" charset="-122"/>
            </a:endParaRPr>
          </a:p>
          <a:p>
            <a:pPr algn="ctr"/>
            <a:endParaRPr lang="en-US" altLang="zh-CN" sz="2600" b="0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6388" name="TextBox 9"/>
          <p:cNvSpPr txBox="1"/>
          <p:nvPr/>
        </p:nvSpPr>
        <p:spPr>
          <a:xfrm>
            <a:off x="1196975" y="6051550"/>
            <a:ext cx="697547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dirty="0">
                <a:latin typeface="Arial" panose="020B0604020202020204" pitchFamily="34" charset="0"/>
              </a:rPr>
              <a:t>  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/>
          <p:nvPr/>
        </p:nvSpPr>
        <p:spPr>
          <a:xfrm>
            <a:off x="0" y="676275"/>
            <a:ext cx="8610600" cy="295433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marL="1028700" lvl="1" indent="-571500" algn="ctr" eaLnBrk="1" hangingPunct="1">
              <a:lnSpc>
                <a:spcPct val="150000"/>
              </a:lnSpc>
              <a:buClr>
                <a:srgbClr val="C00000"/>
              </a:buClr>
              <a:buSzPct val="120000"/>
            </a:pPr>
            <a:r>
              <a:rPr lang="zh-CN" altLang="en-US" sz="3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最优化的发展</a:t>
            </a:r>
            <a:endParaRPr lang="en-US" altLang="zh-CN" sz="36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 marL="1028700" lvl="1" indent="-571500" eaLnBrk="1" hangingPunct="1">
              <a:lnSpc>
                <a:spcPct val="150000"/>
              </a:lnSpc>
              <a:buClr>
                <a:srgbClr val="C00000"/>
              </a:buClr>
              <a:buSzPct val="120000"/>
            </a:pPr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  <a:sym typeface="宋体" panose="02010600030101010101" pitchFamily="2" charset="-122"/>
              </a:rPr>
              <a:t> </a:t>
            </a:r>
            <a:endParaRPr lang="en-US" altLang="zh-CN" sz="3600" dirty="0">
              <a:latin typeface="Times New Roman" panose="02020603050405020304" pitchFamily="18" charset="0"/>
              <a:ea typeface="楷体_GB2312" pitchFamily="49" charset="-122"/>
              <a:sym typeface="宋体" panose="02010600030101010101" pitchFamily="2" charset="-122"/>
            </a:endParaRPr>
          </a:p>
          <a:p>
            <a:pPr marL="1028700" lvl="1" indent="-571500" eaLnBrk="1" hangingPunct="1"/>
            <a:endParaRPr lang="en-US" altLang="zh-CN" sz="2600" dirty="0">
              <a:latin typeface="Times New Roman" panose="02020603050405020304" pitchFamily="18" charset="0"/>
              <a:ea typeface="楷体_GB2312" pitchFamily="49" charset="-122"/>
              <a:sym typeface="宋体" panose="02010600030101010101" pitchFamily="2" charset="-122"/>
            </a:endParaRPr>
          </a:p>
          <a:p>
            <a:pPr marL="1028700" lvl="1" indent="-571500" eaLnBrk="1" hangingPunct="1"/>
            <a:endParaRPr lang="en-US" altLang="zh-CN" sz="2600" dirty="0">
              <a:latin typeface="Times New Roman" panose="02020603050405020304" pitchFamily="18" charset="0"/>
              <a:ea typeface="楷体_GB2312" pitchFamily="49" charset="-122"/>
              <a:sym typeface="宋体" panose="02010600030101010101" pitchFamily="2" charset="-122"/>
            </a:endParaRPr>
          </a:p>
          <a:p>
            <a:pPr algn="ctr"/>
            <a:endParaRPr lang="en-US" altLang="zh-CN" sz="2600" b="0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pic>
        <p:nvPicPr>
          <p:cNvPr id="30723" name="TextBox 9"/>
          <p:cNvPicPr>
            <a:picLocks noGrp="1"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87350" y="2979738"/>
            <a:ext cx="6975475" cy="3970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4" name="图片 8" descr="Karmark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02350" y="4778375"/>
            <a:ext cx="2909888" cy="1924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3" name="文本框 4"/>
          <p:cNvSpPr txBox="1"/>
          <p:nvPr/>
        </p:nvSpPr>
        <p:spPr>
          <a:xfrm>
            <a:off x="566738" y="1644650"/>
            <a:ext cx="7154862" cy="955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Arial" panose="020B0604020202020204" pitchFamily="34" charset="0"/>
              </a:rPr>
              <a:t>1970</a:t>
            </a:r>
            <a:r>
              <a:rPr lang="zh-CN" altLang="en-US" sz="2000" dirty="0">
                <a:latin typeface="Arial" panose="020B0604020202020204" pitchFamily="34" charset="0"/>
              </a:rPr>
              <a:t>年，</a:t>
            </a:r>
            <a:r>
              <a:rPr lang="en-US" altLang="zh-CN" sz="2000" dirty="0">
                <a:latin typeface="Arial" panose="020B0604020202020204" pitchFamily="34" charset="0"/>
              </a:rPr>
              <a:t>Victor Klee &amp; George Minty</a:t>
            </a:r>
            <a:r>
              <a:rPr lang="zh-CN" altLang="en-US" sz="2000" dirty="0">
                <a:latin typeface="Arial" panose="020B0604020202020204" pitchFamily="34" charset="0"/>
              </a:rPr>
              <a:t>给出实例证明了单纯形方法不是多项式时间的，而是指数级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graphicFrame>
        <p:nvGraphicFramePr>
          <p:cNvPr id="17414" name="Object 3"/>
          <p:cNvGraphicFramePr/>
          <p:nvPr/>
        </p:nvGraphicFramePr>
        <p:xfrm>
          <a:off x="5646738" y="2182813"/>
          <a:ext cx="6350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0363200" imgH="6705600" progId="Equation.DSMT4">
                  <p:embed/>
                </p:oleObj>
              </mc:Choice>
              <mc:Fallback>
                <p:oleObj name="" r:id="rId3" imgW="10363200" imgH="67056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46738" y="2182813"/>
                        <a:ext cx="635000" cy="436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/>
          <p:nvPr/>
        </p:nvSpPr>
        <p:spPr>
          <a:xfrm>
            <a:off x="1754188" y="803275"/>
            <a:ext cx="5029200" cy="646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zh-CN" altLang="en-US" sz="3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最优化发展与现状</a:t>
            </a:r>
            <a:endParaRPr lang="en-US" altLang="zh-CN" sz="3600" dirty="0">
              <a:solidFill>
                <a:srgbClr val="0070C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466793" y="1358933"/>
            <a:ext cx="7818495" cy="5632311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lvl="1" eaLnBrk="1" hangingPunct="1">
              <a:lnSpc>
                <a:spcPct val="150000"/>
              </a:lnSpc>
              <a:buBlip>
                <a:blip r:embed="rId1"/>
              </a:buBlip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  向量优化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150000"/>
              </a:lnSpc>
              <a:buBlip>
                <a:blip r:embed="rId1"/>
              </a:buBlip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互补与均衡问题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150000"/>
              </a:lnSpc>
              <a:buBlip>
                <a:blip r:embed="rId1"/>
              </a:buBlip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 组合优化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150000"/>
              </a:lnSpc>
              <a:buBlip>
                <a:blip r:embed="rId1"/>
              </a:buBlip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  随机优化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150000"/>
              </a:lnSpc>
              <a:buBlip>
                <a:blip r:embed="rId1"/>
              </a:buBlip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半定规划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150000"/>
              </a:lnSpc>
              <a:buBlip>
                <a:blip r:embed="rId1"/>
              </a:buBlip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鲁棒优化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150000"/>
              </a:lnSpc>
              <a:buBlip>
                <a:blip r:embed="rId1"/>
              </a:buBlip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稀疏优化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150000"/>
              </a:lnSpc>
              <a:buBlip>
                <a:blip r:embed="rId1"/>
              </a:buBlip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统计优化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150000"/>
              </a:lnSpc>
              <a:buBlip>
                <a:blip r:embed="rId1"/>
              </a:buBlip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 张量与多项式优化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150000"/>
              </a:lnSpc>
              <a:buBlip>
                <a:blip r:embed="rId1"/>
              </a:buBlip>
            </a:pPr>
            <a:r>
              <a:rPr lang="zh-CN" altLang="en-US" sz="2400" b="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非光滑优化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/>
          <p:nvPr/>
        </p:nvSpPr>
        <p:spPr>
          <a:xfrm>
            <a:off x="566738" y="773113"/>
            <a:ext cx="5029200" cy="579437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最优化问题分类</a:t>
            </a:r>
            <a:endParaRPr lang="zh-CN" altLang="en-US" sz="32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4578" name="矩形 2"/>
          <p:cNvSpPr>
            <a:spLocks noChangeArrowheads="1"/>
          </p:cNvSpPr>
          <p:nvPr/>
        </p:nvSpPr>
        <p:spPr bwMode="auto">
          <a:xfrm>
            <a:off x="881063" y="1912938"/>
            <a:ext cx="7516813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CONSTRAINED AND UNCONSTRAINED OPTIMIZATION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GLOBAL AND LOCAL OPTIMIZATION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STOCHASTIC AND DETERMINISTIC OPTIMIZATION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CONTINUOUS VERSUS DISCRETE OPTIMIZATION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……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388938" y="684213"/>
            <a:ext cx="8229600" cy="11430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accent2"/>
                </a:solidFill>
                <a:ea typeface="隶书" panose="02010509060101010101" pitchFamily="49" charset="-122"/>
              </a:rPr>
              <a:t>成绩</a:t>
            </a:r>
            <a:r>
              <a:rPr lang="zh-CN" altLang="en-US" b="1" dirty="0">
                <a:solidFill>
                  <a:schemeClr val="accent2"/>
                </a:solidFill>
                <a:ea typeface="隶书" panose="02010509060101010101" pitchFamily="49" charset="-122"/>
              </a:rPr>
              <a:t>评定</a:t>
            </a:r>
            <a:endParaRPr lang="zh-CN" altLang="en-US" b="1" dirty="0">
              <a:solidFill>
                <a:schemeClr val="accent2"/>
              </a:solidFill>
              <a:ea typeface="隶书" panose="02010509060101010101" pitchFamily="49" charset="-122"/>
            </a:endParaRPr>
          </a:p>
        </p:txBody>
      </p:sp>
      <p:sp>
        <p:nvSpPr>
          <p:cNvPr id="2052" name="矩形 1"/>
          <p:cNvSpPr/>
          <p:nvPr/>
        </p:nvSpPr>
        <p:spPr>
          <a:xfrm>
            <a:off x="161038" y="1583877"/>
            <a:ext cx="8731250" cy="1477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成绩评定：</a:t>
            </a:r>
            <a:endParaRPr lang="en-US" altLang="zh-CN" sz="3200" dirty="0">
              <a:solidFill>
                <a:srgbClr val="0070C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Arial" panose="020B0604020202020204" pitchFamily="34" charset="0"/>
              </a:rPr>
              <a:t>总成绩</a:t>
            </a:r>
            <a:r>
              <a:rPr lang="en-US" altLang="zh-CN" sz="2800" dirty="0">
                <a:latin typeface="Arial" panose="020B0604020202020204" pitchFamily="34" charset="0"/>
              </a:rPr>
              <a:t>=</a:t>
            </a:r>
            <a:r>
              <a:rPr lang="zh-CN" altLang="en-US" sz="2800" dirty="0">
                <a:latin typeface="Arial" panose="020B0604020202020204" pitchFamily="34" charset="0"/>
              </a:rPr>
              <a:t>作业</a:t>
            </a:r>
            <a:r>
              <a:rPr lang="en-US" altLang="zh-CN" sz="2800" dirty="0">
                <a:latin typeface="Arial" panose="020B0604020202020204" pitchFamily="34" charset="0"/>
              </a:rPr>
              <a:t>(30%)+</a:t>
            </a:r>
            <a:r>
              <a:rPr lang="zh-CN" altLang="en-US" sz="2800" dirty="0">
                <a:latin typeface="Arial" panose="020B0604020202020204" pitchFamily="34" charset="0"/>
              </a:rPr>
              <a:t>小论文</a:t>
            </a:r>
            <a:r>
              <a:rPr lang="en-US" altLang="zh-CN" sz="2800" dirty="0">
                <a:latin typeface="Arial" panose="020B0604020202020204" pitchFamily="34" charset="0"/>
              </a:rPr>
              <a:t>(20%)+</a:t>
            </a:r>
            <a:r>
              <a:rPr lang="zh-CN" altLang="en-US" sz="2800" dirty="0">
                <a:latin typeface="Arial" panose="020B0604020202020204" pitchFamily="34" charset="0"/>
              </a:rPr>
              <a:t>期末成绩</a:t>
            </a:r>
            <a:r>
              <a:rPr lang="en-US" altLang="zh-CN" sz="2800" dirty="0">
                <a:latin typeface="Arial" panose="020B0604020202020204" pitchFamily="34" charset="0"/>
              </a:rPr>
              <a:t>(50%)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19"/>
          <p:cNvSpPr/>
          <p:nvPr/>
        </p:nvSpPr>
        <p:spPr>
          <a:xfrm>
            <a:off x="5387975" y="5254625"/>
            <a:ext cx="711200" cy="11176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noFill/>
          </a:ln>
        </p:spPr>
        <p:txBody>
          <a:bodyPr/>
          <a:lstStyle/>
          <a:p>
            <a:pPr algn="ctr"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9" name="圆角矩形 27"/>
          <p:cNvSpPr/>
          <p:nvPr/>
        </p:nvSpPr>
        <p:spPr>
          <a:xfrm>
            <a:off x="1282700" y="3648075"/>
            <a:ext cx="355600" cy="3556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noFill/>
          </a:ln>
        </p:spPr>
        <p:txBody>
          <a:bodyPr/>
          <a:lstStyle/>
          <a:p>
            <a:pPr algn="ctr"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0" name="圆角矩形 22"/>
          <p:cNvSpPr/>
          <p:nvPr/>
        </p:nvSpPr>
        <p:spPr>
          <a:xfrm>
            <a:off x="1944688" y="3603625"/>
            <a:ext cx="400050" cy="40005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</a:ln>
        </p:spPr>
        <p:txBody>
          <a:bodyPr/>
          <a:lstStyle/>
          <a:p>
            <a:pPr algn="ctr"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1" name="圆角矩形 19"/>
          <p:cNvSpPr/>
          <p:nvPr/>
        </p:nvSpPr>
        <p:spPr>
          <a:xfrm>
            <a:off x="1458913" y="2803525"/>
            <a:ext cx="711200" cy="6223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noFill/>
          </a:ln>
        </p:spPr>
        <p:txBody>
          <a:bodyPr/>
          <a:lstStyle/>
          <a:p>
            <a:pPr algn="ctr"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2" name="矩形 8"/>
          <p:cNvSpPr>
            <a:spLocks noChangeArrowheads="1"/>
          </p:cNvSpPr>
          <p:nvPr/>
        </p:nvSpPr>
        <p:spPr bwMode="auto">
          <a:xfrm>
            <a:off x="4484688" y="2051050"/>
            <a:ext cx="22447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无约束优化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1033" name="矩形 9"/>
          <p:cNvSpPr>
            <a:spLocks noChangeArrowheads="1"/>
          </p:cNvSpPr>
          <p:nvPr/>
        </p:nvSpPr>
        <p:spPr bwMode="auto">
          <a:xfrm>
            <a:off x="4572000" y="4156075"/>
            <a:ext cx="1831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约束优化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</a:endParaRPr>
          </a:p>
        </p:txBody>
      </p:sp>
      <p:graphicFrame>
        <p:nvGraphicFramePr>
          <p:cNvPr id="1026" name="Object 3"/>
          <p:cNvGraphicFramePr/>
          <p:nvPr/>
        </p:nvGraphicFramePr>
        <p:xfrm>
          <a:off x="4616450" y="2682875"/>
          <a:ext cx="16891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5849600" imgH="6705600" progId="Equation.DSMT4">
                  <p:embed/>
                </p:oleObj>
              </mc:Choice>
              <mc:Fallback>
                <p:oleObj name="" r:id="rId1" imgW="15849600" imgH="6705600" progId="Equation.DSMT4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16450" y="2682875"/>
                        <a:ext cx="1689100" cy="75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8"/>
          <p:cNvGraphicFramePr/>
          <p:nvPr/>
        </p:nvGraphicFramePr>
        <p:xfrm>
          <a:off x="4654550" y="4756150"/>
          <a:ext cx="3022600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35356800" imgH="16459200" progId="Equation.DSMT4">
                  <p:embed/>
                </p:oleObj>
              </mc:Choice>
              <mc:Fallback>
                <p:oleObj name="" r:id="rId3" imgW="35356800" imgH="16459200" progId="Equation.DSMT4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4550" y="4756150"/>
                        <a:ext cx="3022600" cy="168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TextBox 11"/>
          <p:cNvSpPr txBox="1"/>
          <p:nvPr/>
        </p:nvSpPr>
        <p:spPr>
          <a:xfrm>
            <a:off x="971550" y="895350"/>
            <a:ext cx="72898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zh-CN" altLang="en-US" sz="4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模型与分类</a:t>
            </a:r>
            <a:r>
              <a:rPr lang="en-US" altLang="zh-CN" sz="4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28" name="Object 4"/>
          <p:cNvGraphicFramePr/>
          <p:nvPr/>
        </p:nvGraphicFramePr>
        <p:xfrm>
          <a:off x="681038" y="2886075"/>
          <a:ext cx="165735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15544800" imgH="9753600" progId="Equation.DSMT4">
                  <p:embed/>
                </p:oleObj>
              </mc:Choice>
              <mc:Fallback>
                <p:oleObj name="" r:id="rId5" imgW="15544800" imgH="9753600" progId="Equation.DSMT4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1038" y="2886075"/>
                        <a:ext cx="1657350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矩形 8"/>
          <p:cNvSpPr>
            <a:spLocks noChangeArrowheads="1"/>
          </p:cNvSpPr>
          <p:nvPr/>
        </p:nvSpPr>
        <p:spPr bwMode="auto">
          <a:xfrm>
            <a:off x="323850" y="1616075"/>
            <a:ext cx="19367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一般模型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: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21517" name="左箭头 16"/>
          <p:cNvSpPr/>
          <p:nvPr/>
        </p:nvSpPr>
        <p:spPr>
          <a:xfrm>
            <a:off x="5238750" y="2200275"/>
            <a:ext cx="977900" cy="46038"/>
          </a:xfrm>
          <a:prstGeom prst="leftArrow">
            <a:avLst>
              <a:gd name="adj1" fmla="val 50000"/>
              <a:gd name="adj2" fmla="val 49267"/>
            </a:avLst>
          </a:prstGeom>
          <a:noFill/>
          <a:ln w="9525">
            <a:noFill/>
          </a:ln>
        </p:spPr>
        <p:txBody>
          <a:bodyPr/>
          <a:lstStyle/>
          <a:p>
            <a:pPr algn="ctr"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9" name="TextBox 18"/>
          <p:cNvSpPr txBox="1"/>
          <p:nvPr/>
        </p:nvSpPr>
        <p:spPr>
          <a:xfrm>
            <a:off x="2020888" y="2257425"/>
            <a:ext cx="146685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en-US" sz="2400" dirty="0">
                <a:latin typeface="Arial" panose="020B0604020202020204" pitchFamily="34" charset="0"/>
              </a:rPr>
              <a:t>目标函数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040" name="TextBox 23"/>
          <p:cNvSpPr txBox="1"/>
          <p:nvPr/>
        </p:nvSpPr>
        <p:spPr>
          <a:xfrm>
            <a:off x="679450" y="5308600"/>
            <a:ext cx="3022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en-US" sz="2400" dirty="0">
                <a:latin typeface="Arial" panose="020B0604020202020204" pitchFamily="34" charset="0"/>
              </a:rPr>
              <a:t>可行域</a:t>
            </a:r>
            <a:r>
              <a:rPr lang="en-US" altLang="zh-CN" sz="2400" dirty="0">
                <a:latin typeface="Arial" panose="020B0604020202020204" pitchFamily="34" charset="0"/>
              </a:rPr>
              <a:t>or</a:t>
            </a:r>
            <a:r>
              <a:rPr lang="zh-CN" altLang="en-US" sz="2400" dirty="0">
                <a:latin typeface="Arial" panose="020B0604020202020204" pitchFamily="34" charset="0"/>
              </a:rPr>
              <a:t>决策集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cxnSp>
        <p:nvCxnSpPr>
          <p:cNvPr id="1041" name="直接箭头连接符 25"/>
          <p:cNvCxnSpPr>
            <a:stCxn id="1040" idx="0"/>
          </p:cNvCxnSpPr>
          <p:nvPr/>
        </p:nvCxnSpPr>
        <p:spPr>
          <a:xfrm flipV="1">
            <a:off x="2190750" y="4011613"/>
            <a:ext cx="0" cy="1296987"/>
          </a:xfrm>
          <a:prstGeom prst="straightConnector1">
            <a:avLst/>
          </a:prstGeom>
          <a:ln w="22225" cap="flat" cmpd="sng"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042" name="直接箭头连接符 31"/>
          <p:cNvCxnSpPr>
            <a:stCxn id="1040" idx="0"/>
          </p:cNvCxnSpPr>
          <p:nvPr/>
        </p:nvCxnSpPr>
        <p:spPr>
          <a:xfrm rot="5400000" flipH="1" flipV="1">
            <a:off x="1216025" y="4268788"/>
            <a:ext cx="444500" cy="3175"/>
          </a:xfrm>
          <a:prstGeom prst="straightConnector1">
            <a:avLst/>
          </a:prstGeom>
          <a:ln w="22225" cap="flat" cmpd="sng">
            <a:solidFill>
              <a:srgbClr val="FFC000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1043" name="TextBox 34"/>
          <p:cNvSpPr txBox="1"/>
          <p:nvPr/>
        </p:nvSpPr>
        <p:spPr>
          <a:xfrm>
            <a:off x="693738" y="4492625"/>
            <a:ext cx="16002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en-US" sz="2400" dirty="0">
                <a:latin typeface="Arial" panose="020B0604020202020204" pitchFamily="34" charset="0"/>
              </a:rPr>
              <a:t>决策变量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cxnSp>
        <p:nvCxnSpPr>
          <p:cNvPr id="1044" name="直接箭头连接符 25"/>
          <p:cNvCxnSpPr>
            <a:stCxn id="1040" idx="0"/>
          </p:cNvCxnSpPr>
          <p:nvPr/>
        </p:nvCxnSpPr>
        <p:spPr>
          <a:xfrm flipH="1">
            <a:off x="2244725" y="2814638"/>
            <a:ext cx="509588" cy="342900"/>
          </a:xfrm>
          <a:prstGeom prst="straightConnector1">
            <a:avLst/>
          </a:prstGeom>
          <a:ln w="22225" cap="flat" cmpd="sng">
            <a:solidFill>
              <a:srgbClr val="FFC000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1045" name="TextBox 18"/>
          <p:cNvSpPr txBox="1"/>
          <p:nvPr/>
        </p:nvSpPr>
        <p:spPr>
          <a:xfrm>
            <a:off x="7664450" y="5049838"/>
            <a:ext cx="146685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400" dirty="0">
                <a:latin typeface="宋体" panose="02010600030101010101" pitchFamily="2" charset="-122"/>
              </a:rPr>
              <a:t>(1)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30" name="矩形 12"/>
          <p:cNvSpPr/>
          <p:nvPr/>
        </p:nvSpPr>
        <p:spPr>
          <a:xfrm>
            <a:off x="4572000" y="4189413"/>
            <a:ext cx="3689350" cy="2182812"/>
          </a:xfrm>
          <a:prstGeom prst="rect">
            <a:avLst/>
          </a:prstGeom>
          <a:noFill/>
          <a:ln w="47625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pPr algn="ctr"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1" name="矩形 12"/>
          <p:cNvSpPr/>
          <p:nvPr/>
        </p:nvSpPr>
        <p:spPr>
          <a:xfrm>
            <a:off x="4559300" y="1989138"/>
            <a:ext cx="3689350" cy="1685925"/>
          </a:xfrm>
          <a:prstGeom prst="rect">
            <a:avLst/>
          </a:prstGeom>
          <a:noFill/>
          <a:ln w="47625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pPr algn="ctr"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3" name="下箭头 32"/>
          <p:cNvSpPr/>
          <p:nvPr/>
        </p:nvSpPr>
        <p:spPr bwMode="auto">
          <a:xfrm rot="16200000">
            <a:off x="3144838" y="2987675"/>
            <a:ext cx="409575" cy="1784350"/>
          </a:xfrm>
          <a:prstGeom prst="downArrow">
            <a:avLst>
              <a:gd name="adj1" fmla="val 56201"/>
              <a:gd name="adj2" fmla="val 50000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2955925" y="5600700"/>
            <a:ext cx="146685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en-US" sz="2400" dirty="0">
                <a:latin typeface="Arial" panose="020B0604020202020204" pitchFamily="34" charset="0"/>
              </a:rPr>
              <a:t>约束函数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cxnSp>
        <p:nvCxnSpPr>
          <p:cNvPr id="39" name="直接箭头连接符 25"/>
          <p:cNvCxnSpPr>
            <a:stCxn id="1040" idx="0"/>
          </p:cNvCxnSpPr>
          <p:nvPr/>
        </p:nvCxnSpPr>
        <p:spPr>
          <a:xfrm>
            <a:off x="4324350" y="5894388"/>
            <a:ext cx="914400" cy="0"/>
          </a:xfrm>
          <a:prstGeom prst="straightConnector1">
            <a:avLst/>
          </a:prstGeom>
          <a:ln w="22225" cap="flat" cmpd="sng">
            <a:solidFill>
              <a:srgbClr val="FFC000"/>
            </a:solidFill>
            <a:prstDash val="solid"/>
            <a:headEnd type="none" w="med" len="med"/>
            <a:tailEnd type="arrow" w="med" len="med"/>
          </a:ln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1029" grpId="0" bldLvl="0" animBg="1"/>
      <p:bldP spid="1030" grpId="0" bldLvl="0" animBg="1"/>
      <p:bldP spid="1031" grpId="0" bldLvl="0" animBg="1"/>
      <p:bldP spid="1032" grpId="0"/>
      <p:bldP spid="1033" grpId="0"/>
      <p:bldP spid="1035" grpId="0"/>
      <p:bldP spid="1039" grpId="0"/>
      <p:bldP spid="1040" grpId="0"/>
      <p:bldP spid="1043" grpId="0"/>
      <p:bldP spid="1045" grpId="0"/>
      <p:bldP spid="30" grpId="0" bldLvl="0" animBg="1"/>
      <p:bldP spid="31" grpId="0" bldLvl="0" animBg="1"/>
      <p:bldP spid="33" grpId="0" bldLvl="0" animBg="1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/>
          </p:cNvSpPr>
          <p:nvPr>
            <p:ph type="body" idx="4294967295"/>
          </p:nvPr>
        </p:nvSpPr>
        <p:spPr>
          <a:xfrm>
            <a:off x="792163" y="863600"/>
            <a:ext cx="7785100" cy="54784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+mn-ea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+mn-ea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endParaRPr kumimoji="0" lang="el-GR" altLang="el-G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22531" name="文本框 1"/>
          <p:cNvPicPr>
            <a:picLocks noGrp="1"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61925" y="1571625"/>
            <a:ext cx="7200900" cy="1463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2" name="文本框 1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750" y="3146425"/>
            <a:ext cx="7248525" cy="23415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3" name="TextBox 11"/>
          <p:cNvSpPr txBox="1"/>
          <p:nvPr/>
        </p:nvSpPr>
        <p:spPr>
          <a:xfrm>
            <a:off x="971550" y="750888"/>
            <a:ext cx="72898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zh-CN" altLang="en-US" sz="4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最优解概念</a:t>
            </a:r>
            <a:r>
              <a:rPr lang="en-US" altLang="zh-CN" sz="4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25" y="5003800"/>
            <a:ext cx="2700338" cy="17764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438150" y="717550"/>
            <a:ext cx="8274050" cy="1169988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最优化主要研究内容</a:t>
            </a:r>
            <a:endParaRPr lang="zh-CN" altLang="en-US" b="1" dirty="0">
              <a:solidFill>
                <a:schemeClr val="accent2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Rectangle 3"/>
          <p:cNvSpPr txBox="1"/>
          <p:nvPr/>
        </p:nvSpPr>
        <p:spPr>
          <a:xfrm>
            <a:off x="381000" y="1670050"/>
            <a:ext cx="2871788" cy="588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20000"/>
              <a:buFont typeface="Wingdings" panose="05000000000000000000" charset="0"/>
              <a:buChar char="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理论：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5325" y="2214563"/>
            <a:ext cx="2211388" cy="3416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F0"/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</a:rPr>
              <a:t>一阶/二阶最优性条件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</a:rPr>
              <a:t>对偶理论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</a:rPr>
              <a:t>鞍点问题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sym typeface="宋体" panose="02010600030101010101" pitchFamily="2" charset="-122"/>
              </a:rPr>
              <a:t>灵</a:t>
            </a:r>
            <a:r>
              <a:rPr lang="zh-CN" altLang="en-US" sz="2400" dirty="0">
                <a:latin typeface="宋体" panose="02010600030101010101" pitchFamily="2" charset="-122"/>
              </a:rPr>
              <a:t>敏度分析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</a:rPr>
              <a:t>复杂性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7" name="Rectangle 3"/>
          <p:cNvSpPr txBox="1"/>
          <p:nvPr/>
        </p:nvSpPr>
        <p:spPr>
          <a:xfrm>
            <a:off x="3222625" y="2165350"/>
            <a:ext cx="2871788" cy="588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20000"/>
              <a:buFont typeface="Wingdings" panose="05000000000000000000" charset="0"/>
              <a:buChar char="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算法：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92500" y="2693988"/>
            <a:ext cx="2339975" cy="33448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F0"/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</a:rPr>
              <a:t>最速下降方法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</a:rPr>
              <a:t>共轭梯度方法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</a:rPr>
              <a:t>牛顿方法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</a:rPr>
              <a:t>拟</a:t>
            </a:r>
            <a:r>
              <a:rPr lang="zh-CN" altLang="en-US" sz="2400" dirty="0">
                <a:latin typeface="宋体" panose="02010600030101010101" pitchFamily="2" charset="-122"/>
                <a:sym typeface="宋体" panose="02010600030101010101" pitchFamily="2" charset="-122"/>
              </a:rPr>
              <a:t>牛</a:t>
            </a:r>
            <a:r>
              <a:rPr lang="zh-CN" altLang="en-US" sz="2400" dirty="0">
                <a:latin typeface="宋体" panose="02010600030101010101" pitchFamily="2" charset="-122"/>
              </a:rPr>
              <a:t>顿方法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</a:rPr>
              <a:t>投影方法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</a:rPr>
              <a:t>罚函数方法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04000" y="3249613"/>
            <a:ext cx="2339975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F0"/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</a:rPr>
              <a:t>建立模型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</a:rPr>
              <a:t>理论分析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</a:rPr>
              <a:t>编程计算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</a:rPr>
              <a:t>解决实际问题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3" name="Rectangle 3"/>
          <p:cNvSpPr txBox="1"/>
          <p:nvPr/>
        </p:nvSpPr>
        <p:spPr>
          <a:xfrm>
            <a:off x="6334125" y="2663825"/>
            <a:ext cx="2873375" cy="588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20000"/>
              <a:buFont typeface="Wingdings" panose="05000000000000000000" charset="0"/>
              <a:buChar char="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应用：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4" name="矩形 12"/>
          <p:cNvSpPr>
            <a:spLocks noChangeArrowheads="1"/>
          </p:cNvSpPr>
          <p:nvPr/>
        </p:nvSpPr>
        <p:spPr bwMode="auto">
          <a:xfrm>
            <a:off x="341313" y="1565275"/>
            <a:ext cx="2565400" cy="4338638"/>
          </a:xfrm>
          <a:prstGeom prst="rect">
            <a:avLst/>
          </a:prstGeom>
          <a:noFill/>
          <a:ln w="47625">
            <a:solidFill>
              <a:schemeClr val="bg1">
                <a:lumMod val="85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2"/>
          <p:cNvSpPr>
            <a:spLocks noChangeArrowheads="1"/>
          </p:cNvSpPr>
          <p:nvPr/>
        </p:nvSpPr>
        <p:spPr bwMode="auto">
          <a:xfrm>
            <a:off x="3217863" y="2079625"/>
            <a:ext cx="2614613" cy="4338638"/>
          </a:xfrm>
          <a:prstGeom prst="rect">
            <a:avLst/>
          </a:prstGeom>
          <a:noFill/>
          <a:ln w="47625">
            <a:solidFill>
              <a:schemeClr val="bg1">
                <a:lumMod val="85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2"/>
          <p:cNvSpPr>
            <a:spLocks noChangeArrowheads="1"/>
          </p:cNvSpPr>
          <p:nvPr/>
        </p:nvSpPr>
        <p:spPr bwMode="auto">
          <a:xfrm>
            <a:off x="6342063" y="2349500"/>
            <a:ext cx="2614613" cy="4338638"/>
          </a:xfrm>
          <a:prstGeom prst="rect">
            <a:avLst/>
          </a:prstGeom>
          <a:noFill/>
          <a:ln w="47625">
            <a:solidFill>
              <a:schemeClr val="bg1">
                <a:lumMod val="85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下箭头 17"/>
          <p:cNvSpPr/>
          <p:nvPr/>
        </p:nvSpPr>
        <p:spPr bwMode="auto">
          <a:xfrm rot="18409246">
            <a:off x="2965450" y="1535113"/>
            <a:ext cx="409575" cy="590550"/>
          </a:xfrm>
          <a:prstGeom prst="downArrow">
            <a:avLst>
              <a:gd name="adj1" fmla="val 56201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下箭头 18"/>
          <p:cNvSpPr/>
          <p:nvPr/>
        </p:nvSpPr>
        <p:spPr bwMode="auto">
          <a:xfrm rot="18409246">
            <a:off x="5889625" y="2203450"/>
            <a:ext cx="409575" cy="590550"/>
          </a:xfrm>
          <a:prstGeom prst="downArrow">
            <a:avLst>
              <a:gd name="adj1" fmla="val 56201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7" grpId="0"/>
      <p:bldP spid="6" grpId="0"/>
      <p:bldP spid="12" grpId="0"/>
      <p:bldP spid="13" grpId="0"/>
      <p:bldP spid="14" grpId="0" bldLvl="0" animBg="1"/>
      <p:bldP spid="15" grpId="0" bldLvl="0" animBg="1"/>
      <p:bldP spid="16" grpId="0" bldLvl="0" animBg="1"/>
      <p:bldP spid="18" grpId="0" bldLvl="0" animBg="1"/>
      <p:bldP spid="19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/>
          <p:nvPr/>
        </p:nvSpPr>
        <p:spPr>
          <a:xfrm>
            <a:off x="1781175" y="1268413"/>
            <a:ext cx="6435725" cy="646112"/>
          </a:xfrm>
          <a:prstGeom prst="rect">
            <a:avLst/>
          </a:prstGeom>
          <a:noFill/>
          <a:ln w="1587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What will you learn?</a:t>
            </a:r>
            <a:endParaRPr lang="en-US" altLang="zh-CN" sz="3600" dirty="0">
              <a:solidFill>
                <a:srgbClr val="0070C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4579" name="Text Box 5"/>
          <p:cNvSpPr txBox="1"/>
          <p:nvPr/>
        </p:nvSpPr>
        <p:spPr>
          <a:xfrm>
            <a:off x="598488" y="2033588"/>
            <a:ext cx="8235950" cy="4032250"/>
          </a:xfrm>
          <a:prstGeom prst="rect">
            <a:avLst/>
          </a:prstGeom>
          <a:noFill/>
          <a:ln w="1587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</a:rPr>
              <a:t>Models --- the art</a:t>
            </a:r>
            <a:r>
              <a:rPr lang="en-US" altLang="zh-CN" sz="2400" dirty="0">
                <a:latin typeface="Arial" panose="020B0604020202020204" pitchFamily="34" charset="0"/>
              </a:rPr>
              <a:t>: How we choose to represent real problems   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【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线性规划、非线性规划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】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40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</a:rPr>
              <a:t>Theory --- the science</a:t>
            </a:r>
            <a:r>
              <a:rPr lang="en-US" altLang="zh-CN" sz="2400" dirty="0">
                <a:latin typeface="Arial" panose="020B0604020202020204" pitchFamily="34" charset="0"/>
              </a:rPr>
              <a:t>: What we know about different classes of models; e.g. necessary and sufficient conditions for optimality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【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无约束优化、约束优化最优性条件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】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</a:rPr>
              <a:t>Algorithms --- the tools</a:t>
            </a:r>
            <a:r>
              <a:rPr lang="en-US" altLang="zh-CN" sz="2400" dirty="0">
                <a:latin typeface="Arial" panose="020B0604020202020204" pitchFamily="34" charset="0"/>
              </a:rPr>
              <a:t>: How we apply the theory to robustly and efficiently solve powerful models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【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单纯形法、无约束优化方法（最速下降法、牛顿法、拟牛顿法、共轭梯度法）约束优化方法（罚函数法、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ALM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ADMM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等）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】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/>
          <p:nvPr/>
        </p:nvSpPr>
        <p:spPr>
          <a:xfrm>
            <a:off x="1646238" y="2754313"/>
            <a:ext cx="6273800" cy="922337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5400" dirty="0">
                <a:solidFill>
                  <a:srgbClr val="0066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最优化的简单实例</a:t>
            </a:r>
            <a:endParaRPr lang="en-US" altLang="zh-CN" sz="5400" dirty="0">
              <a:solidFill>
                <a:srgbClr val="0066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body" idx="4294967295"/>
          </p:nvPr>
        </p:nvSpPr>
        <p:spPr>
          <a:xfrm>
            <a:off x="927100" y="1208088"/>
            <a:ext cx="8077200" cy="26114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500" b="1" dirty="0">
                <a:solidFill>
                  <a:srgbClr val="0066FF"/>
                </a:solidFill>
              </a:rPr>
              <a:t>      </a:t>
            </a:r>
            <a:endParaRPr lang="en-US" altLang="zh-CN" sz="2500" b="1" dirty="0">
              <a:solidFill>
                <a:srgbClr val="0066FF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500" dirty="0"/>
              <a:t>                    </a:t>
            </a:r>
            <a:r>
              <a:rPr lang="zh-CN" altLang="en-US" sz="2500" b="1" dirty="0">
                <a:latin typeface="Times New Roman" panose="02020603050405020304" pitchFamily="18" charset="0"/>
              </a:rPr>
              <a:t>木门           木窗             总工时</a:t>
            </a:r>
            <a:endParaRPr lang="zh-CN" altLang="en-US" sz="25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500" b="1" dirty="0">
                <a:latin typeface="Times New Roman" panose="02020603050405020304" pitchFamily="18" charset="0"/>
              </a:rPr>
              <a:t>木工           </a:t>
            </a:r>
            <a:r>
              <a:rPr lang="en-US" altLang="zh-CN" sz="2500" b="1" dirty="0">
                <a:latin typeface="Times New Roman" panose="02020603050405020304" pitchFamily="18" charset="0"/>
              </a:rPr>
              <a:t>4</a:t>
            </a:r>
            <a:r>
              <a:rPr lang="zh-CN" altLang="en-US" sz="2500" b="1" dirty="0">
                <a:latin typeface="Times New Roman" panose="02020603050405020304" pitchFamily="18" charset="0"/>
              </a:rPr>
              <a:t>小时        </a:t>
            </a:r>
            <a:r>
              <a:rPr lang="en-US" altLang="zh-CN" sz="2500" b="1" dirty="0">
                <a:latin typeface="Times New Roman" panose="02020603050405020304" pitchFamily="18" charset="0"/>
              </a:rPr>
              <a:t>3</a:t>
            </a:r>
            <a:r>
              <a:rPr lang="zh-CN" altLang="en-US" sz="2500" b="1" dirty="0">
                <a:latin typeface="Times New Roman" panose="02020603050405020304" pitchFamily="18" charset="0"/>
              </a:rPr>
              <a:t>小时         </a:t>
            </a:r>
            <a:r>
              <a:rPr lang="en-US" altLang="zh-CN" sz="2500" b="1" dirty="0">
                <a:latin typeface="Times New Roman" panose="02020603050405020304" pitchFamily="18" charset="0"/>
              </a:rPr>
              <a:t>120</a:t>
            </a:r>
            <a:r>
              <a:rPr lang="zh-CN" altLang="en-US" sz="2500" b="1" dirty="0">
                <a:latin typeface="Times New Roman" panose="02020603050405020304" pitchFamily="18" charset="0"/>
              </a:rPr>
              <a:t>小时</a:t>
            </a:r>
            <a:r>
              <a:rPr lang="en-US" altLang="zh-CN" sz="2500" b="1" dirty="0">
                <a:latin typeface="Times New Roman" panose="02020603050405020304" pitchFamily="18" charset="0"/>
              </a:rPr>
              <a:t>/</a:t>
            </a:r>
            <a:r>
              <a:rPr lang="zh-CN" altLang="en-US" sz="2500" b="1" dirty="0">
                <a:latin typeface="Times New Roman" panose="02020603050405020304" pitchFamily="18" charset="0"/>
              </a:rPr>
              <a:t>日</a:t>
            </a:r>
            <a:endParaRPr lang="zh-CN" altLang="en-US" sz="25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500" b="1" dirty="0">
                <a:latin typeface="Times New Roman" panose="02020603050405020304" pitchFamily="18" charset="0"/>
              </a:rPr>
              <a:t>油漆工       </a:t>
            </a:r>
            <a:r>
              <a:rPr lang="en-US" altLang="zh-CN" sz="2500" b="1" dirty="0">
                <a:latin typeface="Times New Roman" panose="02020603050405020304" pitchFamily="18" charset="0"/>
              </a:rPr>
              <a:t>2</a:t>
            </a:r>
            <a:r>
              <a:rPr lang="zh-CN" altLang="en-US" sz="2500" b="1" dirty="0">
                <a:latin typeface="Times New Roman" panose="02020603050405020304" pitchFamily="18" charset="0"/>
              </a:rPr>
              <a:t>小时        </a:t>
            </a:r>
            <a:r>
              <a:rPr lang="en-US" altLang="zh-CN" sz="2500" b="1" dirty="0">
                <a:latin typeface="Times New Roman" panose="02020603050405020304" pitchFamily="18" charset="0"/>
              </a:rPr>
              <a:t>1</a:t>
            </a:r>
            <a:r>
              <a:rPr lang="zh-CN" altLang="en-US" sz="2500" b="1" dirty="0">
                <a:latin typeface="Times New Roman" panose="02020603050405020304" pitchFamily="18" charset="0"/>
              </a:rPr>
              <a:t>小时          </a:t>
            </a:r>
            <a:r>
              <a:rPr lang="en-US" altLang="zh-CN" sz="2500" b="1" dirty="0">
                <a:latin typeface="Times New Roman" panose="02020603050405020304" pitchFamily="18" charset="0"/>
              </a:rPr>
              <a:t>50</a:t>
            </a:r>
            <a:r>
              <a:rPr lang="zh-CN" altLang="en-US" sz="2500" b="1" dirty="0">
                <a:latin typeface="Times New Roman" panose="02020603050405020304" pitchFamily="18" charset="0"/>
              </a:rPr>
              <a:t>小时</a:t>
            </a:r>
            <a:r>
              <a:rPr lang="en-US" altLang="zh-CN" sz="2500" b="1" dirty="0">
                <a:latin typeface="Times New Roman" panose="02020603050405020304" pitchFamily="18" charset="0"/>
              </a:rPr>
              <a:t>/</a:t>
            </a:r>
            <a:r>
              <a:rPr lang="zh-CN" altLang="en-US" sz="2500" b="1" dirty="0">
                <a:latin typeface="Times New Roman" panose="02020603050405020304" pitchFamily="18" charset="0"/>
              </a:rPr>
              <a:t>日</a:t>
            </a:r>
            <a:endParaRPr lang="zh-CN" altLang="en-US" sz="25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500" b="1" dirty="0">
                <a:latin typeface="Times New Roman" panose="02020603050405020304" pitchFamily="18" charset="0"/>
              </a:rPr>
              <a:t>利润             </a:t>
            </a:r>
            <a:r>
              <a:rPr lang="en-US" altLang="zh-CN" sz="2500" b="1" dirty="0">
                <a:latin typeface="Times New Roman" panose="02020603050405020304" pitchFamily="18" charset="0"/>
              </a:rPr>
              <a:t>56               30</a:t>
            </a:r>
            <a:endParaRPr lang="en-US" altLang="zh-CN" sz="25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baseline="-25000" dirty="0">
                <a:latin typeface="Times New Roman" panose="02020603050405020304" pitchFamily="18" charset="0"/>
              </a:rPr>
              <a:t>                                                               </a:t>
            </a:r>
            <a:endParaRPr lang="en-US" altLang="zh-CN" sz="2500" b="1" dirty="0">
              <a:latin typeface="Times New Roman" panose="02020603050405020304" pitchFamily="18" charset="0"/>
            </a:endParaRPr>
          </a:p>
        </p:txBody>
      </p:sp>
      <p:sp>
        <p:nvSpPr>
          <p:cNvPr id="26627" name="Rectangle 11"/>
          <p:cNvSpPr/>
          <p:nvPr/>
        </p:nvSpPr>
        <p:spPr>
          <a:xfrm>
            <a:off x="161925" y="4868863"/>
            <a:ext cx="2879725" cy="122396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algn="ctr"/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628" name="Line 19"/>
          <p:cNvSpPr/>
          <p:nvPr/>
        </p:nvSpPr>
        <p:spPr>
          <a:xfrm>
            <a:off x="1112838" y="2014538"/>
            <a:ext cx="5805487" cy="0"/>
          </a:xfrm>
          <a:prstGeom prst="line">
            <a:avLst/>
          </a:prstGeom>
          <a:ln w="158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29" name="Line 20"/>
          <p:cNvSpPr/>
          <p:nvPr/>
        </p:nvSpPr>
        <p:spPr>
          <a:xfrm>
            <a:off x="2070100" y="1698625"/>
            <a:ext cx="0" cy="1665288"/>
          </a:xfrm>
          <a:prstGeom prst="line">
            <a:avLst/>
          </a:prstGeom>
          <a:ln w="158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30" name="Line 21"/>
          <p:cNvSpPr/>
          <p:nvPr/>
        </p:nvSpPr>
        <p:spPr>
          <a:xfrm>
            <a:off x="3627438" y="1704975"/>
            <a:ext cx="0" cy="1658938"/>
          </a:xfrm>
          <a:prstGeom prst="line">
            <a:avLst/>
          </a:prstGeom>
          <a:ln w="158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31" name="Line 22"/>
          <p:cNvSpPr/>
          <p:nvPr/>
        </p:nvSpPr>
        <p:spPr>
          <a:xfrm>
            <a:off x="4932363" y="1789113"/>
            <a:ext cx="0" cy="1574800"/>
          </a:xfrm>
          <a:prstGeom prst="line">
            <a:avLst/>
          </a:prstGeom>
          <a:ln w="158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矩形 1"/>
          <p:cNvSpPr/>
          <p:nvPr/>
        </p:nvSpPr>
        <p:spPr>
          <a:xfrm>
            <a:off x="441325" y="4505325"/>
            <a:ext cx="7920038" cy="22812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解：设该车间每日安排 生产木门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扇，木窗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max   z=56 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</a:rPr>
              <a:t> +30 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 </a:t>
            </a:r>
            <a:endParaRPr lang="en-US" altLang="zh-CN" sz="2800" baseline="-250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s.t.    4 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</a:rPr>
              <a:t> +3 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≤120                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2 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altLang="zh-CN" sz="2800" dirty="0">
                <a:latin typeface="Times New Roman" panose="02020603050405020304" pitchFamily="18" charset="0"/>
              </a:rPr>
              <a:t>  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≤50          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1,    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≥0                      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24300" y="5184775"/>
            <a:ext cx="396081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66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最优化问题</a:t>
            </a:r>
            <a:r>
              <a:rPr lang="en-US" altLang="zh-CN" sz="2400" dirty="0">
                <a:solidFill>
                  <a:srgbClr val="0066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—</a:t>
            </a:r>
            <a:r>
              <a:rPr lang="zh-CN" altLang="en-US" sz="2400" dirty="0">
                <a:solidFill>
                  <a:srgbClr val="0066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线性规划</a:t>
            </a:r>
            <a:endParaRPr lang="zh-CN" altLang="en-US" sz="2400" dirty="0">
              <a:solidFill>
                <a:srgbClr val="0066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6634" name="矩形 3"/>
          <p:cNvSpPr/>
          <p:nvPr/>
        </p:nvSpPr>
        <p:spPr>
          <a:xfrm>
            <a:off x="341313" y="1484313"/>
            <a:ext cx="1111250" cy="425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Arial" panose="020B0604020202020204" pitchFamily="34" charset="0"/>
              </a:rPr>
              <a:t>已知：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26635" name="矩形 4"/>
          <p:cNvSpPr/>
          <p:nvPr/>
        </p:nvSpPr>
        <p:spPr>
          <a:xfrm>
            <a:off x="341313" y="3589338"/>
            <a:ext cx="80327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</a:rPr>
              <a:t>问：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26636" name="矩形 5"/>
          <p:cNvSpPr/>
          <p:nvPr/>
        </p:nvSpPr>
        <p:spPr>
          <a:xfrm>
            <a:off x="896938" y="3597275"/>
            <a:ext cx="82169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每日安排生产多少扇木门多少木窗，才能使得总利润最大？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26637" name="Line 19"/>
          <p:cNvSpPr/>
          <p:nvPr/>
        </p:nvSpPr>
        <p:spPr>
          <a:xfrm>
            <a:off x="1062038" y="2868613"/>
            <a:ext cx="5805487" cy="0"/>
          </a:xfrm>
          <a:prstGeom prst="line">
            <a:avLst/>
          </a:prstGeom>
          <a:ln w="158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" name="右箭头 3"/>
          <p:cNvSpPr/>
          <p:nvPr/>
        </p:nvSpPr>
        <p:spPr bwMode="auto">
          <a:xfrm>
            <a:off x="3924300" y="6092825"/>
            <a:ext cx="1260475" cy="26193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 Black" panose="020B0A040201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22913" y="6038850"/>
            <a:ext cx="2992437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最优解：</a:t>
            </a:r>
            <a:r>
              <a:rPr lang="en-US" altLang="zh-CN" dirty="0">
                <a:latin typeface="Arial" panose="020B0604020202020204" pitchFamily="34" charset="0"/>
              </a:rPr>
              <a:t>(15,20)—</a:t>
            </a:r>
            <a:r>
              <a:rPr lang="zh-CN" altLang="en-US" dirty="0">
                <a:latin typeface="Arial" panose="020B0604020202020204" pitchFamily="34" charset="0"/>
              </a:rPr>
              <a:t>最优决策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16400" y="5794375"/>
            <a:ext cx="67627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求解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6641" name="Rectangle 5"/>
          <p:cNvSpPr/>
          <p:nvPr/>
        </p:nvSpPr>
        <p:spPr>
          <a:xfrm>
            <a:off x="2960688" y="773113"/>
            <a:ext cx="5400675" cy="523875"/>
          </a:xfrm>
          <a:prstGeom prst="rect">
            <a:avLst/>
          </a:prstGeom>
          <a:noFill/>
          <a:ln w="15875">
            <a:noFill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工厂生产问题</a:t>
            </a:r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/>
          </p:cNvSpPr>
          <p:nvPr>
            <p:ph type="body" sz="half" idx="1"/>
          </p:nvPr>
        </p:nvSpPr>
        <p:spPr>
          <a:xfrm>
            <a:off x="206375" y="1628775"/>
            <a:ext cx="8642350" cy="4725988"/>
          </a:xfrm>
          <a:noFill/>
          <a:ln>
            <a:noFill/>
          </a:ln>
        </p:spPr>
        <p:txBody>
          <a:bodyPr/>
          <a:lstStyle/>
          <a:p>
            <a:pPr algn="just" eaLnBrk="1" hangingPunct="1">
              <a:buClrTx/>
              <a:buSzTx/>
              <a:buFontTx/>
              <a:buNone/>
            </a:pPr>
            <a:r>
              <a:rPr lang="zh-CN" altLang="en-US" sz="2400" b="1" dirty="0"/>
              <a:t>    把某种货物从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m</a:t>
            </a:r>
            <a:r>
              <a:rPr lang="zh-CN" altLang="en-US" sz="2400" b="1" dirty="0"/>
              <a:t>个工厂运到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400" b="1" dirty="0"/>
              <a:t>个商店去，其中每个工厂的库存量为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…,a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各商店的需求量为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/>
              <a:t>,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/>
              <a:t>,…,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从工厂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i</a:t>
            </a:r>
            <a:r>
              <a:rPr lang="zh-CN" altLang="en-US" sz="2400" b="1" dirty="0"/>
              <a:t>到商店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j</a:t>
            </a:r>
            <a:r>
              <a:rPr lang="zh-CN" altLang="en-US" sz="2400" b="1" dirty="0"/>
              <a:t>的运费（每单位货物）为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ij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确定从工厂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i</a:t>
            </a:r>
            <a:r>
              <a:rPr lang="zh-CN" altLang="en-US" sz="2400" b="1" dirty="0"/>
              <a:t>到商店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j</a:t>
            </a:r>
            <a:r>
              <a:rPr lang="zh-CN" altLang="en-US" sz="2400" b="1" dirty="0"/>
              <a:t>的运输量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ij</a:t>
            </a:r>
            <a:r>
              <a:rPr lang="en-US" altLang="zh-CN" sz="2400" b="1" dirty="0"/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400" b="1" dirty="0"/>
              <a:t>=1,…,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400" b="1" dirty="0"/>
              <a:t>,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j</a:t>
            </a:r>
            <a:r>
              <a:rPr lang="en-US" altLang="zh-CN" sz="2400" b="1" dirty="0"/>
              <a:t>=1,…,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/>
              <a:t>),</a:t>
            </a:r>
            <a:r>
              <a:rPr lang="zh-CN" altLang="en-US" sz="2400" b="1" dirty="0"/>
              <a:t>使在满足供求的条件下，总的运费最小。</a:t>
            </a:r>
            <a:endParaRPr lang="zh-CN" altLang="en-US" sz="2400" b="1" dirty="0"/>
          </a:p>
        </p:txBody>
      </p:sp>
      <p:graphicFrame>
        <p:nvGraphicFramePr>
          <p:cNvPr id="27651" name="Object 3"/>
          <p:cNvGraphicFramePr/>
          <p:nvPr>
            <p:ph sz="quarter" idx="2"/>
          </p:nvPr>
        </p:nvGraphicFramePr>
        <p:xfrm>
          <a:off x="6610350" y="2708275"/>
          <a:ext cx="1111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2743200" imgH="5181600" progId="Equation.3">
                  <p:embed/>
                </p:oleObj>
              </mc:Choice>
              <mc:Fallback>
                <p:oleObj name="" r:id="rId1" imgW="2743200" imgH="5181600" progId="Equation.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10350" y="2708275"/>
                        <a:ext cx="111125" cy="234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788" name="Object 4"/>
          <p:cNvGraphicFramePr/>
          <p:nvPr>
            <p:ph sz="quarter" idx="3"/>
          </p:nvPr>
        </p:nvGraphicFramePr>
        <p:xfrm>
          <a:off x="1493203" y="3473450"/>
          <a:ext cx="5138420" cy="255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58826400" imgH="29260800" progId="Equation.DSMT4">
                  <p:embed/>
                </p:oleObj>
              </mc:Choice>
              <mc:Fallback>
                <p:oleObj name="" r:id="rId3" imgW="58826400" imgH="29260800" progId="Equation.DSMT4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3203" y="3473450"/>
                        <a:ext cx="5138420" cy="2555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Rectangle 5"/>
          <p:cNvSpPr/>
          <p:nvPr/>
        </p:nvSpPr>
        <p:spPr>
          <a:xfrm>
            <a:off x="3041650" y="954088"/>
            <a:ext cx="5400675" cy="522287"/>
          </a:xfrm>
          <a:prstGeom prst="rect">
            <a:avLst/>
          </a:prstGeom>
          <a:noFill/>
          <a:ln w="15875">
            <a:noFill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运输问题</a:t>
            </a:r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2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2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2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2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7" name="Rectangle 3"/>
          <p:cNvSpPr>
            <a:spLocks noGrp="1"/>
          </p:cNvSpPr>
          <p:nvPr>
            <p:ph idx="1"/>
          </p:nvPr>
        </p:nvSpPr>
        <p:spPr>
          <a:xfrm>
            <a:off x="762000" y="1677988"/>
            <a:ext cx="2514600" cy="3803650"/>
          </a:xfrm>
          <a:noFill/>
          <a:ln>
            <a:noFill/>
          </a:ln>
        </p:spPr>
        <p:txBody>
          <a:bodyPr/>
          <a:lstStyle/>
          <a:p>
            <a:pPr eaLnBrk="1" hangingPunct="1">
              <a:buNone/>
            </a:pPr>
            <a:endParaRPr lang="en-US" altLang="zh-CN" sz="2800" dirty="0">
              <a:solidFill>
                <a:schemeClr val="accent2"/>
              </a:solidFill>
            </a:endParaRPr>
          </a:p>
          <a:p>
            <a:pPr eaLnBrk="1" hangingPunct="1"/>
            <a:endParaRPr lang="en-US" altLang="zh-CN" sz="2800" dirty="0">
              <a:solidFill>
                <a:schemeClr val="accent2"/>
              </a:solidFill>
            </a:endParaRPr>
          </a:p>
        </p:txBody>
      </p:sp>
      <p:sp>
        <p:nvSpPr>
          <p:cNvPr id="28675" name="Text Box 4"/>
          <p:cNvSpPr txBox="1"/>
          <p:nvPr/>
        </p:nvSpPr>
        <p:spPr>
          <a:xfrm>
            <a:off x="5165725" y="3086100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endParaRPr lang="zh-CN" altLang="zh-CN" sz="2400" b="0" dirty="0">
              <a:latin typeface="Times New Roman" panose="02020603050405020304" pitchFamily="18" charset="0"/>
            </a:endParaRPr>
          </a:p>
        </p:txBody>
      </p:sp>
      <p:sp>
        <p:nvSpPr>
          <p:cNvPr id="441349" name="Text Box 5"/>
          <p:cNvSpPr txBox="1"/>
          <p:nvPr/>
        </p:nvSpPr>
        <p:spPr>
          <a:xfrm>
            <a:off x="3733800" y="1423988"/>
            <a:ext cx="1495425" cy="495300"/>
          </a:xfrm>
          <a:prstGeom prst="rect">
            <a:avLst/>
          </a:prstGeom>
          <a:noFill/>
          <a:ln w="381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明确问题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441350" name="Text Box 6"/>
          <p:cNvSpPr txBox="1"/>
          <p:nvPr/>
        </p:nvSpPr>
        <p:spPr>
          <a:xfrm>
            <a:off x="3733800" y="2400300"/>
            <a:ext cx="1495425" cy="495300"/>
          </a:xfrm>
          <a:prstGeom prst="rect">
            <a:avLst/>
          </a:prstGeom>
          <a:noFill/>
          <a:ln w="381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建立模型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441351" name="Text Box 7"/>
          <p:cNvSpPr txBox="1"/>
          <p:nvPr/>
        </p:nvSpPr>
        <p:spPr>
          <a:xfrm>
            <a:off x="3733800" y="3162300"/>
            <a:ext cx="1495425" cy="495300"/>
          </a:xfrm>
          <a:prstGeom prst="rect">
            <a:avLst/>
          </a:prstGeom>
          <a:noFill/>
          <a:ln w="381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设计算法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441352" name="AutoShape 8"/>
          <p:cNvSpPr/>
          <p:nvPr/>
        </p:nvSpPr>
        <p:spPr>
          <a:xfrm>
            <a:off x="5534025" y="3101975"/>
            <a:ext cx="1524000" cy="609600"/>
          </a:xfrm>
          <a:prstGeom prst="flowChartDecision">
            <a:avLst/>
          </a:prstGeom>
          <a:noFill/>
          <a:ln w="381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1353" name="Text Box 9"/>
          <p:cNvSpPr txBox="1"/>
          <p:nvPr/>
        </p:nvSpPr>
        <p:spPr>
          <a:xfrm>
            <a:off x="3733800" y="4133850"/>
            <a:ext cx="1495425" cy="495300"/>
          </a:xfrm>
          <a:prstGeom prst="rect">
            <a:avLst/>
          </a:prstGeom>
          <a:noFill/>
          <a:ln w="381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整理数据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441354" name="Text Box 10"/>
          <p:cNvSpPr txBox="1"/>
          <p:nvPr/>
        </p:nvSpPr>
        <p:spPr>
          <a:xfrm>
            <a:off x="3733800" y="4895850"/>
            <a:ext cx="1495425" cy="495300"/>
          </a:xfrm>
          <a:prstGeom prst="rect">
            <a:avLst/>
          </a:prstGeom>
          <a:noFill/>
          <a:ln w="381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求解模型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441355" name="Text Box 11"/>
          <p:cNvSpPr txBox="1"/>
          <p:nvPr/>
        </p:nvSpPr>
        <p:spPr>
          <a:xfrm>
            <a:off x="3733800" y="5695950"/>
            <a:ext cx="1495425" cy="495300"/>
          </a:xfrm>
          <a:prstGeom prst="rect">
            <a:avLst/>
          </a:prstGeom>
          <a:noFill/>
          <a:ln w="381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评价结果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441356" name="Text Box 12"/>
          <p:cNvSpPr txBox="1"/>
          <p:nvPr/>
        </p:nvSpPr>
        <p:spPr>
          <a:xfrm>
            <a:off x="5838825" y="3162300"/>
            <a:ext cx="1108075" cy="457200"/>
          </a:xfrm>
          <a:prstGeom prst="rect">
            <a:avLst/>
          </a:prstGeom>
          <a:noFill/>
          <a:ln w="38100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简化？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41357" name="AutoShape 13"/>
          <p:cNvSpPr/>
          <p:nvPr/>
        </p:nvSpPr>
        <p:spPr>
          <a:xfrm>
            <a:off x="5562600" y="5638800"/>
            <a:ext cx="1524000" cy="609600"/>
          </a:xfrm>
          <a:prstGeom prst="flowChartDecision">
            <a:avLst/>
          </a:prstGeom>
          <a:noFill/>
          <a:ln w="381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1358" name="Text Box 14"/>
          <p:cNvSpPr txBox="1"/>
          <p:nvPr/>
        </p:nvSpPr>
        <p:spPr>
          <a:xfrm>
            <a:off x="5791200" y="5715000"/>
            <a:ext cx="1108075" cy="457200"/>
          </a:xfrm>
          <a:prstGeom prst="rect">
            <a:avLst/>
          </a:prstGeom>
          <a:noFill/>
          <a:ln w="38100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</a:rPr>
              <a:t>满意？</a:t>
            </a:r>
            <a:endParaRPr lang="zh-CN" altLang="en-US" sz="2200" dirty="0">
              <a:latin typeface="Times New Roman" panose="02020603050405020304" pitchFamily="18" charset="0"/>
            </a:endParaRPr>
          </a:p>
        </p:txBody>
      </p:sp>
      <p:cxnSp>
        <p:nvCxnSpPr>
          <p:cNvPr id="441359" name="AutoShape 15"/>
          <p:cNvCxnSpPr>
            <a:stCxn id="441349" idx="2"/>
            <a:endCxn id="441350" idx="0"/>
          </p:cNvCxnSpPr>
          <p:nvPr/>
        </p:nvCxnSpPr>
        <p:spPr>
          <a:xfrm>
            <a:off x="4481513" y="1938338"/>
            <a:ext cx="0" cy="442912"/>
          </a:xfrm>
          <a:prstGeom prst="straightConnector1">
            <a:avLst/>
          </a:prstGeom>
          <a:ln w="38100" cap="sq" cmpd="sng">
            <a:solidFill>
              <a:schemeClr val="tx2"/>
            </a:solidFill>
            <a:prstDash val="solid"/>
            <a:headEnd type="none" w="sm" len="sm"/>
            <a:tailEnd type="triangle" w="sm" len="sm"/>
          </a:ln>
        </p:spPr>
      </p:cxnSp>
      <p:cxnSp>
        <p:nvCxnSpPr>
          <p:cNvPr id="441360" name="AutoShape 16"/>
          <p:cNvCxnSpPr>
            <a:stCxn id="441350" idx="2"/>
            <a:endCxn id="441351" idx="0"/>
          </p:cNvCxnSpPr>
          <p:nvPr/>
        </p:nvCxnSpPr>
        <p:spPr>
          <a:xfrm>
            <a:off x="4481513" y="2914650"/>
            <a:ext cx="0" cy="228600"/>
          </a:xfrm>
          <a:prstGeom prst="straightConnector1">
            <a:avLst/>
          </a:prstGeom>
          <a:ln w="38100" cap="sq" cmpd="sng">
            <a:solidFill>
              <a:schemeClr val="tx2"/>
            </a:solidFill>
            <a:prstDash val="solid"/>
            <a:headEnd type="none" w="sm" len="sm"/>
            <a:tailEnd type="triangle" w="sm" len="sm"/>
          </a:ln>
        </p:spPr>
      </p:cxnSp>
      <p:cxnSp>
        <p:nvCxnSpPr>
          <p:cNvPr id="441361" name="AutoShape 17"/>
          <p:cNvCxnSpPr>
            <a:stCxn id="441351" idx="3"/>
            <a:endCxn id="441352" idx="1"/>
          </p:cNvCxnSpPr>
          <p:nvPr/>
        </p:nvCxnSpPr>
        <p:spPr>
          <a:xfrm flipV="1">
            <a:off x="5248275" y="3406775"/>
            <a:ext cx="266700" cy="3175"/>
          </a:xfrm>
          <a:prstGeom prst="straightConnector1">
            <a:avLst/>
          </a:prstGeom>
          <a:ln w="38100" cap="sq" cmpd="sng">
            <a:solidFill>
              <a:schemeClr val="tx2"/>
            </a:solidFill>
            <a:prstDash val="solid"/>
            <a:headEnd type="none" w="sm" len="sm"/>
            <a:tailEnd type="triangle" w="sm" len="sm"/>
          </a:ln>
        </p:spPr>
      </p:cxnSp>
      <p:cxnSp>
        <p:nvCxnSpPr>
          <p:cNvPr id="441362" name="AutoShape 18"/>
          <p:cNvCxnSpPr>
            <a:stCxn id="441352" idx="2"/>
            <a:endCxn id="441353" idx="0"/>
          </p:cNvCxnSpPr>
          <p:nvPr/>
        </p:nvCxnSpPr>
        <p:spPr>
          <a:xfrm rot="5400000">
            <a:off x="5195888" y="3014663"/>
            <a:ext cx="384175" cy="1812925"/>
          </a:xfrm>
          <a:prstGeom prst="bentConnector3">
            <a:avLst>
              <a:gd name="adj1" fmla="val 50000"/>
            </a:avLst>
          </a:prstGeom>
          <a:ln w="38100" cap="sq" cmpd="sng">
            <a:solidFill>
              <a:schemeClr val="tx2"/>
            </a:solidFill>
            <a:prstDash val="solid"/>
            <a:miter/>
            <a:headEnd type="none" w="sm" len="sm"/>
            <a:tailEnd type="triangle" w="sm" len="sm"/>
          </a:ln>
        </p:spPr>
      </p:cxnSp>
      <p:cxnSp>
        <p:nvCxnSpPr>
          <p:cNvPr id="441363" name="AutoShape 19"/>
          <p:cNvCxnSpPr>
            <a:stCxn id="441353" idx="2"/>
            <a:endCxn id="441354" idx="0"/>
          </p:cNvCxnSpPr>
          <p:nvPr/>
        </p:nvCxnSpPr>
        <p:spPr>
          <a:xfrm>
            <a:off x="4481513" y="4648200"/>
            <a:ext cx="0" cy="228600"/>
          </a:xfrm>
          <a:prstGeom prst="straightConnector1">
            <a:avLst/>
          </a:prstGeom>
          <a:ln w="38100" cap="sq" cmpd="sng">
            <a:solidFill>
              <a:schemeClr val="tx2"/>
            </a:solidFill>
            <a:prstDash val="solid"/>
            <a:headEnd type="none" w="sm" len="sm"/>
            <a:tailEnd type="triangle" w="sm" len="sm"/>
          </a:ln>
        </p:spPr>
      </p:cxnSp>
      <p:cxnSp>
        <p:nvCxnSpPr>
          <p:cNvPr id="441364" name="AutoShape 20"/>
          <p:cNvCxnSpPr>
            <a:stCxn id="441354" idx="2"/>
            <a:endCxn id="441355" idx="0"/>
          </p:cNvCxnSpPr>
          <p:nvPr/>
        </p:nvCxnSpPr>
        <p:spPr>
          <a:xfrm>
            <a:off x="4481513" y="5410200"/>
            <a:ext cx="0" cy="266700"/>
          </a:xfrm>
          <a:prstGeom prst="straightConnector1">
            <a:avLst/>
          </a:prstGeom>
          <a:ln w="38100" cap="sq" cmpd="sng">
            <a:solidFill>
              <a:schemeClr val="tx2"/>
            </a:solidFill>
            <a:prstDash val="solid"/>
            <a:headEnd type="none" w="sm" len="sm"/>
            <a:tailEnd type="triangle" w="sm" len="sm"/>
          </a:ln>
        </p:spPr>
      </p:cxnSp>
      <p:cxnSp>
        <p:nvCxnSpPr>
          <p:cNvPr id="441365" name="AutoShape 21"/>
          <p:cNvCxnSpPr>
            <a:stCxn id="441355" idx="3"/>
            <a:endCxn id="441355" idx="0"/>
          </p:cNvCxnSpPr>
          <p:nvPr/>
        </p:nvCxnSpPr>
        <p:spPr>
          <a:xfrm>
            <a:off x="5248275" y="5943600"/>
            <a:ext cx="342900" cy="1588"/>
          </a:xfrm>
          <a:prstGeom prst="straightConnector1">
            <a:avLst/>
          </a:prstGeom>
          <a:ln w="38100" cap="sq" cmpd="sng">
            <a:solidFill>
              <a:schemeClr val="tx2"/>
            </a:solidFill>
            <a:prstDash val="solid"/>
            <a:headEnd type="none" w="sm" len="sm"/>
            <a:tailEnd type="triangle" w="sm" len="sm"/>
          </a:ln>
        </p:spPr>
      </p:cxnSp>
      <p:cxnSp>
        <p:nvCxnSpPr>
          <p:cNvPr id="441366" name="AutoShape 22"/>
          <p:cNvCxnSpPr>
            <a:stCxn id="441357" idx="3"/>
            <a:endCxn id="441349" idx="3"/>
          </p:cNvCxnSpPr>
          <p:nvPr/>
        </p:nvCxnSpPr>
        <p:spPr>
          <a:xfrm flipH="1" flipV="1">
            <a:off x="5248275" y="1671638"/>
            <a:ext cx="1857375" cy="4271962"/>
          </a:xfrm>
          <a:prstGeom prst="bentConnector3">
            <a:avLst>
              <a:gd name="adj1" fmla="val -11282"/>
            </a:avLst>
          </a:prstGeom>
          <a:ln w="38100" cap="sq" cmpd="sng">
            <a:solidFill>
              <a:schemeClr val="tx2"/>
            </a:solidFill>
            <a:prstDash val="solid"/>
            <a:miter/>
            <a:headEnd type="none" w="sm" len="sm"/>
            <a:tailEnd type="triangle" w="sm" len="sm"/>
          </a:ln>
        </p:spPr>
      </p:cxnSp>
      <p:sp>
        <p:nvSpPr>
          <p:cNvPr id="441367" name="Text Box 23"/>
          <p:cNvSpPr txBox="1"/>
          <p:nvPr/>
        </p:nvSpPr>
        <p:spPr>
          <a:xfrm>
            <a:off x="5638800" y="3535363"/>
            <a:ext cx="617538" cy="4270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200" dirty="0">
                <a:latin typeface="Times New Roman" panose="02020603050405020304" pitchFamily="18" charset="0"/>
              </a:rPr>
              <a:t>Yes</a:t>
            </a:r>
            <a:endParaRPr lang="en-US" altLang="zh-CN" sz="2400" b="0" dirty="0">
              <a:latin typeface="Times New Roman" panose="02020603050405020304" pitchFamily="18" charset="0"/>
            </a:endParaRPr>
          </a:p>
        </p:txBody>
      </p:sp>
      <p:sp>
        <p:nvSpPr>
          <p:cNvPr id="441368" name="Text Box 24"/>
          <p:cNvSpPr txBox="1"/>
          <p:nvPr/>
        </p:nvSpPr>
        <p:spPr>
          <a:xfrm>
            <a:off x="5608638" y="2209800"/>
            <a:ext cx="525462" cy="427038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sz="2200" dirty="0">
                <a:latin typeface="Times New Roman" panose="02020603050405020304" pitchFamily="18" charset="0"/>
              </a:rPr>
              <a:t>No</a:t>
            </a:r>
            <a:endParaRPr lang="en-US" altLang="zh-CN" sz="2400" b="0" dirty="0">
              <a:latin typeface="Times New Roman" panose="02020603050405020304" pitchFamily="18" charset="0"/>
            </a:endParaRPr>
          </a:p>
        </p:txBody>
      </p:sp>
      <p:sp>
        <p:nvSpPr>
          <p:cNvPr id="441369" name="Text Box 25"/>
          <p:cNvSpPr txBox="1"/>
          <p:nvPr/>
        </p:nvSpPr>
        <p:spPr>
          <a:xfrm>
            <a:off x="6781800" y="5372100"/>
            <a:ext cx="525463" cy="427038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200" dirty="0">
                <a:latin typeface="Times New Roman" panose="02020603050405020304" pitchFamily="18" charset="0"/>
              </a:rPr>
              <a:t>No</a:t>
            </a:r>
            <a:endParaRPr lang="en-US" altLang="zh-CN" sz="2400" b="0" dirty="0">
              <a:latin typeface="Times New Roman" panose="02020603050405020304" pitchFamily="18" charset="0"/>
            </a:endParaRPr>
          </a:p>
        </p:txBody>
      </p:sp>
      <p:cxnSp>
        <p:nvCxnSpPr>
          <p:cNvPr id="28697" name="AutoShape 26"/>
          <p:cNvCxnSpPr>
            <a:stCxn id="441352" idx="0"/>
            <a:endCxn id="441350" idx="3"/>
          </p:cNvCxnSpPr>
          <p:nvPr/>
        </p:nvCxnSpPr>
        <p:spPr>
          <a:xfrm rot="5400000" flipH="1">
            <a:off x="5554663" y="2341563"/>
            <a:ext cx="434975" cy="1047750"/>
          </a:xfrm>
          <a:prstGeom prst="bentConnector2">
            <a:avLst/>
          </a:prstGeom>
          <a:ln w="38100" cap="sq" cmpd="sng">
            <a:solidFill>
              <a:schemeClr val="tx2"/>
            </a:solidFill>
            <a:prstDash val="solid"/>
            <a:miter/>
            <a:headEnd type="none" w="sm" len="sm"/>
            <a:tailEnd type="triangle" w="sm" len="sm"/>
          </a:ln>
        </p:spPr>
      </p:cxnSp>
      <p:sp>
        <p:nvSpPr>
          <p:cNvPr id="28698" name="Text Box 27"/>
          <p:cNvSpPr txBox="1"/>
          <p:nvPr/>
        </p:nvSpPr>
        <p:spPr>
          <a:xfrm>
            <a:off x="746125" y="2133600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endParaRPr lang="zh-CN" altLang="zh-CN" sz="2400" b="0" dirty="0">
              <a:latin typeface="Times New Roman" panose="02020603050405020304" pitchFamily="18" charset="0"/>
            </a:endParaRPr>
          </a:p>
        </p:txBody>
      </p:sp>
      <p:sp>
        <p:nvSpPr>
          <p:cNvPr id="441372" name="Rectangle 28"/>
          <p:cNvSpPr/>
          <p:nvPr/>
        </p:nvSpPr>
        <p:spPr>
          <a:xfrm>
            <a:off x="838200" y="1828800"/>
            <a:ext cx="1905000" cy="419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明确问题</a:t>
            </a:r>
            <a:endParaRPr lang="zh-CN" altLang="en-US" sz="2400" dirty="0">
              <a:solidFill>
                <a:schemeClr val="accent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建立模型</a:t>
            </a:r>
            <a:endParaRPr lang="zh-CN" altLang="en-US" sz="2400" dirty="0">
              <a:solidFill>
                <a:schemeClr val="accent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设计算法</a:t>
            </a:r>
            <a:endParaRPr lang="zh-CN" altLang="en-US" sz="2400" dirty="0">
              <a:solidFill>
                <a:schemeClr val="accent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整理数据</a:t>
            </a:r>
            <a:endParaRPr lang="zh-CN" altLang="en-US" sz="2400" dirty="0">
              <a:solidFill>
                <a:schemeClr val="accent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求解模型</a:t>
            </a:r>
            <a:endParaRPr lang="zh-CN" altLang="en-US" sz="2400" dirty="0">
              <a:solidFill>
                <a:schemeClr val="accent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评价结果</a:t>
            </a:r>
            <a:endParaRPr lang="zh-CN" altLang="en-US" sz="2400" dirty="0">
              <a:solidFill>
                <a:schemeClr val="accent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400" b="0" dirty="0">
              <a:solidFill>
                <a:schemeClr val="accent2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8700" name="TextBox 1"/>
          <p:cNvSpPr txBox="1"/>
          <p:nvPr/>
        </p:nvSpPr>
        <p:spPr>
          <a:xfrm>
            <a:off x="4286250" y="638175"/>
            <a:ext cx="4570413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最优化处理实际问题的工作步骤</a:t>
            </a:r>
            <a:endParaRPr lang="zh-CN" altLang="en-US" sz="2400" dirty="0">
              <a:solidFill>
                <a:srgbClr val="0070C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4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4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4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4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4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4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4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 bldLvl="2" build="p"/>
      <p:bldP spid="441349" grpId="0" animBg="1"/>
      <p:bldP spid="441350" grpId="0" animBg="1"/>
      <p:bldP spid="441351" grpId="0" animBg="1"/>
      <p:bldP spid="441352" grpId="0" animBg="1"/>
      <p:bldP spid="441353" grpId="0" animBg="1"/>
      <p:bldP spid="441354" grpId="0" animBg="1"/>
      <p:bldP spid="441355" grpId="0" animBg="1"/>
      <p:bldP spid="441356" grpId="0"/>
      <p:bldP spid="441357" grpId="0" animBg="1"/>
      <p:bldP spid="441358" grpId="0"/>
      <p:bldP spid="441367" grpId="0"/>
      <p:bldP spid="441368" grpId="0"/>
      <p:bldP spid="441369" grpId="0"/>
      <p:bldP spid="44137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ctrTitle"/>
          </p:nvPr>
        </p:nvSpPr>
        <p:spPr>
          <a:xfrm>
            <a:off x="701675" y="2303463"/>
            <a:ext cx="7772400" cy="1470025"/>
          </a:xfrm>
          <a:noFill/>
          <a:ln>
            <a:noFill/>
          </a:ln>
        </p:spPr>
        <p:txBody>
          <a:bodyPr/>
          <a:lstStyle/>
          <a:p>
            <a:pPr marL="685800" indent="-6858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en-US" altLang="zh-CN" sz="5400" b="1" dirty="0">
                <a:solidFill>
                  <a:srgbClr val="0070C0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5400" b="1" dirty="0">
                <a:solidFill>
                  <a:srgbClr val="0070C0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5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无约束最优化理论</a:t>
            </a:r>
            <a:br>
              <a:rPr lang="zh-CN" altLang="en-US" sz="5400" b="1" dirty="0">
                <a:solidFill>
                  <a:srgbClr val="0070C0"/>
                </a:solidFill>
                <a:ea typeface="隶书" panose="02010509060101010101" pitchFamily="49" charset="-122"/>
              </a:rPr>
            </a:br>
            <a:r>
              <a:rPr lang="zh-CN" altLang="en-US" sz="5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br>
              <a:rPr lang="zh-CN" altLang="en-US" sz="5400" b="1" dirty="0">
                <a:ea typeface="隶书" panose="02010509060101010101" pitchFamily="49" charset="-122"/>
              </a:rPr>
            </a:br>
            <a:endParaRPr lang="en-US" altLang="zh-CN" b="1" dirty="0"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/>
          <p:nvPr/>
        </p:nvSpPr>
        <p:spPr>
          <a:xfrm>
            <a:off x="657225" y="2692400"/>
            <a:ext cx="1511300" cy="6477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eaLnBrk="0" hangingPunct="0"/>
            <a:endParaRPr lang="en-US" altLang="zh-CN" sz="2800" dirty="0">
              <a:latin typeface="Verdana" panose="020B0604030504040204" pitchFamily="34" charset="0"/>
            </a:endParaRPr>
          </a:p>
          <a:p>
            <a:pPr eaLnBrk="0" hangingPunct="0"/>
            <a:endParaRPr lang="en-US" altLang="zh-CN" sz="2800" dirty="0">
              <a:latin typeface="Verdana" panose="020B0604030504040204" pitchFamily="34" charset="0"/>
            </a:endParaRPr>
          </a:p>
          <a:p>
            <a:pPr eaLnBrk="0" hangingPunct="0"/>
            <a:endParaRPr lang="en-US" altLang="zh-CN" sz="2800" dirty="0">
              <a:latin typeface="Verdana" panose="020B0604030504040204" pitchFamily="34" charset="0"/>
            </a:endParaRPr>
          </a:p>
          <a:p>
            <a:pPr eaLnBrk="0" hangingPunct="0"/>
            <a:endParaRPr lang="en-US" altLang="zh-CN" sz="2800" dirty="0">
              <a:latin typeface="Verdana" panose="020B0604030504040204" pitchFamily="34" charset="0"/>
            </a:endParaRPr>
          </a:p>
          <a:p>
            <a:pPr eaLnBrk="0" hangingPunct="0"/>
            <a:endParaRPr lang="en-US" altLang="zh-CN" sz="2800" dirty="0">
              <a:latin typeface="Verdana" panose="020B0604030504040204" pitchFamily="34" charset="0"/>
            </a:endParaRPr>
          </a:p>
          <a:p>
            <a:pPr eaLnBrk="0" hangingPunct="0"/>
            <a:endParaRPr lang="en-US" altLang="zh-CN" sz="2800" dirty="0">
              <a:latin typeface="Verdana" panose="020B0604030504040204" pitchFamily="34" charset="0"/>
            </a:endParaRPr>
          </a:p>
          <a:p>
            <a:pPr eaLnBrk="0" hangingPunct="0"/>
            <a:endParaRPr lang="en-US" altLang="zh-CN" sz="2800" dirty="0">
              <a:latin typeface="Verdana" panose="020B0604030504040204" pitchFamily="34" charset="0"/>
            </a:endParaRPr>
          </a:p>
        </p:txBody>
      </p:sp>
      <p:sp>
        <p:nvSpPr>
          <p:cNvPr id="30723" name="TextBox 5"/>
          <p:cNvSpPr txBox="1"/>
          <p:nvPr/>
        </p:nvSpPr>
        <p:spPr>
          <a:xfrm>
            <a:off x="2132013" y="908050"/>
            <a:ext cx="6746875" cy="12017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3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泰勒</a:t>
            </a:r>
            <a:r>
              <a:rPr lang="zh-CN" altLang="zh-CN" sz="3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展开式</a:t>
            </a:r>
            <a:r>
              <a:rPr lang="en-US" altLang="zh-CN" sz="3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Bahnschrift Condensed" panose="020B0502040204020203" pitchFamily="34" charset="0"/>
              </a:rPr>
              <a:t>(Taylor </a:t>
            </a:r>
            <a:r>
              <a:rPr lang="en-US" altLang="zh-CN" sz="2800" dirty="0">
                <a:solidFill>
                  <a:srgbClr val="0070C0"/>
                </a:solidFill>
                <a:latin typeface="Bahnschrift Condensed" panose="020B0502040204020203" pitchFamily="34" charset="0"/>
              </a:rPr>
              <a:t>Expansion)</a:t>
            </a:r>
            <a:endParaRPr lang="en-US" altLang="zh-CN" sz="28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0" hangingPunct="0"/>
            <a:endParaRPr lang="zh-CN" altLang="en-US" sz="36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1718" y="1898898"/>
            <a:ext cx="8550570" cy="2531270"/>
          </a:xfrm>
          <a:prstGeom prst="rect">
            <a:avLst/>
          </a:prstGeom>
          <a:blipFill rotWithShape="0">
            <a:blip r:embed="rId1" cstate="print"/>
            <a:stretch>
              <a:fillRect l="-927" t="-240" b="-96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5" name="矩形 2"/>
          <p:cNvSpPr/>
          <p:nvPr/>
        </p:nvSpPr>
        <p:spPr>
          <a:xfrm>
            <a:off x="792163" y="1898650"/>
            <a:ext cx="7289800" cy="974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36750" y="4689084"/>
            <a:ext cx="5715382" cy="461665"/>
          </a:xfrm>
          <a:prstGeom prst="rect">
            <a:avLst/>
          </a:prstGeom>
          <a:blipFill rotWithShape="0">
            <a:blip r:embed="rId2" cstate="print"/>
            <a:stretch>
              <a:fillRect l="-1386" t="-14474" b="-26316"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kern="1200" cap="none" spc="0" normalizeH="0" baseline="0" noProof="1">
              <a:noFill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51772" y="5224151"/>
            <a:ext cx="4090735" cy="461665"/>
          </a:xfrm>
          <a:prstGeom prst="rect">
            <a:avLst/>
          </a:prstGeom>
          <a:blipFill rotWithShape="0">
            <a:blip r:embed="rId3" cstate="print"/>
            <a:stretch>
              <a:fillRect r="-4471" b="-19737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41925" y="5270500"/>
            <a:ext cx="32004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</a:rPr>
              <a:t>【</a:t>
            </a:r>
            <a:r>
              <a:rPr lang="zh-CN" altLang="en-US" sz="2000" dirty="0">
                <a:latin typeface="Arial" panose="020B0604020202020204" pitchFamily="34" charset="0"/>
              </a:rPr>
              <a:t>最速下降法的基础</a:t>
            </a:r>
            <a:r>
              <a:rPr lang="en-US" altLang="zh-CN" sz="2000" dirty="0">
                <a:latin typeface="Arial" panose="020B0604020202020204" pitchFamily="34" charset="0"/>
              </a:rPr>
              <a:t>】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30729" name="TextBox 2"/>
          <p:cNvSpPr txBox="1"/>
          <p:nvPr/>
        </p:nvSpPr>
        <p:spPr>
          <a:xfrm>
            <a:off x="6918325" y="233363"/>
            <a:ext cx="1982788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预备知识</a:t>
            </a:r>
            <a:endParaRPr lang="zh-CN" altLang="en-US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296863" y="863600"/>
            <a:ext cx="8229600" cy="11430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4800" b="1" dirty="0">
                <a:solidFill>
                  <a:schemeClr val="accent2"/>
                </a:solidFill>
                <a:ea typeface="隶书" panose="02010509060101010101" pitchFamily="49" charset="-122"/>
              </a:rPr>
              <a:t>中文参考书</a:t>
            </a:r>
            <a:endParaRPr lang="zh-CN" altLang="en-US" sz="4800" b="1" dirty="0">
              <a:solidFill>
                <a:schemeClr val="accent2"/>
              </a:solidFill>
              <a:ea typeface="隶书" panose="02010509060101010101" pitchFamily="49" charset="-122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idx="1"/>
          </p:nvPr>
        </p:nvSpPr>
        <p:spPr>
          <a:xfrm>
            <a:off x="296863" y="1719263"/>
            <a:ext cx="8667750" cy="4410075"/>
          </a:xfrm>
          <a:noFill/>
          <a:ln>
            <a:noFill/>
          </a:ln>
        </p:spPr>
        <p:txBody>
          <a:bodyPr/>
          <a:lstStyle/>
          <a:p>
            <a:pPr marL="0" indent="0" eaLnBrk="1" hangingPunct="1">
              <a:lnSpc>
                <a:spcPct val="150000"/>
              </a:lnSpc>
              <a:buClr>
                <a:srgbClr val="00B0F0"/>
              </a:buClr>
              <a:buSzPct val="110000"/>
              <a:buNone/>
            </a:pPr>
            <a:r>
              <a:rPr lang="en-US" altLang="zh-CN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[1] </a:t>
            </a:r>
            <a:r>
              <a:rPr lang="zh-CN" altLang="en-US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袁亚湘</a:t>
            </a:r>
            <a:r>
              <a:rPr lang="en-US" altLang="zh-CN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, </a:t>
            </a:r>
            <a:r>
              <a:rPr lang="zh-CN" altLang="en-US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孙文瑜</a:t>
            </a:r>
            <a:r>
              <a:rPr lang="en-US" altLang="zh-CN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. </a:t>
            </a:r>
            <a:r>
              <a:rPr lang="zh-CN" altLang="en-US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最优化理论与方法</a:t>
            </a:r>
            <a:r>
              <a:rPr lang="en-US" altLang="zh-CN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[M]. </a:t>
            </a:r>
            <a:r>
              <a:rPr lang="zh-CN" altLang="en-US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科学出版社</a:t>
            </a:r>
            <a:r>
              <a:rPr lang="en-US" altLang="zh-CN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, </a:t>
            </a:r>
            <a:r>
              <a:rPr lang="zh-CN" altLang="en-US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1997</a:t>
            </a:r>
            <a:r>
              <a:rPr lang="en-US" altLang="zh-CN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.</a:t>
            </a:r>
            <a:r>
              <a:rPr lang="zh-CN" altLang="en-US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endParaRPr lang="en-US" altLang="zh-CN" sz="26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00B0F0"/>
              </a:buClr>
              <a:buSzPct val="110000"/>
              <a:buNone/>
            </a:pPr>
            <a:r>
              <a:rPr lang="en-US" altLang="zh-CN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[2] </a:t>
            </a:r>
            <a:r>
              <a:rPr lang="zh-CN" altLang="en-US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陈宝林</a:t>
            </a:r>
            <a:r>
              <a:rPr lang="en-US" altLang="zh-CN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. </a:t>
            </a:r>
            <a:r>
              <a:rPr lang="zh-CN" altLang="en-US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最优化理论与算法</a:t>
            </a:r>
            <a:r>
              <a:rPr lang="en-US" altLang="zh-CN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[M]. </a:t>
            </a:r>
            <a:r>
              <a:rPr lang="zh-CN" altLang="en-US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清华大学出版社</a:t>
            </a:r>
            <a:r>
              <a:rPr lang="en-US" altLang="zh-CN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, </a:t>
            </a:r>
            <a:r>
              <a:rPr lang="zh-CN" altLang="en-US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2005</a:t>
            </a:r>
            <a:r>
              <a:rPr lang="en-US" altLang="zh-CN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.</a:t>
            </a:r>
            <a:endParaRPr lang="en-US" altLang="zh-CN" sz="26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00B0F0"/>
              </a:buClr>
              <a:buSzPct val="110000"/>
              <a:buNone/>
            </a:pPr>
            <a:r>
              <a:rPr lang="en-US" altLang="zh-CN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[3] </a:t>
            </a:r>
            <a:r>
              <a:rPr lang="zh-CN" altLang="en-US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李航</a:t>
            </a:r>
            <a:r>
              <a:rPr lang="en-US" altLang="zh-CN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. </a:t>
            </a:r>
            <a:r>
              <a:rPr lang="zh-CN" altLang="en-US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统计学习方法</a:t>
            </a:r>
            <a:r>
              <a:rPr lang="en-US" altLang="zh-CN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[M]. </a:t>
            </a:r>
            <a:r>
              <a:rPr lang="zh-CN" altLang="en-US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清华大学出版社</a:t>
            </a:r>
            <a:r>
              <a:rPr lang="en-US" altLang="zh-CN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, 2012.</a:t>
            </a:r>
            <a:endParaRPr lang="en-US" altLang="zh-CN" sz="26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00B0F0"/>
              </a:buClr>
              <a:buSzPct val="110000"/>
              <a:buNone/>
            </a:pPr>
            <a:r>
              <a:rPr lang="en-US" altLang="zh-CN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[4] </a:t>
            </a:r>
            <a:r>
              <a:rPr lang="zh-CN" altLang="en-US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周志华</a:t>
            </a:r>
            <a:r>
              <a:rPr lang="en-US" altLang="zh-CN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. </a:t>
            </a:r>
            <a:r>
              <a:rPr lang="zh-CN" altLang="en-US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机器学习</a:t>
            </a:r>
            <a:r>
              <a:rPr lang="en-US" altLang="zh-CN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[M]. </a:t>
            </a:r>
            <a:r>
              <a:rPr lang="zh-CN" altLang="en-US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清华大学出版社</a:t>
            </a:r>
            <a:r>
              <a:rPr lang="en-US" altLang="zh-CN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, 2016.</a:t>
            </a:r>
            <a:endParaRPr lang="en-US" altLang="zh-CN" sz="26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00B0F0"/>
              </a:buClr>
              <a:buSzPct val="110000"/>
              <a:buNone/>
            </a:pPr>
            <a:r>
              <a:rPr lang="en-US" altLang="zh-CN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[5] </a:t>
            </a:r>
            <a:r>
              <a:rPr lang="zh-CN" altLang="en-US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王宜举</a:t>
            </a:r>
            <a:r>
              <a:rPr lang="en-US" altLang="zh-CN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, </a:t>
            </a:r>
            <a:r>
              <a:rPr lang="zh-CN" altLang="en-US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修乃华</a:t>
            </a:r>
            <a:r>
              <a:rPr lang="en-US" altLang="zh-CN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.</a:t>
            </a:r>
            <a:r>
              <a:rPr lang="zh-CN" altLang="en-US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 非线性最优化理论与方法（第三版）</a:t>
            </a:r>
            <a:r>
              <a:rPr lang="en-US" altLang="zh-CN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[M].</a:t>
            </a:r>
            <a:endParaRPr lang="en-US" altLang="zh-CN" sz="26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00B0F0"/>
              </a:buClr>
              <a:buSzPct val="110000"/>
              <a:buNone/>
            </a:pPr>
            <a:r>
              <a:rPr lang="en-US" altLang="zh-CN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</a:t>
            </a:r>
            <a:r>
              <a:rPr lang="zh-CN" altLang="en-US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科学出版社，201</a:t>
            </a:r>
            <a:r>
              <a:rPr lang="en-US" altLang="zh-CN" sz="2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9.</a:t>
            </a:r>
            <a:endParaRPr lang="en-US" altLang="zh-CN" sz="2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00B0F0"/>
              </a:buClr>
              <a:buSzPct val="110000"/>
              <a:buFontTx/>
              <a:buAutoNum type="circleNumDbPlain"/>
            </a:pPr>
            <a:endParaRPr lang="en-US" altLang="zh-CN" sz="2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00B0F0"/>
              </a:buClr>
              <a:buSzPct val="110000"/>
              <a:buNone/>
            </a:pP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/>
          <p:nvPr/>
        </p:nvSpPr>
        <p:spPr>
          <a:xfrm>
            <a:off x="657225" y="2214563"/>
            <a:ext cx="1511300" cy="6477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eaLnBrk="0" hangingPunct="0"/>
            <a:endParaRPr lang="en-US" altLang="zh-CN" sz="2800" dirty="0">
              <a:latin typeface="Verdana" panose="020B0604030504040204" pitchFamily="34" charset="0"/>
            </a:endParaRPr>
          </a:p>
          <a:p>
            <a:pPr eaLnBrk="0" hangingPunct="0"/>
            <a:endParaRPr lang="en-US" altLang="zh-CN" sz="2800" dirty="0">
              <a:latin typeface="Verdana" panose="020B0604030504040204" pitchFamily="34" charset="0"/>
            </a:endParaRPr>
          </a:p>
          <a:p>
            <a:pPr eaLnBrk="0" hangingPunct="0"/>
            <a:endParaRPr lang="en-US" altLang="zh-CN" sz="2800" dirty="0">
              <a:latin typeface="Verdana" panose="020B0604030504040204" pitchFamily="34" charset="0"/>
            </a:endParaRPr>
          </a:p>
          <a:p>
            <a:pPr eaLnBrk="0" hangingPunct="0"/>
            <a:endParaRPr lang="en-US" altLang="zh-CN" sz="2800" dirty="0">
              <a:latin typeface="Verdana" panose="020B0604030504040204" pitchFamily="34" charset="0"/>
            </a:endParaRPr>
          </a:p>
          <a:p>
            <a:pPr eaLnBrk="0" hangingPunct="0"/>
            <a:endParaRPr lang="en-US" altLang="zh-CN" sz="2800" dirty="0">
              <a:latin typeface="Verdana" panose="020B0604030504040204" pitchFamily="34" charset="0"/>
            </a:endParaRPr>
          </a:p>
          <a:p>
            <a:pPr eaLnBrk="0" hangingPunct="0"/>
            <a:endParaRPr lang="en-US" altLang="zh-CN" sz="2800" dirty="0">
              <a:latin typeface="Verdana" panose="020B0604030504040204" pitchFamily="34" charset="0"/>
            </a:endParaRPr>
          </a:p>
          <a:p>
            <a:pPr eaLnBrk="0" hangingPunct="0"/>
            <a:endParaRPr lang="en-US" altLang="zh-CN" sz="2800" dirty="0">
              <a:latin typeface="Verdana" panose="020B0604030504040204" pitchFamily="34" charset="0"/>
            </a:endParaRPr>
          </a:p>
        </p:txBody>
      </p:sp>
      <p:sp>
        <p:nvSpPr>
          <p:cNvPr id="31747" name="TextBox 5"/>
          <p:cNvSpPr txBox="1"/>
          <p:nvPr/>
        </p:nvSpPr>
        <p:spPr>
          <a:xfrm>
            <a:off x="2281238" y="762000"/>
            <a:ext cx="6745287" cy="12017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3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泰勒</a:t>
            </a:r>
            <a:r>
              <a:rPr lang="zh-CN" altLang="zh-CN" sz="3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展开式</a:t>
            </a:r>
            <a:r>
              <a:rPr lang="en-US" altLang="zh-CN" sz="3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Bahnschrift Condensed" panose="020B0502040204020203" pitchFamily="34" charset="0"/>
              </a:rPr>
              <a:t>(Taylor </a:t>
            </a:r>
            <a:r>
              <a:rPr lang="en-US" altLang="zh-CN" sz="2800" dirty="0">
                <a:solidFill>
                  <a:srgbClr val="0070C0"/>
                </a:solidFill>
                <a:latin typeface="Bahnschrift Condensed" panose="020B0502040204020203" pitchFamily="34" charset="0"/>
              </a:rPr>
              <a:t>Expansion)</a:t>
            </a:r>
            <a:endParaRPr lang="en-US" altLang="zh-CN" sz="28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0" hangingPunct="0"/>
            <a:endParaRPr lang="zh-CN" altLang="en-US" sz="36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1718" y="1526223"/>
            <a:ext cx="8640577" cy="2577822"/>
          </a:xfrm>
          <a:prstGeom prst="rect">
            <a:avLst/>
          </a:prstGeom>
          <a:blipFill rotWithShape="0">
            <a:blip r:embed="rId1" cstate="print"/>
            <a:stretch>
              <a:fillRect l="-917" t="-236" r="-4658" b="-1655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9" name="矩形 2"/>
          <p:cNvSpPr/>
          <p:nvPr/>
        </p:nvSpPr>
        <p:spPr>
          <a:xfrm>
            <a:off x="792163" y="1419225"/>
            <a:ext cx="7289800" cy="974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56739" y="4263592"/>
            <a:ext cx="5715382" cy="461665"/>
          </a:xfrm>
          <a:prstGeom prst="rect">
            <a:avLst/>
          </a:prstGeom>
          <a:blipFill rotWithShape="0">
            <a:blip r:embed="rId2" cstate="print"/>
            <a:stretch>
              <a:fillRect l="-1494" t="-14474" b="-26316"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kern="1200" cap="none" spc="0" normalizeH="0" baseline="0" noProof="1">
              <a:noFill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98926" y="4690844"/>
            <a:ext cx="8129213" cy="613886"/>
          </a:xfrm>
          <a:prstGeom prst="rect">
            <a:avLst/>
          </a:prstGeom>
          <a:blipFill rotWithShape="0">
            <a:blip r:embed="rId3" cstate="print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92838" y="5324475"/>
            <a:ext cx="26543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</a:rPr>
              <a:t>【</a:t>
            </a:r>
            <a:r>
              <a:rPr lang="zh-CN" altLang="en-US" sz="2000" dirty="0">
                <a:latin typeface="Arial" panose="020B0604020202020204" pitchFamily="34" charset="0"/>
              </a:rPr>
              <a:t>牛顿法的基础</a:t>
            </a:r>
            <a:r>
              <a:rPr lang="en-US" altLang="zh-CN" sz="2000" dirty="0">
                <a:latin typeface="Arial" panose="020B0604020202020204" pitchFamily="34" charset="0"/>
              </a:rPr>
              <a:t>】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31753" name="TextBox 8"/>
          <p:cNvSpPr txBox="1"/>
          <p:nvPr/>
        </p:nvSpPr>
        <p:spPr>
          <a:xfrm>
            <a:off x="6918325" y="233363"/>
            <a:ext cx="1982788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预备知识</a:t>
            </a:r>
            <a:endParaRPr lang="zh-CN" altLang="en-US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/>
          <p:nvPr/>
        </p:nvSpPr>
        <p:spPr>
          <a:xfrm>
            <a:off x="476250" y="2214563"/>
            <a:ext cx="1511300" cy="6477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eaLnBrk="0" hangingPunct="0"/>
            <a:endParaRPr lang="en-US" altLang="zh-CN" sz="2800" dirty="0">
              <a:latin typeface="Verdana" panose="020B0604030504040204" pitchFamily="34" charset="0"/>
            </a:endParaRPr>
          </a:p>
          <a:p>
            <a:pPr eaLnBrk="0" hangingPunct="0"/>
            <a:endParaRPr lang="en-US" altLang="zh-CN" sz="2800" dirty="0">
              <a:latin typeface="Verdana" panose="020B0604030504040204" pitchFamily="34" charset="0"/>
            </a:endParaRPr>
          </a:p>
          <a:p>
            <a:pPr eaLnBrk="0" hangingPunct="0"/>
            <a:endParaRPr lang="en-US" altLang="zh-CN" sz="2800" dirty="0">
              <a:latin typeface="Verdana" panose="020B0604030504040204" pitchFamily="34" charset="0"/>
            </a:endParaRPr>
          </a:p>
          <a:p>
            <a:pPr eaLnBrk="0" hangingPunct="0"/>
            <a:endParaRPr lang="en-US" altLang="zh-CN" sz="2800" dirty="0">
              <a:latin typeface="Verdana" panose="020B0604030504040204" pitchFamily="34" charset="0"/>
            </a:endParaRPr>
          </a:p>
          <a:p>
            <a:pPr eaLnBrk="0" hangingPunct="0"/>
            <a:endParaRPr lang="en-US" altLang="zh-CN" sz="2800" dirty="0">
              <a:latin typeface="Verdana" panose="020B0604030504040204" pitchFamily="34" charset="0"/>
            </a:endParaRPr>
          </a:p>
          <a:p>
            <a:pPr eaLnBrk="0" hangingPunct="0"/>
            <a:endParaRPr lang="en-US" altLang="zh-CN" sz="2800" dirty="0">
              <a:latin typeface="Verdana" panose="020B0604030504040204" pitchFamily="34" charset="0"/>
            </a:endParaRPr>
          </a:p>
          <a:p>
            <a:pPr eaLnBrk="0" hangingPunct="0"/>
            <a:endParaRPr lang="en-US" altLang="zh-CN" sz="2800" dirty="0">
              <a:latin typeface="Verdana" panose="020B0604030504040204" pitchFamily="34" charset="0"/>
            </a:endParaRPr>
          </a:p>
        </p:txBody>
      </p:sp>
      <p:sp>
        <p:nvSpPr>
          <p:cNvPr id="2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7159" y="2021139"/>
            <a:ext cx="8010533" cy="1912255"/>
          </a:xfrm>
          <a:prstGeom prst="rect">
            <a:avLst/>
          </a:prstGeom>
          <a:blipFill rotWithShape="0">
            <a:blip r:embed="rId1" cstate="print"/>
            <a:stretch>
              <a:fillRect l="-1065" t="-319" r="-1142" b="-4153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2" name="矩形 2"/>
          <p:cNvSpPr/>
          <p:nvPr/>
        </p:nvSpPr>
        <p:spPr>
          <a:xfrm>
            <a:off x="792163" y="1419225"/>
            <a:ext cx="7289800" cy="974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2773" name="文本框 5"/>
          <p:cNvSpPr txBox="1"/>
          <p:nvPr/>
        </p:nvSpPr>
        <p:spPr>
          <a:xfrm>
            <a:off x="596900" y="4343400"/>
            <a:ext cx="8610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例题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：                         </a:t>
            </a:r>
            <a:r>
              <a:rPr lang="en-US" altLang="zh-CN" sz="2400" dirty="0">
                <a:latin typeface="Arial" panose="020B0604020202020204" pitchFamily="34" charset="0"/>
              </a:rPr>
              <a:t>,</a:t>
            </a:r>
            <a:r>
              <a:rPr lang="zh-CN" altLang="en-US" sz="2400" dirty="0">
                <a:latin typeface="Arial" panose="020B0604020202020204" pitchFamily="34" charset="0"/>
              </a:rPr>
              <a:t>判断如下二元函数是否二阶连续可微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graphicFrame>
        <p:nvGraphicFramePr>
          <p:cNvPr id="32774" name="对象 6"/>
          <p:cNvGraphicFramePr/>
          <p:nvPr/>
        </p:nvGraphicFramePr>
        <p:xfrm>
          <a:off x="1290638" y="5081588"/>
          <a:ext cx="21272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2" imgW="26517600" imgH="5791200" progId="Equation.DSMT4">
                  <p:embed/>
                </p:oleObj>
              </mc:Choice>
              <mc:Fallback>
                <p:oleObj name="" r:id="rId2" imgW="26517600" imgH="5791200" progId="Equation.DSMT4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90638" y="5081588"/>
                        <a:ext cx="2127250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46805" y="4197762"/>
            <a:ext cx="2378986" cy="745460"/>
          </a:xfrm>
          <a:prstGeom prst="rect">
            <a:avLst/>
          </a:prstGeom>
          <a:blipFill rotWithShape="0">
            <a:blip r:embed="rId4" cstate="print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2776" name="对象 8"/>
          <p:cNvGraphicFramePr/>
          <p:nvPr/>
        </p:nvGraphicFramePr>
        <p:xfrm>
          <a:off x="4076700" y="5006975"/>
          <a:ext cx="46339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5" imgW="60655200" imgH="7010400" progId="Equation.DSMT4">
                  <p:embed/>
                </p:oleObj>
              </mc:Choice>
              <mc:Fallback>
                <p:oleObj name="" r:id="rId5" imgW="60655200" imgH="7010400" progId="Equation.DSMT4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76700" y="5006975"/>
                        <a:ext cx="4633913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857"/>
          <p:cNvSpPr>
            <a:spLocks noEditPoints="1"/>
          </p:cNvSpPr>
          <p:nvPr/>
        </p:nvSpPr>
        <p:spPr>
          <a:xfrm>
            <a:off x="4611688" y="5605463"/>
            <a:ext cx="311150" cy="311150"/>
          </a:xfrm>
          <a:custGeom>
            <a:avLst/>
            <a:gdLst/>
            <a:ahLst/>
            <a:cxnLst>
              <a:cxn ang="0">
                <a:pos x="112574794" y="0"/>
              </a:cxn>
              <a:cxn ang="0">
                <a:pos x="0" y="112574794"/>
              </a:cxn>
              <a:cxn ang="0">
                <a:pos x="112574794" y="225149587"/>
              </a:cxn>
              <a:cxn ang="0">
                <a:pos x="225149587" y="112574794"/>
              </a:cxn>
              <a:cxn ang="0">
                <a:pos x="112574794" y="0"/>
              </a:cxn>
              <a:cxn ang="0">
                <a:pos x="135613642" y="112574794"/>
              </a:cxn>
              <a:cxn ang="0">
                <a:pos x="176977778" y="153415764"/>
              </a:cxn>
              <a:cxn ang="0">
                <a:pos x="153415764" y="176977778"/>
              </a:cxn>
              <a:cxn ang="0">
                <a:pos x="112574794" y="135613642"/>
              </a:cxn>
              <a:cxn ang="0">
                <a:pos x="71733823" y="176977778"/>
              </a:cxn>
              <a:cxn ang="0">
                <a:pos x="48171809" y="153415764"/>
              </a:cxn>
              <a:cxn ang="0">
                <a:pos x="89535945" y="112574794"/>
              </a:cxn>
              <a:cxn ang="0">
                <a:pos x="48171809" y="71733823"/>
              </a:cxn>
              <a:cxn ang="0">
                <a:pos x="71733823" y="48171809"/>
              </a:cxn>
              <a:cxn ang="0">
                <a:pos x="112574794" y="89535945"/>
              </a:cxn>
              <a:cxn ang="0">
                <a:pos x="153415764" y="48171809"/>
              </a:cxn>
              <a:cxn ang="0">
                <a:pos x="176977778" y="71733823"/>
              </a:cxn>
              <a:cxn ang="0">
                <a:pos x="135613642" y="112574794"/>
              </a:cxn>
            </a:cxnLst>
            <a:rect l="0" t="0" r="0" b="0"/>
            <a:pathLst>
              <a:path w="430" h="430">
                <a:moveTo>
                  <a:pt x="215" y="0"/>
                </a:moveTo>
                <a:cubicBezTo>
                  <a:pt x="96" y="0"/>
                  <a:pt x="0" y="96"/>
                  <a:pt x="0" y="215"/>
                </a:cubicBezTo>
                <a:cubicBezTo>
                  <a:pt x="0" y="334"/>
                  <a:pt x="96" y="430"/>
                  <a:pt x="215" y="430"/>
                </a:cubicBezTo>
                <a:cubicBezTo>
                  <a:pt x="334" y="430"/>
                  <a:pt x="430" y="334"/>
                  <a:pt x="430" y="215"/>
                </a:cubicBezTo>
                <a:cubicBezTo>
                  <a:pt x="430" y="96"/>
                  <a:pt x="334" y="0"/>
                  <a:pt x="215" y="0"/>
                </a:cubicBezTo>
                <a:close/>
                <a:moveTo>
                  <a:pt x="259" y="215"/>
                </a:moveTo>
                <a:cubicBezTo>
                  <a:pt x="338" y="293"/>
                  <a:pt x="338" y="293"/>
                  <a:pt x="338" y="293"/>
                </a:cubicBezTo>
                <a:cubicBezTo>
                  <a:pt x="293" y="338"/>
                  <a:pt x="293" y="338"/>
                  <a:pt x="293" y="338"/>
                </a:cubicBezTo>
                <a:cubicBezTo>
                  <a:pt x="215" y="259"/>
                  <a:pt x="215" y="259"/>
                  <a:pt x="215" y="259"/>
                </a:cubicBezTo>
                <a:cubicBezTo>
                  <a:pt x="137" y="338"/>
                  <a:pt x="137" y="338"/>
                  <a:pt x="137" y="338"/>
                </a:cubicBezTo>
                <a:cubicBezTo>
                  <a:pt x="92" y="293"/>
                  <a:pt x="92" y="293"/>
                  <a:pt x="92" y="293"/>
                </a:cubicBezTo>
                <a:cubicBezTo>
                  <a:pt x="171" y="215"/>
                  <a:pt x="171" y="215"/>
                  <a:pt x="171" y="215"/>
                </a:cubicBezTo>
                <a:cubicBezTo>
                  <a:pt x="92" y="137"/>
                  <a:pt x="92" y="137"/>
                  <a:pt x="92" y="137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215" y="171"/>
                  <a:pt x="215" y="171"/>
                  <a:pt x="215" y="171"/>
                </a:cubicBezTo>
                <a:cubicBezTo>
                  <a:pt x="293" y="92"/>
                  <a:pt x="293" y="92"/>
                  <a:pt x="293" y="92"/>
                </a:cubicBezTo>
                <a:cubicBezTo>
                  <a:pt x="338" y="137"/>
                  <a:pt x="338" y="137"/>
                  <a:pt x="338" y="137"/>
                </a:cubicBezTo>
                <a:cubicBezTo>
                  <a:pt x="259" y="215"/>
                  <a:pt x="259" y="215"/>
                  <a:pt x="259" y="215"/>
                </a:cubicBezTo>
                <a:close/>
              </a:path>
            </a:pathLst>
          </a:custGeom>
          <a:solidFill>
            <a:srgbClr val="00B050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222"/>
          <p:cNvSpPr>
            <a:spLocks noEditPoints="1"/>
          </p:cNvSpPr>
          <p:nvPr/>
        </p:nvSpPr>
        <p:spPr>
          <a:xfrm>
            <a:off x="1822450" y="5626100"/>
            <a:ext cx="285750" cy="271463"/>
          </a:xfrm>
          <a:custGeom>
            <a:avLst/>
            <a:gdLst/>
            <a:ahLst/>
            <a:cxnLst>
              <a:cxn ang="0">
                <a:pos x="99093522" y="0"/>
              </a:cxn>
              <a:cxn ang="0">
                <a:pos x="0" y="89432563"/>
              </a:cxn>
              <a:cxn ang="0">
                <a:pos x="99093522" y="178864467"/>
              </a:cxn>
              <a:cxn ang="0">
                <a:pos x="198187045" y="89432563"/>
              </a:cxn>
              <a:cxn ang="0">
                <a:pos x="99093522" y="0"/>
              </a:cxn>
              <a:cxn ang="0">
                <a:pos x="82257160" y="137621199"/>
              </a:cxn>
              <a:cxn ang="0">
                <a:pos x="35596682" y="95510171"/>
              </a:cxn>
              <a:cxn ang="0">
                <a:pos x="55318981" y="77276687"/>
              </a:cxn>
              <a:cxn ang="0">
                <a:pos x="82257160" y="101587780"/>
              </a:cxn>
              <a:cxn ang="0">
                <a:pos x="144310686" y="45584699"/>
              </a:cxn>
              <a:cxn ang="0">
                <a:pos x="164033678" y="63383975"/>
              </a:cxn>
              <a:cxn ang="0">
                <a:pos x="82257160" y="137621199"/>
              </a:cxn>
            </a:cxnLst>
            <a:rect l="0" t="0" r="0" b="0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rgbClr val="7575D1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9" name="TextBox 5"/>
          <p:cNvSpPr txBox="1"/>
          <p:nvPr/>
        </p:nvSpPr>
        <p:spPr>
          <a:xfrm>
            <a:off x="1106488" y="949325"/>
            <a:ext cx="7920037" cy="15696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3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二阶</a:t>
            </a:r>
            <a:r>
              <a:rPr lang="zh-CN" altLang="zh-CN" sz="3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连续可微</a:t>
            </a:r>
            <a:r>
              <a:rPr lang="zh-CN" altLang="zh-CN" sz="3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endParaRPr lang="en-US" altLang="zh-CN" sz="3600" dirty="0" smtClean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2400" dirty="0" smtClean="0">
                <a:solidFill>
                  <a:srgbClr val="0070C0"/>
                </a:solidFill>
                <a:latin typeface="Bahnschrift Condensed" panose="020B0502040204020203" pitchFamily="34" charset="0"/>
              </a:rPr>
              <a:t>(</a:t>
            </a:r>
            <a:r>
              <a:rPr lang="en-US" altLang="zh-CN" sz="2400" dirty="0">
                <a:solidFill>
                  <a:srgbClr val="0070C0"/>
                </a:solidFill>
                <a:latin typeface="Bahnschrift Condensed" panose="020B0502040204020203" pitchFamily="34" charset="0"/>
              </a:rPr>
              <a:t>Twice continuously differentiable function)</a:t>
            </a:r>
            <a:endParaRPr lang="en-US" altLang="zh-C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algn="ctr"/>
            <a:endParaRPr lang="zh-CN" altLang="zh-CN" sz="36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780" name="TextBox 13"/>
          <p:cNvSpPr txBox="1"/>
          <p:nvPr/>
        </p:nvSpPr>
        <p:spPr>
          <a:xfrm>
            <a:off x="6918325" y="233363"/>
            <a:ext cx="1982788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预备知识</a:t>
            </a:r>
            <a:endParaRPr lang="zh-CN" altLang="en-US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/>
          <p:nvPr/>
        </p:nvSpPr>
        <p:spPr>
          <a:xfrm>
            <a:off x="657225" y="2214563"/>
            <a:ext cx="1511300" cy="6477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eaLnBrk="0" hangingPunct="0"/>
            <a:endParaRPr lang="en-US" altLang="zh-CN" sz="2800" dirty="0">
              <a:latin typeface="Verdana" panose="020B0604030504040204" pitchFamily="34" charset="0"/>
            </a:endParaRPr>
          </a:p>
          <a:p>
            <a:pPr eaLnBrk="0" hangingPunct="0"/>
            <a:endParaRPr lang="en-US" altLang="zh-CN" sz="2800" dirty="0">
              <a:latin typeface="Verdana" panose="020B0604030504040204" pitchFamily="34" charset="0"/>
            </a:endParaRPr>
          </a:p>
          <a:p>
            <a:pPr eaLnBrk="0" hangingPunct="0"/>
            <a:endParaRPr lang="en-US" altLang="zh-CN" sz="2800" dirty="0">
              <a:latin typeface="Verdana" panose="020B0604030504040204" pitchFamily="34" charset="0"/>
            </a:endParaRPr>
          </a:p>
          <a:p>
            <a:pPr eaLnBrk="0" hangingPunct="0"/>
            <a:endParaRPr lang="en-US" altLang="zh-CN" sz="2800" dirty="0">
              <a:latin typeface="Verdana" panose="020B0604030504040204" pitchFamily="34" charset="0"/>
            </a:endParaRPr>
          </a:p>
          <a:p>
            <a:pPr eaLnBrk="0" hangingPunct="0"/>
            <a:endParaRPr lang="en-US" altLang="zh-CN" sz="2800" dirty="0">
              <a:latin typeface="Verdana" panose="020B0604030504040204" pitchFamily="34" charset="0"/>
            </a:endParaRPr>
          </a:p>
          <a:p>
            <a:pPr eaLnBrk="0" hangingPunct="0"/>
            <a:endParaRPr lang="en-US" altLang="zh-CN" sz="2800" dirty="0">
              <a:latin typeface="Verdana" panose="020B0604030504040204" pitchFamily="34" charset="0"/>
            </a:endParaRPr>
          </a:p>
          <a:p>
            <a:pPr eaLnBrk="0" hangingPunct="0"/>
            <a:endParaRPr lang="en-US" altLang="zh-CN" sz="2800" dirty="0">
              <a:latin typeface="Verdana" panose="020B0604030504040204" pitchFamily="34" charset="0"/>
            </a:endParaRPr>
          </a:p>
        </p:txBody>
      </p:sp>
      <p:sp>
        <p:nvSpPr>
          <p:cNvPr id="3078" name="TextBox 5"/>
          <p:cNvSpPr txBox="1"/>
          <p:nvPr/>
        </p:nvSpPr>
        <p:spPr>
          <a:xfrm>
            <a:off x="3063875" y="690563"/>
            <a:ext cx="5108575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zh-CN" altLang="zh-CN" sz="3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函数的梯度</a:t>
            </a:r>
            <a:r>
              <a:rPr lang="en-US" altLang="zh-CN" sz="2800" dirty="0">
                <a:solidFill>
                  <a:srgbClr val="0070C0"/>
                </a:solidFill>
                <a:latin typeface="Bahnschrift Condensed" panose="020B0502040204020203" pitchFamily="34" charset="0"/>
              </a:rPr>
              <a:t>(Gradient)</a:t>
            </a:r>
            <a:endParaRPr lang="zh-CN" altLang="en-US" sz="2400" dirty="0">
              <a:solidFill>
                <a:srgbClr val="0070C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10595" y="1403865"/>
            <a:ext cx="8001381" cy="1996765"/>
          </a:xfrm>
          <a:prstGeom prst="rect">
            <a:avLst/>
          </a:prstGeom>
          <a:blipFill rotWithShape="0">
            <a:blip r:embed="rId1" cstate="print"/>
            <a:stretch>
              <a:fillRect l="-1066" t="-305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7" name="矩形 2"/>
          <p:cNvSpPr/>
          <p:nvPr/>
        </p:nvSpPr>
        <p:spPr>
          <a:xfrm>
            <a:off x="792163" y="1419225"/>
            <a:ext cx="7289800" cy="974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矩形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81754" y="5049108"/>
            <a:ext cx="7245483" cy="572464"/>
          </a:xfrm>
          <a:prstGeom prst="rect">
            <a:avLst/>
          </a:prstGeom>
          <a:blipFill rotWithShape="0">
            <a:blip r:embed="rId2" cstate="print"/>
            <a:stretch>
              <a:fillRect b="-15957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06769" y="2753361"/>
            <a:ext cx="7245483" cy="1428020"/>
          </a:xfrm>
          <a:prstGeom prst="rect">
            <a:avLst/>
          </a:prstGeom>
          <a:blipFill rotWithShape="0">
            <a:blip r:embed="rId3" cstate="print"/>
            <a:stretch>
              <a:fillRect l="-1347" b="-5556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41778" y="4104045"/>
            <a:ext cx="6345423" cy="995337"/>
          </a:xfrm>
          <a:prstGeom prst="rect">
            <a:avLst/>
          </a:prstGeom>
          <a:blipFill rotWithShape="0">
            <a:blip r:embed="rId4" cstate="print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91808" y="5267963"/>
            <a:ext cx="6544823" cy="1266244"/>
          </a:xfrm>
          <a:prstGeom prst="rect">
            <a:avLst/>
          </a:prstGeom>
          <a:blipFill rotWithShape="0">
            <a:blip r:embed="rId5" cstate="print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17563" y="771525"/>
            <a:ext cx="1627187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连续可微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8" name="右箭头 17"/>
          <p:cNvSpPr/>
          <p:nvPr/>
        </p:nvSpPr>
        <p:spPr bwMode="auto">
          <a:xfrm>
            <a:off x="2444750" y="935038"/>
            <a:ext cx="461963" cy="22383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804" name="TextBox 12"/>
          <p:cNvSpPr txBox="1"/>
          <p:nvPr/>
        </p:nvSpPr>
        <p:spPr>
          <a:xfrm>
            <a:off x="6918325" y="233363"/>
            <a:ext cx="1982788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预备知识</a:t>
            </a:r>
            <a:endParaRPr lang="zh-CN" altLang="en-US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17" grpId="0"/>
      <p:bldP spid="18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 bwMode="auto">
          <a:xfrm>
            <a:off x="6662738" y="2259013"/>
            <a:ext cx="2130425" cy="23399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819" name="Rectangle 2"/>
          <p:cNvSpPr/>
          <p:nvPr/>
        </p:nvSpPr>
        <p:spPr>
          <a:xfrm>
            <a:off x="657225" y="2214563"/>
            <a:ext cx="1511300" cy="6477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eaLnBrk="0" hangingPunct="0"/>
            <a:endParaRPr lang="en-US" altLang="zh-CN" sz="2800" dirty="0">
              <a:latin typeface="Verdana" panose="020B0604030504040204" pitchFamily="34" charset="0"/>
            </a:endParaRPr>
          </a:p>
          <a:p>
            <a:pPr eaLnBrk="0" hangingPunct="0"/>
            <a:endParaRPr lang="en-US" altLang="zh-CN" sz="2800" dirty="0">
              <a:latin typeface="Verdana" panose="020B0604030504040204" pitchFamily="34" charset="0"/>
            </a:endParaRPr>
          </a:p>
          <a:p>
            <a:pPr eaLnBrk="0" hangingPunct="0"/>
            <a:endParaRPr lang="en-US" altLang="zh-CN" sz="2800" dirty="0">
              <a:latin typeface="Verdana" panose="020B0604030504040204" pitchFamily="34" charset="0"/>
            </a:endParaRPr>
          </a:p>
          <a:p>
            <a:pPr eaLnBrk="0" hangingPunct="0"/>
            <a:endParaRPr lang="en-US" altLang="zh-CN" sz="2800" dirty="0">
              <a:latin typeface="Verdana" panose="020B0604030504040204" pitchFamily="34" charset="0"/>
            </a:endParaRPr>
          </a:p>
          <a:p>
            <a:pPr eaLnBrk="0" hangingPunct="0"/>
            <a:endParaRPr lang="en-US" altLang="zh-CN" sz="2800" dirty="0">
              <a:latin typeface="Verdana" panose="020B0604030504040204" pitchFamily="34" charset="0"/>
            </a:endParaRPr>
          </a:p>
          <a:p>
            <a:pPr eaLnBrk="0" hangingPunct="0"/>
            <a:endParaRPr lang="en-US" altLang="zh-CN" sz="2800" dirty="0">
              <a:latin typeface="Verdana" panose="020B0604030504040204" pitchFamily="34" charset="0"/>
            </a:endParaRPr>
          </a:p>
          <a:p>
            <a:pPr eaLnBrk="0" hangingPunct="0"/>
            <a:endParaRPr lang="en-US" altLang="zh-CN" sz="2800" dirty="0">
              <a:latin typeface="Verdana" panose="020B0604030504040204" pitchFamily="34" charset="0"/>
            </a:endParaRPr>
          </a:p>
        </p:txBody>
      </p:sp>
      <p:sp>
        <p:nvSpPr>
          <p:cNvPr id="3078" name="TextBox 5"/>
          <p:cNvSpPr txBox="1"/>
          <p:nvPr/>
        </p:nvSpPr>
        <p:spPr>
          <a:xfrm>
            <a:off x="3646488" y="684213"/>
            <a:ext cx="40497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zh-CN" altLang="zh-CN" sz="3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函数的</a:t>
            </a:r>
            <a:r>
              <a:rPr lang="en-US" altLang="zh-CN" sz="3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Hesse</a:t>
            </a:r>
            <a:r>
              <a:rPr lang="zh-CN" altLang="en-US" sz="3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矩阵</a:t>
            </a:r>
            <a:endParaRPr lang="zh-CN" altLang="en-US" sz="36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1724" y="1358862"/>
            <a:ext cx="8001381" cy="1052596"/>
          </a:xfrm>
          <a:prstGeom prst="rect">
            <a:avLst/>
          </a:prstGeom>
          <a:blipFill rotWithShape="0">
            <a:blip r:embed="rId1" cstate="print"/>
            <a:stretch>
              <a:fillRect l="-1067" t="-578" b="-5780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2" name="矩形 2"/>
          <p:cNvSpPr/>
          <p:nvPr/>
        </p:nvSpPr>
        <p:spPr>
          <a:xfrm>
            <a:off x="792163" y="1419225"/>
            <a:ext cx="7289800" cy="974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1675" y="771525"/>
            <a:ext cx="234950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二阶</a:t>
            </a:r>
            <a:r>
              <a:rPr lang="zh-CN" altLang="zh-CN" sz="28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连续可微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" name="右箭头 6"/>
          <p:cNvSpPr/>
          <p:nvPr/>
        </p:nvSpPr>
        <p:spPr bwMode="auto">
          <a:xfrm>
            <a:off x="3111500" y="935038"/>
            <a:ext cx="461963" cy="22383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91808" y="2221297"/>
            <a:ext cx="4067020" cy="2512790"/>
          </a:xfrm>
          <a:prstGeom prst="rect">
            <a:avLst/>
          </a:prstGeom>
          <a:blipFill rotWithShape="0">
            <a:blip r:embed="rId2" cstate="print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66733" y="4484902"/>
            <a:ext cx="8080514" cy="1421542"/>
          </a:xfrm>
          <a:prstGeom prst="rect">
            <a:avLst/>
          </a:prstGeom>
          <a:blipFill rotWithShape="0">
            <a:blip r:embed="rId3" cstate="print"/>
            <a:stretch>
              <a:fillRect l="-1207" b="-5150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76869" y="5294955"/>
            <a:ext cx="4859214" cy="1554273"/>
          </a:xfrm>
          <a:prstGeom prst="rect">
            <a:avLst/>
          </a:prstGeom>
          <a:blipFill rotWithShape="0">
            <a:blip r:embed="rId4" cstate="print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42188" y="6343650"/>
            <a:ext cx="130492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</a:rPr>
              <a:t>单位矩阵</a:t>
            </a:r>
            <a:endParaRPr lang="zh-CN" altLang="en-US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14608" y="2522440"/>
            <a:ext cx="2164952" cy="818750"/>
          </a:xfrm>
          <a:prstGeom prst="rect">
            <a:avLst/>
          </a:prstGeom>
          <a:blipFill rotWithShape="0">
            <a:blip r:embed="rId5" cstate="print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下箭头 13"/>
          <p:cNvSpPr/>
          <p:nvPr/>
        </p:nvSpPr>
        <p:spPr bwMode="auto">
          <a:xfrm>
            <a:off x="7521575" y="3355975"/>
            <a:ext cx="314325" cy="47148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42138" y="3931405"/>
            <a:ext cx="2267159" cy="400110"/>
          </a:xfrm>
          <a:prstGeom prst="rect">
            <a:avLst/>
          </a:prstGeom>
          <a:blipFill rotWithShape="0">
            <a:blip r:embed="rId6" cstate="print"/>
            <a:stretch>
              <a:fillRect t="-12121" r="-2965" b="-22727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矩形 1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99487" y="5769156"/>
            <a:ext cx="1731500" cy="605359"/>
          </a:xfrm>
          <a:prstGeom prst="rect">
            <a:avLst/>
          </a:prstGeom>
          <a:blipFill rotWithShape="0">
            <a:blip r:embed="rId7" cstate="print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下箭头 17"/>
          <p:cNvSpPr/>
          <p:nvPr/>
        </p:nvSpPr>
        <p:spPr bwMode="auto">
          <a:xfrm rot="16200000">
            <a:off x="2759075" y="5937250"/>
            <a:ext cx="315913" cy="24923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21061" y="5859162"/>
            <a:ext cx="337259" cy="400110"/>
          </a:xfrm>
          <a:prstGeom prst="rect">
            <a:avLst/>
          </a:prstGeom>
          <a:blipFill rotWithShape="0">
            <a:blip r:embed="rId8" cstate="print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35" name="TextBox 18"/>
          <p:cNvSpPr txBox="1"/>
          <p:nvPr/>
        </p:nvSpPr>
        <p:spPr>
          <a:xfrm>
            <a:off x="6918325" y="233363"/>
            <a:ext cx="1982788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预备知识</a:t>
            </a:r>
            <a:endParaRPr lang="zh-CN" altLang="en-US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3078" grpId="0"/>
      <p:bldP spid="6" grpId="0"/>
      <p:bldP spid="7" grpId="0" bldLvl="0" animBg="1"/>
      <p:bldP spid="9" grpId="0"/>
      <p:bldP spid="14" grpId="0" bldLvl="0" animBg="1"/>
      <p:bldP spid="14" grpId="1" bldLvl="0" animBg="1"/>
      <p:bldP spid="18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 bwMode="auto">
          <a:xfrm>
            <a:off x="7137400" y="2854325"/>
            <a:ext cx="1751013" cy="2386013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文本框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2274" y="2760749"/>
            <a:ext cx="6660444" cy="2502608"/>
          </a:xfrm>
          <a:prstGeom prst="rect">
            <a:avLst/>
          </a:prstGeom>
          <a:blipFill rotWithShape="0">
            <a:blip r:embed="rId1" cstate="print"/>
            <a:stretch>
              <a:fillRect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kern="1200" cap="none" spc="0" normalizeH="0" baseline="0" noProof="1">
              <a:noFill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4" name="矩形 3"/>
          <p:cNvSpPr/>
          <p:nvPr/>
        </p:nvSpPr>
        <p:spPr>
          <a:xfrm>
            <a:off x="476250" y="1062038"/>
            <a:ext cx="16271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Arial" panose="020B0604020202020204" pitchFamily="34" charset="0"/>
              </a:rPr>
              <a:t>注意到：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781175" y="2809875"/>
            <a:ext cx="4770438" cy="720725"/>
          </a:xfrm>
          <a:prstGeom prst="roundRect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182174" y="3020034"/>
            <a:ext cx="1661096" cy="369332"/>
          </a:xfrm>
          <a:prstGeom prst="rect">
            <a:avLst/>
          </a:prstGeom>
          <a:blipFill rotWithShape="0">
            <a:blip r:embed="rId2" cstate="print"/>
            <a:stretch>
              <a:fillRect b="-14754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6732588" y="3079750"/>
            <a:ext cx="360363" cy="249238"/>
          </a:xfrm>
          <a:prstGeom prst="rightArrow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12216" y="4159980"/>
            <a:ext cx="320921" cy="369332"/>
          </a:xfrm>
          <a:prstGeom prst="rect">
            <a:avLst/>
          </a:prstGeom>
          <a:blipFill rotWithShape="0">
            <a:blip r:embed="rId3" cstate="print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182174" y="3642721"/>
            <a:ext cx="1661096" cy="369331"/>
          </a:xfrm>
          <a:prstGeom prst="rect">
            <a:avLst/>
          </a:prstGeom>
          <a:blipFill rotWithShape="0">
            <a:blip r:embed="rId4" cstate="print"/>
            <a:stretch>
              <a:fillRect b="-15000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182174" y="4677239"/>
            <a:ext cx="1661096" cy="369332"/>
          </a:xfrm>
          <a:prstGeom prst="rect">
            <a:avLst/>
          </a:prstGeom>
          <a:blipFill rotWithShape="0">
            <a:blip r:embed="rId5" cstate="print"/>
            <a:stretch>
              <a:fillRect b="-14754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1781175" y="3575050"/>
            <a:ext cx="4770438" cy="679450"/>
          </a:xfrm>
          <a:prstGeom prst="roundRect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1781175" y="4529138"/>
            <a:ext cx="4770438" cy="711200"/>
          </a:xfrm>
          <a:prstGeom prst="roundRect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右箭头 18"/>
          <p:cNvSpPr/>
          <p:nvPr/>
        </p:nvSpPr>
        <p:spPr bwMode="auto">
          <a:xfrm>
            <a:off x="6732588" y="4721225"/>
            <a:ext cx="360363" cy="249238"/>
          </a:xfrm>
          <a:prstGeom prst="rightArrow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右箭头 19"/>
          <p:cNvSpPr/>
          <p:nvPr/>
        </p:nvSpPr>
        <p:spPr bwMode="auto">
          <a:xfrm>
            <a:off x="6732588" y="3719513"/>
            <a:ext cx="360363" cy="249238"/>
          </a:xfrm>
          <a:prstGeom prst="rightArrow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下箭头 9"/>
          <p:cNvSpPr/>
          <p:nvPr/>
        </p:nvSpPr>
        <p:spPr bwMode="auto">
          <a:xfrm>
            <a:off x="7818438" y="5353050"/>
            <a:ext cx="314325" cy="47148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文本框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472060" y="5871324"/>
            <a:ext cx="3600240" cy="707885"/>
          </a:xfrm>
          <a:prstGeom prst="rect">
            <a:avLst/>
          </a:prstGeom>
          <a:blipFill rotWithShape="0">
            <a:blip r:embed="rId6" cstate="print"/>
            <a:stretch>
              <a:fillRect l="-1864" t="-6034" b="-12931"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kern="1200" cap="none" spc="0" normalizeH="0" baseline="0" noProof="1">
              <a:noFill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矩形 2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71820" y="1530306"/>
            <a:ext cx="4470969" cy="818622"/>
          </a:xfrm>
          <a:prstGeom prst="rect">
            <a:avLst/>
          </a:prstGeom>
          <a:blipFill rotWithShape="0">
            <a:blip r:embed="rId7" cstate="print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58" name="TextBox 21"/>
          <p:cNvSpPr txBox="1"/>
          <p:nvPr/>
        </p:nvSpPr>
        <p:spPr>
          <a:xfrm>
            <a:off x="6918325" y="233363"/>
            <a:ext cx="1982788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预备知识</a:t>
            </a:r>
            <a:endParaRPr lang="zh-CN" altLang="en-US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5" grpId="0" bldLvl="0" animBg="1"/>
      <p:bldP spid="5" grpId="1" bldLvl="0" animBg="1"/>
      <p:bldP spid="8" grpId="0" bldLvl="0" animBg="1"/>
      <p:bldP spid="8" grpId="1" bldLvl="0" animBg="1"/>
      <p:bldP spid="17" grpId="0" bldLvl="0" animBg="1"/>
      <p:bldP spid="17" grpId="1" bldLvl="0" animBg="1"/>
      <p:bldP spid="18" grpId="0" bldLvl="0" animBg="1"/>
      <p:bldP spid="18" grpId="1" bldLvl="0" animBg="1"/>
      <p:bldP spid="19" grpId="0" bldLvl="0" animBg="1"/>
      <p:bldP spid="19" grpId="1" bldLvl="0" animBg="1"/>
      <p:bldP spid="20" grpId="0" bldLvl="0" animBg="1"/>
      <p:bldP spid="20" grpId="1" bldLvl="0" animBg="1"/>
      <p:bldP spid="10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/>
          <p:nvPr/>
        </p:nvSpPr>
        <p:spPr>
          <a:xfrm>
            <a:off x="585788" y="638175"/>
            <a:ext cx="8262937" cy="191135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zh-CN" altLang="en-US" sz="5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无约束优化最优性条件</a:t>
            </a:r>
            <a:endParaRPr lang="en-US" altLang="zh-CN" sz="5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6867" name="TextBox 11"/>
          <p:cNvSpPr txBox="1"/>
          <p:nvPr/>
        </p:nvSpPr>
        <p:spPr>
          <a:xfrm>
            <a:off x="1071563" y="2214563"/>
            <a:ext cx="7289800" cy="3784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一阶必要条件</a:t>
            </a:r>
            <a:endParaRPr lang="en-US" altLang="zh-CN" sz="40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二阶必要条件</a:t>
            </a:r>
            <a:endParaRPr lang="en-US" altLang="zh-CN" sz="40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二阶充分条件</a:t>
            </a:r>
            <a:endParaRPr lang="en-US" altLang="zh-CN" sz="40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凸优化的一阶充要条件</a:t>
            </a:r>
            <a:endParaRPr lang="zh-CN" altLang="en-US" sz="40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/>
          </p:cNvSpPr>
          <p:nvPr>
            <p:ph type="title" idx="4294967295"/>
          </p:nvPr>
        </p:nvSpPr>
        <p:spPr>
          <a:xfrm>
            <a:off x="836613" y="1133475"/>
            <a:ext cx="6840537" cy="9413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无约束优化问题</a:t>
            </a:r>
            <a:endParaRPr lang="zh-CN" altLang="en-US" sz="3600" b="1" dirty="0">
              <a:solidFill>
                <a:srgbClr val="0070C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aphicFrame>
        <p:nvGraphicFramePr>
          <p:cNvPr id="598019" name="Object 3"/>
          <p:cNvGraphicFramePr/>
          <p:nvPr/>
        </p:nvGraphicFramePr>
        <p:xfrm>
          <a:off x="2376488" y="2214563"/>
          <a:ext cx="391318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1" imgW="60960000" imgH="7924800" progId="Equation.DSMT4">
                  <p:embed/>
                </p:oleObj>
              </mc:Choice>
              <mc:Fallback>
                <p:oleObj name="Equation" r:id="rId1" imgW="60960000" imgH="7924800" progId="Equation.DSMT4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76488" y="2214563"/>
                        <a:ext cx="3913187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矩形 1"/>
          <p:cNvSpPr/>
          <p:nvPr/>
        </p:nvSpPr>
        <p:spPr>
          <a:xfrm>
            <a:off x="657225" y="2214563"/>
            <a:ext cx="173037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数学模型：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01" name="矩形 4"/>
          <p:cNvSpPr/>
          <p:nvPr/>
        </p:nvSpPr>
        <p:spPr>
          <a:xfrm>
            <a:off x="660400" y="4373563"/>
            <a:ext cx="2659063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函数的下降方向：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31640" y="4841940"/>
            <a:ext cx="6525194" cy="1200329"/>
          </a:xfrm>
          <a:prstGeom prst="rect">
            <a:avLst/>
          </a:prstGeom>
          <a:blipFill rotWithShape="1">
            <a:blip r:embed="rId3" cstate="print"/>
            <a:stretch>
              <a:fillRect l="-1401" t="-5584" r="-6069" b="-9137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TextBox 3"/>
          <p:cNvSpPr txBox="1"/>
          <p:nvPr/>
        </p:nvSpPr>
        <p:spPr>
          <a:xfrm>
            <a:off x="2501900" y="2928938"/>
            <a:ext cx="4679950" cy="415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100" dirty="0">
                <a:latin typeface="Arial" panose="020B0604020202020204" pitchFamily="34" charset="0"/>
              </a:rPr>
              <a:t>这里我们假设目标函数是连续可微的</a:t>
            </a:r>
            <a:r>
              <a:rPr lang="en-US" altLang="zh-CN" sz="2100" dirty="0">
                <a:latin typeface="Arial" panose="020B0604020202020204" pitchFamily="34" charset="0"/>
              </a:rPr>
              <a:t>.</a:t>
            </a:r>
            <a:endParaRPr lang="zh-CN" altLang="en-US" sz="21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8" grpId="0"/>
      <p:bldP spid="4100" grpId="0"/>
      <p:bldP spid="4101" grpId="0"/>
      <p:bldP spid="410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/>
          </p:cNvSpPr>
          <p:nvPr>
            <p:ph type="title" idx="4294967295"/>
          </p:nvPr>
        </p:nvSpPr>
        <p:spPr>
          <a:xfrm>
            <a:off x="927100" y="998538"/>
            <a:ext cx="6840538" cy="9413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局部最优解的一阶必要条件</a:t>
            </a:r>
            <a:endParaRPr lang="zh-CN" altLang="en-US" sz="3600" b="1" dirty="0">
              <a:solidFill>
                <a:srgbClr val="0070C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aphicFrame>
        <p:nvGraphicFramePr>
          <p:cNvPr id="598019" name="Object 3"/>
          <p:cNvGraphicFramePr/>
          <p:nvPr/>
        </p:nvGraphicFramePr>
        <p:xfrm>
          <a:off x="428625" y="1989138"/>
          <a:ext cx="7793038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88696800" imgH="14020800" progId="Equation.DSMT4">
                  <p:embed/>
                </p:oleObj>
              </mc:Choice>
              <mc:Fallback>
                <p:oleObj name="" r:id="rId1" imgW="88696800" imgH="14020800" progId="Equation.DSMT4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8625" y="1989138"/>
                        <a:ext cx="7793038" cy="1182687"/>
                      </a:xfrm>
                      <a:prstGeom prst="rect">
                        <a:avLst/>
                      </a:prstGeom>
                      <a:solidFill>
                        <a:srgbClr val="CECEEF">
                          <a:alpha val="36078"/>
                        </a:srgbClr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8020" name="Object 4"/>
          <p:cNvGraphicFramePr/>
          <p:nvPr/>
        </p:nvGraphicFramePr>
        <p:xfrm>
          <a:off x="431800" y="3608388"/>
          <a:ext cx="8435975" cy="265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" r:id="rId3" imgW="99974400" imgH="35356800" progId="Equation.DSMT4">
                  <p:embed/>
                </p:oleObj>
              </mc:Choice>
              <mc:Fallback>
                <p:oleObj name="" r:id="rId3" imgW="99974400" imgH="35356800" progId="Equation.DSMT4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1800" y="3608388"/>
                        <a:ext cx="8435975" cy="2655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/>
          <p:nvPr/>
        </p:nvSpPr>
        <p:spPr>
          <a:xfrm>
            <a:off x="341313" y="1790700"/>
            <a:ext cx="1511300" cy="6477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Verdana" panose="020B0604030504040204" pitchFamily="34" charset="0"/>
              </a:rPr>
              <a:t>定义：</a:t>
            </a:r>
            <a:endParaRPr lang="zh-CN" altLang="en-US" sz="2400" dirty="0">
              <a:latin typeface="Verdana" panose="020B0604030504040204" pitchFamily="34" charset="0"/>
            </a:endParaRPr>
          </a:p>
        </p:txBody>
      </p:sp>
      <p:graphicFrame>
        <p:nvGraphicFramePr>
          <p:cNvPr id="599043" name="Object 3"/>
          <p:cNvGraphicFramePr/>
          <p:nvPr/>
        </p:nvGraphicFramePr>
        <p:xfrm>
          <a:off x="723900" y="1898650"/>
          <a:ext cx="7702550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" imgW="86258400" imgH="16764000" progId="Equation.DSMT4">
                  <p:embed/>
                </p:oleObj>
              </mc:Choice>
              <mc:Fallback>
                <p:oleObj name="" r:id="rId1" imgW="86258400" imgH="16764000" progId="Equation.DSMT4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3900" y="1898650"/>
                        <a:ext cx="7702550" cy="1497013"/>
                      </a:xfrm>
                      <a:prstGeom prst="rect">
                        <a:avLst/>
                      </a:prstGeom>
                      <a:solidFill>
                        <a:srgbClr val="CECEEF">
                          <a:alpha val="38823"/>
                        </a:srgbClr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9044" name="Rectangle 4"/>
          <p:cNvSpPr/>
          <p:nvPr/>
        </p:nvSpPr>
        <p:spPr>
          <a:xfrm>
            <a:off x="765175" y="3690938"/>
            <a:ext cx="792163" cy="503237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例题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</a:rPr>
              <a:t>8</a:t>
            </a:r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：</a:t>
            </a:r>
            <a:endParaRPr lang="zh-CN" altLang="en-US" sz="2400" dirty="0">
              <a:latin typeface="Verdana" panose="020B0604030504040204" pitchFamily="34" charset="0"/>
            </a:endParaRPr>
          </a:p>
        </p:txBody>
      </p:sp>
      <p:graphicFrame>
        <p:nvGraphicFramePr>
          <p:cNvPr id="599045" name="Object 5"/>
          <p:cNvGraphicFramePr/>
          <p:nvPr/>
        </p:nvGraphicFramePr>
        <p:xfrm>
          <a:off x="842963" y="3695700"/>
          <a:ext cx="7648575" cy="160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" r:id="rId3" imgW="81381600" imgH="17068800" progId="Equation.DSMT4">
                  <p:embed/>
                </p:oleObj>
              </mc:Choice>
              <mc:Fallback>
                <p:oleObj name="" r:id="rId3" imgW="81381600" imgH="17068800" progId="Equation.DSMT4">
                  <p:embed/>
                  <p:pic>
                    <p:nvPicPr>
                      <p:cNvPr id="0" name="图片 71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2963" y="3695700"/>
                        <a:ext cx="7648575" cy="1604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TextBox 5"/>
          <p:cNvSpPr txBox="1"/>
          <p:nvPr/>
        </p:nvSpPr>
        <p:spPr>
          <a:xfrm>
            <a:off x="2000250" y="998538"/>
            <a:ext cx="5334000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dirty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一阶条件的非充分性</a:t>
            </a:r>
            <a:endParaRPr lang="zh-CN" altLang="en-US" sz="3600" dirty="0">
              <a:solidFill>
                <a:srgbClr val="0070C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76925" y="4778375"/>
            <a:ext cx="2378075" cy="1943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2" grpId="0"/>
      <p:bldP spid="59904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0066" name="Object 2"/>
          <p:cNvGraphicFramePr/>
          <p:nvPr/>
        </p:nvGraphicFramePr>
        <p:xfrm>
          <a:off x="385763" y="1628775"/>
          <a:ext cx="7862887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1" imgW="105156000" imgH="14935200" progId="Equation.DSMT4">
                  <p:embed/>
                </p:oleObj>
              </mc:Choice>
              <mc:Fallback>
                <p:oleObj name="" r:id="rId1" imgW="105156000" imgH="14935200" progId="Equation.DSMT4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5763" y="1628775"/>
                        <a:ext cx="7862887" cy="966788"/>
                      </a:xfrm>
                      <a:prstGeom prst="rect">
                        <a:avLst/>
                      </a:prstGeom>
                      <a:solidFill>
                        <a:srgbClr val="CECEEF">
                          <a:alpha val="38823"/>
                        </a:srgbClr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0067" name="Object 3"/>
          <p:cNvGraphicFramePr/>
          <p:nvPr/>
        </p:nvGraphicFramePr>
        <p:xfrm>
          <a:off x="633413" y="2909888"/>
          <a:ext cx="7367587" cy="322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80772000" imgH="40843200" progId="Equation.DSMT4">
                  <p:embed/>
                </p:oleObj>
              </mc:Choice>
              <mc:Fallback>
                <p:oleObj name="Equation" r:id="rId3" imgW="80772000" imgH="40843200" progId="Equation.DSMT4">
                  <p:embed/>
                  <p:pic>
                    <p:nvPicPr>
                      <p:cNvPr id="0" name="图片 81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3413" y="2909888"/>
                        <a:ext cx="7367587" cy="3224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矩形 3"/>
          <p:cNvSpPr/>
          <p:nvPr/>
        </p:nvSpPr>
        <p:spPr>
          <a:xfrm>
            <a:off x="2247900" y="998538"/>
            <a:ext cx="45783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局部最优解的二阶必要条件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341313" y="593725"/>
            <a:ext cx="8229600" cy="11430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4800" b="1" dirty="0">
                <a:solidFill>
                  <a:schemeClr val="accent2"/>
                </a:solidFill>
                <a:ea typeface="隶书" panose="02010509060101010101" pitchFamily="49" charset="-122"/>
              </a:rPr>
              <a:t>英文参考书</a:t>
            </a:r>
            <a:endParaRPr lang="zh-CN" altLang="en-US" sz="4800" b="1" dirty="0">
              <a:solidFill>
                <a:schemeClr val="accent2"/>
              </a:solidFill>
              <a:ea typeface="隶书" panose="02010509060101010101" pitchFamily="49" charset="-122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341630" y="1383665"/>
            <a:ext cx="8674100" cy="5361305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Cambria Math" panose="02040503050406030204" pitchFamily="18" charset="0"/>
                <a:cs typeface="Cambria Math" panose="02040503050406030204" pitchFamily="18" charset="0"/>
                <a:sym typeface="宋体" panose="02010600030101010101" pitchFamily="2" charset="-122"/>
              </a:rPr>
              <a:t> </a:t>
            </a:r>
            <a:r>
              <a:rPr lang="en-US" altLang="zh-CN" sz="2200" dirty="0">
                <a:latin typeface="Cambria Math" panose="02040503050406030204" pitchFamily="18" charset="0"/>
                <a:cs typeface="Cambria Math" panose="02040503050406030204" pitchFamily="18" charset="0"/>
              </a:rPr>
              <a:t>Dimitri P. </a:t>
            </a:r>
            <a:r>
              <a:rPr lang="en-US" altLang="zh-CN" sz="2200" b="1" dirty="0">
                <a:latin typeface="Cambria Math" panose="02040503050406030204" pitchFamily="18" charset="0"/>
                <a:cs typeface="Cambria Math" panose="02040503050406030204" pitchFamily="18" charset="0"/>
                <a:sym typeface="宋体" panose="02010600030101010101" pitchFamily="2" charset="-122"/>
              </a:rPr>
              <a:t>Bertsekas</a:t>
            </a:r>
            <a:r>
              <a:rPr lang="en-US" altLang="zh-CN" sz="2200" dirty="0">
                <a:latin typeface="Cambria Math" panose="02040503050406030204" pitchFamily="18" charset="0"/>
                <a:cs typeface="Cambria Math" panose="02040503050406030204" pitchFamily="18" charset="0"/>
                <a:sym typeface="宋体" panose="02010600030101010101" pitchFamily="2" charset="-122"/>
              </a:rPr>
              <a:t>,  Angelia Nedic, and Asuman E. Ozdaglar, </a:t>
            </a:r>
            <a:r>
              <a:rPr lang="en-US" altLang="zh-CN" sz="2200" b="1" dirty="0">
                <a:latin typeface="Cambria Math" panose="02040503050406030204" pitchFamily="18" charset="0"/>
                <a:cs typeface="Cambria Math" panose="02040503050406030204" pitchFamily="18" charset="0"/>
              </a:rPr>
              <a:t>Convex Analysis and  Optimization</a:t>
            </a:r>
            <a:r>
              <a:rPr lang="en-US" altLang="zh-CN" sz="2200" dirty="0">
                <a:latin typeface="Cambria Math" panose="02040503050406030204" pitchFamily="18" charset="0"/>
                <a:cs typeface="Cambria Math" panose="02040503050406030204" pitchFamily="18" charset="0"/>
                <a:sym typeface="宋体" panose="02010600030101010101" pitchFamily="2" charset="-122"/>
              </a:rPr>
              <a:t>, Athena Scientific, Belmont; Massachusetts, 2003 </a:t>
            </a:r>
            <a:r>
              <a:rPr lang="en-US" altLang="zh-CN" sz="2000" dirty="0">
                <a:latin typeface="Cambria Math" panose="02040503050406030204" pitchFamily="18" charset="0"/>
                <a:cs typeface="Cambria Math" panose="02040503050406030204" pitchFamily="18" charset="0"/>
                <a:sym typeface="宋体" panose="02010600030101010101" pitchFamily="2" charset="-122"/>
              </a:rPr>
              <a:t>(http://web.mit.edu/dimitrib/www/home.html) </a:t>
            </a:r>
            <a:endParaRPr lang="en-US" altLang="zh-CN" sz="2200" dirty="0">
              <a:latin typeface="Cambria Math" panose="02040503050406030204" pitchFamily="18" charset="0"/>
              <a:cs typeface="Cambria Math" panose="02040503050406030204" pitchFamily="18" charset="0"/>
              <a:sym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Cambria Math" panose="02040503050406030204" pitchFamily="18" charset="0"/>
                <a:cs typeface="Cambria Math" panose="02040503050406030204" pitchFamily="18" charset="0"/>
                <a:sym typeface="宋体" panose="02010600030101010101" pitchFamily="2" charset="-122"/>
              </a:rPr>
              <a:t> </a:t>
            </a:r>
            <a:r>
              <a:rPr lang="en-US" altLang="zh-CN" sz="2200" dirty="0">
                <a:latin typeface="Cambria Math" panose="02040503050406030204" pitchFamily="18" charset="0"/>
                <a:cs typeface="Cambria Math" panose="02040503050406030204" pitchFamily="18" charset="0"/>
              </a:rPr>
              <a:t>Dimitri P. </a:t>
            </a:r>
            <a:r>
              <a:rPr lang="en-US" altLang="zh-CN" sz="2200" b="1" dirty="0">
                <a:latin typeface="Cambria Math" panose="02040503050406030204" pitchFamily="18" charset="0"/>
                <a:cs typeface="Cambria Math" panose="02040503050406030204" pitchFamily="18" charset="0"/>
              </a:rPr>
              <a:t>Bertsekas</a:t>
            </a:r>
            <a:r>
              <a:rPr lang="en-US" altLang="zh-CN" sz="2200" dirty="0">
                <a:latin typeface="Cambria Math" panose="02040503050406030204" pitchFamily="18" charset="0"/>
                <a:cs typeface="Cambria Math" panose="02040503050406030204" pitchFamily="18" charset="0"/>
              </a:rPr>
              <a:t>, </a:t>
            </a:r>
            <a:r>
              <a:rPr lang="en-US" altLang="zh-CN" sz="2200" b="1" dirty="0">
                <a:latin typeface="Cambria Math" panose="02040503050406030204" pitchFamily="18" charset="0"/>
                <a:cs typeface="Cambria Math" panose="02040503050406030204" pitchFamily="18" charset="0"/>
              </a:rPr>
              <a:t>Convex Optimization Theory</a:t>
            </a:r>
            <a:r>
              <a:rPr lang="en-US" altLang="zh-CN" sz="2200" dirty="0">
                <a:latin typeface="Cambria Math" panose="02040503050406030204" pitchFamily="18" charset="0"/>
                <a:cs typeface="Cambria Math" panose="02040503050406030204" pitchFamily="18" charset="0"/>
              </a:rPr>
              <a:t>, MIT, 2009</a:t>
            </a:r>
            <a:endParaRPr lang="en-US" altLang="zh-CN" sz="2200" dirty="0">
              <a:latin typeface="Cambria Math" panose="02040503050406030204" pitchFamily="18" charset="0"/>
              <a:cs typeface="Cambria Math" panose="02040503050406030204" pitchFamily="18" charset="0"/>
              <a:sym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Cambria Math" panose="02040503050406030204" pitchFamily="18" charset="0"/>
                <a:cs typeface="Cambria Math" panose="02040503050406030204" pitchFamily="18" charset="0"/>
                <a:sym typeface="宋体" panose="02010600030101010101" pitchFamily="2" charset="-122"/>
              </a:rPr>
              <a:t> </a:t>
            </a:r>
            <a:r>
              <a:rPr lang="en-US" altLang="zh-CN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Jorge </a:t>
            </a:r>
            <a:r>
              <a:rPr lang="en-US" altLang="zh-CN" sz="2000" b="1" dirty="0">
                <a:latin typeface="Cambria Math" panose="02040503050406030204" pitchFamily="18" charset="0"/>
                <a:cs typeface="Cambria Math" panose="02040503050406030204" pitchFamily="18" charset="0"/>
              </a:rPr>
              <a:t>Nocedal,</a:t>
            </a:r>
            <a:r>
              <a:rPr lang="en-US" altLang="zh-CN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 Stephen Wright, </a:t>
            </a:r>
            <a:r>
              <a:rPr lang="en-US" altLang="zh-CN" sz="2200" b="1" dirty="0">
                <a:latin typeface="Cambria Math" panose="02040503050406030204" pitchFamily="18" charset="0"/>
                <a:cs typeface="Cambria Math" panose="02040503050406030204" pitchFamily="18" charset="0"/>
              </a:rPr>
              <a:t>Numerical Optimization</a:t>
            </a:r>
            <a:r>
              <a:rPr lang="en-US" altLang="zh-CN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, Springer,</a:t>
            </a:r>
            <a:r>
              <a:rPr lang="en-US" altLang="zh-CN" sz="2000" dirty="0">
                <a:latin typeface="Cambria Math" panose="02040503050406030204" pitchFamily="18" charset="0"/>
                <a:cs typeface="Cambria Math" panose="02040503050406030204" pitchFamily="18" charset="0"/>
                <a:sym typeface="宋体" panose="02010600030101010101" pitchFamily="2" charset="-122"/>
              </a:rPr>
              <a:t> </a:t>
            </a:r>
            <a:endParaRPr lang="en-US" altLang="zh-CN" sz="2000" dirty="0">
              <a:latin typeface="Cambria Math" panose="02040503050406030204" pitchFamily="18" charset="0"/>
              <a:cs typeface="Cambria Math" panose="02040503050406030204" pitchFamily="18" charset="0"/>
              <a:sym typeface="宋体" panose="02010600030101010101" pitchFamily="2" charset="-122"/>
            </a:endParaRP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ambria Math" panose="02040503050406030204" pitchFamily="18" charset="0"/>
                <a:cs typeface="Cambria Math" panose="02040503050406030204" pitchFamily="18" charset="0"/>
                <a:sym typeface="宋体" panose="02010600030101010101" pitchFamily="2" charset="-122"/>
              </a:rPr>
              <a:t>       2006 (http://users.iems.northwestern.edu/~nocedal/)</a:t>
            </a:r>
            <a:endParaRPr lang="en-US" altLang="zh-CN" sz="22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Cambria Math" panose="02040503050406030204" pitchFamily="18" charset="0"/>
                <a:cs typeface="Cambria Math" panose="02040503050406030204" pitchFamily="18" charset="0"/>
                <a:sym typeface="宋体" panose="02010600030101010101" pitchFamily="2" charset="-122"/>
              </a:rPr>
              <a:t> </a:t>
            </a:r>
            <a:r>
              <a:rPr lang="en-US" altLang="zh-CN" sz="2200" dirty="0">
                <a:latin typeface="Cambria Math" panose="02040503050406030204" pitchFamily="18" charset="0"/>
                <a:cs typeface="Cambria Math" panose="02040503050406030204" pitchFamily="18" charset="0"/>
              </a:rPr>
              <a:t>Stephen </a:t>
            </a:r>
            <a:r>
              <a:rPr lang="en-US" altLang="zh-CN" sz="2200" b="1" dirty="0">
                <a:latin typeface="Cambria Math" panose="02040503050406030204" pitchFamily="18" charset="0"/>
                <a:cs typeface="Cambria Math" panose="02040503050406030204" pitchFamily="18" charset="0"/>
              </a:rPr>
              <a:t>Boyd</a:t>
            </a:r>
            <a:r>
              <a:rPr lang="en-US" altLang="zh-CN" sz="2200" dirty="0">
                <a:latin typeface="Cambria Math" panose="02040503050406030204" pitchFamily="18" charset="0"/>
                <a:cs typeface="Cambria Math" panose="02040503050406030204" pitchFamily="18" charset="0"/>
              </a:rPr>
              <a:t>,  Lieven Vandenberghe, </a:t>
            </a:r>
            <a:r>
              <a:rPr lang="en-US" altLang="zh-CN" sz="2200" b="1" dirty="0">
                <a:latin typeface="Cambria Math" panose="02040503050406030204" pitchFamily="18" charset="0"/>
                <a:cs typeface="Cambria Math" panose="02040503050406030204" pitchFamily="18" charset="0"/>
              </a:rPr>
              <a:t>Convex Optimization</a:t>
            </a:r>
            <a:r>
              <a:rPr lang="en-US" altLang="zh-CN" sz="2200" dirty="0">
                <a:latin typeface="Cambria Math" panose="02040503050406030204" pitchFamily="18" charset="0"/>
                <a:cs typeface="Cambria Math" panose="02040503050406030204" pitchFamily="18" charset="0"/>
              </a:rPr>
              <a:t>, Cambridge University Press, 2004 (https://stanford.edu/~boyd/)</a:t>
            </a:r>
            <a:endParaRPr lang="en-US" altLang="zh-CN" sz="22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Cambria Math" panose="02040503050406030204" pitchFamily="18" charset="0"/>
                <a:cs typeface="Cambria Math" panose="02040503050406030204" pitchFamily="18" charset="0"/>
                <a:sym typeface="宋体" panose="02010600030101010101" pitchFamily="2" charset="-122"/>
              </a:rPr>
              <a:t> </a:t>
            </a:r>
            <a:r>
              <a:rPr lang="en-US" altLang="zh-CN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R. T. </a:t>
            </a:r>
            <a:r>
              <a:rPr lang="en-US" altLang="zh-CN" sz="2000" b="1" dirty="0">
                <a:latin typeface="Cambria Math" panose="02040503050406030204" pitchFamily="18" charset="0"/>
                <a:cs typeface="Cambria Math" panose="02040503050406030204" pitchFamily="18" charset="0"/>
              </a:rPr>
              <a:t>Rockafellar</a:t>
            </a:r>
            <a:r>
              <a:rPr lang="en-US" altLang="zh-CN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 and R. J-B. Wets,</a:t>
            </a:r>
            <a:r>
              <a:rPr lang="en-US" altLang="zh-CN" sz="2000" dirty="0">
                <a:latin typeface="Cambria Math" panose="02040503050406030204" pitchFamily="18" charset="0"/>
                <a:cs typeface="Cambria Math" panose="02040503050406030204" pitchFamily="18" charset="0"/>
                <a:sym typeface="宋体" panose="02010600030101010101" pitchFamily="2" charset="-122"/>
              </a:rPr>
              <a:t> </a:t>
            </a:r>
            <a:r>
              <a:rPr lang="en-US" altLang="zh-CN" sz="2200" b="1" dirty="0">
                <a:latin typeface="Cambria Math" panose="02040503050406030204" pitchFamily="18" charset="0"/>
                <a:cs typeface="Cambria Math" panose="02040503050406030204" pitchFamily="18" charset="0"/>
                <a:sym typeface="宋体" panose="02010600030101010101" pitchFamily="2" charset="-122"/>
              </a:rPr>
              <a:t>Variational Analysis</a:t>
            </a:r>
            <a:r>
              <a:rPr lang="en-US" altLang="zh-CN" sz="2000" dirty="0">
                <a:latin typeface="Cambria Math" panose="02040503050406030204" pitchFamily="18" charset="0"/>
                <a:cs typeface="Cambria Math" panose="02040503050406030204" pitchFamily="18" charset="0"/>
                <a:sym typeface="宋体" panose="02010600030101010101" pitchFamily="2" charset="-122"/>
              </a:rPr>
              <a:t>,</a:t>
            </a:r>
            <a:r>
              <a:rPr lang="en-US" altLang="zh-CN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 Springer,</a:t>
            </a:r>
            <a:r>
              <a:rPr lang="en-US" altLang="zh-CN" sz="2000" dirty="0">
                <a:latin typeface="Cambria Math" panose="02040503050406030204" pitchFamily="18" charset="0"/>
                <a:cs typeface="Cambria Math" panose="02040503050406030204" pitchFamily="18" charset="0"/>
                <a:sym typeface="宋体" panose="02010600030101010101" pitchFamily="2" charset="-122"/>
              </a:rPr>
              <a:t> 1997</a:t>
            </a:r>
            <a:endParaRPr lang="en-US" altLang="zh-CN" sz="2200" dirty="0">
              <a:latin typeface="Cambria Math" panose="02040503050406030204" pitchFamily="18" charset="0"/>
              <a:cs typeface="Cambria Math" panose="02040503050406030204" pitchFamily="18" charset="0"/>
              <a:sym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Cambria Math" panose="02040503050406030204" pitchFamily="18" charset="0"/>
                <a:cs typeface="Cambria Math" panose="02040503050406030204" pitchFamily="18" charset="0"/>
                <a:sym typeface="宋体" panose="02010600030101010101" pitchFamily="2" charset="-122"/>
              </a:rPr>
              <a:t> </a:t>
            </a:r>
            <a:r>
              <a:rPr lang="en-US" altLang="zh-CN" sz="2200" dirty="0">
                <a:latin typeface="Cambria Math" panose="02040503050406030204" pitchFamily="18" charset="0"/>
                <a:cs typeface="Cambria Math" panose="02040503050406030204" pitchFamily="18" charset="0"/>
              </a:rPr>
              <a:t>R. T. </a:t>
            </a:r>
            <a:r>
              <a:rPr lang="en-US" altLang="zh-CN" sz="2200" b="1" dirty="0">
                <a:latin typeface="Cambria Math" panose="02040503050406030204" pitchFamily="18" charset="0"/>
                <a:cs typeface="Cambria Math" panose="02040503050406030204" pitchFamily="18" charset="0"/>
              </a:rPr>
              <a:t>Rockafellar</a:t>
            </a:r>
            <a:r>
              <a:rPr lang="en-US" altLang="zh-CN" sz="2200" dirty="0">
                <a:latin typeface="Cambria Math" panose="02040503050406030204" pitchFamily="18" charset="0"/>
                <a:cs typeface="Cambria Math" panose="02040503050406030204" pitchFamily="18" charset="0"/>
              </a:rPr>
              <a:t>, </a:t>
            </a:r>
            <a:r>
              <a:rPr lang="en-US" altLang="zh-CN" sz="2200" b="1" dirty="0">
                <a:latin typeface="Cambria Math" panose="02040503050406030204" pitchFamily="18" charset="0"/>
                <a:cs typeface="Cambria Math" panose="02040503050406030204" pitchFamily="18" charset="0"/>
                <a:sym typeface="宋体" panose="02010600030101010101" pitchFamily="2" charset="-122"/>
              </a:rPr>
              <a:t>Convex Analysis</a:t>
            </a:r>
            <a:r>
              <a:rPr lang="en-US" altLang="zh-CN" sz="2200" dirty="0">
                <a:latin typeface="Cambria Math" panose="02040503050406030204" pitchFamily="18" charset="0"/>
                <a:cs typeface="Cambria Math" panose="02040503050406030204" pitchFamily="18" charset="0"/>
                <a:sym typeface="宋体" panose="02010600030101010101" pitchFamily="2" charset="-122"/>
              </a:rPr>
              <a:t>, </a:t>
            </a:r>
            <a:r>
              <a:rPr lang="en-US" altLang="zh-CN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Princeton University Press, </a:t>
            </a:r>
            <a:r>
              <a:rPr lang="en-US" altLang="zh-CN" sz="2000" dirty="0">
                <a:latin typeface="Cambria Math" panose="02040503050406030204" pitchFamily="18" charset="0"/>
                <a:cs typeface="Cambria Math" panose="02040503050406030204" pitchFamily="18" charset="0"/>
                <a:sym typeface="宋体" panose="02010600030101010101" pitchFamily="2" charset="-122"/>
              </a:rPr>
              <a:t> 1970</a:t>
            </a:r>
            <a:endParaRPr lang="en-US" altLang="zh-CN" sz="2000" dirty="0">
              <a:latin typeface="Cambria Math" panose="02040503050406030204" pitchFamily="18" charset="0"/>
              <a:cs typeface="Cambria Math" panose="02040503050406030204" pitchFamily="18" charset="0"/>
              <a:sym typeface="宋体" panose="02010600030101010101" pitchFamily="2" charset="-122"/>
            </a:endParaRP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</a:t>
            </a:r>
            <a:r>
              <a:rPr lang="en-US" altLang="zh-CN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  (https://sites.math.washington.edu/~rtr/mypage.html)</a:t>
            </a:r>
            <a:endParaRPr lang="en-US" altLang="zh-CN" sz="20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矩形 3"/>
          <p:cNvSpPr/>
          <p:nvPr/>
        </p:nvSpPr>
        <p:spPr>
          <a:xfrm>
            <a:off x="1581150" y="1042988"/>
            <a:ext cx="64008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4000" dirty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二阶必要条件的非充分性</a:t>
            </a:r>
            <a:endParaRPr lang="zh-CN" altLang="en-US" sz="4000" dirty="0">
              <a:solidFill>
                <a:srgbClr val="0070C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aphicFrame>
        <p:nvGraphicFramePr>
          <p:cNvPr id="599045" name="Object 5"/>
          <p:cNvGraphicFramePr/>
          <p:nvPr/>
        </p:nvGraphicFramePr>
        <p:xfrm>
          <a:off x="1203325" y="2043113"/>
          <a:ext cx="7156450" cy="153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" r:id="rId1" imgW="81076800" imgH="17373600" progId="Equation.DSMT4">
                  <p:embed/>
                </p:oleObj>
              </mc:Choice>
              <mc:Fallback>
                <p:oleObj name="" r:id="rId1" imgW="81076800" imgH="17373600" progId="Equation.DSMT4">
                  <p:embed/>
                  <p:pic>
                    <p:nvPicPr>
                      <p:cNvPr id="0" name="图片 92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3325" y="2043113"/>
                        <a:ext cx="7156450" cy="1531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725" y="4329113"/>
            <a:ext cx="2376488" cy="1943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4"/>
          <p:cNvSpPr/>
          <p:nvPr/>
        </p:nvSpPr>
        <p:spPr>
          <a:xfrm>
            <a:off x="1079500" y="2027238"/>
            <a:ext cx="792163" cy="503237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例题：</a:t>
            </a:r>
            <a:endParaRPr lang="zh-CN" altLang="en-US" sz="24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9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1090" name="Object 2"/>
          <p:cNvGraphicFramePr/>
          <p:nvPr/>
        </p:nvGraphicFramePr>
        <p:xfrm>
          <a:off x="457200" y="1763713"/>
          <a:ext cx="8066088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" r:id="rId1" imgW="109423200" imgH="20116800" progId="Equation.DSMT4">
                  <p:embed/>
                </p:oleObj>
              </mc:Choice>
              <mc:Fallback>
                <p:oleObj name="" r:id="rId1" imgW="109423200" imgH="20116800" progId="Equation.DSMT4">
                  <p:embed/>
                  <p:pic>
                    <p:nvPicPr>
                      <p:cNvPr id="0" name="图片 102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1763713"/>
                        <a:ext cx="8066088" cy="1355725"/>
                      </a:xfrm>
                      <a:prstGeom prst="rect">
                        <a:avLst/>
                      </a:prstGeom>
                      <a:solidFill>
                        <a:srgbClr val="CECEEF">
                          <a:alpha val="38823"/>
                        </a:srgbClr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矩形 3"/>
          <p:cNvSpPr/>
          <p:nvPr/>
        </p:nvSpPr>
        <p:spPr>
          <a:xfrm>
            <a:off x="2592388" y="1008063"/>
            <a:ext cx="4578350" cy="64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二阶充分条件</a:t>
            </a:r>
            <a:endParaRPr lang="zh-CN" altLang="en-US" sz="3600" dirty="0">
              <a:latin typeface="Arial" panose="020B0604020202020204" pitchFamily="34" charset="0"/>
            </a:endParaRPr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7936" y="3338994"/>
            <a:ext cx="8447825" cy="3161442"/>
          </a:xfrm>
          <a:prstGeom prst="rect">
            <a:avLst/>
          </a:prstGeom>
          <a:blipFill rotWithShape="0">
            <a:blip r:embed="rId3" cstate="print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6545" y="1853825"/>
            <a:ext cx="8190910" cy="2492990"/>
          </a:xfrm>
          <a:prstGeom prst="rect">
            <a:avLst/>
          </a:prstGeom>
          <a:blipFill rotWithShape="1">
            <a:blip r:embed="rId1" cstate="print"/>
            <a:stretch>
              <a:fillRect l="-1860" r="-1190" b="-2445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5" name="矩形 3"/>
          <p:cNvSpPr/>
          <p:nvPr/>
        </p:nvSpPr>
        <p:spPr>
          <a:xfrm>
            <a:off x="2592388" y="1008063"/>
            <a:ext cx="4578350" cy="64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二阶充分条件</a:t>
            </a:r>
            <a:endParaRPr lang="zh-CN" altLang="en-US" sz="3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6211" name="Object 3"/>
          <p:cNvGraphicFramePr/>
          <p:nvPr/>
        </p:nvGraphicFramePr>
        <p:xfrm>
          <a:off x="971550" y="2033588"/>
          <a:ext cx="7964488" cy="444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" r:id="rId1" imgW="101498400" imgH="57607200" progId="Equation.DSMT4">
                  <p:embed/>
                </p:oleObj>
              </mc:Choice>
              <mc:Fallback>
                <p:oleObj name="" r:id="rId1" imgW="101498400" imgH="57607200" progId="Equation.DSMT4">
                  <p:embed/>
                  <p:pic>
                    <p:nvPicPr>
                      <p:cNvPr id="0" name="图片 112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2033588"/>
                        <a:ext cx="7964488" cy="4443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2"/>
          <p:cNvGraphicFramePr/>
          <p:nvPr/>
        </p:nvGraphicFramePr>
        <p:xfrm>
          <a:off x="1774825" y="954088"/>
          <a:ext cx="4727575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" r:id="rId3" imgW="46024800" imgH="9448800" progId="Equation.DSMT4">
                  <p:embed/>
                </p:oleObj>
              </mc:Choice>
              <mc:Fallback>
                <p:oleObj name="" r:id="rId3" imgW="46024800" imgH="9448800" progId="Equation.DSMT4">
                  <p:embed/>
                  <p:pic>
                    <p:nvPicPr>
                      <p:cNvPr id="0" name="图片 112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4825" y="954088"/>
                        <a:ext cx="4727575" cy="969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Rectangle 4"/>
          <p:cNvSpPr/>
          <p:nvPr/>
        </p:nvSpPr>
        <p:spPr>
          <a:xfrm>
            <a:off x="836613" y="1179513"/>
            <a:ext cx="792162" cy="503237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例题：</a:t>
            </a:r>
            <a:endParaRPr lang="zh-CN" altLang="en-US" sz="24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11"/>
          <p:cNvSpPr txBox="1"/>
          <p:nvPr/>
        </p:nvSpPr>
        <p:spPr>
          <a:xfrm>
            <a:off x="1827213" y="863600"/>
            <a:ext cx="56007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6000" dirty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Homework</a:t>
            </a:r>
            <a:endParaRPr lang="zh-CN" altLang="en-US" sz="6000" dirty="0">
              <a:solidFill>
                <a:srgbClr val="0070C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6083" name="TextBox 4"/>
          <p:cNvSpPr txBox="1"/>
          <p:nvPr/>
        </p:nvSpPr>
        <p:spPr>
          <a:xfrm>
            <a:off x="374968" y="5574348"/>
            <a:ext cx="8370887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</a:rPr>
              <a:t>注意：请大家将作业于下周六</a:t>
            </a:r>
            <a:r>
              <a:rPr lang="zh-CN" altLang="en-US" dirty="0" smtClean="0">
                <a:solidFill>
                  <a:srgbClr val="C00000"/>
                </a:solidFill>
                <a:latin typeface="Arial" panose="020B0604020202020204" pitchFamily="34" charset="0"/>
              </a:rPr>
              <a:t>上课之前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</a:rPr>
              <a:t>交给助教</a:t>
            </a:r>
            <a:r>
              <a:rPr lang="en-US" altLang="zh-CN" dirty="0">
                <a:latin typeface="Arial" panose="020B0604020202020204" pitchFamily="34" charset="0"/>
              </a:rPr>
              <a:t>【</a:t>
            </a:r>
            <a:r>
              <a:rPr lang="zh-CN" altLang="en-US" dirty="0">
                <a:latin typeface="Arial" panose="020B0604020202020204" pitchFamily="34" charset="0"/>
              </a:rPr>
              <a:t>提交方式</a:t>
            </a:r>
            <a:r>
              <a:rPr lang="zh-CN" altLang="en-US" dirty="0" smtClean="0">
                <a:latin typeface="Arial" panose="020B0604020202020204" pitchFamily="34" charset="0"/>
              </a:rPr>
              <a:t>：电子文档标明</a:t>
            </a:r>
            <a:r>
              <a:rPr lang="zh-CN" altLang="en-US" dirty="0">
                <a:latin typeface="Arial" panose="020B0604020202020204" pitchFamily="34" charset="0"/>
              </a:rPr>
              <a:t>姓名、学号、学院）发送到邮箱    </a:t>
            </a:r>
            <a:r>
              <a:rPr lang="en-US" altLang="zh-CN" dirty="0" smtClean="0">
                <a:latin typeface="Arial" panose="020B0604020202020204" pitchFamily="34" charset="0"/>
              </a:rPr>
              <a:t>18118018</a:t>
            </a:r>
            <a:r>
              <a:rPr lang="zh-CN" altLang="en-US" dirty="0" smtClean="0">
                <a:latin typeface="Arial" panose="020B0604020202020204" pitchFamily="34" charset="0"/>
              </a:rPr>
              <a:t>  </a:t>
            </a:r>
            <a:r>
              <a:rPr lang="en-US" altLang="zh-CN" dirty="0">
                <a:latin typeface="Arial" panose="020B0604020202020204" pitchFamily="34" charset="0"/>
              </a:rPr>
              <a:t>@</a:t>
            </a:r>
            <a:r>
              <a:rPr lang="en-US" altLang="zh-CN" dirty="0" err="1" smtClean="0">
                <a:latin typeface="Arial" panose="020B0604020202020204" pitchFamily="34" charset="0"/>
              </a:rPr>
              <a:t>bjtu.edu.cn</a:t>
            </a:r>
            <a:r>
              <a:rPr lang="en-US" altLang="zh-CN" dirty="0" smtClean="0">
                <a:latin typeface="Arial" panose="020B0604020202020204" pitchFamily="34" charset="0"/>
              </a:rPr>
              <a:t>】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46084" name="对象 1"/>
          <p:cNvGraphicFramePr/>
          <p:nvPr/>
        </p:nvGraphicFramePr>
        <p:xfrm>
          <a:off x="517525" y="2030413"/>
          <a:ext cx="8085138" cy="332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1" imgW="94792800" imgH="39014400" progId="Equation.DSMT4">
                  <p:embed/>
                </p:oleObj>
              </mc:Choice>
              <mc:Fallback>
                <p:oleObj name="Equation" r:id="rId1" imgW="94792800" imgH="39014400" progId="Equation.DSMT4">
                  <p:embed/>
                  <p:pic>
                    <p:nvPicPr>
                      <p:cNvPr id="0" name="图片 122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7525" y="2030413"/>
                        <a:ext cx="8085138" cy="3325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252413" y="1089025"/>
            <a:ext cx="8274050" cy="2295525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chemeClr val="accent2"/>
                </a:solidFill>
                <a:ea typeface="隶书" panose="02010509060101010101" pitchFamily="49" charset="-122"/>
              </a:rPr>
              <a:t>第一讲</a:t>
            </a:r>
            <a:br>
              <a:rPr lang="zh-CN" altLang="en-US" b="1" dirty="0">
                <a:solidFill>
                  <a:schemeClr val="accent2"/>
                </a:solidFill>
                <a:ea typeface="隶书" panose="02010509060101010101" pitchFamily="49" charset="-122"/>
              </a:rPr>
            </a:br>
            <a:endParaRPr lang="zh-CN" altLang="en-US" b="1" dirty="0">
              <a:solidFill>
                <a:schemeClr val="accent2"/>
              </a:solidFill>
              <a:ea typeface="隶书" panose="02010509060101010101" pitchFamily="49" charset="-122"/>
            </a:endParaRPr>
          </a:p>
        </p:txBody>
      </p:sp>
      <p:sp>
        <p:nvSpPr>
          <p:cNvPr id="5123" name="内容占位符 1"/>
          <p:cNvSpPr>
            <a:spLocks noGrp="1"/>
          </p:cNvSpPr>
          <p:nvPr>
            <p:ph idx="1"/>
          </p:nvPr>
        </p:nvSpPr>
        <p:spPr>
          <a:xfrm>
            <a:off x="1225550" y="2428875"/>
            <a:ext cx="6845300" cy="1930400"/>
          </a:xfrm>
          <a:noFill/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最优化方法简史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无约束最优化理论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62150" y="2708275"/>
            <a:ext cx="6021388" cy="11445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 最优化方法简史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3267075" y="684213"/>
            <a:ext cx="2654300" cy="955675"/>
          </a:xfrm>
          <a:noFill/>
          <a:ln>
            <a:noFill/>
          </a:ln>
        </p:spPr>
        <p:txBody>
          <a:bodyPr/>
          <a:lstStyle/>
          <a:p>
            <a:pPr algn="l" eaLnBrk="1" hangingPunct="1"/>
            <a:r>
              <a:rPr lang="zh-CN" altLang="en-US" sz="4000" b="1" dirty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发展简介</a:t>
            </a:r>
            <a:endParaRPr lang="zh-CN" altLang="en-US" sz="4000" b="1" dirty="0">
              <a:solidFill>
                <a:srgbClr val="0070C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37251" name="Rectangle 3"/>
          <p:cNvSpPr>
            <a:spLocks noGrp="1"/>
          </p:cNvSpPr>
          <p:nvPr>
            <p:ph idx="1"/>
          </p:nvPr>
        </p:nvSpPr>
        <p:spPr>
          <a:xfrm>
            <a:off x="387350" y="1358900"/>
            <a:ext cx="8134350" cy="2474913"/>
          </a:xfrm>
          <a:noFill/>
          <a:ln>
            <a:noFill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6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运筹学在国外</a:t>
            </a:r>
            <a:endParaRPr lang="zh-CN" altLang="en-US" sz="26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buNone/>
            </a:pPr>
            <a:r>
              <a:rPr lang="zh-CN" altLang="en-US" sz="2600" b="1" dirty="0"/>
              <a:t>英国称为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Research</a:t>
            </a:r>
            <a:endParaRPr lang="en-US" altLang="zh-CN" sz="2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zh-CN" altLang="en-US" sz="2600" b="1" dirty="0"/>
              <a:t>美国称为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Research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None/>
            </a:pPr>
            <a:endParaRPr lang="zh-CN" altLang="en-US" sz="2600" b="1" dirty="0"/>
          </a:p>
        </p:txBody>
      </p:sp>
      <p:sp>
        <p:nvSpPr>
          <p:cNvPr id="7172" name="矩形 1"/>
          <p:cNvSpPr/>
          <p:nvPr/>
        </p:nvSpPr>
        <p:spPr>
          <a:xfrm>
            <a:off x="476250" y="2876550"/>
            <a:ext cx="8505825" cy="1570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宋体" panose="02010600030101010101" pitchFamily="2" charset="-122"/>
              </a:rPr>
              <a:t>起源于二战期间的军事问题，如雷达的设置、运输船队的护航舰队的规模、反潜作战中深水炸弹的深度、飞机出击队型、军事物资的存储等。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宋体" panose="02010600030101010101" pitchFamily="2" charset="-122"/>
              </a:rPr>
              <a:t>二战后运筹学应用于经济管理领域（</a:t>
            </a:r>
            <a:r>
              <a:rPr lang="en-US" altLang="zh-CN" sz="2400" dirty="0">
                <a:latin typeface="宋体" panose="02010600030101010101" pitchFamily="2" charset="-122"/>
              </a:rPr>
              <a:t>LP</a:t>
            </a:r>
            <a:r>
              <a:rPr lang="zh-CN" altLang="en-US" sz="2400" dirty="0">
                <a:latin typeface="宋体" panose="02010600030101010101" pitchFamily="2" charset="-122"/>
              </a:rPr>
              <a:t>、计算机）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7173" name="矩形 2"/>
          <p:cNvSpPr/>
          <p:nvPr/>
        </p:nvSpPr>
        <p:spPr>
          <a:xfrm>
            <a:off x="554038" y="4689475"/>
            <a:ext cx="8351837" cy="1292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1" eaLnBrk="1" hangingPunct="1"/>
            <a:r>
              <a:rPr lang="en-US" altLang="zh-CN" sz="2600" dirty="0">
                <a:latin typeface="Arial" panose="020B0604020202020204" pitchFamily="34" charset="0"/>
              </a:rPr>
              <a:t>1948</a:t>
            </a:r>
            <a:r>
              <a:rPr lang="zh-CN" altLang="en-US" sz="2600" dirty="0">
                <a:latin typeface="Arial" panose="020B0604020202020204" pitchFamily="34" charset="0"/>
              </a:rPr>
              <a:t>年英国首先成立运筹学会；</a:t>
            </a:r>
            <a:r>
              <a:rPr lang="en-US" altLang="zh-CN" sz="2600" dirty="0">
                <a:latin typeface="Arial" panose="020B0604020202020204" pitchFamily="34" charset="0"/>
              </a:rPr>
              <a:t>1952</a:t>
            </a:r>
            <a:r>
              <a:rPr lang="zh-CN" altLang="en-US" sz="2600" dirty="0">
                <a:latin typeface="Arial" panose="020B0604020202020204" pitchFamily="34" charset="0"/>
              </a:rPr>
              <a:t>年美国成立。</a:t>
            </a:r>
            <a:endParaRPr lang="zh-CN" altLang="en-US" sz="2600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zh-CN" sz="2600" dirty="0">
                <a:latin typeface="Arial" panose="020B0604020202020204" pitchFamily="34" charset="0"/>
              </a:rPr>
              <a:t>1952</a:t>
            </a:r>
            <a:r>
              <a:rPr lang="zh-CN" altLang="en-US" sz="2600" dirty="0">
                <a:latin typeface="Arial" panose="020B0604020202020204" pitchFamily="34" charset="0"/>
              </a:rPr>
              <a:t>年，</a:t>
            </a:r>
            <a:r>
              <a:rPr lang="en-US" altLang="zh-CN" sz="2600" dirty="0">
                <a:latin typeface="Arial" panose="020B0604020202020204" pitchFamily="34" charset="0"/>
              </a:rPr>
              <a:t>Morse </a:t>
            </a:r>
            <a:r>
              <a:rPr lang="zh-CN" altLang="en-US" sz="2600" dirty="0">
                <a:latin typeface="Arial" panose="020B0604020202020204" pitchFamily="34" charset="0"/>
              </a:rPr>
              <a:t>和 </a:t>
            </a:r>
            <a:r>
              <a:rPr lang="en-US" altLang="zh-CN" sz="2600" dirty="0">
                <a:latin typeface="Arial" panose="020B0604020202020204" pitchFamily="34" charset="0"/>
              </a:rPr>
              <a:t>Kimball</a:t>
            </a:r>
            <a:r>
              <a:rPr lang="zh-CN" altLang="en-US" sz="2600" dirty="0">
                <a:latin typeface="Arial" panose="020B0604020202020204" pitchFamily="34" charset="0"/>
              </a:rPr>
              <a:t>出版</a:t>
            </a:r>
            <a:r>
              <a:rPr lang="en-US" altLang="zh-CN" sz="2600" dirty="0">
                <a:latin typeface="Arial" panose="020B0604020202020204" pitchFamily="34" charset="0"/>
              </a:rPr>
              <a:t>《</a:t>
            </a:r>
            <a:r>
              <a:rPr lang="zh-CN" altLang="en-US" sz="2600" dirty="0">
                <a:latin typeface="Arial" panose="020B0604020202020204" pitchFamily="34" charset="0"/>
              </a:rPr>
              <a:t>运筹学方法</a:t>
            </a:r>
            <a:r>
              <a:rPr lang="en-US" altLang="zh-CN" sz="2600" dirty="0">
                <a:latin typeface="Arial" panose="020B0604020202020204" pitchFamily="34" charset="0"/>
              </a:rPr>
              <a:t>》</a:t>
            </a:r>
            <a:endParaRPr lang="en-US" altLang="zh-CN" sz="2600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zh-CN" sz="2600" dirty="0">
                <a:latin typeface="Arial" panose="020B0604020202020204" pitchFamily="34" charset="0"/>
              </a:rPr>
              <a:t>1959</a:t>
            </a:r>
            <a:r>
              <a:rPr lang="zh-CN" altLang="en-US" sz="2600" dirty="0">
                <a:latin typeface="Arial" panose="020B0604020202020204" pitchFamily="34" charset="0"/>
              </a:rPr>
              <a:t>年成立国际运筹学联合会</a:t>
            </a:r>
            <a:endParaRPr lang="zh-CN" altLang="en-US" sz="2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cover dir="ru"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7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1" grpId="0" bldLvl="2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/>
          </p:cNvSpPr>
          <p:nvPr>
            <p:ph idx="1"/>
          </p:nvPr>
        </p:nvSpPr>
        <p:spPr>
          <a:xfrm>
            <a:off x="457200" y="990600"/>
            <a:ext cx="8435975" cy="1223963"/>
          </a:xfrm>
          <a:noFill/>
          <a:ln>
            <a:noFill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6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运筹学在国内</a:t>
            </a:r>
            <a:endParaRPr lang="zh-CN" altLang="en-US" sz="26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buNone/>
            </a:pP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5" name="矩形 1"/>
          <p:cNvSpPr/>
          <p:nvPr/>
        </p:nvSpPr>
        <p:spPr>
          <a:xfrm>
            <a:off x="522288" y="1760538"/>
            <a:ext cx="8369300" cy="3416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80010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1956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年成立运筹学小组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1958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年提出运输问题的图上作业法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1962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年提出中国邮路问题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1964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年华罗庚推广统筹方法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我国于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1982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年加入国际运筹学联合会，并于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1999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月组织了第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届大会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cover dir="ru"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5" grpId="0" bldLvl="2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2501900" y="758825"/>
            <a:ext cx="5508625" cy="95567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最优化</a:t>
            </a:r>
            <a:r>
              <a:rPr kumimoji="0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endParaRPr kumimoji="0" lang="zh-CN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219" name="文本框 5"/>
          <p:cNvSpPr txBox="1"/>
          <p:nvPr/>
        </p:nvSpPr>
        <p:spPr>
          <a:xfrm>
            <a:off x="611188" y="1728788"/>
            <a:ext cx="7545387" cy="4618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Q :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  </a:t>
            </a:r>
            <a:r>
              <a:rPr lang="zh-CN" altLang="zh-CN" sz="2800" dirty="0">
                <a:latin typeface="宋体" panose="02010600030101010101" pitchFamily="2" charset="-122"/>
                <a:sym typeface="宋体" panose="02010600030101010101" pitchFamily="2" charset="-122"/>
              </a:rPr>
              <a:t>什么是最优化</a:t>
            </a:r>
            <a:r>
              <a:rPr lang="zh-CN" altLang="en-US" sz="2800" dirty="0">
                <a:latin typeface="宋体" panose="02010600030101010101" pitchFamily="2" charset="-122"/>
                <a:sym typeface="宋体" panose="02010600030101010101" pitchFamily="2" charset="-122"/>
              </a:rPr>
              <a:t>？</a:t>
            </a:r>
            <a:endParaRPr lang="en-US" altLang="zh-CN" sz="2800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endParaRPr lang="zh-CN" altLang="zh-CN" sz="2400" dirty="0">
              <a:latin typeface="宋体" panose="02010600030101010101" pitchFamily="2" charset="-122"/>
              <a:ea typeface="方正姚体" panose="02010601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A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:  </a:t>
            </a:r>
            <a:r>
              <a:rPr lang="zh-CN" altLang="zh-CN" sz="2800" dirty="0">
                <a:latin typeface="宋体" panose="02010600030101010101" pitchFamily="2" charset="-122"/>
                <a:sym typeface="宋体" panose="02010600030101010101" pitchFamily="2" charset="-122"/>
              </a:rPr>
              <a:t>根据国际数学优化学会定义</a:t>
            </a:r>
            <a:r>
              <a:rPr lang="en-US" altLang="zh-CN" sz="2800" dirty="0">
                <a:latin typeface="宋体" panose="02010600030101010101" pitchFamily="2" charset="-122"/>
                <a:sym typeface="宋体" panose="02010600030101010101" pitchFamily="2" charset="-122"/>
              </a:rPr>
              <a:t>,</a:t>
            </a:r>
            <a:r>
              <a:rPr lang="zh-CN" altLang="zh-CN" sz="2800" dirty="0">
                <a:latin typeface="宋体" panose="02010600030101010101" pitchFamily="2" charset="-122"/>
                <a:sym typeface="宋体" panose="02010600030101010101" pitchFamily="2" charset="-122"/>
              </a:rPr>
              <a:t>最优化是指</a:t>
            </a:r>
            <a:endParaRPr lang="en-US" altLang="zh-CN" sz="2800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2800" dirty="0">
                <a:latin typeface="宋体" panose="02010600030101010101" pitchFamily="2" charset="-122"/>
                <a:sym typeface="宋体" panose="02010600030101010101" pitchFamily="2" charset="-122"/>
              </a:rPr>
              <a:t>    </a:t>
            </a:r>
            <a:r>
              <a:rPr lang="zh-CN" altLang="zh-CN" sz="2800" dirty="0">
                <a:latin typeface="宋体" panose="02010600030101010101" pitchFamily="2" charset="-122"/>
                <a:sym typeface="宋体" panose="02010600030101010101" pitchFamily="2" charset="-122"/>
              </a:rPr>
              <a:t>在一定约束条件下极大化或极小化某一目</a:t>
            </a:r>
            <a:endParaRPr lang="en-US" altLang="zh-CN" sz="2800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2800" dirty="0">
                <a:latin typeface="宋体" panose="02010600030101010101" pitchFamily="2" charset="-122"/>
                <a:sym typeface="宋体" panose="02010600030101010101" pitchFamily="2" charset="-122"/>
              </a:rPr>
              <a:t>    </a:t>
            </a:r>
            <a:r>
              <a:rPr lang="zh-CN" altLang="zh-CN" sz="2800" dirty="0">
                <a:latin typeface="宋体" panose="02010600030101010101" pitchFamily="2" charset="-122"/>
                <a:sym typeface="宋体" panose="02010600030101010101" pitchFamily="2" charset="-122"/>
              </a:rPr>
              <a:t>标函数的问题，其变量可能是连续或离散</a:t>
            </a:r>
            <a:endParaRPr lang="en-US" altLang="zh-CN" sz="2800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2800" dirty="0">
                <a:latin typeface="宋体" panose="02010600030101010101" pitchFamily="2" charset="-122"/>
                <a:sym typeface="宋体" panose="02010600030101010101" pitchFamily="2" charset="-122"/>
              </a:rPr>
              <a:t>    </a:t>
            </a:r>
            <a:r>
              <a:rPr lang="zh-CN" altLang="zh-CN" sz="2800" dirty="0">
                <a:latin typeface="宋体" panose="02010600030101010101" pitchFamily="2" charset="-122"/>
                <a:sym typeface="宋体" panose="02010600030101010101" pitchFamily="2" charset="-122"/>
              </a:rPr>
              <a:t>或随机的</a:t>
            </a:r>
            <a:r>
              <a:rPr lang="en-US" altLang="zh-CN" sz="2800" dirty="0">
                <a:latin typeface="宋体" panose="02010600030101010101" pitchFamily="2" charset="-122"/>
                <a:sym typeface="宋体" panose="02010600030101010101" pitchFamily="2" charset="-122"/>
              </a:rPr>
              <a:t>.</a:t>
            </a:r>
            <a:endParaRPr lang="en-US" altLang="zh-CN" sz="2800" dirty="0">
              <a:solidFill>
                <a:srgbClr val="7030A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A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:  </a:t>
            </a:r>
            <a:r>
              <a:rPr lang="zh-CN" altLang="zh-CN" sz="2800" dirty="0">
                <a:latin typeface="宋体" panose="02010600030101010101" pitchFamily="2" charset="-122"/>
                <a:sym typeface="宋体" panose="02010600030101010101" pitchFamily="2" charset="-122"/>
              </a:rPr>
              <a:t>通俗解释，在所有可能中挑选最好的</a:t>
            </a:r>
            <a:r>
              <a:rPr lang="en-US" altLang="zh-CN" sz="2800" dirty="0">
                <a:latin typeface="宋体" panose="02010600030101010101" pitchFamily="2" charset="-122"/>
                <a:sym typeface="宋体" panose="02010600030101010101" pitchFamily="2" charset="-122"/>
              </a:rPr>
              <a:t>.</a:t>
            </a:r>
            <a:endParaRPr lang="zh-CN" altLang="zh-CN" sz="2800" dirty="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220" name="图片 4" descr="问号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2188" y="98425"/>
            <a:ext cx="2554287" cy="2232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athmodel">
  <a:themeElements>
    <a:clrScheme name="mathmod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thmod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mathmod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thmod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thmod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thmod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thmod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thmod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hmod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hmod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hmod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hmod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hmod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hmod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复变函数1</Template>
  <TotalTime>0</TotalTime>
  <Words>4515</Words>
  <Application>WPS 演示</Application>
  <PresentationFormat>全屏显示(4:3)</PresentationFormat>
  <Paragraphs>491</Paragraphs>
  <Slides>44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20</vt:i4>
      </vt:variant>
      <vt:variant>
        <vt:lpstr>幻灯片标题</vt:lpstr>
      </vt:variant>
      <vt:variant>
        <vt:i4>44</vt:i4>
      </vt:variant>
    </vt:vector>
  </HeadingPairs>
  <TitlesOfParts>
    <vt:vector size="92" baseType="lpstr">
      <vt:lpstr>Arial</vt:lpstr>
      <vt:lpstr>宋体</vt:lpstr>
      <vt:lpstr>Wingdings</vt:lpstr>
      <vt:lpstr>隶书</vt:lpstr>
      <vt:lpstr>华文中宋</vt:lpstr>
      <vt:lpstr>黑体</vt:lpstr>
      <vt:lpstr>Times New Roman</vt:lpstr>
      <vt:lpstr>华文细黑</vt:lpstr>
      <vt:lpstr>华文宋体</vt:lpstr>
      <vt:lpstr>楷体</vt:lpstr>
      <vt:lpstr>华文楷体</vt:lpstr>
      <vt:lpstr>Cambria Math</vt:lpstr>
      <vt:lpstr>方正姚体</vt:lpstr>
      <vt:lpstr>楷体_GB2312</vt:lpstr>
      <vt:lpstr>新宋体</vt:lpstr>
      <vt:lpstr>微软雅黑</vt:lpstr>
      <vt:lpstr>Wingdings</vt:lpstr>
      <vt:lpstr>华文仿宋</vt:lpstr>
      <vt:lpstr>华文行楷</vt:lpstr>
      <vt:lpstr>Arial Unicode MS</vt:lpstr>
      <vt:lpstr>Arial Narrow</vt:lpstr>
      <vt:lpstr>华文琥珀</vt:lpstr>
      <vt:lpstr>Arial Black</vt:lpstr>
      <vt:lpstr>Verdana</vt:lpstr>
      <vt:lpstr>Bahnschrift Condensed</vt:lpstr>
      <vt:lpstr>Vrinda</vt:lpstr>
      <vt:lpstr>华文新魏</vt:lpstr>
      <vt:lpstr>mathmodel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最优化方法 I Optimization Methods I</vt:lpstr>
      <vt:lpstr>成绩评定</vt:lpstr>
      <vt:lpstr>中文参考书</vt:lpstr>
      <vt:lpstr>英文参考书</vt:lpstr>
      <vt:lpstr>第一讲 </vt:lpstr>
      <vt:lpstr>PowerPoint 演示文稿</vt:lpstr>
      <vt:lpstr>发展简介</vt:lpstr>
      <vt:lpstr>PowerPoint 演示文稿</vt:lpstr>
      <vt:lpstr>最优化问题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最优化主要研究内容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无约束最优化理论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无约束优化问题</vt:lpstr>
      <vt:lpstr>局部最优解的一阶必要条件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James-chen</cp:lastModifiedBy>
  <cp:revision>387</cp:revision>
  <cp:lastPrinted>2016-08-29T08:33:00Z</cp:lastPrinted>
  <dcterms:created xsi:type="dcterms:W3CDTF">2006-09-22T07:28:00Z</dcterms:created>
  <dcterms:modified xsi:type="dcterms:W3CDTF">2020-09-25T02:20:44Z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