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22"/>
  </p:notesMasterIdLst>
  <p:sldIdLst>
    <p:sldId id="256" r:id="rId2"/>
    <p:sldId id="301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34" r:id="rId14"/>
    <p:sldId id="345" r:id="rId15"/>
    <p:sldId id="346" r:id="rId16"/>
    <p:sldId id="291" r:id="rId17"/>
    <p:sldId id="311" r:id="rId18"/>
    <p:sldId id="347" r:id="rId19"/>
    <p:sldId id="348" r:id="rId20"/>
    <p:sldId id="26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12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89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522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5221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522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16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effectLst/>
                <a:latin typeface="楷体" pitchFamily="49" charset="-122"/>
                <a:ea typeface="楷体" pitchFamily="49" charset="-122"/>
              </a:rPr>
              <a:t>FPGA</a:t>
            </a:r>
            <a:r>
              <a:rPr lang="zh-CN" altLang="en-US" b="0" dirty="0" smtClean="0">
                <a:effectLst/>
                <a:latin typeface="楷体" pitchFamily="49" charset="-122"/>
                <a:ea typeface="楷体" pitchFamily="49" charset="-122"/>
              </a:rPr>
              <a:t>设计基础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2012.04.12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LUT4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11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785926"/>
            <a:ext cx="825108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86190"/>
            <a:ext cx="821537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内部其他部件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3857652"/>
          </a:xfrm>
        </p:spPr>
        <p:txBody>
          <a:bodyPr/>
          <a:lstStyle/>
          <a:p>
            <a:r>
              <a:rPr lang="en-US" altLang="zh-CN" dirty="0" smtClean="0"/>
              <a:t>IOB——</a:t>
            </a:r>
            <a:r>
              <a:rPr lang="zh-CN" altLang="en-US" dirty="0" smtClean="0"/>
              <a:t>输入输出端口可编程</a:t>
            </a:r>
            <a:endParaRPr lang="en-US" altLang="zh-CN" dirty="0" smtClean="0"/>
          </a:p>
          <a:p>
            <a:r>
              <a:rPr lang="en-US" altLang="zh-CN" dirty="0" smtClean="0"/>
              <a:t>DCM——PLL</a:t>
            </a:r>
            <a:r>
              <a:rPr lang="zh-CN" altLang="en-US" dirty="0" smtClean="0"/>
              <a:t>，获取更加稳定和可配的时钟</a:t>
            </a:r>
            <a:endParaRPr lang="en-US" altLang="zh-CN" dirty="0" smtClean="0"/>
          </a:p>
          <a:p>
            <a:r>
              <a:rPr lang="en-US" altLang="zh-CN" dirty="0" err="1" smtClean="0"/>
              <a:t>Mulitiplier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专用乘法器，无需消耗</a:t>
            </a:r>
            <a:r>
              <a:rPr lang="en-US" altLang="zh-CN" dirty="0" smtClean="0"/>
              <a:t>CLB</a:t>
            </a:r>
          </a:p>
          <a:p>
            <a:r>
              <a:rPr lang="en-US" altLang="zh-CN" dirty="0" smtClean="0"/>
              <a:t>BLOCK RAM——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ROM/RAM</a:t>
            </a:r>
            <a:r>
              <a:rPr lang="zh-CN" altLang="en-US" dirty="0" smtClean="0"/>
              <a:t>而准备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i="1" u="heavy" dirty="0" smtClean="0"/>
              <a:t>FPGA</a:t>
            </a:r>
            <a:r>
              <a:rPr lang="zh-CN" altLang="en-US" b="1" i="1" u="heavy" dirty="0" smtClean="0"/>
              <a:t>开发板</a:t>
            </a:r>
            <a:endParaRPr lang="en-US" altLang="zh-CN" b="1" i="1" u="heavy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FPGA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743077"/>
            <a:ext cx="8229600" cy="4400567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芯片为核心，连接了各种丰富的外设，用户通过对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芯片编程进而操纵外设</a:t>
            </a:r>
            <a:endParaRPr lang="en-US" altLang="zh-CN" dirty="0" smtClean="0"/>
          </a:p>
          <a:p>
            <a:r>
              <a:rPr lang="en-US" altLang="zh-CN" dirty="0" smtClean="0"/>
              <a:t>FPGA</a:t>
            </a:r>
            <a:r>
              <a:rPr lang="zh-CN" altLang="en-US" dirty="0" smtClean="0"/>
              <a:t>的核心作用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用户可编程，相当于人体的大脑</a:t>
            </a:r>
            <a:endParaRPr lang="en-US" altLang="zh-CN" dirty="0" smtClean="0"/>
          </a:p>
          <a:p>
            <a:r>
              <a:rPr lang="zh-CN" altLang="en-US" dirty="0" smtClean="0"/>
              <a:t>外设的表现作用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受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控制，相当于人体的四肢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285860"/>
            <a:ext cx="6072230" cy="54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FPGA</a:t>
            </a:r>
            <a:r>
              <a:rPr lang="zh-CN" altLang="en-US" dirty="0" smtClean="0"/>
              <a:t>开发板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i="1" u="heavy" dirty="0" smtClean="0"/>
              <a:t>FPGA</a:t>
            </a:r>
            <a:r>
              <a:rPr lang="zh-CN" altLang="en-US" b="1" i="1" u="heavy" dirty="0" smtClean="0"/>
              <a:t>设计</a:t>
            </a:r>
            <a:endParaRPr lang="zh-CN" altLang="en-US" b="1" i="1" u="heavy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设计流程</a:t>
            </a:r>
            <a:endParaRPr lang="zh-CN" altLang="en-US" dirty="0"/>
          </a:p>
        </p:txBody>
      </p:sp>
      <p:sp>
        <p:nvSpPr>
          <p:cNvPr id="26" name="AutoShape 2"/>
          <p:cNvSpPr>
            <a:spLocks noChangeArrowheads="1"/>
          </p:cNvSpPr>
          <p:nvPr/>
        </p:nvSpPr>
        <p:spPr bwMode="auto">
          <a:xfrm>
            <a:off x="1000100" y="1571612"/>
            <a:ext cx="3500462" cy="7143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357290" y="1714488"/>
            <a:ext cx="278608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确定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FPGA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设计使用的外部资源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4786314" y="1714488"/>
            <a:ext cx="1000131" cy="428628"/>
          </a:xfrm>
          <a:prstGeom prst="rightArrow">
            <a:avLst>
              <a:gd name="adj1" fmla="val 50000"/>
              <a:gd name="adj2" fmla="val 46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00761" y="1500175"/>
            <a:ext cx="1285884" cy="928694"/>
            <a:chOff x="5672125" y="1681151"/>
            <a:chExt cx="762000" cy="68580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5795950" y="1814501"/>
              <a:ext cx="514350" cy="4191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34" name="AutoShape 6"/>
            <p:cNvCxnSpPr>
              <a:cxnSpLocks noChangeShapeType="1"/>
            </p:cNvCxnSpPr>
            <p:nvPr/>
          </p:nvCxnSpPr>
          <p:spPr bwMode="auto">
            <a:xfrm>
              <a:off x="5967400" y="1681151"/>
              <a:ext cx="1587" cy="1333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7"/>
            <p:cNvCxnSpPr>
              <a:cxnSpLocks noChangeShapeType="1"/>
            </p:cNvCxnSpPr>
            <p:nvPr/>
          </p:nvCxnSpPr>
          <p:spPr bwMode="auto">
            <a:xfrm>
              <a:off x="6157900" y="1681151"/>
              <a:ext cx="1587" cy="1333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8"/>
            <p:cNvCxnSpPr>
              <a:cxnSpLocks noChangeShapeType="1"/>
            </p:cNvCxnSpPr>
            <p:nvPr/>
          </p:nvCxnSpPr>
          <p:spPr bwMode="auto">
            <a:xfrm>
              <a:off x="5967400" y="2233601"/>
              <a:ext cx="0" cy="1333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9"/>
            <p:cNvCxnSpPr>
              <a:cxnSpLocks noChangeShapeType="1"/>
            </p:cNvCxnSpPr>
            <p:nvPr/>
          </p:nvCxnSpPr>
          <p:spPr bwMode="auto">
            <a:xfrm>
              <a:off x="6157900" y="2233601"/>
              <a:ext cx="0" cy="1333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10"/>
            <p:cNvCxnSpPr>
              <a:cxnSpLocks noChangeShapeType="1"/>
            </p:cNvCxnSpPr>
            <p:nvPr/>
          </p:nvCxnSpPr>
          <p:spPr bwMode="auto">
            <a:xfrm>
              <a:off x="5672125" y="2119301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11"/>
            <p:cNvCxnSpPr>
              <a:cxnSpLocks noChangeShapeType="1"/>
            </p:cNvCxnSpPr>
            <p:nvPr/>
          </p:nvCxnSpPr>
          <p:spPr bwMode="auto">
            <a:xfrm>
              <a:off x="5672125" y="1947851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12"/>
            <p:cNvCxnSpPr>
              <a:cxnSpLocks noChangeShapeType="1"/>
            </p:cNvCxnSpPr>
            <p:nvPr/>
          </p:nvCxnSpPr>
          <p:spPr bwMode="auto">
            <a:xfrm>
              <a:off x="6310300" y="2090726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3"/>
            <p:cNvCxnSpPr>
              <a:cxnSpLocks noChangeShapeType="1"/>
            </p:cNvCxnSpPr>
            <p:nvPr/>
          </p:nvCxnSpPr>
          <p:spPr bwMode="auto">
            <a:xfrm>
              <a:off x="6310300" y="1919276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5929322" y="2571744"/>
            <a:ext cx="1285884" cy="1071570"/>
            <a:chOff x="4881563" y="4905375"/>
            <a:chExt cx="762000" cy="685800"/>
          </a:xfrm>
        </p:grpSpPr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5005388" y="5038725"/>
              <a:ext cx="514350" cy="4191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4" name="AutoShape 18"/>
            <p:cNvCxnSpPr>
              <a:cxnSpLocks noChangeShapeType="1"/>
            </p:cNvCxnSpPr>
            <p:nvPr/>
          </p:nvCxnSpPr>
          <p:spPr bwMode="auto">
            <a:xfrm>
              <a:off x="5176838" y="4905375"/>
              <a:ext cx="1587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9"/>
            <p:cNvCxnSpPr>
              <a:cxnSpLocks noChangeShapeType="1"/>
            </p:cNvCxnSpPr>
            <p:nvPr/>
          </p:nvCxnSpPr>
          <p:spPr bwMode="auto">
            <a:xfrm>
              <a:off x="5367338" y="4905375"/>
              <a:ext cx="1587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20"/>
            <p:cNvCxnSpPr>
              <a:cxnSpLocks noChangeShapeType="1"/>
            </p:cNvCxnSpPr>
            <p:nvPr/>
          </p:nvCxnSpPr>
          <p:spPr bwMode="auto">
            <a:xfrm>
              <a:off x="5176838" y="5457825"/>
              <a:ext cx="0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1"/>
            <p:cNvCxnSpPr>
              <a:cxnSpLocks noChangeShapeType="1"/>
            </p:cNvCxnSpPr>
            <p:nvPr/>
          </p:nvCxnSpPr>
          <p:spPr bwMode="auto">
            <a:xfrm>
              <a:off x="5367338" y="5457825"/>
              <a:ext cx="0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2"/>
            <p:cNvCxnSpPr>
              <a:cxnSpLocks noChangeShapeType="1"/>
            </p:cNvCxnSpPr>
            <p:nvPr/>
          </p:nvCxnSpPr>
          <p:spPr bwMode="auto">
            <a:xfrm>
              <a:off x="4881563" y="5343525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23"/>
            <p:cNvCxnSpPr>
              <a:cxnSpLocks noChangeShapeType="1"/>
            </p:cNvCxnSpPr>
            <p:nvPr/>
          </p:nvCxnSpPr>
          <p:spPr bwMode="auto">
            <a:xfrm>
              <a:off x="4881563" y="5172075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4"/>
            <p:cNvCxnSpPr>
              <a:cxnSpLocks noChangeShapeType="1"/>
            </p:cNvCxnSpPr>
            <p:nvPr/>
          </p:nvCxnSpPr>
          <p:spPr bwMode="auto">
            <a:xfrm>
              <a:off x="5519738" y="5314950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5"/>
            <p:cNvCxnSpPr>
              <a:cxnSpLocks noChangeShapeType="1"/>
            </p:cNvCxnSpPr>
            <p:nvPr/>
          </p:nvCxnSpPr>
          <p:spPr bwMode="auto">
            <a:xfrm>
              <a:off x="5519738" y="5143500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5073650" y="5143500"/>
              <a:ext cx="104775" cy="952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5367338" y="5143500"/>
              <a:ext cx="104775" cy="952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5264150" y="5276850"/>
              <a:ext cx="104775" cy="952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AutoShape 4"/>
          <p:cNvSpPr>
            <a:spLocks noChangeArrowheads="1"/>
          </p:cNvSpPr>
          <p:nvPr/>
        </p:nvSpPr>
        <p:spPr bwMode="auto">
          <a:xfrm>
            <a:off x="4714876" y="2928934"/>
            <a:ext cx="1000131" cy="428628"/>
          </a:xfrm>
          <a:prstGeom prst="rightArrow">
            <a:avLst>
              <a:gd name="adj1" fmla="val 50000"/>
              <a:gd name="adj2" fmla="val 46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AutoShape 2"/>
          <p:cNvSpPr>
            <a:spLocks noChangeArrowheads="1"/>
          </p:cNvSpPr>
          <p:nvPr/>
        </p:nvSpPr>
        <p:spPr bwMode="auto">
          <a:xfrm>
            <a:off x="1000100" y="2786058"/>
            <a:ext cx="3500462" cy="7143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1357290" y="2928934"/>
            <a:ext cx="278608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确定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FPGA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设计使用的内部资源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072198" y="4071942"/>
            <a:ext cx="1214446" cy="1000132"/>
            <a:chOff x="4922821" y="4667259"/>
            <a:chExt cx="762000" cy="685800"/>
          </a:xfrm>
        </p:grpSpPr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5046646" y="4800609"/>
              <a:ext cx="514350" cy="4191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60" name="AutoShape 34"/>
            <p:cNvCxnSpPr>
              <a:cxnSpLocks noChangeShapeType="1"/>
            </p:cNvCxnSpPr>
            <p:nvPr/>
          </p:nvCxnSpPr>
          <p:spPr bwMode="auto">
            <a:xfrm>
              <a:off x="5218096" y="4667259"/>
              <a:ext cx="1587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1" name="AutoShape 35"/>
            <p:cNvCxnSpPr>
              <a:cxnSpLocks noChangeShapeType="1"/>
            </p:cNvCxnSpPr>
            <p:nvPr/>
          </p:nvCxnSpPr>
          <p:spPr bwMode="auto">
            <a:xfrm>
              <a:off x="5408596" y="4667259"/>
              <a:ext cx="1587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2" name="AutoShape 36"/>
            <p:cNvCxnSpPr>
              <a:cxnSpLocks noChangeShapeType="1"/>
            </p:cNvCxnSpPr>
            <p:nvPr/>
          </p:nvCxnSpPr>
          <p:spPr bwMode="auto">
            <a:xfrm>
              <a:off x="5218096" y="5219709"/>
              <a:ext cx="0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37"/>
            <p:cNvCxnSpPr>
              <a:cxnSpLocks noChangeShapeType="1"/>
            </p:cNvCxnSpPr>
            <p:nvPr/>
          </p:nvCxnSpPr>
          <p:spPr bwMode="auto">
            <a:xfrm>
              <a:off x="5408596" y="5219709"/>
              <a:ext cx="0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38"/>
            <p:cNvCxnSpPr>
              <a:cxnSpLocks noChangeShapeType="1"/>
            </p:cNvCxnSpPr>
            <p:nvPr/>
          </p:nvCxnSpPr>
          <p:spPr bwMode="auto">
            <a:xfrm>
              <a:off x="4922821" y="5105409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39"/>
            <p:cNvCxnSpPr>
              <a:cxnSpLocks noChangeShapeType="1"/>
            </p:cNvCxnSpPr>
            <p:nvPr/>
          </p:nvCxnSpPr>
          <p:spPr bwMode="auto">
            <a:xfrm>
              <a:off x="4922821" y="4933959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40"/>
            <p:cNvCxnSpPr>
              <a:cxnSpLocks noChangeShapeType="1"/>
            </p:cNvCxnSpPr>
            <p:nvPr/>
          </p:nvCxnSpPr>
          <p:spPr bwMode="auto">
            <a:xfrm>
              <a:off x="5560996" y="5076834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41"/>
            <p:cNvCxnSpPr>
              <a:cxnSpLocks noChangeShapeType="1"/>
            </p:cNvCxnSpPr>
            <p:nvPr/>
          </p:nvCxnSpPr>
          <p:spPr bwMode="auto">
            <a:xfrm>
              <a:off x="5560996" y="4905384"/>
              <a:ext cx="1238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5114908" y="4905384"/>
              <a:ext cx="104775" cy="952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5408596" y="4905384"/>
              <a:ext cx="104775" cy="952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5305408" y="5038734"/>
              <a:ext cx="104775" cy="952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71" name="AutoShape 47"/>
          <p:cNvCxnSpPr>
            <a:cxnSpLocks noChangeShapeType="1"/>
          </p:cNvCxnSpPr>
          <p:nvPr/>
        </p:nvCxnSpPr>
        <p:spPr bwMode="auto">
          <a:xfrm flipH="1">
            <a:off x="642910" y="5357826"/>
            <a:ext cx="3714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2" name="AutoShape 48"/>
          <p:cNvCxnSpPr>
            <a:cxnSpLocks noChangeShapeType="1"/>
          </p:cNvCxnSpPr>
          <p:nvPr/>
        </p:nvCxnSpPr>
        <p:spPr bwMode="auto">
          <a:xfrm rot="5400000" flipH="1" flipV="1">
            <a:off x="107919" y="4821249"/>
            <a:ext cx="1071569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73" name="AutoShape 49"/>
          <p:cNvCxnSpPr>
            <a:cxnSpLocks noChangeShapeType="1"/>
          </p:cNvCxnSpPr>
          <p:nvPr/>
        </p:nvCxnSpPr>
        <p:spPr bwMode="auto">
          <a:xfrm>
            <a:off x="642910" y="4286256"/>
            <a:ext cx="371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AutoShape 4"/>
          <p:cNvSpPr>
            <a:spLocks noChangeArrowheads="1"/>
          </p:cNvSpPr>
          <p:nvPr/>
        </p:nvSpPr>
        <p:spPr bwMode="auto">
          <a:xfrm>
            <a:off x="4786314" y="4357694"/>
            <a:ext cx="1000131" cy="428628"/>
          </a:xfrm>
          <a:prstGeom prst="rightArrow">
            <a:avLst>
              <a:gd name="adj1" fmla="val 50000"/>
              <a:gd name="adj2" fmla="val 46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AutoShape 2"/>
          <p:cNvSpPr>
            <a:spLocks noChangeArrowheads="1"/>
          </p:cNvSpPr>
          <p:nvPr/>
        </p:nvSpPr>
        <p:spPr bwMode="auto">
          <a:xfrm>
            <a:off x="1000100" y="3929066"/>
            <a:ext cx="3500462" cy="7143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1142976" y="4071942"/>
            <a:ext cx="321471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根据内部和外部资源，进行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Verilog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RTL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编程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7" name="AutoShape 2"/>
          <p:cNvSpPr>
            <a:spLocks noChangeArrowheads="1"/>
          </p:cNvSpPr>
          <p:nvPr/>
        </p:nvSpPr>
        <p:spPr bwMode="auto">
          <a:xfrm>
            <a:off x="1000100" y="5000636"/>
            <a:ext cx="3500462" cy="571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2285984" y="5214950"/>
            <a:ext cx="92869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仿真调试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79" name="直接箭头连接符 78"/>
          <p:cNvCxnSpPr>
            <a:stCxn id="26" idx="2"/>
            <a:endCxn id="56" idx="0"/>
          </p:cNvCxnSpPr>
          <p:nvPr/>
        </p:nvCxnSpPr>
        <p:spPr>
          <a:xfrm rot="5400000">
            <a:off x="2500298" y="253602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6" idx="2"/>
            <a:endCxn id="75" idx="0"/>
          </p:cNvCxnSpPr>
          <p:nvPr/>
        </p:nvCxnSpPr>
        <p:spPr>
          <a:xfrm rot="5400000">
            <a:off x="2536017" y="371475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2"/>
            <a:endCxn id="77" idx="0"/>
          </p:cNvCxnSpPr>
          <p:nvPr/>
        </p:nvCxnSpPr>
        <p:spPr>
          <a:xfrm rot="5400000">
            <a:off x="2571736" y="48220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2536811" y="57499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2"/>
          <p:cNvSpPr>
            <a:spLocks noChangeArrowheads="1"/>
          </p:cNvSpPr>
          <p:nvPr/>
        </p:nvSpPr>
        <p:spPr bwMode="auto">
          <a:xfrm>
            <a:off x="1000100" y="5929330"/>
            <a:ext cx="3500462" cy="571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2000232" y="6072206"/>
            <a:ext cx="164307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FPGA</a:t>
            </a:r>
            <a:r>
              <a:rPr lang="zh-CN" altLang="en-US" sz="16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下载执行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54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55" grpId="0" animBg="1"/>
      <p:bldP spid="56" grpId="0" animBg="1"/>
      <p:bldP spid="57" grpId="0"/>
      <p:bldP spid="74" grpId="0" animBg="1"/>
      <p:bldP spid="75" grpId="0" animBg="1"/>
      <p:bldP spid="76" grpId="0"/>
      <p:bldP spid="77" grpId="0" animBg="1"/>
      <p:bldP spid="78" grpId="0"/>
      <p:bldP spid="83" grpId="0" animBg="1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外部资源的确定</a:t>
            </a:r>
          </a:p>
        </p:txBody>
      </p:sp>
      <p:sp>
        <p:nvSpPr>
          <p:cNvPr id="8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界定使用的外设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外设与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之间的接口</a:t>
            </a:r>
            <a:r>
              <a:rPr lang="en-US" altLang="zh-CN" dirty="0" smtClean="0"/>
              <a:t>PIN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外设与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之间的通讯方式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得到了“由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模拟”芯片的详细</a:t>
            </a:r>
            <a:r>
              <a:rPr lang="en-US" altLang="zh-CN" dirty="0" smtClean="0"/>
              <a:t>spec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05775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内部资源的确定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IOB</a:t>
            </a:r>
            <a:r>
              <a:rPr lang="zh-CN" altLang="en-US" dirty="0" smtClean="0"/>
              <a:t>进行配置，保证和外设的连接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评估片内</a:t>
            </a:r>
            <a:r>
              <a:rPr lang="en-US" altLang="zh-CN" dirty="0" smtClean="0"/>
              <a:t>PLL</a:t>
            </a:r>
            <a:r>
              <a:rPr lang="zh-CN" altLang="en-US" dirty="0" smtClean="0"/>
              <a:t>的使用，满足时钟要求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评估片内</a:t>
            </a:r>
            <a:r>
              <a:rPr lang="en-US" altLang="zh-CN" dirty="0" smtClean="0"/>
              <a:t>Block RAM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Multiplier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77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编程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CLB-&gt;Slice-&gt;LUT4 </a:t>
            </a:r>
            <a:r>
              <a:rPr lang="zh-CN" altLang="en-US" dirty="0" smtClean="0"/>
              <a:t>通过互连线形成逻辑连接关系</a:t>
            </a:r>
            <a:endParaRPr lang="en-US" altLang="zh-CN" dirty="0" smtClean="0"/>
          </a:p>
          <a:p>
            <a:r>
              <a:rPr lang="en-US" altLang="zh-CN" dirty="0" err="1" smtClean="0"/>
              <a:t>Verilog</a:t>
            </a:r>
            <a:r>
              <a:rPr lang="en-US" altLang="zh-CN" dirty="0" smtClean="0"/>
              <a:t> RTL</a:t>
            </a:r>
            <a:r>
              <a:rPr lang="zh-CN" altLang="en-US" dirty="0" smtClean="0"/>
              <a:t>编程快速生成特定的逻辑关系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6000" dirty="0" smtClean="0"/>
              <a:t>    </a:t>
            </a:r>
            <a:r>
              <a:rPr lang="en-US" altLang="zh-CN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zh-CN" altLang="en-US" sz="10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？</a:t>
            </a:r>
            <a:r>
              <a:rPr lang="en-US" altLang="zh-CN" sz="10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&lt;-RTL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775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FPGA</a:t>
            </a:r>
            <a:r>
              <a:rPr lang="zh-CN" altLang="en-US" dirty="0" smtClean="0"/>
              <a:t>开发板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FPGA</a:t>
            </a:r>
            <a:r>
              <a:rPr lang="zh-CN" altLang="en-US" dirty="0" smtClean="0"/>
              <a:t>设计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b="1" i="1" u="heavy" dirty="0" smtClean="0"/>
              <a:t>了解</a:t>
            </a:r>
            <a:r>
              <a:rPr lang="en-US" altLang="zh-CN" b="1" i="1" u="heavy" dirty="0" smtClean="0"/>
              <a:t>FPGA</a:t>
            </a:r>
            <a:r>
              <a:rPr lang="zh-CN" altLang="en-US" b="1" i="1" u="heavy" dirty="0" smtClean="0"/>
              <a:t>芯片</a:t>
            </a:r>
            <a:endParaRPr lang="en-US" altLang="zh-CN" b="1" i="1" u="heavy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FPGA</a:t>
            </a:r>
            <a:r>
              <a:rPr lang="zh-CN" altLang="en-US" dirty="0" smtClean="0"/>
              <a:t>开发板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FPGA</a:t>
            </a:r>
            <a:r>
              <a:rPr lang="zh-CN" altLang="en-US" dirty="0" smtClean="0"/>
              <a:t>设计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芯片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5720" y="2214554"/>
            <a:ext cx="2643206" cy="38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DCM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 RAM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943116"/>
            <a:ext cx="5276850" cy="441484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6215074" y="1857364"/>
            <a:ext cx="857256" cy="785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7715272" y="2214554"/>
            <a:ext cx="857256" cy="785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5500694" y="2714620"/>
            <a:ext cx="857256" cy="785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7215206" y="2714620"/>
            <a:ext cx="857256" cy="785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6715140" y="2643182"/>
            <a:ext cx="857256" cy="785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Slice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85926"/>
            <a:ext cx="7433143" cy="415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CLB</a:t>
            </a:r>
            <a:r>
              <a:rPr lang="zh-CN" altLang="en-US" dirty="0" smtClean="0"/>
              <a:t>内部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71612"/>
            <a:ext cx="748150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Slice</a:t>
            </a:r>
            <a:r>
              <a:rPr lang="zh-CN" altLang="en-US" dirty="0" smtClean="0"/>
              <a:t>内部（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957450"/>
            <a:ext cx="4786346" cy="390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Slice</a:t>
            </a:r>
            <a:r>
              <a:rPr lang="zh-CN" altLang="en-US" dirty="0" smtClean="0"/>
              <a:t>内部（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85926"/>
            <a:ext cx="726108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64291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LUT4 (1)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478631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always @ 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if ( a 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x &lt;= c;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else if (b)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x &lt;= d;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else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x &lt;= 1’b1;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643050"/>
            <a:ext cx="374803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>
            <a:off x="5000628" y="4000504"/>
            <a:ext cx="3143272" cy="1588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929190" y="2928934"/>
            <a:ext cx="3143272" cy="1588"/>
          </a:xfrm>
          <a:prstGeom prst="straightConnector1">
            <a:avLst/>
          </a:prstGeom>
          <a:ln w="254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B050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B050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357</Words>
  <Application>Microsoft Office PowerPoint</Application>
  <PresentationFormat>全屏显示(4:3)</PresentationFormat>
  <Paragraphs>103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TTP- XUP-DIGILENT上海德致伦</vt:lpstr>
      <vt:lpstr>FPGA设计基础</vt:lpstr>
      <vt:lpstr>提纲</vt:lpstr>
      <vt:lpstr>提纲</vt:lpstr>
      <vt:lpstr>了解FPGA芯片</vt:lpstr>
      <vt:lpstr>FPGA的CLB与Slice</vt:lpstr>
      <vt:lpstr>CLB内部</vt:lpstr>
      <vt:lpstr>Slice内部（1）</vt:lpstr>
      <vt:lpstr>Slice内部（2）</vt:lpstr>
      <vt:lpstr>LUT4 (1)</vt:lpstr>
      <vt:lpstr>LUT4 (2)</vt:lpstr>
      <vt:lpstr>FPGA内部其他部件</vt:lpstr>
      <vt:lpstr>提纲</vt:lpstr>
      <vt:lpstr>FPGA开发板(1)</vt:lpstr>
      <vt:lpstr>FPGA开发板(2)</vt:lpstr>
      <vt:lpstr>提纲</vt:lpstr>
      <vt:lpstr>FPGA设计流程</vt:lpstr>
      <vt:lpstr>FPGA外部资源的确定</vt:lpstr>
      <vt:lpstr>FPGA内部资源的确定</vt:lpstr>
      <vt:lpstr>FPGA的Verilog RTL编程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上海德致伦 -- 电子工程教育的一站式解决方案</dc:title>
  <dc:creator>Lixinbing</dc:creator>
  <cp:lastModifiedBy>Lixinbing</cp:lastModifiedBy>
  <cp:revision>13</cp:revision>
  <dcterms:created xsi:type="dcterms:W3CDTF">2012-04-12T09:18:22Z</dcterms:created>
  <dcterms:modified xsi:type="dcterms:W3CDTF">2012-04-16T13:35:36Z</dcterms:modified>
</cp:coreProperties>
</file>