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28"/>
  </p:notesMasterIdLst>
  <p:sldIdLst>
    <p:sldId id="256" r:id="rId2"/>
    <p:sldId id="301" r:id="rId3"/>
    <p:sldId id="334" r:id="rId4"/>
    <p:sldId id="291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26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512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21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489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en-US" altLang="zh-CN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RTL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设计方法学</a:t>
            </a:r>
            <a:endParaRPr lang="zh-CN" altLang="en-US" b="0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2012.4.16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RTL</a:t>
            </a:r>
            <a:r>
              <a:rPr lang="zh-CN" altLang="en-US" dirty="0" smtClean="0"/>
              <a:t>电路描述要点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内容占位符 93"/>
          <p:cNvSpPr>
            <a:spLocks noGrp="1"/>
          </p:cNvSpPr>
          <p:nvPr>
            <p:ph idx="1"/>
          </p:nvPr>
        </p:nvSpPr>
        <p:spPr>
          <a:xfrm>
            <a:off x="214282" y="2204864"/>
            <a:ext cx="3643338" cy="3921299"/>
          </a:xfrm>
        </p:spPr>
        <p:txBody>
          <a:bodyPr/>
          <a:lstStyle/>
          <a:p>
            <a:pPr lvl="0"/>
            <a:r>
              <a:rPr lang="zh-CN" altLang="en-US" sz="2400" dirty="0" smtClean="0"/>
              <a:t>输入端口：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CLK</a:t>
            </a:r>
            <a:r>
              <a:rPr lang="zh-CN" altLang="en-US" sz="2400" dirty="0" smtClean="0"/>
              <a:t>；</a:t>
            </a:r>
          </a:p>
          <a:p>
            <a:pPr lvl="0"/>
            <a:r>
              <a:rPr lang="zh-CN" altLang="en-US" sz="2400" dirty="0" smtClean="0"/>
              <a:t>输出端口：</a:t>
            </a:r>
            <a:r>
              <a:rPr lang="en-US" sz="2400" dirty="0" smtClean="0"/>
              <a:t>D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E</a:t>
            </a:r>
            <a:r>
              <a:rPr lang="zh-CN" altLang="en-US" sz="2400" dirty="0" smtClean="0"/>
              <a:t>；</a:t>
            </a:r>
          </a:p>
          <a:p>
            <a:pPr lvl="0"/>
            <a:r>
              <a:rPr lang="zh-CN" altLang="en-US" sz="2400" dirty="0" smtClean="0"/>
              <a:t>寄存器：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d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e</a:t>
            </a:r>
            <a:r>
              <a:rPr lang="zh-CN" altLang="en-US" sz="2400" dirty="0" smtClean="0"/>
              <a:t>；</a:t>
            </a:r>
          </a:p>
          <a:p>
            <a:pPr lvl="0"/>
            <a:r>
              <a:rPr lang="zh-CN" altLang="en-US" sz="2400" dirty="0" smtClean="0"/>
              <a:t>每一个寄存器</a:t>
            </a:r>
            <a:r>
              <a:rPr lang="en-US" sz="2400" dirty="0" smtClean="0"/>
              <a:t>D</a:t>
            </a:r>
            <a:r>
              <a:rPr lang="zh-CN" altLang="en-US" sz="2400" dirty="0" smtClean="0"/>
              <a:t>端口的组合逻辑函数：</a:t>
            </a:r>
            <a:r>
              <a:rPr lang="en-US" sz="2400" dirty="0" err="1" smtClean="0"/>
              <a:t>fa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fb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fc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fd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fe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每一个输出端口的组合逻辑函数：</a:t>
            </a:r>
            <a:r>
              <a:rPr lang="en-US" sz="2400" dirty="0" err="1" smtClean="0"/>
              <a:t>fD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fE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  <p:sp>
        <p:nvSpPr>
          <p:cNvPr id="5022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0177" name="Group 1"/>
          <p:cNvGrpSpPr>
            <a:grpSpLocks noChangeAspect="1"/>
          </p:cNvGrpSpPr>
          <p:nvPr/>
        </p:nvGrpSpPr>
        <p:grpSpPr bwMode="auto">
          <a:xfrm>
            <a:off x="3941763" y="1643050"/>
            <a:ext cx="5488021" cy="4286280"/>
            <a:chOff x="1800" y="5414"/>
            <a:chExt cx="8306" cy="4984"/>
          </a:xfrm>
        </p:grpSpPr>
        <p:sp>
          <p:nvSpPr>
            <p:cNvPr id="50224" name="AutoShape 48"/>
            <p:cNvSpPr>
              <a:spLocks noChangeAspect="1" noChangeArrowheads="1" noTextEdit="1"/>
            </p:cNvSpPr>
            <p:nvPr/>
          </p:nvSpPr>
          <p:spPr bwMode="auto">
            <a:xfrm>
              <a:off x="1800" y="5414"/>
              <a:ext cx="8306" cy="498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220" name="Group 44"/>
            <p:cNvGrpSpPr>
              <a:grpSpLocks/>
            </p:cNvGrpSpPr>
            <p:nvPr/>
          </p:nvGrpSpPr>
          <p:grpSpPr bwMode="auto">
            <a:xfrm>
              <a:off x="4595" y="6103"/>
              <a:ext cx="640" cy="893"/>
              <a:chOff x="7186" y="11073"/>
              <a:chExt cx="793" cy="1184"/>
            </a:xfrm>
          </p:grpSpPr>
          <p:sp>
            <p:nvSpPr>
              <p:cNvPr id="50223" name="Rectangle 47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22" name="AutoShape 46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21" name="AutoShape 45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216" name="Group 40"/>
            <p:cNvGrpSpPr>
              <a:grpSpLocks/>
            </p:cNvGrpSpPr>
            <p:nvPr/>
          </p:nvGrpSpPr>
          <p:grpSpPr bwMode="auto">
            <a:xfrm>
              <a:off x="4606" y="7273"/>
              <a:ext cx="639" cy="893"/>
              <a:chOff x="7186" y="11073"/>
              <a:chExt cx="793" cy="1184"/>
            </a:xfrm>
          </p:grpSpPr>
          <p:sp>
            <p:nvSpPr>
              <p:cNvPr id="50219" name="Rectangle 43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18" name="AutoShape 42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17" name="AutoShape 41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212" name="Group 36"/>
            <p:cNvGrpSpPr>
              <a:grpSpLocks/>
            </p:cNvGrpSpPr>
            <p:nvPr/>
          </p:nvGrpSpPr>
          <p:grpSpPr bwMode="auto">
            <a:xfrm>
              <a:off x="4595" y="8517"/>
              <a:ext cx="639" cy="893"/>
              <a:chOff x="7186" y="11073"/>
              <a:chExt cx="793" cy="1184"/>
            </a:xfrm>
          </p:grpSpPr>
          <p:sp>
            <p:nvSpPr>
              <p:cNvPr id="50215" name="Rectangle 39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14" name="AutoShape 38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13" name="AutoShape 37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208" name="Group 32"/>
            <p:cNvGrpSpPr>
              <a:grpSpLocks/>
            </p:cNvGrpSpPr>
            <p:nvPr/>
          </p:nvGrpSpPr>
          <p:grpSpPr bwMode="auto">
            <a:xfrm>
              <a:off x="7156" y="8052"/>
              <a:ext cx="640" cy="893"/>
              <a:chOff x="7186" y="11073"/>
              <a:chExt cx="793" cy="1184"/>
            </a:xfrm>
          </p:grpSpPr>
          <p:sp>
            <p:nvSpPr>
              <p:cNvPr id="50211" name="Rectangle 35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10" name="AutoShape 34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09" name="AutoShape 33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204" name="Group 28"/>
            <p:cNvGrpSpPr>
              <a:grpSpLocks/>
            </p:cNvGrpSpPr>
            <p:nvPr/>
          </p:nvGrpSpPr>
          <p:grpSpPr bwMode="auto">
            <a:xfrm>
              <a:off x="7156" y="6103"/>
              <a:ext cx="640" cy="893"/>
              <a:chOff x="7186" y="11073"/>
              <a:chExt cx="793" cy="1184"/>
            </a:xfrm>
          </p:grpSpPr>
          <p:sp>
            <p:nvSpPr>
              <p:cNvPr id="50207" name="Rectangle 31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06" name="AutoShape 30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05" name="AutoShape 29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203" name="AutoShape 27"/>
            <p:cNvSpPr>
              <a:spLocks noChangeShapeType="1"/>
            </p:cNvSpPr>
            <p:nvPr/>
          </p:nvSpPr>
          <p:spPr bwMode="auto">
            <a:xfrm>
              <a:off x="2760" y="8944"/>
              <a:ext cx="4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02" name="AutoShape 26"/>
            <p:cNvSpPr>
              <a:spLocks noChangeShapeType="1"/>
            </p:cNvSpPr>
            <p:nvPr/>
          </p:nvSpPr>
          <p:spPr bwMode="auto">
            <a:xfrm>
              <a:off x="2760" y="6421"/>
              <a:ext cx="4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01" name="AutoShape 25"/>
            <p:cNvSpPr>
              <a:spLocks noChangeShapeType="1"/>
            </p:cNvSpPr>
            <p:nvPr/>
          </p:nvSpPr>
          <p:spPr bwMode="auto">
            <a:xfrm>
              <a:off x="2760" y="7634"/>
              <a:ext cx="4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00" name="AutoShape 24"/>
            <p:cNvSpPr>
              <a:spLocks noChangeShapeType="1"/>
            </p:cNvSpPr>
            <p:nvPr/>
          </p:nvSpPr>
          <p:spPr bwMode="auto">
            <a:xfrm>
              <a:off x="2760" y="9854"/>
              <a:ext cx="4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9" name="AutoShape 23"/>
            <p:cNvSpPr>
              <a:spLocks noChangeShapeType="1"/>
            </p:cNvSpPr>
            <p:nvPr/>
          </p:nvSpPr>
          <p:spPr bwMode="auto">
            <a:xfrm>
              <a:off x="3240" y="9854"/>
              <a:ext cx="34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8" name="AutoShape 22"/>
            <p:cNvSpPr>
              <a:spLocks noChangeShapeType="1"/>
            </p:cNvSpPr>
            <p:nvPr/>
          </p:nvSpPr>
          <p:spPr bwMode="auto">
            <a:xfrm>
              <a:off x="4109" y="6773"/>
              <a:ext cx="1" cy="30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7" name="AutoShape 21"/>
            <p:cNvSpPr>
              <a:spLocks noChangeShapeType="1"/>
            </p:cNvSpPr>
            <p:nvPr/>
          </p:nvSpPr>
          <p:spPr bwMode="auto">
            <a:xfrm>
              <a:off x="4109" y="7943"/>
              <a:ext cx="4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6" name="AutoShape 20"/>
            <p:cNvSpPr>
              <a:spLocks noChangeShapeType="1"/>
            </p:cNvSpPr>
            <p:nvPr/>
          </p:nvSpPr>
          <p:spPr bwMode="auto">
            <a:xfrm>
              <a:off x="4121" y="6773"/>
              <a:ext cx="4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5" name="AutoShape 19"/>
            <p:cNvSpPr>
              <a:spLocks noChangeShapeType="1"/>
            </p:cNvSpPr>
            <p:nvPr/>
          </p:nvSpPr>
          <p:spPr bwMode="auto">
            <a:xfrm>
              <a:off x="4109" y="9186"/>
              <a:ext cx="4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4" name="AutoShape 18"/>
            <p:cNvSpPr>
              <a:spLocks noChangeShapeType="1"/>
            </p:cNvSpPr>
            <p:nvPr/>
          </p:nvSpPr>
          <p:spPr bwMode="auto">
            <a:xfrm>
              <a:off x="6659" y="6774"/>
              <a:ext cx="1" cy="30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3" name="AutoShape 17"/>
            <p:cNvSpPr>
              <a:spLocks noChangeShapeType="1"/>
            </p:cNvSpPr>
            <p:nvPr/>
          </p:nvSpPr>
          <p:spPr bwMode="auto">
            <a:xfrm>
              <a:off x="6659" y="6772"/>
              <a:ext cx="4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2" name="AutoShape 16"/>
            <p:cNvSpPr>
              <a:spLocks noChangeShapeType="1"/>
            </p:cNvSpPr>
            <p:nvPr/>
          </p:nvSpPr>
          <p:spPr bwMode="auto">
            <a:xfrm>
              <a:off x="6659" y="8722"/>
              <a:ext cx="4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240" y="5796"/>
              <a:ext cx="5355" cy="43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90" name="AutoShape 14"/>
            <p:cNvSpPr>
              <a:spLocks noChangeShapeType="1"/>
            </p:cNvSpPr>
            <p:nvPr/>
          </p:nvSpPr>
          <p:spPr bwMode="auto">
            <a:xfrm>
              <a:off x="8595" y="6880"/>
              <a:ext cx="4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89" name="AutoShape 13"/>
            <p:cNvSpPr>
              <a:spLocks noChangeShapeType="1"/>
            </p:cNvSpPr>
            <p:nvPr/>
          </p:nvSpPr>
          <p:spPr bwMode="auto">
            <a:xfrm>
              <a:off x="8595" y="8830"/>
              <a:ext cx="4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2321" y="6328"/>
              <a:ext cx="36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321" y="7325"/>
              <a:ext cx="364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282" y="8571"/>
              <a:ext cx="2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2355" y="9495"/>
              <a:ext cx="61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CLK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9176" y="6521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9075" y="8517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4815" y="6413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4815" y="7497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4815" y="8741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7395" y="6413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178" name="Rectangle 2"/>
            <p:cNvSpPr>
              <a:spLocks noChangeArrowheads="1"/>
            </p:cNvSpPr>
            <p:nvPr/>
          </p:nvSpPr>
          <p:spPr bwMode="auto">
            <a:xfrm>
              <a:off x="7395" y="8276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u="sng" dirty="0" err="1" smtClean="0"/>
              <a:t>Verilog</a:t>
            </a:r>
            <a:r>
              <a:rPr lang="en-US" altLang="zh-CN" b="1" i="1" u="sng" dirty="0" smtClean="0"/>
              <a:t> RTL</a:t>
            </a:r>
            <a:r>
              <a:rPr lang="zh-CN" altLang="en-US" b="1" i="1" u="sng" dirty="0" smtClean="0"/>
              <a:t>描述概述</a:t>
            </a:r>
            <a:endParaRPr lang="en-US" altLang="zh-CN" b="1" i="1" u="sng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RTL</a:t>
            </a:r>
            <a:r>
              <a:rPr lang="zh-CN" altLang="en-US" dirty="0" smtClean="0"/>
              <a:t>描述方法与技巧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硬件描述语言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Verilog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22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内容占位符 17"/>
          <p:cNvSpPr>
            <a:spLocks noGrp="1"/>
          </p:cNvSpPr>
          <p:nvPr>
            <p:ph idx="1"/>
          </p:nvPr>
        </p:nvSpPr>
        <p:spPr>
          <a:xfrm>
            <a:off x="428596" y="2357430"/>
            <a:ext cx="8072494" cy="3786214"/>
          </a:xfrm>
        </p:spPr>
        <p:txBody>
          <a:bodyPr/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语言，加强对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级的描述能力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RTL</a:t>
            </a:r>
            <a:r>
              <a:rPr lang="zh-CN" altLang="en-US" dirty="0" smtClean="0"/>
              <a:t>级描述数字电路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易于学习掌握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描述组合逻辑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22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内容占位符 17"/>
          <p:cNvSpPr>
            <a:spLocks noGrp="1"/>
          </p:cNvSpPr>
          <p:nvPr>
            <p:ph idx="1"/>
          </p:nvPr>
        </p:nvSpPr>
        <p:spPr>
          <a:xfrm>
            <a:off x="4286248" y="2357430"/>
            <a:ext cx="4214842" cy="4000528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j-lt"/>
              </a:rPr>
              <a:t>module </a:t>
            </a:r>
            <a:r>
              <a:rPr lang="en-US" sz="2800" dirty="0" err="1" smtClean="0">
                <a:latin typeface="+mj-lt"/>
              </a:rPr>
              <a:t>and_gate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a,b,c</a:t>
            </a:r>
            <a:r>
              <a:rPr lang="en-US" sz="2800" dirty="0" smtClean="0">
                <a:latin typeface="+mj-lt"/>
              </a:rPr>
              <a:t> );</a:t>
            </a:r>
            <a:endParaRPr lang="zh-CN" alt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input   a;</a:t>
            </a:r>
            <a:endParaRPr lang="zh-CN" alt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input   b;</a:t>
            </a:r>
            <a:endParaRPr lang="zh-CN" alt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output  c;</a:t>
            </a:r>
            <a:endParaRPr lang="zh-CN" alt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 </a:t>
            </a:r>
            <a:endParaRPr lang="zh-CN" alt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assign c = a &amp; b;</a:t>
            </a:r>
            <a:endParaRPr lang="zh-CN" alt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err="1" smtClean="0">
                <a:latin typeface="+mj-lt"/>
              </a:rPr>
              <a:t>endmodule</a:t>
            </a:r>
            <a:endParaRPr lang="zh-CN" altLang="en-US" sz="2800" dirty="0" smtClean="0">
              <a:latin typeface="+mj-lt"/>
            </a:endParaRP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42472" y="2499950"/>
            <a:ext cx="2929396" cy="1786306"/>
            <a:chOff x="642472" y="2499950"/>
            <a:chExt cx="2013192" cy="1075681"/>
          </a:xfrm>
        </p:grpSpPr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1282440" y="2664513"/>
              <a:ext cx="826542" cy="88803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AutoShape 19"/>
            <p:cNvSpPr>
              <a:spLocks noChangeShapeType="1"/>
            </p:cNvSpPr>
            <p:nvPr/>
          </p:nvSpPr>
          <p:spPr bwMode="auto">
            <a:xfrm flipH="1">
              <a:off x="1010604" y="2830080"/>
              <a:ext cx="271836" cy="10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AutoShape 18"/>
            <p:cNvSpPr>
              <a:spLocks noChangeShapeType="1"/>
            </p:cNvSpPr>
            <p:nvPr/>
          </p:nvSpPr>
          <p:spPr bwMode="auto">
            <a:xfrm flipH="1">
              <a:off x="1010604" y="3326779"/>
              <a:ext cx="271836" cy="10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AutoShape 17"/>
            <p:cNvSpPr>
              <a:spLocks noChangeShapeType="1"/>
            </p:cNvSpPr>
            <p:nvPr/>
          </p:nvSpPr>
          <p:spPr bwMode="auto">
            <a:xfrm flipH="1">
              <a:off x="2108983" y="3085955"/>
              <a:ext cx="271836" cy="10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14694" y="2499950"/>
              <a:ext cx="226697" cy="361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42472" y="3214395"/>
              <a:ext cx="226697" cy="361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428967" y="2929420"/>
              <a:ext cx="226697" cy="361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描述时序逻辑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22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内容占位符 17"/>
          <p:cNvSpPr>
            <a:spLocks noGrp="1"/>
          </p:cNvSpPr>
          <p:nvPr>
            <p:ph idx="1"/>
          </p:nvPr>
        </p:nvSpPr>
        <p:spPr>
          <a:xfrm>
            <a:off x="4929190" y="2143116"/>
            <a:ext cx="3571900" cy="4429156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+mj-lt"/>
              </a:rPr>
              <a:t>module dreg (</a:t>
            </a:r>
            <a:r>
              <a:rPr lang="en-US" sz="1600" dirty="0" err="1" smtClean="0">
                <a:latin typeface="+mj-lt"/>
              </a:rPr>
              <a:t>clk,rst,d,q</a:t>
            </a:r>
            <a:r>
              <a:rPr lang="en-US" sz="1600" dirty="0" smtClean="0">
                <a:latin typeface="+mj-lt"/>
              </a:rPr>
              <a:t>);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input   </a:t>
            </a:r>
            <a:r>
              <a:rPr lang="en-US" sz="1600" dirty="0" err="1" smtClean="0">
                <a:latin typeface="+mj-lt"/>
              </a:rPr>
              <a:t>clk</a:t>
            </a:r>
            <a:r>
              <a:rPr lang="en-US" sz="1600" dirty="0" smtClean="0">
                <a:latin typeface="+mj-lt"/>
              </a:rPr>
              <a:t>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input   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input   d;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output  q;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 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err="1" smtClean="0">
                <a:latin typeface="+mj-lt"/>
              </a:rPr>
              <a:t>reg</a:t>
            </a:r>
            <a:r>
              <a:rPr lang="en-US" sz="1600" dirty="0" smtClean="0">
                <a:latin typeface="+mj-lt"/>
              </a:rPr>
              <a:t>     q;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 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always @ (</a:t>
            </a:r>
            <a:r>
              <a:rPr lang="en-US" sz="1600" dirty="0" err="1" smtClean="0">
                <a:latin typeface="+mj-lt"/>
              </a:rPr>
              <a:t>posedge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clk</a:t>
            </a:r>
            <a:r>
              <a:rPr lang="en-US" sz="1600" dirty="0" smtClean="0">
                <a:latin typeface="+mj-lt"/>
              </a:rPr>
              <a:t> or </a:t>
            </a:r>
            <a:r>
              <a:rPr lang="en-US" sz="1600" dirty="0" err="1" smtClean="0">
                <a:latin typeface="+mj-lt"/>
              </a:rPr>
              <a:t>posedge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if (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q &lt;= 1’b0;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q &lt;= d;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 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err="1" smtClean="0">
                <a:latin typeface="+mj-lt"/>
              </a:rPr>
              <a:t>endmodule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endParaRPr lang="zh-CN" altLang="en-US" sz="1600" dirty="0">
              <a:latin typeface="+mj-lt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2500298" y="3571876"/>
            <a:ext cx="894942" cy="1335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4"/>
          <p:cNvSpPr>
            <a:spLocks noChangeShapeType="1"/>
          </p:cNvSpPr>
          <p:nvPr/>
        </p:nvSpPr>
        <p:spPr bwMode="auto">
          <a:xfrm flipH="1">
            <a:off x="2235239" y="4573133"/>
            <a:ext cx="265059" cy="97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3"/>
          <p:cNvSpPr>
            <a:spLocks noChangeShapeType="1"/>
          </p:cNvSpPr>
          <p:nvPr/>
        </p:nvSpPr>
        <p:spPr bwMode="auto">
          <a:xfrm flipH="1">
            <a:off x="2235239" y="3809479"/>
            <a:ext cx="265059" cy="97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2"/>
          <p:cNvSpPr>
            <a:spLocks noChangeShapeType="1"/>
          </p:cNvSpPr>
          <p:nvPr/>
        </p:nvSpPr>
        <p:spPr bwMode="auto">
          <a:xfrm flipH="1">
            <a:off x="3395240" y="3810457"/>
            <a:ext cx="265059" cy="97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574058" y="4356064"/>
            <a:ext cx="458719" cy="35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CLK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16857" y="3641299"/>
            <a:ext cx="297336" cy="35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D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3645629" y="3427162"/>
            <a:ext cx="297336" cy="35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Q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描述功能电路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22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内容占位符 17"/>
          <p:cNvSpPr>
            <a:spLocks noGrp="1"/>
          </p:cNvSpPr>
          <p:nvPr>
            <p:ph idx="1"/>
          </p:nvPr>
        </p:nvSpPr>
        <p:spPr>
          <a:xfrm>
            <a:off x="4857752" y="1714488"/>
            <a:ext cx="3500462" cy="4929222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+mj-lt"/>
              </a:rPr>
              <a:t>module </a:t>
            </a:r>
            <a:r>
              <a:rPr lang="en-US" sz="1600" dirty="0" err="1" smtClean="0">
                <a:latin typeface="+mj-lt"/>
              </a:rPr>
              <a:t>drise</a:t>
            </a:r>
            <a:r>
              <a:rPr lang="en-US" sz="1600" dirty="0" smtClean="0">
                <a:latin typeface="+mj-lt"/>
              </a:rPr>
              <a:t> (</a:t>
            </a:r>
            <a:r>
              <a:rPr lang="en-US" sz="1600" dirty="0" err="1" smtClean="0">
                <a:latin typeface="+mj-lt"/>
              </a:rPr>
              <a:t>clk,rst,D,T</a:t>
            </a:r>
            <a:r>
              <a:rPr lang="en-US" sz="1600" dirty="0" smtClean="0">
                <a:latin typeface="+mj-lt"/>
              </a:rPr>
              <a:t>);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input   </a:t>
            </a:r>
            <a:r>
              <a:rPr lang="en-US" sz="1600" dirty="0" err="1" smtClean="0">
                <a:latin typeface="+mj-lt"/>
              </a:rPr>
              <a:t>clk</a:t>
            </a:r>
            <a:r>
              <a:rPr lang="en-US" sz="1600" dirty="0" smtClean="0">
                <a:latin typeface="+mj-lt"/>
              </a:rPr>
              <a:t>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input   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input   D;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output  T;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 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err="1" smtClean="0">
                <a:latin typeface="+mj-lt"/>
              </a:rPr>
              <a:t>reg</a:t>
            </a:r>
            <a:r>
              <a:rPr lang="en-US" sz="1600" dirty="0" smtClean="0">
                <a:latin typeface="+mj-lt"/>
              </a:rPr>
              <a:t>     Q;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 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always @ (</a:t>
            </a:r>
            <a:r>
              <a:rPr lang="en-US" sz="1600" dirty="0" err="1" smtClean="0">
                <a:latin typeface="+mj-lt"/>
              </a:rPr>
              <a:t>posedge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clk</a:t>
            </a:r>
            <a:r>
              <a:rPr lang="en-US" sz="1600" dirty="0" smtClean="0">
                <a:latin typeface="+mj-lt"/>
              </a:rPr>
              <a:t> or </a:t>
            </a:r>
            <a:r>
              <a:rPr lang="en-US" sz="1600" dirty="0" err="1" smtClean="0">
                <a:latin typeface="+mj-lt"/>
              </a:rPr>
              <a:t>posedge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if (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Q &lt;= 1’b0;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Q &lt;= D;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 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assign T = d &amp; ~Q;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 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err="1" smtClean="0">
                <a:latin typeface="+mj-lt"/>
              </a:rPr>
              <a:t>endmodule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endParaRPr lang="zh-CN" altLang="en-US" sz="1600" dirty="0">
              <a:latin typeface="+mj-lt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85786" y="2714620"/>
            <a:ext cx="3487758" cy="2230450"/>
            <a:chOff x="941366" y="2627310"/>
            <a:chExt cx="1985963" cy="1311275"/>
          </a:xfrm>
        </p:grpSpPr>
        <p:grpSp>
          <p:nvGrpSpPr>
            <p:cNvPr id="52291" name="Group 67"/>
            <p:cNvGrpSpPr>
              <a:grpSpLocks/>
            </p:cNvGrpSpPr>
            <p:nvPr/>
          </p:nvGrpSpPr>
          <p:grpSpPr bwMode="auto">
            <a:xfrm>
              <a:off x="1500166" y="3071810"/>
              <a:ext cx="581025" cy="866775"/>
              <a:chOff x="7186" y="11073"/>
              <a:chExt cx="793" cy="1184"/>
            </a:xfrm>
          </p:grpSpPr>
          <p:sp>
            <p:nvSpPr>
              <p:cNvPr id="52292" name="Rectangle 68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52293" name="AutoShape 69"/>
              <p:cNvCxnSpPr>
                <a:cxnSpLocks noChangeShapeType="1"/>
              </p:cNvCxnSpPr>
              <p:nvPr/>
            </p:nvCxn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294" name="AutoShape 70"/>
              <p:cNvCxnSpPr>
                <a:cxnSpLocks noChangeShapeType="1"/>
              </p:cNvCxnSpPr>
              <p:nvPr/>
            </p:nvCxn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52295" name="AutoShape 71"/>
            <p:cNvCxnSpPr>
              <a:cxnSpLocks noChangeShapeType="1"/>
            </p:cNvCxnSpPr>
            <p:nvPr/>
          </p:nvCxnSpPr>
          <p:spPr bwMode="auto">
            <a:xfrm flipH="1">
              <a:off x="1328716" y="3721097"/>
              <a:ext cx="17145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2296" name="AutoShape 72"/>
            <p:cNvCxnSpPr>
              <a:cxnSpLocks noChangeShapeType="1"/>
            </p:cNvCxnSpPr>
            <p:nvPr/>
          </p:nvCxnSpPr>
          <p:spPr bwMode="auto">
            <a:xfrm flipH="1">
              <a:off x="1328716" y="3225797"/>
              <a:ext cx="1714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2297" name="AutoShape 73"/>
            <p:cNvCxnSpPr>
              <a:cxnSpLocks noChangeShapeType="1"/>
            </p:cNvCxnSpPr>
            <p:nvPr/>
          </p:nvCxnSpPr>
          <p:spPr bwMode="auto">
            <a:xfrm flipH="1">
              <a:off x="2081191" y="3225797"/>
              <a:ext cx="17145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52298" name="Rectangle 74"/>
            <p:cNvSpPr>
              <a:spLocks noChangeArrowheads="1"/>
            </p:cNvSpPr>
            <p:nvPr/>
          </p:nvSpPr>
          <p:spPr bwMode="auto">
            <a:xfrm>
              <a:off x="1030266" y="3598860"/>
              <a:ext cx="2984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CLK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299" name="Rectangle 75"/>
            <p:cNvSpPr>
              <a:spLocks noChangeArrowheads="1"/>
            </p:cNvSpPr>
            <p:nvPr/>
          </p:nvSpPr>
          <p:spPr bwMode="auto">
            <a:xfrm>
              <a:off x="941366" y="2759072"/>
              <a:ext cx="1936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300" name="Rectangle 76"/>
            <p:cNvSpPr>
              <a:spLocks noChangeArrowheads="1"/>
            </p:cNvSpPr>
            <p:nvPr/>
          </p:nvSpPr>
          <p:spPr bwMode="auto">
            <a:xfrm>
              <a:off x="2125641" y="3259135"/>
              <a:ext cx="1936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Q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2301" name="AutoShape 77"/>
            <p:cNvCxnSpPr>
              <a:cxnSpLocks noChangeShapeType="1"/>
            </p:cNvCxnSpPr>
            <p:nvPr/>
          </p:nvCxnSpPr>
          <p:spPr bwMode="auto">
            <a:xfrm>
              <a:off x="1030266" y="2757485"/>
              <a:ext cx="1289050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52302" name="AutoShape 78"/>
            <p:cNvSpPr>
              <a:spLocks noChangeArrowheads="1"/>
            </p:cNvSpPr>
            <p:nvPr/>
          </p:nvSpPr>
          <p:spPr bwMode="auto">
            <a:xfrm>
              <a:off x="2319316" y="2627310"/>
              <a:ext cx="415925" cy="673100"/>
            </a:xfrm>
            <a:prstGeom prst="flowChartDelay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03" name="Oval 79"/>
            <p:cNvSpPr>
              <a:spLocks noChangeArrowheads="1"/>
            </p:cNvSpPr>
            <p:nvPr/>
          </p:nvSpPr>
          <p:spPr bwMode="auto">
            <a:xfrm>
              <a:off x="2239941" y="3152772"/>
              <a:ext cx="79375" cy="9048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52304" name="AutoShape 80"/>
            <p:cNvCxnSpPr>
              <a:cxnSpLocks noChangeShapeType="1"/>
            </p:cNvCxnSpPr>
            <p:nvPr/>
          </p:nvCxnSpPr>
          <p:spPr bwMode="auto">
            <a:xfrm flipH="1">
              <a:off x="2719366" y="2968622"/>
              <a:ext cx="1714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2305" name="AutoShape 81"/>
            <p:cNvCxnSpPr>
              <a:cxnSpLocks noChangeShapeType="1"/>
            </p:cNvCxnSpPr>
            <p:nvPr/>
          </p:nvCxnSpPr>
          <p:spPr bwMode="auto">
            <a:xfrm>
              <a:off x="1327129" y="2757485"/>
              <a:ext cx="0" cy="460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/>
            </a:ln>
            <a:effectLst/>
          </p:spPr>
        </p:cxnSp>
        <p:sp>
          <p:nvSpPr>
            <p:cNvPr id="52306" name="Rectangle 82"/>
            <p:cNvSpPr>
              <a:spLocks noChangeArrowheads="1"/>
            </p:cNvSpPr>
            <p:nvPr/>
          </p:nvSpPr>
          <p:spPr bwMode="auto">
            <a:xfrm>
              <a:off x="2735241" y="2690810"/>
              <a:ext cx="1920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编程比较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4757742" cy="3921299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语言编程类似于说明书，从开始第一条顺序执行；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描述类似于建筑设计图，是对既定的物体组合进行描述；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Lixinbing\AppData\Local\Microsoft\Windows\Temporary Internet Files\Content.IE5\C6PVL9OW\MC90041637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071678"/>
            <a:ext cx="1770278" cy="1624889"/>
          </a:xfrm>
          <a:prstGeom prst="rect">
            <a:avLst/>
          </a:prstGeom>
          <a:noFill/>
        </p:spPr>
      </p:pic>
      <p:sp>
        <p:nvSpPr>
          <p:cNvPr id="1028" name="AutoShape 4" descr="http://t2.gstatic.com/images?q=tbn:ANd9GcQD7f55rLYEp-Mb056z9al5oajJ4GFA7ocwM-TbeDw3BwbvsPgB3DsKWgN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http://file3.ddyuanlin.com/upload/member_down/20081222/0717454295.gif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714752"/>
            <a:ext cx="2571736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组合逻辑描述语句（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441" name="Group 1"/>
          <p:cNvGrpSpPr>
            <a:grpSpLocks noChangeAspect="1"/>
          </p:cNvGrpSpPr>
          <p:nvPr/>
        </p:nvGrpSpPr>
        <p:grpSpPr bwMode="auto">
          <a:xfrm>
            <a:off x="500034" y="2071678"/>
            <a:ext cx="7831202" cy="2071702"/>
            <a:chOff x="1800" y="12840"/>
            <a:chExt cx="8306" cy="2369"/>
          </a:xfrm>
        </p:grpSpPr>
        <p:sp>
          <p:nvSpPr>
            <p:cNvPr id="6145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800" y="12840"/>
              <a:ext cx="8306" cy="236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882" y="13167"/>
              <a:ext cx="3479" cy="1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wire </a:t>
              </a:r>
              <a:r>
                <a:rPr kumimoji="0" lang="en-US" altLang="zh-CN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a_wire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;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assign </a:t>
              </a:r>
              <a:r>
                <a:rPr kumimoji="0" lang="en-US" altLang="zh-CN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a_wire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= d|(</a:t>
              </a:r>
              <a:r>
                <a:rPr kumimoji="0" lang="en-US" altLang="zh-CN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b&amp;c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);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452" name="AutoShape 12"/>
            <p:cNvSpPr>
              <a:spLocks noChangeArrowheads="1"/>
            </p:cNvSpPr>
            <p:nvPr/>
          </p:nvSpPr>
          <p:spPr bwMode="auto">
            <a:xfrm>
              <a:off x="5150" y="13537"/>
              <a:ext cx="885" cy="405"/>
            </a:xfrm>
            <a:prstGeom prst="rightArrow">
              <a:avLst>
                <a:gd name="adj1" fmla="val 50000"/>
                <a:gd name="adj2" fmla="val 546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51" name="AutoShape 11"/>
            <p:cNvSpPr>
              <a:spLocks noChangeArrowheads="1"/>
            </p:cNvSpPr>
            <p:nvPr/>
          </p:nvSpPr>
          <p:spPr bwMode="auto">
            <a:xfrm rot="10800000">
              <a:off x="8031" y="13177"/>
              <a:ext cx="703" cy="1109"/>
            </a:xfrm>
            <a:prstGeom prst="moon">
              <a:avLst>
                <a:gd name="adj" fmla="val 698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50" name="AutoShape 10"/>
            <p:cNvSpPr>
              <a:spLocks noChangeArrowheads="1"/>
            </p:cNvSpPr>
            <p:nvPr/>
          </p:nvSpPr>
          <p:spPr bwMode="auto">
            <a:xfrm>
              <a:off x="7370" y="13774"/>
              <a:ext cx="661" cy="932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49" name="AutoShape 9"/>
            <p:cNvSpPr>
              <a:spLocks noChangeShapeType="1"/>
            </p:cNvSpPr>
            <p:nvPr/>
          </p:nvSpPr>
          <p:spPr bwMode="auto">
            <a:xfrm>
              <a:off x="7708" y="13354"/>
              <a:ext cx="437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48" name="AutoShape 8"/>
            <p:cNvSpPr>
              <a:spLocks noChangeShapeType="1"/>
            </p:cNvSpPr>
            <p:nvPr/>
          </p:nvSpPr>
          <p:spPr bwMode="auto">
            <a:xfrm>
              <a:off x="6933" y="13986"/>
              <a:ext cx="437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47" name="AutoShape 7"/>
            <p:cNvSpPr>
              <a:spLocks noChangeShapeType="1"/>
            </p:cNvSpPr>
            <p:nvPr/>
          </p:nvSpPr>
          <p:spPr bwMode="auto">
            <a:xfrm>
              <a:off x="6933" y="14541"/>
              <a:ext cx="43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46" name="AutoShape 6"/>
            <p:cNvSpPr>
              <a:spLocks noChangeShapeType="1"/>
            </p:cNvSpPr>
            <p:nvPr/>
          </p:nvSpPr>
          <p:spPr bwMode="auto">
            <a:xfrm>
              <a:off x="8734" y="13671"/>
              <a:ext cx="43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8966" y="13177"/>
              <a:ext cx="1017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a_wire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7370" y="12982"/>
              <a:ext cx="300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443" name="Rectangle 3"/>
            <p:cNvSpPr>
              <a:spLocks noChangeArrowheads="1"/>
            </p:cNvSpPr>
            <p:nvPr/>
          </p:nvSpPr>
          <p:spPr bwMode="auto">
            <a:xfrm>
              <a:off x="6801" y="13633"/>
              <a:ext cx="300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442" name="Rectangle 2"/>
            <p:cNvSpPr>
              <a:spLocks noChangeArrowheads="1"/>
            </p:cNvSpPr>
            <p:nvPr/>
          </p:nvSpPr>
          <p:spPr bwMode="auto">
            <a:xfrm>
              <a:off x="6775" y="14345"/>
              <a:ext cx="300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1911345"/>
          </a:xfrm>
        </p:spPr>
        <p:txBody>
          <a:bodyPr/>
          <a:lstStyle/>
          <a:p>
            <a:r>
              <a:rPr lang="en-US" altLang="zh-CN" dirty="0" smtClean="0"/>
              <a:t>wire</a:t>
            </a:r>
            <a:r>
              <a:rPr lang="zh-CN" altLang="en-US" dirty="0" smtClean="0"/>
              <a:t>类型描述</a:t>
            </a:r>
            <a:r>
              <a:rPr lang="en-US" altLang="zh-CN" dirty="0" smtClean="0"/>
              <a:t>: </a:t>
            </a:r>
            <a:r>
              <a:rPr lang="zh-CN" altLang="en-US" dirty="0" smtClean="0"/>
              <a:t>简单直观，适于描述既定组合逻辑</a:t>
            </a:r>
            <a:endParaRPr lang="en-US" altLang="zh-CN" dirty="0" smtClean="0"/>
          </a:p>
          <a:p>
            <a:r>
              <a:rPr lang="zh-CN" altLang="en-US" dirty="0" smtClean="0"/>
              <a:t>缺点：对于复杂组合逻辑描述困难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组合逻辑描述语句（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14884"/>
            <a:ext cx="8229600" cy="1411279"/>
          </a:xfrm>
        </p:spPr>
        <p:txBody>
          <a:bodyPr/>
          <a:lstStyle/>
          <a:p>
            <a:r>
              <a:rPr lang="en-US" altLang="zh-CN" dirty="0" err="1" smtClean="0"/>
              <a:t>reg</a:t>
            </a:r>
            <a:r>
              <a:rPr lang="zh-CN" altLang="en-US" dirty="0" smtClean="0"/>
              <a:t>类型对组合逻辑进行描述：便于通过描述的方式来表达组合逻辑</a:t>
            </a:r>
            <a:endParaRPr lang="zh-CN" altLang="en-US" dirty="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3489" name="Group 1"/>
          <p:cNvGrpSpPr>
            <a:grpSpLocks noChangeAspect="1"/>
          </p:cNvGrpSpPr>
          <p:nvPr/>
        </p:nvGrpSpPr>
        <p:grpSpPr bwMode="auto">
          <a:xfrm>
            <a:off x="571472" y="1928802"/>
            <a:ext cx="8215370" cy="2863756"/>
            <a:chOff x="1800" y="3195"/>
            <a:chExt cx="8306" cy="2895"/>
          </a:xfrm>
        </p:grpSpPr>
        <p:sp>
          <p:nvSpPr>
            <p:cNvPr id="6350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800" y="3195"/>
              <a:ext cx="8306" cy="28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2017" y="3323"/>
              <a:ext cx="2600" cy="24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always @ ( * 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if ( c 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 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=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d|e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else if (e)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 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= ~d;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else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 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= f;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502" name="AutoShape 14"/>
            <p:cNvSpPr>
              <a:spLocks noChangeArrowheads="1"/>
            </p:cNvSpPr>
            <p:nvPr/>
          </p:nvSpPr>
          <p:spPr bwMode="auto">
            <a:xfrm>
              <a:off x="4810" y="4335"/>
              <a:ext cx="885" cy="405"/>
            </a:xfrm>
            <a:prstGeom prst="rightArrow">
              <a:avLst>
                <a:gd name="adj1" fmla="val 50000"/>
                <a:gd name="adj2" fmla="val 546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7230" y="3696"/>
              <a:ext cx="1530" cy="1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00" name="AutoShape 12"/>
            <p:cNvSpPr>
              <a:spLocks noChangeShapeType="1"/>
            </p:cNvSpPr>
            <p:nvPr/>
          </p:nvSpPr>
          <p:spPr bwMode="auto">
            <a:xfrm>
              <a:off x="8760" y="4304"/>
              <a:ext cx="57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99" name="AutoShape 11"/>
            <p:cNvSpPr>
              <a:spLocks noChangeShapeType="1"/>
            </p:cNvSpPr>
            <p:nvPr/>
          </p:nvSpPr>
          <p:spPr bwMode="auto">
            <a:xfrm>
              <a:off x="6780" y="3861"/>
              <a:ext cx="4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98" name="AutoShape 10"/>
            <p:cNvSpPr>
              <a:spLocks noChangeShapeType="1"/>
            </p:cNvSpPr>
            <p:nvPr/>
          </p:nvSpPr>
          <p:spPr bwMode="auto">
            <a:xfrm>
              <a:off x="6780" y="4130"/>
              <a:ext cx="4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97" name="AutoShape 9"/>
            <p:cNvSpPr>
              <a:spLocks noChangeShapeType="1"/>
            </p:cNvSpPr>
            <p:nvPr/>
          </p:nvSpPr>
          <p:spPr bwMode="auto">
            <a:xfrm>
              <a:off x="6780" y="4415"/>
              <a:ext cx="4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96" name="AutoShape 8"/>
            <p:cNvSpPr>
              <a:spLocks noChangeShapeType="1"/>
            </p:cNvSpPr>
            <p:nvPr/>
          </p:nvSpPr>
          <p:spPr bwMode="auto">
            <a:xfrm>
              <a:off x="6780" y="4739"/>
              <a:ext cx="4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6480" y="3628"/>
              <a:ext cx="22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6480" y="3981"/>
              <a:ext cx="22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6480" y="4288"/>
              <a:ext cx="22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6480" y="4595"/>
              <a:ext cx="22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f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491" name="Rectangle 3"/>
            <p:cNvSpPr>
              <a:spLocks noChangeArrowheads="1"/>
            </p:cNvSpPr>
            <p:nvPr/>
          </p:nvSpPr>
          <p:spPr bwMode="auto">
            <a:xfrm>
              <a:off x="9105" y="3861"/>
              <a:ext cx="78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490" name="Rectangle 2"/>
            <p:cNvSpPr>
              <a:spLocks noChangeArrowheads="1"/>
            </p:cNvSpPr>
            <p:nvPr/>
          </p:nvSpPr>
          <p:spPr bwMode="auto">
            <a:xfrm>
              <a:off x="7361" y="4134"/>
              <a:ext cx="120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组合逻辑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时序逻辑描述语句</a:t>
            </a:r>
            <a:endParaRPr lang="zh-CN" altLang="en-US" dirty="0"/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513" name="Group 1"/>
          <p:cNvGrpSpPr>
            <a:grpSpLocks noChangeAspect="1"/>
          </p:cNvGrpSpPr>
          <p:nvPr/>
        </p:nvGrpSpPr>
        <p:grpSpPr bwMode="auto">
          <a:xfrm>
            <a:off x="428226" y="1714655"/>
            <a:ext cx="8001426" cy="4797708"/>
            <a:chOff x="1571" y="3362"/>
            <a:chExt cx="8535" cy="5116"/>
          </a:xfrm>
        </p:grpSpPr>
        <p:sp>
          <p:nvSpPr>
            <p:cNvPr id="64548" name="AutoShape 36"/>
            <p:cNvSpPr>
              <a:spLocks noChangeAspect="1" noChangeArrowheads="1" noTextEdit="1"/>
            </p:cNvSpPr>
            <p:nvPr/>
          </p:nvSpPr>
          <p:spPr bwMode="auto">
            <a:xfrm>
              <a:off x="1800" y="3438"/>
              <a:ext cx="8306" cy="498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47" name="AutoShape 35"/>
            <p:cNvSpPr>
              <a:spLocks noChangeArrowheads="1"/>
            </p:cNvSpPr>
            <p:nvPr/>
          </p:nvSpPr>
          <p:spPr bwMode="auto">
            <a:xfrm rot="16200000">
              <a:off x="7325" y="6621"/>
              <a:ext cx="1125" cy="435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46" name="Rectangle 34"/>
            <p:cNvSpPr>
              <a:spLocks noChangeArrowheads="1"/>
            </p:cNvSpPr>
            <p:nvPr/>
          </p:nvSpPr>
          <p:spPr bwMode="auto">
            <a:xfrm>
              <a:off x="1571" y="3667"/>
              <a:ext cx="4924" cy="1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always @ (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posedge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clk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 or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posedge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rst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if (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rst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   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 &lt;= 1’b0;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else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   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 &lt;=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b_wire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Calibri" pitchFamily="34" charset="0"/>
                </a:rPr>
                <a:t>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45" name="AutoShape 33"/>
            <p:cNvSpPr>
              <a:spLocks noChangeArrowheads="1"/>
            </p:cNvSpPr>
            <p:nvPr/>
          </p:nvSpPr>
          <p:spPr bwMode="auto">
            <a:xfrm>
              <a:off x="5610" y="4657"/>
              <a:ext cx="885" cy="405"/>
            </a:xfrm>
            <a:prstGeom prst="rightArrow">
              <a:avLst>
                <a:gd name="adj1" fmla="val 50000"/>
                <a:gd name="adj2" fmla="val 546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4541" name="Group 29"/>
            <p:cNvGrpSpPr>
              <a:grpSpLocks/>
            </p:cNvGrpSpPr>
            <p:nvPr/>
          </p:nvGrpSpPr>
          <p:grpSpPr bwMode="auto">
            <a:xfrm>
              <a:off x="8300" y="3824"/>
              <a:ext cx="914" cy="1366"/>
              <a:chOff x="7186" y="11073"/>
              <a:chExt cx="793" cy="1184"/>
            </a:xfrm>
          </p:grpSpPr>
          <p:sp>
            <p:nvSpPr>
              <p:cNvPr id="64544" name="Rectangle 32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43" name="AutoShape 31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42" name="AutoShape 30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540" name="AutoShape 28"/>
            <p:cNvSpPr>
              <a:spLocks noChangeShapeType="1"/>
            </p:cNvSpPr>
            <p:nvPr/>
          </p:nvSpPr>
          <p:spPr bwMode="auto">
            <a:xfrm>
              <a:off x="7865" y="4081"/>
              <a:ext cx="435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39" name="AutoShape 27"/>
            <p:cNvSpPr>
              <a:spLocks noChangeShapeType="1"/>
            </p:cNvSpPr>
            <p:nvPr/>
          </p:nvSpPr>
          <p:spPr bwMode="auto">
            <a:xfrm>
              <a:off x="9214" y="4078"/>
              <a:ext cx="43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38" name="Rectangle 26"/>
            <p:cNvSpPr>
              <a:spLocks noChangeArrowheads="1"/>
            </p:cNvSpPr>
            <p:nvPr/>
          </p:nvSpPr>
          <p:spPr bwMode="auto">
            <a:xfrm>
              <a:off x="6753" y="3899"/>
              <a:ext cx="111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b_wire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37" name="Rectangle 25"/>
            <p:cNvSpPr>
              <a:spLocks noChangeArrowheads="1"/>
            </p:cNvSpPr>
            <p:nvPr/>
          </p:nvSpPr>
          <p:spPr bwMode="auto">
            <a:xfrm>
              <a:off x="1571" y="5876"/>
              <a:ext cx="4772" cy="26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always @ (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posedge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clk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or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posedge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rst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if (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rst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 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&lt;= 1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’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b0;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else if (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b_sel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 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&lt;=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c_wire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else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 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 &lt;=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d_wire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;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auto">
            <a:xfrm>
              <a:off x="5458" y="7018"/>
              <a:ext cx="885" cy="405"/>
            </a:xfrm>
            <a:prstGeom prst="rightArrow">
              <a:avLst>
                <a:gd name="adj1" fmla="val 50000"/>
                <a:gd name="adj2" fmla="val 546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4532" name="Group 20"/>
            <p:cNvGrpSpPr>
              <a:grpSpLocks/>
            </p:cNvGrpSpPr>
            <p:nvPr/>
          </p:nvGrpSpPr>
          <p:grpSpPr bwMode="auto">
            <a:xfrm>
              <a:off x="8520" y="6509"/>
              <a:ext cx="914" cy="1366"/>
              <a:chOff x="7186" y="11073"/>
              <a:chExt cx="793" cy="1184"/>
            </a:xfrm>
          </p:grpSpPr>
          <p:sp>
            <p:nvSpPr>
              <p:cNvPr id="64535" name="Rectangle 23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34" name="AutoShape 22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33" name="AutoShape 21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531" name="AutoShape 19"/>
            <p:cNvSpPr>
              <a:spLocks noChangeShapeType="1"/>
            </p:cNvSpPr>
            <p:nvPr/>
          </p:nvSpPr>
          <p:spPr bwMode="auto">
            <a:xfrm>
              <a:off x="8085" y="6766"/>
              <a:ext cx="435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30" name="AutoShape 18"/>
            <p:cNvSpPr>
              <a:spLocks noChangeShapeType="1"/>
            </p:cNvSpPr>
            <p:nvPr/>
          </p:nvSpPr>
          <p:spPr bwMode="auto">
            <a:xfrm>
              <a:off x="9434" y="6763"/>
              <a:ext cx="43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29" name="Rectangle 17"/>
            <p:cNvSpPr>
              <a:spLocks noChangeArrowheads="1"/>
            </p:cNvSpPr>
            <p:nvPr/>
          </p:nvSpPr>
          <p:spPr bwMode="auto">
            <a:xfrm>
              <a:off x="6681" y="5820"/>
              <a:ext cx="684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b_sel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28" name="Rectangle 16"/>
            <p:cNvSpPr>
              <a:spLocks noChangeArrowheads="1"/>
            </p:cNvSpPr>
            <p:nvPr/>
          </p:nvSpPr>
          <p:spPr bwMode="auto">
            <a:xfrm>
              <a:off x="8749" y="6159"/>
              <a:ext cx="685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27" name="AutoShape 15"/>
            <p:cNvSpPr>
              <a:spLocks noChangeShapeType="1"/>
            </p:cNvSpPr>
            <p:nvPr/>
          </p:nvSpPr>
          <p:spPr bwMode="auto">
            <a:xfrm>
              <a:off x="7835" y="6047"/>
              <a:ext cx="1" cy="2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26" name="AutoShape 14"/>
            <p:cNvSpPr>
              <a:spLocks noChangeShapeType="1"/>
            </p:cNvSpPr>
            <p:nvPr/>
          </p:nvSpPr>
          <p:spPr bwMode="auto">
            <a:xfrm flipH="1">
              <a:off x="7365" y="6047"/>
              <a:ext cx="4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25" name="AutoShape 13"/>
            <p:cNvSpPr>
              <a:spLocks noChangeShapeType="1"/>
            </p:cNvSpPr>
            <p:nvPr/>
          </p:nvSpPr>
          <p:spPr bwMode="auto">
            <a:xfrm flipH="1">
              <a:off x="7199" y="6614"/>
              <a:ext cx="4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24" name="AutoShape 12"/>
            <p:cNvSpPr>
              <a:spLocks noChangeShapeType="1"/>
            </p:cNvSpPr>
            <p:nvPr/>
          </p:nvSpPr>
          <p:spPr bwMode="auto">
            <a:xfrm flipH="1">
              <a:off x="7199" y="7138"/>
              <a:ext cx="4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6372" y="6419"/>
              <a:ext cx="827" cy="4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d_wire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6448" y="6942"/>
              <a:ext cx="848" cy="4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c_wire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7755" y="6419"/>
              <a:ext cx="166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7755" y="6875"/>
              <a:ext cx="166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19" name="AutoShape 7"/>
            <p:cNvSpPr>
              <a:spLocks noChangeShapeType="1"/>
            </p:cNvSpPr>
            <p:nvPr/>
          </p:nvSpPr>
          <p:spPr bwMode="auto">
            <a:xfrm>
              <a:off x="7755" y="5509"/>
              <a:ext cx="9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18" name="AutoShape 6"/>
            <p:cNvSpPr>
              <a:spLocks noChangeShapeType="1"/>
            </p:cNvSpPr>
            <p:nvPr/>
          </p:nvSpPr>
          <p:spPr bwMode="auto">
            <a:xfrm>
              <a:off x="8685" y="5201"/>
              <a:ext cx="1" cy="3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17" name="AutoShape 5"/>
            <p:cNvSpPr>
              <a:spLocks noChangeShapeType="1"/>
            </p:cNvSpPr>
            <p:nvPr/>
          </p:nvSpPr>
          <p:spPr bwMode="auto">
            <a:xfrm>
              <a:off x="8031" y="8183"/>
              <a:ext cx="9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16" name="AutoShape 4"/>
            <p:cNvSpPr>
              <a:spLocks noChangeShapeType="1"/>
            </p:cNvSpPr>
            <p:nvPr/>
          </p:nvSpPr>
          <p:spPr bwMode="auto">
            <a:xfrm>
              <a:off x="8961" y="7875"/>
              <a:ext cx="1" cy="3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15" name="Rectangle 3"/>
            <p:cNvSpPr>
              <a:spLocks noChangeArrowheads="1"/>
            </p:cNvSpPr>
            <p:nvPr/>
          </p:nvSpPr>
          <p:spPr bwMode="auto">
            <a:xfrm>
              <a:off x="7271" y="5266"/>
              <a:ext cx="437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rst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514" name="Rectangle 2"/>
            <p:cNvSpPr>
              <a:spLocks noChangeArrowheads="1"/>
            </p:cNvSpPr>
            <p:nvPr/>
          </p:nvSpPr>
          <p:spPr bwMode="auto">
            <a:xfrm>
              <a:off x="7428" y="7966"/>
              <a:ext cx="437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rst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8430" y="3362"/>
              <a:ext cx="685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a_reg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描述概述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RTL</a:t>
            </a:r>
            <a:r>
              <a:rPr lang="zh-CN" altLang="en-US" dirty="0" smtClean="0"/>
              <a:t>描述方法与技巧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描述概述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u="sng" dirty="0" smtClean="0"/>
              <a:t>RTL</a:t>
            </a:r>
            <a:r>
              <a:rPr lang="zh-CN" altLang="en-US" b="1" i="1" u="sng" dirty="0" smtClean="0"/>
              <a:t>描述方法与技巧</a:t>
            </a:r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设计与综合器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58204" cy="3921299"/>
          </a:xfrm>
        </p:spPr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的标准是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，合作者是综合器</a:t>
            </a:r>
            <a:endParaRPr lang="en-US" altLang="zh-CN" dirty="0" smtClean="0"/>
          </a:p>
          <a:p>
            <a:r>
              <a:rPr lang="zh-CN" altLang="en-US" dirty="0" smtClean="0"/>
              <a:t>综合器的特点：善于处理描述性的组合逻辑</a:t>
            </a:r>
            <a:endParaRPr lang="en-US" altLang="zh-CN" dirty="0" smtClean="0"/>
          </a:p>
          <a:p>
            <a:r>
              <a:rPr lang="zh-CN" altLang="en-US" dirty="0" smtClean="0"/>
              <a:t>设计者利用综合器的特点：对于时序逻辑做到尽量“清晰”，对于组合逻辑做到尽量“模糊”。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与寄存器描述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3614734" cy="3921299"/>
          </a:xfrm>
        </p:spPr>
        <p:txBody>
          <a:bodyPr/>
          <a:lstStyle/>
          <a:p>
            <a:r>
              <a:rPr lang="zh-CN" altLang="en-US" dirty="0" smtClean="0"/>
              <a:t>管理寄存器如同运作团体操</a:t>
            </a:r>
            <a:endParaRPr lang="en-US" altLang="zh-CN" dirty="0" smtClean="0"/>
          </a:p>
          <a:p>
            <a:r>
              <a:rPr lang="zh-CN" altLang="en-US" dirty="0" smtClean="0"/>
              <a:t>寄存器的每一个有效动作必须获得批准</a:t>
            </a:r>
            <a:endParaRPr lang="en-US" altLang="zh-CN" dirty="0" smtClean="0"/>
          </a:p>
          <a:p>
            <a:r>
              <a:rPr lang="zh-CN" altLang="en-US" dirty="0" smtClean="0"/>
              <a:t>不同的寄存器的差异操作形成配合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5298" name="AutoShape 2" descr="http://www.bdxzz.com/Article/UploadFiles/08%E5%9B%A2%E4%BD%93%E6%93%8D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5300" name="Picture 4" descr="http://www.bdxzz.com/Article/UploadFiles/08%E5%9B%A2%E4%BD%93%E6%93%8D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071678"/>
            <a:ext cx="4357678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对寄存器的有效管理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22453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always @ (</a:t>
            </a:r>
            <a:r>
              <a:rPr lang="en-US" altLang="zh-CN" dirty="0" err="1" smtClean="0">
                <a:latin typeface="+mj-lt"/>
              </a:rPr>
              <a:t>posedge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clk</a:t>
            </a:r>
            <a:r>
              <a:rPr lang="en-US" altLang="zh-CN" dirty="0" smtClean="0">
                <a:latin typeface="+mj-lt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if ( </a:t>
            </a:r>
            <a:r>
              <a:rPr lang="en-US" altLang="zh-CN" dirty="0" err="1" smtClean="0">
                <a:latin typeface="+mj-lt"/>
              </a:rPr>
              <a:t>cond_a|cond_b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en-US" altLang="zh-CN" dirty="0" err="1" smtClean="0">
                <a:latin typeface="+mj-lt"/>
              </a:rPr>
              <a:t>reg_x</a:t>
            </a:r>
            <a:r>
              <a:rPr lang="en-US" altLang="zh-CN" dirty="0" smtClean="0">
                <a:latin typeface="+mj-lt"/>
              </a:rPr>
              <a:t> &lt;= TEST_A;</a:t>
            </a: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else if ( </a:t>
            </a:r>
            <a:r>
              <a:rPr lang="en-US" altLang="zh-CN" dirty="0" err="1" smtClean="0">
                <a:latin typeface="+mj-lt"/>
              </a:rPr>
              <a:t>cond_c|cond_d</a:t>
            </a:r>
            <a:r>
              <a:rPr lang="en-US" altLang="zh-CN" dirty="0" smtClean="0">
                <a:latin typeface="+mj-lt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en-US" altLang="zh-CN" dirty="0" err="1" smtClean="0">
                <a:latin typeface="+mj-lt"/>
              </a:rPr>
              <a:t>reg_x</a:t>
            </a:r>
            <a:r>
              <a:rPr lang="en-US" altLang="zh-CN" dirty="0" smtClean="0">
                <a:latin typeface="+mj-lt"/>
              </a:rPr>
              <a:t> &lt;= TEST_B;</a:t>
            </a: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else</a:t>
            </a: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en-US" altLang="zh-CN" dirty="0" err="1" smtClean="0">
                <a:latin typeface="+mj-lt"/>
              </a:rPr>
              <a:t>reg_x</a:t>
            </a:r>
            <a:r>
              <a:rPr lang="en-US" altLang="zh-CN" dirty="0" smtClean="0">
                <a:latin typeface="+mj-lt"/>
              </a:rPr>
              <a:t> &lt;= 0;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使用多个寄存器完成小任务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857364"/>
            <a:ext cx="3757610" cy="4714908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+mj-lt"/>
              </a:rPr>
              <a:t>always @ (</a:t>
            </a:r>
            <a:r>
              <a:rPr lang="en-US" sz="1600" dirty="0" err="1" smtClean="0">
                <a:latin typeface="+mj-lt"/>
              </a:rPr>
              <a:t>posedge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clk</a:t>
            </a:r>
            <a:r>
              <a:rPr lang="en-US" sz="1600" dirty="0" smtClean="0">
                <a:latin typeface="+mj-lt"/>
              </a:rPr>
              <a:t> or </a:t>
            </a:r>
            <a:r>
              <a:rPr lang="en-US" sz="1600" dirty="0" err="1" smtClean="0">
                <a:latin typeface="+mj-lt"/>
              </a:rPr>
              <a:t>posedge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if (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b &lt;= 1'b0;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 if ( a 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b &lt;= 1'b1;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 if (</a:t>
            </a:r>
            <a:r>
              <a:rPr lang="en-US" sz="1600" dirty="0" err="1" smtClean="0">
                <a:latin typeface="+mj-lt"/>
              </a:rPr>
              <a:t>cnt</a:t>
            </a:r>
            <a:r>
              <a:rPr lang="en-US" sz="1600" dirty="0" smtClean="0">
                <a:latin typeface="+mj-lt"/>
              </a:rPr>
              <a:t>==2'b11)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b &lt;= 1'b0;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 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always @ (</a:t>
            </a:r>
            <a:r>
              <a:rPr lang="en-US" sz="1600" dirty="0" err="1" smtClean="0">
                <a:latin typeface="+mj-lt"/>
              </a:rPr>
              <a:t>posedge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clk</a:t>
            </a:r>
            <a:r>
              <a:rPr lang="en-US" sz="1600" dirty="0" smtClean="0">
                <a:latin typeface="+mj-lt"/>
              </a:rPr>
              <a:t> or </a:t>
            </a:r>
            <a:r>
              <a:rPr lang="en-US" sz="1600" dirty="0" err="1" smtClean="0">
                <a:latin typeface="+mj-lt"/>
              </a:rPr>
              <a:t>posedge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if (</a:t>
            </a:r>
            <a:r>
              <a:rPr lang="en-US" sz="1600" dirty="0" err="1" smtClean="0">
                <a:latin typeface="+mj-lt"/>
              </a:rPr>
              <a:t>rst</a:t>
            </a:r>
            <a:r>
              <a:rPr lang="en-US" sz="1600" dirty="0" smtClean="0">
                <a:latin typeface="+mj-lt"/>
              </a:rPr>
              <a:t>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cnt</a:t>
            </a:r>
            <a:r>
              <a:rPr lang="en-US" sz="1600" dirty="0" smtClean="0">
                <a:latin typeface="+mj-lt"/>
              </a:rPr>
              <a:t> &lt;= 2'b0;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 if (b)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cnt</a:t>
            </a:r>
            <a:r>
              <a:rPr lang="en-US" sz="1600" dirty="0" smtClean="0">
                <a:latin typeface="+mj-lt"/>
              </a:rPr>
              <a:t> &lt;= </a:t>
            </a:r>
            <a:r>
              <a:rPr lang="en-US" sz="1600" dirty="0" err="1" smtClean="0">
                <a:latin typeface="+mj-lt"/>
              </a:rPr>
              <a:t>cnt</a:t>
            </a:r>
            <a:r>
              <a:rPr lang="en-US" sz="1600" dirty="0" smtClean="0">
                <a:latin typeface="+mj-lt"/>
              </a:rPr>
              <a:t> + 1'b1;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cnt</a:t>
            </a:r>
            <a:r>
              <a:rPr lang="en-US" sz="1600" dirty="0" smtClean="0">
                <a:latin typeface="+mj-lt"/>
              </a:rPr>
              <a:t> &lt;= 2'b0;</a:t>
            </a:r>
            <a:endParaRPr lang="zh-CN" altLang="en-US" sz="1600" dirty="0" smtClean="0">
              <a:latin typeface="+mj-lt"/>
            </a:endParaRPr>
          </a:p>
          <a:p>
            <a:endParaRPr lang="zh-CN" altLang="en-US" sz="1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2204864"/>
            <a:ext cx="4186238" cy="422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多个寄存器形成套路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多个寄存器互相制约</a:t>
            </a:r>
            <a:endParaRPr lang="en-US" altLang="zh-CN" sz="32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多个寄存器形成设计小任务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整个大设计分解成不同的多个寄存器完成的小任务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如何提高设计水平？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如同英语、开车、足球、舞蹈等技巧性的活动一样，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设计需要一定的熟练度</a:t>
            </a:r>
            <a:endParaRPr lang="en-US" altLang="zh-CN" dirty="0" smtClean="0"/>
          </a:p>
          <a:p>
            <a:r>
              <a:rPr lang="zh-CN" altLang="en-US" dirty="0" smtClean="0"/>
              <a:t>无意识的动作与技巧越多，有意识的活动就越丰富。</a:t>
            </a:r>
            <a:endParaRPr lang="en-US" altLang="zh-CN" dirty="0" smtClean="0"/>
          </a:p>
          <a:p>
            <a:r>
              <a:rPr lang="zh-CN" altLang="en-US" dirty="0" smtClean="0"/>
              <a:t>以己之不可胜以待敌之可</a:t>
            </a:r>
            <a:r>
              <a:rPr lang="zh-CN" altLang="en-US" dirty="0" smtClean="0"/>
              <a:t>胜</a:t>
            </a:r>
            <a:r>
              <a:rPr lang="en-US" altLang="zh-CN" dirty="0" smtClean="0"/>
              <a:t>——coding style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1" u="sng" dirty="0" smtClean="0"/>
              <a:t>基础模型</a:t>
            </a:r>
            <a:endParaRPr lang="en-US" altLang="zh-CN" b="1" i="1" u="sng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描述概述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RTL</a:t>
            </a:r>
            <a:r>
              <a:rPr lang="zh-CN" altLang="en-US" dirty="0" smtClean="0"/>
              <a:t>描述方法与技巧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带有输入输出端口的模块</a:t>
            </a:r>
            <a:endParaRPr lang="zh-CN" altLang="en-US" dirty="0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3714744" y="1500174"/>
            <a:ext cx="5143537" cy="4500594"/>
            <a:chOff x="1800" y="2894"/>
            <a:chExt cx="8306" cy="4405"/>
          </a:xfrm>
        </p:grpSpPr>
        <p:sp>
          <p:nvSpPr>
            <p:cNvPr id="19479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800" y="2894"/>
              <a:ext cx="8306" cy="44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3404" y="3534"/>
              <a:ext cx="5071" cy="3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7964" y="6523"/>
              <a:ext cx="450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芯片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76" name="AutoShape 20"/>
            <p:cNvSpPr>
              <a:spLocks noChangeShapeType="1"/>
            </p:cNvSpPr>
            <p:nvPr/>
          </p:nvSpPr>
          <p:spPr bwMode="auto">
            <a:xfrm>
              <a:off x="2714" y="4044"/>
              <a:ext cx="6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5" name="AutoShape 19"/>
            <p:cNvSpPr>
              <a:spLocks noChangeShapeType="1"/>
            </p:cNvSpPr>
            <p:nvPr/>
          </p:nvSpPr>
          <p:spPr bwMode="auto">
            <a:xfrm>
              <a:off x="8475" y="5262"/>
              <a:ext cx="6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3690" y="3790"/>
              <a:ext cx="1036" cy="15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6839" y="3790"/>
              <a:ext cx="1291" cy="18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2" name="AutoShape 16"/>
            <p:cNvSpPr>
              <a:spLocks noChangeShapeType="1"/>
            </p:cNvSpPr>
            <p:nvPr/>
          </p:nvSpPr>
          <p:spPr bwMode="auto">
            <a:xfrm>
              <a:off x="8475" y="4209"/>
              <a:ext cx="6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1" name="AutoShape 15"/>
            <p:cNvSpPr>
              <a:spLocks noChangeShapeType="1"/>
            </p:cNvSpPr>
            <p:nvPr/>
          </p:nvSpPr>
          <p:spPr bwMode="auto">
            <a:xfrm>
              <a:off x="2714" y="5037"/>
              <a:ext cx="6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0" name="AutoShape 14"/>
            <p:cNvSpPr>
              <a:spLocks noChangeShapeType="1"/>
            </p:cNvSpPr>
            <p:nvPr/>
          </p:nvSpPr>
          <p:spPr bwMode="auto">
            <a:xfrm>
              <a:off x="3404" y="4045"/>
              <a:ext cx="28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9" name="AutoShape 13"/>
            <p:cNvSpPr>
              <a:spLocks noChangeShapeType="1"/>
            </p:cNvSpPr>
            <p:nvPr/>
          </p:nvSpPr>
          <p:spPr bwMode="auto">
            <a:xfrm>
              <a:off x="3404" y="5035"/>
              <a:ext cx="28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8" name="AutoShape 12"/>
            <p:cNvSpPr>
              <a:spLocks noChangeShapeType="1"/>
            </p:cNvSpPr>
            <p:nvPr/>
          </p:nvSpPr>
          <p:spPr bwMode="auto">
            <a:xfrm>
              <a:off x="8130" y="4210"/>
              <a:ext cx="28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7" name="AutoShape 11"/>
            <p:cNvSpPr>
              <a:spLocks noChangeShapeType="1"/>
            </p:cNvSpPr>
            <p:nvPr/>
          </p:nvSpPr>
          <p:spPr bwMode="auto">
            <a:xfrm>
              <a:off x="8130" y="5260"/>
              <a:ext cx="28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6" name="AutoShape 10"/>
            <p:cNvSpPr>
              <a:spLocks noChangeShapeType="1"/>
            </p:cNvSpPr>
            <p:nvPr/>
          </p:nvSpPr>
          <p:spPr bwMode="auto">
            <a:xfrm>
              <a:off x="4726" y="4042"/>
              <a:ext cx="208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5" name="AutoShape 9"/>
            <p:cNvSpPr>
              <a:spLocks noChangeShapeType="1"/>
            </p:cNvSpPr>
            <p:nvPr/>
          </p:nvSpPr>
          <p:spPr bwMode="auto">
            <a:xfrm>
              <a:off x="4726" y="5145"/>
              <a:ext cx="4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794" y="4455"/>
              <a:ext cx="69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模块</a:t>
              </a: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5295" y="4919"/>
              <a:ext cx="1036" cy="1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>
              <a:off x="6345" y="5144"/>
              <a:ext cx="4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1" name="AutoShape 5"/>
            <p:cNvSpPr>
              <a:spLocks noChangeShapeType="1"/>
            </p:cNvSpPr>
            <p:nvPr/>
          </p:nvSpPr>
          <p:spPr bwMode="auto">
            <a:xfrm>
              <a:off x="2714" y="6029"/>
              <a:ext cx="6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0" name="AutoShape 4"/>
            <p:cNvSpPr>
              <a:spLocks noChangeShapeType="1"/>
            </p:cNvSpPr>
            <p:nvPr/>
          </p:nvSpPr>
          <p:spPr bwMode="auto">
            <a:xfrm flipH="1">
              <a:off x="3328" y="6030"/>
              <a:ext cx="18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7109" y="4455"/>
              <a:ext cx="69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模块</a:t>
              </a: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58" name="Rectangle 2"/>
            <p:cNvSpPr>
              <a:spLocks noChangeArrowheads="1"/>
            </p:cNvSpPr>
            <p:nvPr/>
          </p:nvSpPr>
          <p:spPr bwMode="auto">
            <a:xfrm>
              <a:off x="5504" y="5610"/>
              <a:ext cx="69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模块</a:t>
              </a: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4" name="内容占位符 17"/>
          <p:cNvSpPr>
            <a:spLocks noGrp="1"/>
          </p:cNvSpPr>
          <p:nvPr>
            <p:ph idx="1"/>
          </p:nvPr>
        </p:nvSpPr>
        <p:spPr>
          <a:xfrm>
            <a:off x="428596" y="2000240"/>
            <a:ext cx="3571900" cy="3921299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输入输出端口是使用者和开发者的接口</a:t>
            </a:r>
            <a:endParaRPr lang="en-US" altLang="zh-CN" dirty="0" smtClean="0"/>
          </a:p>
          <a:p>
            <a:r>
              <a:rPr lang="zh-CN" altLang="en-US" dirty="0" smtClean="0"/>
              <a:t>输入输出端口划定设计的功能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85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组合逻辑模块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937" name="Group 1"/>
          <p:cNvGrpSpPr>
            <a:grpSpLocks noChangeAspect="1"/>
          </p:cNvGrpSpPr>
          <p:nvPr/>
        </p:nvGrpSpPr>
        <p:grpSpPr bwMode="auto">
          <a:xfrm>
            <a:off x="500034" y="2000240"/>
            <a:ext cx="8331626" cy="2214578"/>
            <a:chOff x="1800" y="11263"/>
            <a:chExt cx="8306" cy="2207"/>
          </a:xfrm>
        </p:grpSpPr>
        <p:sp>
          <p:nvSpPr>
            <p:cNvPr id="3995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800" y="11263"/>
              <a:ext cx="8306" cy="22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6" name="AutoShape 20"/>
            <p:cNvSpPr>
              <a:spLocks noChangeArrowheads="1"/>
            </p:cNvSpPr>
            <p:nvPr/>
          </p:nvSpPr>
          <p:spPr bwMode="auto">
            <a:xfrm>
              <a:off x="2580" y="11925"/>
              <a:ext cx="824" cy="88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5" name="AutoShape 19"/>
            <p:cNvSpPr>
              <a:spLocks noChangeShapeType="1"/>
            </p:cNvSpPr>
            <p:nvPr/>
          </p:nvSpPr>
          <p:spPr bwMode="auto">
            <a:xfrm flipH="1">
              <a:off x="2309" y="12090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4" name="AutoShape 18"/>
            <p:cNvSpPr>
              <a:spLocks noChangeShapeType="1"/>
            </p:cNvSpPr>
            <p:nvPr/>
          </p:nvSpPr>
          <p:spPr bwMode="auto">
            <a:xfrm flipH="1">
              <a:off x="2309" y="12585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3" name="AutoShape 17"/>
            <p:cNvSpPr>
              <a:spLocks noChangeShapeType="1"/>
            </p:cNvSpPr>
            <p:nvPr/>
          </p:nvSpPr>
          <p:spPr bwMode="auto">
            <a:xfrm flipH="1">
              <a:off x="3404" y="12345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9" name="AutoShape 13"/>
            <p:cNvSpPr>
              <a:spLocks noChangeShapeType="1"/>
            </p:cNvSpPr>
            <p:nvPr/>
          </p:nvSpPr>
          <p:spPr bwMode="auto">
            <a:xfrm>
              <a:off x="5010" y="11460"/>
              <a:ext cx="41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4649" y="11263"/>
              <a:ext cx="22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4665" y="12735"/>
              <a:ext cx="22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6" name="AutoShape 10"/>
            <p:cNvSpPr>
              <a:spLocks noChangeShapeType="1"/>
            </p:cNvSpPr>
            <p:nvPr/>
          </p:nvSpPr>
          <p:spPr bwMode="auto">
            <a:xfrm flipV="1">
              <a:off x="5085" y="12345"/>
              <a:ext cx="17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5" name="AutoShape 9"/>
            <p:cNvSpPr>
              <a:spLocks noChangeShapeType="1"/>
            </p:cNvSpPr>
            <p:nvPr/>
          </p:nvSpPr>
          <p:spPr bwMode="auto">
            <a:xfrm>
              <a:off x="6945" y="11925"/>
              <a:ext cx="222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4" name="AutoShape 8"/>
            <p:cNvSpPr>
              <a:spLocks noChangeShapeType="1"/>
            </p:cNvSpPr>
            <p:nvPr/>
          </p:nvSpPr>
          <p:spPr bwMode="auto">
            <a:xfrm flipH="1">
              <a:off x="6810" y="11925"/>
              <a:ext cx="135" cy="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3" name="AutoShape 7"/>
            <p:cNvSpPr>
              <a:spLocks noChangeShapeType="1"/>
            </p:cNvSpPr>
            <p:nvPr/>
          </p:nvSpPr>
          <p:spPr bwMode="auto">
            <a:xfrm>
              <a:off x="5085" y="13006"/>
              <a:ext cx="19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2" name="AutoShape 6"/>
            <p:cNvSpPr>
              <a:spLocks noChangeShapeType="1"/>
            </p:cNvSpPr>
            <p:nvPr/>
          </p:nvSpPr>
          <p:spPr bwMode="auto">
            <a:xfrm>
              <a:off x="7215" y="12586"/>
              <a:ext cx="195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1" name="AutoShape 5"/>
            <p:cNvSpPr>
              <a:spLocks noChangeShapeType="1"/>
            </p:cNvSpPr>
            <p:nvPr/>
          </p:nvSpPr>
          <p:spPr bwMode="auto">
            <a:xfrm flipH="1">
              <a:off x="7080" y="12586"/>
              <a:ext cx="135" cy="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4665" y="12090"/>
              <a:ext cx="22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39" name="AutoShape 3"/>
            <p:cNvSpPr>
              <a:spLocks noChangeShapeType="1"/>
            </p:cNvSpPr>
            <p:nvPr/>
          </p:nvSpPr>
          <p:spPr bwMode="auto">
            <a:xfrm>
              <a:off x="6899" y="11286"/>
              <a:ext cx="1" cy="2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38" name="AutoShape 2"/>
            <p:cNvSpPr>
              <a:spLocks noChangeShapeType="1"/>
            </p:cNvSpPr>
            <p:nvPr/>
          </p:nvSpPr>
          <p:spPr bwMode="auto">
            <a:xfrm>
              <a:off x="7140" y="11286"/>
              <a:ext cx="1" cy="2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014" y="11761"/>
              <a:ext cx="22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942" y="12473"/>
              <a:ext cx="22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723" y="12189"/>
              <a:ext cx="22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0" name="内容占位符 17"/>
          <p:cNvSpPr>
            <a:spLocks noGrp="1"/>
          </p:cNvSpPr>
          <p:nvPr>
            <p:ph idx="1"/>
          </p:nvPr>
        </p:nvSpPr>
        <p:spPr>
          <a:xfrm>
            <a:off x="428596" y="4500570"/>
            <a:ext cx="8072494" cy="1643074"/>
          </a:xfrm>
        </p:spPr>
        <p:txBody>
          <a:bodyPr/>
          <a:lstStyle/>
          <a:p>
            <a:r>
              <a:rPr lang="zh-CN" altLang="en-US" dirty="0" smtClean="0"/>
              <a:t>组合逻辑输入端口变化导致输出重新计算</a:t>
            </a:r>
            <a:endParaRPr lang="en-US" altLang="zh-CN" dirty="0" smtClean="0"/>
          </a:p>
          <a:p>
            <a:r>
              <a:rPr lang="zh-CN" altLang="en-US" dirty="0" smtClean="0"/>
              <a:t>输出的变化落后于输入，中间会有时间差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时序逻辑模块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1985" name="Group 1"/>
          <p:cNvGrpSpPr>
            <a:grpSpLocks noChangeAspect="1"/>
          </p:cNvGrpSpPr>
          <p:nvPr/>
        </p:nvGrpSpPr>
        <p:grpSpPr bwMode="auto">
          <a:xfrm>
            <a:off x="500034" y="1857364"/>
            <a:ext cx="8123923" cy="2357454"/>
            <a:chOff x="1800" y="2899"/>
            <a:chExt cx="8306" cy="2411"/>
          </a:xfrm>
        </p:grpSpPr>
        <p:sp>
          <p:nvSpPr>
            <p:cNvPr id="42033" name="AutoShape 49"/>
            <p:cNvSpPr>
              <a:spLocks noChangeAspect="1" noChangeArrowheads="1" noTextEdit="1"/>
            </p:cNvSpPr>
            <p:nvPr/>
          </p:nvSpPr>
          <p:spPr bwMode="auto">
            <a:xfrm>
              <a:off x="1800" y="2899"/>
              <a:ext cx="8306" cy="241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2029" name="Group 45"/>
            <p:cNvGrpSpPr>
              <a:grpSpLocks/>
            </p:cNvGrpSpPr>
            <p:nvPr/>
          </p:nvGrpSpPr>
          <p:grpSpPr bwMode="auto">
            <a:xfrm>
              <a:off x="3185" y="3193"/>
              <a:ext cx="915" cy="1366"/>
              <a:chOff x="7186" y="11073"/>
              <a:chExt cx="793" cy="1184"/>
            </a:xfrm>
          </p:grpSpPr>
          <p:sp>
            <p:nvSpPr>
              <p:cNvPr id="42032" name="Rectangle 48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31" name="AutoShape 47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30" name="AutoShape 46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028" name="AutoShape 44"/>
            <p:cNvSpPr>
              <a:spLocks noChangeShapeType="1"/>
            </p:cNvSpPr>
            <p:nvPr/>
          </p:nvSpPr>
          <p:spPr bwMode="auto">
            <a:xfrm flipH="1">
              <a:off x="2914" y="4217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27" name="AutoShape 43"/>
            <p:cNvSpPr>
              <a:spLocks noChangeShapeType="1"/>
            </p:cNvSpPr>
            <p:nvPr/>
          </p:nvSpPr>
          <p:spPr bwMode="auto">
            <a:xfrm flipH="1">
              <a:off x="2914" y="3436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26" name="AutoShape 42"/>
            <p:cNvSpPr>
              <a:spLocks noChangeShapeType="1"/>
            </p:cNvSpPr>
            <p:nvPr/>
          </p:nvSpPr>
          <p:spPr bwMode="auto">
            <a:xfrm flipH="1">
              <a:off x="4100" y="3437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23" name="Rectangle 39"/>
            <p:cNvSpPr>
              <a:spLocks noChangeArrowheads="1"/>
            </p:cNvSpPr>
            <p:nvPr/>
          </p:nvSpPr>
          <p:spPr bwMode="auto">
            <a:xfrm>
              <a:off x="5051" y="4475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Q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2018" name="Group 34"/>
            <p:cNvGrpSpPr>
              <a:grpSpLocks/>
            </p:cNvGrpSpPr>
            <p:nvPr/>
          </p:nvGrpSpPr>
          <p:grpSpPr bwMode="auto">
            <a:xfrm>
              <a:off x="5518" y="3086"/>
              <a:ext cx="932" cy="467"/>
              <a:chOff x="2999" y="4452"/>
              <a:chExt cx="808" cy="404"/>
            </a:xfrm>
          </p:grpSpPr>
          <p:sp>
            <p:nvSpPr>
              <p:cNvPr id="42022" name="AutoShape 38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21" name="AutoShape 37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20" name="AutoShape 36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19" name="AutoShape 35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017" name="Rectangle 33"/>
            <p:cNvSpPr>
              <a:spLocks noChangeArrowheads="1"/>
            </p:cNvSpPr>
            <p:nvPr/>
          </p:nvSpPr>
          <p:spPr bwMode="auto">
            <a:xfrm>
              <a:off x="5051" y="3193"/>
              <a:ext cx="46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CLK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2012" name="Group 28"/>
            <p:cNvGrpSpPr>
              <a:grpSpLocks/>
            </p:cNvGrpSpPr>
            <p:nvPr/>
          </p:nvGrpSpPr>
          <p:grpSpPr bwMode="auto">
            <a:xfrm>
              <a:off x="6448" y="3087"/>
              <a:ext cx="932" cy="467"/>
              <a:chOff x="2999" y="4452"/>
              <a:chExt cx="808" cy="404"/>
            </a:xfrm>
          </p:grpSpPr>
          <p:sp>
            <p:nvSpPr>
              <p:cNvPr id="42016" name="AutoShape 32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15" name="AutoShape 31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14" name="AutoShape 30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13" name="AutoShape 29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007" name="Group 23"/>
            <p:cNvGrpSpPr>
              <a:grpSpLocks/>
            </p:cNvGrpSpPr>
            <p:nvPr/>
          </p:nvGrpSpPr>
          <p:grpSpPr bwMode="auto">
            <a:xfrm>
              <a:off x="7378" y="3088"/>
              <a:ext cx="932" cy="467"/>
              <a:chOff x="2999" y="4452"/>
              <a:chExt cx="808" cy="404"/>
            </a:xfrm>
          </p:grpSpPr>
          <p:sp>
            <p:nvSpPr>
              <p:cNvPr id="42011" name="AutoShape 27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10" name="AutoShape 26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09" name="AutoShape 25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08" name="AutoShape 24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002" name="Group 18"/>
            <p:cNvGrpSpPr>
              <a:grpSpLocks/>
            </p:cNvGrpSpPr>
            <p:nvPr/>
          </p:nvGrpSpPr>
          <p:grpSpPr bwMode="auto">
            <a:xfrm>
              <a:off x="8310" y="3074"/>
              <a:ext cx="932" cy="467"/>
              <a:chOff x="2999" y="4452"/>
              <a:chExt cx="808" cy="404"/>
            </a:xfrm>
          </p:grpSpPr>
          <p:sp>
            <p:nvSpPr>
              <p:cNvPr id="42006" name="AutoShape 22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05" name="AutoShape 21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04" name="AutoShape 20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03" name="AutoShape 19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001" name="AutoShape 17"/>
            <p:cNvSpPr>
              <a:spLocks noChangeShapeType="1"/>
            </p:cNvSpPr>
            <p:nvPr/>
          </p:nvSpPr>
          <p:spPr bwMode="auto">
            <a:xfrm>
              <a:off x="5982" y="2899"/>
              <a:ext cx="1" cy="2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00" name="AutoShape 16"/>
            <p:cNvSpPr>
              <a:spLocks noChangeShapeType="1"/>
            </p:cNvSpPr>
            <p:nvPr/>
          </p:nvSpPr>
          <p:spPr bwMode="auto">
            <a:xfrm>
              <a:off x="6915" y="2899"/>
              <a:ext cx="1" cy="2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9" name="AutoShape 15"/>
            <p:cNvSpPr>
              <a:spLocks noChangeShapeType="1"/>
            </p:cNvSpPr>
            <p:nvPr/>
          </p:nvSpPr>
          <p:spPr bwMode="auto">
            <a:xfrm>
              <a:off x="7842" y="2899"/>
              <a:ext cx="1" cy="2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8" name="AutoShape 14"/>
            <p:cNvSpPr>
              <a:spLocks noChangeShapeType="1"/>
            </p:cNvSpPr>
            <p:nvPr/>
          </p:nvSpPr>
          <p:spPr bwMode="auto">
            <a:xfrm>
              <a:off x="8774" y="2899"/>
              <a:ext cx="1" cy="2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5051" y="3858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996" name="AutoShape 12"/>
            <p:cNvSpPr>
              <a:spLocks noChangeShapeType="1"/>
            </p:cNvSpPr>
            <p:nvPr/>
          </p:nvSpPr>
          <p:spPr bwMode="auto">
            <a:xfrm>
              <a:off x="5640" y="4217"/>
              <a:ext cx="6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5" name="AutoShape 11"/>
            <p:cNvSpPr>
              <a:spLocks noChangeShapeType="1"/>
            </p:cNvSpPr>
            <p:nvPr/>
          </p:nvSpPr>
          <p:spPr bwMode="auto">
            <a:xfrm flipV="1">
              <a:off x="6240" y="3725"/>
              <a:ext cx="0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4" name="AutoShape 10"/>
            <p:cNvSpPr>
              <a:spLocks noChangeShapeType="1"/>
            </p:cNvSpPr>
            <p:nvPr/>
          </p:nvSpPr>
          <p:spPr bwMode="auto">
            <a:xfrm>
              <a:off x="6240" y="3725"/>
              <a:ext cx="4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3" name="AutoShape 9"/>
            <p:cNvSpPr>
              <a:spLocks noChangeShapeType="1"/>
            </p:cNvSpPr>
            <p:nvPr/>
          </p:nvSpPr>
          <p:spPr bwMode="auto">
            <a:xfrm>
              <a:off x="6675" y="3725"/>
              <a:ext cx="0" cy="4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2" name="AutoShape 8"/>
            <p:cNvSpPr>
              <a:spLocks noChangeShapeType="1"/>
            </p:cNvSpPr>
            <p:nvPr/>
          </p:nvSpPr>
          <p:spPr bwMode="auto">
            <a:xfrm>
              <a:off x="6675" y="4217"/>
              <a:ext cx="8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1" name="AutoShape 7"/>
            <p:cNvSpPr>
              <a:spLocks noChangeShapeType="1"/>
            </p:cNvSpPr>
            <p:nvPr/>
          </p:nvSpPr>
          <p:spPr bwMode="auto">
            <a:xfrm flipV="1">
              <a:off x="7515" y="3726"/>
              <a:ext cx="1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0" name="AutoShape 6"/>
            <p:cNvSpPr>
              <a:spLocks noChangeShapeType="1"/>
            </p:cNvSpPr>
            <p:nvPr/>
          </p:nvSpPr>
          <p:spPr bwMode="auto">
            <a:xfrm>
              <a:off x="7516" y="3726"/>
              <a:ext cx="19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89" name="AutoShape 5"/>
            <p:cNvSpPr>
              <a:spLocks noChangeShapeType="1"/>
            </p:cNvSpPr>
            <p:nvPr/>
          </p:nvSpPr>
          <p:spPr bwMode="auto">
            <a:xfrm>
              <a:off x="5730" y="4820"/>
              <a:ext cx="22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88" name="AutoShape 4"/>
            <p:cNvSpPr>
              <a:spLocks noChangeShapeType="1"/>
            </p:cNvSpPr>
            <p:nvPr/>
          </p:nvSpPr>
          <p:spPr bwMode="auto">
            <a:xfrm flipV="1">
              <a:off x="7950" y="4328"/>
              <a:ext cx="1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87" name="AutoShape 3"/>
            <p:cNvSpPr>
              <a:spLocks noChangeShapeType="1"/>
            </p:cNvSpPr>
            <p:nvPr/>
          </p:nvSpPr>
          <p:spPr bwMode="auto">
            <a:xfrm>
              <a:off x="7951" y="4328"/>
              <a:ext cx="140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238" y="3995"/>
              <a:ext cx="46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CLK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2384" y="3264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4356" y="3045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Q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78" name="内容占位符 17"/>
          <p:cNvSpPr>
            <a:spLocks noGrp="1"/>
          </p:cNvSpPr>
          <p:nvPr>
            <p:ph idx="1"/>
          </p:nvPr>
        </p:nvSpPr>
        <p:spPr>
          <a:xfrm>
            <a:off x="428596" y="4500570"/>
            <a:ext cx="8072494" cy="1643074"/>
          </a:xfrm>
        </p:spPr>
        <p:txBody>
          <a:bodyPr/>
          <a:lstStyle/>
          <a:p>
            <a:r>
              <a:rPr lang="zh-CN" altLang="en-US" dirty="0" smtClean="0"/>
              <a:t>时序逻辑会在时钟沿进行采样，因此</a:t>
            </a:r>
            <a:r>
              <a:rPr lang="en-US" altLang="zh-CN" dirty="0" smtClean="0"/>
              <a:t>D</a:t>
            </a:r>
            <a:r>
              <a:rPr lang="zh-CN" altLang="en-US" dirty="0" smtClean="0"/>
              <a:t>输入端口只有在上升沿时才有意义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组合与时序逻辑形成功能模块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内容占位符 17"/>
          <p:cNvSpPr>
            <a:spLocks noGrp="1"/>
          </p:cNvSpPr>
          <p:nvPr>
            <p:ph idx="1"/>
          </p:nvPr>
        </p:nvSpPr>
        <p:spPr>
          <a:xfrm>
            <a:off x="428596" y="4714884"/>
            <a:ext cx="8072494" cy="1500198"/>
          </a:xfrm>
        </p:spPr>
        <p:txBody>
          <a:bodyPr/>
          <a:lstStyle/>
          <a:p>
            <a:r>
              <a:rPr lang="zh-CN" altLang="en-US" dirty="0" smtClean="0"/>
              <a:t>时序逻辑保留不同时间片的数据，组合逻辑完成数据处理运算，共同组合形成功能模块</a:t>
            </a:r>
            <a:endParaRPr lang="en-US" altLang="zh-CN" dirty="0" smtClean="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4033" name="Group 1"/>
          <p:cNvGrpSpPr>
            <a:grpSpLocks noChangeAspect="1"/>
          </p:cNvGrpSpPr>
          <p:nvPr/>
        </p:nvGrpSpPr>
        <p:grpSpPr bwMode="auto">
          <a:xfrm>
            <a:off x="714347" y="1857364"/>
            <a:ext cx="7878603" cy="2714644"/>
            <a:chOff x="1800" y="2580"/>
            <a:chExt cx="8306" cy="3682"/>
          </a:xfrm>
        </p:grpSpPr>
        <p:sp>
          <p:nvSpPr>
            <p:cNvPr id="44089" name="AutoShape 57"/>
            <p:cNvSpPr>
              <a:spLocks noChangeAspect="1" noChangeArrowheads="1" noTextEdit="1"/>
            </p:cNvSpPr>
            <p:nvPr/>
          </p:nvSpPr>
          <p:spPr bwMode="auto">
            <a:xfrm>
              <a:off x="1800" y="2580"/>
              <a:ext cx="8306" cy="36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4085" name="Group 53"/>
            <p:cNvGrpSpPr>
              <a:grpSpLocks/>
            </p:cNvGrpSpPr>
            <p:nvPr/>
          </p:nvGrpSpPr>
          <p:grpSpPr bwMode="auto">
            <a:xfrm>
              <a:off x="2810" y="3688"/>
              <a:ext cx="915" cy="1366"/>
              <a:chOff x="7186" y="11073"/>
              <a:chExt cx="793" cy="1184"/>
            </a:xfrm>
          </p:grpSpPr>
          <p:sp>
            <p:nvSpPr>
              <p:cNvPr id="44088" name="Rectangle 5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7" name="AutoShape 5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6" name="AutoShape 5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084" name="AutoShape 52"/>
            <p:cNvSpPr>
              <a:spLocks noChangeShapeType="1"/>
            </p:cNvSpPr>
            <p:nvPr/>
          </p:nvSpPr>
          <p:spPr bwMode="auto">
            <a:xfrm flipH="1">
              <a:off x="2539" y="4712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83" name="AutoShape 51"/>
            <p:cNvSpPr>
              <a:spLocks noChangeShapeType="1"/>
            </p:cNvSpPr>
            <p:nvPr/>
          </p:nvSpPr>
          <p:spPr bwMode="auto">
            <a:xfrm flipH="1">
              <a:off x="2539" y="3931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82" name="AutoShape 50"/>
            <p:cNvSpPr>
              <a:spLocks noChangeShapeType="1"/>
            </p:cNvSpPr>
            <p:nvPr/>
          </p:nvSpPr>
          <p:spPr bwMode="auto">
            <a:xfrm flipH="1">
              <a:off x="3725" y="3932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79" name="Rectangle 47"/>
            <p:cNvSpPr>
              <a:spLocks noChangeArrowheads="1"/>
            </p:cNvSpPr>
            <p:nvPr/>
          </p:nvSpPr>
          <p:spPr bwMode="auto">
            <a:xfrm>
              <a:off x="5490" y="4580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Q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4074" name="Group 42"/>
            <p:cNvGrpSpPr>
              <a:grpSpLocks/>
            </p:cNvGrpSpPr>
            <p:nvPr/>
          </p:nvGrpSpPr>
          <p:grpSpPr bwMode="auto">
            <a:xfrm>
              <a:off x="5953" y="3086"/>
              <a:ext cx="932" cy="467"/>
              <a:chOff x="2999" y="4452"/>
              <a:chExt cx="808" cy="404"/>
            </a:xfrm>
          </p:grpSpPr>
          <p:sp>
            <p:nvSpPr>
              <p:cNvPr id="44078" name="AutoShape 46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7" name="AutoShape 45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6" name="AutoShape 44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5" name="AutoShape 43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5486" y="3258"/>
              <a:ext cx="68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CLK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4068" name="Group 36"/>
            <p:cNvGrpSpPr>
              <a:grpSpLocks/>
            </p:cNvGrpSpPr>
            <p:nvPr/>
          </p:nvGrpSpPr>
          <p:grpSpPr bwMode="auto">
            <a:xfrm>
              <a:off x="6883" y="3087"/>
              <a:ext cx="932" cy="467"/>
              <a:chOff x="2999" y="4452"/>
              <a:chExt cx="808" cy="404"/>
            </a:xfrm>
          </p:grpSpPr>
          <p:sp>
            <p:nvSpPr>
              <p:cNvPr id="44072" name="AutoShape 40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1" name="AutoShape 39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0" name="AutoShape 38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9" name="AutoShape 37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063" name="Group 31"/>
            <p:cNvGrpSpPr>
              <a:grpSpLocks/>
            </p:cNvGrpSpPr>
            <p:nvPr/>
          </p:nvGrpSpPr>
          <p:grpSpPr bwMode="auto">
            <a:xfrm>
              <a:off x="7813" y="3088"/>
              <a:ext cx="932" cy="467"/>
              <a:chOff x="2999" y="4452"/>
              <a:chExt cx="808" cy="404"/>
            </a:xfrm>
          </p:grpSpPr>
          <p:sp>
            <p:nvSpPr>
              <p:cNvPr id="44067" name="AutoShape 35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6" name="AutoShape 34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5" name="AutoShape 33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4" name="AutoShape 32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058" name="Group 26"/>
            <p:cNvGrpSpPr>
              <a:grpSpLocks/>
            </p:cNvGrpSpPr>
            <p:nvPr/>
          </p:nvGrpSpPr>
          <p:grpSpPr bwMode="auto">
            <a:xfrm>
              <a:off x="8745" y="3074"/>
              <a:ext cx="932" cy="467"/>
              <a:chOff x="2999" y="4452"/>
              <a:chExt cx="808" cy="404"/>
            </a:xfrm>
          </p:grpSpPr>
          <p:sp>
            <p:nvSpPr>
              <p:cNvPr id="44062" name="AutoShape 30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1" name="AutoShape 29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0" name="AutoShape 28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9" name="AutoShape 27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057" name="AutoShape 25"/>
            <p:cNvSpPr>
              <a:spLocks noChangeShapeType="1"/>
            </p:cNvSpPr>
            <p:nvPr/>
          </p:nvSpPr>
          <p:spPr bwMode="auto">
            <a:xfrm>
              <a:off x="6417" y="2899"/>
              <a:ext cx="1" cy="28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56" name="AutoShape 24"/>
            <p:cNvSpPr>
              <a:spLocks noChangeShapeType="1"/>
            </p:cNvSpPr>
            <p:nvPr/>
          </p:nvSpPr>
          <p:spPr bwMode="auto">
            <a:xfrm>
              <a:off x="7347" y="2899"/>
              <a:ext cx="1" cy="28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55" name="AutoShape 23"/>
            <p:cNvSpPr>
              <a:spLocks noChangeShapeType="1"/>
            </p:cNvSpPr>
            <p:nvPr/>
          </p:nvSpPr>
          <p:spPr bwMode="auto">
            <a:xfrm>
              <a:off x="8277" y="2899"/>
              <a:ext cx="3" cy="29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54" name="AutoShape 22"/>
            <p:cNvSpPr>
              <a:spLocks noChangeShapeType="1"/>
            </p:cNvSpPr>
            <p:nvPr/>
          </p:nvSpPr>
          <p:spPr bwMode="auto">
            <a:xfrm flipH="1">
              <a:off x="9210" y="2899"/>
              <a:ext cx="2" cy="28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5486" y="3858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052" name="AutoShape 20"/>
            <p:cNvSpPr>
              <a:spLocks noChangeShapeType="1"/>
            </p:cNvSpPr>
            <p:nvPr/>
          </p:nvSpPr>
          <p:spPr bwMode="auto">
            <a:xfrm>
              <a:off x="5982" y="4217"/>
              <a:ext cx="144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51" name="AutoShape 19"/>
            <p:cNvSpPr>
              <a:spLocks noChangeShapeType="1"/>
            </p:cNvSpPr>
            <p:nvPr/>
          </p:nvSpPr>
          <p:spPr bwMode="auto">
            <a:xfrm flipV="1">
              <a:off x="7425" y="3727"/>
              <a:ext cx="1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50" name="AutoShape 18"/>
            <p:cNvSpPr>
              <a:spLocks noChangeShapeType="1"/>
            </p:cNvSpPr>
            <p:nvPr/>
          </p:nvSpPr>
          <p:spPr bwMode="auto">
            <a:xfrm>
              <a:off x="7426" y="3727"/>
              <a:ext cx="245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9" name="AutoShape 17"/>
            <p:cNvSpPr>
              <a:spLocks noChangeShapeType="1"/>
            </p:cNvSpPr>
            <p:nvPr/>
          </p:nvSpPr>
          <p:spPr bwMode="auto">
            <a:xfrm>
              <a:off x="6255" y="5570"/>
              <a:ext cx="1259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8" name="AutoShape 16"/>
            <p:cNvSpPr>
              <a:spLocks noChangeShapeType="1"/>
            </p:cNvSpPr>
            <p:nvPr/>
          </p:nvSpPr>
          <p:spPr bwMode="auto">
            <a:xfrm flipV="1">
              <a:off x="7514" y="5088"/>
              <a:ext cx="1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7" name="AutoShape 15"/>
            <p:cNvSpPr>
              <a:spLocks noChangeShapeType="1"/>
            </p:cNvSpPr>
            <p:nvPr/>
          </p:nvSpPr>
          <p:spPr bwMode="auto">
            <a:xfrm>
              <a:off x="7515" y="5088"/>
              <a:ext cx="97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5" name="AutoShape 13"/>
            <p:cNvSpPr>
              <a:spLocks noChangeShapeType="1"/>
            </p:cNvSpPr>
            <p:nvPr/>
          </p:nvSpPr>
          <p:spPr bwMode="auto">
            <a:xfrm>
              <a:off x="2070" y="3194"/>
              <a:ext cx="20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4100" y="2988"/>
              <a:ext cx="654" cy="106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3974" y="3816"/>
              <a:ext cx="126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2" name="AutoShape 10"/>
            <p:cNvSpPr>
              <a:spLocks noChangeShapeType="1"/>
            </p:cNvSpPr>
            <p:nvPr/>
          </p:nvSpPr>
          <p:spPr bwMode="auto">
            <a:xfrm flipH="1">
              <a:off x="4729" y="3525"/>
              <a:ext cx="2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1" name="AutoShape 9"/>
            <p:cNvSpPr>
              <a:spLocks noChangeShapeType="1"/>
            </p:cNvSpPr>
            <p:nvPr/>
          </p:nvSpPr>
          <p:spPr bwMode="auto">
            <a:xfrm>
              <a:off x="2537" y="3193"/>
              <a:ext cx="1" cy="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40" name="AutoShape 8"/>
            <p:cNvSpPr>
              <a:spLocks noChangeShapeType="1"/>
            </p:cNvSpPr>
            <p:nvPr/>
          </p:nvSpPr>
          <p:spPr bwMode="auto">
            <a:xfrm flipV="1">
              <a:off x="8488" y="5103"/>
              <a:ext cx="1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39" name="AutoShape 7"/>
            <p:cNvSpPr>
              <a:spLocks noChangeShapeType="1"/>
            </p:cNvSpPr>
            <p:nvPr/>
          </p:nvSpPr>
          <p:spPr bwMode="auto">
            <a:xfrm>
              <a:off x="8488" y="5579"/>
              <a:ext cx="1397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5520" y="5295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T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036" name="AutoShape 4"/>
            <p:cNvSpPr>
              <a:spLocks noChangeShapeType="1"/>
            </p:cNvSpPr>
            <p:nvPr/>
          </p:nvSpPr>
          <p:spPr bwMode="auto">
            <a:xfrm>
              <a:off x="6165" y="4820"/>
              <a:ext cx="22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35" name="AutoShape 3"/>
            <p:cNvSpPr>
              <a:spLocks noChangeShapeType="1"/>
            </p:cNvSpPr>
            <p:nvPr/>
          </p:nvSpPr>
          <p:spPr bwMode="auto">
            <a:xfrm flipV="1">
              <a:off x="8385" y="4328"/>
              <a:ext cx="1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34" name="AutoShape 2"/>
            <p:cNvSpPr>
              <a:spLocks noChangeShapeType="1"/>
            </p:cNvSpPr>
            <p:nvPr/>
          </p:nvSpPr>
          <p:spPr bwMode="auto">
            <a:xfrm>
              <a:off x="8386" y="4328"/>
              <a:ext cx="149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41"/>
            <p:cNvSpPr>
              <a:spLocks noChangeArrowheads="1"/>
            </p:cNvSpPr>
            <p:nvPr/>
          </p:nvSpPr>
          <p:spPr bwMode="auto">
            <a:xfrm>
              <a:off x="1875" y="4615"/>
              <a:ext cx="68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CLK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1951" y="3452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5" name="Rectangle 47"/>
            <p:cNvSpPr>
              <a:spLocks noChangeArrowheads="1"/>
            </p:cNvSpPr>
            <p:nvPr/>
          </p:nvSpPr>
          <p:spPr bwMode="auto">
            <a:xfrm>
              <a:off x="3833" y="4227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Q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6" name="Rectangle 5"/>
            <p:cNvSpPr>
              <a:spLocks noChangeArrowheads="1"/>
            </p:cNvSpPr>
            <p:nvPr/>
          </p:nvSpPr>
          <p:spPr bwMode="auto">
            <a:xfrm>
              <a:off x="4813" y="2968"/>
              <a:ext cx="30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T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同步电路时序路径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6081" name="Group 1"/>
          <p:cNvGrpSpPr>
            <a:grpSpLocks noChangeAspect="1"/>
          </p:cNvGrpSpPr>
          <p:nvPr/>
        </p:nvGrpSpPr>
        <p:grpSpPr bwMode="auto">
          <a:xfrm>
            <a:off x="3500430" y="2071678"/>
            <a:ext cx="5214974" cy="4000528"/>
            <a:chOff x="1800" y="8451"/>
            <a:chExt cx="8306" cy="4455"/>
          </a:xfrm>
        </p:grpSpPr>
        <p:sp>
          <p:nvSpPr>
            <p:cNvPr id="46109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800" y="8451"/>
              <a:ext cx="8306" cy="44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3000" y="8644"/>
              <a:ext cx="5460" cy="36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104" name="Group 24"/>
            <p:cNvGrpSpPr>
              <a:grpSpLocks/>
            </p:cNvGrpSpPr>
            <p:nvPr/>
          </p:nvGrpSpPr>
          <p:grpSpPr bwMode="auto">
            <a:xfrm>
              <a:off x="4155" y="9466"/>
              <a:ext cx="915" cy="1365"/>
              <a:chOff x="7186" y="11073"/>
              <a:chExt cx="793" cy="1184"/>
            </a:xfrm>
          </p:grpSpPr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06" name="AutoShape 26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05" name="AutoShape 25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100" name="Group 20"/>
            <p:cNvGrpSpPr>
              <a:grpSpLocks/>
            </p:cNvGrpSpPr>
            <p:nvPr/>
          </p:nvGrpSpPr>
          <p:grpSpPr bwMode="auto">
            <a:xfrm>
              <a:off x="6314" y="9466"/>
              <a:ext cx="916" cy="1365"/>
              <a:chOff x="7186" y="11073"/>
              <a:chExt cx="793" cy="1184"/>
            </a:xfrm>
          </p:grpSpPr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02" name="AutoShape 22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01" name="AutoShape 21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160" y="9585"/>
              <a:ext cx="945" cy="5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4699" y="11190"/>
              <a:ext cx="2021" cy="5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7380" y="9585"/>
              <a:ext cx="945" cy="5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3120" y="9585"/>
              <a:ext cx="945" cy="5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5" name="AutoShape 15"/>
            <p:cNvSpPr>
              <a:spLocks noChangeShapeType="1"/>
            </p:cNvSpPr>
            <p:nvPr/>
          </p:nvSpPr>
          <p:spPr bwMode="auto">
            <a:xfrm>
              <a:off x="2505" y="9880"/>
              <a:ext cx="6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4" name="AutoShape 14"/>
            <p:cNvSpPr>
              <a:spLocks noChangeShapeType="1"/>
            </p:cNvSpPr>
            <p:nvPr/>
          </p:nvSpPr>
          <p:spPr bwMode="auto">
            <a:xfrm>
              <a:off x="4065" y="9881"/>
              <a:ext cx="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3" name="AutoShape 13"/>
            <p:cNvSpPr>
              <a:spLocks noChangeShapeType="1"/>
            </p:cNvSpPr>
            <p:nvPr/>
          </p:nvSpPr>
          <p:spPr bwMode="auto">
            <a:xfrm>
              <a:off x="5070" y="9879"/>
              <a:ext cx="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2" name="AutoShape 12"/>
            <p:cNvSpPr>
              <a:spLocks noChangeShapeType="1"/>
            </p:cNvSpPr>
            <p:nvPr/>
          </p:nvSpPr>
          <p:spPr bwMode="auto">
            <a:xfrm>
              <a:off x="6089" y="9882"/>
              <a:ext cx="2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1" name="AutoShape 11"/>
            <p:cNvSpPr>
              <a:spLocks noChangeShapeType="1"/>
            </p:cNvSpPr>
            <p:nvPr/>
          </p:nvSpPr>
          <p:spPr bwMode="auto">
            <a:xfrm>
              <a:off x="7230" y="9879"/>
              <a:ext cx="15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90" name="AutoShape 10"/>
            <p:cNvSpPr>
              <a:spLocks noChangeShapeType="1"/>
            </p:cNvSpPr>
            <p:nvPr/>
          </p:nvSpPr>
          <p:spPr bwMode="auto">
            <a:xfrm>
              <a:off x="8325" y="9883"/>
              <a:ext cx="6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89" name="AutoShape 9"/>
            <p:cNvSpPr>
              <a:spLocks noChangeShapeType="1"/>
            </p:cNvSpPr>
            <p:nvPr/>
          </p:nvSpPr>
          <p:spPr bwMode="auto">
            <a:xfrm>
              <a:off x="2685" y="11484"/>
              <a:ext cx="201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88" name="AutoShape 8"/>
            <p:cNvSpPr>
              <a:spLocks noChangeShapeType="1"/>
            </p:cNvSpPr>
            <p:nvPr/>
          </p:nvSpPr>
          <p:spPr bwMode="auto">
            <a:xfrm>
              <a:off x="6720" y="11484"/>
              <a:ext cx="222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8809" y="11955"/>
              <a:ext cx="945" cy="5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8940" y="12547"/>
              <a:ext cx="102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组合逻辑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3519" y="9660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5580" y="9660"/>
              <a:ext cx="1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7740" y="9660"/>
              <a:ext cx="15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82" name="Rectangle 2"/>
            <p:cNvSpPr>
              <a:spLocks noChangeArrowheads="1"/>
            </p:cNvSpPr>
            <p:nvPr/>
          </p:nvSpPr>
          <p:spPr bwMode="auto">
            <a:xfrm>
              <a:off x="5670" y="11340"/>
              <a:ext cx="151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D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94" name="内容占位符 93"/>
          <p:cNvSpPr>
            <a:spLocks noGrp="1"/>
          </p:cNvSpPr>
          <p:nvPr>
            <p:ph idx="1"/>
          </p:nvPr>
        </p:nvSpPr>
        <p:spPr>
          <a:xfrm>
            <a:off x="214282" y="2204864"/>
            <a:ext cx="3643338" cy="3921299"/>
          </a:xfrm>
        </p:spPr>
        <p:txBody>
          <a:bodyPr/>
          <a:lstStyle/>
          <a:p>
            <a:r>
              <a:rPr lang="zh-CN" altLang="en-US" sz="2400" dirty="0" smtClean="0"/>
              <a:t>输入端口到寄存器输入</a:t>
            </a:r>
            <a:r>
              <a:rPr lang="en-US" sz="2400" dirty="0" smtClean="0"/>
              <a:t>D</a:t>
            </a:r>
            <a:endParaRPr lang="zh-CN" altLang="en-US" sz="2400" dirty="0" smtClean="0"/>
          </a:p>
          <a:p>
            <a:r>
              <a:rPr lang="zh-CN" altLang="en-US" sz="2400" dirty="0" smtClean="0"/>
              <a:t>寄存器输出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到下一个寄存器输入</a:t>
            </a:r>
            <a:r>
              <a:rPr lang="en-US" sz="2400" dirty="0" smtClean="0"/>
              <a:t>D</a:t>
            </a:r>
            <a:endParaRPr lang="zh-CN" altLang="en-US" sz="2400" dirty="0" smtClean="0"/>
          </a:p>
          <a:p>
            <a:r>
              <a:rPr lang="zh-CN" altLang="en-US" sz="2400" dirty="0" smtClean="0"/>
              <a:t>寄存器输出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到输出端口</a:t>
            </a:r>
          </a:p>
          <a:p>
            <a:r>
              <a:rPr lang="zh-CN" altLang="en-US" sz="2400" dirty="0" smtClean="0"/>
              <a:t>输入端口通过组合逻辑直接连输出端口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同步电路关键路径</a:t>
            </a:r>
            <a:endParaRPr lang="zh-CN" alt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8129" name="Group 1"/>
          <p:cNvGrpSpPr>
            <a:grpSpLocks noChangeAspect="1"/>
          </p:cNvGrpSpPr>
          <p:nvPr/>
        </p:nvGrpSpPr>
        <p:grpSpPr bwMode="auto">
          <a:xfrm>
            <a:off x="357158" y="2000240"/>
            <a:ext cx="4572032" cy="3643338"/>
            <a:chOff x="1800" y="7959"/>
            <a:chExt cx="8306" cy="4984"/>
          </a:xfrm>
        </p:grpSpPr>
        <p:sp>
          <p:nvSpPr>
            <p:cNvPr id="48168" name="AutoShape 40"/>
            <p:cNvSpPr>
              <a:spLocks noChangeAspect="1" noChangeArrowheads="1" noTextEdit="1"/>
            </p:cNvSpPr>
            <p:nvPr/>
          </p:nvSpPr>
          <p:spPr bwMode="auto">
            <a:xfrm>
              <a:off x="1800" y="7959"/>
              <a:ext cx="8306" cy="498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8164" name="Group 36"/>
            <p:cNvGrpSpPr>
              <a:grpSpLocks/>
            </p:cNvGrpSpPr>
            <p:nvPr/>
          </p:nvGrpSpPr>
          <p:grpSpPr bwMode="auto">
            <a:xfrm>
              <a:off x="3404" y="8508"/>
              <a:ext cx="751" cy="1190"/>
              <a:chOff x="7186" y="11073"/>
              <a:chExt cx="793" cy="1184"/>
            </a:xfrm>
          </p:grpSpPr>
          <p:sp>
            <p:nvSpPr>
              <p:cNvPr id="48167" name="Rectangle 39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66" name="AutoShape 38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65" name="AutoShape 37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160" name="Group 32"/>
            <p:cNvGrpSpPr>
              <a:grpSpLocks/>
            </p:cNvGrpSpPr>
            <p:nvPr/>
          </p:nvGrpSpPr>
          <p:grpSpPr bwMode="auto">
            <a:xfrm>
              <a:off x="8460" y="10008"/>
              <a:ext cx="751" cy="1189"/>
              <a:chOff x="7186" y="11073"/>
              <a:chExt cx="793" cy="1184"/>
            </a:xfrm>
          </p:grpSpPr>
          <p:sp>
            <p:nvSpPr>
              <p:cNvPr id="48163" name="Rectangle 35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62" name="AutoShape 34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61" name="AutoShape 33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156" name="Group 28"/>
            <p:cNvGrpSpPr>
              <a:grpSpLocks/>
            </p:cNvGrpSpPr>
            <p:nvPr/>
          </p:nvGrpSpPr>
          <p:grpSpPr bwMode="auto">
            <a:xfrm>
              <a:off x="3404" y="10900"/>
              <a:ext cx="751" cy="1189"/>
              <a:chOff x="7186" y="11073"/>
              <a:chExt cx="793" cy="1184"/>
            </a:xfrm>
          </p:grpSpPr>
          <p:sp>
            <p:nvSpPr>
              <p:cNvPr id="48159" name="Rectangle 31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58" name="AutoShape 30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57" name="AutoShape 29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155" name="AutoShape 27"/>
            <p:cNvSpPr>
              <a:spLocks noChangeArrowheads="1"/>
            </p:cNvSpPr>
            <p:nvPr/>
          </p:nvSpPr>
          <p:spPr bwMode="auto">
            <a:xfrm>
              <a:off x="4771" y="8508"/>
              <a:ext cx="299" cy="51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54" name="AutoShape 26"/>
            <p:cNvSpPr>
              <a:spLocks noChangeArrowheads="1"/>
            </p:cNvSpPr>
            <p:nvPr/>
          </p:nvSpPr>
          <p:spPr bwMode="auto">
            <a:xfrm rot="10800000">
              <a:off x="4681" y="10718"/>
              <a:ext cx="389" cy="479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53" name="AutoShape 25"/>
            <p:cNvSpPr>
              <a:spLocks noChangeArrowheads="1"/>
            </p:cNvSpPr>
            <p:nvPr/>
          </p:nvSpPr>
          <p:spPr bwMode="auto">
            <a:xfrm rot="5400000">
              <a:off x="5360" y="8590"/>
              <a:ext cx="510" cy="413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52" name="AutoShape 24"/>
            <p:cNvSpPr>
              <a:spLocks noChangeArrowheads="1"/>
            </p:cNvSpPr>
            <p:nvPr/>
          </p:nvSpPr>
          <p:spPr bwMode="auto">
            <a:xfrm>
              <a:off x="5806" y="8707"/>
              <a:ext cx="144" cy="14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51" name="AutoShape 23"/>
            <p:cNvSpPr>
              <a:spLocks noChangeArrowheads="1"/>
            </p:cNvSpPr>
            <p:nvPr/>
          </p:nvSpPr>
          <p:spPr bwMode="auto">
            <a:xfrm>
              <a:off x="5371" y="10900"/>
              <a:ext cx="299" cy="51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50" name="AutoShape 22"/>
            <p:cNvSpPr>
              <a:spLocks noChangeShapeType="1"/>
            </p:cNvSpPr>
            <p:nvPr/>
          </p:nvSpPr>
          <p:spPr bwMode="auto">
            <a:xfrm flipH="1">
              <a:off x="4144" y="8602"/>
              <a:ext cx="6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49" name="AutoShape 21"/>
            <p:cNvSpPr>
              <a:spLocks noChangeShapeType="1"/>
            </p:cNvSpPr>
            <p:nvPr/>
          </p:nvSpPr>
          <p:spPr bwMode="auto">
            <a:xfrm flipH="1">
              <a:off x="4141" y="11043"/>
              <a:ext cx="55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48" name="AutoShape 20"/>
            <p:cNvSpPr>
              <a:spLocks noChangeShapeType="1"/>
            </p:cNvSpPr>
            <p:nvPr/>
          </p:nvSpPr>
          <p:spPr bwMode="auto">
            <a:xfrm>
              <a:off x="5070" y="8767"/>
              <a:ext cx="3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47" name="AutoShape 19"/>
            <p:cNvSpPr>
              <a:spLocks noChangeShapeType="1"/>
            </p:cNvSpPr>
            <p:nvPr/>
          </p:nvSpPr>
          <p:spPr bwMode="auto">
            <a:xfrm>
              <a:off x="5070" y="11043"/>
              <a:ext cx="3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46" name="AutoShape 18"/>
            <p:cNvSpPr>
              <a:spLocks noChangeArrowheads="1"/>
            </p:cNvSpPr>
            <p:nvPr/>
          </p:nvSpPr>
          <p:spPr bwMode="auto">
            <a:xfrm>
              <a:off x="7530" y="9923"/>
              <a:ext cx="509" cy="646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45" name="AutoShape 17"/>
            <p:cNvSpPr>
              <a:spLocks noChangeShapeType="1"/>
            </p:cNvSpPr>
            <p:nvPr/>
          </p:nvSpPr>
          <p:spPr bwMode="auto">
            <a:xfrm>
              <a:off x="8039" y="10261"/>
              <a:ext cx="4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6042" y="8707"/>
              <a:ext cx="437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5950" y="10900"/>
              <a:ext cx="437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宋体" pitchFamily="2" charset="-122"/>
                  <a:cs typeface="Calibri" pitchFamily="34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142" name="AutoShape 14"/>
            <p:cNvSpPr>
              <a:spLocks noChangeShapeType="1"/>
            </p:cNvSpPr>
            <p:nvPr/>
          </p:nvSpPr>
          <p:spPr bwMode="auto">
            <a:xfrm>
              <a:off x="6990" y="10038"/>
              <a:ext cx="51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41" name="AutoShape 13"/>
            <p:cNvSpPr>
              <a:spLocks noChangeShapeType="1"/>
            </p:cNvSpPr>
            <p:nvPr/>
          </p:nvSpPr>
          <p:spPr bwMode="auto">
            <a:xfrm>
              <a:off x="6990" y="10440"/>
              <a:ext cx="51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40" name="AutoShape 12"/>
            <p:cNvSpPr>
              <a:spLocks noChangeShapeType="1"/>
            </p:cNvSpPr>
            <p:nvPr/>
          </p:nvSpPr>
          <p:spPr bwMode="auto">
            <a:xfrm>
              <a:off x="6990" y="10441"/>
              <a:ext cx="1" cy="7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9" name="AutoShape 11"/>
            <p:cNvSpPr>
              <a:spLocks noChangeShapeType="1"/>
            </p:cNvSpPr>
            <p:nvPr/>
          </p:nvSpPr>
          <p:spPr bwMode="auto">
            <a:xfrm>
              <a:off x="6990" y="8940"/>
              <a:ext cx="1" cy="10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8" name="AutoShape 10"/>
            <p:cNvSpPr>
              <a:spLocks noChangeShapeType="1"/>
            </p:cNvSpPr>
            <p:nvPr/>
          </p:nvSpPr>
          <p:spPr bwMode="auto">
            <a:xfrm flipH="1">
              <a:off x="6600" y="8940"/>
              <a:ext cx="3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7" name="AutoShape 9"/>
            <p:cNvSpPr>
              <a:spLocks noChangeShapeType="1"/>
            </p:cNvSpPr>
            <p:nvPr/>
          </p:nvSpPr>
          <p:spPr bwMode="auto">
            <a:xfrm flipH="1">
              <a:off x="6600" y="11197"/>
              <a:ext cx="3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6" name="AutoShape 8"/>
            <p:cNvSpPr>
              <a:spLocks noChangeShapeType="1"/>
            </p:cNvSpPr>
            <p:nvPr/>
          </p:nvSpPr>
          <p:spPr bwMode="auto">
            <a:xfrm>
              <a:off x="2940" y="9401"/>
              <a:ext cx="4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5" name="AutoShape 7"/>
            <p:cNvSpPr>
              <a:spLocks noChangeShapeType="1"/>
            </p:cNvSpPr>
            <p:nvPr/>
          </p:nvSpPr>
          <p:spPr bwMode="auto">
            <a:xfrm>
              <a:off x="2940" y="11792"/>
              <a:ext cx="4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4" name="AutoShape 6"/>
            <p:cNvSpPr>
              <a:spLocks noChangeShapeType="1"/>
            </p:cNvSpPr>
            <p:nvPr/>
          </p:nvSpPr>
          <p:spPr bwMode="auto">
            <a:xfrm>
              <a:off x="8009" y="10899"/>
              <a:ext cx="4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3" name="AutoShape 5"/>
            <p:cNvSpPr>
              <a:spLocks noChangeShapeType="1"/>
            </p:cNvSpPr>
            <p:nvPr/>
          </p:nvSpPr>
          <p:spPr bwMode="auto">
            <a:xfrm>
              <a:off x="2940" y="9402"/>
              <a:ext cx="0" cy="31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2" name="AutoShape 4"/>
            <p:cNvSpPr>
              <a:spLocks noChangeShapeType="1"/>
            </p:cNvSpPr>
            <p:nvPr/>
          </p:nvSpPr>
          <p:spPr bwMode="auto">
            <a:xfrm>
              <a:off x="8024" y="10899"/>
              <a:ext cx="1" cy="16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1" name="AutoShape 3"/>
            <p:cNvSpPr>
              <a:spLocks noChangeShapeType="1"/>
            </p:cNvSpPr>
            <p:nvPr/>
          </p:nvSpPr>
          <p:spPr bwMode="auto">
            <a:xfrm flipH="1">
              <a:off x="1980" y="12510"/>
              <a:ext cx="60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30" name="Rectangle 2"/>
            <p:cNvSpPr>
              <a:spLocks noChangeArrowheads="1"/>
            </p:cNvSpPr>
            <p:nvPr/>
          </p:nvSpPr>
          <p:spPr bwMode="auto">
            <a:xfrm>
              <a:off x="1800" y="12089"/>
              <a:ext cx="437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clk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8213" name="Rectangle 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8173" name="Group 45"/>
          <p:cNvGrpSpPr>
            <a:grpSpLocks noChangeAspect="1"/>
          </p:cNvGrpSpPr>
          <p:nvPr/>
        </p:nvGrpSpPr>
        <p:grpSpPr bwMode="auto">
          <a:xfrm>
            <a:off x="4286248" y="2428866"/>
            <a:ext cx="5273675" cy="3471226"/>
            <a:chOff x="1800" y="10745"/>
            <a:chExt cx="8306" cy="4628"/>
          </a:xfrm>
        </p:grpSpPr>
        <p:sp>
          <p:nvSpPr>
            <p:cNvPr id="48212" name="AutoShape 84"/>
            <p:cNvSpPr>
              <a:spLocks noChangeAspect="1" noChangeArrowheads="1" noTextEdit="1"/>
            </p:cNvSpPr>
            <p:nvPr/>
          </p:nvSpPr>
          <p:spPr bwMode="auto">
            <a:xfrm>
              <a:off x="1800" y="10745"/>
              <a:ext cx="8306" cy="42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8207" name="Group 79"/>
            <p:cNvGrpSpPr>
              <a:grpSpLocks/>
            </p:cNvGrpSpPr>
            <p:nvPr/>
          </p:nvGrpSpPr>
          <p:grpSpPr bwMode="auto">
            <a:xfrm>
              <a:off x="4220" y="11231"/>
              <a:ext cx="932" cy="467"/>
              <a:chOff x="2999" y="4452"/>
              <a:chExt cx="808" cy="404"/>
            </a:xfrm>
          </p:grpSpPr>
          <p:sp>
            <p:nvSpPr>
              <p:cNvPr id="48211" name="AutoShape 83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10" name="AutoShape 82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09" name="AutoShape 81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08" name="AutoShape 80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206" name="Rectangle 78"/>
            <p:cNvSpPr>
              <a:spLocks noChangeArrowheads="1"/>
            </p:cNvSpPr>
            <p:nvPr/>
          </p:nvSpPr>
          <p:spPr bwMode="auto">
            <a:xfrm>
              <a:off x="3488" y="11221"/>
              <a:ext cx="733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CLK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8201" name="Group 73"/>
            <p:cNvGrpSpPr>
              <a:grpSpLocks/>
            </p:cNvGrpSpPr>
            <p:nvPr/>
          </p:nvGrpSpPr>
          <p:grpSpPr bwMode="auto">
            <a:xfrm>
              <a:off x="5150" y="11232"/>
              <a:ext cx="932" cy="466"/>
              <a:chOff x="2999" y="4452"/>
              <a:chExt cx="808" cy="404"/>
            </a:xfrm>
          </p:grpSpPr>
          <p:sp>
            <p:nvSpPr>
              <p:cNvPr id="48205" name="AutoShape 77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04" name="AutoShape 76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03" name="AutoShape 75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02" name="AutoShape 74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196" name="Group 68"/>
            <p:cNvGrpSpPr>
              <a:grpSpLocks/>
            </p:cNvGrpSpPr>
            <p:nvPr/>
          </p:nvGrpSpPr>
          <p:grpSpPr bwMode="auto">
            <a:xfrm>
              <a:off x="6080" y="11234"/>
              <a:ext cx="932" cy="466"/>
              <a:chOff x="2999" y="4452"/>
              <a:chExt cx="808" cy="404"/>
            </a:xfrm>
          </p:grpSpPr>
          <p:sp>
            <p:nvSpPr>
              <p:cNvPr id="48200" name="AutoShape 72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99" name="AutoShape 71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98" name="AutoShape 70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97" name="AutoShape 69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191" name="Group 63"/>
            <p:cNvGrpSpPr>
              <a:grpSpLocks/>
            </p:cNvGrpSpPr>
            <p:nvPr/>
          </p:nvGrpSpPr>
          <p:grpSpPr bwMode="auto">
            <a:xfrm>
              <a:off x="7012" y="11219"/>
              <a:ext cx="932" cy="467"/>
              <a:chOff x="2999" y="4452"/>
              <a:chExt cx="808" cy="404"/>
            </a:xfrm>
          </p:grpSpPr>
          <p:sp>
            <p:nvSpPr>
              <p:cNvPr id="48195" name="AutoShape 67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94" name="AutoShape 66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93" name="AutoShape 65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92" name="AutoShape 64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190" name="AutoShape 62"/>
            <p:cNvSpPr>
              <a:spLocks noChangeShapeType="1"/>
            </p:cNvSpPr>
            <p:nvPr/>
          </p:nvSpPr>
          <p:spPr bwMode="auto">
            <a:xfrm>
              <a:off x="4684" y="11044"/>
              <a:ext cx="1" cy="28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9" name="AutoShape 61"/>
            <p:cNvSpPr>
              <a:spLocks noChangeShapeType="1"/>
            </p:cNvSpPr>
            <p:nvPr/>
          </p:nvSpPr>
          <p:spPr bwMode="auto">
            <a:xfrm>
              <a:off x="5614" y="11044"/>
              <a:ext cx="1" cy="28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8" name="AutoShape 60"/>
            <p:cNvSpPr>
              <a:spLocks noChangeShapeType="1"/>
            </p:cNvSpPr>
            <p:nvPr/>
          </p:nvSpPr>
          <p:spPr bwMode="auto">
            <a:xfrm>
              <a:off x="6544" y="11044"/>
              <a:ext cx="3" cy="29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7" name="AutoShape 59"/>
            <p:cNvSpPr>
              <a:spLocks noChangeShapeType="1"/>
            </p:cNvSpPr>
            <p:nvPr/>
          </p:nvSpPr>
          <p:spPr bwMode="auto">
            <a:xfrm flipH="1">
              <a:off x="7477" y="11044"/>
              <a:ext cx="2" cy="28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6" name="Rectangle 58"/>
            <p:cNvSpPr>
              <a:spLocks noChangeArrowheads="1"/>
            </p:cNvSpPr>
            <p:nvPr/>
          </p:nvSpPr>
          <p:spPr bwMode="auto">
            <a:xfrm>
              <a:off x="2250" y="11793"/>
              <a:ext cx="2250" cy="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前一寄存器输出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185" name="AutoShape 57"/>
            <p:cNvSpPr>
              <a:spLocks noChangeShapeType="1"/>
            </p:cNvSpPr>
            <p:nvPr/>
          </p:nvSpPr>
          <p:spPr bwMode="auto">
            <a:xfrm flipV="1">
              <a:off x="4146" y="12423"/>
              <a:ext cx="63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4" name="AutoShape 56"/>
            <p:cNvSpPr>
              <a:spLocks noChangeShapeType="1"/>
            </p:cNvSpPr>
            <p:nvPr/>
          </p:nvSpPr>
          <p:spPr bwMode="auto">
            <a:xfrm flipV="1">
              <a:off x="4777" y="11932"/>
              <a:ext cx="1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3" name="AutoShape 55"/>
            <p:cNvSpPr>
              <a:spLocks noChangeShapeType="1"/>
            </p:cNvSpPr>
            <p:nvPr/>
          </p:nvSpPr>
          <p:spPr bwMode="auto">
            <a:xfrm>
              <a:off x="4778" y="11932"/>
              <a:ext cx="309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2" name="AutoShape 54"/>
            <p:cNvSpPr>
              <a:spLocks noChangeShapeType="1"/>
            </p:cNvSpPr>
            <p:nvPr/>
          </p:nvSpPr>
          <p:spPr bwMode="auto">
            <a:xfrm>
              <a:off x="4221" y="13265"/>
              <a:ext cx="1276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1" name="AutoShape 53"/>
            <p:cNvSpPr>
              <a:spLocks noChangeShapeType="1"/>
            </p:cNvSpPr>
            <p:nvPr/>
          </p:nvSpPr>
          <p:spPr bwMode="auto">
            <a:xfrm flipV="1">
              <a:off x="5497" y="12773"/>
              <a:ext cx="1" cy="4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0" name="AutoShape 52"/>
            <p:cNvSpPr>
              <a:spLocks noChangeShapeType="1"/>
            </p:cNvSpPr>
            <p:nvPr/>
          </p:nvSpPr>
          <p:spPr bwMode="auto">
            <a:xfrm>
              <a:off x="5498" y="12773"/>
              <a:ext cx="24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9" name="Rectangle 51"/>
            <p:cNvSpPr>
              <a:spLocks noChangeArrowheads="1"/>
            </p:cNvSpPr>
            <p:nvPr/>
          </p:nvSpPr>
          <p:spPr bwMode="auto">
            <a:xfrm>
              <a:off x="2363" y="12650"/>
              <a:ext cx="2250" cy="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后一寄存器输入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178" name="AutoShape 50"/>
            <p:cNvSpPr>
              <a:spLocks noChangeShapeType="1"/>
            </p:cNvSpPr>
            <p:nvPr/>
          </p:nvSpPr>
          <p:spPr bwMode="auto">
            <a:xfrm>
              <a:off x="4778" y="12424"/>
              <a:ext cx="1" cy="18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7" name="AutoShape 49"/>
            <p:cNvSpPr>
              <a:spLocks noChangeShapeType="1"/>
            </p:cNvSpPr>
            <p:nvPr/>
          </p:nvSpPr>
          <p:spPr bwMode="auto">
            <a:xfrm>
              <a:off x="5498" y="13265"/>
              <a:ext cx="1" cy="10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6" name="AutoShape 48"/>
            <p:cNvSpPr>
              <a:spLocks noChangeShapeType="1"/>
            </p:cNvSpPr>
            <p:nvPr/>
          </p:nvSpPr>
          <p:spPr bwMode="auto">
            <a:xfrm>
              <a:off x="4778" y="14174"/>
              <a:ext cx="7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5" name="AutoShape 47"/>
            <p:cNvSpPr>
              <a:spLocks noChangeShapeType="1"/>
            </p:cNvSpPr>
            <p:nvPr/>
          </p:nvSpPr>
          <p:spPr bwMode="auto">
            <a:xfrm>
              <a:off x="5150" y="14174"/>
              <a:ext cx="464" cy="3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5175" y="14364"/>
              <a:ext cx="3697" cy="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前一寄存器输出和后一寄存器输入之间组合逻辑串延时总和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lentCN2011_RevA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DigilentCN2011_RevA</Template>
  <TotalTime>4613</TotalTime>
  <Words>894</Words>
  <Application>Microsoft Office PowerPoint</Application>
  <PresentationFormat>全屏显示(4:3)</PresentationFormat>
  <Paragraphs>269</Paragraphs>
  <Slides>26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DigilentCN2011_RevA</vt:lpstr>
      <vt:lpstr>RTL设计方法学</vt:lpstr>
      <vt:lpstr>提纲</vt:lpstr>
      <vt:lpstr>提纲</vt:lpstr>
      <vt:lpstr>带有输入输出端口的模块</vt:lpstr>
      <vt:lpstr>组合逻辑模块</vt:lpstr>
      <vt:lpstr>时序逻辑模块</vt:lpstr>
      <vt:lpstr>组合与时序逻辑形成功能模块</vt:lpstr>
      <vt:lpstr>同步电路时序路径</vt:lpstr>
      <vt:lpstr>同步电路关键路径</vt:lpstr>
      <vt:lpstr>RTL电路描述要点</vt:lpstr>
      <vt:lpstr>提纲</vt:lpstr>
      <vt:lpstr>硬件描述语言——Verilog</vt:lpstr>
      <vt:lpstr>Verilog RTL描述组合逻辑</vt:lpstr>
      <vt:lpstr>Verilog RTL描述时序逻辑</vt:lpstr>
      <vt:lpstr>Verilog RTL描述功能电路</vt:lpstr>
      <vt:lpstr>Verilog RTL与C编程比较</vt:lpstr>
      <vt:lpstr>Verilog 组合逻辑描述语句（1）</vt:lpstr>
      <vt:lpstr>Verilog 组合逻辑描述语句（2）</vt:lpstr>
      <vt:lpstr>Verilog时序逻辑描述语句</vt:lpstr>
      <vt:lpstr>提纲</vt:lpstr>
      <vt:lpstr>Verilog RTL设计与综合器</vt:lpstr>
      <vt:lpstr>Verilog RTL与寄存器描述</vt:lpstr>
      <vt:lpstr>对寄存器的有效管理</vt:lpstr>
      <vt:lpstr>使用多个寄存器完成小任务</vt:lpstr>
      <vt:lpstr>如何提高设计水平？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上海德致伦商业计划报告</dc:title>
  <dc:creator>SkyUN.Org</dc:creator>
  <cp:lastModifiedBy>Lixinbing</cp:lastModifiedBy>
  <cp:revision>266</cp:revision>
  <dcterms:created xsi:type="dcterms:W3CDTF">2011-11-05T05:38:41Z</dcterms:created>
  <dcterms:modified xsi:type="dcterms:W3CDTF">2012-04-18T06:29:56Z</dcterms:modified>
</cp:coreProperties>
</file>