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8"/>
  </p:notesMasterIdLst>
  <p:sldIdLst>
    <p:sldId id="256" r:id="rId2"/>
    <p:sldId id="301" r:id="rId3"/>
    <p:sldId id="302" r:id="rId4"/>
    <p:sldId id="303" r:id="rId5"/>
    <p:sldId id="30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串口设计实例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李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(risclite@gmail.com)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2012.04.22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串口接口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imgb" descr="uart_clip_image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928802"/>
            <a:ext cx="7358114" cy="420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串口串行数据格式</a:t>
            </a:r>
            <a:endParaRPr lang="zh-CN" altLang="en-US" dirty="0"/>
          </a:p>
        </p:txBody>
      </p:sp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357158" y="1643050"/>
            <a:ext cx="7929618" cy="1144588"/>
            <a:chOff x="1800" y="7738"/>
            <a:chExt cx="8306" cy="1803"/>
          </a:xfrm>
        </p:grpSpPr>
        <p:sp>
          <p:nvSpPr>
            <p:cNvPr id="2128" name="AutoShape 80"/>
            <p:cNvSpPr>
              <a:spLocks noChangeAspect="1" noChangeArrowheads="1" noTextEdit="1"/>
            </p:cNvSpPr>
            <p:nvPr/>
          </p:nvSpPr>
          <p:spPr bwMode="auto">
            <a:xfrm>
              <a:off x="1800" y="7738"/>
              <a:ext cx="8306" cy="180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21" name="Group 73"/>
            <p:cNvGrpSpPr>
              <a:grpSpLocks/>
            </p:cNvGrpSpPr>
            <p:nvPr/>
          </p:nvGrpSpPr>
          <p:grpSpPr bwMode="auto">
            <a:xfrm>
              <a:off x="2985" y="8023"/>
              <a:ext cx="716" cy="331"/>
              <a:chOff x="4065" y="3840"/>
              <a:chExt cx="793" cy="456"/>
            </a:xfrm>
          </p:grpSpPr>
          <p:sp>
            <p:nvSpPr>
              <p:cNvPr id="2127" name="AutoShape 7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6" name="AutoShape 7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5" name="AutoShape 7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4" name="AutoShape 7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3" name="AutoShape 7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2" name="AutoShape 7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14" name="Group 66"/>
            <p:cNvGrpSpPr>
              <a:grpSpLocks/>
            </p:cNvGrpSpPr>
            <p:nvPr/>
          </p:nvGrpSpPr>
          <p:grpSpPr bwMode="auto">
            <a:xfrm>
              <a:off x="3701" y="8022"/>
              <a:ext cx="716" cy="331"/>
              <a:chOff x="4065" y="3840"/>
              <a:chExt cx="793" cy="456"/>
            </a:xfrm>
          </p:grpSpPr>
          <p:sp>
            <p:nvSpPr>
              <p:cNvPr id="2120" name="AutoShape 72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9" name="AutoShape 71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8" name="AutoShape 70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7" name="AutoShape 69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6" name="AutoShape 68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5" name="AutoShape 67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7" name="Group 59"/>
            <p:cNvGrpSpPr>
              <a:grpSpLocks/>
            </p:cNvGrpSpPr>
            <p:nvPr/>
          </p:nvGrpSpPr>
          <p:grpSpPr bwMode="auto">
            <a:xfrm>
              <a:off x="4417" y="8040"/>
              <a:ext cx="716" cy="331"/>
              <a:chOff x="4065" y="3840"/>
              <a:chExt cx="793" cy="456"/>
            </a:xfrm>
          </p:grpSpPr>
          <p:sp>
            <p:nvSpPr>
              <p:cNvPr id="2113" name="AutoShape 65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2" name="AutoShape 64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1" name="AutoShape 63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0" name="AutoShape 62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9" name="AutoShape 61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8" name="AutoShape 60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0" name="Group 52"/>
            <p:cNvGrpSpPr>
              <a:grpSpLocks/>
            </p:cNvGrpSpPr>
            <p:nvPr/>
          </p:nvGrpSpPr>
          <p:grpSpPr bwMode="auto">
            <a:xfrm>
              <a:off x="5133" y="8020"/>
              <a:ext cx="716" cy="331"/>
              <a:chOff x="4065" y="3840"/>
              <a:chExt cx="793" cy="456"/>
            </a:xfrm>
          </p:grpSpPr>
          <p:sp>
            <p:nvSpPr>
              <p:cNvPr id="2106" name="AutoShape 58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5" name="AutoShape 57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4" name="AutoShape 56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3" name="AutoShape 55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2" name="AutoShape 54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1" name="AutoShape 53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3" name="Group 45"/>
            <p:cNvGrpSpPr>
              <a:grpSpLocks/>
            </p:cNvGrpSpPr>
            <p:nvPr/>
          </p:nvGrpSpPr>
          <p:grpSpPr bwMode="auto">
            <a:xfrm>
              <a:off x="5849" y="8019"/>
              <a:ext cx="716" cy="331"/>
              <a:chOff x="4065" y="3840"/>
              <a:chExt cx="793" cy="456"/>
            </a:xfrm>
          </p:grpSpPr>
          <p:sp>
            <p:nvSpPr>
              <p:cNvPr id="2099" name="AutoShape 51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8" name="AutoShape 50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7" name="AutoShape 49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6" name="AutoShape 48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5" name="AutoShape 47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AutoShape 46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6" name="Group 38"/>
            <p:cNvGrpSpPr>
              <a:grpSpLocks/>
            </p:cNvGrpSpPr>
            <p:nvPr/>
          </p:nvGrpSpPr>
          <p:grpSpPr bwMode="auto">
            <a:xfrm>
              <a:off x="6565" y="8005"/>
              <a:ext cx="716" cy="331"/>
              <a:chOff x="4065" y="3840"/>
              <a:chExt cx="793" cy="456"/>
            </a:xfrm>
          </p:grpSpPr>
          <p:sp>
            <p:nvSpPr>
              <p:cNvPr id="2092" name="AutoShape 44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1" name="AutoShape 43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0" name="AutoShape 42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9" name="AutoShape 41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AutoShape 40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7" name="AutoShape 39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9" name="Group 31"/>
            <p:cNvGrpSpPr>
              <a:grpSpLocks/>
            </p:cNvGrpSpPr>
            <p:nvPr/>
          </p:nvGrpSpPr>
          <p:grpSpPr bwMode="auto">
            <a:xfrm>
              <a:off x="7281" y="8023"/>
              <a:ext cx="716" cy="331"/>
              <a:chOff x="4065" y="3840"/>
              <a:chExt cx="793" cy="456"/>
            </a:xfrm>
          </p:grpSpPr>
          <p:sp>
            <p:nvSpPr>
              <p:cNvPr id="2085" name="AutoShape 37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4" name="AutoShape 36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3" name="AutoShape 35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2" name="AutoShape 34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1" name="AutoShape 33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0" name="AutoShape 32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2" name="Group 24"/>
            <p:cNvGrpSpPr>
              <a:grpSpLocks/>
            </p:cNvGrpSpPr>
            <p:nvPr/>
          </p:nvGrpSpPr>
          <p:grpSpPr bwMode="auto">
            <a:xfrm>
              <a:off x="7997" y="8003"/>
              <a:ext cx="716" cy="331"/>
              <a:chOff x="4065" y="3840"/>
              <a:chExt cx="793" cy="456"/>
            </a:xfrm>
          </p:grpSpPr>
          <p:sp>
            <p:nvSpPr>
              <p:cNvPr id="2078" name="AutoShape 30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7" name="AutoShape 29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6" name="AutoShape 28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5" name="AutoShape 27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4" name="AutoShape 26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3" name="AutoShape 25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" name="Group 17"/>
            <p:cNvGrpSpPr>
              <a:grpSpLocks/>
            </p:cNvGrpSpPr>
            <p:nvPr/>
          </p:nvGrpSpPr>
          <p:grpSpPr bwMode="auto">
            <a:xfrm>
              <a:off x="8713" y="8002"/>
              <a:ext cx="716" cy="331"/>
              <a:chOff x="4065" y="3840"/>
              <a:chExt cx="793" cy="456"/>
            </a:xfrm>
          </p:grpSpPr>
          <p:sp>
            <p:nvSpPr>
              <p:cNvPr id="2071" name="AutoShape 23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0" name="AutoShape 22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9" name="AutoShape 21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8" name="AutoShape 20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7" name="AutoShape 19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6" name="AutoShape 18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" name="AutoShape 16"/>
            <p:cNvSpPr>
              <a:spLocks noChangeShapeType="1"/>
            </p:cNvSpPr>
            <p:nvPr/>
          </p:nvSpPr>
          <p:spPr bwMode="auto">
            <a:xfrm>
              <a:off x="2372" y="8354"/>
              <a:ext cx="5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AutoShape 15"/>
            <p:cNvSpPr>
              <a:spLocks noChangeShapeType="1"/>
            </p:cNvSpPr>
            <p:nvPr/>
          </p:nvSpPr>
          <p:spPr bwMode="auto">
            <a:xfrm>
              <a:off x="9502" y="8001"/>
              <a:ext cx="5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 flipV="1">
              <a:off x="9429" y="8001"/>
              <a:ext cx="69" cy="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8713" y="791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2371" y="791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9429" y="791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0045" y="791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2984" y="791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6483" y="8686"/>
              <a:ext cx="22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AutoShape 7"/>
            <p:cNvSpPr>
              <a:spLocks noChangeShapeType="1"/>
            </p:cNvSpPr>
            <p:nvPr/>
          </p:nvSpPr>
          <p:spPr bwMode="auto">
            <a:xfrm flipH="1">
              <a:off x="2985" y="8686"/>
              <a:ext cx="22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 flipV="1">
              <a:off x="2915" y="8209"/>
              <a:ext cx="69" cy="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2535" y="8890"/>
              <a:ext cx="24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3619" y="8890"/>
              <a:ext cx="5365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byte(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从低位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bit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开始发送，高位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bit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最后传送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9645" y="8890"/>
              <a:ext cx="24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8795" y="8583"/>
              <a:ext cx="787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奇偶校验位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2134" name="Picture 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857496"/>
            <a:ext cx="3714752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串口接口程序进行串并转换</a:t>
            </a:r>
            <a:endParaRPr lang="zh-CN" altLang="en-US" dirty="0"/>
          </a:p>
        </p:txBody>
      </p:sp>
      <p:sp>
        <p:nvSpPr>
          <p:cNvPr id="37051" name="Rectangle 1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865" name="Group 1"/>
          <p:cNvGrpSpPr>
            <a:grpSpLocks noChangeAspect="1"/>
          </p:cNvGrpSpPr>
          <p:nvPr/>
        </p:nvGrpSpPr>
        <p:grpSpPr bwMode="auto">
          <a:xfrm>
            <a:off x="571472" y="2071678"/>
            <a:ext cx="8001056" cy="4068654"/>
            <a:chOff x="1800" y="8050"/>
            <a:chExt cx="8306" cy="5375"/>
          </a:xfrm>
        </p:grpSpPr>
        <p:sp>
          <p:nvSpPr>
            <p:cNvPr id="37050" name="AutoShape 186"/>
            <p:cNvSpPr>
              <a:spLocks noChangeAspect="1" noChangeArrowheads="1" noTextEdit="1"/>
            </p:cNvSpPr>
            <p:nvPr/>
          </p:nvSpPr>
          <p:spPr bwMode="auto">
            <a:xfrm>
              <a:off x="1800" y="8050"/>
              <a:ext cx="8306" cy="53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979" name="Group 115"/>
            <p:cNvGrpSpPr>
              <a:grpSpLocks/>
            </p:cNvGrpSpPr>
            <p:nvPr/>
          </p:nvGrpSpPr>
          <p:grpSpPr bwMode="auto">
            <a:xfrm>
              <a:off x="1950" y="8732"/>
              <a:ext cx="4815" cy="370"/>
              <a:chOff x="1950" y="9107"/>
              <a:chExt cx="5100" cy="370"/>
            </a:xfrm>
          </p:grpSpPr>
          <p:grpSp>
            <p:nvGrpSpPr>
              <p:cNvPr id="36981" name="Group 117"/>
              <p:cNvGrpSpPr>
                <a:grpSpLocks/>
              </p:cNvGrpSpPr>
              <p:nvPr/>
            </p:nvGrpSpPr>
            <p:grpSpPr bwMode="auto">
              <a:xfrm>
                <a:off x="1950" y="9107"/>
                <a:ext cx="5100" cy="370"/>
                <a:chOff x="1950" y="9107"/>
                <a:chExt cx="8096" cy="370"/>
              </a:xfrm>
            </p:grpSpPr>
            <p:grpSp>
              <p:nvGrpSpPr>
                <p:cNvPr id="37043" name="Group 179"/>
                <p:cNvGrpSpPr>
                  <a:grpSpLocks/>
                </p:cNvGrpSpPr>
                <p:nvPr/>
              </p:nvGrpSpPr>
              <p:grpSpPr bwMode="auto">
                <a:xfrm>
                  <a:off x="2985" y="9129"/>
                  <a:ext cx="716" cy="331"/>
                  <a:chOff x="4065" y="3840"/>
                  <a:chExt cx="793" cy="456"/>
                </a:xfrm>
              </p:grpSpPr>
              <p:sp>
                <p:nvSpPr>
                  <p:cNvPr id="37049" name="AutoShap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8" name="AutoShape 184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7" name="AutoShape 183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6" name="AutoShape 182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5" name="AutoShap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4" name="AutoShape 180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36" name="Group 172"/>
                <p:cNvGrpSpPr>
                  <a:grpSpLocks/>
                </p:cNvGrpSpPr>
                <p:nvPr/>
              </p:nvGrpSpPr>
              <p:grpSpPr bwMode="auto">
                <a:xfrm>
                  <a:off x="3701" y="9128"/>
                  <a:ext cx="717" cy="331"/>
                  <a:chOff x="4065" y="3840"/>
                  <a:chExt cx="793" cy="456"/>
                </a:xfrm>
              </p:grpSpPr>
              <p:sp>
                <p:nvSpPr>
                  <p:cNvPr id="37042" name="AutoShap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1" name="AutoShape 177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40" name="AutoShape 176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9" name="AutoShape 175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8" name="AutoShap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7" name="AutoShape 173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29" name="Group 165"/>
                <p:cNvGrpSpPr>
                  <a:grpSpLocks/>
                </p:cNvGrpSpPr>
                <p:nvPr/>
              </p:nvGrpSpPr>
              <p:grpSpPr bwMode="auto">
                <a:xfrm>
                  <a:off x="4418" y="9146"/>
                  <a:ext cx="715" cy="331"/>
                  <a:chOff x="4065" y="3840"/>
                  <a:chExt cx="793" cy="456"/>
                </a:xfrm>
              </p:grpSpPr>
              <p:sp>
                <p:nvSpPr>
                  <p:cNvPr id="37035" name="AutoShap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4" name="AutoShape 170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3" name="AutoShape 169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2" name="AutoShape 168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1" name="AutoShap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30" name="AutoShape 166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22" name="Group 158"/>
                <p:cNvGrpSpPr>
                  <a:grpSpLocks/>
                </p:cNvGrpSpPr>
                <p:nvPr/>
              </p:nvGrpSpPr>
              <p:grpSpPr bwMode="auto">
                <a:xfrm>
                  <a:off x="5133" y="9126"/>
                  <a:ext cx="716" cy="332"/>
                  <a:chOff x="4065" y="3840"/>
                  <a:chExt cx="793" cy="456"/>
                </a:xfrm>
              </p:grpSpPr>
              <p:sp>
                <p:nvSpPr>
                  <p:cNvPr id="37028" name="AutoShap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27" name="AutoShape 163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26" name="AutoShape 162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25" name="AutoShape 161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24" name="AutoShap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23" name="AutoShape 159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15" name="Group 151"/>
                <p:cNvGrpSpPr>
                  <a:grpSpLocks/>
                </p:cNvGrpSpPr>
                <p:nvPr/>
              </p:nvGrpSpPr>
              <p:grpSpPr bwMode="auto">
                <a:xfrm>
                  <a:off x="5849" y="9125"/>
                  <a:ext cx="717" cy="331"/>
                  <a:chOff x="4065" y="3840"/>
                  <a:chExt cx="793" cy="456"/>
                </a:xfrm>
              </p:grpSpPr>
              <p:sp>
                <p:nvSpPr>
                  <p:cNvPr id="37021" name="AutoShape 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20" name="AutoShape 156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9" name="AutoShape 155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8" name="AutoShape 154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7" name="AutoShap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6" name="AutoShape 152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08" name="Group 144"/>
                <p:cNvGrpSpPr>
                  <a:grpSpLocks/>
                </p:cNvGrpSpPr>
                <p:nvPr/>
              </p:nvGrpSpPr>
              <p:grpSpPr bwMode="auto">
                <a:xfrm>
                  <a:off x="6566" y="9111"/>
                  <a:ext cx="715" cy="332"/>
                  <a:chOff x="4065" y="3840"/>
                  <a:chExt cx="793" cy="456"/>
                </a:xfrm>
              </p:grpSpPr>
              <p:sp>
                <p:nvSpPr>
                  <p:cNvPr id="37014" name="AutoShap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3" name="AutoShape 149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2" name="AutoShape 148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1" name="AutoShape 147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10" name="AutoShap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9" name="AutoShape 145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001" name="Group 137"/>
                <p:cNvGrpSpPr>
                  <a:grpSpLocks/>
                </p:cNvGrpSpPr>
                <p:nvPr/>
              </p:nvGrpSpPr>
              <p:grpSpPr bwMode="auto">
                <a:xfrm>
                  <a:off x="7281" y="9129"/>
                  <a:ext cx="716" cy="331"/>
                  <a:chOff x="4065" y="3840"/>
                  <a:chExt cx="793" cy="456"/>
                </a:xfrm>
              </p:grpSpPr>
              <p:sp>
                <p:nvSpPr>
                  <p:cNvPr id="37007" name="AutoShap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6" name="AutoShape 142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5" name="AutoShape 141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4" name="AutoShape 140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3" name="AutoShap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02" name="AutoShape 138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94" name="Group 130"/>
                <p:cNvGrpSpPr>
                  <a:grpSpLocks/>
                </p:cNvGrpSpPr>
                <p:nvPr/>
              </p:nvGrpSpPr>
              <p:grpSpPr bwMode="auto">
                <a:xfrm>
                  <a:off x="7997" y="9109"/>
                  <a:ext cx="715" cy="331"/>
                  <a:chOff x="4065" y="3840"/>
                  <a:chExt cx="793" cy="456"/>
                </a:xfrm>
              </p:grpSpPr>
              <p:sp>
                <p:nvSpPr>
                  <p:cNvPr id="37000" name="AutoShap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9" name="AutoShape 135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8" name="AutoShape 134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7" name="AutoShape 133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6" name="AutoShap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5" name="AutoShape 131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87" name="Group 123"/>
                <p:cNvGrpSpPr>
                  <a:grpSpLocks/>
                </p:cNvGrpSpPr>
                <p:nvPr/>
              </p:nvGrpSpPr>
              <p:grpSpPr bwMode="auto">
                <a:xfrm>
                  <a:off x="8712" y="9108"/>
                  <a:ext cx="717" cy="331"/>
                  <a:chOff x="4065" y="3840"/>
                  <a:chExt cx="793" cy="456"/>
                </a:xfrm>
              </p:grpSpPr>
              <p:sp>
                <p:nvSpPr>
                  <p:cNvPr id="36993" name="AutoShap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2" name="AutoShape 128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1" name="AutoShape 127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90" name="AutoShape 126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9" name="AutoShap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88" name="AutoShape 124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986" name="AutoShape 122"/>
                <p:cNvSpPr>
                  <a:spLocks noChangeShapeType="1"/>
                </p:cNvSpPr>
                <p:nvPr/>
              </p:nvSpPr>
              <p:spPr bwMode="auto">
                <a:xfrm>
                  <a:off x="2372" y="9460"/>
                  <a:ext cx="544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85" name="AutoShape 121"/>
                <p:cNvSpPr>
                  <a:spLocks noChangeShapeType="1"/>
                </p:cNvSpPr>
                <p:nvPr/>
              </p:nvSpPr>
              <p:spPr bwMode="auto">
                <a:xfrm flipV="1">
                  <a:off x="9429" y="9107"/>
                  <a:ext cx="69" cy="1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84" name="AutoShape 120"/>
                <p:cNvSpPr>
                  <a:spLocks noChangeShapeType="1"/>
                </p:cNvSpPr>
                <p:nvPr/>
              </p:nvSpPr>
              <p:spPr bwMode="auto">
                <a:xfrm flipV="1">
                  <a:off x="2916" y="9314"/>
                  <a:ext cx="68" cy="15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83" name="AutoShape 119"/>
                <p:cNvSpPr>
                  <a:spLocks noChangeShapeType="1"/>
                </p:cNvSpPr>
                <p:nvPr/>
              </p:nvSpPr>
              <p:spPr bwMode="auto">
                <a:xfrm>
                  <a:off x="9502" y="9107"/>
                  <a:ext cx="544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82" name="AutoShape 118"/>
                <p:cNvSpPr>
                  <a:spLocks noChangeShapeType="1"/>
                </p:cNvSpPr>
                <p:nvPr/>
              </p:nvSpPr>
              <p:spPr bwMode="auto">
                <a:xfrm flipV="1">
                  <a:off x="1950" y="9117"/>
                  <a:ext cx="380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6980" name="AutoShape 116"/>
              <p:cNvSpPr>
                <a:spLocks noChangeShapeType="1"/>
              </p:cNvSpPr>
              <p:nvPr/>
            </p:nvSpPr>
            <p:spPr bwMode="auto">
              <a:xfrm>
                <a:off x="2159" y="9134"/>
                <a:ext cx="57" cy="3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78" name="AutoShape 114"/>
            <p:cNvSpPr>
              <a:spLocks noChangeShapeType="1"/>
            </p:cNvSpPr>
            <p:nvPr/>
          </p:nvSpPr>
          <p:spPr bwMode="auto">
            <a:xfrm>
              <a:off x="6600" y="8430"/>
              <a:ext cx="0" cy="1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77" name="AutoShape 113"/>
            <p:cNvSpPr>
              <a:spLocks noChangeShapeType="1"/>
            </p:cNvSpPr>
            <p:nvPr/>
          </p:nvSpPr>
          <p:spPr bwMode="auto">
            <a:xfrm>
              <a:off x="6349" y="9555"/>
              <a:ext cx="65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76" name="AutoShape 112"/>
            <p:cNvSpPr>
              <a:spLocks noChangeShapeType="1"/>
            </p:cNvSpPr>
            <p:nvPr/>
          </p:nvSpPr>
          <p:spPr bwMode="auto">
            <a:xfrm flipV="1">
              <a:off x="7005" y="9330"/>
              <a:ext cx="75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75" name="AutoShape 111"/>
            <p:cNvSpPr>
              <a:spLocks noChangeShapeType="1"/>
            </p:cNvSpPr>
            <p:nvPr/>
          </p:nvSpPr>
          <p:spPr bwMode="auto">
            <a:xfrm>
              <a:off x="7080" y="9330"/>
              <a:ext cx="4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74" name="AutoShape 110"/>
            <p:cNvSpPr>
              <a:spLocks noChangeShapeType="1"/>
            </p:cNvSpPr>
            <p:nvPr/>
          </p:nvSpPr>
          <p:spPr bwMode="auto">
            <a:xfrm>
              <a:off x="4284" y="12467"/>
              <a:ext cx="9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73" name="AutoShape 109"/>
            <p:cNvSpPr>
              <a:spLocks noChangeShapeType="1"/>
            </p:cNvSpPr>
            <p:nvPr/>
          </p:nvSpPr>
          <p:spPr bwMode="auto">
            <a:xfrm>
              <a:off x="7635" y="9555"/>
              <a:ext cx="65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966" name="Group 102"/>
            <p:cNvGrpSpPr>
              <a:grpSpLocks/>
            </p:cNvGrpSpPr>
            <p:nvPr/>
          </p:nvGrpSpPr>
          <p:grpSpPr bwMode="auto">
            <a:xfrm>
              <a:off x="6971" y="9754"/>
              <a:ext cx="716" cy="331"/>
              <a:chOff x="4065" y="3840"/>
              <a:chExt cx="793" cy="456"/>
            </a:xfrm>
          </p:grpSpPr>
          <p:sp>
            <p:nvSpPr>
              <p:cNvPr id="36972" name="AutoShape 108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71" name="AutoShape 107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70" name="AutoShape 106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69" name="AutoShape 105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68" name="AutoShape 104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67" name="AutoShape 103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65" name="AutoShape 101"/>
            <p:cNvSpPr>
              <a:spLocks noChangeShapeType="1"/>
            </p:cNvSpPr>
            <p:nvPr/>
          </p:nvSpPr>
          <p:spPr bwMode="auto">
            <a:xfrm flipH="1">
              <a:off x="6398" y="9914"/>
              <a:ext cx="5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64" name="AutoShape 100"/>
            <p:cNvSpPr>
              <a:spLocks noChangeShapeType="1"/>
            </p:cNvSpPr>
            <p:nvPr/>
          </p:nvSpPr>
          <p:spPr bwMode="auto">
            <a:xfrm flipH="1">
              <a:off x="7687" y="9914"/>
              <a:ext cx="5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63" name="Rectangle 99"/>
            <p:cNvSpPr>
              <a:spLocks noChangeArrowheads="1"/>
            </p:cNvSpPr>
            <p:nvPr/>
          </p:nvSpPr>
          <p:spPr bwMode="auto">
            <a:xfrm>
              <a:off x="8395" y="9249"/>
              <a:ext cx="105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接收有效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62" name="Rectangle 98"/>
            <p:cNvSpPr>
              <a:spLocks noChangeArrowheads="1"/>
            </p:cNvSpPr>
            <p:nvPr/>
          </p:nvSpPr>
          <p:spPr bwMode="auto">
            <a:xfrm>
              <a:off x="8395" y="9778"/>
              <a:ext cx="105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接收字节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61" name="AutoShape 97"/>
            <p:cNvSpPr>
              <a:spLocks noChangeShapeType="1"/>
            </p:cNvSpPr>
            <p:nvPr/>
          </p:nvSpPr>
          <p:spPr bwMode="auto">
            <a:xfrm>
              <a:off x="4388" y="12782"/>
              <a:ext cx="441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60" name="AutoShape 96"/>
            <p:cNvSpPr>
              <a:spLocks noChangeShapeType="1"/>
            </p:cNvSpPr>
            <p:nvPr/>
          </p:nvSpPr>
          <p:spPr bwMode="auto">
            <a:xfrm flipV="1">
              <a:off x="3768" y="10500"/>
              <a:ext cx="75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59" name="AutoShape 95"/>
            <p:cNvSpPr>
              <a:spLocks noChangeShapeType="1"/>
            </p:cNvSpPr>
            <p:nvPr/>
          </p:nvSpPr>
          <p:spPr bwMode="auto">
            <a:xfrm>
              <a:off x="3843" y="10500"/>
              <a:ext cx="4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58" name="AutoShape 94"/>
            <p:cNvSpPr>
              <a:spLocks noChangeShapeType="1"/>
            </p:cNvSpPr>
            <p:nvPr/>
          </p:nvSpPr>
          <p:spPr bwMode="auto">
            <a:xfrm>
              <a:off x="4308" y="10500"/>
              <a:ext cx="90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57" name="AutoShape 93"/>
            <p:cNvSpPr>
              <a:spLocks noChangeShapeType="1"/>
            </p:cNvSpPr>
            <p:nvPr/>
          </p:nvSpPr>
          <p:spPr bwMode="auto">
            <a:xfrm>
              <a:off x="4398" y="10725"/>
              <a:ext cx="65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950" name="Group 86"/>
            <p:cNvGrpSpPr>
              <a:grpSpLocks/>
            </p:cNvGrpSpPr>
            <p:nvPr/>
          </p:nvGrpSpPr>
          <p:grpSpPr bwMode="auto">
            <a:xfrm>
              <a:off x="3734" y="10924"/>
              <a:ext cx="716" cy="331"/>
              <a:chOff x="4065" y="3840"/>
              <a:chExt cx="793" cy="456"/>
            </a:xfrm>
          </p:grpSpPr>
          <p:sp>
            <p:nvSpPr>
              <p:cNvPr id="36956" name="AutoShape 92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55" name="AutoShape 91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54" name="AutoShape 90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53" name="AutoShape 89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52" name="AutoShape 88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51" name="AutoShape 87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49" name="AutoShape 85"/>
            <p:cNvSpPr>
              <a:spLocks noChangeShapeType="1"/>
            </p:cNvSpPr>
            <p:nvPr/>
          </p:nvSpPr>
          <p:spPr bwMode="auto">
            <a:xfrm flipH="1">
              <a:off x="3426" y="12467"/>
              <a:ext cx="85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48" name="AutoShape 84"/>
            <p:cNvSpPr>
              <a:spLocks noChangeShapeType="1"/>
            </p:cNvSpPr>
            <p:nvPr/>
          </p:nvSpPr>
          <p:spPr bwMode="auto">
            <a:xfrm flipH="1">
              <a:off x="4450" y="11084"/>
              <a:ext cx="5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47" name="Rectangle 83"/>
            <p:cNvSpPr>
              <a:spLocks noChangeArrowheads="1"/>
            </p:cNvSpPr>
            <p:nvPr/>
          </p:nvSpPr>
          <p:spPr bwMode="auto">
            <a:xfrm>
              <a:off x="1985" y="10418"/>
              <a:ext cx="105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发送有效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46" name="Rectangle 82"/>
            <p:cNvSpPr>
              <a:spLocks noChangeArrowheads="1"/>
            </p:cNvSpPr>
            <p:nvPr/>
          </p:nvSpPr>
          <p:spPr bwMode="auto">
            <a:xfrm>
              <a:off x="1936" y="10924"/>
              <a:ext cx="105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发送字节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45" name="AutoShape 81"/>
            <p:cNvSpPr>
              <a:spLocks noChangeShapeType="1"/>
            </p:cNvSpPr>
            <p:nvPr/>
          </p:nvSpPr>
          <p:spPr bwMode="auto">
            <a:xfrm>
              <a:off x="4220" y="10300"/>
              <a:ext cx="1" cy="2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4101" y="11712"/>
              <a:ext cx="4815" cy="370"/>
              <a:chOff x="1950" y="9107"/>
              <a:chExt cx="5100" cy="370"/>
            </a:xfrm>
          </p:grpSpPr>
          <p:grpSp>
            <p:nvGrpSpPr>
              <p:cNvPr id="36876" name="Group 12"/>
              <p:cNvGrpSpPr>
                <a:grpSpLocks/>
              </p:cNvGrpSpPr>
              <p:nvPr/>
            </p:nvGrpSpPr>
            <p:grpSpPr bwMode="auto">
              <a:xfrm>
                <a:off x="1950" y="9107"/>
                <a:ext cx="5100" cy="370"/>
                <a:chOff x="1950" y="9107"/>
                <a:chExt cx="8096" cy="370"/>
              </a:xfrm>
            </p:grpSpPr>
            <p:grpSp>
              <p:nvGrpSpPr>
                <p:cNvPr id="36938" name="Group 74"/>
                <p:cNvGrpSpPr>
                  <a:grpSpLocks/>
                </p:cNvGrpSpPr>
                <p:nvPr/>
              </p:nvGrpSpPr>
              <p:grpSpPr bwMode="auto">
                <a:xfrm>
                  <a:off x="2985" y="9129"/>
                  <a:ext cx="716" cy="331"/>
                  <a:chOff x="4065" y="3840"/>
                  <a:chExt cx="793" cy="456"/>
                </a:xfrm>
              </p:grpSpPr>
              <p:sp>
                <p:nvSpPr>
                  <p:cNvPr id="36944" name="AutoShap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43" name="AutoShape 79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42" name="AutoShape 78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41" name="AutoShape 77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40" name="AutoShap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9" name="AutoShape 75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31" name="Group 67"/>
                <p:cNvGrpSpPr>
                  <a:grpSpLocks/>
                </p:cNvGrpSpPr>
                <p:nvPr/>
              </p:nvGrpSpPr>
              <p:grpSpPr bwMode="auto">
                <a:xfrm>
                  <a:off x="3701" y="9128"/>
                  <a:ext cx="717" cy="331"/>
                  <a:chOff x="4065" y="3840"/>
                  <a:chExt cx="793" cy="456"/>
                </a:xfrm>
              </p:grpSpPr>
              <p:sp>
                <p:nvSpPr>
                  <p:cNvPr id="36937" name="AutoShap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6" name="AutoShape 72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5" name="AutoShape 71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4" name="AutoShape 70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3" name="AutoShap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2" name="AutoShape 68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24" name="Group 60"/>
                <p:cNvGrpSpPr>
                  <a:grpSpLocks/>
                </p:cNvGrpSpPr>
                <p:nvPr/>
              </p:nvGrpSpPr>
              <p:grpSpPr bwMode="auto">
                <a:xfrm>
                  <a:off x="4418" y="9146"/>
                  <a:ext cx="715" cy="331"/>
                  <a:chOff x="4065" y="3840"/>
                  <a:chExt cx="793" cy="456"/>
                </a:xfrm>
              </p:grpSpPr>
              <p:sp>
                <p:nvSpPr>
                  <p:cNvPr id="36930" name="AutoShap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9" name="AutoShape 65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8" name="AutoShape 64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7" name="AutoShape 63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6" name="AutoShap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5" name="AutoShape 61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17" name="Group 53"/>
                <p:cNvGrpSpPr>
                  <a:grpSpLocks/>
                </p:cNvGrpSpPr>
                <p:nvPr/>
              </p:nvGrpSpPr>
              <p:grpSpPr bwMode="auto">
                <a:xfrm>
                  <a:off x="5133" y="9126"/>
                  <a:ext cx="716" cy="332"/>
                  <a:chOff x="4065" y="3840"/>
                  <a:chExt cx="793" cy="456"/>
                </a:xfrm>
              </p:grpSpPr>
              <p:sp>
                <p:nvSpPr>
                  <p:cNvPr id="36923" name="AutoShap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2" name="AutoShape 58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1" name="AutoShape 57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0" name="AutoShape 56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9" name="AutoShap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8" name="AutoShape 54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10" name="Group 46"/>
                <p:cNvGrpSpPr>
                  <a:grpSpLocks/>
                </p:cNvGrpSpPr>
                <p:nvPr/>
              </p:nvGrpSpPr>
              <p:grpSpPr bwMode="auto">
                <a:xfrm>
                  <a:off x="5849" y="9125"/>
                  <a:ext cx="717" cy="331"/>
                  <a:chOff x="4065" y="3840"/>
                  <a:chExt cx="793" cy="456"/>
                </a:xfrm>
              </p:grpSpPr>
              <p:sp>
                <p:nvSpPr>
                  <p:cNvPr id="36916" name="AutoShap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5" name="AutoShape 51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4" name="AutoShape 50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3" name="AutoShape 49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2" name="AutoShap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1" name="AutoShape 47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03" name="Group 39"/>
                <p:cNvGrpSpPr>
                  <a:grpSpLocks/>
                </p:cNvGrpSpPr>
                <p:nvPr/>
              </p:nvGrpSpPr>
              <p:grpSpPr bwMode="auto">
                <a:xfrm>
                  <a:off x="6566" y="9111"/>
                  <a:ext cx="715" cy="332"/>
                  <a:chOff x="4065" y="3840"/>
                  <a:chExt cx="793" cy="456"/>
                </a:xfrm>
              </p:grpSpPr>
              <p:sp>
                <p:nvSpPr>
                  <p:cNvPr id="36909" name="AutoShap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8" name="AutoShape 44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7" name="AutoShape 43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6" name="AutoShape 42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5" name="AutoShap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4" name="AutoShape 40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896" name="Group 32"/>
                <p:cNvGrpSpPr>
                  <a:grpSpLocks/>
                </p:cNvGrpSpPr>
                <p:nvPr/>
              </p:nvGrpSpPr>
              <p:grpSpPr bwMode="auto">
                <a:xfrm>
                  <a:off x="7281" y="9129"/>
                  <a:ext cx="716" cy="331"/>
                  <a:chOff x="4065" y="3840"/>
                  <a:chExt cx="793" cy="456"/>
                </a:xfrm>
              </p:grpSpPr>
              <p:sp>
                <p:nvSpPr>
                  <p:cNvPr id="36902" name="AutoShap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1" name="AutoShape 37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0" name="AutoShape 36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9" name="AutoShape 35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8" name="AutoShap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7" name="AutoShape 33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889" name="Group 25"/>
                <p:cNvGrpSpPr>
                  <a:grpSpLocks/>
                </p:cNvGrpSpPr>
                <p:nvPr/>
              </p:nvGrpSpPr>
              <p:grpSpPr bwMode="auto">
                <a:xfrm>
                  <a:off x="7997" y="9109"/>
                  <a:ext cx="715" cy="331"/>
                  <a:chOff x="4065" y="3840"/>
                  <a:chExt cx="793" cy="456"/>
                </a:xfrm>
              </p:grpSpPr>
              <p:sp>
                <p:nvSpPr>
                  <p:cNvPr id="36895" name="AutoShap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4" name="AutoShape 30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3" name="AutoShape 29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2" name="AutoShape 28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1" name="AutoShap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0" name="AutoShape 26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882" name="Group 18"/>
                <p:cNvGrpSpPr>
                  <a:grpSpLocks/>
                </p:cNvGrpSpPr>
                <p:nvPr/>
              </p:nvGrpSpPr>
              <p:grpSpPr bwMode="auto">
                <a:xfrm>
                  <a:off x="8712" y="9108"/>
                  <a:ext cx="717" cy="331"/>
                  <a:chOff x="4065" y="3840"/>
                  <a:chExt cx="793" cy="456"/>
                </a:xfrm>
              </p:grpSpPr>
              <p:sp>
                <p:nvSpPr>
                  <p:cNvPr id="36888" name="AutoShap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5" y="3840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7" name="AutoShape 23"/>
                  <p:cNvSpPr>
                    <a:spLocks noChangeShapeType="1"/>
                  </p:cNvSpPr>
                  <p:nvPr/>
                </p:nvSpPr>
                <p:spPr bwMode="auto">
                  <a:xfrm>
                    <a:off x="4065" y="4073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6" name="AutoShape 22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3840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5" name="AutoShape 21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4295"/>
                    <a:ext cx="611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4" name="AutoShap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7" y="4061"/>
                    <a:ext cx="91" cy="23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83" name="AutoShape 19"/>
                  <p:cNvSpPr>
                    <a:spLocks noChangeShapeType="1"/>
                  </p:cNvSpPr>
                  <p:nvPr/>
                </p:nvSpPr>
                <p:spPr bwMode="auto">
                  <a:xfrm>
                    <a:off x="4767" y="3852"/>
                    <a:ext cx="91" cy="22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881" name="AutoShape 17"/>
                <p:cNvSpPr>
                  <a:spLocks noChangeShapeType="1"/>
                </p:cNvSpPr>
                <p:nvPr/>
              </p:nvSpPr>
              <p:spPr bwMode="auto">
                <a:xfrm>
                  <a:off x="2372" y="9460"/>
                  <a:ext cx="544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80" name="AutoShape 16"/>
                <p:cNvSpPr>
                  <a:spLocks noChangeShapeType="1"/>
                </p:cNvSpPr>
                <p:nvPr/>
              </p:nvSpPr>
              <p:spPr bwMode="auto">
                <a:xfrm flipV="1">
                  <a:off x="9429" y="9107"/>
                  <a:ext cx="69" cy="15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79" name="AutoShape 15"/>
                <p:cNvSpPr>
                  <a:spLocks noChangeShapeType="1"/>
                </p:cNvSpPr>
                <p:nvPr/>
              </p:nvSpPr>
              <p:spPr bwMode="auto">
                <a:xfrm flipV="1">
                  <a:off x="2916" y="9314"/>
                  <a:ext cx="68" cy="15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78" name="AutoShape 14"/>
                <p:cNvSpPr>
                  <a:spLocks noChangeShapeType="1"/>
                </p:cNvSpPr>
                <p:nvPr/>
              </p:nvSpPr>
              <p:spPr bwMode="auto">
                <a:xfrm>
                  <a:off x="9502" y="9107"/>
                  <a:ext cx="544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77" name="AutoShape 13"/>
                <p:cNvSpPr>
                  <a:spLocks noChangeShapeType="1"/>
                </p:cNvSpPr>
                <p:nvPr/>
              </p:nvSpPr>
              <p:spPr bwMode="auto">
                <a:xfrm flipV="1">
                  <a:off x="1950" y="9117"/>
                  <a:ext cx="380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6875" name="AutoShape 11"/>
              <p:cNvSpPr>
                <a:spLocks noChangeShapeType="1"/>
              </p:cNvSpPr>
              <p:nvPr/>
            </p:nvSpPr>
            <p:spPr bwMode="auto">
              <a:xfrm>
                <a:off x="2159" y="9134"/>
                <a:ext cx="57" cy="3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26" y="8235"/>
              <a:ext cx="58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RxD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6493" y="11255"/>
              <a:ext cx="58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TxD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71" name="AutoShape 7"/>
            <p:cNvSpPr>
              <a:spLocks noChangeShapeType="1"/>
            </p:cNvSpPr>
            <p:nvPr/>
          </p:nvSpPr>
          <p:spPr bwMode="auto">
            <a:xfrm>
              <a:off x="7558" y="9330"/>
              <a:ext cx="90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0" name="AutoShape 6"/>
            <p:cNvSpPr>
              <a:spLocks noChangeShapeType="1"/>
            </p:cNvSpPr>
            <p:nvPr/>
          </p:nvSpPr>
          <p:spPr bwMode="auto">
            <a:xfrm flipV="1">
              <a:off x="8805" y="12467"/>
              <a:ext cx="75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9" name="AutoShape 5"/>
            <p:cNvSpPr>
              <a:spLocks noChangeShapeType="1"/>
            </p:cNvSpPr>
            <p:nvPr/>
          </p:nvSpPr>
          <p:spPr bwMode="auto">
            <a:xfrm flipH="1">
              <a:off x="8880" y="12468"/>
              <a:ext cx="5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8" name="AutoShape 4"/>
            <p:cNvSpPr>
              <a:spLocks noChangeShapeType="1"/>
            </p:cNvSpPr>
            <p:nvPr/>
          </p:nvSpPr>
          <p:spPr bwMode="auto">
            <a:xfrm flipH="1">
              <a:off x="3191" y="10726"/>
              <a:ext cx="5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7" name="AutoShape 3"/>
            <p:cNvSpPr>
              <a:spLocks noChangeShapeType="1"/>
            </p:cNvSpPr>
            <p:nvPr/>
          </p:nvSpPr>
          <p:spPr bwMode="auto">
            <a:xfrm flipH="1">
              <a:off x="3161" y="11083"/>
              <a:ext cx="5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1985" y="12331"/>
              <a:ext cx="1660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发送状态信号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接口程序的输入输出端口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67408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module </a:t>
            </a:r>
            <a:r>
              <a:rPr lang="en-US" sz="2000" dirty="0" err="1" smtClean="0">
                <a:latin typeface="+mj-lt"/>
              </a:rPr>
              <a:t>rxtx</a:t>
            </a:r>
            <a:r>
              <a:rPr lang="en-US" sz="2000" dirty="0" smtClean="0">
                <a:latin typeface="+mj-lt"/>
              </a:rPr>
              <a:t> (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                   </a:t>
            </a:r>
            <a:r>
              <a:rPr lang="en-US" sz="2000" dirty="0" smtClean="0">
                <a:latin typeface="+mj-lt"/>
              </a:rPr>
              <a:t> input </a:t>
            </a:r>
            <a:r>
              <a:rPr lang="en-US" sz="2000" dirty="0" err="1" smtClean="0">
                <a:latin typeface="+mj-lt"/>
              </a:rPr>
              <a:t>clk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input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input </a:t>
            </a:r>
            <a:r>
              <a:rPr lang="en-US" sz="2000" dirty="0" err="1" smtClean="0">
                <a:latin typeface="+mj-lt"/>
              </a:rPr>
              <a:t>rx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input </a:t>
            </a:r>
            <a:r>
              <a:rPr lang="en-US" sz="2000" dirty="0" err="1" smtClean="0">
                <a:latin typeface="+mj-lt"/>
              </a:rPr>
              <a:t>tx_vld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input [7</a:t>
            </a:r>
            <a:r>
              <a:rPr lang="en-US" sz="2000" dirty="0" smtClean="0">
                <a:latin typeface="+mj-lt"/>
                <a:sym typeface="Wingdings" pitchFamily="2" charset="2"/>
              </a:rPr>
              <a:t>:0] </a:t>
            </a:r>
            <a:r>
              <a:rPr lang="en-US" sz="2000" dirty="0" err="1" smtClean="0">
                <a:latin typeface="+mj-lt"/>
              </a:rPr>
              <a:t>tx_data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	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 output </a:t>
            </a:r>
            <a:r>
              <a:rPr lang="en-US" sz="2000" dirty="0" err="1" smtClean="0">
                <a:latin typeface="+mj-lt"/>
              </a:rPr>
              <a:t>rx_vld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 output  [7:0] </a:t>
            </a:r>
            <a:r>
              <a:rPr lang="en-US" sz="2000" dirty="0" err="1" smtClean="0">
                <a:latin typeface="+mj-lt"/>
              </a:rPr>
              <a:t>rx_data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 output </a:t>
            </a:r>
            <a:r>
              <a:rPr lang="en-US" sz="2000" dirty="0" err="1" smtClean="0">
                <a:latin typeface="+mj-lt"/>
              </a:rPr>
              <a:t>tx</a:t>
            </a:r>
            <a:r>
              <a:rPr lang="en-US" sz="2000" dirty="0" smtClean="0">
                <a:latin typeface="+mj-lt"/>
              </a:rPr>
              <a:t>,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smtClean="0">
                <a:latin typeface="+mj-lt"/>
              </a:rPr>
              <a:t>            output </a:t>
            </a:r>
            <a:r>
              <a:rPr lang="en-US" sz="2000" dirty="0" err="1" smtClean="0">
                <a:latin typeface="+mj-lt"/>
              </a:rPr>
              <a:t>txrdy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	);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106</TotalTime>
  <Words>68</Words>
  <Application>Microsoft Office PowerPoint</Application>
  <PresentationFormat>全屏显示(4:3)</PresentationFormat>
  <Paragraphs>35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TTP- XUP-DIGILENT上海德致伦</vt:lpstr>
      <vt:lpstr>UART串口设计实例</vt:lpstr>
      <vt:lpstr>串口接口</vt:lpstr>
      <vt:lpstr>串口串行数据格式</vt:lpstr>
      <vt:lpstr>串口接口程序进行串并转换</vt:lpstr>
      <vt:lpstr>接口程序的输入输出端口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UART串口设计实例</dc:title>
  <dc:creator>Lixinbing</dc:creator>
  <cp:lastModifiedBy>Lixinbing</cp:lastModifiedBy>
  <cp:revision>16</cp:revision>
  <dcterms:created xsi:type="dcterms:W3CDTF">2012-04-22T07:28:22Z</dcterms:created>
  <dcterms:modified xsi:type="dcterms:W3CDTF">2012-04-22T09:14:35Z</dcterms:modified>
</cp:coreProperties>
</file>