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9"/>
  </p:notesMasterIdLst>
  <p:sldIdLst>
    <p:sldId id="256" r:id="rId2"/>
    <p:sldId id="301" r:id="rId3"/>
    <p:sldId id="291" r:id="rId4"/>
    <p:sldId id="302" r:id="rId5"/>
    <p:sldId id="303" r:id="rId6"/>
    <p:sldId id="30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489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effectLst/>
                <a:latin typeface="华文新魏" pitchFamily="2" charset="-122"/>
                <a:ea typeface="华文新魏" pitchFamily="2" charset="-122"/>
              </a:rPr>
              <a:t>ARM9</a:t>
            </a:r>
            <a:r>
              <a:rPr lang="zh-CN" altLang="en-US" b="0" dirty="0" smtClean="0">
                <a:effectLst/>
                <a:latin typeface="华文新魏" pitchFamily="2" charset="-122"/>
                <a:ea typeface="华文新魏" pitchFamily="2" charset="-122"/>
              </a:rPr>
              <a:t>架构剖析</a:t>
            </a:r>
            <a:endParaRPr lang="zh-CN" altLang="en-US" b="0" dirty="0"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2012.03.04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处理器架构系列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本世纪初最成功的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处理器架构</a:t>
            </a:r>
            <a:r>
              <a:rPr lang="en-US" altLang="zh-CN" dirty="0" smtClean="0"/>
              <a:t>——ARMv4/ARMv4T</a:t>
            </a:r>
          </a:p>
          <a:p>
            <a:r>
              <a:rPr lang="en-US" altLang="zh-CN" dirty="0" smtClean="0"/>
              <a:t>ARMv5T</a:t>
            </a:r>
            <a:r>
              <a:rPr lang="zh-CN" altLang="en-US" dirty="0" smtClean="0"/>
              <a:t>指令集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增加切换效率</a:t>
            </a:r>
            <a:endParaRPr lang="en-US" altLang="zh-CN" dirty="0" smtClean="0"/>
          </a:p>
          <a:p>
            <a:r>
              <a:rPr lang="en-US" altLang="zh-CN" dirty="0" smtClean="0"/>
              <a:t>ARMv6</a:t>
            </a:r>
            <a:r>
              <a:rPr lang="zh-CN" altLang="en-US" dirty="0" smtClean="0"/>
              <a:t>指令集架构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更高性能</a:t>
            </a:r>
            <a:endParaRPr lang="en-US" altLang="zh-CN" dirty="0" smtClean="0"/>
          </a:p>
          <a:p>
            <a:r>
              <a:rPr lang="zh-CN" altLang="en-US" dirty="0" smtClean="0"/>
              <a:t>全新处理器架构</a:t>
            </a:r>
            <a:r>
              <a:rPr lang="en-US" altLang="zh-CN" dirty="0" smtClean="0"/>
              <a:t>——cortex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Cortex-A8/A9</a:t>
            </a:r>
          </a:p>
          <a:p>
            <a:pPr lvl="1"/>
            <a:r>
              <a:rPr lang="en-US" altLang="zh-CN" dirty="0" smtClean="0"/>
              <a:t>Cortex-R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Coretx-M0/M3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en-US" altLang="zh-CN" dirty="0" smtClean="0"/>
              <a:t>RISC</a:t>
            </a:r>
            <a:r>
              <a:rPr lang="zh-CN" altLang="en-US" dirty="0" smtClean="0"/>
              <a:t>处理器基本模型</a:t>
            </a:r>
            <a:endParaRPr lang="zh-CN" altLang="en-US" dirty="0"/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409" name="Group 1"/>
          <p:cNvGrpSpPr>
            <a:grpSpLocks noChangeAspect="1"/>
          </p:cNvGrpSpPr>
          <p:nvPr/>
        </p:nvGrpSpPr>
        <p:grpSpPr bwMode="auto">
          <a:xfrm>
            <a:off x="714348" y="1428736"/>
            <a:ext cx="7929618" cy="5154158"/>
            <a:chOff x="1800" y="4554"/>
            <a:chExt cx="8306" cy="6067"/>
          </a:xfrm>
        </p:grpSpPr>
        <p:sp>
          <p:nvSpPr>
            <p:cNvPr id="17450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800" y="4554"/>
              <a:ext cx="8306" cy="606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4335" y="4842"/>
              <a:ext cx="3690" cy="5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47" name="AutoShape 39"/>
            <p:cNvSpPr>
              <a:spLocks noChangeShapeType="1"/>
            </p:cNvSpPr>
            <p:nvPr/>
          </p:nvSpPr>
          <p:spPr bwMode="auto">
            <a:xfrm>
              <a:off x="2235" y="7392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46" name="AutoShape 38"/>
            <p:cNvSpPr>
              <a:spLocks noChangeShapeType="1"/>
            </p:cNvSpPr>
            <p:nvPr/>
          </p:nvSpPr>
          <p:spPr bwMode="auto">
            <a:xfrm>
              <a:off x="3240" y="7392"/>
              <a:ext cx="1" cy="15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45" name="AutoShape 37"/>
            <p:cNvSpPr>
              <a:spLocks noChangeShapeType="1"/>
            </p:cNvSpPr>
            <p:nvPr/>
          </p:nvSpPr>
          <p:spPr bwMode="auto">
            <a:xfrm>
              <a:off x="2235" y="8937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2235" y="7527"/>
              <a:ext cx="930" cy="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指令池（指令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cache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43" name="AutoShape 35"/>
            <p:cNvSpPr>
              <a:spLocks noChangeShapeType="1"/>
            </p:cNvSpPr>
            <p:nvPr/>
          </p:nvSpPr>
          <p:spPr bwMode="auto">
            <a:xfrm>
              <a:off x="8430" y="6597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42" name="AutoShape 34"/>
            <p:cNvSpPr>
              <a:spLocks noChangeShapeType="1"/>
            </p:cNvSpPr>
            <p:nvPr/>
          </p:nvSpPr>
          <p:spPr bwMode="auto">
            <a:xfrm>
              <a:off x="8429" y="6597"/>
              <a:ext cx="1" cy="14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41" name="AutoShape 33"/>
            <p:cNvSpPr>
              <a:spLocks noChangeShapeType="1"/>
            </p:cNvSpPr>
            <p:nvPr/>
          </p:nvSpPr>
          <p:spPr bwMode="auto">
            <a:xfrm>
              <a:off x="8445" y="8037"/>
              <a:ext cx="10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8535" y="6687"/>
              <a:ext cx="990" cy="1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数据池（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RAM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cache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或寄存器）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39" name="AutoShape 31"/>
            <p:cNvSpPr>
              <a:spLocks noChangeShapeType="1"/>
            </p:cNvSpPr>
            <p:nvPr/>
          </p:nvSpPr>
          <p:spPr bwMode="auto">
            <a:xfrm flipH="1">
              <a:off x="3241" y="7563"/>
              <a:ext cx="127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4515" y="7038"/>
              <a:ext cx="930" cy="1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37" name="AutoShape 29"/>
            <p:cNvSpPr>
              <a:spLocks noChangeArrowheads="1"/>
            </p:cNvSpPr>
            <p:nvPr/>
          </p:nvSpPr>
          <p:spPr bwMode="auto">
            <a:xfrm rot="10800000">
              <a:off x="3240" y="7711"/>
              <a:ext cx="1275" cy="227"/>
            </a:xfrm>
            <a:prstGeom prst="rightArrow">
              <a:avLst>
                <a:gd name="adj1" fmla="val 50000"/>
                <a:gd name="adj2" fmla="val 14041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36" name="AutoShape 28"/>
            <p:cNvSpPr>
              <a:spLocks noChangeArrowheads="1"/>
            </p:cNvSpPr>
            <p:nvPr/>
          </p:nvSpPr>
          <p:spPr bwMode="auto">
            <a:xfrm>
              <a:off x="3241" y="8487"/>
              <a:ext cx="3119" cy="227"/>
            </a:xfrm>
            <a:prstGeom prst="rightArrow">
              <a:avLst>
                <a:gd name="adj1" fmla="val 50000"/>
                <a:gd name="adj2" fmla="val 34350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4636" y="7204"/>
              <a:ext cx="980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读取指令模块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3222" y="7161"/>
              <a:ext cx="159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取指令使能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3241" y="7900"/>
              <a:ext cx="1477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取指令地址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6285" y="8397"/>
              <a:ext cx="153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6596" y="8398"/>
              <a:ext cx="112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执行指令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5820" y="6012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5820" y="6295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5820" y="6593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5820" y="6891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5820" y="7190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5820" y="7488"/>
              <a:ext cx="70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5541" y="5647"/>
              <a:ext cx="12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23" name="AutoShape 15"/>
            <p:cNvSpPr>
              <a:spLocks noChangeArrowheads="1"/>
            </p:cNvSpPr>
            <p:nvPr/>
          </p:nvSpPr>
          <p:spPr bwMode="auto">
            <a:xfrm>
              <a:off x="6525" y="6876"/>
              <a:ext cx="690" cy="298"/>
            </a:xfrm>
            <a:prstGeom prst="curvedUpArrow">
              <a:avLst>
                <a:gd name="adj1" fmla="val 46309"/>
                <a:gd name="adj2" fmla="val 9261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6915" y="6415"/>
              <a:ext cx="495" cy="4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 rot="10630143" flipV="1">
              <a:off x="6523" y="6020"/>
              <a:ext cx="687" cy="395"/>
            </a:xfrm>
            <a:custGeom>
              <a:avLst/>
              <a:gdLst>
                <a:gd name="G0" fmla="+- 13941 0 0"/>
                <a:gd name="G1" fmla="+- 3714 0 0"/>
                <a:gd name="G2" fmla="+- 12158 0 3714"/>
                <a:gd name="G3" fmla="+- G2 0 3714"/>
                <a:gd name="G4" fmla="*/ G3 32768 32059"/>
                <a:gd name="G5" fmla="*/ G4 1 2"/>
                <a:gd name="G6" fmla="+- 21600 0 13941"/>
                <a:gd name="G7" fmla="*/ G6 3714 6079"/>
                <a:gd name="G8" fmla="+- G7 13941 0"/>
                <a:gd name="T0" fmla="*/ 13941 w 21600"/>
                <a:gd name="T1" fmla="*/ 0 h 21600"/>
                <a:gd name="T2" fmla="*/ 13941 w 21600"/>
                <a:gd name="T3" fmla="*/ 12158 h 21600"/>
                <a:gd name="T4" fmla="*/ 2418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3941" y="0"/>
                  </a:lnTo>
                  <a:lnTo>
                    <a:pt x="13941" y="3714"/>
                  </a:lnTo>
                  <a:lnTo>
                    <a:pt x="12427" y="3714"/>
                  </a:lnTo>
                  <a:cubicBezTo>
                    <a:pt x="5564" y="3714"/>
                    <a:pt x="0" y="7495"/>
                    <a:pt x="0" y="12158"/>
                  </a:cubicBezTo>
                  <a:lnTo>
                    <a:pt x="0" y="21600"/>
                  </a:lnTo>
                  <a:lnTo>
                    <a:pt x="4835" y="21600"/>
                  </a:lnTo>
                  <a:lnTo>
                    <a:pt x="4835" y="12158"/>
                  </a:lnTo>
                  <a:cubicBezTo>
                    <a:pt x="4835" y="10107"/>
                    <a:pt x="8234" y="8444"/>
                    <a:pt x="12427" y="8444"/>
                  </a:cubicBezTo>
                  <a:lnTo>
                    <a:pt x="13941" y="8444"/>
                  </a:lnTo>
                  <a:lnTo>
                    <a:pt x="13941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7350" y="7317"/>
              <a:ext cx="540" cy="5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19" name="AutoShape 11"/>
            <p:cNvSpPr>
              <a:spLocks noChangeArrowheads="1"/>
            </p:cNvSpPr>
            <p:nvPr/>
          </p:nvSpPr>
          <p:spPr bwMode="auto">
            <a:xfrm>
              <a:off x="7890" y="7398"/>
              <a:ext cx="539" cy="403"/>
            </a:xfrm>
            <a:prstGeom prst="leftRightArrow">
              <a:avLst>
                <a:gd name="adj1" fmla="val 50000"/>
                <a:gd name="adj2" fmla="val 267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18" name="AutoShape 10"/>
            <p:cNvSpPr>
              <a:spLocks noChangeArrowheads="1"/>
            </p:cNvSpPr>
            <p:nvPr/>
          </p:nvSpPr>
          <p:spPr bwMode="auto">
            <a:xfrm>
              <a:off x="6525" y="7398"/>
              <a:ext cx="825" cy="403"/>
            </a:xfrm>
            <a:prstGeom prst="leftRightArrow">
              <a:avLst>
                <a:gd name="adj1" fmla="val 50000"/>
                <a:gd name="adj2" fmla="val 409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6360" y="5014"/>
              <a:ext cx="153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6671" y="5015"/>
              <a:ext cx="1415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中断处理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15" name="AutoShape 7"/>
            <p:cNvSpPr>
              <a:spLocks noChangeShapeType="1"/>
            </p:cNvSpPr>
            <p:nvPr/>
          </p:nvSpPr>
          <p:spPr bwMode="auto">
            <a:xfrm>
              <a:off x="2895" y="5240"/>
              <a:ext cx="34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14" name="AutoShape 6"/>
            <p:cNvSpPr>
              <a:spLocks noChangeShapeType="1"/>
            </p:cNvSpPr>
            <p:nvPr/>
          </p:nvSpPr>
          <p:spPr bwMode="auto">
            <a:xfrm flipV="1">
              <a:off x="7215" y="6828"/>
              <a:ext cx="1" cy="15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13" name="AutoShape 5"/>
            <p:cNvSpPr>
              <a:spLocks noChangeShapeType="1"/>
            </p:cNvSpPr>
            <p:nvPr/>
          </p:nvSpPr>
          <p:spPr bwMode="auto">
            <a:xfrm flipV="1">
              <a:off x="7620" y="7813"/>
              <a:ext cx="1" cy="5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396" y="4778"/>
              <a:ext cx="164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中断信号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11" name="AutoShape 3"/>
            <p:cNvSpPr>
              <a:spLocks noChangeShapeType="1"/>
            </p:cNvSpPr>
            <p:nvPr/>
          </p:nvSpPr>
          <p:spPr bwMode="auto">
            <a:xfrm>
              <a:off x="7619" y="5554"/>
              <a:ext cx="1" cy="17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10" name="AutoShape 2"/>
            <p:cNvSpPr>
              <a:spLocks noChangeShapeType="1"/>
            </p:cNvSpPr>
            <p:nvPr/>
          </p:nvSpPr>
          <p:spPr bwMode="auto">
            <a:xfrm>
              <a:off x="7216" y="5554"/>
              <a:ext cx="15" cy="9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485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ARMv4</a:t>
            </a:r>
            <a:r>
              <a:rPr lang="zh-CN" altLang="en-US" dirty="0" smtClean="0"/>
              <a:t>架构模式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857367"/>
          <a:ext cx="8143932" cy="4698320"/>
        </p:xfrm>
        <a:graphic>
          <a:graphicData uri="http://schemas.openxmlformats.org/drawingml/2006/table">
            <a:tbl>
              <a:tblPr/>
              <a:tblGrid>
                <a:gridCol w="1539280"/>
                <a:gridCol w="1539280"/>
                <a:gridCol w="2532686"/>
                <a:gridCol w="2532686"/>
              </a:tblGrid>
              <a:tr h="421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对应情景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处理器模式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cpsr_m</a:t>
                      </a: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状态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描述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8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用户模式</a:t>
                      </a: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(USR)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5’b10000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限制访问的用户模式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系统模式</a:t>
                      </a: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(SYS)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5’b11111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用于运行特权级的操作系统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特权模式</a:t>
                      </a: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(SVC)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5’b10011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供操作系统使用的一种保护模式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8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中断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快速中断模式</a:t>
                      </a: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(FIQ)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5’b10001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用于快速、高优先级的中断处理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外部中断模式</a:t>
                      </a: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(IRQ)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5’b10010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通常的中断处理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7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指令池和数据池相关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数据访问异常模式</a:t>
                      </a: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(ABT)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5’b10111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用于取指令或数据发生异常而进入的模式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未定义指令异常模式</a:t>
                      </a: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(UND)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5’b11011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执行的指令未定义时进入的执行模式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ARMv4</a:t>
            </a:r>
            <a:r>
              <a:rPr lang="zh-CN" altLang="en-US" dirty="0" smtClean="0"/>
              <a:t>架构内部寄存器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62474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CPSR/SPSR</a:t>
            </a:r>
            <a:r>
              <a:rPr lang="zh-CN" altLang="en-US" dirty="0" smtClean="0"/>
              <a:t>寄存器格式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/>
          <a:lstStyle/>
          <a:p>
            <a:r>
              <a:rPr lang="en-US" altLang="zh-CN" dirty="0" smtClean="0"/>
              <a:t>N/Z/C/V: </a:t>
            </a:r>
            <a:r>
              <a:rPr lang="zh-CN" altLang="en-US" dirty="0" smtClean="0"/>
              <a:t>指令执行结果的状态标识</a:t>
            </a:r>
            <a:endParaRPr lang="en-US" altLang="zh-CN" dirty="0" smtClean="0"/>
          </a:p>
          <a:p>
            <a:r>
              <a:rPr lang="en-US" altLang="zh-CN" dirty="0" smtClean="0"/>
              <a:t>I/F: </a:t>
            </a:r>
            <a:r>
              <a:rPr lang="zh-CN" altLang="en-US" dirty="0" smtClean="0"/>
              <a:t>关闭</a:t>
            </a:r>
            <a:r>
              <a:rPr lang="en-US" altLang="zh-CN" dirty="0" smtClean="0"/>
              <a:t>IRQ/FIQ</a:t>
            </a:r>
            <a:r>
              <a:rPr lang="zh-CN" altLang="en-US" dirty="0" smtClean="0"/>
              <a:t>中断位</a:t>
            </a:r>
            <a:endParaRPr lang="en-US" altLang="zh-CN" dirty="0" smtClean="0"/>
          </a:p>
          <a:p>
            <a:r>
              <a:rPr lang="en-US" altLang="zh-CN" dirty="0" smtClean="0"/>
              <a:t>T: thumb</a:t>
            </a:r>
            <a:r>
              <a:rPr lang="zh-CN" altLang="en-US" dirty="0" smtClean="0"/>
              <a:t>状态标志</a:t>
            </a:r>
            <a:endParaRPr lang="en-US" altLang="zh-CN" dirty="0" smtClean="0"/>
          </a:p>
          <a:p>
            <a:r>
              <a:rPr lang="en-US" altLang="zh-CN" dirty="0" smtClean="0"/>
              <a:t>M[4:0]: </a:t>
            </a:r>
            <a:r>
              <a:rPr lang="zh-CN" altLang="en-US" dirty="0" smtClean="0"/>
              <a:t>模式切换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7858180" cy="96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342</TotalTime>
  <Words>227</Words>
  <Application>Microsoft Office PowerPoint</Application>
  <PresentationFormat>全屏显示(4:3)</PresentationFormat>
  <Paragraphs>62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TTP- XUP-DIGILENT上海德致伦</vt:lpstr>
      <vt:lpstr>ARM9架构剖析</vt:lpstr>
      <vt:lpstr>ARM处理器架构系列</vt:lpstr>
      <vt:lpstr>RISC处理器基本模型</vt:lpstr>
      <vt:lpstr>ARMv4架构模式</vt:lpstr>
      <vt:lpstr>ARMv4架构内部寄存器</vt:lpstr>
      <vt:lpstr>CPSR/SPSR寄存器格式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上海德致伦 -- 电子工程教育的一站式解决方案</dc:title>
  <dc:creator>Lixinbing</dc:creator>
  <cp:lastModifiedBy>Lixinbing</cp:lastModifiedBy>
  <cp:revision>8</cp:revision>
  <dcterms:created xsi:type="dcterms:W3CDTF">2012-04-18T06:31:26Z</dcterms:created>
  <dcterms:modified xsi:type="dcterms:W3CDTF">2012-04-18T12:13:34Z</dcterms:modified>
</cp:coreProperties>
</file>