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14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effectLst/>
                <a:latin typeface="楷体" pitchFamily="49" charset="-122"/>
                <a:ea typeface="楷体" pitchFamily="49" charset="-122"/>
              </a:rPr>
              <a:t>ARM9</a:t>
            </a:r>
            <a:r>
              <a:rPr lang="zh-CN" altLang="en-US" b="0" dirty="0" smtClean="0">
                <a:effectLst/>
                <a:latin typeface="楷体" pitchFamily="49" charset="-122"/>
                <a:ea typeface="楷体" pitchFamily="49" charset="-122"/>
              </a:rPr>
              <a:t>处理器架构的中断</a:t>
            </a:r>
            <a:endParaRPr lang="zh-CN" altLang="en-US" b="0" dirty="0"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2012.04.18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FIQ</a:t>
            </a:r>
            <a:r>
              <a:rPr lang="zh-CN" altLang="en-US" dirty="0" smtClean="0"/>
              <a:t>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357718"/>
          </a:xfrm>
        </p:spPr>
        <p:txBody>
          <a:bodyPr/>
          <a:lstStyle/>
          <a:p>
            <a:r>
              <a:rPr lang="zh-CN" altLang="en-US" sz="2800" dirty="0" smtClean="0"/>
              <a:t>当前指令放弃执行，</a:t>
            </a:r>
            <a:r>
              <a:rPr lang="en-US" sz="2800" dirty="0" smtClean="0"/>
              <a:t>PC</a:t>
            </a:r>
            <a:r>
              <a:rPr lang="zh-CN" altLang="en-US" sz="2800" dirty="0" smtClean="0"/>
              <a:t>写入</a:t>
            </a:r>
            <a:r>
              <a:rPr lang="en-US" sz="2800" dirty="0" smtClean="0"/>
              <a:t>0x0000_001C</a:t>
            </a:r>
            <a:endParaRPr lang="zh-CN" altLang="en-US" sz="2800" dirty="0" smtClean="0"/>
          </a:p>
          <a:p>
            <a:r>
              <a:rPr lang="zh-CN" altLang="en-US" sz="2800" dirty="0" smtClean="0"/>
              <a:t>下一条指令的地址写入</a:t>
            </a:r>
            <a:r>
              <a:rPr lang="en-US" sz="2800" dirty="0" smtClean="0"/>
              <a:t>R14_fiq</a:t>
            </a:r>
            <a:endParaRPr lang="zh-CN" altLang="en-US" sz="2800" dirty="0" smtClean="0"/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写入</a:t>
            </a:r>
            <a:r>
              <a:rPr lang="en-US" sz="2800" dirty="0" err="1" smtClean="0"/>
              <a:t>SPSR_fiq</a:t>
            </a:r>
            <a:endParaRPr lang="zh-CN" altLang="en-US" sz="2800" dirty="0" smtClean="0"/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寄存器做出如下改变：</a:t>
            </a:r>
            <a:r>
              <a:rPr lang="en-US" sz="2800" dirty="0" smtClean="0"/>
              <a:t>(CPSR[7:0] = 8’b110_10001)</a:t>
            </a:r>
            <a:endParaRPr lang="zh-CN" altLang="en-US" sz="2800" dirty="0" smtClean="0"/>
          </a:p>
          <a:p>
            <a:pPr lvl="1"/>
            <a:r>
              <a:rPr lang="en-US" sz="2400" dirty="0" err="1" smtClean="0"/>
              <a:t>cpsr_i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1’b1</a:t>
            </a:r>
            <a:r>
              <a:rPr lang="zh-CN" altLang="en-US" sz="2400" dirty="0" smtClean="0"/>
              <a:t>，禁止</a:t>
            </a:r>
            <a:r>
              <a:rPr lang="en-US" sz="2400" dirty="0" smtClean="0"/>
              <a:t>IRQ</a:t>
            </a:r>
            <a:r>
              <a:rPr lang="zh-CN" altLang="en-US" sz="2400" dirty="0" smtClean="0"/>
              <a:t>中断</a:t>
            </a:r>
          </a:p>
          <a:p>
            <a:pPr lvl="1"/>
            <a:r>
              <a:rPr lang="en-US" sz="2400" dirty="0" err="1" smtClean="0"/>
              <a:t>cpsr_f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1’b1</a:t>
            </a:r>
            <a:r>
              <a:rPr lang="zh-CN" altLang="en-US" sz="2400" dirty="0" smtClean="0"/>
              <a:t>，禁止</a:t>
            </a:r>
            <a:r>
              <a:rPr lang="en-US" sz="2400" dirty="0" smtClean="0"/>
              <a:t>FIQ</a:t>
            </a:r>
            <a:r>
              <a:rPr lang="zh-CN" altLang="en-US" sz="2400" dirty="0" smtClean="0"/>
              <a:t>中断</a:t>
            </a:r>
          </a:p>
          <a:p>
            <a:pPr lvl="1"/>
            <a:r>
              <a:rPr lang="en-US" sz="2400" dirty="0" err="1" smtClean="0"/>
              <a:t>cpsr_t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1’b0</a:t>
            </a:r>
            <a:r>
              <a:rPr lang="zh-CN" altLang="en-US" sz="2400" dirty="0" smtClean="0"/>
              <a:t>，进入</a:t>
            </a:r>
            <a:r>
              <a:rPr lang="en-US" sz="2400" dirty="0" smtClean="0"/>
              <a:t>ARM</a:t>
            </a:r>
            <a:r>
              <a:rPr lang="zh-CN" altLang="en-US" sz="2400" dirty="0" smtClean="0"/>
              <a:t>指令执行状态</a:t>
            </a:r>
          </a:p>
          <a:p>
            <a:pPr lvl="1"/>
            <a:r>
              <a:rPr lang="en-US" sz="2400" dirty="0" err="1" smtClean="0"/>
              <a:t>cpsr_m</a:t>
            </a:r>
            <a:r>
              <a:rPr lang="en-US" sz="2400" dirty="0" smtClean="0"/>
              <a:t>[4:0]</a:t>
            </a:r>
            <a:r>
              <a:rPr lang="zh-CN" altLang="en-US" sz="2400" dirty="0" smtClean="0"/>
              <a:t>赋值为：</a:t>
            </a:r>
            <a:r>
              <a:rPr lang="en-US" sz="2400" dirty="0" smtClean="0"/>
              <a:t>5’b10001</a:t>
            </a:r>
            <a:r>
              <a:rPr lang="zh-CN" altLang="en-US" sz="2400" dirty="0" smtClean="0"/>
              <a:t>，系统进入快速中断模式</a:t>
            </a:r>
            <a:r>
              <a:rPr lang="en-US" sz="2400" dirty="0" smtClean="0"/>
              <a:t>(FIQ)</a:t>
            </a:r>
            <a:endParaRPr lang="zh-CN" altLang="en-US" sz="24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复位</a:t>
            </a:r>
          </a:p>
          <a:p>
            <a:r>
              <a:rPr lang="zh-CN" altLang="en-US" sz="2800" dirty="0" smtClean="0"/>
              <a:t>数据处理异常</a:t>
            </a:r>
          </a:p>
          <a:p>
            <a:r>
              <a:rPr lang="en-US" sz="2800" dirty="0" smtClean="0"/>
              <a:t>FIQ</a:t>
            </a:r>
            <a:r>
              <a:rPr lang="zh-CN" altLang="en-US" sz="2800" dirty="0" smtClean="0"/>
              <a:t>快速中断</a:t>
            </a:r>
          </a:p>
          <a:p>
            <a:r>
              <a:rPr lang="en-US" sz="2800" dirty="0" smtClean="0"/>
              <a:t>IRQ</a:t>
            </a:r>
            <a:r>
              <a:rPr lang="zh-CN" altLang="en-US" sz="2800" dirty="0" smtClean="0"/>
              <a:t>中断</a:t>
            </a:r>
          </a:p>
          <a:p>
            <a:r>
              <a:rPr lang="zh-CN" altLang="en-US" sz="2800" dirty="0" smtClean="0"/>
              <a:t>取指令异常</a:t>
            </a:r>
          </a:p>
          <a:p>
            <a:r>
              <a:rPr lang="zh-CN" altLang="en-US" sz="2800" dirty="0" smtClean="0"/>
              <a:t>未定义指令</a:t>
            </a:r>
          </a:p>
          <a:p>
            <a:r>
              <a:rPr lang="zh-CN" altLang="en-US" sz="2800" dirty="0" smtClean="0"/>
              <a:t>软中断</a:t>
            </a:r>
            <a:r>
              <a:rPr lang="en-US" sz="2800" dirty="0" smtClean="0"/>
              <a:t>(SWI)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ARMv4</a:t>
            </a:r>
            <a:r>
              <a:rPr lang="zh-CN" altLang="en-US" dirty="0" smtClean="0"/>
              <a:t>架构支持的七种中断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14348" y="1785928"/>
          <a:ext cx="8143932" cy="4576548"/>
        </p:xfrm>
        <a:graphic>
          <a:graphicData uri="http://schemas.openxmlformats.org/drawingml/2006/table">
            <a:tbl>
              <a:tblPr/>
              <a:tblGrid>
                <a:gridCol w="2165279"/>
                <a:gridCol w="2753201"/>
                <a:gridCol w="3225452"/>
              </a:tblGrid>
              <a:tr h="5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异常中断种类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b="1" kern="100">
                          <a:latin typeface="Calibri"/>
                          <a:ea typeface="宋体"/>
                          <a:cs typeface="Times New Roman"/>
                        </a:rPr>
                        <a:t>进入工作模式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中断起始地址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复位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管理模式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(SVC)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0x0000_0000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未定义指令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未定义指令异常模式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(UND)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0x0000_0004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软中断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(SWI)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管理模式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(SVC)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0x0000_0008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取指令异常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数据访问异常模式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(ABT)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0x0000_000C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数据处理异常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数据访问异常模式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(ABT)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0x0000_0010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IRQ</a:t>
                      </a: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中断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外部中断模式</a:t>
                      </a: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(IRQ)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0x0000_0018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FIQ</a:t>
                      </a:r>
                      <a:r>
                        <a:rPr lang="zh-CN" sz="2000" kern="100">
                          <a:latin typeface="Calibri"/>
                          <a:ea typeface="宋体"/>
                          <a:cs typeface="Times New Roman"/>
                        </a:rPr>
                        <a:t>快速中断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快速中断模式</a:t>
                      </a: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(FIQ)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0x0000_001c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架构中断处理</a:t>
            </a:r>
            <a:endParaRPr lang="zh-CN" altLang="en-US" dirty="0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5841" name="Group 1"/>
          <p:cNvGrpSpPr>
            <a:grpSpLocks noChangeAspect="1"/>
          </p:cNvGrpSpPr>
          <p:nvPr/>
        </p:nvGrpSpPr>
        <p:grpSpPr bwMode="auto">
          <a:xfrm>
            <a:off x="1214414" y="2025036"/>
            <a:ext cx="6357982" cy="4645040"/>
            <a:chOff x="1800" y="4554"/>
            <a:chExt cx="8306" cy="6067"/>
          </a:xfrm>
        </p:grpSpPr>
        <p:sp>
          <p:nvSpPr>
            <p:cNvPr id="35882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800" y="4554"/>
              <a:ext cx="8306" cy="606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4335" y="4842"/>
              <a:ext cx="3690" cy="5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79" name="AutoShape 39"/>
            <p:cNvSpPr>
              <a:spLocks noChangeShapeType="1"/>
            </p:cNvSpPr>
            <p:nvPr/>
          </p:nvSpPr>
          <p:spPr bwMode="auto">
            <a:xfrm>
              <a:off x="2235" y="7392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78" name="AutoShape 38"/>
            <p:cNvSpPr>
              <a:spLocks noChangeShapeType="1"/>
            </p:cNvSpPr>
            <p:nvPr/>
          </p:nvSpPr>
          <p:spPr bwMode="auto">
            <a:xfrm>
              <a:off x="3240" y="7392"/>
              <a:ext cx="1" cy="15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77" name="AutoShape 37"/>
            <p:cNvSpPr>
              <a:spLocks noChangeShapeType="1"/>
            </p:cNvSpPr>
            <p:nvPr/>
          </p:nvSpPr>
          <p:spPr bwMode="auto">
            <a:xfrm>
              <a:off x="2235" y="8937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2235" y="7527"/>
              <a:ext cx="930" cy="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指令池（指令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cache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）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875" name="AutoShape 35"/>
            <p:cNvSpPr>
              <a:spLocks noChangeShapeType="1"/>
            </p:cNvSpPr>
            <p:nvPr/>
          </p:nvSpPr>
          <p:spPr bwMode="auto">
            <a:xfrm>
              <a:off x="8430" y="6597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74" name="AutoShape 34"/>
            <p:cNvSpPr>
              <a:spLocks noChangeShapeType="1"/>
            </p:cNvSpPr>
            <p:nvPr/>
          </p:nvSpPr>
          <p:spPr bwMode="auto">
            <a:xfrm>
              <a:off x="8429" y="6597"/>
              <a:ext cx="1" cy="14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73" name="AutoShape 33"/>
            <p:cNvSpPr>
              <a:spLocks noChangeShapeType="1"/>
            </p:cNvSpPr>
            <p:nvPr/>
          </p:nvSpPr>
          <p:spPr bwMode="auto">
            <a:xfrm>
              <a:off x="8445" y="8037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72" name="Rectangle 32"/>
            <p:cNvSpPr>
              <a:spLocks noChangeArrowheads="1"/>
            </p:cNvSpPr>
            <p:nvPr/>
          </p:nvSpPr>
          <p:spPr bwMode="auto">
            <a:xfrm>
              <a:off x="8535" y="6687"/>
              <a:ext cx="990" cy="1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数据池（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RAM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、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cache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或寄存器）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871" name="AutoShape 31"/>
            <p:cNvSpPr>
              <a:spLocks noChangeShapeType="1"/>
            </p:cNvSpPr>
            <p:nvPr/>
          </p:nvSpPr>
          <p:spPr bwMode="auto">
            <a:xfrm flipH="1">
              <a:off x="3241" y="7563"/>
              <a:ext cx="127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4515" y="7038"/>
              <a:ext cx="930" cy="1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69" name="AutoShape 29"/>
            <p:cNvSpPr>
              <a:spLocks noChangeArrowheads="1"/>
            </p:cNvSpPr>
            <p:nvPr/>
          </p:nvSpPr>
          <p:spPr bwMode="auto">
            <a:xfrm rot="10800000">
              <a:off x="3240" y="7711"/>
              <a:ext cx="1275" cy="227"/>
            </a:xfrm>
            <a:prstGeom prst="rightArrow">
              <a:avLst>
                <a:gd name="adj1" fmla="val 50000"/>
                <a:gd name="adj2" fmla="val 14041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68" name="AutoShape 28"/>
            <p:cNvSpPr>
              <a:spLocks noChangeArrowheads="1"/>
            </p:cNvSpPr>
            <p:nvPr/>
          </p:nvSpPr>
          <p:spPr bwMode="auto">
            <a:xfrm>
              <a:off x="3241" y="8487"/>
              <a:ext cx="3119" cy="227"/>
            </a:xfrm>
            <a:prstGeom prst="rightArrow">
              <a:avLst>
                <a:gd name="adj1" fmla="val 50000"/>
                <a:gd name="adj2" fmla="val 34350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4636" y="7204"/>
              <a:ext cx="734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读取指令模块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3241" y="7041"/>
              <a:ext cx="1359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取指令使能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3241" y="7900"/>
              <a:ext cx="1639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取指令地址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6285" y="8397"/>
              <a:ext cx="153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6596" y="8398"/>
              <a:ext cx="112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执行指令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5820" y="601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5820" y="6295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5820" y="6593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5820" y="6891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5820" y="719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5820" y="7488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5533" y="5641"/>
              <a:ext cx="1216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855" name="AutoShape 15"/>
            <p:cNvSpPr>
              <a:spLocks noChangeArrowheads="1"/>
            </p:cNvSpPr>
            <p:nvPr/>
          </p:nvSpPr>
          <p:spPr bwMode="auto">
            <a:xfrm>
              <a:off x="6525" y="6876"/>
              <a:ext cx="690" cy="298"/>
            </a:xfrm>
            <a:prstGeom prst="curvedUpArrow">
              <a:avLst>
                <a:gd name="adj1" fmla="val 46309"/>
                <a:gd name="adj2" fmla="val 92617"/>
                <a:gd name="adj3" fmla="val 33333"/>
              </a:avLst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6915" y="6415"/>
              <a:ext cx="495" cy="476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53" name="AutoShape 13"/>
            <p:cNvSpPr>
              <a:spLocks noChangeArrowheads="1"/>
            </p:cNvSpPr>
            <p:nvPr/>
          </p:nvSpPr>
          <p:spPr bwMode="auto">
            <a:xfrm rot="10630143" flipV="1">
              <a:off x="6523" y="6020"/>
              <a:ext cx="687" cy="395"/>
            </a:xfrm>
            <a:custGeom>
              <a:avLst/>
              <a:gdLst>
                <a:gd name="G0" fmla="+- 13941 0 0"/>
                <a:gd name="G1" fmla="+- 3714 0 0"/>
                <a:gd name="G2" fmla="+- 12158 0 3714"/>
                <a:gd name="G3" fmla="+- G2 0 3714"/>
                <a:gd name="G4" fmla="*/ G3 32768 32059"/>
                <a:gd name="G5" fmla="*/ G4 1 2"/>
                <a:gd name="G6" fmla="+- 21600 0 13941"/>
                <a:gd name="G7" fmla="*/ G6 3714 6079"/>
                <a:gd name="G8" fmla="+- G7 13941 0"/>
                <a:gd name="T0" fmla="*/ 13941 w 21600"/>
                <a:gd name="T1" fmla="*/ 0 h 21600"/>
                <a:gd name="T2" fmla="*/ 13941 w 21600"/>
                <a:gd name="T3" fmla="*/ 12158 h 21600"/>
                <a:gd name="T4" fmla="*/ 2418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3941" y="0"/>
                  </a:lnTo>
                  <a:lnTo>
                    <a:pt x="13941" y="3714"/>
                  </a:lnTo>
                  <a:lnTo>
                    <a:pt x="12427" y="3714"/>
                  </a:lnTo>
                  <a:cubicBezTo>
                    <a:pt x="5564" y="3714"/>
                    <a:pt x="0" y="7495"/>
                    <a:pt x="0" y="12158"/>
                  </a:cubicBezTo>
                  <a:lnTo>
                    <a:pt x="0" y="21600"/>
                  </a:lnTo>
                  <a:lnTo>
                    <a:pt x="4835" y="21600"/>
                  </a:lnTo>
                  <a:lnTo>
                    <a:pt x="4835" y="12158"/>
                  </a:lnTo>
                  <a:cubicBezTo>
                    <a:pt x="4835" y="10107"/>
                    <a:pt x="8234" y="8444"/>
                    <a:pt x="12427" y="8444"/>
                  </a:cubicBezTo>
                  <a:lnTo>
                    <a:pt x="13941" y="8444"/>
                  </a:lnTo>
                  <a:lnTo>
                    <a:pt x="13941" y="12158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7350" y="7317"/>
              <a:ext cx="540" cy="5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51" name="AutoShape 11"/>
            <p:cNvSpPr>
              <a:spLocks noChangeArrowheads="1"/>
            </p:cNvSpPr>
            <p:nvPr/>
          </p:nvSpPr>
          <p:spPr bwMode="auto">
            <a:xfrm>
              <a:off x="7890" y="7398"/>
              <a:ext cx="539" cy="403"/>
            </a:xfrm>
            <a:prstGeom prst="leftRightArrow">
              <a:avLst>
                <a:gd name="adj1" fmla="val 50000"/>
                <a:gd name="adj2" fmla="val 267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50" name="AutoShape 10"/>
            <p:cNvSpPr>
              <a:spLocks noChangeArrowheads="1"/>
            </p:cNvSpPr>
            <p:nvPr/>
          </p:nvSpPr>
          <p:spPr bwMode="auto">
            <a:xfrm>
              <a:off x="6525" y="7398"/>
              <a:ext cx="825" cy="403"/>
            </a:xfrm>
            <a:prstGeom prst="leftRightArrow">
              <a:avLst>
                <a:gd name="adj1" fmla="val 50000"/>
                <a:gd name="adj2" fmla="val 409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6360" y="5014"/>
              <a:ext cx="1530" cy="5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6671" y="4988"/>
              <a:ext cx="1195" cy="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中断处理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847" name="AutoShape 7"/>
            <p:cNvSpPr>
              <a:spLocks noChangeShapeType="1"/>
            </p:cNvSpPr>
            <p:nvPr/>
          </p:nvSpPr>
          <p:spPr bwMode="auto">
            <a:xfrm>
              <a:off x="2895" y="5240"/>
              <a:ext cx="3465" cy="1"/>
            </a:xfrm>
            <a:prstGeom prst="straightConnector1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46" name="AutoShape 6"/>
            <p:cNvSpPr>
              <a:spLocks noChangeShapeType="1"/>
            </p:cNvSpPr>
            <p:nvPr/>
          </p:nvSpPr>
          <p:spPr bwMode="auto">
            <a:xfrm flipV="1">
              <a:off x="7215" y="6828"/>
              <a:ext cx="1" cy="15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45" name="AutoShape 5"/>
            <p:cNvSpPr>
              <a:spLocks noChangeShapeType="1"/>
            </p:cNvSpPr>
            <p:nvPr/>
          </p:nvSpPr>
          <p:spPr bwMode="auto">
            <a:xfrm flipV="1">
              <a:off x="7620" y="7813"/>
              <a:ext cx="1" cy="5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2396" y="4778"/>
              <a:ext cx="1364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中断信号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843" name="AutoShape 3"/>
            <p:cNvSpPr>
              <a:spLocks noChangeShapeType="1"/>
            </p:cNvSpPr>
            <p:nvPr/>
          </p:nvSpPr>
          <p:spPr bwMode="auto">
            <a:xfrm>
              <a:off x="7619" y="5554"/>
              <a:ext cx="1" cy="17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42" name="AutoShape 2"/>
            <p:cNvSpPr>
              <a:spLocks noChangeShapeType="1"/>
            </p:cNvSpPr>
            <p:nvPr/>
          </p:nvSpPr>
          <p:spPr bwMode="auto">
            <a:xfrm>
              <a:off x="7216" y="5554"/>
              <a:ext cx="15" cy="938"/>
            </a:xfrm>
            <a:prstGeom prst="straightConnector1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复位中断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停止当前指令操作，</a:t>
            </a:r>
            <a:r>
              <a:rPr lang="en-US" sz="2800" dirty="0" smtClean="0"/>
              <a:t>PC</a:t>
            </a:r>
            <a:r>
              <a:rPr lang="zh-CN" altLang="en-US" sz="2800" dirty="0" smtClean="0"/>
              <a:t>写入：</a:t>
            </a:r>
            <a:r>
              <a:rPr lang="en-US" sz="2800" dirty="0" smtClean="0"/>
              <a:t>0x0000_0000</a:t>
            </a:r>
            <a:r>
              <a:rPr lang="zh-CN" altLang="en-US" sz="2800" dirty="0" smtClean="0"/>
              <a:t>。</a:t>
            </a:r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寄存器做出如下改变：</a:t>
            </a:r>
            <a:r>
              <a:rPr lang="en-US" sz="2800" dirty="0" smtClean="0"/>
              <a:t>(CPSR[7:0] = 8’b110_10011)</a:t>
            </a:r>
            <a:endParaRPr lang="zh-CN" altLang="en-US" sz="2800" dirty="0" smtClean="0"/>
          </a:p>
          <a:p>
            <a:pPr lvl="1"/>
            <a:r>
              <a:rPr lang="en-US" sz="2400" dirty="0" err="1" smtClean="0"/>
              <a:t>cpsr_i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1’b1</a:t>
            </a:r>
            <a:r>
              <a:rPr lang="zh-CN" altLang="en-US" sz="2400" dirty="0" smtClean="0"/>
              <a:t>，禁止</a:t>
            </a:r>
            <a:r>
              <a:rPr lang="en-US" sz="2400" dirty="0" smtClean="0"/>
              <a:t>IRQ</a:t>
            </a:r>
            <a:r>
              <a:rPr lang="zh-CN" altLang="en-US" sz="2400" dirty="0" smtClean="0"/>
              <a:t>中断</a:t>
            </a:r>
          </a:p>
          <a:p>
            <a:pPr lvl="1"/>
            <a:r>
              <a:rPr lang="en-US" sz="2400" dirty="0" err="1" smtClean="0"/>
              <a:t>cpsr_f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1’b1</a:t>
            </a:r>
            <a:r>
              <a:rPr lang="zh-CN" altLang="en-US" sz="2400" dirty="0" smtClean="0"/>
              <a:t>，禁止</a:t>
            </a:r>
            <a:r>
              <a:rPr lang="en-US" sz="2400" dirty="0" smtClean="0"/>
              <a:t>FIQ</a:t>
            </a:r>
            <a:r>
              <a:rPr lang="zh-CN" altLang="en-US" sz="2400" dirty="0" smtClean="0"/>
              <a:t>中断</a:t>
            </a:r>
          </a:p>
          <a:p>
            <a:pPr lvl="1"/>
            <a:r>
              <a:rPr lang="en-US" sz="2400" dirty="0" err="1" smtClean="0"/>
              <a:t>cpsr_t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1’b0</a:t>
            </a:r>
            <a:r>
              <a:rPr lang="zh-CN" altLang="en-US" sz="2400" dirty="0" smtClean="0"/>
              <a:t>，进入</a:t>
            </a:r>
            <a:r>
              <a:rPr lang="en-US" sz="2400" dirty="0" smtClean="0"/>
              <a:t>ARM</a:t>
            </a:r>
            <a:r>
              <a:rPr lang="zh-CN" altLang="en-US" sz="2400" dirty="0" smtClean="0"/>
              <a:t>指令执行状态</a:t>
            </a:r>
          </a:p>
          <a:p>
            <a:pPr lvl="1"/>
            <a:r>
              <a:rPr lang="en-US" sz="2400" dirty="0" err="1" smtClean="0"/>
              <a:t>cpsr_m</a:t>
            </a:r>
            <a:r>
              <a:rPr lang="en-US" sz="2400" dirty="0" smtClean="0"/>
              <a:t>[4:0]</a:t>
            </a:r>
            <a:r>
              <a:rPr lang="zh-CN" altLang="en-US" sz="2400" dirty="0" smtClean="0"/>
              <a:t>赋值为：</a:t>
            </a:r>
            <a:r>
              <a:rPr lang="en-US" sz="2400" dirty="0" smtClean="0"/>
              <a:t>5’b10011</a:t>
            </a:r>
            <a:r>
              <a:rPr lang="zh-CN" altLang="en-US" sz="2400" dirty="0" smtClean="0"/>
              <a:t>，系统进入管理模式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未定义指令异常中断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停止当前指令操作，</a:t>
            </a:r>
            <a:r>
              <a:rPr lang="en-US" sz="2800" dirty="0" smtClean="0"/>
              <a:t>PC</a:t>
            </a:r>
            <a:r>
              <a:rPr lang="zh-CN" altLang="en-US" sz="2800" dirty="0" smtClean="0"/>
              <a:t>写入：</a:t>
            </a:r>
            <a:r>
              <a:rPr lang="en-US" sz="2800" dirty="0" smtClean="0"/>
              <a:t>0x0000_0004</a:t>
            </a:r>
            <a:r>
              <a:rPr lang="zh-CN" altLang="en-US" sz="2800" dirty="0" smtClean="0"/>
              <a:t>。</a:t>
            </a:r>
          </a:p>
          <a:p>
            <a:r>
              <a:rPr lang="zh-CN" altLang="en-US" sz="2800" dirty="0" smtClean="0"/>
              <a:t>下一条指令的存放地址写入</a:t>
            </a:r>
            <a:r>
              <a:rPr lang="en-US" sz="2800" dirty="0" smtClean="0"/>
              <a:t>R14_und</a:t>
            </a:r>
            <a:r>
              <a:rPr lang="zh-CN" altLang="en-US" sz="2800" dirty="0" smtClean="0"/>
              <a:t>。</a:t>
            </a:r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写入</a:t>
            </a:r>
            <a:r>
              <a:rPr lang="en-US" sz="2800" dirty="0" err="1" smtClean="0"/>
              <a:t>SPSR_und</a:t>
            </a:r>
            <a:r>
              <a:rPr lang="zh-CN" altLang="en-US" sz="2800" dirty="0" smtClean="0"/>
              <a:t>。</a:t>
            </a:r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寄存器做出如下改变：</a:t>
            </a:r>
            <a:r>
              <a:rPr lang="en-US" sz="2800" dirty="0" smtClean="0"/>
              <a:t>(CPSR[7:0] = 8’b1x0_11011)</a:t>
            </a:r>
            <a:endParaRPr lang="zh-CN" altLang="en-US" sz="2800" dirty="0" smtClean="0"/>
          </a:p>
          <a:p>
            <a:pPr lvl="1"/>
            <a:r>
              <a:rPr lang="en-US" sz="2400" dirty="0" err="1" smtClean="0"/>
              <a:t>cpsr_i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1’b1</a:t>
            </a:r>
            <a:r>
              <a:rPr lang="zh-CN" altLang="en-US" sz="2400" dirty="0" smtClean="0"/>
              <a:t>，禁止</a:t>
            </a:r>
            <a:r>
              <a:rPr lang="en-US" sz="2400" dirty="0" smtClean="0"/>
              <a:t>IRQ</a:t>
            </a:r>
            <a:r>
              <a:rPr lang="zh-CN" altLang="en-US" sz="2400" dirty="0" smtClean="0"/>
              <a:t>中断</a:t>
            </a:r>
          </a:p>
          <a:p>
            <a:pPr lvl="1"/>
            <a:r>
              <a:rPr lang="en-US" sz="2400" dirty="0" err="1" smtClean="0"/>
              <a:t>cpsr_t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1’b0</a:t>
            </a:r>
            <a:r>
              <a:rPr lang="zh-CN" altLang="en-US" sz="2400" dirty="0" smtClean="0"/>
              <a:t>，进入</a:t>
            </a:r>
            <a:r>
              <a:rPr lang="en-US" sz="2400" dirty="0" smtClean="0"/>
              <a:t>ARM</a:t>
            </a:r>
            <a:r>
              <a:rPr lang="zh-CN" altLang="en-US" sz="2400" dirty="0" smtClean="0"/>
              <a:t>指令执行状态</a:t>
            </a:r>
          </a:p>
          <a:p>
            <a:pPr lvl="1"/>
            <a:r>
              <a:rPr lang="en-US" sz="2400" dirty="0" err="1" smtClean="0"/>
              <a:t>cpsr_m</a:t>
            </a:r>
            <a:r>
              <a:rPr lang="en-US" sz="2400" dirty="0" smtClean="0"/>
              <a:t>[4:0]</a:t>
            </a:r>
            <a:r>
              <a:rPr lang="zh-CN" altLang="en-US" sz="2400" dirty="0" smtClean="0"/>
              <a:t>赋值为：</a:t>
            </a:r>
            <a:r>
              <a:rPr lang="en-US" sz="2400" dirty="0" smtClean="0"/>
              <a:t>5’b11011</a:t>
            </a:r>
            <a:r>
              <a:rPr lang="zh-CN" altLang="en-US" sz="2400" dirty="0" smtClean="0"/>
              <a:t>，系统进入未定义指令异常模式</a:t>
            </a:r>
            <a:r>
              <a:rPr lang="en-US" sz="2400" dirty="0" smtClean="0"/>
              <a:t>(UND)</a:t>
            </a:r>
            <a:endParaRPr lang="zh-CN" altLang="en-US" sz="24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软件中断异常</a:t>
            </a:r>
            <a:r>
              <a:rPr lang="en-US" dirty="0" smtClean="0"/>
              <a:t>(SWI)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对</a:t>
            </a:r>
            <a:r>
              <a:rPr lang="en-US" sz="2800" dirty="0" smtClean="0"/>
              <a:t>PC</a:t>
            </a:r>
            <a:r>
              <a:rPr lang="zh-CN" altLang="en-US" sz="2800" dirty="0" smtClean="0"/>
              <a:t>写入</a:t>
            </a:r>
            <a:r>
              <a:rPr lang="en-US" sz="2800" dirty="0" smtClean="0"/>
              <a:t>0x0000_0008</a:t>
            </a:r>
            <a:r>
              <a:rPr lang="zh-CN" altLang="en-US" sz="2800" dirty="0" smtClean="0"/>
              <a:t>。</a:t>
            </a:r>
          </a:p>
          <a:p>
            <a:r>
              <a:rPr lang="zh-CN" altLang="en-US" sz="2800" dirty="0" smtClean="0"/>
              <a:t>下一条指令的地址写入</a:t>
            </a:r>
            <a:r>
              <a:rPr lang="en-US" sz="2800" dirty="0" smtClean="0"/>
              <a:t>R14_svc</a:t>
            </a:r>
            <a:r>
              <a:rPr lang="zh-CN" altLang="en-US" sz="2800" dirty="0" smtClean="0"/>
              <a:t>。</a:t>
            </a:r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写入</a:t>
            </a:r>
            <a:r>
              <a:rPr lang="en-US" sz="2800" dirty="0" err="1" smtClean="0"/>
              <a:t>SPSR_svc</a:t>
            </a:r>
            <a:r>
              <a:rPr lang="zh-CN" altLang="en-US" sz="2800" dirty="0" smtClean="0"/>
              <a:t>。</a:t>
            </a:r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寄存器做出如下改变：</a:t>
            </a:r>
            <a:r>
              <a:rPr lang="en-US" sz="2800" dirty="0" smtClean="0"/>
              <a:t>(CPSR[7:0] = 8’b1x0_10011)</a:t>
            </a:r>
            <a:endParaRPr lang="zh-CN" altLang="en-US" sz="2800" dirty="0" smtClean="0"/>
          </a:p>
          <a:p>
            <a:pPr lvl="1"/>
            <a:r>
              <a:rPr lang="en-US" sz="2400" dirty="0" err="1" smtClean="0"/>
              <a:t>cpsr_i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1’b1</a:t>
            </a:r>
            <a:r>
              <a:rPr lang="zh-CN" altLang="en-US" sz="2400" dirty="0" smtClean="0"/>
              <a:t>，禁止</a:t>
            </a:r>
            <a:r>
              <a:rPr lang="en-US" sz="2400" dirty="0" smtClean="0"/>
              <a:t>IRQ</a:t>
            </a:r>
            <a:r>
              <a:rPr lang="zh-CN" altLang="en-US" sz="2400" dirty="0" smtClean="0"/>
              <a:t>中断</a:t>
            </a:r>
          </a:p>
          <a:p>
            <a:pPr lvl="1"/>
            <a:r>
              <a:rPr lang="en-US" sz="2400" dirty="0" err="1" smtClean="0"/>
              <a:t>cpsr_t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1’b0</a:t>
            </a:r>
            <a:r>
              <a:rPr lang="zh-CN" altLang="en-US" sz="2400" dirty="0" smtClean="0"/>
              <a:t>，进入</a:t>
            </a:r>
            <a:r>
              <a:rPr lang="en-US" sz="2400" dirty="0" smtClean="0"/>
              <a:t>ARM</a:t>
            </a:r>
            <a:r>
              <a:rPr lang="zh-CN" altLang="en-US" sz="2400" dirty="0" smtClean="0"/>
              <a:t>指令执行状态</a:t>
            </a:r>
          </a:p>
          <a:p>
            <a:pPr lvl="1"/>
            <a:r>
              <a:rPr lang="en-US" sz="2400" dirty="0" err="1" smtClean="0"/>
              <a:t>cpsr_m</a:t>
            </a:r>
            <a:r>
              <a:rPr lang="en-US" sz="2400" dirty="0" smtClean="0"/>
              <a:t>[4:0]</a:t>
            </a:r>
            <a:r>
              <a:rPr lang="zh-CN" altLang="en-US" sz="2400" dirty="0" smtClean="0"/>
              <a:t>赋值为：</a:t>
            </a:r>
            <a:r>
              <a:rPr lang="en-US" sz="2400" dirty="0" smtClean="0"/>
              <a:t>5’b10011</a:t>
            </a:r>
            <a:r>
              <a:rPr lang="zh-CN" altLang="en-US" sz="2400" dirty="0" smtClean="0"/>
              <a:t>，系统进入管理模式</a:t>
            </a:r>
            <a:r>
              <a:rPr lang="en-US" sz="2400" dirty="0" smtClean="0"/>
              <a:t>(SVC)</a:t>
            </a:r>
            <a:endParaRPr lang="zh-CN" altLang="en-US" sz="24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取指令异常中断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429156"/>
          </a:xfrm>
        </p:spPr>
        <p:txBody>
          <a:bodyPr/>
          <a:lstStyle/>
          <a:p>
            <a:r>
              <a:rPr lang="zh-CN" altLang="en-US" sz="2800" dirty="0" smtClean="0"/>
              <a:t>当前指令发生异常，并不执行；</a:t>
            </a:r>
            <a:r>
              <a:rPr lang="en-US" sz="2800" dirty="0" smtClean="0"/>
              <a:t>PC</a:t>
            </a:r>
            <a:r>
              <a:rPr lang="zh-CN" altLang="en-US" sz="2800" dirty="0" smtClean="0"/>
              <a:t>写入</a:t>
            </a:r>
            <a:r>
              <a:rPr lang="en-US" sz="2800" dirty="0" smtClean="0"/>
              <a:t>0x0000_000C</a:t>
            </a:r>
            <a:r>
              <a:rPr lang="zh-CN" altLang="en-US" sz="2800" dirty="0" smtClean="0"/>
              <a:t>。</a:t>
            </a:r>
          </a:p>
          <a:p>
            <a:r>
              <a:rPr lang="zh-CN" altLang="en-US" sz="2800" dirty="0" smtClean="0"/>
              <a:t>下一条指令地址写入</a:t>
            </a:r>
            <a:r>
              <a:rPr lang="en-US" sz="2800" dirty="0" smtClean="0"/>
              <a:t>R14_abt</a:t>
            </a:r>
            <a:r>
              <a:rPr lang="zh-CN" altLang="en-US" sz="2800" dirty="0" smtClean="0"/>
              <a:t>。</a:t>
            </a:r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写入</a:t>
            </a:r>
            <a:r>
              <a:rPr lang="en-US" sz="2800" dirty="0" err="1" smtClean="0"/>
              <a:t>SPSR_abt</a:t>
            </a:r>
            <a:r>
              <a:rPr lang="zh-CN" altLang="en-US" sz="2800" dirty="0" smtClean="0"/>
              <a:t>。</a:t>
            </a:r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寄存器做出如下改变：</a:t>
            </a:r>
            <a:r>
              <a:rPr lang="en-US" sz="2800" dirty="0" smtClean="0"/>
              <a:t>(CPSR[7:0] = 8’b1x0_10111)</a:t>
            </a:r>
            <a:endParaRPr lang="zh-CN" altLang="en-US" sz="2800" dirty="0" smtClean="0"/>
          </a:p>
          <a:p>
            <a:pPr lvl="1"/>
            <a:r>
              <a:rPr lang="en-US" sz="2400" dirty="0" err="1" smtClean="0"/>
              <a:t>cpsr_i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1’b1</a:t>
            </a:r>
            <a:r>
              <a:rPr lang="zh-CN" altLang="en-US" sz="2400" dirty="0" smtClean="0"/>
              <a:t>，禁止</a:t>
            </a:r>
            <a:r>
              <a:rPr lang="en-US" sz="2400" dirty="0" smtClean="0"/>
              <a:t>IRQ</a:t>
            </a:r>
            <a:r>
              <a:rPr lang="zh-CN" altLang="en-US" sz="2400" dirty="0" smtClean="0"/>
              <a:t>中断</a:t>
            </a:r>
          </a:p>
          <a:p>
            <a:pPr lvl="1"/>
            <a:r>
              <a:rPr lang="en-US" sz="2400" dirty="0" err="1" smtClean="0"/>
              <a:t>cpsr_t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1’b0</a:t>
            </a:r>
            <a:r>
              <a:rPr lang="zh-CN" altLang="en-US" sz="2400" dirty="0" smtClean="0"/>
              <a:t>，进入</a:t>
            </a:r>
            <a:r>
              <a:rPr lang="en-US" sz="2400" dirty="0" smtClean="0"/>
              <a:t>ARM</a:t>
            </a:r>
            <a:r>
              <a:rPr lang="zh-CN" altLang="en-US" sz="2400" dirty="0" smtClean="0"/>
              <a:t>指令执行状态</a:t>
            </a:r>
          </a:p>
          <a:p>
            <a:pPr lvl="1"/>
            <a:r>
              <a:rPr lang="en-US" sz="2400" dirty="0" err="1" smtClean="0"/>
              <a:t>cpsr_m</a:t>
            </a:r>
            <a:r>
              <a:rPr lang="en-US" sz="2400" dirty="0" smtClean="0"/>
              <a:t>[4:0]</a:t>
            </a:r>
            <a:r>
              <a:rPr lang="zh-CN" altLang="en-US" sz="2400" dirty="0" smtClean="0"/>
              <a:t>赋值为：</a:t>
            </a:r>
            <a:r>
              <a:rPr lang="en-US" sz="2400" dirty="0" smtClean="0"/>
              <a:t>5’b10111</a:t>
            </a:r>
            <a:r>
              <a:rPr lang="zh-CN" altLang="en-US" sz="2400" dirty="0" smtClean="0"/>
              <a:t>，系统进入数据访问异常模式</a:t>
            </a:r>
            <a:r>
              <a:rPr lang="en-US" sz="2400" dirty="0" smtClean="0"/>
              <a:t>(ABT)</a:t>
            </a:r>
            <a:endParaRPr lang="zh-CN" altLang="en-US" sz="24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数据处理异常中断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429156"/>
          </a:xfrm>
        </p:spPr>
        <p:txBody>
          <a:bodyPr/>
          <a:lstStyle/>
          <a:p>
            <a:r>
              <a:rPr lang="zh-CN" altLang="en-US" sz="2800" dirty="0" smtClean="0"/>
              <a:t>下一条指令放弃执行，</a:t>
            </a:r>
            <a:r>
              <a:rPr lang="en-US" sz="2800" dirty="0" smtClean="0"/>
              <a:t>PC</a:t>
            </a:r>
            <a:r>
              <a:rPr lang="zh-CN" altLang="en-US" sz="2800" dirty="0" smtClean="0"/>
              <a:t>写入</a:t>
            </a:r>
            <a:r>
              <a:rPr lang="en-US" sz="2800" dirty="0" smtClean="0"/>
              <a:t>0x0000_0010</a:t>
            </a:r>
            <a:endParaRPr lang="zh-CN" altLang="en-US" sz="2800" dirty="0" smtClean="0"/>
          </a:p>
          <a:p>
            <a:r>
              <a:rPr lang="zh-CN" altLang="en-US" sz="2800" dirty="0" smtClean="0"/>
              <a:t>下一条指令的下一条的地址，也就是数据异常对应执行指令的地址</a:t>
            </a:r>
            <a:r>
              <a:rPr lang="en-US" sz="2800" dirty="0" smtClean="0"/>
              <a:t>+8</a:t>
            </a:r>
            <a:r>
              <a:rPr lang="zh-CN" altLang="en-US" sz="2800" dirty="0" smtClean="0"/>
              <a:t>，写入</a:t>
            </a:r>
            <a:r>
              <a:rPr lang="en-US" sz="2800" dirty="0" smtClean="0"/>
              <a:t>R14_abt</a:t>
            </a:r>
            <a:r>
              <a:rPr lang="zh-CN" altLang="en-US" sz="2800" dirty="0" smtClean="0"/>
              <a:t>。</a:t>
            </a:r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写入</a:t>
            </a:r>
            <a:r>
              <a:rPr lang="en-US" sz="2800" dirty="0" err="1" smtClean="0"/>
              <a:t>SPSR_abt</a:t>
            </a:r>
            <a:r>
              <a:rPr lang="zh-CN" altLang="en-US" sz="2800" dirty="0" smtClean="0"/>
              <a:t>。</a:t>
            </a:r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寄存器做出如下改变：</a:t>
            </a:r>
            <a:r>
              <a:rPr lang="en-US" sz="2800" dirty="0" smtClean="0"/>
              <a:t>(CPSR[7:0] = 8’b1x0_10111)</a:t>
            </a:r>
            <a:endParaRPr lang="zh-CN" altLang="en-US" sz="2800" dirty="0" smtClean="0"/>
          </a:p>
          <a:p>
            <a:pPr lvl="1"/>
            <a:r>
              <a:rPr lang="en-US" sz="2400" dirty="0" err="1" smtClean="0"/>
              <a:t>cpsr_i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1’b1</a:t>
            </a:r>
            <a:r>
              <a:rPr lang="zh-CN" altLang="en-US" sz="2400" dirty="0" smtClean="0"/>
              <a:t>，禁止</a:t>
            </a:r>
            <a:r>
              <a:rPr lang="en-US" sz="2400" dirty="0" smtClean="0"/>
              <a:t>IRQ</a:t>
            </a:r>
            <a:r>
              <a:rPr lang="zh-CN" altLang="en-US" sz="2400" dirty="0" smtClean="0"/>
              <a:t>中断</a:t>
            </a:r>
          </a:p>
          <a:p>
            <a:pPr lvl="1"/>
            <a:r>
              <a:rPr lang="en-US" sz="2400" dirty="0" err="1" smtClean="0"/>
              <a:t>cpsr_t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1’b0</a:t>
            </a:r>
            <a:r>
              <a:rPr lang="zh-CN" altLang="en-US" sz="2400" dirty="0" smtClean="0"/>
              <a:t>，进入</a:t>
            </a:r>
            <a:r>
              <a:rPr lang="en-US" sz="2400" dirty="0" smtClean="0"/>
              <a:t>ARM</a:t>
            </a:r>
            <a:r>
              <a:rPr lang="zh-CN" altLang="en-US" sz="2400" dirty="0" smtClean="0"/>
              <a:t>指令执行状态</a:t>
            </a:r>
          </a:p>
          <a:p>
            <a:pPr lvl="1"/>
            <a:r>
              <a:rPr lang="en-US" sz="2400" dirty="0" err="1" smtClean="0"/>
              <a:t>cpsr_m</a:t>
            </a:r>
            <a:r>
              <a:rPr lang="en-US" sz="2400" dirty="0" smtClean="0"/>
              <a:t>[4:0]</a:t>
            </a:r>
            <a:r>
              <a:rPr lang="zh-CN" altLang="en-US" sz="2400" dirty="0" smtClean="0"/>
              <a:t>赋值为：</a:t>
            </a:r>
            <a:r>
              <a:rPr lang="en-US" sz="2400" dirty="0" smtClean="0"/>
              <a:t>5’b10111</a:t>
            </a:r>
            <a:r>
              <a:rPr lang="zh-CN" altLang="en-US" sz="2400" dirty="0" smtClean="0"/>
              <a:t>，系统进入数据访问异常模式</a:t>
            </a:r>
            <a:r>
              <a:rPr lang="en-US" sz="2400" dirty="0" smtClean="0"/>
              <a:t>(ABT)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IRQ</a:t>
            </a:r>
            <a:r>
              <a:rPr lang="zh-CN" altLang="en-US" dirty="0" smtClean="0"/>
              <a:t>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当前指令放弃执行，</a:t>
            </a:r>
            <a:r>
              <a:rPr lang="en-US" sz="2800" dirty="0" smtClean="0"/>
              <a:t>PC</a:t>
            </a:r>
            <a:r>
              <a:rPr lang="zh-CN" altLang="en-US" sz="2800" dirty="0" smtClean="0"/>
              <a:t>写入</a:t>
            </a:r>
            <a:r>
              <a:rPr lang="en-US" sz="2800" dirty="0" smtClean="0"/>
              <a:t>0x0000_0018</a:t>
            </a:r>
            <a:endParaRPr lang="zh-CN" altLang="en-US" sz="2800" dirty="0" smtClean="0"/>
          </a:p>
          <a:p>
            <a:r>
              <a:rPr lang="zh-CN" altLang="en-US" sz="2800" dirty="0" smtClean="0"/>
              <a:t>下一条指令的地址写入</a:t>
            </a:r>
            <a:r>
              <a:rPr lang="en-US" sz="2800" dirty="0" smtClean="0"/>
              <a:t>R14_irq</a:t>
            </a:r>
            <a:endParaRPr lang="zh-CN" altLang="en-US" sz="2800" dirty="0" smtClean="0"/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写入</a:t>
            </a:r>
            <a:r>
              <a:rPr lang="en-US" sz="2800" dirty="0" err="1" smtClean="0"/>
              <a:t>SPSR_irq</a:t>
            </a:r>
            <a:endParaRPr lang="zh-CN" altLang="en-US" sz="2800" dirty="0" smtClean="0"/>
          </a:p>
          <a:p>
            <a:r>
              <a:rPr lang="en-US" sz="2800" dirty="0" smtClean="0"/>
              <a:t>CPSR</a:t>
            </a:r>
            <a:r>
              <a:rPr lang="zh-CN" altLang="en-US" sz="2800" dirty="0" smtClean="0"/>
              <a:t>寄存器做出如下改变：</a:t>
            </a:r>
            <a:r>
              <a:rPr lang="en-US" sz="2800" dirty="0" smtClean="0"/>
              <a:t>(CPSR[7:0] = 8’b1x0_10010)</a:t>
            </a:r>
            <a:endParaRPr lang="zh-CN" altLang="en-US" sz="2800" dirty="0" smtClean="0"/>
          </a:p>
          <a:p>
            <a:pPr lvl="1"/>
            <a:r>
              <a:rPr lang="en-US" sz="2400" dirty="0" err="1" smtClean="0"/>
              <a:t>cpsr_i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1’b1</a:t>
            </a:r>
            <a:r>
              <a:rPr lang="zh-CN" altLang="en-US" sz="2400" dirty="0" smtClean="0"/>
              <a:t>，禁止</a:t>
            </a:r>
            <a:r>
              <a:rPr lang="en-US" sz="2400" dirty="0" smtClean="0"/>
              <a:t>IRQ</a:t>
            </a:r>
            <a:r>
              <a:rPr lang="zh-CN" altLang="en-US" sz="2400" dirty="0" smtClean="0"/>
              <a:t>中断</a:t>
            </a:r>
          </a:p>
          <a:p>
            <a:pPr lvl="1"/>
            <a:r>
              <a:rPr lang="en-US" sz="2400" dirty="0" err="1" smtClean="0"/>
              <a:t>cpsr_t</a:t>
            </a:r>
            <a:r>
              <a:rPr lang="zh-CN" altLang="en-US" sz="2400" dirty="0" smtClean="0"/>
              <a:t>赋值为</a:t>
            </a:r>
            <a:r>
              <a:rPr lang="en-US" sz="2400" dirty="0" smtClean="0"/>
              <a:t>1’b0</a:t>
            </a:r>
            <a:r>
              <a:rPr lang="zh-CN" altLang="en-US" sz="2400" dirty="0" smtClean="0"/>
              <a:t>，进入</a:t>
            </a:r>
            <a:r>
              <a:rPr lang="en-US" sz="2400" dirty="0" smtClean="0"/>
              <a:t>ARM</a:t>
            </a:r>
            <a:r>
              <a:rPr lang="zh-CN" altLang="en-US" sz="2400" dirty="0" smtClean="0"/>
              <a:t>指令执行状态</a:t>
            </a:r>
          </a:p>
          <a:p>
            <a:pPr lvl="1"/>
            <a:r>
              <a:rPr lang="en-US" sz="2400" dirty="0" err="1" smtClean="0"/>
              <a:t>cpsr_m</a:t>
            </a:r>
            <a:r>
              <a:rPr lang="en-US" sz="2400" dirty="0" smtClean="0"/>
              <a:t>[4:0]</a:t>
            </a:r>
            <a:r>
              <a:rPr lang="zh-CN" altLang="en-US" sz="2400" dirty="0" smtClean="0"/>
              <a:t>赋值为：</a:t>
            </a:r>
            <a:r>
              <a:rPr lang="en-US" sz="2400" dirty="0" smtClean="0"/>
              <a:t>5’b10010</a:t>
            </a:r>
            <a:r>
              <a:rPr lang="zh-CN" altLang="en-US" sz="2400" dirty="0" smtClean="0"/>
              <a:t>，系统进入外部中断模式</a:t>
            </a:r>
            <a:r>
              <a:rPr lang="en-US" sz="2400" dirty="0" smtClean="0"/>
              <a:t>(IRQ)</a:t>
            </a:r>
            <a:endParaRPr lang="zh-CN" altLang="en-US" sz="24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19</TotalTime>
  <Words>650</Words>
  <Application>Microsoft Office PowerPoint</Application>
  <PresentationFormat>全屏显示(4:3)</PresentationFormat>
  <Paragraphs>107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TTP- XUP-DIGILENT上海德致伦</vt:lpstr>
      <vt:lpstr>ARM9处理器架构的中断</vt:lpstr>
      <vt:lpstr>ARMv4架构支持的七种中断</vt:lpstr>
      <vt:lpstr>RISC架构中断处理</vt:lpstr>
      <vt:lpstr>复位中断</vt:lpstr>
      <vt:lpstr>未定义指令异常中断</vt:lpstr>
      <vt:lpstr>软件中断异常(SWI)</vt:lpstr>
      <vt:lpstr>取指令异常中断</vt:lpstr>
      <vt:lpstr>数据处理异常中断</vt:lpstr>
      <vt:lpstr>IRQ中断</vt:lpstr>
      <vt:lpstr>FIQ中断</vt:lpstr>
      <vt:lpstr>中断优先级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上海德致伦 -- 电子工程教育的一站式解决方案</dc:title>
  <dc:creator>Lixinbing</dc:creator>
  <cp:lastModifiedBy>Lixinbing</cp:lastModifiedBy>
  <cp:revision>10</cp:revision>
  <dcterms:created xsi:type="dcterms:W3CDTF">2012-04-18T12:20:55Z</dcterms:created>
  <dcterms:modified xsi:type="dcterms:W3CDTF">2012-04-18T12:54:31Z</dcterms:modified>
</cp:coreProperties>
</file>