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49"/>
  </p:notesMasterIdLst>
  <p:sldIdLst>
    <p:sldId id="256" r:id="rId2"/>
    <p:sldId id="301" r:id="rId3"/>
    <p:sldId id="302" r:id="rId4"/>
    <p:sldId id="303" r:id="rId5"/>
    <p:sldId id="314" r:id="rId6"/>
    <p:sldId id="332" r:id="rId7"/>
    <p:sldId id="306" r:id="rId8"/>
    <p:sldId id="308" r:id="rId9"/>
    <p:sldId id="309" r:id="rId10"/>
    <p:sldId id="310" r:id="rId11"/>
    <p:sldId id="311" r:id="rId12"/>
    <p:sldId id="312" r:id="rId13"/>
    <p:sldId id="313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15" r:id="rId26"/>
    <p:sldId id="316" r:id="rId27"/>
    <p:sldId id="328" r:id="rId28"/>
    <p:sldId id="329" r:id="rId29"/>
    <p:sldId id="330" r:id="rId30"/>
    <p:sldId id="331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265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en-US" altLang="zh-CN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effectLst/>
                <a:latin typeface="楷体" pitchFamily="49" charset="-122"/>
                <a:ea typeface="楷体" pitchFamily="49" charset="-122"/>
              </a:rPr>
              <a:t>ARM9</a:t>
            </a:r>
            <a:r>
              <a:rPr lang="zh-CN" altLang="en-US" b="0" dirty="0" smtClean="0">
                <a:effectLst/>
                <a:latin typeface="楷体" pitchFamily="49" charset="-122"/>
                <a:ea typeface="楷体" pitchFamily="49" charset="-122"/>
              </a:rPr>
              <a:t>架构的指令集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2012.04.18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算术右移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r>
              <a:rPr lang="zh-CN" altLang="en-US" sz="2400" dirty="0" smtClean="0"/>
              <a:t>在</a:t>
            </a:r>
            <a:r>
              <a:rPr lang="en-US" sz="2400" dirty="0" smtClean="0"/>
              <a:t>rot</a:t>
            </a:r>
            <a:r>
              <a:rPr lang="zh-CN" altLang="en-US" sz="2400" dirty="0" smtClean="0"/>
              <a:t>等于</a:t>
            </a:r>
            <a:r>
              <a:rPr lang="en-US" sz="2400" dirty="0" smtClean="0"/>
              <a:t>2’b10</a:t>
            </a:r>
            <a:r>
              <a:rPr lang="zh-CN" altLang="en-US" sz="2400" dirty="0" smtClean="0"/>
              <a:t>时，此时表示算术右移位。算术右移位和逻辑右移位类似，只不过逻辑右移位在向右移动时，向左边补充的是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，而算术右移位补充的是移位数的最高位，即</a:t>
            </a:r>
            <a:r>
              <a:rPr lang="en-US" sz="2400" dirty="0" err="1" smtClean="0"/>
              <a:t>Rm</a:t>
            </a:r>
            <a:r>
              <a:rPr lang="en-US" sz="2400" dirty="0" smtClean="0"/>
              <a:t>[31]</a:t>
            </a:r>
            <a:r>
              <a:rPr lang="zh-CN" altLang="en-US" sz="2400" dirty="0" smtClean="0"/>
              <a:t>。具体操作如下：</a:t>
            </a:r>
          </a:p>
          <a:p>
            <a:pPr lvl="1"/>
            <a:r>
              <a:rPr lang="zh-CN" altLang="en-US" sz="2000" dirty="0" smtClean="0"/>
              <a:t>如果</a:t>
            </a:r>
            <a:r>
              <a:rPr lang="en-US" sz="2000" dirty="0" smtClean="0"/>
              <a:t>num==5’b0</a:t>
            </a:r>
            <a:r>
              <a:rPr lang="zh-CN" altLang="en-US" sz="2000" dirty="0" smtClean="0"/>
              <a:t>时，它表示算术右移</a:t>
            </a:r>
            <a:r>
              <a:rPr lang="en-US" sz="2000" dirty="0" smtClean="0"/>
              <a:t>32</a:t>
            </a:r>
            <a:r>
              <a:rPr lang="zh-CN" altLang="en-US" sz="2000" dirty="0" smtClean="0"/>
              <a:t>位，第二操作数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{32{</a:t>
            </a:r>
            <a:r>
              <a:rPr lang="en-US" sz="2000" dirty="0" err="1" smtClean="0"/>
              <a:t>Rm</a:t>
            </a:r>
            <a:r>
              <a:rPr lang="en-US" sz="2000" dirty="0" smtClean="0"/>
              <a:t>[31]}}</a:t>
            </a:r>
            <a:r>
              <a:rPr lang="zh-CN" altLang="en-US" sz="2000" dirty="0" smtClean="0"/>
              <a:t>，移位进位</a:t>
            </a:r>
            <a:r>
              <a:rPr lang="en-US" sz="2000" dirty="0" smtClean="0"/>
              <a:t> 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[31]</a:t>
            </a:r>
            <a:r>
              <a:rPr lang="zh-CN" altLang="en-US" sz="2000" dirty="0" smtClean="0"/>
              <a:t>；</a:t>
            </a:r>
          </a:p>
          <a:p>
            <a:pPr lvl="1"/>
            <a:r>
              <a:rPr lang="zh-CN" altLang="en-US" sz="2000" dirty="0" smtClean="0"/>
              <a:t>如果</a:t>
            </a:r>
            <a:r>
              <a:rPr lang="en-US" sz="2000" dirty="0" smtClean="0"/>
              <a:t>num</a:t>
            </a:r>
            <a:r>
              <a:rPr lang="zh-CN" altLang="en-US" sz="2000" dirty="0" smtClean="0"/>
              <a:t>等于其他时，第二操作数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{ {32{</a:t>
            </a:r>
            <a:r>
              <a:rPr lang="en-US" sz="2000" dirty="0" err="1" smtClean="0"/>
              <a:t>Rm</a:t>
            </a:r>
            <a:r>
              <a:rPr lang="en-US" sz="2000" dirty="0" smtClean="0"/>
              <a:t>[31]}},</a:t>
            </a:r>
            <a:r>
              <a:rPr lang="en-US" sz="2000" dirty="0" err="1" smtClean="0"/>
              <a:t>Rm</a:t>
            </a:r>
            <a:r>
              <a:rPr lang="en-US" sz="2000" dirty="0" smtClean="0"/>
              <a:t>}&gt;&gt;num</a:t>
            </a:r>
            <a:r>
              <a:rPr lang="zh-CN" altLang="en-US" sz="2000" dirty="0" smtClean="0"/>
              <a:t>；移位进位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[num-1]</a:t>
            </a:r>
            <a:r>
              <a:rPr lang="zh-CN" altLang="en-US" sz="2000" dirty="0" smtClean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928802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{{32{</a:t>
            </a:r>
            <a:r>
              <a:rPr lang="en-US" altLang="zh-CN" sz="4000" dirty="0" err="1" smtClean="0"/>
              <a:t>Rm</a:t>
            </a:r>
            <a:r>
              <a:rPr lang="en-US" altLang="zh-CN" sz="4000" dirty="0" smtClean="0"/>
              <a:t>[31]}},</a:t>
            </a:r>
            <a:r>
              <a:rPr lang="en-US" altLang="zh-CN" sz="4000" dirty="0" err="1" smtClean="0"/>
              <a:t>Rm</a:t>
            </a:r>
            <a:r>
              <a:rPr lang="en-US" altLang="zh-CN" sz="4000" dirty="0" smtClean="0"/>
              <a:t>} &gt;&gt; num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循环右移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sz="2800" dirty="0" smtClean="0"/>
              <a:t>rot</a:t>
            </a:r>
            <a:r>
              <a:rPr lang="zh-CN" altLang="en-US" sz="2800" dirty="0" smtClean="0"/>
              <a:t>等于</a:t>
            </a:r>
            <a:r>
              <a:rPr lang="en-US" sz="2800" dirty="0" smtClean="0"/>
              <a:t>2’b11</a:t>
            </a:r>
            <a:r>
              <a:rPr lang="zh-CN" altLang="en-US" sz="2800" dirty="0" smtClean="0"/>
              <a:t>时，表示循环右移位。具体操作如下：</a:t>
            </a:r>
          </a:p>
          <a:p>
            <a:pPr lvl="1"/>
            <a:r>
              <a:rPr lang="zh-CN" altLang="en-US" sz="2400" dirty="0" smtClean="0"/>
              <a:t>如果</a:t>
            </a:r>
            <a:r>
              <a:rPr lang="en-US" sz="2400" dirty="0" smtClean="0"/>
              <a:t>num==5’b0</a:t>
            </a:r>
            <a:r>
              <a:rPr lang="zh-CN" altLang="en-US" sz="2400" dirty="0" smtClean="0"/>
              <a:t>时，此时表示带扩展的循环右移</a:t>
            </a:r>
            <a:r>
              <a:rPr lang="en-US" sz="2400" dirty="0" smtClean="0"/>
              <a:t>(RRX)</a:t>
            </a:r>
            <a:r>
              <a:rPr lang="zh-CN" altLang="en-US" sz="2400" dirty="0" smtClean="0"/>
              <a:t>。第二操作数：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 = {</a:t>
            </a:r>
            <a:r>
              <a:rPr lang="en-US" sz="2400" dirty="0" err="1" smtClean="0"/>
              <a:t>cpsr_c</a:t>
            </a:r>
            <a:r>
              <a:rPr lang="en-US" sz="2400" dirty="0" smtClean="0"/>
              <a:t>, </a:t>
            </a:r>
            <a:r>
              <a:rPr lang="en-US" sz="2400" dirty="0" err="1" smtClean="0"/>
              <a:t>Rm</a:t>
            </a:r>
            <a:r>
              <a:rPr lang="en-US" sz="2400" dirty="0" smtClean="0"/>
              <a:t>[31:1]}</a:t>
            </a:r>
            <a:r>
              <a:rPr lang="zh-CN" altLang="en-US" sz="2400" dirty="0" smtClean="0"/>
              <a:t>，移位进位：</a:t>
            </a:r>
            <a:r>
              <a:rPr lang="en-US" sz="2400" dirty="0" err="1" smtClean="0"/>
              <a:t>shift_c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en-US" sz="2400" dirty="0" smtClean="0"/>
              <a:t>[0]</a:t>
            </a:r>
            <a:r>
              <a:rPr lang="zh-CN" altLang="en-US" sz="2400" dirty="0" smtClean="0"/>
              <a:t>；</a:t>
            </a:r>
          </a:p>
          <a:p>
            <a:pPr lvl="1"/>
            <a:r>
              <a:rPr lang="zh-CN" altLang="en-US" sz="2400" dirty="0" smtClean="0"/>
              <a:t>如果</a:t>
            </a:r>
            <a:r>
              <a:rPr lang="en-US" sz="2400" dirty="0" smtClean="0"/>
              <a:t>num</a:t>
            </a:r>
            <a:r>
              <a:rPr lang="zh-CN" altLang="en-US" sz="2400" dirty="0" smtClean="0"/>
              <a:t>等于其他时，此时为循环右移位，移位操作数在向右移的同时，移出的</a:t>
            </a:r>
            <a:r>
              <a:rPr lang="en-US" sz="2400" dirty="0" smtClean="0"/>
              <a:t>bit</a:t>
            </a:r>
            <a:r>
              <a:rPr lang="zh-CN" altLang="en-US" sz="2400" dirty="0" smtClean="0"/>
              <a:t>从左边进入。因此，第二操作数：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 = { </a:t>
            </a:r>
            <a:r>
              <a:rPr lang="en-US" sz="2400" dirty="0" err="1" smtClean="0"/>
              <a:t>Rm,Rm</a:t>
            </a:r>
            <a:r>
              <a:rPr lang="en-US" sz="2400" dirty="0" smtClean="0"/>
              <a:t>} &gt;&gt; num</a:t>
            </a:r>
            <a:r>
              <a:rPr lang="zh-CN" altLang="en-US" sz="2400" dirty="0" smtClean="0"/>
              <a:t>；移位进位：</a:t>
            </a:r>
            <a:r>
              <a:rPr lang="en-US" sz="2400" dirty="0" err="1" smtClean="0"/>
              <a:t>shift_c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en-US" sz="2400" dirty="0" smtClean="0"/>
              <a:t>[num-1]</a:t>
            </a:r>
            <a:r>
              <a:rPr lang="zh-CN" altLang="en-US" sz="2400" dirty="0" smtClean="0"/>
              <a:t>。</a:t>
            </a:r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143108" y="2000240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{</a:t>
            </a:r>
            <a:r>
              <a:rPr lang="en-US" altLang="zh-CN" sz="4000" dirty="0" err="1" smtClean="0"/>
              <a:t>Rm,Rm</a:t>
            </a:r>
            <a:r>
              <a:rPr lang="en-US" altLang="zh-CN" sz="4000" dirty="0" smtClean="0"/>
              <a:t>} &gt;&gt; num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处理方式表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285860"/>
          <a:ext cx="8215370" cy="5362956"/>
        </p:xfrm>
        <a:graphic>
          <a:graphicData uri="http://schemas.openxmlformats.org/drawingml/2006/table">
            <a:tbl>
              <a:tblPr/>
              <a:tblGrid>
                <a:gridCol w="1334203"/>
                <a:gridCol w="1230088"/>
                <a:gridCol w="5651079"/>
              </a:tblGrid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操作方式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0000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&amp; sec_operand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0001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EOR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^ sec_operand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0010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SUB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– sec_operand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0011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RSB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sec_operand – Rn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0100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ADD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+ sec_operand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0101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ADC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+ sec_operand + cpsr_c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0110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SBC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– sec_operand + cpsr_c – 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0111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RSC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sec_operand – Rn + cpsr_c – 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1000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TST</a:t>
                      </a:r>
                      <a:endParaRPr lang="zh-CN" sz="18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进行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Rn &amp; sec_operand</a:t>
                      </a: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操作，结果不写入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1001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TEQ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进行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Rn ^ sec_operand</a:t>
                      </a: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操作，结果不写入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1010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CMP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进行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Rn - sec_operand</a:t>
                      </a: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操作，结果不写入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1011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CMN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进行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Rn + sec_operand</a:t>
                      </a:r>
                      <a:r>
                        <a:rPr lang="zh-CN" sz="1800">
                          <a:latin typeface="Calibri"/>
                          <a:ea typeface="宋体"/>
                          <a:cs typeface="Times New Roman"/>
                        </a:rPr>
                        <a:t>操作，结果不写入</a:t>
                      </a: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1100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ORR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| sec_operand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1101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MOV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sec_operand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1110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BIC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Rd = Rn &amp; ~sec_operand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1111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宋体"/>
                          <a:cs typeface="Times New Roman"/>
                        </a:rPr>
                        <a:t>MVN</a:t>
                      </a:r>
                      <a:endParaRPr lang="zh-CN" sz="18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Rd = ~</a:t>
                      </a:r>
                      <a:r>
                        <a:rPr lang="en-US" sz="1800" dirty="0" err="1">
                          <a:latin typeface="Calibri"/>
                          <a:ea typeface="宋体"/>
                          <a:cs typeface="Times New Roman"/>
                        </a:rPr>
                        <a:t>sec_operand</a:t>
                      </a:r>
                      <a:endParaRPr lang="zh-CN" sz="18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写入寄存器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en-US" altLang="zh-CN" dirty="0" smtClean="0"/>
              <a:t>TST/TEQ/CMP/CMN(</a:t>
            </a:r>
            <a:r>
              <a:rPr lang="en-US" altLang="zh-CN" dirty="0" err="1" smtClean="0"/>
              <a:t>Opcode</a:t>
            </a:r>
            <a:r>
              <a:rPr lang="en-US" altLang="zh-CN" dirty="0" smtClean="0"/>
              <a:t>[3:2]==2’b10)</a:t>
            </a:r>
            <a:r>
              <a:rPr lang="zh-CN" altLang="en-US" dirty="0" smtClean="0"/>
              <a:t>，不对寄存器组写入，只写入</a:t>
            </a:r>
            <a:r>
              <a:rPr lang="en-US" altLang="zh-CN" dirty="0" smtClean="0"/>
              <a:t>CPSR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(S</a:t>
            </a:r>
            <a:r>
              <a:rPr lang="zh-CN" altLang="en-US" dirty="0" smtClean="0"/>
              <a:t>一定等于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标志决定是否改写</a:t>
            </a:r>
            <a:r>
              <a:rPr lang="en-US" altLang="zh-CN" dirty="0" smtClean="0"/>
              <a:t>CPSR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Rd==4’hf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具有特殊含义：表示把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CPSR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00240"/>
          <a:ext cx="8572526" cy="490728"/>
        </p:xfrm>
        <a:graphic>
          <a:graphicData uri="http://schemas.openxmlformats.org/drawingml/2006/table">
            <a:tbl>
              <a:tblPr/>
              <a:tblGrid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</a:tblGrid>
              <a:tr h="137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OpCode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rot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加减法改写</a:t>
            </a:r>
            <a:r>
              <a:rPr lang="en-US" altLang="zh-CN" dirty="0" smtClean="0"/>
              <a:t>CPSR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加减法操作：</a:t>
            </a:r>
            <a:r>
              <a:rPr lang="en-US" dirty="0" smtClean="0"/>
              <a:t> SUB</a:t>
            </a:r>
            <a:r>
              <a:rPr lang="zh-CN" altLang="en-US" dirty="0" smtClean="0"/>
              <a:t>、</a:t>
            </a:r>
            <a:r>
              <a:rPr lang="en-US" dirty="0" smtClean="0"/>
              <a:t>RSB</a:t>
            </a:r>
            <a:r>
              <a:rPr lang="zh-CN" altLang="en-US" dirty="0" smtClean="0"/>
              <a:t>、</a:t>
            </a:r>
            <a:r>
              <a:rPr lang="en-US" dirty="0" smtClean="0"/>
              <a:t>ADD</a:t>
            </a:r>
            <a:r>
              <a:rPr lang="zh-CN" altLang="en-US" dirty="0" smtClean="0"/>
              <a:t>、</a:t>
            </a:r>
            <a:r>
              <a:rPr lang="en-US" dirty="0" smtClean="0"/>
              <a:t>ADC</a:t>
            </a:r>
            <a:r>
              <a:rPr lang="zh-CN" altLang="en-US" dirty="0" smtClean="0"/>
              <a:t>、</a:t>
            </a:r>
            <a:r>
              <a:rPr lang="en-US" dirty="0" smtClean="0"/>
              <a:t>SBC</a:t>
            </a:r>
            <a:r>
              <a:rPr lang="zh-CN" altLang="en-US" dirty="0" smtClean="0"/>
              <a:t>、</a:t>
            </a:r>
            <a:r>
              <a:rPr lang="en-US" dirty="0" smtClean="0"/>
              <a:t>RSC</a:t>
            </a:r>
            <a:r>
              <a:rPr lang="zh-CN" altLang="en-US" dirty="0" smtClean="0"/>
              <a:t>、</a:t>
            </a:r>
            <a:r>
              <a:rPr lang="en-US" dirty="0" smtClean="0"/>
              <a:t>CMP</a:t>
            </a:r>
            <a:r>
              <a:rPr lang="zh-CN" altLang="en-US" dirty="0" smtClean="0"/>
              <a:t>、</a:t>
            </a:r>
            <a:r>
              <a:rPr lang="en-US" dirty="0" smtClean="0"/>
              <a:t>CMN</a:t>
            </a:r>
          </a:p>
          <a:p>
            <a:pPr lvl="1"/>
            <a:r>
              <a:rPr lang="en-US" altLang="zh-CN" dirty="0" smtClean="0"/>
              <a:t>N: </a:t>
            </a:r>
            <a:r>
              <a:rPr lang="zh-CN" altLang="en-US" dirty="0" smtClean="0"/>
              <a:t>结果的最高位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Z: </a:t>
            </a:r>
            <a:r>
              <a:rPr lang="zh-CN" altLang="en-US" dirty="0" smtClean="0"/>
              <a:t>结果是否等于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：加减法结果的进位（第</a:t>
            </a:r>
            <a:r>
              <a:rPr lang="en-US" altLang="zh-CN" dirty="0" smtClean="0"/>
              <a:t>33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：加减法的符号位溢出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逻辑改写</a:t>
            </a:r>
            <a:r>
              <a:rPr lang="en-US" altLang="zh-CN" dirty="0" smtClean="0"/>
              <a:t>CPSR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逻辑运算操作：</a:t>
            </a:r>
            <a:r>
              <a:rPr lang="en-US" dirty="0" smtClean="0"/>
              <a:t>AND</a:t>
            </a:r>
            <a:r>
              <a:rPr lang="zh-CN" altLang="en-US" dirty="0" smtClean="0"/>
              <a:t>、</a:t>
            </a:r>
            <a:r>
              <a:rPr lang="en-US" dirty="0" smtClean="0"/>
              <a:t>EOR</a:t>
            </a:r>
            <a:r>
              <a:rPr lang="zh-CN" altLang="en-US" dirty="0" smtClean="0"/>
              <a:t>、</a:t>
            </a:r>
            <a:r>
              <a:rPr lang="en-US" dirty="0" smtClean="0"/>
              <a:t>TST</a:t>
            </a:r>
            <a:r>
              <a:rPr lang="zh-CN" altLang="en-US" dirty="0" smtClean="0"/>
              <a:t>、</a:t>
            </a:r>
            <a:r>
              <a:rPr lang="en-US" dirty="0" smtClean="0"/>
              <a:t>TEQ</a:t>
            </a:r>
            <a:r>
              <a:rPr lang="zh-CN" altLang="en-US" dirty="0" smtClean="0"/>
              <a:t>、</a:t>
            </a:r>
            <a:r>
              <a:rPr lang="en-US" dirty="0" smtClean="0"/>
              <a:t>ORR</a:t>
            </a:r>
            <a:r>
              <a:rPr lang="zh-CN" altLang="en-US" dirty="0" smtClean="0"/>
              <a:t>、</a:t>
            </a:r>
            <a:r>
              <a:rPr lang="en-US" dirty="0" smtClean="0"/>
              <a:t>MOV</a:t>
            </a:r>
            <a:r>
              <a:rPr lang="zh-CN" altLang="en-US" dirty="0" smtClean="0"/>
              <a:t>、</a:t>
            </a:r>
            <a:r>
              <a:rPr lang="en-US" dirty="0" smtClean="0"/>
              <a:t>BIC</a:t>
            </a:r>
            <a:r>
              <a:rPr lang="zh-CN" altLang="en-US" dirty="0" smtClean="0"/>
              <a:t>、</a:t>
            </a:r>
            <a:r>
              <a:rPr lang="en-US" dirty="0" smtClean="0"/>
              <a:t>MVN</a:t>
            </a:r>
          </a:p>
          <a:p>
            <a:pPr lvl="1"/>
            <a:r>
              <a:rPr lang="en-US" altLang="zh-CN" dirty="0" smtClean="0"/>
              <a:t>N: </a:t>
            </a:r>
            <a:r>
              <a:rPr lang="zh-CN" altLang="en-US" dirty="0" smtClean="0"/>
              <a:t>结果的最高位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Z: </a:t>
            </a:r>
            <a:r>
              <a:rPr lang="zh-CN" altLang="en-US" dirty="0" smtClean="0"/>
              <a:t>结果是否等于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smtClean="0"/>
              <a:t>C:  </a:t>
            </a:r>
            <a:r>
              <a:rPr lang="zh-CN" altLang="en-US" dirty="0" smtClean="0"/>
              <a:t>第二操作数产生时的移位进位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：不改变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4282" y="1785926"/>
          <a:ext cx="8358239" cy="529456"/>
        </p:xfrm>
        <a:graphic>
          <a:graphicData uri="http://schemas.openxmlformats.org/drawingml/2006/table">
            <a:tbl>
              <a:tblPr/>
              <a:tblGrid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254107"/>
                <a:gridCol w="225968"/>
                <a:gridCol w="282247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</a:tblGrid>
              <a:tr h="201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OpCode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rot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105" name="Group 1"/>
          <p:cNvGrpSpPr>
            <a:grpSpLocks noChangeAspect="1"/>
          </p:cNvGrpSpPr>
          <p:nvPr/>
        </p:nvGrpSpPr>
        <p:grpSpPr bwMode="auto">
          <a:xfrm>
            <a:off x="357158" y="2571744"/>
            <a:ext cx="8215370" cy="3912316"/>
            <a:chOff x="1800" y="10254"/>
            <a:chExt cx="8306" cy="3955"/>
          </a:xfrm>
        </p:grpSpPr>
        <p:sp>
          <p:nvSpPr>
            <p:cNvPr id="4713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800" y="10254"/>
              <a:ext cx="8306" cy="39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3495" y="12570"/>
              <a:ext cx="1242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3644" y="12840"/>
              <a:ext cx="101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移位操作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32" name="AutoShape 28"/>
            <p:cNvSpPr>
              <a:spLocks noChangeArrowheads="1"/>
            </p:cNvSpPr>
            <p:nvPr/>
          </p:nvSpPr>
          <p:spPr bwMode="auto">
            <a:xfrm>
              <a:off x="4737" y="12705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31" name="AutoShape 27"/>
            <p:cNvSpPr>
              <a:spLocks noChangeShapeType="1"/>
            </p:cNvSpPr>
            <p:nvPr/>
          </p:nvSpPr>
          <p:spPr bwMode="auto">
            <a:xfrm>
              <a:off x="4737" y="13199"/>
              <a:ext cx="9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9" name="AutoShape 25"/>
            <p:cNvSpPr>
              <a:spLocks noChangeArrowheads="1"/>
            </p:cNvSpPr>
            <p:nvPr/>
          </p:nvSpPr>
          <p:spPr bwMode="auto">
            <a:xfrm>
              <a:off x="4737" y="11280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5670" y="10950"/>
              <a:ext cx="1500" cy="26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5824" y="11805"/>
              <a:ext cx="134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Data Process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6" name="AutoShape 22"/>
            <p:cNvSpPr>
              <a:spLocks noChangeArrowheads="1"/>
            </p:cNvSpPr>
            <p:nvPr/>
          </p:nvSpPr>
          <p:spPr bwMode="auto">
            <a:xfrm>
              <a:off x="7170" y="11535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8088" y="1089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8088" y="1117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8088" y="1147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8088" y="1177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8088" y="1207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8088" y="1236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8088" y="1314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18" name="AutoShape 14"/>
            <p:cNvSpPr>
              <a:spLocks noChangeShapeType="1"/>
            </p:cNvSpPr>
            <p:nvPr/>
          </p:nvSpPr>
          <p:spPr bwMode="auto">
            <a:xfrm>
              <a:off x="7170" y="13332"/>
              <a:ext cx="9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8037" y="10410"/>
              <a:ext cx="105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8088" y="12782"/>
              <a:ext cx="7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15" name="AutoShape 11"/>
            <p:cNvSpPr>
              <a:spLocks noChangeArrowheads="1"/>
            </p:cNvSpPr>
            <p:nvPr/>
          </p:nvSpPr>
          <p:spPr bwMode="auto">
            <a:xfrm>
              <a:off x="2805" y="12570"/>
              <a:ext cx="690" cy="180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14" name="AutoShape 10"/>
            <p:cNvSpPr>
              <a:spLocks noChangeShapeType="1"/>
            </p:cNvSpPr>
            <p:nvPr/>
          </p:nvSpPr>
          <p:spPr bwMode="auto">
            <a:xfrm>
              <a:off x="2880" y="13050"/>
              <a:ext cx="6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2145" y="12345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2145" y="12782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rot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145" y="13199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7530" y="11100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4796" y="12291"/>
              <a:ext cx="129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第二操作数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4111" y="11121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07" name="Rectangle 3"/>
            <p:cNvSpPr>
              <a:spLocks noChangeArrowheads="1"/>
            </p:cNvSpPr>
            <p:nvPr/>
          </p:nvSpPr>
          <p:spPr bwMode="auto">
            <a:xfrm>
              <a:off x="4901" y="13260"/>
              <a:ext cx="97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移位进位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06" name="AutoShape 2"/>
            <p:cNvSpPr>
              <a:spLocks noChangeArrowheads="1"/>
            </p:cNvSpPr>
            <p:nvPr/>
          </p:nvSpPr>
          <p:spPr bwMode="auto">
            <a:xfrm>
              <a:off x="2805" y="13260"/>
              <a:ext cx="690" cy="180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逻辑左移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197229"/>
          </a:xfrm>
        </p:spPr>
        <p:txBody>
          <a:bodyPr/>
          <a:lstStyle/>
          <a:p>
            <a:r>
              <a:rPr lang="en-US" sz="2400" dirty="0" smtClean="0"/>
              <a:t>rot==2’b00</a:t>
            </a:r>
            <a:r>
              <a:rPr lang="zh-CN" altLang="en-US" sz="2400" dirty="0" smtClean="0"/>
              <a:t>时，表示逻辑左移位。</a:t>
            </a:r>
          </a:p>
          <a:p>
            <a:pPr lvl="1"/>
            <a:r>
              <a:rPr lang="en-US" sz="2400" dirty="0" smtClean="0"/>
              <a:t>Rs[7:0]==8’d0</a:t>
            </a:r>
            <a:r>
              <a:rPr lang="zh-CN" altLang="en-US" sz="2400" dirty="0" smtClean="0"/>
              <a:t>时，第二操作数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zh-CN" altLang="en-US" sz="2400" dirty="0" smtClean="0"/>
              <a:t>，无移位进位；</a:t>
            </a:r>
          </a:p>
          <a:p>
            <a:pPr lvl="1"/>
            <a:r>
              <a:rPr lang="en-US" sz="2400" dirty="0" smtClean="0"/>
              <a:t>Rs[7:0]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sz="2400" dirty="0" smtClean="0"/>
              <a:t>31</a:t>
            </a:r>
            <a:r>
              <a:rPr lang="zh-CN" altLang="en-US" sz="2400" dirty="0" smtClean="0"/>
              <a:t>之间时，第二操作数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= </a:t>
            </a:r>
            <a:r>
              <a:rPr lang="en-US" sz="2400" dirty="0" err="1" smtClean="0"/>
              <a:t>Rm</a:t>
            </a:r>
            <a:r>
              <a:rPr lang="en-US" sz="2400" dirty="0" smtClean="0"/>
              <a:t>&lt;&lt;Rs[7:0]; </a:t>
            </a:r>
            <a:r>
              <a:rPr lang="zh-CN" altLang="en-US" sz="2400" dirty="0" smtClean="0"/>
              <a:t>移位进位</a:t>
            </a:r>
            <a:r>
              <a:rPr lang="en-US" sz="2400" dirty="0" smtClean="0"/>
              <a:t> </a:t>
            </a:r>
            <a:r>
              <a:rPr lang="en-US" sz="2400" dirty="0" err="1" smtClean="0"/>
              <a:t>shift_c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en-US" sz="2400" dirty="0" smtClean="0"/>
              <a:t>[32-Rs[7:0]]</a:t>
            </a:r>
            <a:r>
              <a:rPr lang="zh-CN" altLang="en-US" sz="2400" dirty="0" smtClean="0"/>
              <a:t>。</a:t>
            </a:r>
          </a:p>
          <a:p>
            <a:pPr lvl="1"/>
            <a:r>
              <a:rPr lang="en-US" sz="2400" dirty="0" smtClean="0"/>
              <a:t>Rs[7:0]==8’d32</a:t>
            </a:r>
            <a:r>
              <a:rPr lang="zh-CN" altLang="en-US" sz="2400" dirty="0" smtClean="0"/>
              <a:t>时，第二操作数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= 32’b0</a:t>
            </a:r>
            <a:r>
              <a:rPr lang="zh-CN" altLang="en-US" sz="2400" dirty="0" smtClean="0"/>
              <a:t>；移位进位</a:t>
            </a:r>
            <a:r>
              <a:rPr lang="en-US" sz="2400" dirty="0" err="1" smtClean="0"/>
              <a:t>shift_c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en-US" sz="2400" dirty="0" smtClean="0"/>
              <a:t>[0]</a:t>
            </a:r>
            <a:r>
              <a:rPr lang="zh-CN" altLang="en-US" sz="2400" dirty="0" smtClean="0"/>
              <a:t>；</a:t>
            </a:r>
          </a:p>
          <a:p>
            <a:pPr lvl="1"/>
            <a:r>
              <a:rPr lang="en-US" sz="2400" dirty="0" smtClean="0"/>
              <a:t>Rs[7:0]&gt;8’d32</a:t>
            </a:r>
            <a:r>
              <a:rPr lang="zh-CN" altLang="en-US" sz="2400" dirty="0" smtClean="0"/>
              <a:t>时，第二操作数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 = 32’b0</a:t>
            </a:r>
            <a:r>
              <a:rPr lang="zh-CN" altLang="en-US" sz="2400" dirty="0" smtClean="0"/>
              <a:t>；移位进位</a:t>
            </a:r>
            <a:r>
              <a:rPr lang="en-US" sz="2400" dirty="0" err="1" smtClean="0"/>
              <a:t>shift_c</a:t>
            </a:r>
            <a:r>
              <a:rPr lang="en-US" sz="2400" dirty="0" smtClean="0"/>
              <a:t> = 1’b0</a:t>
            </a:r>
            <a:r>
              <a:rPr lang="zh-CN" altLang="en-US" sz="2400" dirty="0" smtClean="0"/>
              <a:t>；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5984" y="185736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Rm</a:t>
            </a:r>
            <a:r>
              <a:rPr lang="en-US" altLang="zh-CN" sz="4000" dirty="0" smtClean="0"/>
              <a:t> &lt;&lt; Rs[7:0]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逻辑右移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/>
          <a:lstStyle/>
          <a:p>
            <a:r>
              <a:rPr lang="en-US" sz="2400" dirty="0" smtClean="0"/>
              <a:t>rot==2’b01</a:t>
            </a:r>
            <a:r>
              <a:rPr lang="zh-CN" altLang="en-US" sz="2400" dirty="0" smtClean="0"/>
              <a:t>时，表示逻辑右移位</a:t>
            </a:r>
          </a:p>
          <a:p>
            <a:pPr lvl="1"/>
            <a:r>
              <a:rPr lang="en-US" sz="2000" dirty="0" smtClean="0"/>
              <a:t>Rs[7:0] == 8’d0</a:t>
            </a:r>
            <a:r>
              <a:rPr lang="zh-CN" altLang="en-US" sz="2000" dirty="0" smtClean="0"/>
              <a:t>时，第二操作数</a:t>
            </a:r>
            <a:r>
              <a:rPr lang="en-US" sz="2000" dirty="0" smtClean="0"/>
              <a:t> 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zh-CN" altLang="en-US" sz="2000" dirty="0" smtClean="0"/>
              <a:t>，无移位进位；</a:t>
            </a:r>
          </a:p>
          <a:p>
            <a:pPr lvl="1"/>
            <a:r>
              <a:rPr lang="en-US" sz="2000" dirty="0" smtClean="0"/>
              <a:t>Rs[7:0]</a:t>
            </a:r>
            <a:r>
              <a:rPr lang="zh-CN" altLang="en-US" sz="2000" dirty="0" smtClean="0"/>
              <a:t>在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sz="2000" dirty="0" smtClean="0"/>
              <a:t>31</a:t>
            </a:r>
            <a:r>
              <a:rPr lang="zh-CN" altLang="en-US" sz="2000" dirty="0" smtClean="0"/>
              <a:t>之间时，第二操作数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&gt;&gt;Rs[7:0]</a:t>
            </a:r>
            <a:r>
              <a:rPr lang="zh-CN" altLang="en-US" sz="2000" dirty="0" smtClean="0"/>
              <a:t>；移位进位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[Rs[7:0]-1]</a:t>
            </a:r>
            <a:r>
              <a:rPr lang="zh-CN" altLang="en-US" sz="2000" dirty="0" smtClean="0"/>
              <a:t>；</a:t>
            </a:r>
          </a:p>
          <a:p>
            <a:pPr lvl="1"/>
            <a:r>
              <a:rPr lang="en-US" sz="2000" dirty="0" smtClean="0"/>
              <a:t>Rs[7:0]==8’d32</a:t>
            </a:r>
            <a:r>
              <a:rPr lang="zh-CN" altLang="en-US" sz="2000" dirty="0" smtClean="0"/>
              <a:t>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= 32’b0</a:t>
            </a:r>
            <a:r>
              <a:rPr lang="zh-CN" altLang="en-US" sz="2000" dirty="0" smtClean="0"/>
              <a:t>；移位进位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[31]</a:t>
            </a:r>
            <a:r>
              <a:rPr lang="zh-CN" altLang="en-US" sz="2000" dirty="0" smtClean="0"/>
              <a:t>；</a:t>
            </a:r>
          </a:p>
          <a:p>
            <a:pPr lvl="1"/>
            <a:r>
              <a:rPr lang="en-US" sz="2000" dirty="0" smtClean="0"/>
              <a:t>Rs[7:0]&gt;8’d32</a:t>
            </a:r>
            <a:r>
              <a:rPr lang="zh-CN" altLang="en-US" sz="2000" dirty="0" smtClean="0"/>
              <a:t>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32’b0</a:t>
            </a:r>
            <a:r>
              <a:rPr lang="zh-CN" altLang="en-US" sz="2000" dirty="0" smtClean="0"/>
              <a:t>；移位进位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1’b0</a:t>
            </a:r>
            <a:r>
              <a:rPr lang="zh-CN" altLang="en-US" sz="2000" dirty="0" smtClean="0"/>
              <a:t>；</a:t>
            </a: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2000240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{32’b0,Rm} &gt;&gt; Rs[7:0]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算术右移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2840039"/>
          </a:xfrm>
        </p:spPr>
        <p:txBody>
          <a:bodyPr/>
          <a:lstStyle/>
          <a:p>
            <a:r>
              <a:rPr lang="en-US" sz="2400" dirty="0" smtClean="0"/>
              <a:t>rot==2’b10</a:t>
            </a:r>
            <a:r>
              <a:rPr lang="zh-CN" altLang="en-US" sz="2400" dirty="0" smtClean="0"/>
              <a:t>时，表示算术右移位</a:t>
            </a:r>
          </a:p>
          <a:p>
            <a:pPr lvl="1"/>
            <a:r>
              <a:rPr lang="en-US" sz="2000" dirty="0" smtClean="0"/>
              <a:t>Rs[7:0] == 8’d0</a:t>
            </a:r>
            <a:r>
              <a:rPr lang="zh-CN" altLang="en-US" sz="2000" dirty="0" smtClean="0"/>
              <a:t>时，第二操作数</a:t>
            </a:r>
            <a:r>
              <a:rPr lang="en-US" sz="2000" dirty="0" smtClean="0"/>
              <a:t> 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zh-CN" altLang="en-US" sz="2000" dirty="0" smtClean="0"/>
              <a:t>，无移位进位；</a:t>
            </a:r>
          </a:p>
          <a:p>
            <a:pPr lvl="1"/>
            <a:r>
              <a:rPr lang="en-US" sz="2000" dirty="0" smtClean="0"/>
              <a:t>Rs[7:0]</a:t>
            </a:r>
            <a:r>
              <a:rPr lang="zh-CN" altLang="en-US" sz="2000" dirty="0" smtClean="0"/>
              <a:t>在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sz="2000" dirty="0" smtClean="0"/>
              <a:t>31</a:t>
            </a:r>
            <a:r>
              <a:rPr lang="zh-CN" altLang="en-US" sz="2000" dirty="0" smtClean="0"/>
              <a:t>之间时，第二操作数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{ {32{</a:t>
            </a:r>
            <a:r>
              <a:rPr lang="en-US" sz="2000" dirty="0" err="1" smtClean="0"/>
              <a:t>Rm</a:t>
            </a:r>
            <a:r>
              <a:rPr lang="en-US" sz="2000" dirty="0" smtClean="0"/>
              <a:t>[31]}},</a:t>
            </a:r>
            <a:r>
              <a:rPr lang="en-US" sz="2000" dirty="0" err="1" smtClean="0"/>
              <a:t>Rm</a:t>
            </a:r>
            <a:r>
              <a:rPr lang="en-US" sz="2000" dirty="0" smtClean="0"/>
              <a:t>}&gt;&gt;Rs[7:0]</a:t>
            </a:r>
            <a:r>
              <a:rPr lang="zh-CN" altLang="en-US" sz="2000" dirty="0" smtClean="0"/>
              <a:t>；移位进位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[Rs[7:0]-1]</a:t>
            </a:r>
            <a:r>
              <a:rPr lang="zh-CN" altLang="en-US" sz="2000" dirty="0" smtClean="0"/>
              <a:t>。</a:t>
            </a:r>
          </a:p>
          <a:p>
            <a:pPr lvl="1"/>
            <a:r>
              <a:rPr lang="en-US" sz="2000" dirty="0" smtClean="0"/>
              <a:t>Rs[7:0]&gt;=8’d32</a:t>
            </a:r>
            <a:r>
              <a:rPr lang="zh-CN" altLang="en-US" sz="2000" dirty="0" smtClean="0"/>
              <a:t>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{32{</a:t>
            </a:r>
            <a:r>
              <a:rPr lang="en-US" sz="2000" dirty="0" err="1" smtClean="0"/>
              <a:t>Rm</a:t>
            </a:r>
            <a:r>
              <a:rPr lang="en-US" sz="2000" dirty="0" smtClean="0"/>
              <a:t>[31]}}</a:t>
            </a:r>
            <a:r>
              <a:rPr lang="zh-CN" altLang="en-US" sz="2000" dirty="0" smtClean="0"/>
              <a:t>；移位进位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[31]</a:t>
            </a:r>
            <a:r>
              <a:rPr lang="zh-CN" altLang="en-US" sz="2000" dirty="0" smtClean="0"/>
              <a:t>；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928802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{{32{</a:t>
            </a:r>
            <a:r>
              <a:rPr lang="en-US" altLang="zh-CN" sz="4000" dirty="0" err="1" smtClean="0"/>
              <a:t>Rm</a:t>
            </a:r>
            <a:r>
              <a:rPr lang="en-US" altLang="zh-CN" sz="4000" dirty="0" smtClean="0"/>
              <a:t>[31]}},</a:t>
            </a:r>
            <a:r>
              <a:rPr lang="en-US" altLang="zh-CN" sz="4000" dirty="0" err="1" smtClean="0"/>
              <a:t>Rm</a:t>
            </a:r>
            <a:r>
              <a:rPr lang="en-US" altLang="zh-CN" sz="4000" dirty="0" smtClean="0"/>
              <a:t>} &gt;&gt; Rs[7:0]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处理器模型</a:t>
            </a:r>
            <a:endParaRPr lang="zh-CN" altLang="en-US" dirty="0"/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571472" y="1785926"/>
            <a:ext cx="7500990" cy="4540658"/>
            <a:chOff x="1800" y="4554"/>
            <a:chExt cx="8306" cy="6067"/>
          </a:xfrm>
        </p:grpSpPr>
        <p:sp>
          <p:nvSpPr>
            <p:cNvPr id="19498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00" y="4554"/>
              <a:ext cx="8306" cy="6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4335" y="4842"/>
              <a:ext cx="3690" cy="5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5" name="AutoShape 39"/>
            <p:cNvSpPr>
              <a:spLocks noChangeShapeType="1"/>
            </p:cNvSpPr>
            <p:nvPr/>
          </p:nvSpPr>
          <p:spPr bwMode="auto">
            <a:xfrm>
              <a:off x="2235" y="7392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4" name="AutoShape 38"/>
            <p:cNvSpPr>
              <a:spLocks noChangeShapeType="1"/>
            </p:cNvSpPr>
            <p:nvPr/>
          </p:nvSpPr>
          <p:spPr bwMode="auto">
            <a:xfrm>
              <a:off x="3240" y="7392"/>
              <a:ext cx="1" cy="15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3" name="AutoShape 37"/>
            <p:cNvSpPr>
              <a:spLocks noChangeShapeType="1"/>
            </p:cNvSpPr>
            <p:nvPr/>
          </p:nvSpPr>
          <p:spPr bwMode="auto">
            <a:xfrm>
              <a:off x="2235" y="893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2235" y="7527"/>
              <a:ext cx="930" cy="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指令池（指令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cache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）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91" name="AutoShape 35"/>
            <p:cNvSpPr>
              <a:spLocks noChangeShapeType="1"/>
            </p:cNvSpPr>
            <p:nvPr/>
          </p:nvSpPr>
          <p:spPr bwMode="auto">
            <a:xfrm>
              <a:off x="8430" y="659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0" name="AutoShape 34"/>
            <p:cNvSpPr>
              <a:spLocks noChangeShapeType="1"/>
            </p:cNvSpPr>
            <p:nvPr/>
          </p:nvSpPr>
          <p:spPr bwMode="auto">
            <a:xfrm>
              <a:off x="8429" y="6597"/>
              <a:ext cx="1" cy="1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9" name="AutoShape 33"/>
            <p:cNvSpPr>
              <a:spLocks noChangeShapeType="1"/>
            </p:cNvSpPr>
            <p:nvPr/>
          </p:nvSpPr>
          <p:spPr bwMode="auto">
            <a:xfrm>
              <a:off x="8445" y="803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8535" y="6687"/>
              <a:ext cx="990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数据池（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RAM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、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cache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或寄存器）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87" name="AutoShape 31"/>
            <p:cNvSpPr>
              <a:spLocks noChangeShapeType="1"/>
            </p:cNvSpPr>
            <p:nvPr/>
          </p:nvSpPr>
          <p:spPr bwMode="auto">
            <a:xfrm flipH="1">
              <a:off x="3241" y="7563"/>
              <a:ext cx="127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4515" y="7038"/>
              <a:ext cx="930" cy="1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5" name="AutoShape 29"/>
            <p:cNvSpPr>
              <a:spLocks noChangeArrowheads="1"/>
            </p:cNvSpPr>
            <p:nvPr/>
          </p:nvSpPr>
          <p:spPr bwMode="auto">
            <a:xfrm rot="10800000">
              <a:off x="3240" y="7711"/>
              <a:ext cx="1275" cy="227"/>
            </a:xfrm>
            <a:prstGeom prst="rightArrow">
              <a:avLst>
                <a:gd name="adj1" fmla="val 50000"/>
                <a:gd name="adj2" fmla="val 14041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4" name="AutoShape 28"/>
            <p:cNvSpPr>
              <a:spLocks noChangeArrowheads="1"/>
            </p:cNvSpPr>
            <p:nvPr/>
          </p:nvSpPr>
          <p:spPr bwMode="auto">
            <a:xfrm>
              <a:off x="3241" y="8487"/>
              <a:ext cx="3119" cy="227"/>
            </a:xfrm>
            <a:prstGeom prst="rightArrow">
              <a:avLst>
                <a:gd name="adj1" fmla="val 50000"/>
                <a:gd name="adj2" fmla="val 343502"/>
              </a:avLst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4636" y="7204"/>
              <a:ext cx="88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读取指令模块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3241" y="7038"/>
              <a:ext cx="127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取指令使能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3241" y="7900"/>
              <a:ext cx="127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取指令地址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6285" y="8397"/>
              <a:ext cx="1530" cy="5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6596" y="8398"/>
              <a:ext cx="112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执行指令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5820" y="601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5820" y="629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5820" y="659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5820" y="689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5820" y="719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5820" y="748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5597" y="5604"/>
              <a:ext cx="115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>
              <a:off x="6525" y="6876"/>
              <a:ext cx="690" cy="298"/>
            </a:xfrm>
            <a:prstGeom prst="curvedUpArrow">
              <a:avLst>
                <a:gd name="adj1" fmla="val 46309"/>
                <a:gd name="adj2" fmla="val 92617"/>
                <a:gd name="adj3" fmla="val 33333"/>
              </a:avLst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6915" y="6415"/>
              <a:ext cx="495" cy="476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 rot="10630143" flipV="1">
              <a:off x="6523" y="6020"/>
              <a:ext cx="687" cy="395"/>
            </a:xfrm>
            <a:custGeom>
              <a:avLst/>
              <a:gdLst>
                <a:gd name="G0" fmla="+- 13941 0 0"/>
                <a:gd name="G1" fmla="+- 3714 0 0"/>
                <a:gd name="G2" fmla="+- 12158 0 3714"/>
                <a:gd name="G3" fmla="+- G2 0 3714"/>
                <a:gd name="G4" fmla="*/ G3 32768 32059"/>
                <a:gd name="G5" fmla="*/ G4 1 2"/>
                <a:gd name="G6" fmla="+- 21600 0 13941"/>
                <a:gd name="G7" fmla="*/ G6 3714 6079"/>
                <a:gd name="G8" fmla="+- G7 13941 0"/>
                <a:gd name="T0" fmla="*/ 13941 w 21600"/>
                <a:gd name="T1" fmla="*/ 0 h 21600"/>
                <a:gd name="T2" fmla="*/ 13941 w 21600"/>
                <a:gd name="T3" fmla="*/ 12158 h 21600"/>
                <a:gd name="T4" fmla="*/ 2418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3941" y="0"/>
                  </a:lnTo>
                  <a:lnTo>
                    <a:pt x="13941" y="3714"/>
                  </a:lnTo>
                  <a:lnTo>
                    <a:pt x="12427" y="3714"/>
                  </a:lnTo>
                  <a:cubicBezTo>
                    <a:pt x="5564" y="3714"/>
                    <a:pt x="0" y="7495"/>
                    <a:pt x="0" y="12158"/>
                  </a:cubicBezTo>
                  <a:lnTo>
                    <a:pt x="0" y="21600"/>
                  </a:lnTo>
                  <a:lnTo>
                    <a:pt x="4835" y="21600"/>
                  </a:lnTo>
                  <a:lnTo>
                    <a:pt x="4835" y="12158"/>
                  </a:lnTo>
                  <a:cubicBezTo>
                    <a:pt x="4835" y="10107"/>
                    <a:pt x="8234" y="8444"/>
                    <a:pt x="12427" y="8444"/>
                  </a:cubicBezTo>
                  <a:lnTo>
                    <a:pt x="13941" y="8444"/>
                  </a:lnTo>
                  <a:lnTo>
                    <a:pt x="13941" y="12158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7350" y="7317"/>
              <a:ext cx="540" cy="583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7890" y="7398"/>
              <a:ext cx="539" cy="403"/>
            </a:xfrm>
            <a:prstGeom prst="leftRightArrow">
              <a:avLst>
                <a:gd name="adj1" fmla="val 50000"/>
                <a:gd name="adj2" fmla="val 26749"/>
              </a:avLst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6525" y="7398"/>
              <a:ext cx="825" cy="403"/>
            </a:xfrm>
            <a:prstGeom prst="leftRightArrow">
              <a:avLst>
                <a:gd name="adj1" fmla="val 50000"/>
                <a:gd name="adj2" fmla="val 40943"/>
              </a:avLst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6360" y="5014"/>
              <a:ext cx="153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6671" y="5015"/>
              <a:ext cx="1053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中断处理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>
              <a:off x="2895" y="5240"/>
              <a:ext cx="34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 flipV="1">
              <a:off x="7215" y="6828"/>
              <a:ext cx="1" cy="1569"/>
            </a:xfrm>
            <a:prstGeom prst="straightConnector1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1" name="AutoShape 5"/>
            <p:cNvSpPr>
              <a:spLocks noChangeShapeType="1"/>
            </p:cNvSpPr>
            <p:nvPr/>
          </p:nvSpPr>
          <p:spPr bwMode="auto">
            <a:xfrm flipV="1">
              <a:off x="7620" y="7813"/>
              <a:ext cx="1" cy="585"/>
            </a:xfrm>
            <a:prstGeom prst="straightConnector1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2396" y="4778"/>
              <a:ext cx="105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中断信号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59" name="AutoShape 3"/>
            <p:cNvSpPr>
              <a:spLocks noChangeShapeType="1"/>
            </p:cNvSpPr>
            <p:nvPr/>
          </p:nvSpPr>
          <p:spPr bwMode="auto">
            <a:xfrm>
              <a:off x="7619" y="5554"/>
              <a:ext cx="1" cy="17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58" name="AutoShape 2"/>
            <p:cNvSpPr>
              <a:spLocks noChangeShapeType="1"/>
            </p:cNvSpPr>
            <p:nvPr/>
          </p:nvSpPr>
          <p:spPr bwMode="auto">
            <a:xfrm>
              <a:off x="7216" y="5554"/>
              <a:ext cx="15" cy="9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循环右移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982915"/>
          </a:xfrm>
        </p:spPr>
        <p:txBody>
          <a:bodyPr/>
          <a:lstStyle/>
          <a:p>
            <a:r>
              <a:rPr lang="en-US" sz="2400" dirty="0" smtClean="0"/>
              <a:t>rot==2’b11</a:t>
            </a:r>
            <a:r>
              <a:rPr lang="zh-CN" altLang="en-US" sz="2400" dirty="0" smtClean="0"/>
              <a:t>时，表示循环右移位</a:t>
            </a:r>
          </a:p>
          <a:p>
            <a:pPr lvl="1"/>
            <a:r>
              <a:rPr lang="en-US" sz="2000" dirty="0" err="1" smtClean="0"/>
              <a:t>Rm</a:t>
            </a:r>
            <a:r>
              <a:rPr lang="en-US" sz="2000" dirty="0" smtClean="0"/>
              <a:t>[7:0]==8’d0</a:t>
            </a:r>
            <a:r>
              <a:rPr lang="zh-CN" altLang="en-US" sz="2000" dirty="0" smtClean="0"/>
              <a:t>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zh-CN" altLang="en-US" sz="2000" dirty="0" smtClean="0"/>
              <a:t>，无移位进位；</a:t>
            </a:r>
          </a:p>
          <a:p>
            <a:pPr lvl="1"/>
            <a:r>
              <a:rPr lang="en-US" sz="2000" dirty="0" err="1" smtClean="0"/>
              <a:t>Rm</a:t>
            </a:r>
            <a:r>
              <a:rPr lang="en-US" sz="2000" dirty="0" smtClean="0"/>
              <a:t>[7:0]==8’d32</a:t>
            </a:r>
            <a:r>
              <a:rPr lang="zh-CN" altLang="en-US" sz="2000" dirty="0" smtClean="0"/>
              <a:t>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= </a:t>
            </a:r>
            <a:r>
              <a:rPr lang="en-US" sz="2000" dirty="0" err="1" smtClean="0"/>
              <a:t>Rm</a:t>
            </a:r>
            <a:r>
              <a:rPr lang="zh-CN" altLang="en-US" sz="2000" dirty="0" smtClean="0"/>
              <a:t>，移位进位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[31]</a:t>
            </a:r>
            <a:r>
              <a:rPr lang="zh-CN" altLang="en-US" sz="2000" dirty="0" smtClean="0"/>
              <a:t>；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en-US" sz="2000" dirty="0" err="1" smtClean="0"/>
              <a:t>Rm</a:t>
            </a:r>
            <a:r>
              <a:rPr lang="en-US" sz="2000" dirty="0" smtClean="0"/>
              <a:t>[7:0]</a:t>
            </a:r>
            <a:r>
              <a:rPr lang="zh-CN" altLang="en-US" sz="2000" dirty="0" smtClean="0"/>
              <a:t>为其他值时，只有</a:t>
            </a:r>
            <a:r>
              <a:rPr lang="en-US" sz="2000" dirty="0" err="1" smtClean="0"/>
              <a:t>Rm</a:t>
            </a:r>
            <a:r>
              <a:rPr lang="en-US" sz="2000" dirty="0" smtClean="0"/>
              <a:t>[4:0]</a:t>
            </a:r>
            <a:r>
              <a:rPr lang="zh-CN" altLang="en-US" sz="2000" dirty="0" smtClean="0"/>
              <a:t>生效，这时，第二操作数</a:t>
            </a:r>
            <a:r>
              <a:rPr lang="en-US" sz="2000" dirty="0" err="1" smtClean="0"/>
              <a:t>sec_operand</a:t>
            </a:r>
            <a:r>
              <a:rPr lang="en-US" sz="2000" dirty="0" smtClean="0"/>
              <a:t> =  { {32{</a:t>
            </a:r>
            <a:r>
              <a:rPr lang="en-US" sz="2000" dirty="0" err="1" smtClean="0"/>
              <a:t>Rm</a:t>
            </a:r>
            <a:r>
              <a:rPr lang="en-US" sz="2000" dirty="0" smtClean="0"/>
              <a:t>[31]}},</a:t>
            </a:r>
            <a:r>
              <a:rPr lang="en-US" sz="2000" dirty="0" err="1" smtClean="0"/>
              <a:t>Rm</a:t>
            </a:r>
            <a:r>
              <a:rPr lang="en-US" sz="2000" dirty="0" smtClean="0"/>
              <a:t>}&gt;&gt;</a:t>
            </a:r>
            <a:r>
              <a:rPr lang="en-US" sz="2000" dirty="0" err="1" smtClean="0"/>
              <a:t>Rm</a:t>
            </a:r>
            <a:r>
              <a:rPr lang="en-US" sz="2000" dirty="0" smtClean="0"/>
              <a:t>[4:0]</a:t>
            </a:r>
            <a:r>
              <a:rPr lang="zh-CN" altLang="en-US" sz="2000" dirty="0" smtClean="0"/>
              <a:t>；移位进位</a:t>
            </a:r>
            <a:r>
              <a:rPr lang="en-US" sz="2000" dirty="0" err="1" smtClean="0"/>
              <a:t>shift_c</a:t>
            </a:r>
            <a:r>
              <a:rPr lang="en-US" sz="2000" dirty="0" smtClean="0"/>
              <a:t> = </a:t>
            </a:r>
            <a:r>
              <a:rPr lang="en-US" sz="2000" dirty="0" err="1" smtClean="0"/>
              <a:t>Rm</a:t>
            </a:r>
            <a:r>
              <a:rPr lang="en-US" sz="2000" dirty="0" smtClean="0"/>
              <a:t>[</a:t>
            </a:r>
            <a:r>
              <a:rPr lang="en-US" sz="2000" dirty="0" err="1" smtClean="0"/>
              <a:t>Rm</a:t>
            </a:r>
            <a:r>
              <a:rPr lang="en-US" sz="2000" dirty="0" smtClean="0"/>
              <a:t>[4:0]-1]</a:t>
            </a:r>
            <a:r>
              <a:rPr lang="zh-CN" altLang="en-US" sz="2000" dirty="0" smtClean="0"/>
              <a:t>。之所以移位数目固定在</a:t>
            </a:r>
            <a:r>
              <a:rPr lang="en-US" sz="2000" dirty="0" smtClean="0"/>
              <a:t>0~31</a:t>
            </a:r>
            <a:r>
              <a:rPr lang="zh-CN" altLang="en-US" sz="2000" dirty="0" smtClean="0"/>
              <a:t>之间，是因为如果超过了</a:t>
            </a:r>
            <a:r>
              <a:rPr lang="en-US" sz="2000" dirty="0" smtClean="0"/>
              <a:t>32</a:t>
            </a:r>
            <a:r>
              <a:rPr lang="zh-CN" altLang="en-US" sz="2000" dirty="0" smtClean="0"/>
              <a:t>位，会循环移位一轮。因此，在这种情况下，所有的移位数目都会归化为移位</a:t>
            </a:r>
            <a:r>
              <a:rPr lang="en-US" sz="2000" dirty="0" smtClean="0"/>
              <a:t>0~31</a:t>
            </a:r>
            <a:r>
              <a:rPr lang="zh-CN" altLang="en-US" sz="2000" dirty="0" smtClean="0"/>
              <a:t>位。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2000240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{</a:t>
            </a:r>
            <a:r>
              <a:rPr lang="en-US" altLang="zh-CN" sz="4000" dirty="0" err="1" smtClean="0"/>
              <a:t>Rm,Rm</a:t>
            </a:r>
            <a:r>
              <a:rPr lang="en-US" altLang="zh-CN" sz="4000" dirty="0" smtClean="0"/>
              <a:t>} &gt;&gt; Rs[7:0]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DP2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24" y="1785926"/>
          <a:ext cx="8358238" cy="501226"/>
        </p:xfrm>
        <a:graphic>
          <a:graphicData uri="http://schemas.openxmlformats.org/drawingml/2006/table">
            <a:tbl>
              <a:tblPr/>
              <a:tblGrid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</a:tblGrid>
              <a:tr h="172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OpCode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data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57158" y="2571744"/>
            <a:ext cx="8215370" cy="3912316"/>
            <a:chOff x="1800" y="10254"/>
            <a:chExt cx="8306" cy="3955"/>
          </a:xfrm>
        </p:grpSpPr>
        <p:sp>
          <p:nvSpPr>
            <p:cNvPr id="6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800" y="10254"/>
              <a:ext cx="8306" cy="39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3495" y="12570"/>
              <a:ext cx="1242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644" y="12840"/>
              <a:ext cx="101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移位操作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>
              <a:off x="4737" y="12705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AutoShape 27"/>
            <p:cNvSpPr>
              <a:spLocks noChangeShapeType="1"/>
            </p:cNvSpPr>
            <p:nvPr/>
          </p:nvSpPr>
          <p:spPr bwMode="auto">
            <a:xfrm>
              <a:off x="4737" y="13199"/>
              <a:ext cx="9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4737" y="11280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5670" y="10950"/>
              <a:ext cx="1500" cy="26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824" y="11805"/>
              <a:ext cx="134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Data Process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7170" y="11535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8088" y="1089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8088" y="1117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8088" y="1147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088" y="1177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088" y="1207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8088" y="1236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8088" y="1314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14"/>
            <p:cNvSpPr>
              <a:spLocks noChangeShapeType="1"/>
            </p:cNvSpPr>
            <p:nvPr/>
          </p:nvSpPr>
          <p:spPr bwMode="auto">
            <a:xfrm>
              <a:off x="7170" y="13332"/>
              <a:ext cx="9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8037" y="10410"/>
              <a:ext cx="105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8088" y="12782"/>
              <a:ext cx="7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2805" y="12570"/>
              <a:ext cx="690" cy="180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AutoShape 10"/>
            <p:cNvSpPr>
              <a:spLocks noChangeShapeType="1"/>
            </p:cNvSpPr>
            <p:nvPr/>
          </p:nvSpPr>
          <p:spPr bwMode="auto">
            <a:xfrm>
              <a:off x="2880" y="13050"/>
              <a:ext cx="6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145" y="12345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data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2145" y="12782"/>
              <a:ext cx="66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2’b11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2145" y="13199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7530" y="11100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796" y="12291"/>
              <a:ext cx="129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第二操作数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4111" y="11121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4901" y="13260"/>
              <a:ext cx="97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移位进位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AutoShape 2"/>
            <p:cNvSpPr>
              <a:spLocks noChangeArrowheads="1"/>
            </p:cNvSpPr>
            <p:nvPr/>
          </p:nvSpPr>
          <p:spPr bwMode="auto">
            <a:xfrm>
              <a:off x="2805" y="13260"/>
              <a:ext cx="690" cy="180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DP2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循环移位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en-US" altLang="zh-CN" dirty="0" smtClean="0"/>
              <a:t>num==4’b0: </a:t>
            </a:r>
            <a:r>
              <a:rPr lang="zh-CN" altLang="en-US" dirty="0" smtClean="0"/>
              <a:t>第二操作数：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；无移位进位；</a:t>
            </a:r>
            <a:endParaRPr lang="en-US" altLang="zh-CN" dirty="0" smtClean="0"/>
          </a:p>
          <a:p>
            <a:r>
              <a:rPr lang="en-US" altLang="zh-CN" dirty="0" smtClean="0"/>
              <a:t>num!=4’b0: </a:t>
            </a:r>
            <a:r>
              <a:rPr lang="zh-CN" altLang="en-US" dirty="0" smtClean="0"/>
              <a:t>第二操作数为循环移位结果，移位进位</a:t>
            </a:r>
            <a:r>
              <a:rPr lang="en-US" dirty="0" err="1" smtClean="0"/>
              <a:t>shift_c</a:t>
            </a:r>
            <a:r>
              <a:rPr lang="en-US" dirty="0" smtClean="0"/>
              <a:t> = data[{num,1’b0} -1]</a:t>
            </a:r>
            <a:r>
              <a:rPr lang="zh-CN" altLang="en-US" dirty="0" smtClean="0"/>
              <a:t>，它是最后一个被移出的</a:t>
            </a:r>
            <a:r>
              <a:rPr lang="en-US" dirty="0" smtClean="0"/>
              <a:t>bit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000240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 {24{1’b0}}, data, {24{1’b0}}, data} &gt;&gt; {num,1’b0}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1928802"/>
          <a:ext cx="8501128" cy="486812"/>
        </p:xfrm>
        <a:graphic>
          <a:graphicData uri="http://schemas.openxmlformats.org/drawingml/2006/table">
            <a:tbl>
              <a:tblPr/>
              <a:tblGrid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328701"/>
                <a:gridCol w="258451"/>
                <a:gridCol w="229831"/>
                <a:gridCol w="287071"/>
                <a:gridCol w="258451"/>
                <a:gridCol w="258451"/>
                <a:gridCol w="258451"/>
                <a:gridCol w="258451"/>
                <a:gridCol w="258451"/>
                <a:gridCol w="258451"/>
                <a:gridCol w="258451"/>
              </a:tblGrid>
              <a:tr h="172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2714620"/>
            <a:ext cx="8229600" cy="378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err="1" smtClean="0"/>
              <a:t>Rm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Rs</a:t>
            </a:r>
            <a:r>
              <a:rPr lang="zh-CN" altLang="en-US" sz="2800" dirty="0" smtClean="0"/>
              <a:t>进行无符号相乘</a:t>
            </a:r>
            <a:endParaRPr lang="en-US" altLang="zh-CN" sz="28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/>
              <a:t>A==1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Rn</a:t>
            </a:r>
            <a:r>
              <a:rPr lang="zh-CN" altLang="en-US" sz="2800" dirty="0" smtClean="0"/>
              <a:t>加上相乘结果送入</a:t>
            </a:r>
            <a:r>
              <a:rPr lang="en-US" altLang="zh-CN" sz="2800" dirty="0" smtClean="0"/>
              <a:t>Rd</a:t>
            </a:r>
            <a:r>
              <a:rPr lang="zh-CN" altLang="en-US" sz="2800" dirty="0" smtClean="0"/>
              <a:t>，否则，相乘结果送入</a:t>
            </a:r>
            <a:r>
              <a:rPr lang="en-US" altLang="zh-CN" sz="2800" dirty="0" smtClean="0"/>
              <a:t>Rd</a:t>
            </a:r>
            <a:endParaRPr lang="en-US" sz="28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sz="2800" dirty="0" smtClean="0"/>
              <a:t>S==1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cpsr_n</a:t>
            </a:r>
            <a:r>
              <a:rPr lang="zh-CN" altLang="en-US" sz="2800" dirty="0" smtClean="0"/>
              <a:t>写入</a:t>
            </a:r>
            <a:r>
              <a:rPr lang="en-US" altLang="zh-CN" sz="2800" dirty="0" smtClean="0"/>
              <a:t>Rd</a:t>
            </a:r>
            <a:r>
              <a:rPr lang="zh-CN" altLang="en-US" sz="2800" dirty="0" smtClean="0"/>
              <a:t>结果的最高位；</a:t>
            </a:r>
            <a:r>
              <a:rPr lang="en-US" altLang="zh-CN" sz="2800" dirty="0" err="1" smtClean="0"/>
              <a:t>cpsr_z</a:t>
            </a:r>
            <a:r>
              <a:rPr lang="zh-CN" altLang="en-US" sz="2800" dirty="0" smtClean="0"/>
              <a:t>写入</a:t>
            </a:r>
            <a:r>
              <a:rPr lang="en-US" altLang="zh-CN" sz="2800" dirty="0" smtClean="0"/>
              <a:t>(Rd==32’b0)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MULTL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3643338"/>
          </a:xfrm>
        </p:spPr>
        <p:txBody>
          <a:bodyPr/>
          <a:lstStyle/>
          <a:p>
            <a:r>
              <a:rPr lang="en-US" altLang="zh-CN" sz="2400" dirty="0" smtClean="0"/>
              <a:t>U==1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Rm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进行有符号乘法，否则无符号乘法</a:t>
            </a:r>
            <a:endParaRPr lang="en-US" altLang="zh-CN" sz="2400" dirty="0" smtClean="0"/>
          </a:p>
          <a:p>
            <a:r>
              <a:rPr lang="en-US" altLang="zh-CN" sz="2400" dirty="0" smtClean="0"/>
              <a:t>A==1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Rdhi,Rdlo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64 bit</a:t>
            </a:r>
            <a:r>
              <a:rPr lang="zh-CN" altLang="en-US" sz="2400" dirty="0" smtClean="0"/>
              <a:t>乘法结果相加；否则直接使用乘法结果。结果写入</a:t>
            </a:r>
            <a:r>
              <a:rPr lang="en-US" altLang="zh-CN" sz="2400" dirty="0" err="1" smtClean="0"/>
              <a:t>Rdhi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Rdlo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sz="2400" dirty="0" smtClean="0"/>
              <a:t>S==1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cpsr_n</a:t>
            </a:r>
            <a:r>
              <a:rPr lang="zh-CN" altLang="en-US" sz="2400" dirty="0" smtClean="0"/>
              <a:t>写入</a:t>
            </a:r>
            <a:r>
              <a:rPr lang="en-US" altLang="zh-CN" sz="2400" dirty="0" smtClean="0"/>
              <a:t>64 bit</a:t>
            </a:r>
            <a:r>
              <a:rPr lang="zh-CN" altLang="en-US" sz="2400" dirty="0" smtClean="0"/>
              <a:t>的最高位，即</a:t>
            </a:r>
            <a:r>
              <a:rPr lang="en-US" altLang="zh-CN" sz="2400" dirty="0" err="1" smtClean="0"/>
              <a:t>Rdhi</a:t>
            </a:r>
            <a:r>
              <a:rPr lang="en-US" altLang="zh-CN" sz="2400" dirty="0" smtClean="0"/>
              <a:t>[31]</a:t>
            </a:r>
            <a:r>
              <a:rPr lang="zh-CN" altLang="en-US" sz="2400" dirty="0" smtClean="0"/>
              <a:t>；</a:t>
            </a:r>
            <a:r>
              <a:rPr lang="en-US" altLang="zh-CN" sz="2400" dirty="0" err="1" smtClean="0"/>
              <a:t>cpsr_z</a:t>
            </a:r>
            <a:r>
              <a:rPr lang="zh-CN" altLang="en-US" sz="2400" dirty="0" smtClean="0"/>
              <a:t>写入</a:t>
            </a:r>
            <a:r>
              <a:rPr lang="en-US" altLang="zh-CN" sz="2400" dirty="0" smtClean="0"/>
              <a:t>({</a:t>
            </a:r>
            <a:r>
              <a:rPr lang="en-US" altLang="zh-CN" sz="2400" dirty="0" err="1" smtClean="0"/>
              <a:t>Rdhi,Rdlo</a:t>
            </a:r>
            <a:r>
              <a:rPr lang="en-US" altLang="zh-CN" sz="2400" dirty="0" smtClean="0"/>
              <a:t>}==64’b0)</a:t>
            </a:r>
            <a:r>
              <a:rPr lang="zh-CN" altLang="en-US" sz="2400" dirty="0" smtClean="0"/>
              <a:t>。</a:t>
            </a:r>
            <a:endParaRPr lang="en-US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85926"/>
          <a:ext cx="8644000" cy="714380"/>
        </p:xfrm>
        <a:graphic>
          <a:graphicData uri="http://schemas.openxmlformats.org/drawingml/2006/table">
            <a:tbl>
              <a:tblPr/>
              <a:tblGrid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334225"/>
                <a:gridCol w="262795"/>
                <a:gridCol w="233693"/>
                <a:gridCol w="291897"/>
                <a:gridCol w="262795"/>
                <a:gridCol w="262795"/>
                <a:gridCol w="262795"/>
                <a:gridCol w="262795"/>
                <a:gridCol w="262795"/>
                <a:gridCol w="262795"/>
                <a:gridCol w="262795"/>
              </a:tblGrid>
              <a:tr h="413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Rdhi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Rdlo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15" marR="672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MRS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62" y="1714488"/>
          <a:ext cx="8001068" cy="571504"/>
        </p:xfrm>
        <a:graphic>
          <a:graphicData uri="http://schemas.openxmlformats.org/drawingml/2006/table">
            <a:tbl>
              <a:tblPr/>
              <a:tblGrid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309366"/>
                <a:gridCol w="243248"/>
                <a:gridCol w="243248"/>
                <a:gridCol w="243248"/>
                <a:gridCol w="243248"/>
                <a:gridCol w="243248"/>
                <a:gridCol w="243248"/>
                <a:gridCol w="243248"/>
                <a:gridCol w="243248"/>
                <a:gridCol w="243248"/>
                <a:gridCol w="243248"/>
              </a:tblGrid>
              <a:tr h="291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642910" y="2714620"/>
            <a:ext cx="8001247" cy="3571900"/>
            <a:chOff x="1800" y="8190"/>
            <a:chExt cx="8306" cy="3707"/>
          </a:xfrm>
        </p:grpSpPr>
        <p:sp>
          <p:nvSpPr>
            <p:cNvPr id="38945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800" y="8190"/>
              <a:ext cx="8306" cy="37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44" name="AutoShape 32"/>
            <p:cNvSpPr>
              <a:spLocks noChangeArrowheads="1"/>
            </p:cNvSpPr>
            <p:nvPr/>
          </p:nvSpPr>
          <p:spPr bwMode="auto">
            <a:xfrm rot="16200000">
              <a:off x="3746" y="9536"/>
              <a:ext cx="1770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43" name="AutoShape 31"/>
            <p:cNvSpPr>
              <a:spLocks noChangeShapeType="1"/>
            </p:cNvSpPr>
            <p:nvPr/>
          </p:nvSpPr>
          <p:spPr bwMode="auto">
            <a:xfrm>
              <a:off x="3188" y="9780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42" name="AutoShape 30"/>
            <p:cNvSpPr>
              <a:spLocks noChangeShapeType="1"/>
            </p:cNvSpPr>
            <p:nvPr/>
          </p:nvSpPr>
          <p:spPr bwMode="auto">
            <a:xfrm>
              <a:off x="3975" y="10110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41" name="AutoShape 29"/>
            <p:cNvSpPr>
              <a:spLocks noChangeArrowheads="1"/>
            </p:cNvSpPr>
            <p:nvPr/>
          </p:nvSpPr>
          <p:spPr bwMode="auto">
            <a:xfrm rot="16200000">
              <a:off x="3038" y="10222"/>
              <a:ext cx="1612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3432" y="8910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39" name="AutoShape 27"/>
            <p:cNvSpPr>
              <a:spLocks noChangeShapeType="1"/>
            </p:cNvSpPr>
            <p:nvPr/>
          </p:nvSpPr>
          <p:spPr bwMode="auto">
            <a:xfrm flipV="1">
              <a:off x="3885" y="10950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3432" y="11324"/>
              <a:ext cx="1186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cpsr_m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37" name="AutoShape 25"/>
            <p:cNvSpPr>
              <a:spLocks noChangeShapeType="1"/>
            </p:cNvSpPr>
            <p:nvPr/>
          </p:nvSpPr>
          <p:spPr bwMode="auto">
            <a:xfrm>
              <a:off x="3188" y="10111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36" name="AutoShape 24"/>
            <p:cNvSpPr>
              <a:spLocks noChangeShapeType="1"/>
            </p:cNvSpPr>
            <p:nvPr/>
          </p:nvSpPr>
          <p:spPr bwMode="auto">
            <a:xfrm>
              <a:off x="3188" y="10949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35" name="AutoShape 23"/>
            <p:cNvSpPr>
              <a:spLocks noChangeShapeType="1"/>
            </p:cNvSpPr>
            <p:nvPr/>
          </p:nvSpPr>
          <p:spPr bwMode="auto">
            <a:xfrm>
              <a:off x="3975" y="9120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3282" y="10425"/>
              <a:ext cx="5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037" y="10193"/>
              <a:ext cx="115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spsr_mode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32" name="AutoShape 20"/>
            <p:cNvSpPr>
              <a:spLocks noChangeShapeType="1"/>
            </p:cNvSpPr>
            <p:nvPr/>
          </p:nvSpPr>
          <p:spPr bwMode="auto">
            <a:xfrm flipV="1">
              <a:off x="4665" y="10290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4499" y="10664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4559" y="9015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574" y="9930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28" name="AutoShape 16"/>
            <p:cNvSpPr>
              <a:spLocks noChangeShapeType="1"/>
            </p:cNvSpPr>
            <p:nvPr/>
          </p:nvSpPr>
          <p:spPr bwMode="auto">
            <a:xfrm>
              <a:off x="4762" y="9645"/>
              <a:ext cx="143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7" name="AutoShape 15"/>
            <p:cNvSpPr>
              <a:spLocks noChangeArrowheads="1"/>
            </p:cNvSpPr>
            <p:nvPr/>
          </p:nvSpPr>
          <p:spPr bwMode="auto">
            <a:xfrm rot="5400000">
              <a:off x="5521" y="9487"/>
              <a:ext cx="1612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6" name="AutoShape 14"/>
            <p:cNvSpPr>
              <a:spLocks noChangeShapeType="1"/>
            </p:cNvSpPr>
            <p:nvPr/>
          </p:nvSpPr>
          <p:spPr bwMode="auto">
            <a:xfrm>
              <a:off x="6458" y="9023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5" name="AutoShape 13"/>
            <p:cNvSpPr>
              <a:spLocks noChangeShapeType="1"/>
            </p:cNvSpPr>
            <p:nvPr/>
          </p:nvSpPr>
          <p:spPr bwMode="auto">
            <a:xfrm>
              <a:off x="6458" y="9354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4" name="AutoShape 12"/>
            <p:cNvSpPr>
              <a:spLocks noChangeShapeType="1"/>
            </p:cNvSpPr>
            <p:nvPr/>
          </p:nvSpPr>
          <p:spPr bwMode="auto">
            <a:xfrm>
              <a:off x="6458" y="10192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6552" y="9668"/>
              <a:ext cx="5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7025" y="885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7025" y="913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7025" y="943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7025" y="9729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7025" y="1002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7025" y="10326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16" name="AutoShape 4"/>
            <p:cNvSpPr>
              <a:spLocks noChangeShapeType="1"/>
            </p:cNvSpPr>
            <p:nvPr/>
          </p:nvSpPr>
          <p:spPr bwMode="auto">
            <a:xfrm flipV="1">
              <a:off x="6315" y="10235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6195" y="10800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6982" y="8423"/>
              <a:ext cx="129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MSR0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46" y="2000240"/>
          <a:ext cx="8358264" cy="535219"/>
        </p:xfrm>
        <a:graphic>
          <a:graphicData uri="http://schemas.openxmlformats.org/drawingml/2006/table">
            <a:tbl>
              <a:tblPr/>
              <a:tblGrid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323178"/>
                <a:gridCol w="254106"/>
                <a:gridCol w="254106"/>
                <a:gridCol w="254106"/>
                <a:gridCol w="254106"/>
                <a:gridCol w="254106"/>
                <a:gridCol w="254106"/>
                <a:gridCol w="254106"/>
                <a:gridCol w="254106"/>
                <a:gridCol w="254106"/>
                <a:gridCol w="254106"/>
              </a:tblGrid>
              <a:tr h="289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500034" y="2786058"/>
            <a:ext cx="8016206" cy="3071834"/>
            <a:chOff x="1800" y="8794"/>
            <a:chExt cx="8306" cy="3182"/>
          </a:xfrm>
        </p:grpSpPr>
        <p:sp>
          <p:nvSpPr>
            <p:cNvPr id="39973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800" y="8794"/>
              <a:ext cx="8306" cy="31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2" name="AutoShape 36"/>
            <p:cNvSpPr>
              <a:spLocks noChangeArrowheads="1"/>
            </p:cNvSpPr>
            <p:nvPr/>
          </p:nvSpPr>
          <p:spPr bwMode="auto">
            <a:xfrm rot="5400000">
              <a:off x="5820" y="10037"/>
              <a:ext cx="1770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1" name="AutoShape 35"/>
            <p:cNvSpPr>
              <a:spLocks noChangeShapeType="1"/>
            </p:cNvSpPr>
            <p:nvPr/>
          </p:nvSpPr>
          <p:spPr bwMode="auto">
            <a:xfrm>
              <a:off x="3938" y="9555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0" name="AutoShape 34"/>
            <p:cNvSpPr>
              <a:spLocks noChangeArrowheads="1"/>
            </p:cNvSpPr>
            <p:nvPr/>
          </p:nvSpPr>
          <p:spPr bwMode="auto">
            <a:xfrm rot="16200000">
              <a:off x="3788" y="9997"/>
              <a:ext cx="1612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69" name="AutoShape 33"/>
            <p:cNvSpPr>
              <a:spLocks noChangeShapeType="1"/>
            </p:cNvSpPr>
            <p:nvPr/>
          </p:nvSpPr>
          <p:spPr bwMode="auto">
            <a:xfrm flipV="1">
              <a:off x="4635" y="10725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68" name="Rectangle 32"/>
            <p:cNvSpPr>
              <a:spLocks noChangeArrowheads="1"/>
            </p:cNvSpPr>
            <p:nvPr/>
          </p:nvSpPr>
          <p:spPr bwMode="auto">
            <a:xfrm>
              <a:off x="4365" y="11152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67" name="AutoShape 31"/>
            <p:cNvSpPr>
              <a:spLocks noChangeShapeType="1"/>
            </p:cNvSpPr>
            <p:nvPr/>
          </p:nvSpPr>
          <p:spPr bwMode="auto">
            <a:xfrm>
              <a:off x="3938" y="9886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66" name="AutoShape 30"/>
            <p:cNvSpPr>
              <a:spLocks noChangeShapeType="1"/>
            </p:cNvSpPr>
            <p:nvPr/>
          </p:nvSpPr>
          <p:spPr bwMode="auto">
            <a:xfrm>
              <a:off x="3938" y="10724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65" name="Rectangle 29"/>
            <p:cNvSpPr>
              <a:spLocks noChangeArrowheads="1"/>
            </p:cNvSpPr>
            <p:nvPr/>
          </p:nvSpPr>
          <p:spPr bwMode="auto">
            <a:xfrm>
              <a:off x="4032" y="10200"/>
              <a:ext cx="5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64" name="Rectangle 28"/>
            <p:cNvSpPr>
              <a:spLocks noChangeArrowheads="1"/>
            </p:cNvSpPr>
            <p:nvPr/>
          </p:nvSpPr>
          <p:spPr bwMode="auto">
            <a:xfrm>
              <a:off x="7351" y="9425"/>
              <a:ext cx="53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63" name="AutoShape 27"/>
            <p:cNvSpPr>
              <a:spLocks noChangeShapeType="1"/>
            </p:cNvSpPr>
            <p:nvPr/>
          </p:nvSpPr>
          <p:spPr bwMode="auto">
            <a:xfrm flipV="1">
              <a:off x="6836" y="10638"/>
              <a:ext cx="76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 rot="10800000">
              <a:off x="6573" y="11242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 rot="10800000">
              <a:off x="6537" y="9534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 rot="10800000">
              <a:off x="6537" y="10422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</a:p>
          </p:txBody>
        </p:sp>
        <p:sp>
          <p:nvSpPr>
            <p:cNvPr id="39959" name="AutoShape 23"/>
            <p:cNvSpPr>
              <a:spLocks noChangeShapeType="1"/>
            </p:cNvSpPr>
            <p:nvPr/>
          </p:nvSpPr>
          <p:spPr bwMode="auto">
            <a:xfrm>
              <a:off x="4725" y="10131"/>
              <a:ext cx="6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3250" y="939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7" name="Rectangle 21"/>
            <p:cNvSpPr>
              <a:spLocks noChangeArrowheads="1"/>
            </p:cNvSpPr>
            <p:nvPr/>
          </p:nvSpPr>
          <p:spPr bwMode="auto">
            <a:xfrm>
              <a:off x="3250" y="9676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3250" y="9974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3250" y="1027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3250" y="1057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3250" y="10869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3207" y="8966"/>
              <a:ext cx="101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51" name="Oval 15"/>
            <p:cNvSpPr>
              <a:spLocks noChangeArrowheads="1"/>
            </p:cNvSpPr>
            <p:nvPr/>
          </p:nvSpPr>
          <p:spPr bwMode="auto">
            <a:xfrm>
              <a:off x="5385" y="9785"/>
              <a:ext cx="495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0" name="AutoShape 14"/>
            <p:cNvSpPr>
              <a:spLocks noChangeShapeType="1"/>
            </p:cNvSpPr>
            <p:nvPr/>
          </p:nvSpPr>
          <p:spPr bwMode="auto">
            <a:xfrm rot="5400000" flipV="1">
              <a:off x="7022" y="9511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9" name="AutoShape 13"/>
            <p:cNvSpPr>
              <a:spLocks noChangeShapeType="1"/>
            </p:cNvSpPr>
            <p:nvPr/>
          </p:nvSpPr>
          <p:spPr bwMode="auto">
            <a:xfrm flipV="1">
              <a:off x="6663" y="10853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8" name="AutoShape 12"/>
            <p:cNvSpPr>
              <a:spLocks noChangeShapeType="1"/>
            </p:cNvSpPr>
            <p:nvPr/>
          </p:nvSpPr>
          <p:spPr bwMode="auto">
            <a:xfrm>
              <a:off x="5880" y="10130"/>
              <a:ext cx="6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7" name="AutoShape 11"/>
            <p:cNvSpPr>
              <a:spLocks noChangeArrowheads="1"/>
            </p:cNvSpPr>
            <p:nvPr/>
          </p:nvSpPr>
          <p:spPr bwMode="auto">
            <a:xfrm rot="5400000">
              <a:off x="7055" y="10543"/>
              <a:ext cx="1402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6" name="AutoShape 10"/>
            <p:cNvSpPr>
              <a:spLocks noChangeShapeType="1"/>
            </p:cNvSpPr>
            <p:nvPr/>
          </p:nvSpPr>
          <p:spPr bwMode="auto">
            <a:xfrm>
              <a:off x="7887" y="10129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5" name="AutoShape 9"/>
            <p:cNvSpPr>
              <a:spLocks noChangeShapeType="1"/>
            </p:cNvSpPr>
            <p:nvPr/>
          </p:nvSpPr>
          <p:spPr bwMode="auto">
            <a:xfrm>
              <a:off x="7887" y="10460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4" name="AutoShape 8"/>
            <p:cNvSpPr>
              <a:spLocks noChangeShapeType="1"/>
            </p:cNvSpPr>
            <p:nvPr/>
          </p:nvSpPr>
          <p:spPr bwMode="auto">
            <a:xfrm>
              <a:off x="7887" y="11298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7981" y="10774"/>
              <a:ext cx="5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2" name="AutoShape 6"/>
            <p:cNvSpPr>
              <a:spLocks noChangeShapeType="1"/>
            </p:cNvSpPr>
            <p:nvPr/>
          </p:nvSpPr>
          <p:spPr bwMode="auto">
            <a:xfrm flipV="1">
              <a:off x="7755" y="11242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8491" y="10493"/>
              <a:ext cx="121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spsr_mode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7530" y="11616"/>
              <a:ext cx="79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cpsr_m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39" name="AutoShape 3"/>
            <p:cNvSpPr>
              <a:spLocks noChangeShapeType="1"/>
            </p:cNvSpPr>
            <p:nvPr/>
          </p:nvSpPr>
          <p:spPr bwMode="auto">
            <a:xfrm>
              <a:off x="5250" y="9509"/>
              <a:ext cx="315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4462" y="9033"/>
              <a:ext cx="229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指明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byte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操作使能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MSR1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84" y="1857364"/>
          <a:ext cx="8286830" cy="543870"/>
        </p:xfrm>
        <a:graphic>
          <a:graphicData uri="http://schemas.openxmlformats.org/drawingml/2006/table">
            <a:tbl>
              <a:tblPr/>
              <a:tblGrid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320415"/>
                <a:gridCol w="251936"/>
                <a:gridCol w="251936"/>
                <a:gridCol w="251936"/>
                <a:gridCol w="251936"/>
                <a:gridCol w="251936"/>
                <a:gridCol w="251936"/>
                <a:gridCol w="251936"/>
                <a:gridCol w="251936"/>
                <a:gridCol w="251936"/>
                <a:gridCol w="251936"/>
              </a:tblGrid>
              <a:tr h="201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data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00034" y="2786058"/>
            <a:ext cx="8016206" cy="3071834"/>
            <a:chOff x="1800" y="8794"/>
            <a:chExt cx="8306" cy="3182"/>
          </a:xfrm>
        </p:grpSpPr>
        <p:sp>
          <p:nvSpPr>
            <p:cNvPr id="6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800" y="8794"/>
              <a:ext cx="8306" cy="31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36"/>
            <p:cNvSpPr>
              <a:spLocks noChangeArrowheads="1"/>
            </p:cNvSpPr>
            <p:nvPr/>
          </p:nvSpPr>
          <p:spPr bwMode="auto">
            <a:xfrm rot="5400000">
              <a:off x="5820" y="10037"/>
              <a:ext cx="1770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7351" y="9425"/>
              <a:ext cx="53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AutoShape 27"/>
            <p:cNvSpPr>
              <a:spLocks noChangeShapeType="1"/>
            </p:cNvSpPr>
            <p:nvPr/>
          </p:nvSpPr>
          <p:spPr bwMode="auto">
            <a:xfrm flipV="1">
              <a:off x="6836" y="10638"/>
              <a:ext cx="76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 rot="10800000">
              <a:off x="6573" y="11242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 rot="10800000">
              <a:off x="6537" y="9534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 rot="10800000">
              <a:off x="6537" y="10422"/>
              <a:ext cx="2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</a:p>
          </p:txBody>
        </p:sp>
        <p:sp>
          <p:nvSpPr>
            <p:cNvPr id="20" name="AutoShape 23"/>
            <p:cNvSpPr>
              <a:spLocks noChangeShapeType="1"/>
            </p:cNvSpPr>
            <p:nvPr/>
          </p:nvSpPr>
          <p:spPr bwMode="auto">
            <a:xfrm>
              <a:off x="4725" y="10131"/>
              <a:ext cx="6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2096" y="9830"/>
              <a:ext cx="2591" cy="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{24’b0,data,24’b0,data}&lt;&lt;{num,1’b0}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5385" y="9785"/>
              <a:ext cx="495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AutoShape 14"/>
            <p:cNvSpPr>
              <a:spLocks noChangeShapeType="1"/>
            </p:cNvSpPr>
            <p:nvPr/>
          </p:nvSpPr>
          <p:spPr bwMode="auto">
            <a:xfrm rot="5400000" flipV="1">
              <a:off x="7022" y="9511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AutoShape 13"/>
            <p:cNvSpPr>
              <a:spLocks noChangeShapeType="1"/>
            </p:cNvSpPr>
            <p:nvPr/>
          </p:nvSpPr>
          <p:spPr bwMode="auto">
            <a:xfrm flipV="1">
              <a:off x="6663" y="10853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12"/>
            <p:cNvSpPr>
              <a:spLocks noChangeShapeType="1"/>
            </p:cNvSpPr>
            <p:nvPr/>
          </p:nvSpPr>
          <p:spPr bwMode="auto">
            <a:xfrm>
              <a:off x="5880" y="10130"/>
              <a:ext cx="6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5400000">
              <a:off x="7055" y="10543"/>
              <a:ext cx="1402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10"/>
            <p:cNvSpPr>
              <a:spLocks noChangeShapeType="1"/>
            </p:cNvSpPr>
            <p:nvPr/>
          </p:nvSpPr>
          <p:spPr bwMode="auto">
            <a:xfrm>
              <a:off x="7887" y="10129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9"/>
            <p:cNvSpPr>
              <a:spLocks noChangeShapeType="1"/>
            </p:cNvSpPr>
            <p:nvPr/>
          </p:nvSpPr>
          <p:spPr bwMode="auto">
            <a:xfrm>
              <a:off x="7887" y="10460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8"/>
            <p:cNvSpPr>
              <a:spLocks noChangeShapeType="1"/>
            </p:cNvSpPr>
            <p:nvPr/>
          </p:nvSpPr>
          <p:spPr bwMode="auto">
            <a:xfrm>
              <a:off x="7887" y="11298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981" y="10774"/>
              <a:ext cx="5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6"/>
            <p:cNvSpPr>
              <a:spLocks noChangeShapeType="1"/>
            </p:cNvSpPr>
            <p:nvPr/>
          </p:nvSpPr>
          <p:spPr bwMode="auto">
            <a:xfrm flipV="1">
              <a:off x="7755" y="11242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8491" y="10493"/>
              <a:ext cx="121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spsr_mode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530" y="11616"/>
              <a:ext cx="79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cpsr_m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" name="AutoShape 3"/>
            <p:cNvSpPr>
              <a:spLocks noChangeShapeType="1"/>
            </p:cNvSpPr>
            <p:nvPr/>
          </p:nvSpPr>
          <p:spPr bwMode="auto">
            <a:xfrm>
              <a:off x="5250" y="9509"/>
              <a:ext cx="315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4462" y="9033"/>
              <a:ext cx="229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指明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byte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操作使能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zh-CN" altLang="en-US" dirty="0" smtClean="0"/>
              <a:t>指令改写</a:t>
            </a:r>
            <a:r>
              <a:rPr lang="en-US" dirty="0" smtClean="0"/>
              <a:t>PC</a:t>
            </a:r>
            <a:r>
              <a:rPr lang="zh-CN" altLang="en-US" dirty="0" smtClean="0"/>
              <a:t>的值</a:t>
            </a:r>
            <a:r>
              <a:rPr lang="en-US" dirty="0" smtClean="0"/>
              <a:t>: PC + { {6{offset[23]}}, offset, 2’b0}</a:t>
            </a:r>
            <a:r>
              <a:rPr lang="zh-CN" altLang="en-US" dirty="0" smtClean="0"/>
              <a:t>。其中</a:t>
            </a:r>
            <a:r>
              <a:rPr lang="en-US" altLang="zh-CN" dirty="0" smtClean="0"/>
              <a:t>PC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指令地址</a:t>
            </a:r>
            <a:r>
              <a:rPr lang="en-US" altLang="zh-CN" dirty="0" smtClean="0"/>
              <a:t>+8</a:t>
            </a:r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决定是否将</a:t>
            </a:r>
            <a:r>
              <a:rPr lang="en-US" dirty="0" smtClean="0"/>
              <a:t>B</a:t>
            </a:r>
            <a:r>
              <a:rPr lang="zh-CN" altLang="en-US" dirty="0" smtClean="0"/>
              <a:t>指令下一条指令的地址写入</a:t>
            </a:r>
            <a:r>
              <a:rPr lang="en-US" dirty="0" smtClean="0"/>
              <a:t>R14</a:t>
            </a:r>
            <a:r>
              <a:rPr lang="zh-CN" altLang="en-US" dirty="0" smtClean="0"/>
              <a:t>内。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857364"/>
          <a:ext cx="8429692" cy="714380"/>
        </p:xfrm>
        <a:graphic>
          <a:graphicData uri="http://schemas.openxmlformats.org/drawingml/2006/table">
            <a:tbl>
              <a:tblPr/>
              <a:tblGrid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</a:tblGrid>
              <a:tr h="41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offset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BX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785926"/>
          <a:ext cx="8286802" cy="714380"/>
        </p:xfrm>
        <a:graphic>
          <a:graphicData uri="http://schemas.openxmlformats.org/drawingml/2006/table">
            <a:tbl>
              <a:tblPr/>
              <a:tblGrid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</a:tblGrid>
              <a:tr h="41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5537" name="Group 1"/>
          <p:cNvGrpSpPr>
            <a:grpSpLocks noChangeAspect="1"/>
          </p:cNvGrpSpPr>
          <p:nvPr/>
        </p:nvGrpSpPr>
        <p:grpSpPr bwMode="auto">
          <a:xfrm>
            <a:off x="428596" y="2643182"/>
            <a:ext cx="8256344" cy="3500462"/>
            <a:chOff x="1800" y="1832"/>
            <a:chExt cx="8306" cy="2803"/>
          </a:xfrm>
        </p:grpSpPr>
        <p:sp>
          <p:nvSpPr>
            <p:cNvPr id="65564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800" y="1832"/>
              <a:ext cx="8306" cy="280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3" name="AutoShape 27"/>
            <p:cNvSpPr>
              <a:spLocks noChangeShapeType="1"/>
            </p:cNvSpPr>
            <p:nvPr/>
          </p:nvSpPr>
          <p:spPr bwMode="auto">
            <a:xfrm>
              <a:off x="3180" y="2531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2" name="AutoShape 26"/>
            <p:cNvSpPr>
              <a:spLocks noChangeArrowheads="1"/>
            </p:cNvSpPr>
            <p:nvPr/>
          </p:nvSpPr>
          <p:spPr bwMode="auto">
            <a:xfrm rot="16200000">
              <a:off x="3030" y="2973"/>
              <a:ext cx="1612" cy="263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1" name="AutoShape 25"/>
            <p:cNvSpPr>
              <a:spLocks noChangeShapeType="1"/>
            </p:cNvSpPr>
            <p:nvPr/>
          </p:nvSpPr>
          <p:spPr bwMode="auto">
            <a:xfrm flipV="1">
              <a:off x="3877" y="3701"/>
              <a:ext cx="1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607" y="4128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9" name="AutoShape 23"/>
            <p:cNvSpPr>
              <a:spLocks noChangeShapeType="1"/>
            </p:cNvSpPr>
            <p:nvPr/>
          </p:nvSpPr>
          <p:spPr bwMode="auto">
            <a:xfrm>
              <a:off x="3180" y="2862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8" name="AutoShape 22"/>
            <p:cNvSpPr>
              <a:spLocks noChangeShapeType="1"/>
            </p:cNvSpPr>
            <p:nvPr/>
          </p:nvSpPr>
          <p:spPr bwMode="auto">
            <a:xfrm>
              <a:off x="3180" y="3700"/>
              <a:ext cx="5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3274" y="3176"/>
              <a:ext cx="5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6" name="AutoShape 20"/>
            <p:cNvSpPr>
              <a:spLocks noChangeShapeType="1"/>
            </p:cNvSpPr>
            <p:nvPr/>
          </p:nvSpPr>
          <p:spPr bwMode="auto">
            <a:xfrm>
              <a:off x="3967" y="3107"/>
              <a:ext cx="6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2492" y="2369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2492" y="265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2492" y="295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2492" y="324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2492" y="3547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2492" y="384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2449" y="1942"/>
              <a:ext cx="143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4796" y="2950"/>
              <a:ext cx="1819" cy="2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7" name="AutoShape 11"/>
            <p:cNvSpPr>
              <a:spLocks noChangeShapeType="1"/>
            </p:cNvSpPr>
            <p:nvPr/>
          </p:nvSpPr>
          <p:spPr bwMode="auto">
            <a:xfrm>
              <a:off x="6390" y="2935"/>
              <a:ext cx="1" cy="2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6436" y="2608"/>
              <a:ext cx="22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5250" y="2547"/>
              <a:ext cx="73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31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7487" y="2816"/>
              <a:ext cx="1363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7800" y="3387"/>
              <a:ext cx="777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7863" y="2739"/>
              <a:ext cx="34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PC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7863" y="3340"/>
              <a:ext cx="71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cpsr_t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0" name="AutoShape 4"/>
            <p:cNvSpPr>
              <a:spLocks noChangeShapeType="1"/>
            </p:cNvSpPr>
            <p:nvPr/>
          </p:nvSpPr>
          <p:spPr bwMode="auto">
            <a:xfrm>
              <a:off x="6525" y="3267"/>
              <a:ext cx="1" cy="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39" name="AutoShape 3"/>
            <p:cNvSpPr>
              <a:spLocks noChangeShapeType="1"/>
            </p:cNvSpPr>
            <p:nvPr/>
          </p:nvSpPr>
          <p:spPr bwMode="auto">
            <a:xfrm>
              <a:off x="6525" y="3531"/>
              <a:ext cx="1275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38" name="AutoShape 2"/>
            <p:cNvSpPr>
              <a:spLocks noChangeArrowheads="1"/>
            </p:cNvSpPr>
            <p:nvPr/>
          </p:nvSpPr>
          <p:spPr bwMode="auto">
            <a:xfrm>
              <a:off x="6885" y="2863"/>
              <a:ext cx="542" cy="168"/>
            </a:xfrm>
            <a:prstGeom prst="rightArrow">
              <a:avLst>
                <a:gd name="adj1" fmla="val 50000"/>
                <a:gd name="adj2" fmla="val 8065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ARMv4</a:t>
            </a:r>
            <a:r>
              <a:rPr lang="zh-CN" altLang="en-US" dirty="0" smtClean="0"/>
              <a:t>架构指令集汇总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857364"/>
            <a:ext cx="8429685" cy="440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r>
              <a:rPr lang="en-US" altLang="zh-CN" sz="2400" dirty="0" smtClean="0"/>
              <a:t>SWI</a:t>
            </a:r>
            <a:r>
              <a:rPr lang="zh-CN" altLang="en-US" sz="2400" dirty="0" smtClean="0"/>
              <a:t>指令既是一条执行指令，也是中断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en-US" sz="2400" dirty="0" smtClean="0"/>
              <a:t>PC</a:t>
            </a:r>
            <a:r>
              <a:rPr lang="zh-CN" altLang="en-US" sz="2400" dirty="0" smtClean="0"/>
              <a:t>写入</a:t>
            </a:r>
            <a:r>
              <a:rPr lang="en-US" sz="2400" dirty="0" smtClean="0"/>
              <a:t>0x0000_0008</a:t>
            </a:r>
            <a:r>
              <a:rPr lang="zh-CN" altLang="en-US" sz="2400" dirty="0" smtClean="0"/>
              <a:t>。</a:t>
            </a:r>
          </a:p>
          <a:p>
            <a:pPr lvl="1"/>
            <a:r>
              <a:rPr lang="zh-CN" altLang="en-US" sz="2400" dirty="0" smtClean="0"/>
              <a:t>下一条指令的地址写入</a:t>
            </a:r>
            <a:r>
              <a:rPr lang="en-US" sz="2400" dirty="0" smtClean="0"/>
              <a:t>R14_svc</a:t>
            </a:r>
            <a:r>
              <a:rPr lang="zh-CN" altLang="en-US" sz="2400" dirty="0" smtClean="0"/>
              <a:t>。</a:t>
            </a:r>
          </a:p>
          <a:p>
            <a:pPr lvl="1"/>
            <a:r>
              <a:rPr lang="en-US" sz="2400" dirty="0" smtClean="0"/>
              <a:t>CPSR</a:t>
            </a:r>
            <a:r>
              <a:rPr lang="zh-CN" altLang="en-US" sz="2400" dirty="0" smtClean="0"/>
              <a:t>写入</a:t>
            </a:r>
            <a:r>
              <a:rPr lang="en-US" sz="2400" dirty="0" err="1" smtClean="0"/>
              <a:t>SPSR_svc</a:t>
            </a:r>
            <a:r>
              <a:rPr lang="zh-CN" altLang="en-US" sz="2400" dirty="0" smtClean="0"/>
              <a:t>。</a:t>
            </a:r>
          </a:p>
          <a:p>
            <a:pPr lvl="1"/>
            <a:r>
              <a:rPr lang="en-US" sz="2400" dirty="0" smtClean="0"/>
              <a:t>CPSR</a:t>
            </a:r>
            <a:r>
              <a:rPr lang="zh-CN" altLang="en-US" sz="2400" dirty="0" smtClean="0"/>
              <a:t>寄存器做出如下改变：</a:t>
            </a:r>
            <a:r>
              <a:rPr lang="en-US" sz="2400" dirty="0" smtClean="0"/>
              <a:t>(CPSR[7:0] = 8’b1x0_10011)</a:t>
            </a:r>
            <a:endParaRPr lang="zh-CN" altLang="en-US" sz="2400" dirty="0" smtClean="0"/>
          </a:p>
          <a:p>
            <a:pPr lvl="2"/>
            <a:r>
              <a:rPr lang="en-US" sz="2000" dirty="0" err="1" smtClean="0"/>
              <a:t>cpsr_i</a:t>
            </a:r>
            <a:r>
              <a:rPr lang="zh-CN" altLang="en-US" sz="2000" dirty="0" smtClean="0"/>
              <a:t>赋值为</a:t>
            </a:r>
            <a:r>
              <a:rPr lang="en-US" sz="2000" dirty="0" smtClean="0"/>
              <a:t>1’b1</a:t>
            </a:r>
            <a:r>
              <a:rPr lang="zh-CN" altLang="en-US" sz="2000" dirty="0" smtClean="0"/>
              <a:t>，禁止</a:t>
            </a:r>
            <a:r>
              <a:rPr lang="en-US" sz="2000" dirty="0" smtClean="0"/>
              <a:t>IRQ</a:t>
            </a:r>
            <a:r>
              <a:rPr lang="zh-CN" altLang="en-US" sz="2000" dirty="0" smtClean="0"/>
              <a:t>中断</a:t>
            </a:r>
          </a:p>
          <a:p>
            <a:pPr lvl="2"/>
            <a:r>
              <a:rPr lang="en-US" sz="2000" dirty="0" err="1" smtClean="0"/>
              <a:t>cpsr_t</a:t>
            </a:r>
            <a:r>
              <a:rPr lang="zh-CN" altLang="en-US" sz="2000" dirty="0" smtClean="0"/>
              <a:t>赋值为</a:t>
            </a:r>
            <a:r>
              <a:rPr lang="en-US" sz="2000" dirty="0" smtClean="0"/>
              <a:t>1’b0</a:t>
            </a:r>
            <a:r>
              <a:rPr lang="zh-CN" altLang="en-US" sz="2000" dirty="0" smtClean="0"/>
              <a:t>，进入</a:t>
            </a:r>
            <a:r>
              <a:rPr lang="en-US" sz="2000" dirty="0" smtClean="0"/>
              <a:t>ARM</a:t>
            </a:r>
            <a:r>
              <a:rPr lang="zh-CN" altLang="en-US" sz="2000" dirty="0" smtClean="0"/>
              <a:t>指令执行状态</a:t>
            </a:r>
          </a:p>
          <a:p>
            <a:pPr lvl="2"/>
            <a:r>
              <a:rPr lang="en-US" sz="2000" dirty="0" err="1" smtClean="0"/>
              <a:t>cpsr_m</a:t>
            </a:r>
            <a:r>
              <a:rPr lang="en-US" sz="2000" dirty="0" smtClean="0"/>
              <a:t>[4:0]</a:t>
            </a:r>
            <a:r>
              <a:rPr lang="zh-CN" altLang="en-US" sz="2000" dirty="0" smtClean="0"/>
              <a:t>赋值为：</a:t>
            </a:r>
            <a:r>
              <a:rPr lang="en-US" sz="2000" dirty="0" smtClean="0"/>
              <a:t>5’b10011</a:t>
            </a:r>
            <a:r>
              <a:rPr lang="zh-CN" altLang="en-US" sz="2000" dirty="0" smtClean="0"/>
              <a:t>，系统进入管理模式</a:t>
            </a:r>
            <a:r>
              <a:rPr lang="en-US" sz="2000" dirty="0" smtClean="0"/>
              <a:t>(SVC)</a:t>
            </a:r>
            <a:endParaRPr lang="zh-CN" altLang="en-US" sz="20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000240"/>
          <a:ext cx="8358238" cy="571504"/>
        </p:xfrm>
        <a:graphic>
          <a:graphicData uri="http://schemas.openxmlformats.org/drawingml/2006/table">
            <a:tbl>
              <a:tblPr/>
              <a:tblGrid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323176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  <a:gridCol w="254107"/>
              </a:tblGrid>
              <a:tr h="331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数据池读写处理指令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主要任务是从数据池读取数据或写入数据</a:t>
            </a:r>
            <a:endParaRPr lang="en-US" altLang="zh-CN" dirty="0" smtClean="0"/>
          </a:p>
          <a:p>
            <a:r>
              <a:rPr lang="zh-CN" altLang="en-US" dirty="0" smtClean="0"/>
              <a:t>它也有对寄存器组或状态寄存器的操作</a:t>
            </a:r>
            <a:endParaRPr lang="en-US" altLang="zh-CN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LDR0</a:t>
            </a:r>
            <a:r>
              <a:rPr lang="zh-CN" altLang="en-US" dirty="0" smtClean="0"/>
              <a:t>、</a:t>
            </a:r>
            <a:r>
              <a:rPr lang="en-US" dirty="0" smtClean="0"/>
              <a:t>LDR1</a:t>
            </a:r>
            <a:r>
              <a:rPr lang="zh-CN" altLang="en-US" dirty="0" smtClean="0"/>
              <a:t>、</a:t>
            </a:r>
            <a:r>
              <a:rPr lang="en-US" dirty="0" smtClean="0"/>
              <a:t> LDRH0</a:t>
            </a:r>
            <a:r>
              <a:rPr lang="zh-CN" altLang="en-US" dirty="0" smtClean="0"/>
              <a:t>、</a:t>
            </a:r>
            <a:r>
              <a:rPr lang="en-US" dirty="0" smtClean="0"/>
              <a:t>LDRH1</a:t>
            </a:r>
            <a:r>
              <a:rPr lang="zh-CN" altLang="en-US" dirty="0" smtClean="0"/>
              <a:t>、</a:t>
            </a:r>
            <a:r>
              <a:rPr lang="en-US" dirty="0" smtClean="0"/>
              <a:t>LDRSB0</a:t>
            </a:r>
            <a:r>
              <a:rPr lang="zh-CN" altLang="en-US" dirty="0" smtClean="0"/>
              <a:t>、</a:t>
            </a:r>
            <a:r>
              <a:rPr lang="en-US" dirty="0" smtClean="0"/>
              <a:t>LDRSB1</a:t>
            </a:r>
            <a:r>
              <a:rPr lang="zh-CN" altLang="en-US" dirty="0" smtClean="0"/>
              <a:t>、</a:t>
            </a:r>
            <a:r>
              <a:rPr lang="en-US" dirty="0" smtClean="0"/>
              <a:t>LDRSH0</a:t>
            </a:r>
            <a:r>
              <a:rPr lang="zh-CN" altLang="en-US" dirty="0" smtClean="0"/>
              <a:t>、</a:t>
            </a:r>
            <a:r>
              <a:rPr lang="en-US" dirty="0" smtClean="0"/>
              <a:t>LDRSH1</a:t>
            </a:r>
            <a:r>
              <a:rPr lang="zh-CN" altLang="en-US" dirty="0" smtClean="0"/>
              <a:t>、 </a:t>
            </a:r>
            <a:r>
              <a:rPr lang="en-US" dirty="0" smtClean="0"/>
              <a:t>SWP</a:t>
            </a:r>
            <a:r>
              <a:rPr lang="zh-CN" altLang="en-US" dirty="0" smtClean="0"/>
              <a:t>、</a:t>
            </a:r>
            <a:r>
              <a:rPr lang="en-US" dirty="0" smtClean="0"/>
              <a:t>LDM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zh-CN" altLang="en-US" dirty="0" smtClean="0"/>
              <a:t>计算地址：</a:t>
            </a:r>
            <a:r>
              <a:rPr lang="en-US" dirty="0" err="1" smtClean="0"/>
              <a:t>addr</a:t>
            </a:r>
            <a:r>
              <a:rPr lang="en-US" dirty="0" smtClean="0"/>
              <a:t> = (P==1’b1) ? ( (U==1’b1) ? ( </a:t>
            </a:r>
            <a:r>
              <a:rPr lang="en-US" dirty="0" err="1" smtClean="0"/>
              <a:t>Rn</a:t>
            </a:r>
            <a:r>
              <a:rPr lang="en-US" dirty="0" smtClean="0"/>
              <a:t> + num) : (</a:t>
            </a:r>
            <a:r>
              <a:rPr lang="en-US" dirty="0" err="1" smtClean="0"/>
              <a:t>Rn</a:t>
            </a:r>
            <a:r>
              <a:rPr lang="en-US" dirty="0" smtClean="0"/>
              <a:t> – num) ) : </a:t>
            </a:r>
            <a:r>
              <a:rPr lang="en-US" dirty="0" err="1" smtClean="0"/>
              <a:t>Rn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altLang="zh-CN" dirty="0" smtClean="0"/>
              <a:t>B==1</a:t>
            </a:r>
            <a:r>
              <a:rPr lang="zh-CN" altLang="en-US" dirty="0" smtClean="0"/>
              <a:t>表示字节操作，否则字操作</a:t>
            </a:r>
            <a:endParaRPr lang="en-US" altLang="zh-CN" dirty="0" smtClean="0"/>
          </a:p>
          <a:p>
            <a:r>
              <a:rPr lang="en-US" altLang="zh-CN" dirty="0" smtClean="0"/>
              <a:t>L==1</a:t>
            </a:r>
            <a:r>
              <a:rPr lang="zh-CN" altLang="en-US" dirty="0" smtClean="0"/>
              <a:t>表示读操作，否则写操作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dirty="0" smtClean="0"/>
              <a:t>W==1</a:t>
            </a:r>
            <a:r>
              <a:rPr lang="zh-CN" altLang="en-US" dirty="0" smtClean="0"/>
              <a:t>或</a:t>
            </a:r>
            <a:r>
              <a:rPr lang="en-US" dirty="0" smtClean="0"/>
              <a:t>P==0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回写：</a:t>
            </a:r>
            <a:r>
              <a:rPr lang="en-US" dirty="0" smtClean="0"/>
              <a:t>( (U==1’b1) ? ( </a:t>
            </a:r>
            <a:r>
              <a:rPr lang="en-US" dirty="0" err="1" smtClean="0"/>
              <a:t>Rn</a:t>
            </a:r>
            <a:r>
              <a:rPr lang="en-US" dirty="0" smtClean="0"/>
              <a:t> + num) : (</a:t>
            </a:r>
            <a:r>
              <a:rPr lang="en-US" dirty="0" err="1" smtClean="0"/>
              <a:t>Rn</a:t>
            </a:r>
            <a:r>
              <a:rPr lang="en-US" dirty="0" smtClean="0"/>
              <a:t> – num) 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857364"/>
          <a:ext cx="8572564" cy="714380"/>
        </p:xfrm>
        <a:graphic>
          <a:graphicData uri="http://schemas.openxmlformats.org/drawingml/2006/table">
            <a:tbl>
              <a:tblPr/>
              <a:tblGrid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331463"/>
                <a:gridCol w="260623"/>
                <a:gridCol w="260623"/>
                <a:gridCol w="260623"/>
                <a:gridCol w="260623"/>
                <a:gridCol w="260623"/>
                <a:gridCol w="260623"/>
                <a:gridCol w="260623"/>
                <a:gridCol w="260623"/>
                <a:gridCol w="260623"/>
                <a:gridCol w="260623"/>
              </a:tblGrid>
              <a:tr h="4140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r>
              <a:rPr lang="en-US" altLang="zh-CN" dirty="0" err="1" smtClean="0"/>
              <a:t>Rm,rot,num</a:t>
            </a:r>
            <a:r>
              <a:rPr lang="zh-CN" altLang="en-US" dirty="0" smtClean="0"/>
              <a:t>组合进行移位操作，移位方式同</a:t>
            </a:r>
            <a:r>
              <a:rPr lang="en-US" altLang="zh-CN" dirty="0" smtClean="0"/>
              <a:t>DP0</a:t>
            </a:r>
            <a:r>
              <a:rPr lang="zh-CN" altLang="en-US" dirty="0" smtClean="0"/>
              <a:t>，移位结果为</a:t>
            </a:r>
            <a:r>
              <a:rPr lang="en-US" altLang="zh-CN" dirty="0" err="1" smtClean="0"/>
              <a:t>sec_operand</a:t>
            </a:r>
            <a:endParaRPr lang="en-US" altLang="zh-CN" dirty="0" smtClean="0"/>
          </a:p>
          <a:p>
            <a:r>
              <a:rPr lang="zh-CN" altLang="en-US" dirty="0" smtClean="0"/>
              <a:t>计算地址：</a:t>
            </a:r>
            <a:r>
              <a:rPr lang="en-US" dirty="0" err="1" smtClean="0"/>
              <a:t>addr</a:t>
            </a:r>
            <a:r>
              <a:rPr lang="en-US" dirty="0" smtClean="0"/>
              <a:t> = (P==1’b1) ? ( (U==1’b1) ? ( </a:t>
            </a:r>
            <a:r>
              <a:rPr lang="en-US" dirty="0" err="1" smtClean="0"/>
              <a:t>Rn</a:t>
            </a:r>
            <a:r>
              <a:rPr lang="en-US" dirty="0" smtClean="0"/>
              <a:t> + </a:t>
            </a:r>
            <a:r>
              <a:rPr lang="en-US" dirty="0" err="1" smtClean="0"/>
              <a:t>sec_operand</a:t>
            </a:r>
            <a:r>
              <a:rPr lang="en-US" dirty="0" smtClean="0"/>
              <a:t>) : (</a:t>
            </a:r>
            <a:r>
              <a:rPr lang="en-US" dirty="0" err="1" smtClean="0"/>
              <a:t>Rn</a:t>
            </a:r>
            <a:r>
              <a:rPr lang="en-US" dirty="0" smtClean="0"/>
              <a:t> – </a:t>
            </a:r>
            <a:r>
              <a:rPr lang="en-US" dirty="0" err="1" smtClean="0"/>
              <a:t>sec_operand</a:t>
            </a:r>
            <a:r>
              <a:rPr lang="en-US" dirty="0" smtClean="0"/>
              <a:t>) ) : </a:t>
            </a:r>
            <a:r>
              <a:rPr lang="en-US" dirty="0" err="1" smtClean="0"/>
              <a:t>Rn</a:t>
            </a:r>
            <a:r>
              <a:rPr lang="en-US" dirty="0" smtClean="0"/>
              <a:t>;</a:t>
            </a:r>
          </a:p>
          <a:p>
            <a:r>
              <a:rPr lang="zh-CN" altLang="en-US" dirty="0" smtClean="0"/>
              <a:t>其他类同</a:t>
            </a:r>
            <a:r>
              <a:rPr lang="en-US" altLang="zh-CN" dirty="0" smtClean="0"/>
              <a:t>LDR0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857364"/>
          <a:ext cx="8286802" cy="642942"/>
        </p:xfrm>
        <a:graphic>
          <a:graphicData uri="http://schemas.openxmlformats.org/drawingml/2006/table">
            <a:tbl>
              <a:tblPr/>
              <a:tblGrid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320414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  <a:gridCol w="251935"/>
              </a:tblGrid>
              <a:tr h="372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rot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LDRH0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601" y="1857364"/>
          <a:ext cx="8358244" cy="586514"/>
        </p:xfrm>
        <a:graphic>
          <a:graphicData uri="http://schemas.openxmlformats.org/drawingml/2006/table">
            <a:tbl>
              <a:tblPr/>
              <a:tblGrid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22265"/>
                <a:gridCol w="388589"/>
                <a:gridCol w="362229"/>
                <a:gridCol w="240636"/>
                <a:gridCol w="218410"/>
                <a:gridCol w="218410"/>
                <a:gridCol w="253390"/>
                <a:gridCol w="253390"/>
                <a:gridCol w="253390"/>
                <a:gridCol w="253390"/>
                <a:gridCol w="253390"/>
                <a:gridCol w="253390"/>
                <a:gridCol w="253390"/>
              </a:tblGrid>
              <a:tr h="230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2643182"/>
            <a:ext cx="8229600" cy="348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CN" altLang="en-US" sz="3200" dirty="0" smtClean="0"/>
              <a:t>计算地址：</a:t>
            </a:r>
            <a:r>
              <a:rPr lang="en-US" sz="3200" dirty="0" err="1" smtClean="0"/>
              <a:t>addr</a:t>
            </a:r>
            <a:r>
              <a:rPr lang="en-US" sz="3200" dirty="0" smtClean="0"/>
              <a:t> = (P==1’b1) ? ( (U==1’b1) ? ( </a:t>
            </a:r>
            <a:r>
              <a:rPr lang="en-US" sz="3200" dirty="0" err="1" smtClean="0"/>
              <a:t>Rn</a:t>
            </a:r>
            <a:r>
              <a:rPr lang="en-US" sz="3200" dirty="0" smtClean="0"/>
              <a:t> + </a:t>
            </a:r>
            <a:r>
              <a:rPr lang="en-US" sz="3200" dirty="0" err="1" smtClean="0"/>
              <a:t>Rm</a:t>
            </a:r>
            <a:r>
              <a:rPr lang="en-US" sz="3200" dirty="0" smtClean="0"/>
              <a:t>) : (</a:t>
            </a:r>
            <a:r>
              <a:rPr lang="en-US" sz="3200" dirty="0" err="1" smtClean="0"/>
              <a:t>Rn</a:t>
            </a:r>
            <a:r>
              <a:rPr lang="en-US" sz="3200" dirty="0" smtClean="0"/>
              <a:t> – </a:t>
            </a:r>
            <a:r>
              <a:rPr lang="en-US" sz="3200" dirty="0" err="1" smtClean="0"/>
              <a:t>Rm</a:t>
            </a:r>
            <a:r>
              <a:rPr lang="en-US" sz="3200" dirty="0" smtClean="0"/>
              <a:t>) ) : </a:t>
            </a:r>
            <a:r>
              <a:rPr lang="en-US" sz="3200" dirty="0" err="1" smtClean="0"/>
              <a:t>Rn</a:t>
            </a:r>
            <a:r>
              <a:rPr lang="en-US" sz="3200" dirty="0" smtClean="0"/>
              <a:t>;</a:t>
            </a:r>
            <a:endParaRPr lang="zh-CN" altLang="en-US" sz="32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L==1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，对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的半字读操作；否则写</a:t>
            </a:r>
            <a:r>
              <a:rPr lang="zh-CN" altLang="en-US" sz="3200" dirty="0" smtClean="0"/>
              <a:t>操作</a:t>
            </a:r>
            <a:endParaRPr lang="en-US" altLang="zh-CN" sz="32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3200" dirty="0" smtClean="0"/>
              <a:t>(w==1)|(P==0)</a:t>
            </a:r>
            <a:r>
              <a:rPr lang="zh-CN" altLang="en-US" sz="3200" dirty="0" smtClean="0"/>
              <a:t>时，</a:t>
            </a:r>
            <a:r>
              <a:rPr lang="en-US" altLang="zh-CN" sz="3200" dirty="0" err="1" smtClean="0"/>
              <a:t>Rn</a:t>
            </a:r>
            <a:r>
              <a:rPr lang="zh-CN" altLang="en-US" sz="3200" dirty="0" smtClean="0"/>
              <a:t>回写：</a:t>
            </a:r>
            <a:r>
              <a:rPr lang="en-US" sz="3200" dirty="0" smtClean="0"/>
              <a:t>( (U==1’b1) ? ( </a:t>
            </a:r>
            <a:r>
              <a:rPr lang="en-US" sz="3200" dirty="0" err="1" smtClean="0"/>
              <a:t>Rn</a:t>
            </a:r>
            <a:r>
              <a:rPr lang="en-US" sz="3200" dirty="0" smtClean="0"/>
              <a:t> + </a:t>
            </a:r>
            <a:r>
              <a:rPr lang="en-US" sz="3200" dirty="0" err="1" smtClean="0"/>
              <a:t>Rm</a:t>
            </a:r>
            <a:r>
              <a:rPr lang="en-US" sz="3200" dirty="0" smtClean="0"/>
              <a:t>) : (</a:t>
            </a:r>
            <a:r>
              <a:rPr lang="en-US" sz="3200" dirty="0" err="1" smtClean="0"/>
              <a:t>Rn</a:t>
            </a:r>
            <a:r>
              <a:rPr lang="en-US" sz="3200" dirty="0" smtClean="0"/>
              <a:t> – </a:t>
            </a:r>
            <a:r>
              <a:rPr lang="en-US" sz="3200" dirty="0" err="1" smtClean="0"/>
              <a:t>Rm</a:t>
            </a:r>
            <a:r>
              <a:rPr lang="en-US" sz="3200" dirty="0" smtClean="0"/>
              <a:t>) 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LDRH1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zh-CN" altLang="en-US" dirty="0" smtClean="0"/>
              <a:t>地址计算：</a:t>
            </a:r>
            <a:r>
              <a:rPr lang="en-US" dirty="0" err="1" smtClean="0"/>
              <a:t>addr</a:t>
            </a:r>
            <a:r>
              <a:rPr lang="en-US" dirty="0" smtClean="0"/>
              <a:t> = (P==1’b1) ? ( (U==1’b1) ? ( </a:t>
            </a:r>
            <a:r>
              <a:rPr lang="en-US" dirty="0" err="1" smtClean="0"/>
              <a:t>Rn</a:t>
            </a:r>
            <a:r>
              <a:rPr lang="en-US" dirty="0" smtClean="0"/>
              <a:t> + {</a:t>
            </a:r>
            <a:r>
              <a:rPr lang="en-US" dirty="0" err="1" smtClean="0"/>
              <a:t>Da,Db</a:t>
            </a:r>
            <a:r>
              <a:rPr lang="en-US" dirty="0" smtClean="0"/>
              <a:t>}) : (</a:t>
            </a:r>
            <a:r>
              <a:rPr lang="en-US" dirty="0" err="1" smtClean="0"/>
              <a:t>Rn</a:t>
            </a:r>
            <a:r>
              <a:rPr lang="en-US" dirty="0" smtClean="0"/>
              <a:t> –{</a:t>
            </a:r>
            <a:r>
              <a:rPr lang="en-US" dirty="0" err="1" smtClean="0"/>
              <a:t>Da,Db</a:t>
            </a:r>
            <a:r>
              <a:rPr lang="en-US" dirty="0" smtClean="0"/>
              <a:t>}) ) : </a:t>
            </a:r>
            <a:r>
              <a:rPr lang="en-US" dirty="0" err="1" smtClean="0"/>
              <a:t>Rn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zh-CN" altLang="en-US" dirty="0" smtClean="0"/>
              <a:t>其他同</a:t>
            </a:r>
            <a:r>
              <a:rPr lang="en-US" altLang="zh-CN" dirty="0" smtClean="0"/>
              <a:t>LDRH0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928802"/>
          <a:ext cx="8501112" cy="642942"/>
        </p:xfrm>
        <a:graphic>
          <a:graphicData uri="http://schemas.openxmlformats.org/drawingml/2006/table">
            <a:tbl>
              <a:tblPr/>
              <a:tblGrid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27718"/>
                <a:gridCol w="395165"/>
                <a:gridCol w="368360"/>
                <a:gridCol w="244708"/>
                <a:gridCol w="222819"/>
                <a:gridCol w="222819"/>
                <a:gridCol w="257679"/>
                <a:gridCol w="257679"/>
                <a:gridCol w="257679"/>
                <a:gridCol w="257679"/>
                <a:gridCol w="257679"/>
                <a:gridCol w="257679"/>
                <a:gridCol w="257679"/>
              </a:tblGrid>
              <a:tr h="372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Da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Db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LDRSB0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r>
              <a:rPr lang="zh-CN" altLang="en-US" dirty="0" smtClean="0"/>
              <a:t>计算地址：</a:t>
            </a:r>
            <a:r>
              <a:rPr lang="en-US" dirty="0" err="1" smtClean="0"/>
              <a:t>addr</a:t>
            </a:r>
            <a:r>
              <a:rPr lang="en-US" dirty="0" smtClean="0"/>
              <a:t> = (P==1’b1) ? ( (U==1’b1) ? ( </a:t>
            </a:r>
            <a:r>
              <a:rPr lang="en-US" dirty="0" err="1" smtClean="0"/>
              <a:t>Rn</a:t>
            </a:r>
            <a:r>
              <a:rPr lang="en-US" dirty="0" smtClean="0"/>
              <a:t> + </a:t>
            </a:r>
            <a:r>
              <a:rPr lang="en-US" dirty="0" err="1" smtClean="0"/>
              <a:t>Rm</a:t>
            </a:r>
            <a:r>
              <a:rPr lang="en-US" dirty="0" smtClean="0"/>
              <a:t>) : (</a:t>
            </a:r>
            <a:r>
              <a:rPr lang="en-US" dirty="0" err="1" smtClean="0"/>
              <a:t>Rn</a:t>
            </a:r>
            <a:r>
              <a:rPr lang="en-US" dirty="0" smtClean="0"/>
              <a:t> – </a:t>
            </a:r>
            <a:r>
              <a:rPr lang="en-US" dirty="0" err="1" smtClean="0"/>
              <a:t>Rm</a:t>
            </a:r>
            <a:r>
              <a:rPr lang="en-US" dirty="0" smtClean="0"/>
              <a:t>) ) : </a:t>
            </a:r>
            <a:r>
              <a:rPr lang="en-US" dirty="0" err="1" smtClean="0"/>
              <a:t>Rn</a:t>
            </a:r>
            <a:r>
              <a:rPr lang="en-US" dirty="0" smtClean="0"/>
              <a:t>; </a:t>
            </a:r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读出该字节，进行符号扩展写入</a:t>
            </a:r>
            <a:r>
              <a:rPr lang="en-US" altLang="zh-CN" dirty="0" smtClean="0"/>
              <a:t>Rd</a:t>
            </a:r>
          </a:p>
          <a:p>
            <a:pPr lvl="0"/>
            <a:r>
              <a:rPr lang="en-US" dirty="0" smtClean="0"/>
              <a:t>(w==1)|(P==0)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回写：</a:t>
            </a:r>
            <a:r>
              <a:rPr lang="en-US" dirty="0" smtClean="0"/>
              <a:t>( (U==1’b1) ? ( </a:t>
            </a:r>
            <a:r>
              <a:rPr lang="en-US" dirty="0" err="1" smtClean="0"/>
              <a:t>Rn</a:t>
            </a:r>
            <a:r>
              <a:rPr lang="en-US" dirty="0" smtClean="0"/>
              <a:t> + </a:t>
            </a:r>
            <a:r>
              <a:rPr lang="en-US" dirty="0" err="1" smtClean="0"/>
              <a:t>Rm</a:t>
            </a:r>
            <a:r>
              <a:rPr lang="en-US" dirty="0" smtClean="0"/>
              <a:t>) : (</a:t>
            </a:r>
            <a:r>
              <a:rPr lang="en-US" dirty="0" err="1" smtClean="0"/>
              <a:t>Rn</a:t>
            </a:r>
            <a:r>
              <a:rPr lang="en-US" dirty="0" smtClean="0"/>
              <a:t> – </a:t>
            </a:r>
            <a:r>
              <a:rPr lang="en-US" dirty="0" err="1" smtClean="0"/>
              <a:t>Rm</a:t>
            </a:r>
            <a:r>
              <a:rPr lang="en-US" dirty="0" smtClean="0"/>
              <a:t>) )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785926"/>
          <a:ext cx="8572555" cy="642942"/>
        </p:xfrm>
        <a:graphic>
          <a:graphicData uri="http://schemas.openxmlformats.org/drawingml/2006/table">
            <a:tbl>
              <a:tblPr/>
              <a:tblGrid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30472"/>
                <a:gridCol w="398486"/>
                <a:gridCol w="371455"/>
                <a:gridCol w="246765"/>
                <a:gridCol w="224691"/>
                <a:gridCol w="224691"/>
                <a:gridCol w="259845"/>
                <a:gridCol w="259845"/>
                <a:gridCol w="259845"/>
                <a:gridCol w="259845"/>
                <a:gridCol w="259845"/>
                <a:gridCol w="259845"/>
                <a:gridCol w="259845"/>
              </a:tblGrid>
              <a:tr h="372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LDRSB1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r>
              <a:rPr lang="zh-CN" altLang="en-US" dirty="0" smtClean="0"/>
              <a:t>地址计算：</a:t>
            </a:r>
            <a:r>
              <a:rPr lang="en-US" dirty="0" err="1" smtClean="0"/>
              <a:t>addr</a:t>
            </a:r>
            <a:r>
              <a:rPr lang="en-US" dirty="0" smtClean="0"/>
              <a:t> = (P==1’b1) ? ( (U==1’b1) ? ( </a:t>
            </a:r>
            <a:r>
              <a:rPr lang="en-US" dirty="0" err="1" smtClean="0"/>
              <a:t>Rn</a:t>
            </a:r>
            <a:r>
              <a:rPr lang="en-US" dirty="0" smtClean="0"/>
              <a:t> + {</a:t>
            </a:r>
            <a:r>
              <a:rPr lang="en-US" dirty="0" err="1" smtClean="0"/>
              <a:t>Da,Db</a:t>
            </a:r>
            <a:r>
              <a:rPr lang="en-US" dirty="0" smtClean="0"/>
              <a:t>}) : (</a:t>
            </a:r>
            <a:r>
              <a:rPr lang="en-US" dirty="0" err="1" smtClean="0"/>
              <a:t>Rn</a:t>
            </a:r>
            <a:r>
              <a:rPr lang="en-US" dirty="0" smtClean="0"/>
              <a:t> –{</a:t>
            </a:r>
            <a:r>
              <a:rPr lang="en-US" dirty="0" err="1" smtClean="0"/>
              <a:t>Da,Db</a:t>
            </a:r>
            <a:r>
              <a:rPr lang="en-US" dirty="0" smtClean="0"/>
              <a:t>}) ) : </a:t>
            </a:r>
            <a:r>
              <a:rPr lang="en-US" dirty="0" err="1" smtClean="0"/>
              <a:t>Rn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zh-CN" altLang="en-US" dirty="0" smtClean="0"/>
              <a:t>其他同</a:t>
            </a:r>
            <a:r>
              <a:rPr lang="en-US" altLang="zh-CN" dirty="0" smtClean="0"/>
              <a:t>LDRSB0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85926"/>
          <a:ext cx="8429677" cy="642942"/>
        </p:xfrm>
        <a:graphic>
          <a:graphicData uri="http://schemas.openxmlformats.org/drawingml/2006/table">
            <a:tbl>
              <a:tblPr/>
              <a:tblGrid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24964"/>
                <a:gridCol w="391845"/>
                <a:gridCol w="365264"/>
                <a:gridCol w="242652"/>
                <a:gridCol w="220947"/>
                <a:gridCol w="220947"/>
                <a:gridCol w="255514"/>
                <a:gridCol w="255514"/>
                <a:gridCol w="255514"/>
                <a:gridCol w="255514"/>
                <a:gridCol w="255514"/>
                <a:gridCol w="255514"/>
                <a:gridCol w="255514"/>
              </a:tblGrid>
              <a:tr h="372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Da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Db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LDRSH0——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r>
              <a:rPr lang="zh-CN" altLang="en-US" dirty="0" smtClean="0"/>
              <a:t>计算地址：</a:t>
            </a:r>
            <a:r>
              <a:rPr lang="en-US" dirty="0" err="1" smtClean="0"/>
              <a:t>addr</a:t>
            </a:r>
            <a:r>
              <a:rPr lang="en-US" dirty="0" smtClean="0"/>
              <a:t> = (P==1’b1) ? ( (U==1’b1) ? ( </a:t>
            </a:r>
            <a:r>
              <a:rPr lang="en-US" dirty="0" err="1" smtClean="0"/>
              <a:t>Rn</a:t>
            </a:r>
            <a:r>
              <a:rPr lang="en-US" dirty="0" smtClean="0"/>
              <a:t> + </a:t>
            </a:r>
            <a:r>
              <a:rPr lang="en-US" dirty="0" err="1" smtClean="0"/>
              <a:t>Rm</a:t>
            </a:r>
            <a:r>
              <a:rPr lang="en-US" dirty="0" smtClean="0"/>
              <a:t>) : (</a:t>
            </a:r>
            <a:r>
              <a:rPr lang="en-US" dirty="0" err="1" smtClean="0"/>
              <a:t>Rn</a:t>
            </a:r>
            <a:r>
              <a:rPr lang="en-US" dirty="0" smtClean="0"/>
              <a:t> – </a:t>
            </a:r>
            <a:r>
              <a:rPr lang="en-US" dirty="0" err="1" smtClean="0"/>
              <a:t>Rm</a:t>
            </a:r>
            <a:r>
              <a:rPr lang="en-US" dirty="0" smtClean="0"/>
              <a:t>) ) : </a:t>
            </a:r>
            <a:r>
              <a:rPr lang="en-US" dirty="0" err="1" smtClean="0"/>
              <a:t>Rn</a:t>
            </a:r>
            <a:r>
              <a:rPr lang="en-US" dirty="0" smtClean="0"/>
              <a:t>; </a:t>
            </a:r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读出该半字，进行符号扩展写入</a:t>
            </a:r>
            <a:r>
              <a:rPr lang="en-US" altLang="zh-CN" dirty="0" smtClean="0"/>
              <a:t>Rd</a:t>
            </a:r>
          </a:p>
          <a:p>
            <a:pPr lvl="0"/>
            <a:r>
              <a:rPr lang="en-US" dirty="0" smtClean="0"/>
              <a:t>(w==1)|(P==0)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回写：</a:t>
            </a:r>
            <a:r>
              <a:rPr lang="en-US" dirty="0" smtClean="0"/>
              <a:t>( (U==1’b1) ? ( </a:t>
            </a:r>
            <a:r>
              <a:rPr lang="en-US" dirty="0" err="1" smtClean="0"/>
              <a:t>Rn</a:t>
            </a:r>
            <a:r>
              <a:rPr lang="en-US" dirty="0" smtClean="0"/>
              <a:t> + </a:t>
            </a:r>
            <a:r>
              <a:rPr lang="en-US" dirty="0" err="1" smtClean="0"/>
              <a:t>Rm</a:t>
            </a:r>
            <a:r>
              <a:rPr lang="en-US" dirty="0" smtClean="0"/>
              <a:t>) : (</a:t>
            </a:r>
            <a:r>
              <a:rPr lang="en-US" dirty="0" err="1" smtClean="0"/>
              <a:t>Rn</a:t>
            </a:r>
            <a:r>
              <a:rPr lang="en-US" dirty="0" smtClean="0"/>
              <a:t> – </a:t>
            </a:r>
            <a:r>
              <a:rPr lang="en-US" dirty="0" err="1" smtClean="0"/>
              <a:t>Rm</a:t>
            </a:r>
            <a:r>
              <a:rPr lang="en-US" dirty="0" smtClean="0"/>
              <a:t>) )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85926"/>
          <a:ext cx="8286819" cy="642942"/>
        </p:xfrm>
        <a:graphic>
          <a:graphicData uri="http://schemas.openxmlformats.org/drawingml/2006/table">
            <a:tbl>
              <a:tblPr/>
              <a:tblGrid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85203"/>
                <a:gridCol w="359073"/>
                <a:gridCol w="238539"/>
                <a:gridCol w="217202"/>
                <a:gridCol w="217202"/>
                <a:gridCol w="251184"/>
                <a:gridCol w="251184"/>
                <a:gridCol w="251184"/>
                <a:gridCol w="251184"/>
                <a:gridCol w="251184"/>
                <a:gridCol w="251184"/>
                <a:gridCol w="251184"/>
              </a:tblGrid>
              <a:tr h="372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LDRSH1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r>
              <a:rPr lang="zh-CN" altLang="en-US" dirty="0" smtClean="0"/>
              <a:t>地址计算：</a:t>
            </a:r>
            <a:r>
              <a:rPr lang="en-US" dirty="0" err="1" smtClean="0"/>
              <a:t>addr</a:t>
            </a:r>
            <a:r>
              <a:rPr lang="en-US" dirty="0" smtClean="0"/>
              <a:t> = (P==1’b1) ? ( (U==1’b1) ? ( </a:t>
            </a:r>
            <a:r>
              <a:rPr lang="en-US" dirty="0" err="1" smtClean="0"/>
              <a:t>Rn</a:t>
            </a:r>
            <a:r>
              <a:rPr lang="en-US" dirty="0" smtClean="0"/>
              <a:t> + {</a:t>
            </a:r>
            <a:r>
              <a:rPr lang="en-US" dirty="0" err="1" smtClean="0"/>
              <a:t>Da,Db</a:t>
            </a:r>
            <a:r>
              <a:rPr lang="en-US" dirty="0" smtClean="0"/>
              <a:t>}) : (</a:t>
            </a:r>
            <a:r>
              <a:rPr lang="en-US" dirty="0" err="1" smtClean="0"/>
              <a:t>Rn</a:t>
            </a:r>
            <a:r>
              <a:rPr lang="en-US" dirty="0" smtClean="0"/>
              <a:t> –{</a:t>
            </a:r>
            <a:r>
              <a:rPr lang="en-US" dirty="0" err="1" smtClean="0"/>
              <a:t>Da,Db</a:t>
            </a:r>
            <a:r>
              <a:rPr lang="en-US" dirty="0" smtClean="0"/>
              <a:t>}) ) : </a:t>
            </a:r>
            <a:r>
              <a:rPr lang="en-US" dirty="0" err="1" smtClean="0"/>
              <a:t>Rn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zh-CN" altLang="en-US" dirty="0" smtClean="0"/>
              <a:t>其他同</a:t>
            </a:r>
            <a:r>
              <a:rPr lang="en-US" altLang="zh-CN" dirty="0" smtClean="0"/>
              <a:t>LDRSH0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7" y="1857364"/>
          <a:ext cx="8358248" cy="642942"/>
        </p:xfrm>
        <a:graphic>
          <a:graphicData uri="http://schemas.openxmlformats.org/drawingml/2006/table">
            <a:tbl>
              <a:tblPr/>
              <a:tblGrid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22211"/>
                <a:gridCol w="388524"/>
                <a:gridCol w="362169"/>
                <a:gridCol w="240595"/>
                <a:gridCol w="219074"/>
                <a:gridCol w="219074"/>
                <a:gridCol w="253348"/>
                <a:gridCol w="253348"/>
                <a:gridCol w="253348"/>
                <a:gridCol w="253348"/>
                <a:gridCol w="253348"/>
                <a:gridCol w="253348"/>
                <a:gridCol w="253348"/>
              </a:tblGrid>
              <a:tr h="372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Da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Db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条件执行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071546"/>
          <a:ext cx="7786741" cy="5608320"/>
        </p:xfrm>
        <a:graphic>
          <a:graphicData uri="http://schemas.openxmlformats.org/drawingml/2006/table">
            <a:tbl>
              <a:tblPr/>
              <a:tblGrid>
                <a:gridCol w="1085502"/>
                <a:gridCol w="1480230"/>
                <a:gridCol w="2302580"/>
                <a:gridCol w="2918429"/>
              </a:tblGrid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[31:28]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汇编语言缩写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条件码状态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0000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EQ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cpsr_z == 1’b1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0001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NE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不等于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cpsr_z == 1’b0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0010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CS/HS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进位标志置位</a:t>
                      </a: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无符号大于或等于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cpsr_c== 1’b1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0011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CC/LO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进位标志清零</a:t>
                      </a: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无符号小于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cpsr_c==1’b0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0100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MI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小于</a:t>
                      </a: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负值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cpsr_n==1’b1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0101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PL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大于</a:t>
                      </a: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正值或零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cpsr_n==1’b0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0110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VS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溢出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cpsr_v==1’b1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0111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VC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无溢出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cpsr_v==1’b0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1000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HI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无符号大于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( cpsr_c==1'b1 )&amp;(cpsr_z==1'b0)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1001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LS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无符号小于或等于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( cpsr_c==1'b0 )|(cpsr_z==1'b1)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1010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GE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有符号大于或等于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( cpsr_n==cpsr_v)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1011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LT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有符号小于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( cpsr_n!=cpsr_v)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1100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GT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有符号大于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( cpsr_z==1'b0)&amp;(cpsr_n==cpsr_v)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1101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LE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有符号小于或等于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( cpsr_z==1'b1)|(cpsr_n!=cpsr_v)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1110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>
                          <a:latin typeface="Calibri"/>
                          <a:ea typeface="宋体"/>
                          <a:cs typeface="Times New Roman"/>
                        </a:rPr>
                        <a:t>无条件执行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1’b1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1111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宋体"/>
                          <a:cs typeface="Times New Roman"/>
                        </a:rPr>
                        <a:t>NV</a:t>
                      </a:r>
                      <a:endParaRPr lang="zh-CN" sz="16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dirty="0">
                          <a:latin typeface="Calibri"/>
                          <a:ea typeface="宋体"/>
                          <a:cs typeface="Times New Roman"/>
                        </a:rPr>
                        <a:t>无定义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1’b0</a:t>
                      </a:r>
                      <a:endParaRPr lang="zh-CN" sz="16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SWP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43183"/>
            <a:ext cx="8229600" cy="500066"/>
          </a:xfrm>
        </p:spPr>
        <p:txBody>
          <a:bodyPr/>
          <a:lstStyle/>
          <a:p>
            <a:r>
              <a:rPr lang="en-US" altLang="zh-CN" dirty="0" smtClean="0"/>
              <a:t>B==0</a:t>
            </a:r>
            <a:r>
              <a:rPr lang="zh-CN" altLang="en-US" dirty="0" smtClean="0"/>
              <a:t>，字操作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857364"/>
          <a:ext cx="8286812" cy="520739"/>
        </p:xfrm>
        <a:graphic>
          <a:graphicData uri="http://schemas.openxmlformats.org/drawingml/2006/table">
            <a:tbl>
              <a:tblPr/>
              <a:tblGrid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19457"/>
                <a:gridCol w="385203"/>
                <a:gridCol w="359073"/>
                <a:gridCol w="238539"/>
                <a:gridCol w="217202"/>
                <a:gridCol w="217202"/>
                <a:gridCol w="251183"/>
                <a:gridCol w="251183"/>
                <a:gridCol w="251183"/>
                <a:gridCol w="251183"/>
                <a:gridCol w="251183"/>
                <a:gridCol w="251183"/>
                <a:gridCol w="251183"/>
              </a:tblGrid>
              <a:tr h="289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03" marR="672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7825" name="Group 1"/>
          <p:cNvGrpSpPr>
            <a:grpSpLocks noChangeAspect="1"/>
          </p:cNvGrpSpPr>
          <p:nvPr/>
        </p:nvGrpSpPr>
        <p:grpSpPr bwMode="auto">
          <a:xfrm>
            <a:off x="500034" y="3214686"/>
            <a:ext cx="7572428" cy="3410100"/>
            <a:chOff x="1800" y="5249"/>
            <a:chExt cx="8306" cy="3739"/>
          </a:xfrm>
        </p:grpSpPr>
        <p:sp>
          <p:nvSpPr>
            <p:cNvPr id="77845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800" y="5249"/>
              <a:ext cx="8306" cy="373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2838" y="6074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2838" y="6357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2838" y="665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2838" y="6953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838" y="725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2838" y="755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2427" y="5641"/>
              <a:ext cx="124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6180" y="6000"/>
              <a:ext cx="1635" cy="2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6" name="AutoShape 12"/>
            <p:cNvSpPr>
              <a:spLocks noChangeShapeType="1"/>
            </p:cNvSpPr>
            <p:nvPr/>
          </p:nvSpPr>
          <p:spPr bwMode="auto">
            <a:xfrm>
              <a:off x="6180" y="6944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5" name="AutoShape 11"/>
            <p:cNvSpPr>
              <a:spLocks noChangeShapeType="1"/>
            </p:cNvSpPr>
            <p:nvPr/>
          </p:nvSpPr>
          <p:spPr bwMode="auto">
            <a:xfrm>
              <a:off x="6180" y="7260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6703" y="5369"/>
              <a:ext cx="88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833" name="AutoShape 9"/>
            <p:cNvSpPr>
              <a:spLocks noChangeShapeType="1"/>
            </p:cNvSpPr>
            <p:nvPr/>
          </p:nvSpPr>
          <p:spPr bwMode="auto">
            <a:xfrm flipH="1">
              <a:off x="7935" y="7073"/>
              <a:ext cx="4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8565" y="6901"/>
              <a:ext cx="111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地址为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831" name="Arc 7"/>
            <p:cNvSpPr>
              <a:spLocks/>
            </p:cNvSpPr>
            <p:nvPr/>
          </p:nvSpPr>
          <p:spPr bwMode="auto">
            <a:xfrm flipV="1">
              <a:off x="3675" y="7260"/>
              <a:ext cx="2430" cy="4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3765" y="7755"/>
              <a:ext cx="40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829" name="Arc 5"/>
            <p:cNvSpPr>
              <a:spLocks/>
            </p:cNvSpPr>
            <p:nvPr/>
          </p:nvSpPr>
          <p:spPr bwMode="auto">
            <a:xfrm>
              <a:off x="3765" y="6209"/>
              <a:ext cx="2340" cy="864"/>
            </a:xfrm>
            <a:custGeom>
              <a:avLst/>
              <a:gdLst>
                <a:gd name="G0" fmla="+- 0 0 0"/>
                <a:gd name="G1" fmla="+- 21596 0 0"/>
                <a:gd name="G2" fmla="+- 21600 0 0"/>
                <a:gd name="T0" fmla="*/ 436 w 21600"/>
                <a:gd name="T1" fmla="*/ 0 h 21596"/>
                <a:gd name="T2" fmla="*/ 21600 w 21600"/>
                <a:gd name="T3" fmla="*/ 21596 h 21596"/>
                <a:gd name="T4" fmla="*/ 0 w 21600"/>
                <a:gd name="T5" fmla="*/ 21596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6" fill="none" extrusionOk="0">
                  <a:moveTo>
                    <a:pt x="435" y="0"/>
                  </a:moveTo>
                  <a:cubicBezTo>
                    <a:pt x="12193" y="237"/>
                    <a:pt x="21600" y="9836"/>
                    <a:pt x="21600" y="21596"/>
                  </a:cubicBezTo>
                </a:path>
                <a:path w="21600" h="21596" stroke="0" extrusionOk="0">
                  <a:moveTo>
                    <a:pt x="435" y="0"/>
                  </a:moveTo>
                  <a:cubicBezTo>
                    <a:pt x="12193" y="237"/>
                    <a:pt x="21600" y="9836"/>
                    <a:pt x="21600" y="21596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28" name="Rectangle 4"/>
            <p:cNvSpPr>
              <a:spLocks noChangeArrowheads="1"/>
            </p:cNvSpPr>
            <p:nvPr/>
          </p:nvSpPr>
          <p:spPr bwMode="auto">
            <a:xfrm>
              <a:off x="4035" y="5715"/>
              <a:ext cx="40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4386" y="6346"/>
              <a:ext cx="96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先发生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826" name="Rectangle 2"/>
            <p:cNvSpPr>
              <a:spLocks noChangeArrowheads="1"/>
            </p:cNvSpPr>
            <p:nvPr/>
          </p:nvSpPr>
          <p:spPr bwMode="auto">
            <a:xfrm>
              <a:off x="4464" y="7207"/>
              <a:ext cx="891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后发生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SWP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5"/>
            <a:ext cx="8229600" cy="581194"/>
          </a:xfrm>
        </p:spPr>
        <p:txBody>
          <a:bodyPr/>
          <a:lstStyle/>
          <a:p>
            <a:r>
              <a:rPr lang="en-US" altLang="zh-CN" dirty="0" smtClean="0"/>
              <a:t>B==1, </a:t>
            </a:r>
            <a:r>
              <a:rPr lang="zh-CN" altLang="en-US" dirty="0" smtClean="0"/>
              <a:t>字节交换</a:t>
            </a:r>
            <a:endParaRPr lang="zh-CN" altLang="en-US" dirty="0"/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8849" name="Group 1"/>
          <p:cNvGrpSpPr>
            <a:grpSpLocks noChangeAspect="1"/>
          </p:cNvGrpSpPr>
          <p:nvPr/>
        </p:nvGrpSpPr>
        <p:grpSpPr bwMode="auto">
          <a:xfrm>
            <a:off x="571472" y="2714620"/>
            <a:ext cx="8143932" cy="3683457"/>
            <a:chOff x="1800" y="2789"/>
            <a:chExt cx="8280" cy="3744"/>
          </a:xfrm>
        </p:grpSpPr>
        <p:sp>
          <p:nvSpPr>
            <p:cNvPr id="78890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00" y="2789"/>
              <a:ext cx="8280" cy="374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9" name="Rectangle 41"/>
            <p:cNvSpPr>
              <a:spLocks noChangeArrowheads="1"/>
            </p:cNvSpPr>
            <p:nvPr/>
          </p:nvSpPr>
          <p:spPr bwMode="auto">
            <a:xfrm>
              <a:off x="2545" y="381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8" name="Rectangle 40"/>
            <p:cNvSpPr>
              <a:spLocks noChangeArrowheads="1"/>
            </p:cNvSpPr>
            <p:nvPr/>
          </p:nvSpPr>
          <p:spPr bwMode="auto">
            <a:xfrm>
              <a:off x="2545" y="4096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7" name="Rectangle 39"/>
            <p:cNvSpPr>
              <a:spLocks noChangeArrowheads="1"/>
            </p:cNvSpPr>
            <p:nvPr/>
          </p:nvSpPr>
          <p:spPr bwMode="auto">
            <a:xfrm>
              <a:off x="2545" y="4394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6" name="Rectangle 38"/>
            <p:cNvSpPr>
              <a:spLocks noChangeArrowheads="1"/>
            </p:cNvSpPr>
            <p:nvPr/>
          </p:nvSpPr>
          <p:spPr bwMode="auto">
            <a:xfrm>
              <a:off x="2545" y="469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5" name="Rectangle 37"/>
            <p:cNvSpPr>
              <a:spLocks noChangeArrowheads="1"/>
            </p:cNvSpPr>
            <p:nvPr/>
          </p:nvSpPr>
          <p:spPr bwMode="auto">
            <a:xfrm>
              <a:off x="2545" y="499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4" name="Rectangle 36"/>
            <p:cNvSpPr>
              <a:spLocks noChangeArrowheads="1"/>
            </p:cNvSpPr>
            <p:nvPr/>
          </p:nvSpPr>
          <p:spPr bwMode="auto">
            <a:xfrm>
              <a:off x="2545" y="5288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3" name="Rectangle 35"/>
            <p:cNvSpPr>
              <a:spLocks noChangeArrowheads="1"/>
            </p:cNvSpPr>
            <p:nvPr/>
          </p:nvSpPr>
          <p:spPr bwMode="auto">
            <a:xfrm>
              <a:off x="1945" y="3370"/>
              <a:ext cx="1437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82" name="Rectangle 34"/>
            <p:cNvSpPr>
              <a:spLocks noChangeArrowheads="1"/>
            </p:cNvSpPr>
            <p:nvPr/>
          </p:nvSpPr>
          <p:spPr bwMode="auto">
            <a:xfrm>
              <a:off x="5887" y="3738"/>
              <a:ext cx="1635" cy="2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1" name="AutoShape 33"/>
            <p:cNvSpPr>
              <a:spLocks noChangeShapeType="1"/>
            </p:cNvSpPr>
            <p:nvPr/>
          </p:nvSpPr>
          <p:spPr bwMode="auto">
            <a:xfrm>
              <a:off x="5887" y="4661"/>
              <a:ext cx="163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0" name="AutoShape 32"/>
            <p:cNvSpPr>
              <a:spLocks noChangeShapeType="1"/>
            </p:cNvSpPr>
            <p:nvPr/>
          </p:nvSpPr>
          <p:spPr bwMode="auto">
            <a:xfrm>
              <a:off x="5887" y="4999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79" name="Rectangle 31"/>
            <p:cNvSpPr>
              <a:spLocks noChangeArrowheads="1"/>
            </p:cNvSpPr>
            <p:nvPr/>
          </p:nvSpPr>
          <p:spPr bwMode="auto">
            <a:xfrm>
              <a:off x="6410" y="3108"/>
              <a:ext cx="88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78" name="AutoShape 30"/>
            <p:cNvSpPr>
              <a:spLocks noChangeShapeType="1"/>
            </p:cNvSpPr>
            <p:nvPr/>
          </p:nvSpPr>
          <p:spPr bwMode="auto">
            <a:xfrm flipH="1">
              <a:off x="7642" y="4812"/>
              <a:ext cx="4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7974" y="4640"/>
              <a:ext cx="2106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地址为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Rn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（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Rn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最低两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bit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为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2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b01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76" name="Arc 28"/>
            <p:cNvSpPr>
              <a:spLocks/>
            </p:cNvSpPr>
            <p:nvPr/>
          </p:nvSpPr>
          <p:spPr bwMode="auto">
            <a:xfrm flipV="1">
              <a:off x="3382" y="4999"/>
              <a:ext cx="2430" cy="4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3472" y="5494"/>
              <a:ext cx="40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</a:t>
              </a:r>
              <a:r>
                <a:rPr kumimoji="0" lang="en-US" altLang="zh-CN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m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74" name="Arc 26"/>
            <p:cNvSpPr>
              <a:spLocks/>
            </p:cNvSpPr>
            <p:nvPr/>
          </p:nvSpPr>
          <p:spPr bwMode="auto">
            <a:xfrm>
              <a:off x="3472" y="3947"/>
              <a:ext cx="2340" cy="865"/>
            </a:xfrm>
            <a:custGeom>
              <a:avLst/>
              <a:gdLst>
                <a:gd name="G0" fmla="+- 0 0 0"/>
                <a:gd name="G1" fmla="+- 21596 0 0"/>
                <a:gd name="G2" fmla="+- 21600 0 0"/>
                <a:gd name="T0" fmla="*/ 436 w 21600"/>
                <a:gd name="T1" fmla="*/ 0 h 21596"/>
                <a:gd name="T2" fmla="*/ 21600 w 21600"/>
                <a:gd name="T3" fmla="*/ 21596 h 21596"/>
                <a:gd name="T4" fmla="*/ 0 w 21600"/>
                <a:gd name="T5" fmla="*/ 21596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6" fill="none" extrusionOk="0">
                  <a:moveTo>
                    <a:pt x="435" y="0"/>
                  </a:moveTo>
                  <a:cubicBezTo>
                    <a:pt x="12193" y="237"/>
                    <a:pt x="21600" y="9836"/>
                    <a:pt x="21600" y="21596"/>
                  </a:cubicBezTo>
                </a:path>
                <a:path w="21600" h="21596" stroke="0" extrusionOk="0">
                  <a:moveTo>
                    <a:pt x="435" y="0"/>
                  </a:moveTo>
                  <a:cubicBezTo>
                    <a:pt x="12193" y="237"/>
                    <a:pt x="21600" y="9836"/>
                    <a:pt x="21600" y="21596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3546" y="3347"/>
              <a:ext cx="40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4345" y="4096"/>
              <a:ext cx="1014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先发生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4345" y="4976"/>
              <a:ext cx="86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后发生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6717" y="4661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6300" y="4661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7128" y="4661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5932" y="4649"/>
              <a:ext cx="22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6412" y="4649"/>
              <a:ext cx="22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6786" y="4649"/>
              <a:ext cx="22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7220" y="4680"/>
              <a:ext cx="22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4250" y="3254"/>
              <a:ext cx="1516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5282" y="3254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 flipH="1">
              <a:off x="3960" y="3378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5420" y="3223"/>
              <a:ext cx="22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4418" y="3297"/>
              <a:ext cx="796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24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876" y="5579"/>
              <a:ext cx="1516" cy="3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4938" y="5579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5090" y="5579"/>
              <a:ext cx="22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X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4518" y="5579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4174" y="5579"/>
              <a:ext cx="1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6846" y="5424"/>
              <a:ext cx="22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X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52" name="AutoShape 4"/>
            <p:cNvSpPr>
              <a:spLocks noChangeArrowheads="1"/>
            </p:cNvSpPr>
            <p:nvPr/>
          </p:nvSpPr>
          <p:spPr bwMode="auto">
            <a:xfrm>
              <a:off x="6838" y="5083"/>
              <a:ext cx="166" cy="310"/>
            </a:xfrm>
            <a:prstGeom prst="upArrow">
              <a:avLst>
                <a:gd name="adj1" fmla="val 50000"/>
                <a:gd name="adj2" fmla="val 4668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51" name="Arc 3"/>
            <p:cNvSpPr>
              <a:spLocks/>
            </p:cNvSpPr>
            <p:nvPr/>
          </p:nvSpPr>
          <p:spPr bwMode="auto">
            <a:xfrm rot="-10506462" flipH="1" flipV="1">
              <a:off x="5684" y="3626"/>
              <a:ext cx="1216" cy="96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50" name="Line 2"/>
            <p:cNvSpPr>
              <a:spLocks noChangeShapeType="1"/>
            </p:cNvSpPr>
            <p:nvPr/>
          </p:nvSpPr>
          <p:spPr bwMode="auto">
            <a:xfrm flipH="1">
              <a:off x="5422" y="5702"/>
              <a:ext cx="2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LDM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r>
              <a:rPr lang="zh-CN" altLang="en-US" sz="2800" dirty="0" smtClean="0"/>
              <a:t>多次读写数据池操作，次数由</a:t>
            </a:r>
            <a:r>
              <a:rPr lang="en-US" altLang="zh-CN" sz="2800" dirty="0" err="1" smtClean="0"/>
              <a:t>reg_list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的个数决定，</a:t>
            </a:r>
            <a:r>
              <a:rPr lang="en-US" altLang="zh-CN" sz="2800" dirty="0" smtClean="0"/>
              <a:t>L==1</a:t>
            </a:r>
            <a:r>
              <a:rPr lang="zh-CN" altLang="en-US" sz="2800" dirty="0" smtClean="0"/>
              <a:t>表示读操作，否则为写</a:t>
            </a:r>
            <a:endParaRPr lang="en-US" altLang="zh-CN" sz="2800" dirty="0" smtClean="0"/>
          </a:p>
          <a:p>
            <a:r>
              <a:rPr lang="zh-CN" altLang="en-US" sz="2800" dirty="0" smtClean="0"/>
              <a:t>从低到高，</a:t>
            </a:r>
            <a:r>
              <a:rPr lang="en-US" altLang="zh-CN" sz="2800" dirty="0" err="1" smtClean="0"/>
              <a:t>reg_list</a:t>
            </a:r>
            <a:r>
              <a:rPr lang="zh-CN" altLang="en-US" sz="2800" dirty="0" smtClean="0"/>
              <a:t>对应寄存器组</a:t>
            </a:r>
            <a:endParaRPr lang="en-US" altLang="zh-CN" sz="2800" dirty="0" smtClean="0"/>
          </a:p>
          <a:p>
            <a:r>
              <a:rPr lang="en-US" altLang="zh-CN" sz="2800" dirty="0" smtClean="0"/>
              <a:t>W==1</a:t>
            </a:r>
            <a:r>
              <a:rPr lang="zh-CN" altLang="en-US" sz="2800" dirty="0" smtClean="0"/>
              <a:t>，表示</a:t>
            </a:r>
            <a:r>
              <a:rPr lang="en-US" altLang="zh-CN" sz="2800" dirty="0" err="1" smtClean="0"/>
              <a:t>Rn</a:t>
            </a:r>
            <a:r>
              <a:rPr lang="zh-CN" altLang="en-US" sz="2800" dirty="0" smtClean="0"/>
              <a:t>回写</a:t>
            </a:r>
            <a:endParaRPr lang="en-US" altLang="zh-CN" sz="2800" dirty="0" smtClean="0"/>
          </a:p>
          <a:p>
            <a:r>
              <a:rPr lang="en-US" altLang="zh-CN" sz="2800" dirty="0" smtClean="0"/>
              <a:t>S==1</a:t>
            </a:r>
            <a:r>
              <a:rPr lang="zh-CN" altLang="en-US" sz="2800" dirty="0" smtClean="0"/>
              <a:t>时，除非是</a:t>
            </a:r>
            <a:r>
              <a:rPr lang="en-US" altLang="zh-CN" sz="2800" dirty="0" smtClean="0"/>
              <a:t>L==1, </a:t>
            </a:r>
            <a:r>
              <a:rPr lang="en-US" altLang="zh-CN" sz="2800" dirty="0" err="1" smtClean="0"/>
              <a:t>reg_list</a:t>
            </a:r>
            <a:r>
              <a:rPr lang="en-US" altLang="zh-CN" sz="2800" dirty="0" smtClean="0"/>
              <a:t>[15]==1</a:t>
            </a:r>
            <a:r>
              <a:rPr lang="zh-CN" altLang="en-US" sz="2800" dirty="0" smtClean="0"/>
              <a:t>，此时当前</a:t>
            </a:r>
            <a:r>
              <a:rPr lang="en-US" altLang="zh-CN" sz="2800" dirty="0" err="1" smtClean="0"/>
              <a:t>spsr</a:t>
            </a:r>
            <a:r>
              <a:rPr lang="zh-CN" altLang="en-US" sz="2800" dirty="0" smtClean="0"/>
              <a:t>写入</a:t>
            </a:r>
            <a:r>
              <a:rPr lang="en-US" altLang="zh-CN" sz="2800" dirty="0" err="1" smtClean="0"/>
              <a:t>cpsr</a:t>
            </a:r>
            <a:r>
              <a:rPr lang="zh-CN" altLang="en-US" sz="2800" dirty="0" smtClean="0"/>
              <a:t>；否则强制使用用户模式寄存器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928802"/>
          <a:ext cx="8429692" cy="571504"/>
        </p:xfrm>
        <a:graphic>
          <a:graphicData uri="http://schemas.openxmlformats.org/drawingml/2006/table">
            <a:tbl>
              <a:tblPr/>
              <a:tblGrid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32593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  <a:gridCol w="256279"/>
              </a:tblGrid>
              <a:tr h="331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P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U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W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reg_list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LDM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——P=0;U=0;</a:t>
            </a:r>
            <a:endParaRPr lang="zh-CN" altLang="en-US" dirty="0"/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0897" name="Group 1"/>
          <p:cNvGrpSpPr>
            <a:grpSpLocks noChangeAspect="1"/>
          </p:cNvGrpSpPr>
          <p:nvPr/>
        </p:nvGrpSpPr>
        <p:grpSpPr bwMode="auto">
          <a:xfrm>
            <a:off x="357158" y="1571612"/>
            <a:ext cx="8286808" cy="4455219"/>
            <a:chOff x="1800" y="7731"/>
            <a:chExt cx="8306" cy="4465"/>
          </a:xfrm>
        </p:grpSpPr>
        <p:sp>
          <p:nvSpPr>
            <p:cNvPr id="80929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800" y="7731"/>
              <a:ext cx="8306" cy="44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8" name="Rectangle 32"/>
            <p:cNvSpPr>
              <a:spLocks noChangeArrowheads="1"/>
            </p:cNvSpPr>
            <p:nvPr/>
          </p:nvSpPr>
          <p:spPr bwMode="auto">
            <a:xfrm>
              <a:off x="2529" y="947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529" y="9755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6" name="Rectangle 30"/>
            <p:cNvSpPr>
              <a:spLocks noChangeArrowheads="1"/>
            </p:cNvSpPr>
            <p:nvPr/>
          </p:nvSpPr>
          <p:spPr bwMode="auto">
            <a:xfrm>
              <a:off x="2529" y="10054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2529" y="10351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529" y="1065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2529" y="10948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2373" y="8948"/>
              <a:ext cx="1432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5871" y="8771"/>
              <a:ext cx="1635" cy="33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20" name="AutoShape 24"/>
            <p:cNvSpPr>
              <a:spLocks noChangeShapeType="1"/>
            </p:cNvSpPr>
            <p:nvPr/>
          </p:nvSpPr>
          <p:spPr bwMode="auto">
            <a:xfrm>
              <a:off x="5871" y="9700"/>
              <a:ext cx="163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19" name="AutoShape 23"/>
            <p:cNvSpPr>
              <a:spLocks noChangeShapeType="1"/>
            </p:cNvSpPr>
            <p:nvPr/>
          </p:nvSpPr>
          <p:spPr bwMode="auto">
            <a:xfrm>
              <a:off x="5871" y="10032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6394" y="8139"/>
              <a:ext cx="88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6504" y="9660"/>
              <a:ext cx="36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3337" y="9425"/>
              <a:ext cx="40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15" name="AutoShape 19"/>
            <p:cNvSpPr>
              <a:spLocks noChangeArrowheads="1"/>
            </p:cNvSpPr>
            <p:nvPr/>
          </p:nvSpPr>
          <p:spPr bwMode="auto">
            <a:xfrm>
              <a:off x="4200" y="10352"/>
              <a:ext cx="1371" cy="248"/>
            </a:xfrm>
            <a:prstGeom prst="leftRightArrow">
              <a:avLst>
                <a:gd name="adj1" fmla="val 50000"/>
                <a:gd name="adj2" fmla="val 1105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14" name="Line 18"/>
            <p:cNvSpPr>
              <a:spLocks noChangeShapeType="1"/>
            </p:cNvSpPr>
            <p:nvPr/>
          </p:nvSpPr>
          <p:spPr bwMode="auto">
            <a:xfrm flipH="1">
              <a:off x="3742" y="9611"/>
              <a:ext cx="2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4069" y="9394"/>
              <a:ext cx="1741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地址回写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-m)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12" name="AutoShape 16"/>
            <p:cNvSpPr>
              <a:spLocks noChangeShapeType="1"/>
            </p:cNvSpPr>
            <p:nvPr/>
          </p:nvSpPr>
          <p:spPr bwMode="auto">
            <a:xfrm>
              <a:off x="5871" y="11217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11" name="AutoShape 15"/>
            <p:cNvSpPr>
              <a:spLocks noChangeShapeType="1"/>
            </p:cNvSpPr>
            <p:nvPr/>
          </p:nvSpPr>
          <p:spPr bwMode="auto">
            <a:xfrm>
              <a:off x="5871" y="11610"/>
              <a:ext cx="1635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10" name="AutoShape 14"/>
            <p:cNvSpPr>
              <a:spLocks noChangeShapeType="1"/>
            </p:cNvSpPr>
            <p:nvPr/>
          </p:nvSpPr>
          <p:spPr bwMode="auto">
            <a:xfrm>
              <a:off x="5871" y="10425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6394" y="10515"/>
              <a:ext cx="56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08" name="AutoShape 12"/>
            <p:cNvSpPr>
              <a:spLocks/>
            </p:cNvSpPr>
            <p:nvPr/>
          </p:nvSpPr>
          <p:spPr bwMode="auto">
            <a:xfrm>
              <a:off x="3480" y="10054"/>
              <a:ext cx="259" cy="1176"/>
            </a:xfrm>
            <a:prstGeom prst="rightBrace">
              <a:avLst>
                <a:gd name="adj1" fmla="val 378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>
              <a:off x="3742" y="10695"/>
              <a:ext cx="117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个寄存器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06" name="AutoShape 10"/>
            <p:cNvSpPr>
              <a:spLocks/>
            </p:cNvSpPr>
            <p:nvPr/>
          </p:nvSpPr>
          <p:spPr bwMode="auto">
            <a:xfrm>
              <a:off x="7680" y="9721"/>
              <a:ext cx="259" cy="1799"/>
            </a:xfrm>
            <a:prstGeom prst="rightBrace">
              <a:avLst>
                <a:gd name="adj1" fmla="val 5788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6251" y="11251"/>
              <a:ext cx="103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Rn-m+1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8115" y="10303"/>
              <a:ext cx="117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个字空间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6394" y="10065"/>
              <a:ext cx="65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Rn-1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02" name="AutoShape 6"/>
            <p:cNvSpPr>
              <a:spLocks noChangeShapeType="1"/>
            </p:cNvSpPr>
            <p:nvPr/>
          </p:nvSpPr>
          <p:spPr bwMode="auto">
            <a:xfrm>
              <a:off x="5871" y="10874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01" name="Rectangle 5"/>
            <p:cNvSpPr>
              <a:spLocks noChangeArrowheads="1"/>
            </p:cNvSpPr>
            <p:nvPr/>
          </p:nvSpPr>
          <p:spPr bwMode="auto">
            <a:xfrm>
              <a:off x="6307" y="10857"/>
              <a:ext cx="103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Rn-m+2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5871" y="9672"/>
              <a:ext cx="1635" cy="39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99" name="Rectangle 3"/>
            <p:cNvSpPr>
              <a:spLocks noChangeArrowheads="1"/>
            </p:cNvSpPr>
            <p:nvPr/>
          </p:nvSpPr>
          <p:spPr bwMode="auto">
            <a:xfrm>
              <a:off x="6439" y="9685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898" name="AutoShape 2"/>
            <p:cNvSpPr>
              <a:spLocks noChangeShapeType="1"/>
            </p:cNvSpPr>
            <p:nvPr/>
          </p:nvSpPr>
          <p:spPr bwMode="auto">
            <a:xfrm flipV="1">
              <a:off x="5685" y="10065"/>
              <a:ext cx="0" cy="1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LDM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——P=0;U=1;</a:t>
            </a:r>
            <a:endParaRPr lang="zh-CN" altLang="en-US" dirty="0"/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1921" name="Group 1"/>
          <p:cNvGrpSpPr>
            <a:grpSpLocks noChangeAspect="1"/>
          </p:cNvGrpSpPr>
          <p:nvPr/>
        </p:nvGrpSpPr>
        <p:grpSpPr bwMode="auto">
          <a:xfrm>
            <a:off x="571472" y="1928802"/>
            <a:ext cx="8215370" cy="4416812"/>
            <a:chOff x="1800" y="7731"/>
            <a:chExt cx="8306" cy="4465"/>
          </a:xfrm>
        </p:grpSpPr>
        <p:sp>
          <p:nvSpPr>
            <p:cNvPr id="81952" name="AutoShape 32"/>
            <p:cNvSpPr>
              <a:spLocks noChangeAspect="1" noChangeArrowheads="1" noTextEdit="1"/>
            </p:cNvSpPr>
            <p:nvPr/>
          </p:nvSpPr>
          <p:spPr bwMode="auto">
            <a:xfrm>
              <a:off x="1800" y="7731"/>
              <a:ext cx="8306" cy="44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2529" y="947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529" y="9755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29" y="10054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2529" y="10351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2529" y="1065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529" y="10948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2479" y="8991"/>
              <a:ext cx="1271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5871" y="8771"/>
              <a:ext cx="1635" cy="33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3" name="AutoShape 23"/>
            <p:cNvSpPr>
              <a:spLocks noChangeShapeType="1"/>
            </p:cNvSpPr>
            <p:nvPr/>
          </p:nvSpPr>
          <p:spPr bwMode="auto">
            <a:xfrm>
              <a:off x="5871" y="9700"/>
              <a:ext cx="163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2" name="AutoShape 22"/>
            <p:cNvSpPr>
              <a:spLocks noChangeShapeType="1"/>
            </p:cNvSpPr>
            <p:nvPr/>
          </p:nvSpPr>
          <p:spPr bwMode="auto">
            <a:xfrm>
              <a:off x="5871" y="10032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6394" y="8139"/>
              <a:ext cx="88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6251" y="9660"/>
              <a:ext cx="103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Rn+m-1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37" y="9425"/>
              <a:ext cx="40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38" name="AutoShape 18"/>
            <p:cNvSpPr>
              <a:spLocks noChangeArrowheads="1"/>
            </p:cNvSpPr>
            <p:nvPr/>
          </p:nvSpPr>
          <p:spPr bwMode="auto">
            <a:xfrm>
              <a:off x="4200" y="10352"/>
              <a:ext cx="1371" cy="248"/>
            </a:xfrm>
            <a:prstGeom prst="leftRightArrow">
              <a:avLst>
                <a:gd name="adj1" fmla="val 50000"/>
                <a:gd name="adj2" fmla="val 1105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3742" y="9611"/>
              <a:ext cx="2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4069" y="9394"/>
              <a:ext cx="19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地址回写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Rn+m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35" name="AutoShape 15"/>
            <p:cNvSpPr>
              <a:spLocks noChangeShapeType="1"/>
            </p:cNvSpPr>
            <p:nvPr/>
          </p:nvSpPr>
          <p:spPr bwMode="auto">
            <a:xfrm>
              <a:off x="5871" y="11217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34" name="AutoShape 14"/>
            <p:cNvSpPr>
              <a:spLocks noChangeShapeType="1"/>
            </p:cNvSpPr>
            <p:nvPr/>
          </p:nvSpPr>
          <p:spPr bwMode="auto">
            <a:xfrm>
              <a:off x="5871" y="11610"/>
              <a:ext cx="1635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33" name="AutoShape 13"/>
            <p:cNvSpPr>
              <a:spLocks noChangeShapeType="1"/>
            </p:cNvSpPr>
            <p:nvPr/>
          </p:nvSpPr>
          <p:spPr bwMode="auto">
            <a:xfrm>
              <a:off x="5871" y="10425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6394" y="10515"/>
              <a:ext cx="56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31" name="AutoShape 11"/>
            <p:cNvSpPr>
              <a:spLocks/>
            </p:cNvSpPr>
            <p:nvPr/>
          </p:nvSpPr>
          <p:spPr bwMode="auto">
            <a:xfrm>
              <a:off x="3480" y="10054"/>
              <a:ext cx="259" cy="1176"/>
            </a:xfrm>
            <a:prstGeom prst="rightBrace">
              <a:avLst>
                <a:gd name="adj1" fmla="val 378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742" y="10695"/>
              <a:ext cx="159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个寄存器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29" name="AutoShape 9"/>
            <p:cNvSpPr>
              <a:spLocks/>
            </p:cNvSpPr>
            <p:nvPr/>
          </p:nvSpPr>
          <p:spPr bwMode="auto">
            <a:xfrm>
              <a:off x="7680" y="9721"/>
              <a:ext cx="259" cy="1770"/>
            </a:xfrm>
            <a:prstGeom prst="rightBrace">
              <a:avLst>
                <a:gd name="adj1" fmla="val 5695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8115" y="10303"/>
              <a:ext cx="1485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个字空间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6251" y="10065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Rn+m-2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26" name="AutoShape 6"/>
            <p:cNvSpPr>
              <a:spLocks noChangeShapeType="1"/>
            </p:cNvSpPr>
            <p:nvPr/>
          </p:nvSpPr>
          <p:spPr bwMode="auto">
            <a:xfrm>
              <a:off x="5871" y="10874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6307" y="10857"/>
              <a:ext cx="103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5871" y="11217"/>
              <a:ext cx="1635" cy="39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23" name="Rectangle 3"/>
            <p:cNvSpPr>
              <a:spLocks noChangeArrowheads="1"/>
            </p:cNvSpPr>
            <p:nvPr/>
          </p:nvSpPr>
          <p:spPr bwMode="auto">
            <a:xfrm>
              <a:off x="6439" y="11230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22" name="AutoShape 2"/>
            <p:cNvSpPr>
              <a:spLocks noChangeShapeType="1"/>
            </p:cNvSpPr>
            <p:nvPr/>
          </p:nvSpPr>
          <p:spPr bwMode="auto">
            <a:xfrm flipV="1">
              <a:off x="5730" y="9925"/>
              <a:ext cx="1" cy="1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LDM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——P=1;U=0;</a:t>
            </a:r>
            <a:endParaRPr lang="zh-CN" altLang="en-US" dirty="0"/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2945" name="Group 1"/>
          <p:cNvGrpSpPr>
            <a:grpSpLocks noChangeAspect="1"/>
          </p:cNvGrpSpPr>
          <p:nvPr/>
        </p:nvGrpSpPr>
        <p:grpSpPr bwMode="auto">
          <a:xfrm>
            <a:off x="325687" y="1500174"/>
            <a:ext cx="8818313" cy="4740971"/>
            <a:chOff x="1800" y="7731"/>
            <a:chExt cx="8306" cy="4465"/>
          </a:xfrm>
        </p:grpSpPr>
        <p:sp>
          <p:nvSpPr>
            <p:cNvPr id="82977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800" y="7731"/>
              <a:ext cx="8306" cy="44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2529" y="947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75" name="Rectangle 31"/>
            <p:cNvSpPr>
              <a:spLocks noChangeArrowheads="1"/>
            </p:cNvSpPr>
            <p:nvPr/>
          </p:nvSpPr>
          <p:spPr bwMode="auto">
            <a:xfrm>
              <a:off x="2529" y="9755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2529" y="10054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2529" y="10351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72" name="Rectangle 28"/>
            <p:cNvSpPr>
              <a:spLocks noChangeArrowheads="1"/>
            </p:cNvSpPr>
            <p:nvPr/>
          </p:nvSpPr>
          <p:spPr bwMode="auto">
            <a:xfrm>
              <a:off x="2529" y="1065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2529" y="10948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2166" y="9009"/>
              <a:ext cx="119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69" name="Rectangle 25"/>
            <p:cNvSpPr>
              <a:spLocks noChangeArrowheads="1"/>
            </p:cNvSpPr>
            <p:nvPr/>
          </p:nvSpPr>
          <p:spPr bwMode="auto">
            <a:xfrm>
              <a:off x="5871" y="8771"/>
              <a:ext cx="1635" cy="33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68" name="AutoShape 24"/>
            <p:cNvSpPr>
              <a:spLocks noChangeShapeType="1"/>
            </p:cNvSpPr>
            <p:nvPr/>
          </p:nvSpPr>
          <p:spPr bwMode="auto">
            <a:xfrm>
              <a:off x="5871" y="9700"/>
              <a:ext cx="163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67" name="AutoShape 23"/>
            <p:cNvSpPr>
              <a:spLocks noChangeShapeType="1"/>
            </p:cNvSpPr>
            <p:nvPr/>
          </p:nvSpPr>
          <p:spPr bwMode="auto">
            <a:xfrm>
              <a:off x="5871" y="10032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66" name="Rectangle 22"/>
            <p:cNvSpPr>
              <a:spLocks noChangeArrowheads="1"/>
            </p:cNvSpPr>
            <p:nvPr/>
          </p:nvSpPr>
          <p:spPr bwMode="auto">
            <a:xfrm>
              <a:off x="6394" y="8139"/>
              <a:ext cx="88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6394" y="9694"/>
              <a:ext cx="49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Rn-1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3337" y="9425"/>
              <a:ext cx="40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63" name="AutoShape 19"/>
            <p:cNvSpPr>
              <a:spLocks noChangeArrowheads="1"/>
            </p:cNvSpPr>
            <p:nvPr/>
          </p:nvSpPr>
          <p:spPr bwMode="auto">
            <a:xfrm>
              <a:off x="4200" y="10352"/>
              <a:ext cx="1371" cy="248"/>
            </a:xfrm>
            <a:prstGeom prst="leftRightArrow">
              <a:avLst>
                <a:gd name="adj1" fmla="val 50000"/>
                <a:gd name="adj2" fmla="val 1105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62" name="Line 18"/>
            <p:cNvSpPr>
              <a:spLocks noChangeShapeType="1"/>
            </p:cNvSpPr>
            <p:nvPr/>
          </p:nvSpPr>
          <p:spPr bwMode="auto">
            <a:xfrm flipH="1">
              <a:off x="3742" y="9611"/>
              <a:ext cx="2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4069" y="9394"/>
              <a:ext cx="16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地址回写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-m)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60" name="AutoShape 16"/>
            <p:cNvSpPr>
              <a:spLocks noChangeShapeType="1"/>
            </p:cNvSpPr>
            <p:nvPr/>
          </p:nvSpPr>
          <p:spPr bwMode="auto">
            <a:xfrm>
              <a:off x="5871" y="11217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59" name="AutoShape 15"/>
            <p:cNvSpPr>
              <a:spLocks noChangeShapeType="1"/>
            </p:cNvSpPr>
            <p:nvPr/>
          </p:nvSpPr>
          <p:spPr bwMode="auto">
            <a:xfrm>
              <a:off x="5871" y="11610"/>
              <a:ext cx="1635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58" name="AutoShape 14"/>
            <p:cNvSpPr>
              <a:spLocks noChangeShapeType="1"/>
            </p:cNvSpPr>
            <p:nvPr/>
          </p:nvSpPr>
          <p:spPr bwMode="auto">
            <a:xfrm>
              <a:off x="5871" y="10425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57" name="Rectangle 13"/>
            <p:cNvSpPr>
              <a:spLocks noChangeArrowheads="1"/>
            </p:cNvSpPr>
            <p:nvPr/>
          </p:nvSpPr>
          <p:spPr bwMode="auto">
            <a:xfrm>
              <a:off x="6394" y="10515"/>
              <a:ext cx="56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56" name="AutoShape 12"/>
            <p:cNvSpPr>
              <a:spLocks/>
            </p:cNvSpPr>
            <p:nvPr/>
          </p:nvSpPr>
          <p:spPr bwMode="auto">
            <a:xfrm>
              <a:off x="3480" y="10054"/>
              <a:ext cx="259" cy="1176"/>
            </a:xfrm>
            <a:prstGeom prst="rightBrace">
              <a:avLst>
                <a:gd name="adj1" fmla="val 378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3742" y="10695"/>
              <a:ext cx="117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个寄存器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54" name="AutoShape 10"/>
            <p:cNvSpPr>
              <a:spLocks/>
            </p:cNvSpPr>
            <p:nvPr/>
          </p:nvSpPr>
          <p:spPr bwMode="auto">
            <a:xfrm>
              <a:off x="7680" y="9721"/>
              <a:ext cx="259" cy="1799"/>
            </a:xfrm>
            <a:prstGeom prst="rightBrace">
              <a:avLst>
                <a:gd name="adj1" fmla="val 5788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6251" y="11251"/>
              <a:ext cx="103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8115" y="10303"/>
              <a:ext cx="117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个字空间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6394" y="10065"/>
              <a:ext cx="65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Rn-2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50" name="AutoShape 6"/>
            <p:cNvSpPr>
              <a:spLocks noChangeShapeType="1"/>
            </p:cNvSpPr>
            <p:nvPr/>
          </p:nvSpPr>
          <p:spPr bwMode="auto">
            <a:xfrm>
              <a:off x="5871" y="10874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6307" y="10857"/>
              <a:ext cx="103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Rn-m+1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48" name="Rectangle 4"/>
            <p:cNvSpPr>
              <a:spLocks noChangeArrowheads="1"/>
            </p:cNvSpPr>
            <p:nvPr/>
          </p:nvSpPr>
          <p:spPr bwMode="auto">
            <a:xfrm>
              <a:off x="5871" y="9301"/>
              <a:ext cx="1635" cy="39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47" name="Rectangle 3"/>
            <p:cNvSpPr>
              <a:spLocks noChangeArrowheads="1"/>
            </p:cNvSpPr>
            <p:nvPr/>
          </p:nvSpPr>
          <p:spPr bwMode="auto">
            <a:xfrm>
              <a:off x="6439" y="9314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946" name="AutoShape 2"/>
            <p:cNvSpPr>
              <a:spLocks noChangeShapeType="1"/>
            </p:cNvSpPr>
            <p:nvPr/>
          </p:nvSpPr>
          <p:spPr bwMode="auto">
            <a:xfrm flipV="1">
              <a:off x="5729" y="9946"/>
              <a:ext cx="1" cy="1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LDM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——P=1;U=1;</a:t>
            </a:r>
            <a:endParaRPr lang="zh-CN" altLang="en-US" dirty="0"/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3969" name="Group 1"/>
          <p:cNvGrpSpPr>
            <a:grpSpLocks noChangeAspect="1"/>
          </p:cNvGrpSpPr>
          <p:nvPr/>
        </p:nvGrpSpPr>
        <p:grpSpPr bwMode="auto">
          <a:xfrm>
            <a:off x="357158" y="1428736"/>
            <a:ext cx="8786842" cy="5009717"/>
            <a:chOff x="1800" y="7731"/>
            <a:chExt cx="8306" cy="4735"/>
          </a:xfrm>
        </p:grpSpPr>
        <p:sp>
          <p:nvSpPr>
            <p:cNvPr id="84001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800" y="7731"/>
              <a:ext cx="8306" cy="47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000" name="Rectangle 32"/>
            <p:cNvSpPr>
              <a:spLocks noChangeArrowheads="1"/>
            </p:cNvSpPr>
            <p:nvPr/>
          </p:nvSpPr>
          <p:spPr bwMode="auto">
            <a:xfrm>
              <a:off x="2529" y="947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9" name="Rectangle 31"/>
            <p:cNvSpPr>
              <a:spLocks noChangeArrowheads="1"/>
            </p:cNvSpPr>
            <p:nvPr/>
          </p:nvSpPr>
          <p:spPr bwMode="auto">
            <a:xfrm>
              <a:off x="2529" y="9755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8" name="Rectangle 30"/>
            <p:cNvSpPr>
              <a:spLocks noChangeArrowheads="1"/>
            </p:cNvSpPr>
            <p:nvPr/>
          </p:nvSpPr>
          <p:spPr bwMode="auto">
            <a:xfrm>
              <a:off x="2529" y="10054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7" name="Rectangle 29"/>
            <p:cNvSpPr>
              <a:spLocks noChangeArrowheads="1"/>
            </p:cNvSpPr>
            <p:nvPr/>
          </p:nvSpPr>
          <p:spPr bwMode="auto">
            <a:xfrm>
              <a:off x="2529" y="10351"/>
              <a:ext cx="705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6" name="Rectangle 28"/>
            <p:cNvSpPr>
              <a:spLocks noChangeArrowheads="1"/>
            </p:cNvSpPr>
            <p:nvPr/>
          </p:nvSpPr>
          <p:spPr bwMode="auto">
            <a:xfrm>
              <a:off x="2529" y="1065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5" name="Rectangle 27"/>
            <p:cNvSpPr>
              <a:spLocks noChangeArrowheads="1"/>
            </p:cNvSpPr>
            <p:nvPr/>
          </p:nvSpPr>
          <p:spPr bwMode="auto">
            <a:xfrm>
              <a:off x="2529" y="10948"/>
              <a:ext cx="705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4" name="Rectangle 26"/>
            <p:cNvSpPr>
              <a:spLocks noChangeArrowheads="1"/>
            </p:cNvSpPr>
            <p:nvPr/>
          </p:nvSpPr>
          <p:spPr bwMode="auto">
            <a:xfrm>
              <a:off x="2479" y="8991"/>
              <a:ext cx="134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93" name="Rectangle 25"/>
            <p:cNvSpPr>
              <a:spLocks noChangeArrowheads="1"/>
            </p:cNvSpPr>
            <p:nvPr/>
          </p:nvSpPr>
          <p:spPr bwMode="auto">
            <a:xfrm>
              <a:off x="5871" y="8771"/>
              <a:ext cx="1635" cy="34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2" name="AutoShape 24"/>
            <p:cNvSpPr>
              <a:spLocks noChangeShapeType="1"/>
            </p:cNvSpPr>
            <p:nvPr/>
          </p:nvSpPr>
          <p:spPr bwMode="auto">
            <a:xfrm>
              <a:off x="5871" y="9700"/>
              <a:ext cx="163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1" name="AutoShape 23"/>
            <p:cNvSpPr>
              <a:spLocks noChangeShapeType="1"/>
            </p:cNvSpPr>
            <p:nvPr/>
          </p:nvSpPr>
          <p:spPr bwMode="auto">
            <a:xfrm>
              <a:off x="5871" y="10032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90" name="Rectangle 22"/>
            <p:cNvSpPr>
              <a:spLocks noChangeArrowheads="1"/>
            </p:cNvSpPr>
            <p:nvPr/>
          </p:nvSpPr>
          <p:spPr bwMode="auto">
            <a:xfrm>
              <a:off x="6394" y="8139"/>
              <a:ext cx="88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89" name="Rectangle 21"/>
            <p:cNvSpPr>
              <a:spLocks noChangeArrowheads="1"/>
            </p:cNvSpPr>
            <p:nvPr/>
          </p:nvSpPr>
          <p:spPr bwMode="auto">
            <a:xfrm>
              <a:off x="6251" y="9660"/>
              <a:ext cx="79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88" name="Rectangle 20"/>
            <p:cNvSpPr>
              <a:spLocks noChangeArrowheads="1"/>
            </p:cNvSpPr>
            <p:nvPr/>
          </p:nvSpPr>
          <p:spPr bwMode="auto">
            <a:xfrm>
              <a:off x="3337" y="9425"/>
              <a:ext cx="40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87" name="AutoShape 19"/>
            <p:cNvSpPr>
              <a:spLocks noChangeArrowheads="1"/>
            </p:cNvSpPr>
            <p:nvPr/>
          </p:nvSpPr>
          <p:spPr bwMode="auto">
            <a:xfrm>
              <a:off x="4200" y="10352"/>
              <a:ext cx="1371" cy="248"/>
            </a:xfrm>
            <a:prstGeom prst="leftRightArrow">
              <a:avLst>
                <a:gd name="adj1" fmla="val 50000"/>
                <a:gd name="adj2" fmla="val 1105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 flipH="1">
              <a:off x="3742" y="9611"/>
              <a:ext cx="2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4069" y="9394"/>
              <a:ext cx="198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地址回写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Rn+m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84" name="AutoShape 16"/>
            <p:cNvSpPr>
              <a:spLocks noChangeShapeType="1"/>
            </p:cNvSpPr>
            <p:nvPr/>
          </p:nvSpPr>
          <p:spPr bwMode="auto">
            <a:xfrm>
              <a:off x="5871" y="11217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83" name="AutoShape 15"/>
            <p:cNvSpPr>
              <a:spLocks noChangeShapeType="1"/>
            </p:cNvSpPr>
            <p:nvPr/>
          </p:nvSpPr>
          <p:spPr bwMode="auto">
            <a:xfrm>
              <a:off x="5871" y="11610"/>
              <a:ext cx="1635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82" name="AutoShape 14"/>
            <p:cNvSpPr>
              <a:spLocks noChangeShapeType="1"/>
            </p:cNvSpPr>
            <p:nvPr/>
          </p:nvSpPr>
          <p:spPr bwMode="auto">
            <a:xfrm>
              <a:off x="5871" y="10425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6394" y="10515"/>
              <a:ext cx="56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80" name="AutoShape 12"/>
            <p:cNvSpPr>
              <a:spLocks/>
            </p:cNvSpPr>
            <p:nvPr/>
          </p:nvSpPr>
          <p:spPr bwMode="auto">
            <a:xfrm>
              <a:off x="3480" y="10054"/>
              <a:ext cx="259" cy="1176"/>
            </a:xfrm>
            <a:prstGeom prst="rightBrace">
              <a:avLst>
                <a:gd name="adj1" fmla="val 378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3742" y="10695"/>
              <a:ext cx="117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个寄存器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78" name="AutoShape 10"/>
            <p:cNvSpPr>
              <a:spLocks/>
            </p:cNvSpPr>
            <p:nvPr/>
          </p:nvSpPr>
          <p:spPr bwMode="auto">
            <a:xfrm>
              <a:off x="7680" y="9721"/>
              <a:ext cx="259" cy="1770"/>
            </a:xfrm>
            <a:prstGeom prst="rightBrace">
              <a:avLst>
                <a:gd name="adj1" fmla="val 5695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6311" y="11251"/>
              <a:ext cx="79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8115" y="10303"/>
              <a:ext cx="117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0" lang="zh-CN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个字空间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6251" y="10065"/>
              <a:ext cx="11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Rn+m-1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74" name="AutoShape 6"/>
            <p:cNvSpPr>
              <a:spLocks noChangeShapeType="1"/>
            </p:cNvSpPr>
            <p:nvPr/>
          </p:nvSpPr>
          <p:spPr bwMode="auto">
            <a:xfrm>
              <a:off x="5871" y="10874"/>
              <a:ext cx="16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6307" y="10857"/>
              <a:ext cx="103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Rn+2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5871" y="11589"/>
              <a:ext cx="1635" cy="393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71" name="Rectangle 3"/>
            <p:cNvSpPr>
              <a:spLocks noChangeArrowheads="1"/>
            </p:cNvSpPr>
            <p:nvPr/>
          </p:nvSpPr>
          <p:spPr bwMode="auto">
            <a:xfrm>
              <a:off x="6439" y="11602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970" name="AutoShape 2"/>
            <p:cNvSpPr>
              <a:spLocks noChangeShapeType="1"/>
            </p:cNvSpPr>
            <p:nvPr/>
          </p:nvSpPr>
          <p:spPr bwMode="auto">
            <a:xfrm flipV="1">
              <a:off x="5699" y="10065"/>
              <a:ext cx="1" cy="1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寄存器之间处理指令</a:t>
            </a:r>
            <a:endParaRPr lang="en-US" altLang="zh-CN" dirty="0" smtClean="0"/>
          </a:p>
          <a:p>
            <a:pPr lvl="1"/>
            <a:r>
              <a:rPr lang="en-US" dirty="0" smtClean="0"/>
              <a:t>DP0</a:t>
            </a:r>
            <a:r>
              <a:rPr lang="zh-CN" altLang="en-US" dirty="0" smtClean="0"/>
              <a:t>、</a:t>
            </a:r>
            <a:r>
              <a:rPr lang="en-US" dirty="0" smtClean="0"/>
              <a:t>DP1</a:t>
            </a:r>
            <a:r>
              <a:rPr lang="zh-CN" altLang="en-US" dirty="0" smtClean="0"/>
              <a:t>、</a:t>
            </a:r>
            <a:r>
              <a:rPr lang="en-US" dirty="0" smtClean="0"/>
              <a:t> DP2</a:t>
            </a:r>
            <a:r>
              <a:rPr lang="zh-CN" altLang="en-US" dirty="0" smtClean="0"/>
              <a:t>、 </a:t>
            </a:r>
            <a:r>
              <a:rPr lang="en-US" dirty="0" smtClean="0"/>
              <a:t>MULT</a:t>
            </a:r>
            <a:r>
              <a:rPr lang="zh-CN" altLang="en-US" dirty="0" smtClean="0"/>
              <a:t>、</a:t>
            </a:r>
            <a:r>
              <a:rPr lang="en-US" dirty="0" smtClean="0"/>
              <a:t>MULTL</a:t>
            </a:r>
            <a:r>
              <a:rPr lang="zh-CN" altLang="en-US" dirty="0" smtClean="0"/>
              <a:t>、</a:t>
            </a:r>
            <a:r>
              <a:rPr lang="en-US" dirty="0" smtClean="0"/>
              <a:t> MRS</a:t>
            </a:r>
            <a:r>
              <a:rPr lang="zh-CN" altLang="en-US" dirty="0" smtClean="0"/>
              <a:t>、</a:t>
            </a:r>
            <a:r>
              <a:rPr lang="en-US" dirty="0" smtClean="0"/>
              <a:t>MSR0</a:t>
            </a:r>
            <a:r>
              <a:rPr lang="zh-CN" altLang="en-US" dirty="0" smtClean="0"/>
              <a:t>、 </a:t>
            </a:r>
            <a:r>
              <a:rPr lang="en-US" dirty="0" smtClean="0"/>
              <a:t>MSR1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、</a:t>
            </a:r>
            <a:r>
              <a:rPr lang="en-US" dirty="0" smtClean="0"/>
              <a:t> BX</a:t>
            </a:r>
            <a:r>
              <a:rPr lang="zh-CN" altLang="en-US" dirty="0" smtClean="0"/>
              <a:t>、 </a:t>
            </a:r>
            <a:r>
              <a:rPr lang="en-US" dirty="0" smtClean="0"/>
              <a:t>SWI</a:t>
            </a:r>
          </a:p>
          <a:p>
            <a:r>
              <a:rPr lang="zh-CN" altLang="en-US" dirty="0" smtClean="0"/>
              <a:t>数据池读写指令</a:t>
            </a:r>
            <a:endParaRPr lang="en-US" altLang="zh-CN" dirty="0" smtClean="0"/>
          </a:p>
          <a:p>
            <a:pPr lvl="1"/>
            <a:r>
              <a:rPr lang="en-US" dirty="0" smtClean="0"/>
              <a:t>LDR0</a:t>
            </a:r>
            <a:r>
              <a:rPr lang="zh-CN" altLang="en-US" dirty="0" smtClean="0"/>
              <a:t>、</a:t>
            </a:r>
            <a:r>
              <a:rPr lang="en-US" dirty="0" smtClean="0"/>
              <a:t>LDR1</a:t>
            </a:r>
            <a:r>
              <a:rPr lang="zh-CN" altLang="en-US" dirty="0" smtClean="0"/>
              <a:t>、</a:t>
            </a:r>
            <a:r>
              <a:rPr lang="en-US" dirty="0" smtClean="0"/>
              <a:t> LDRH0</a:t>
            </a:r>
            <a:r>
              <a:rPr lang="zh-CN" altLang="en-US" dirty="0" smtClean="0"/>
              <a:t>、</a:t>
            </a:r>
            <a:r>
              <a:rPr lang="en-US" dirty="0" smtClean="0"/>
              <a:t>LDRH1</a:t>
            </a:r>
            <a:r>
              <a:rPr lang="zh-CN" altLang="en-US" dirty="0" smtClean="0"/>
              <a:t>、</a:t>
            </a:r>
            <a:r>
              <a:rPr lang="en-US" dirty="0" smtClean="0"/>
              <a:t>LDRSB0</a:t>
            </a:r>
            <a:r>
              <a:rPr lang="zh-CN" altLang="en-US" dirty="0" smtClean="0"/>
              <a:t>、</a:t>
            </a:r>
            <a:r>
              <a:rPr lang="en-US" dirty="0" smtClean="0"/>
              <a:t>LDRSB1</a:t>
            </a:r>
            <a:r>
              <a:rPr lang="zh-CN" altLang="en-US" dirty="0" smtClean="0"/>
              <a:t>、</a:t>
            </a:r>
            <a:r>
              <a:rPr lang="en-US" dirty="0" smtClean="0"/>
              <a:t>LDRSH0</a:t>
            </a:r>
            <a:r>
              <a:rPr lang="zh-CN" altLang="en-US" dirty="0" smtClean="0"/>
              <a:t>、</a:t>
            </a:r>
            <a:r>
              <a:rPr lang="en-US" dirty="0" smtClean="0"/>
              <a:t>LDRSH1</a:t>
            </a:r>
            <a:r>
              <a:rPr lang="zh-CN" altLang="en-US" dirty="0" smtClean="0"/>
              <a:t>、 </a:t>
            </a:r>
            <a:r>
              <a:rPr lang="en-US" dirty="0" smtClean="0"/>
              <a:t>SWP</a:t>
            </a:r>
            <a:r>
              <a:rPr lang="zh-CN" altLang="en-US" dirty="0" smtClean="0"/>
              <a:t>、</a:t>
            </a:r>
            <a:r>
              <a:rPr lang="en-US" dirty="0" smtClean="0"/>
              <a:t>LDM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寄存器之间处理指令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完全是寄存器之间的数据交换处理，不涉及数据池</a:t>
            </a:r>
            <a:endParaRPr lang="en-US" altLang="zh-CN" dirty="0" smtClean="0"/>
          </a:p>
          <a:p>
            <a:r>
              <a:rPr lang="zh-CN" altLang="en-US" dirty="0" smtClean="0"/>
              <a:t>寄存器之间处理指令</a:t>
            </a:r>
            <a:endParaRPr lang="en-US" altLang="zh-CN" dirty="0" smtClean="0"/>
          </a:p>
          <a:p>
            <a:pPr marL="742950" lvl="2" indent="-342900"/>
            <a:r>
              <a:rPr lang="en-US" dirty="0" smtClean="0"/>
              <a:t>DP0</a:t>
            </a:r>
            <a:r>
              <a:rPr lang="zh-CN" altLang="en-US" dirty="0" smtClean="0"/>
              <a:t>、</a:t>
            </a:r>
            <a:r>
              <a:rPr lang="en-US" dirty="0" smtClean="0"/>
              <a:t>DP1</a:t>
            </a:r>
            <a:r>
              <a:rPr lang="zh-CN" altLang="en-US" dirty="0" smtClean="0"/>
              <a:t>、</a:t>
            </a:r>
            <a:r>
              <a:rPr lang="en-US" dirty="0" smtClean="0"/>
              <a:t> DP2</a:t>
            </a:r>
            <a:r>
              <a:rPr lang="zh-CN" altLang="en-US" dirty="0" smtClean="0"/>
              <a:t>、 </a:t>
            </a:r>
            <a:r>
              <a:rPr lang="en-US" dirty="0" smtClean="0"/>
              <a:t>MULT</a:t>
            </a:r>
            <a:r>
              <a:rPr lang="zh-CN" altLang="en-US" dirty="0" smtClean="0"/>
              <a:t>、</a:t>
            </a:r>
            <a:r>
              <a:rPr lang="en-US" dirty="0" smtClean="0"/>
              <a:t>MULTL</a:t>
            </a:r>
            <a:r>
              <a:rPr lang="zh-CN" altLang="en-US" dirty="0" smtClean="0"/>
              <a:t>、</a:t>
            </a:r>
            <a:r>
              <a:rPr lang="en-US" dirty="0" smtClean="0"/>
              <a:t> MRS</a:t>
            </a:r>
            <a:r>
              <a:rPr lang="zh-CN" altLang="en-US" dirty="0" smtClean="0"/>
              <a:t>、</a:t>
            </a:r>
            <a:r>
              <a:rPr lang="en-US" dirty="0" smtClean="0"/>
              <a:t>MSR0</a:t>
            </a:r>
            <a:r>
              <a:rPr lang="zh-CN" altLang="en-US" dirty="0" smtClean="0"/>
              <a:t>、 </a:t>
            </a:r>
            <a:r>
              <a:rPr lang="en-US" dirty="0" smtClean="0"/>
              <a:t>MSR1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、</a:t>
            </a:r>
            <a:r>
              <a:rPr lang="en-US" dirty="0" smtClean="0"/>
              <a:t> BX</a:t>
            </a:r>
            <a:r>
              <a:rPr lang="zh-CN" altLang="en-US" dirty="0" smtClean="0"/>
              <a:t>、 </a:t>
            </a:r>
            <a:r>
              <a:rPr lang="en-US" dirty="0" smtClean="0"/>
              <a:t>SWI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88"/>
          <a:ext cx="8572526" cy="490728"/>
        </p:xfrm>
        <a:graphic>
          <a:graphicData uri="http://schemas.openxmlformats.org/drawingml/2006/table">
            <a:tbl>
              <a:tblPr/>
              <a:tblGrid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331462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  <a:gridCol w="260621"/>
              </a:tblGrid>
              <a:tr h="137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27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OpCode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Rn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num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rot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latin typeface="Calibri"/>
                          <a:ea typeface="宋体"/>
                          <a:cs typeface="Times New Roman"/>
                        </a:rPr>
                        <a:t>Rm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167" marR="67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961" name="Group 1"/>
          <p:cNvGrpSpPr>
            <a:grpSpLocks noChangeAspect="1"/>
          </p:cNvGrpSpPr>
          <p:nvPr/>
        </p:nvGrpSpPr>
        <p:grpSpPr bwMode="auto">
          <a:xfrm>
            <a:off x="357158" y="2500306"/>
            <a:ext cx="8429684" cy="4014377"/>
            <a:chOff x="1800" y="10254"/>
            <a:chExt cx="8306" cy="3955"/>
          </a:xfrm>
        </p:grpSpPr>
        <p:sp>
          <p:nvSpPr>
            <p:cNvPr id="40991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800" y="10254"/>
              <a:ext cx="8306" cy="39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3495" y="12570"/>
              <a:ext cx="1242" cy="8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>
              <a:off x="3644" y="12840"/>
              <a:ext cx="101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移位操作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88" name="AutoShape 28"/>
            <p:cNvSpPr>
              <a:spLocks noChangeArrowheads="1"/>
            </p:cNvSpPr>
            <p:nvPr/>
          </p:nvSpPr>
          <p:spPr bwMode="auto">
            <a:xfrm>
              <a:off x="4737" y="12705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7" name="AutoShape 27"/>
            <p:cNvSpPr>
              <a:spLocks noChangeShapeType="1"/>
            </p:cNvSpPr>
            <p:nvPr/>
          </p:nvSpPr>
          <p:spPr bwMode="auto">
            <a:xfrm>
              <a:off x="4737" y="13199"/>
              <a:ext cx="9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5" name="AutoShape 25"/>
            <p:cNvSpPr>
              <a:spLocks noChangeArrowheads="1"/>
            </p:cNvSpPr>
            <p:nvPr/>
          </p:nvSpPr>
          <p:spPr bwMode="auto">
            <a:xfrm>
              <a:off x="4737" y="11280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5670" y="10950"/>
              <a:ext cx="1500" cy="26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5824" y="11805"/>
              <a:ext cx="134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Data Process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82" name="AutoShape 22"/>
            <p:cNvSpPr>
              <a:spLocks noChangeArrowheads="1"/>
            </p:cNvSpPr>
            <p:nvPr/>
          </p:nvSpPr>
          <p:spPr bwMode="auto">
            <a:xfrm>
              <a:off x="7170" y="11535"/>
              <a:ext cx="918" cy="180"/>
            </a:xfrm>
            <a:prstGeom prst="rightArrow">
              <a:avLst>
                <a:gd name="adj1" fmla="val 50000"/>
                <a:gd name="adj2" fmla="val 12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8088" y="1089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8088" y="1117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8088" y="1147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8088" y="1177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8088" y="1207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8088" y="1236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8088" y="1314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4" name="AutoShape 14"/>
            <p:cNvSpPr>
              <a:spLocks noChangeShapeType="1"/>
            </p:cNvSpPr>
            <p:nvPr/>
          </p:nvSpPr>
          <p:spPr bwMode="auto">
            <a:xfrm>
              <a:off x="7170" y="13332"/>
              <a:ext cx="9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8037" y="10410"/>
              <a:ext cx="122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8088" y="12782"/>
              <a:ext cx="7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CPSR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71" name="AutoShape 11"/>
            <p:cNvSpPr>
              <a:spLocks noChangeArrowheads="1"/>
            </p:cNvSpPr>
            <p:nvPr/>
          </p:nvSpPr>
          <p:spPr bwMode="auto">
            <a:xfrm>
              <a:off x="2805" y="12570"/>
              <a:ext cx="690" cy="180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ShapeType="1"/>
            </p:cNvSpPr>
            <p:nvPr/>
          </p:nvSpPr>
          <p:spPr bwMode="auto">
            <a:xfrm>
              <a:off x="2880" y="13050"/>
              <a:ext cx="6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ShapeType="1"/>
            </p:cNvSpPr>
            <p:nvPr/>
          </p:nvSpPr>
          <p:spPr bwMode="auto">
            <a:xfrm>
              <a:off x="2880" y="13333"/>
              <a:ext cx="6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145" y="12345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145" y="12782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rot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2145" y="13199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530" y="11100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796" y="12291"/>
              <a:ext cx="129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第二操作数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4193" y="11099"/>
              <a:ext cx="4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2" name="Rectangle 2"/>
            <p:cNvSpPr>
              <a:spLocks noChangeArrowheads="1"/>
            </p:cNvSpPr>
            <p:nvPr/>
          </p:nvSpPr>
          <p:spPr bwMode="auto">
            <a:xfrm>
              <a:off x="4901" y="13260"/>
              <a:ext cx="97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移位进位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逻辑左移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496"/>
            <a:ext cx="8229600" cy="3554419"/>
          </a:xfrm>
        </p:spPr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sz="2800" dirty="0" smtClean="0"/>
              <a:t>rot</a:t>
            </a:r>
            <a:r>
              <a:rPr lang="zh-CN" altLang="en-US" sz="2800" dirty="0" smtClean="0"/>
              <a:t>等于</a:t>
            </a:r>
            <a:r>
              <a:rPr lang="en-US" sz="2800" dirty="0" smtClean="0"/>
              <a:t>2’b00</a:t>
            </a:r>
            <a:r>
              <a:rPr lang="zh-CN" altLang="en-US" sz="2800" dirty="0" smtClean="0"/>
              <a:t>时，此时表示逻辑左移位，第二操作数取移位结果的后</a:t>
            </a:r>
            <a:r>
              <a:rPr lang="en-US" sz="2800" dirty="0" smtClean="0"/>
              <a:t>32</a:t>
            </a:r>
            <a:r>
              <a:rPr lang="zh-CN" altLang="en-US" sz="2800" dirty="0" smtClean="0"/>
              <a:t>位，移位进位取移位结果的第</a:t>
            </a:r>
            <a:r>
              <a:rPr lang="en-US" sz="2800" dirty="0" smtClean="0"/>
              <a:t>33</a:t>
            </a:r>
            <a:r>
              <a:rPr lang="zh-CN" altLang="en-US" sz="2800" dirty="0" smtClean="0"/>
              <a:t>位。具体计算如下：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dirty="0" smtClean="0"/>
              <a:t>num==5’b0</a:t>
            </a:r>
            <a:r>
              <a:rPr lang="zh-CN" altLang="en-US" dirty="0" smtClean="0"/>
              <a:t>时，此时表示逻辑左移</a:t>
            </a:r>
            <a:r>
              <a:rPr lang="en-US" dirty="0" smtClean="0"/>
              <a:t>0</a:t>
            </a:r>
            <a:r>
              <a:rPr lang="zh-CN" altLang="en-US" dirty="0" smtClean="0"/>
              <a:t>位，第二操作数</a:t>
            </a:r>
            <a:r>
              <a:rPr lang="en-US" dirty="0" err="1" smtClean="0"/>
              <a:t>sec_operand</a:t>
            </a:r>
            <a:r>
              <a:rPr lang="en-US" dirty="0" smtClean="0"/>
              <a:t> = </a:t>
            </a:r>
            <a:r>
              <a:rPr lang="en-US" dirty="0" err="1" smtClean="0"/>
              <a:t>Rm</a:t>
            </a:r>
            <a:r>
              <a:rPr lang="zh-CN" altLang="en-US" dirty="0" smtClean="0"/>
              <a:t>；这种情况下，没有移位进位；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num</a:t>
            </a:r>
            <a:r>
              <a:rPr lang="zh-CN" altLang="en-US" dirty="0" smtClean="0"/>
              <a:t>等于其他时，第二操作数</a:t>
            </a:r>
            <a:r>
              <a:rPr lang="en-US" dirty="0" err="1" smtClean="0"/>
              <a:t>sec_operand</a:t>
            </a:r>
            <a:r>
              <a:rPr lang="en-US" dirty="0" smtClean="0"/>
              <a:t>= </a:t>
            </a:r>
            <a:r>
              <a:rPr lang="en-US" dirty="0" err="1" smtClean="0"/>
              <a:t>Rm</a:t>
            </a:r>
            <a:r>
              <a:rPr lang="en-US" dirty="0" smtClean="0"/>
              <a:t>&lt;&lt;num; </a:t>
            </a:r>
            <a:r>
              <a:rPr lang="zh-CN" altLang="en-US" dirty="0" smtClean="0"/>
              <a:t>移位进位</a:t>
            </a:r>
            <a:r>
              <a:rPr lang="en-US" dirty="0" smtClean="0"/>
              <a:t> </a:t>
            </a:r>
            <a:r>
              <a:rPr lang="en-US" dirty="0" err="1" smtClean="0"/>
              <a:t>shift_c</a:t>
            </a:r>
            <a:r>
              <a:rPr lang="en-US" dirty="0" smtClean="0"/>
              <a:t> = </a:t>
            </a:r>
            <a:r>
              <a:rPr lang="en-US" dirty="0" err="1" smtClean="0"/>
              <a:t>Rm</a:t>
            </a:r>
            <a:r>
              <a:rPr lang="en-US" dirty="0" smtClean="0"/>
              <a:t>[32-num]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612" y="2000240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Rm</a:t>
            </a:r>
            <a:r>
              <a:rPr lang="en-US" altLang="zh-CN" sz="4000" dirty="0" smtClean="0"/>
              <a:t> &lt;&lt; num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DP0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逻辑右移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3429000"/>
            <a:ext cx="8229600" cy="2714644"/>
          </a:xfrm>
        </p:spPr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sz="2800" dirty="0" smtClean="0"/>
              <a:t>rot</a:t>
            </a:r>
            <a:r>
              <a:rPr lang="zh-CN" altLang="en-US" sz="2800" dirty="0" smtClean="0"/>
              <a:t>等于</a:t>
            </a:r>
            <a:r>
              <a:rPr lang="en-US" sz="2800" dirty="0" smtClean="0"/>
              <a:t>2’b01</a:t>
            </a:r>
            <a:r>
              <a:rPr lang="zh-CN" altLang="en-US" sz="2800" dirty="0" smtClean="0"/>
              <a:t>时，此时表示逻辑右移位。具体操作如下：</a:t>
            </a:r>
          </a:p>
          <a:p>
            <a:pPr lvl="1"/>
            <a:r>
              <a:rPr lang="zh-CN" altLang="en-US" sz="2400" dirty="0" smtClean="0"/>
              <a:t>如果</a:t>
            </a:r>
            <a:r>
              <a:rPr lang="en-US" sz="2400" dirty="0" smtClean="0"/>
              <a:t>num==5’b0</a:t>
            </a:r>
            <a:r>
              <a:rPr lang="zh-CN" altLang="en-US" sz="2400" dirty="0" smtClean="0"/>
              <a:t>时，它表示逻辑右移</a:t>
            </a:r>
            <a:r>
              <a:rPr lang="en-US" sz="2400" dirty="0" smtClean="0"/>
              <a:t>32</a:t>
            </a:r>
            <a:r>
              <a:rPr lang="zh-CN" altLang="en-US" sz="2400" dirty="0" smtClean="0"/>
              <a:t>位，第二操作数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 = 32’b0</a:t>
            </a:r>
            <a:r>
              <a:rPr lang="zh-CN" altLang="en-US" sz="2400" dirty="0" smtClean="0"/>
              <a:t>，移位进位</a:t>
            </a:r>
            <a:r>
              <a:rPr lang="en-US" sz="2400" dirty="0" smtClean="0"/>
              <a:t> </a:t>
            </a:r>
            <a:r>
              <a:rPr lang="en-US" sz="2400" dirty="0" err="1" smtClean="0"/>
              <a:t>shift_c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en-US" sz="2400" dirty="0" smtClean="0"/>
              <a:t>[31]</a:t>
            </a:r>
            <a:r>
              <a:rPr lang="zh-CN" altLang="en-US" sz="2400" dirty="0" smtClean="0"/>
              <a:t>；</a:t>
            </a:r>
          </a:p>
          <a:p>
            <a:pPr lvl="1"/>
            <a:r>
              <a:rPr lang="zh-CN" altLang="en-US" sz="2400" dirty="0" smtClean="0"/>
              <a:t>如果</a:t>
            </a:r>
            <a:r>
              <a:rPr lang="en-US" sz="2400" dirty="0" smtClean="0"/>
              <a:t>num</a:t>
            </a:r>
            <a:r>
              <a:rPr lang="zh-CN" altLang="en-US" sz="2400" dirty="0" smtClean="0"/>
              <a:t>等于其他时，第二操作数</a:t>
            </a:r>
            <a:r>
              <a:rPr lang="en-US" sz="2400" dirty="0" err="1" smtClean="0"/>
              <a:t>sec_operand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en-US" sz="2400" dirty="0" smtClean="0"/>
              <a:t>&gt;&gt;num</a:t>
            </a:r>
            <a:r>
              <a:rPr lang="zh-CN" altLang="en-US" sz="2400" dirty="0" smtClean="0"/>
              <a:t>；移位进位</a:t>
            </a:r>
            <a:r>
              <a:rPr lang="en-US" sz="2400" dirty="0" err="1" smtClean="0"/>
              <a:t>shifit_c</a:t>
            </a:r>
            <a:r>
              <a:rPr lang="en-US" sz="2400" dirty="0" smtClean="0"/>
              <a:t> = </a:t>
            </a:r>
            <a:r>
              <a:rPr lang="en-US" sz="2400" dirty="0" err="1" smtClean="0"/>
              <a:t>Rm</a:t>
            </a:r>
            <a:r>
              <a:rPr lang="en-US" sz="2400" dirty="0" smtClean="0"/>
              <a:t>[num-1]</a:t>
            </a:r>
            <a:r>
              <a:rPr lang="zh-CN" altLang="en-US" sz="2400" dirty="0" smtClean="0"/>
              <a:t>。</a:t>
            </a:r>
          </a:p>
          <a:p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221455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{32’b0,Rm} &gt;&gt; num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lentCN2011_RevA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DigilentCN2011_RevA</Template>
  <TotalTime>4437</TotalTime>
  <Words>3615</Words>
  <Application>Microsoft Office PowerPoint</Application>
  <PresentationFormat>全屏显示(4:3)</PresentationFormat>
  <Paragraphs>1380</Paragraphs>
  <Slides>47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DigilentCN2011_RevA</vt:lpstr>
      <vt:lpstr>ARM9架构的指令集</vt:lpstr>
      <vt:lpstr>RISC处理器模型</vt:lpstr>
      <vt:lpstr>ARMv4架构指令集汇总</vt:lpstr>
      <vt:lpstr>条件执行</vt:lpstr>
      <vt:lpstr>指令分类</vt:lpstr>
      <vt:lpstr>寄存器之间处理指令 </vt:lpstr>
      <vt:lpstr>DP0指令——概述</vt:lpstr>
      <vt:lpstr>DP0指令——逻辑左移</vt:lpstr>
      <vt:lpstr>DP0指令——逻辑右移</vt:lpstr>
      <vt:lpstr>DP0指令——算术右移</vt:lpstr>
      <vt:lpstr>DP0指令——循环右移</vt:lpstr>
      <vt:lpstr>DP0指令——处理方式表</vt:lpstr>
      <vt:lpstr>DP0指令——写入寄存器</vt:lpstr>
      <vt:lpstr>DP0指令——加减法改写CPSR</vt:lpstr>
      <vt:lpstr>DP0指令——逻辑改写CPSR</vt:lpstr>
      <vt:lpstr>DP1指令——概述</vt:lpstr>
      <vt:lpstr>DP1指令——逻辑左移</vt:lpstr>
      <vt:lpstr>DP1指令——逻辑右移</vt:lpstr>
      <vt:lpstr>DP1指令——算术右移</vt:lpstr>
      <vt:lpstr>DP1指令——循环右移</vt:lpstr>
      <vt:lpstr>DP2指令——概述</vt:lpstr>
      <vt:lpstr>DP2指令——循环移位</vt:lpstr>
      <vt:lpstr>MULT指令——概述</vt:lpstr>
      <vt:lpstr>MULTL指令——概述</vt:lpstr>
      <vt:lpstr>MRS指令——概述</vt:lpstr>
      <vt:lpstr>MSR0指令——概述</vt:lpstr>
      <vt:lpstr>MSR1指令——概述</vt:lpstr>
      <vt:lpstr>B指令——概述</vt:lpstr>
      <vt:lpstr>BX指令——概述</vt:lpstr>
      <vt:lpstr>SWI指令——概述</vt:lpstr>
      <vt:lpstr>数据池读写处理指令</vt:lpstr>
      <vt:lpstr>LDR0指令——概述</vt:lpstr>
      <vt:lpstr>LDR1指令——概述</vt:lpstr>
      <vt:lpstr>LDRH0指令——概述</vt:lpstr>
      <vt:lpstr>LDRH1指令——概述</vt:lpstr>
      <vt:lpstr>LDRSB0指令——概述</vt:lpstr>
      <vt:lpstr>LDRSB1指令——概述</vt:lpstr>
      <vt:lpstr>LDRSH0——概述</vt:lpstr>
      <vt:lpstr>LDRSH1指令——概述</vt:lpstr>
      <vt:lpstr>SWP指令——概述</vt:lpstr>
      <vt:lpstr>SWP指令——字节操作</vt:lpstr>
      <vt:lpstr>LDM指令——概述</vt:lpstr>
      <vt:lpstr>LDM指令——P=0;U=0;</vt:lpstr>
      <vt:lpstr>LDM指令——P=0;U=1;</vt:lpstr>
      <vt:lpstr>LDM指令——P=1;U=0;</vt:lpstr>
      <vt:lpstr>LDM指令——P=1;U=1;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上海德致伦商业计划报告</dc:title>
  <dc:creator>SkyUN.Org</dc:creator>
  <cp:lastModifiedBy>Lixinbing</cp:lastModifiedBy>
  <cp:revision>291</cp:revision>
  <dcterms:created xsi:type="dcterms:W3CDTF">2011-11-05T05:38:41Z</dcterms:created>
  <dcterms:modified xsi:type="dcterms:W3CDTF">2012-04-20T08:39:37Z</dcterms:modified>
</cp:coreProperties>
</file>