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98" r:id="rId1"/>
  </p:sldMasterIdLst>
  <p:notesMasterIdLst>
    <p:notesMasterId r:id="rId15"/>
  </p:notesMasterIdLst>
  <p:sldIdLst>
    <p:sldId id="256" r:id="rId2"/>
    <p:sldId id="301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265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ANG Tinghui" initials="W T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2CC4F"/>
    <a:srgbClr val="168433"/>
    <a:srgbClr val="00FF00"/>
    <a:srgbClr val="DBE484"/>
    <a:srgbClr val="FF9900"/>
    <a:srgbClr val="47D872"/>
    <a:srgbClr val="FF69A2"/>
    <a:srgbClr val="F79646"/>
    <a:srgbClr val="ACE946"/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944" autoAdjust="0"/>
    <p:restoredTop sz="94671" autoAdjust="0"/>
  </p:normalViewPr>
  <p:slideViewPr>
    <p:cSldViewPr>
      <p:cViewPr>
        <p:scale>
          <a:sx n="66" d="100"/>
          <a:sy n="66" d="100"/>
        </p:scale>
        <p:origin x="-468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83DE5F-AD96-4EE7-938A-4AD4AC5CB87B}">
      <dsp:nvSpPr>
        <dsp:cNvPr id="0" name=""/>
        <dsp:cNvSpPr/>
      </dsp:nvSpPr>
      <dsp:spPr>
        <a:xfrm>
          <a:off x="100" y="123231"/>
          <a:ext cx="1003585" cy="40143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2007 Oct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200817" y="123231"/>
        <a:ext cx="602151" cy="401434"/>
      </dsp:txXfrm>
    </dsp:sp>
    <dsp:sp modelId="{B3A23CAD-AFC9-435B-8F88-38AE7DCF5674}">
      <dsp:nvSpPr>
        <dsp:cNvPr id="0" name=""/>
        <dsp:cNvSpPr/>
      </dsp:nvSpPr>
      <dsp:spPr>
        <a:xfrm>
          <a:off x="903327" y="123231"/>
          <a:ext cx="1003585" cy="40143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2008 Mar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1104044" y="123231"/>
        <a:ext cx="602151" cy="401434"/>
      </dsp:txXfrm>
    </dsp:sp>
    <dsp:sp modelId="{B81C4581-671D-494B-B79A-71E4A8E6A368}">
      <dsp:nvSpPr>
        <dsp:cNvPr id="0" name=""/>
        <dsp:cNvSpPr/>
      </dsp:nvSpPr>
      <dsp:spPr>
        <a:xfrm>
          <a:off x="1806553" y="123231"/>
          <a:ext cx="1003585" cy="40143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2009 Jun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2007270" y="123231"/>
        <a:ext cx="602151" cy="401434"/>
      </dsp:txXfrm>
    </dsp:sp>
    <dsp:sp modelId="{82A0E60E-8B12-4D19-93C7-1513DB213487}">
      <dsp:nvSpPr>
        <dsp:cNvPr id="0" name=""/>
        <dsp:cNvSpPr/>
      </dsp:nvSpPr>
      <dsp:spPr>
        <a:xfrm>
          <a:off x="2709780" y="123231"/>
          <a:ext cx="1003585" cy="40143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2010 Feb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2910497" y="123231"/>
        <a:ext cx="602151" cy="401434"/>
      </dsp:txXfrm>
    </dsp:sp>
    <dsp:sp modelId="{AEE82DE7-0213-41C3-BF86-E58DE0602394}">
      <dsp:nvSpPr>
        <dsp:cNvPr id="0" name=""/>
        <dsp:cNvSpPr/>
      </dsp:nvSpPr>
      <dsp:spPr>
        <a:xfrm>
          <a:off x="3613007" y="123231"/>
          <a:ext cx="1003585" cy="40143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2010 Mar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3813724" y="123231"/>
        <a:ext cx="602151" cy="401434"/>
      </dsp:txXfrm>
    </dsp:sp>
    <dsp:sp modelId="{DF9E7965-3D3A-42C6-82E3-A04E5763EF40}">
      <dsp:nvSpPr>
        <dsp:cNvPr id="0" name=""/>
        <dsp:cNvSpPr/>
      </dsp:nvSpPr>
      <dsp:spPr>
        <a:xfrm>
          <a:off x="4516234" y="123231"/>
          <a:ext cx="1003585" cy="40143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2011 Jan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4716951" y="123231"/>
        <a:ext cx="602151" cy="401434"/>
      </dsp:txXfrm>
    </dsp:sp>
    <dsp:sp modelId="{B7C19BDC-9FB6-4515-8E63-210C63CA6EE3}">
      <dsp:nvSpPr>
        <dsp:cNvPr id="0" name=""/>
        <dsp:cNvSpPr/>
      </dsp:nvSpPr>
      <dsp:spPr>
        <a:xfrm>
          <a:off x="5419460" y="123231"/>
          <a:ext cx="1003585" cy="40143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2011 Apr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5620177" y="123231"/>
        <a:ext cx="602151" cy="401434"/>
      </dsp:txXfrm>
    </dsp:sp>
    <dsp:sp modelId="{A5A9E6B8-8E2F-42FB-AA95-C64A9935C33F}">
      <dsp:nvSpPr>
        <dsp:cNvPr id="0" name=""/>
        <dsp:cNvSpPr/>
      </dsp:nvSpPr>
      <dsp:spPr>
        <a:xfrm>
          <a:off x="6322687" y="123231"/>
          <a:ext cx="1003585" cy="40143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2011 Sep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6523404" y="123231"/>
        <a:ext cx="602151" cy="401434"/>
      </dsp:txXfrm>
    </dsp:sp>
    <dsp:sp modelId="{B624CB6C-897E-4639-A43D-EA211375B43C}">
      <dsp:nvSpPr>
        <dsp:cNvPr id="0" name=""/>
        <dsp:cNvSpPr/>
      </dsp:nvSpPr>
      <dsp:spPr>
        <a:xfrm>
          <a:off x="7225914" y="123231"/>
          <a:ext cx="1003585" cy="40143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/>
              </a:solidFill>
            </a:rPr>
            <a:t>2011 Nov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7426631" y="123231"/>
        <a:ext cx="602151" cy="401434"/>
      </dsp:txXfrm>
    </dsp:sp>
  </dsp:spTree>
</dsp:drawing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189AF-E0EC-4003-A47B-5FE86DF9C884}" type="datetimeFigureOut">
              <a:rPr lang="zh-CN" altLang="en-US" smtClean="0"/>
              <a:pPr/>
              <a:t>2012/4/25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5EFCD-3B93-4C82-90B7-BF23068456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18615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EFCD-3B93-4C82-90B7-BF230684566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05127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EFCD-3B93-4C82-90B7-BF230684566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25275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5EFCD-3B93-4C82-90B7-BF2306845664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12160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4560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8245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80728"/>
            <a:ext cx="2057400" cy="51454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80728"/>
            <a:ext cx="6019800" cy="514543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17573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2132856"/>
            <a:ext cx="8229600" cy="3993307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9536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2180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4987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60848"/>
            <a:ext cx="4038600" cy="40653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60848"/>
            <a:ext cx="4038600" cy="40653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2012/4/25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5633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285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72618"/>
            <a:ext cx="4040188" cy="34143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13285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72618"/>
            <a:ext cx="4041775" cy="34143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2012/4/25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2009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5005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2012/4/25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6505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679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60848"/>
            <a:ext cx="3008313" cy="40653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2012/4/25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0100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52735"/>
            <a:ext cx="5486400" cy="367483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2BA3E-6A16-4BFE-BD89-42AC8D7BD29A}" type="datetimeFigureOut">
              <a:rPr lang="zh-CN" altLang="en-US" smtClean="0"/>
              <a:pPr/>
              <a:t>2012/4/25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9678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67544" y="83671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04864"/>
            <a:ext cx="8229600" cy="39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87E2BA3E-6A16-4BFE-BD89-42AC8D7BD29A}" type="datetimeFigureOut">
              <a:rPr lang="zh-CN" altLang="en-US" smtClean="0"/>
              <a:pPr/>
              <a:t>2012/4/25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1038E471-E646-47BE-A3B6-B118D5B8B7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19015"/>
            <a:ext cx="7772400" cy="147002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b="0" dirty="0" smtClean="0">
                <a:effectLst/>
                <a:latin typeface="楷体" pitchFamily="49" charset="-122"/>
                <a:ea typeface="楷体" pitchFamily="49" charset="-122"/>
              </a:rPr>
              <a:t>流水线架构解析</a:t>
            </a:r>
            <a:endParaRPr lang="zh-CN" altLang="en-US" b="0" dirty="0">
              <a:effectLst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24672"/>
            <a:ext cx="6400800" cy="1752600"/>
          </a:xfrm>
        </p:spPr>
        <p:txBody>
          <a:bodyPr/>
          <a:lstStyle/>
          <a:p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李新兵</a:t>
            </a:r>
            <a:r>
              <a:rPr lang="en-US" altLang="zh-CN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(risclite@gmail.com)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2012.04.19</a:t>
            </a:r>
            <a:endParaRPr lang="zh-CN" altLang="en-US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73"/>
    </mc:Choice>
    <mc:Fallback>
      <p:transition spd="slow" advTm="157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与三级流水相比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</a:t>
            </a:r>
            <a:r>
              <a:rPr lang="en-US" altLang="zh-CN" dirty="0" smtClean="0"/>
              <a:t>LDR</a:t>
            </a:r>
            <a:r>
              <a:rPr lang="zh-CN" altLang="en-US" dirty="0" smtClean="0"/>
              <a:t>指令改进处理方式，使得它只有在发生数据互锁时才停顿流水线</a:t>
            </a:r>
            <a:endParaRPr lang="en-US" altLang="zh-CN" dirty="0" smtClean="0"/>
          </a:p>
          <a:p>
            <a:r>
              <a:rPr lang="zh-CN" altLang="en-US" dirty="0" smtClean="0"/>
              <a:t>吸取了三级流水线处理简单的优点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与五级流水线比较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把五级流水线的“算地址”和“访存”放在同一级，</a:t>
            </a:r>
            <a:r>
              <a:rPr lang="en-US" altLang="zh-CN" dirty="0" smtClean="0"/>
              <a:t>LDR</a:t>
            </a:r>
            <a:r>
              <a:rPr lang="zh-CN" altLang="en-US" dirty="0" smtClean="0"/>
              <a:t>指令需要四级执行</a:t>
            </a:r>
            <a:endParaRPr lang="en-US" altLang="zh-CN" dirty="0" smtClean="0"/>
          </a:p>
          <a:p>
            <a:r>
              <a:rPr lang="zh-CN" altLang="en-US" dirty="0" smtClean="0"/>
              <a:t>所有的数据总是最快写入寄存器组，指令的执行以最新的寄存器组为依据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三级改进流水线架构</a:t>
            </a:r>
            <a:endParaRPr lang="zh-CN" altLang="en-US" dirty="0"/>
          </a:p>
        </p:txBody>
      </p:sp>
      <p:sp>
        <p:nvSpPr>
          <p:cNvPr id="2102" name="Rectangle 5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049" name="Group 1"/>
          <p:cNvGrpSpPr>
            <a:grpSpLocks noChangeAspect="1"/>
          </p:cNvGrpSpPr>
          <p:nvPr/>
        </p:nvGrpSpPr>
        <p:grpSpPr bwMode="auto">
          <a:xfrm>
            <a:off x="357158" y="1857364"/>
            <a:ext cx="8358246" cy="4835806"/>
            <a:chOff x="1800" y="1785"/>
            <a:chExt cx="8306" cy="4804"/>
          </a:xfrm>
        </p:grpSpPr>
        <p:sp>
          <p:nvSpPr>
            <p:cNvPr id="2101" name="AutoShape 53"/>
            <p:cNvSpPr>
              <a:spLocks noChangeAspect="1" noChangeArrowheads="1" noTextEdit="1"/>
            </p:cNvSpPr>
            <p:nvPr/>
          </p:nvSpPr>
          <p:spPr bwMode="auto">
            <a:xfrm>
              <a:off x="1800" y="1785"/>
              <a:ext cx="8306" cy="480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0" name="Rectangle 52"/>
            <p:cNvSpPr>
              <a:spLocks noChangeArrowheads="1"/>
            </p:cNvSpPr>
            <p:nvPr/>
          </p:nvSpPr>
          <p:spPr bwMode="auto">
            <a:xfrm>
              <a:off x="1950" y="2761"/>
              <a:ext cx="915" cy="22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9" name="AutoShape 51"/>
            <p:cNvSpPr>
              <a:spLocks noChangeShapeType="1"/>
            </p:cNvSpPr>
            <p:nvPr/>
          </p:nvSpPr>
          <p:spPr bwMode="auto">
            <a:xfrm flipH="1">
              <a:off x="2820" y="2966"/>
              <a:ext cx="64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8" name="Rectangle 50"/>
            <p:cNvSpPr>
              <a:spLocks noChangeArrowheads="1"/>
            </p:cNvSpPr>
            <p:nvPr/>
          </p:nvSpPr>
          <p:spPr bwMode="auto">
            <a:xfrm>
              <a:off x="2040" y="3239"/>
              <a:ext cx="825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指令池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96" name="AutoShape 48"/>
            <p:cNvSpPr>
              <a:spLocks noChangeArrowheads="1"/>
            </p:cNvSpPr>
            <p:nvPr/>
          </p:nvSpPr>
          <p:spPr bwMode="auto">
            <a:xfrm>
              <a:off x="2865" y="3225"/>
              <a:ext cx="600" cy="144"/>
            </a:xfrm>
            <a:prstGeom prst="leftArrow">
              <a:avLst>
                <a:gd name="adj1" fmla="val 50000"/>
                <a:gd name="adj2" fmla="val 1041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5" name="AutoShape 47"/>
            <p:cNvSpPr>
              <a:spLocks noChangeArrowheads="1"/>
            </p:cNvSpPr>
            <p:nvPr/>
          </p:nvSpPr>
          <p:spPr bwMode="auto">
            <a:xfrm>
              <a:off x="2865" y="4264"/>
              <a:ext cx="600" cy="600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4" name="Rectangle 46"/>
            <p:cNvSpPr>
              <a:spLocks noChangeArrowheads="1"/>
            </p:cNvSpPr>
            <p:nvPr/>
          </p:nvSpPr>
          <p:spPr bwMode="auto">
            <a:xfrm>
              <a:off x="3465" y="2671"/>
              <a:ext cx="705" cy="80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3" name="Rectangle 45"/>
            <p:cNvSpPr>
              <a:spLocks noChangeArrowheads="1"/>
            </p:cNvSpPr>
            <p:nvPr/>
          </p:nvSpPr>
          <p:spPr bwMode="auto">
            <a:xfrm>
              <a:off x="3570" y="2858"/>
              <a:ext cx="375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PC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92" name="Oval 44"/>
            <p:cNvSpPr>
              <a:spLocks noChangeArrowheads="1"/>
            </p:cNvSpPr>
            <p:nvPr/>
          </p:nvSpPr>
          <p:spPr bwMode="auto">
            <a:xfrm>
              <a:off x="3480" y="4037"/>
              <a:ext cx="1125" cy="11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1" name="Rectangle 43"/>
            <p:cNvSpPr>
              <a:spLocks noChangeArrowheads="1"/>
            </p:cNvSpPr>
            <p:nvPr/>
          </p:nvSpPr>
          <p:spPr bwMode="auto">
            <a:xfrm>
              <a:off x="3555" y="4429"/>
              <a:ext cx="1050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译码逻辑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grpSp>
          <p:nvGrpSpPr>
            <p:cNvPr id="2087" name="Group 39"/>
            <p:cNvGrpSpPr>
              <a:grpSpLocks/>
            </p:cNvGrpSpPr>
            <p:nvPr/>
          </p:nvGrpSpPr>
          <p:grpSpPr bwMode="auto">
            <a:xfrm>
              <a:off x="5025" y="3740"/>
              <a:ext cx="375" cy="474"/>
              <a:chOff x="7186" y="11073"/>
              <a:chExt cx="793" cy="1184"/>
            </a:xfrm>
          </p:grpSpPr>
          <p:sp>
            <p:nvSpPr>
              <p:cNvPr id="2090" name="Rectangle 42"/>
              <p:cNvSpPr>
                <a:spLocks noChangeArrowheads="1"/>
              </p:cNvSpPr>
              <p:nvPr/>
            </p:nvSpPr>
            <p:spPr bwMode="auto">
              <a:xfrm>
                <a:off x="7186" y="11073"/>
                <a:ext cx="793" cy="1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9" name="AutoShape 41"/>
              <p:cNvSpPr>
                <a:spLocks noChangeShapeType="1"/>
              </p:cNvSpPr>
              <p:nvPr/>
            </p:nvSpPr>
            <p:spPr bwMode="auto">
              <a:xfrm>
                <a:off x="7186" y="11846"/>
                <a:ext cx="143" cy="11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8" name="AutoShape 40"/>
              <p:cNvSpPr>
                <a:spLocks noChangeShapeType="1"/>
              </p:cNvSpPr>
              <p:nvPr/>
            </p:nvSpPr>
            <p:spPr bwMode="auto">
              <a:xfrm flipH="1">
                <a:off x="7186" y="11961"/>
                <a:ext cx="143" cy="14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86" name="Rectangle 38"/>
            <p:cNvSpPr>
              <a:spLocks noChangeArrowheads="1"/>
            </p:cNvSpPr>
            <p:nvPr/>
          </p:nvSpPr>
          <p:spPr bwMode="auto">
            <a:xfrm>
              <a:off x="5908" y="1907"/>
              <a:ext cx="1003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寄存器组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85" name="Rectangle 37"/>
            <p:cNvSpPr>
              <a:spLocks noChangeArrowheads="1"/>
            </p:cNvSpPr>
            <p:nvPr/>
          </p:nvSpPr>
          <p:spPr bwMode="auto">
            <a:xfrm>
              <a:off x="5998" y="2311"/>
              <a:ext cx="675" cy="2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4" name="Rectangle 36"/>
            <p:cNvSpPr>
              <a:spLocks noChangeArrowheads="1"/>
            </p:cNvSpPr>
            <p:nvPr/>
          </p:nvSpPr>
          <p:spPr bwMode="auto">
            <a:xfrm>
              <a:off x="5998" y="2516"/>
              <a:ext cx="675" cy="2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3" name="Rectangle 35"/>
            <p:cNvSpPr>
              <a:spLocks noChangeArrowheads="1"/>
            </p:cNvSpPr>
            <p:nvPr/>
          </p:nvSpPr>
          <p:spPr bwMode="auto">
            <a:xfrm>
              <a:off x="5998" y="2714"/>
              <a:ext cx="675" cy="2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2" name="Rectangle 34"/>
            <p:cNvSpPr>
              <a:spLocks noChangeArrowheads="1"/>
            </p:cNvSpPr>
            <p:nvPr/>
          </p:nvSpPr>
          <p:spPr bwMode="auto">
            <a:xfrm>
              <a:off x="5998" y="2919"/>
              <a:ext cx="675" cy="2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078" name="Group 30"/>
            <p:cNvGrpSpPr>
              <a:grpSpLocks/>
            </p:cNvGrpSpPr>
            <p:nvPr/>
          </p:nvGrpSpPr>
          <p:grpSpPr bwMode="auto">
            <a:xfrm>
              <a:off x="5025" y="4508"/>
              <a:ext cx="375" cy="474"/>
              <a:chOff x="7186" y="11073"/>
              <a:chExt cx="793" cy="1184"/>
            </a:xfrm>
          </p:grpSpPr>
          <p:sp>
            <p:nvSpPr>
              <p:cNvPr id="2081" name="Rectangle 33"/>
              <p:cNvSpPr>
                <a:spLocks noChangeArrowheads="1"/>
              </p:cNvSpPr>
              <p:nvPr/>
            </p:nvSpPr>
            <p:spPr bwMode="auto">
              <a:xfrm>
                <a:off x="7186" y="11073"/>
                <a:ext cx="793" cy="1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0" name="AutoShape 32"/>
              <p:cNvSpPr>
                <a:spLocks noChangeShapeType="1"/>
              </p:cNvSpPr>
              <p:nvPr/>
            </p:nvSpPr>
            <p:spPr bwMode="auto">
              <a:xfrm>
                <a:off x="7186" y="11846"/>
                <a:ext cx="143" cy="11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9" name="AutoShape 31"/>
              <p:cNvSpPr>
                <a:spLocks noChangeShapeType="1"/>
              </p:cNvSpPr>
              <p:nvPr/>
            </p:nvSpPr>
            <p:spPr bwMode="auto">
              <a:xfrm flipH="1">
                <a:off x="7186" y="11961"/>
                <a:ext cx="143" cy="14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74" name="Group 26"/>
            <p:cNvGrpSpPr>
              <a:grpSpLocks/>
            </p:cNvGrpSpPr>
            <p:nvPr/>
          </p:nvGrpSpPr>
          <p:grpSpPr bwMode="auto">
            <a:xfrm>
              <a:off x="5025" y="5618"/>
              <a:ext cx="375" cy="474"/>
              <a:chOff x="7186" y="11073"/>
              <a:chExt cx="793" cy="1184"/>
            </a:xfrm>
          </p:grpSpPr>
          <p:sp>
            <p:nvSpPr>
              <p:cNvPr id="2077" name="Rectangle 29"/>
              <p:cNvSpPr>
                <a:spLocks noChangeArrowheads="1"/>
              </p:cNvSpPr>
              <p:nvPr/>
            </p:nvSpPr>
            <p:spPr bwMode="auto">
              <a:xfrm>
                <a:off x="7186" y="11073"/>
                <a:ext cx="793" cy="1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6" name="AutoShape 28"/>
              <p:cNvSpPr>
                <a:spLocks noChangeShapeType="1"/>
              </p:cNvSpPr>
              <p:nvPr/>
            </p:nvSpPr>
            <p:spPr bwMode="auto">
              <a:xfrm>
                <a:off x="7186" y="11846"/>
                <a:ext cx="143" cy="11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5" name="AutoShape 27"/>
              <p:cNvSpPr>
                <a:spLocks noChangeShapeType="1"/>
              </p:cNvSpPr>
              <p:nvPr/>
            </p:nvSpPr>
            <p:spPr bwMode="auto">
              <a:xfrm flipH="1">
                <a:off x="7186" y="11961"/>
                <a:ext cx="143" cy="14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73" name="Rectangle 25"/>
            <p:cNvSpPr>
              <a:spLocks noChangeArrowheads="1"/>
            </p:cNvSpPr>
            <p:nvPr/>
          </p:nvSpPr>
          <p:spPr bwMode="auto">
            <a:xfrm>
              <a:off x="5025" y="5067"/>
              <a:ext cx="452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/>
                  <a:ea typeface="宋体" pitchFamily="2" charset="-122"/>
                  <a:cs typeface="Times New Roman" pitchFamily="18" charset="0"/>
                </a:rPr>
                <a:t>……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72" name="AutoShape 24"/>
            <p:cNvSpPr>
              <a:spLocks noChangeShapeType="1"/>
            </p:cNvSpPr>
            <p:nvPr/>
          </p:nvSpPr>
          <p:spPr bwMode="auto">
            <a:xfrm>
              <a:off x="4530" y="4651"/>
              <a:ext cx="51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1" name="AutoShape 23"/>
            <p:cNvSpPr>
              <a:spLocks noChangeArrowheads="1"/>
            </p:cNvSpPr>
            <p:nvPr/>
          </p:nvSpPr>
          <p:spPr bwMode="auto">
            <a:xfrm>
              <a:off x="5580" y="2622"/>
              <a:ext cx="418" cy="1531"/>
            </a:xfrm>
            <a:prstGeom prst="curvedRightArrow">
              <a:avLst>
                <a:gd name="adj1" fmla="val 73254"/>
                <a:gd name="adj2" fmla="val 146507"/>
                <a:gd name="adj3" fmla="val 3325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0" name="AutoShape 22"/>
            <p:cNvSpPr>
              <a:spLocks noChangeShapeType="1"/>
            </p:cNvSpPr>
            <p:nvPr/>
          </p:nvSpPr>
          <p:spPr bwMode="auto">
            <a:xfrm flipV="1">
              <a:off x="4440" y="3904"/>
              <a:ext cx="270" cy="3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9" name="AutoShape 21"/>
            <p:cNvSpPr>
              <a:spLocks noChangeShapeType="1"/>
            </p:cNvSpPr>
            <p:nvPr/>
          </p:nvSpPr>
          <p:spPr bwMode="auto">
            <a:xfrm>
              <a:off x="4703" y="3889"/>
              <a:ext cx="34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8" name="AutoShape 20"/>
            <p:cNvSpPr>
              <a:spLocks noChangeShapeType="1"/>
            </p:cNvSpPr>
            <p:nvPr/>
          </p:nvSpPr>
          <p:spPr bwMode="auto">
            <a:xfrm>
              <a:off x="4710" y="5719"/>
              <a:ext cx="34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7" name="AutoShape 19"/>
            <p:cNvSpPr>
              <a:spLocks noChangeShapeType="1"/>
            </p:cNvSpPr>
            <p:nvPr/>
          </p:nvSpPr>
          <p:spPr bwMode="auto">
            <a:xfrm>
              <a:off x="4245" y="5134"/>
              <a:ext cx="465" cy="5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6" name="Oval 18"/>
            <p:cNvSpPr>
              <a:spLocks noChangeArrowheads="1"/>
            </p:cNvSpPr>
            <p:nvPr/>
          </p:nvSpPr>
          <p:spPr bwMode="auto">
            <a:xfrm>
              <a:off x="5818" y="3621"/>
              <a:ext cx="1125" cy="155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5" name="AutoShape 17"/>
            <p:cNvSpPr>
              <a:spLocks noChangeShapeType="1"/>
            </p:cNvSpPr>
            <p:nvPr/>
          </p:nvSpPr>
          <p:spPr bwMode="auto">
            <a:xfrm>
              <a:off x="5387" y="4037"/>
              <a:ext cx="52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4" name="AutoShape 16"/>
            <p:cNvSpPr>
              <a:spLocks noChangeShapeType="1"/>
            </p:cNvSpPr>
            <p:nvPr/>
          </p:nvSpPr>
          <p:spPr bwMode="auto">
            <a:xfrm>
              <a:off x="5387" y="4650"/>
              <a:ext cx="52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3" name="Rectangle 15"/>
            <p:cNvSpPr>
              <a:spLocks noChangeArrowheads="1"/>
            </p:cNvSpPr>
            <p:nvPr/>
          </p:nvSpPr>
          <p:spPr bwMode="auto">
            <a:xfrm>
              <a:off x="5893" y="4096"/>
              <a:ext cx="1050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执行逻辑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62" name="AutoShape 14"/>
            <p:cNvSpPr>
              <a:spLocks noChangeShapeType="1"/>
            </p:cNvSpPr>
            <p:nvPr/>
          </p:nvSpPr>
          <p:spPr bwMode="auto">
            <a:xfrm>
              <a:off x="5400" y="5720"/>
              <a:ext cx="868" cy="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1" name="AutoShape 13"/>
            <p:cNvSpPr>
              <a:spLocks noChangeArrowheads="1"/>
            </p:cNvSpPr>
            <p:nvPr/>
          </p:nvSpPr>
          <p:spPr bwMode="auto">
            <a:xfrm rot="10660768">
              <a:off x="6676" y="2670"/>
              <a:ext cx="540" cy="1368"/>
            </a:xfrm>
            <a:prstGeom prst="curvedRightArrow">
              <a:avLst>
                <a:gd name="adj1" fmla="val 64600"/>
                <a:gd name="adj2" fmla="val 101333"/>
                <a:gd name="adj3" fmla="val 2687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0" name="Rectangle 12"/>
            <p:cNvSpPr>
              <a:spLocks noChangeArrowheads="1"/>
            </p:cNvSpPr>
            <p:nvPr/>
          </p:nvSpPr>
          <p:spPr bwMode="auto">
            <a:xfrm>
              <a:off x="6268" y="5337"/>
              <a:ext cx="1183" cy="1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9" name="Rectangle 11"/>
            <p:cNvSpPr>
              <a:spLocks noChangeArrowheads="1"/>
            </p:cNvSpPr>
            <p:nvPr/>
          </p:nvSpPr>
          <p:spPr bwMode="auto">
            <a:xfrm>
              <a:off x="8970" y="2183"/>
              <a:ext cx="915" cy="39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8" name="Rectangle 10"/>
            <p:cNvSpPr>
              <a:spLocks noChangeArrowheads="1"/>
            </p:cNvSpPr>
            <p:nvPr/>
          </p:nvSpPr>
          <p:spPr bwMode="auto">
            <a:xfrm>
              <a:off x="9120" y="3621"/>
              <a:ext cx="773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数据池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57" name="AutoShape 9"/>
            <p:cNvSpPr>
              <a:spLocks noChangeArrowheads="1"/>
            </p:cNvSpPr>
            <p:nvPr/>
          </p:nvSpPr>
          <p:spPr bwMode="auto">
            <a:xfrm>
              <a:off x="6943" y="4429"/>
              <a:ext cx="2027" cy="330"/>
            </a:xfrm>
            <a:prstGeom prst="rightArrow">
              <a:avLst>
                <a:gd name="adj1" fmla="val 50000"/>
                <a:gd name="adj2" fmla="val 153561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6" name="AutoShape 8"/>
            <p:cNvSpPr>
              <a:spLocks noChangeShapeType="1"/>
            </p:cNvSpPr>
            <p:nvPr/>
          </p:nvSpPr>
          <p:spPr bwMode="auto">
            <a:xfrm>
              <a:off x="7451" y="5693"/>
              <a:ext cx="1519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5" name="Rectangle 7"/>
            <p:cNvSpPr>
              <a:spLocks noChangeArrowheads="1"/>
            </p:cNvSpPr>
            <p:nvPr/>
          </p:nvSpPr>
          <p:spPr bwMode="auto">
            <a:xfrm>
              <a:off x="6268" y="5426"/>
              <a:ext cx="1273" cy="7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数据池控制信号生成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54" name="AutoShape 6"/>
            <p:cNvSpPr>
              <a:spLocks noChangeArrowheads="1"/>
            </p:cNvSpPr>
            <p:nvPr/>
          </p:nvSpPr>
          <p:spPr bwMode="auto">
            <a:xfrm>
              <a:off x="6676" y="2618"/>
              <a:ext cx="2294" cy="143"/>
            </a:xfrm>
            <a:prstGeom prst="leftArrow">
              <a:avLst>
                <a:gd name="adj1" fmla="val 50000"/>
                <a:gd name="adj2" fmla="val 40104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7216" y="2110"/>
              <a:ext cx="1186" cy="4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2" name="Rectangle 4"/>
            <p:cNvSpPr>
              <a:spLocks noChangeArrowheads="1"/>
            </p:cNvSpPr>
            <p:nvPr/>
          </p:nvSpPr>
          <p:spPr bwMode="auto">
            <a:xfrm>
              <a:off x="7305" y="2183"/>
              <a:ext cx="1097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回写逻辑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51" name="AutoShape 3"/>
            <p:cNvSpPr>
              <a:spLocks noChangeShapeType="1"/>
            </p:cNvSpPr>
            <p:nvPr/>
          </p:nvSpPr>
          <p:spPr bwMode="auto">
            <a:xfrm flipH="1" flipV="1">
              <a:off x="6676" y="2312"/>
              <a:ext cx="54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0" name="Rectangle 2"/>
            <p:cNvSpPr>
              <a:spLocks noChangeArrowheads="1"/>
            </p:cNvSpPr>
            <p:nvPr/>
          </p:nvSpPr>
          <p:spPr bwMode="auto">
            <a:xfrm>
              <a:off x="3165" y="1907"/>
              <a:ext cx="5531" cy="4521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谢谢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问答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经典三级流水线</a:t>
            </a:r>
            <a:endParaRPr lang="zh-CN" altLang="en-US" dirty="0"/>
          </a:p>
        </p:txBody>
      </p:sp>
      <p:sp>
        <p:nvSpPr>
          <p:cNvPr id="19505" name="Rectangle 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9457" name="Group 1"/>
          <p:cNvGrpSpPr>
            <a:grpSpLocks noChangeAspect="1"/>
          </p:cNvGrpSpPr>
          <p:nvPr/>
        </p:nvGrpSpPr>
        <p:grpSpPr bwMode="auto">
          <a:xfrm>
            <a:off x="571472" y="2071678"/>
            <a:ext cx="7989900" cy="3357586"/>
            <a:chOff x="1800" y="4586"/>
            <a:chExt cx="8306" cy="3490"/>
          </a:xfrm>
        </p:grpSpPr>
        <p:sp>
          <p:nvSpPr>
            <p:cNvPr id="19504" name="AutoShape 48"/>
            <p:cNvSpPr>
              <a:spLocks noChangeAspect="1" noChangeArrowheads="1" noTextEdit="1"/>
            </p:cNvSpPr>
            <p:nvPr/>
          </p:nvSpPr>
          <p:spPr bwMode="auto">
            <a:xfrm>
              <a:off x="1800" y="4586"/>
              <a:ext cx="8306" cy="349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03" name="AutoShape 47"/>
            <p:cNvSpPr>
              <a:spLocks noChangeShapeType="1"/>
            </p:cNvSpPr>
            <p:nvPr/>
          </p:nvSpPr>
          <p:spPr bwMode="auto">
            <a:xfrm>
              <a:off x="3914" y="4848"/>
              <a:ext cx="1" cy="24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02" name="AutoShape 46"/>
            <p:cNvSpPr>
              <a:spLocks noChangeShapeType="1"/>
            </p:cNvSpPr>
            <p:nvPr/>
          </p:nvSpPr>
          <p:spPr bwMode="auto">
            <a:xfrm>
              <a:off x="4845" y="4848"/>
              <a:ext cx="1" cy="24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01" name="AutoShape 45"/>
            <p:cNvSpPr>
              <a:spLocks noChangeShapeType="1"/>
            </p:cNvSpPr>
            <p:nvPr/>
          </p:nvSpPr>
          <p:spPr bwMode="auto">
            <a:xfrm>
              <a:off x="5775" y="4923"/>
              <a:ext cx="1" cy="24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00" name="AutoShape 44"/>
            <p:cNvSpPr>
              <a:spLocks noChangeShapeType="1"/>
            </p:cNvSpPr>
            <p:nvPr/>
          </p:nvSpPr>
          <p:spPr bwMode="auto">
            <a:xfrm>
              <a:off x="7651" y="4848"/>
              <a:ext cx="1" cy="24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99" name="AutoShape 43"/>
            <p:cNvSpPr>
              <a:spLocks noChangeShapeType="1"/>
            </p:cNvSpPr>
            <p:nvPr/>
          </p:nvSpPr>
          <p:spPr bwMode="auto">
            <a:xfrm>
              <a:off x="8582" y="4848"/>
              <a:ext cx="1" cy="24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98" name="AutoShape 42"/>
            <p:cNvSpPr>
              <a:spLocks noChangeShapeType="1"/>
            </p:cNvSpPr>
            <p:nvPr/>
          </p:nvSpPr>
          <p:spPr bwMode="auto">
            <a:xfrm>
              <a:off x="6724" y="4848"/>
              <a:ext cx="1" cy="24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9488" name="Group 32"/>
            <p:cNvGrpSpPr>
              <a:grpSpLocks/>
            </p:cNvGrpSpPr>
            <p:nvPr/>
          </p:nvGrpSpPr>
          <p:grpSpPr bwMode="auto">
            <a:xfrm>
              <a:off x="3914" y="5388"/>
              <a:ext cx="2794" cy="483"/>
              <a:chOff x="3914" y="5103"/>
              <a:chExt cx="2794" cy="483"/>
            </a:xfrm>
          </p:grpSpPr>
          <p:grpSp>
            <p:nvGrpSpPr>
              <p:cNvPr id="19495" name="Group 39"/>
              <p:cNvGrpSpPr>
                <a:grpSpLocks/>
              </p:cNvGrpSpPr>
              <p:nvPr/>
            </p:nvGrpSpPr>
            <p:grpSpPr bwMode="auto">
              <a:xfrm>
                <a:off x="3914" y="5103"/>
                <a:ext cx="931" cy="480"/>
                <a:chOff x="1964" y="5641"/>
                <a:chExt cx="931" cy="480"/>
              </a:xfrm>
            </p:grpSpPr>
            <p:sp>
              <p:nvSpPr>
                <p:cNvPr id="19497" name="Rectangle 41"/>
                <p:cNvSpPr>
                  <a:spLocks noChangeArrowheads="1"/>
                </p:cNvSpPr>
                <p:nvPr/>
              </p:nvSpPr>
              <p:spPr bwMode="auto">
                <a:xfrm>
                  <a:off x="2186" y="5659"/>
                  <a:ext cx="529" cy="4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取指</a:t>
                  </a:r>
                  <a:endParaRPr kumimoji="0" 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19496" name="Rectangle 40"/>
                <p:cNvSpPr>
                  <a:spLocks noChangeArrowheads="1"/>
                </p:cNvSpPr>
                <p:nvPr/>
              </p:nvSpPr>
              <p:spPr bwMode="auto">
                <a:xfrm>
                  <a:off x="1964" y="5641"/>
                  <a:ext cx="931" cy="39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492" name="Group 36"/>
              <p:cNvGrpSpPr>
                <a:grpSpLocks/>
              </p:cNvGrpSpPr>
              <p:nvPr/>
            </p:nvGrpSpPr>
            <p:grpSpPr bwMode="auto">
              <a:xfrm>
                <a:off x="4846" y="5103"/>
                <a:ext cx="931" cy="480"/>
                <a:chOff x="1964" y="5641"/>
                <a:chExt cx="931" cy="480"/>
              </a:xfrm>
            </p:grpSpPr>
            <p:sp>
              <p:nvSpPr>
                <p:cNvPr id="19494" name="Rectangle 38"/>
                <p:cNvSpPr>
                  <a:spLocks noChangeArrowheads="1"/>
                </p:cNvSpPr>
                <p:nvPr/>
              </p:nvSpPr>
              <p:spPr bwMode="auto">
                <a:xfrm>
                  <a:off x="2186" y="5659"/>
                  <a:ext cx="529" cy="4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译码</a:t>
                  </a:r>
                  <a:endParaRPr kumimoji="0" 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19493" name="Rectangle 37"/>
                <p:cNvSpPr>
                  <a:spLocks noChangeArrowheads="1"/>
                </p:cNvSpPr>
                <p:nvPr/>
              </p:nvSpPr>
              <p:spPr bwMode="auto">
                <a:xfrm>
                  <a:off x="1964" y="5641"/>
                  <a:ext cx="931" cy="39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489" name="Group 33"/>
              <p:cNvGrpSpPr>
                <a:grpSpLocks/>
              </p:cNvGrpSpPr>
              <p:nvPr/>
            </p:nvGrpSpPr>
            <p:grpSpPr bwMode="auto">
              <a:xfrm>
                <a:off x="5777" y="5106"/>
                <a:ext cx="931" cy="480"/>
                <a:chOff x="1964" y="5641"/>
                <a:chExt cx="931" cy="480"/>
              </a:xfrm>
            </p:grpSpPr>
            <p:sp>
              <p:nvSpPr>
                <p:cNvPr id="19491" name="Rectangle 35"/>
                <p:cNvSpPr>
                  <a:spLocks noChangeArrowheads="1"/>
                </p:cNvSpPr>
                <p:nvPr/>
              </p:nvSpPr>
              <p:spPr bwMode="auto">
                <a:xfrm>
                  <a:off x="2186" y="5659"/>
                  <a:ext cx="529" cy="4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执行</a:t>
                  </a:r>
                  <a:endParaRPr kumimoji="0" 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19490" name="Rectangle 34"/>
                <p:cNvSpPr>
                  <a:spLocks noChangeArrowheads="1"/>
                </p:cNvSpPr>
                <p:nvPr/>
              </p:nvSpPr>
              <p:spPr bwMode="auto">
                <a:xfrm>
                  <a:off x="1964" y="5641"/>
                  <a:ext cx="931" cy="39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9478" name="Group 22"/>
            <p:cNvGrpSpPr>
              <a:grpSpLocks/>
            </p:cNvGrpSpPr>
            <p:nvPr/>
          </p:nvGrpSpPr>
          <p:grpSpPr bwMode="auto">
            <a:xfrm>
              <a:off x="4845" y="5781"/>
              <a:ext cx="2794" cy="483"/>
              <a:chOff x="3914" y="5103"/>
              <a:chExt cx="2794" cy="483"/>
            </a:xfrm>
          </p:grpSpPr>
          <p:grpSp>
            <p:nvGrpSpPr>
              <p:cNvPr id="19485" name="Group 29"/>
              <p:cNvGrpSpPr>
                <a:grpSpLocks/>
              </p:cNvGrpSpPr>
              <p:nvPr/>
            </p:nvGrpSpPr>
            <p:grpSpPr bwMode="auto">
              <a:xfrm>
                <a:off x="3914" y="5103"/>
                <a:ext cx="931" cy="480"/>
                <a:chOff x="1964" y="5641"/>
                <a:chExt cx="931" cy="480"/>
              </a:xfrm>
            </p:grpSpPr>
            <p:sp>
              <p:nvSpPr>
                <p:cNvPr id="19487" name="Rectangle 31"/>
                <p:cNvSpPr>
                  <a:spLocks noChangeArrowheads="1"/>
                </p:cNvSpPr>
                <p:nvPr/>
              </p:nvSpPr>
              <p:spPr bwMode="auto">
                <a:xfrm>
                  <a:off x="2186" y="5659"/>
                  <a:ext cx="529" cy="4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取指</a:t>
                  </a:r>
                  <a:endParaRPr kumimoji="0" 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19486" name="Rectangle 30"/>
                <p:cNvSpPr>
                  <a:spLocks noChangeArrowheads="1"/>
                </p:cNvSpPr>
                <p:nvPr/>
              </p:nvSpPr>
              <p:spPr bwMode="auto">
                <a:xfrm>
                  <a:off x="1964" y="5641"/>
                  <a:ext cx="931" cy="39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482" name="Group 26"/>
              <p:cNvGrpSpPr>
                <a:grpSpLocks/>
              </p:cNvGrpSpPr>
              <p:nvPr/>
            </p:nvGrpSpPr>
            <p:grpSpPr bwMode="auto">
              <a:xfrm>
                <a:off x="4846" y="5103"/>
                <a:ext cx="931" cy="480"/>
                <a:chOff x="1964" y="5641"/>
                <a:chExt cx="931" cy="480"/>
              </a:xfrm>
            </p:grpSpPr>
            <p:sp>
              <p:nvSpPr>
                <p:cNvPr id="19484" name="Rectangle 28"/>
                <p:cNvSpPr>
                  <a:spLocks noChangeArrowheads="1"/>
                </p:cNvSpPr>
                <p:nvPr/>
              </p:nvSpPr>
              <p:spPr bwMode="auto">
                <a:xfrm>
                  <a:off x="2186" y="5659"/>
                  <a:ext cx="529" cy="4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译码</a:t>
                  </a:r>
                  <a:endParaRPr kumimoji="0" 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19483" name="Rectangle 27"/>
                <p:cNvSpPr>
                  <a:spLocks noChangeArrowheads="1"/>
                </p:cNvSpPr>
                <p:nvPr/>
              </p:nvSpPr>
              <p:spPr bwMode="auto">
                <a:xfrm>
                  <a:off x="1964" y="5641"/>
                  <a:ext cx="931" cy="39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479" name="Group 23"/>
              <p:cNvGrpSpPr>
                <a:grpSpLocks/>
              </p:cNvGrpSpPr>
              <p:nvPr/>
            </p:nvGrpSpPr>
            <p:grpSpPr bwMode="auto">
              <a:xfrm>
                <a:off x="5777" y="5106"/>
                <a:ext cx="931" cy="480"/>
                <a:chOff x="1964" y="5641"/>
                <a:chExt cx="931" cy="480"/>
              </a:xfrm>
            </p:grpSpPr>
            <p:sp>
              <p:nvSpPr>
                <p:cNvPr id="19481" name="Rectangle 25"/>
                <p:cNvSpPr>
                  <a:spLocks noChangeArrowheads="1"/>
                </p:cNvSpPr>
                <p:nvPr/>
              </p:nvSpPr>
              <p:spPr bwMode="auto">
                <a:xfrm>
                  <a:off x="2186" y="5659"/>
                  <a:ext cx="529" cy="4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执行</a:t>
                  </a:r>
                  <a:endParaRPr kumimoji="0" 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19480" name="Rectangle 24"/>
                <p:cNvSpPr>
                  <a:spLocks noChangeArrowheads="1"/>
                </p:cNvSpPr>
                <p:nvPr/>
              </p:nvSpPr>
              <p:spPr bwMode="auto">
                <a:xfrm>
                  <a:off x="1964" y="5641"/>
                  <a:ext cx="931" cy="39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9468" name="Group 12"/>
            <p:cNvGrpSpPr>
              <a:grpSpLocks/>
            </p:cNvGrpSpPr>
            <p:nvPr/>
          </p:nvGrpSpPr>
          <p:grpSpPr bwMode="auto">
            <a:xfrm>
              <a:off x="5777" y="6174"/>
              <a:ext cx="2794" cy="483"/>
              <a:chOff x="3914" y="5103"/>
              <a:chExt cx="2794" cy="483"/>
            </a:xfrm>
          </p:grpSpPr>
          <p:grpSp>
            <p:nvGrpSpPr>
              <p:cNvPr id="19475" name="Group 19"/>
              <p:cNvGrpSpPr>
                <a:grpSpLocks/>
              </p:cNvGrpSpPr>
              <p:nvPr/>
            </p:nvGrpSpPr>
            <p:grpSpPr bwMode="auto">
              <a:xfrm>
                <a:off x="3914" y="5103"/>
                <a:ext cx="931" cy="480"/>
                <a:chOff x="1964" y="5641"/>
                <a:chExt cx="931" cy="480"/>
              </a:xfrm>
            </p:grpSpPr>
            <p:sp>
              <p:nvSpPr>
                <p:cNvPr id="19477" name="Rectangle 21"/>
                <p:cNvSpPr>
                  <a:spLocks noChangeArrowheads="1"/>
                </p:cNvSpPr>
                <p:nvPr/>
              </p:nvSpPr>
              <p:spPr bwMode="auto">
                <a:xfrm>
                  <a:off x="2186" y="5659"/>
                  <a:ext cx="529" cy="4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取指</a:t>
                  </a:r>
                  <a:endParaRPr kumimoji="0" 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19476" name="Rectangle 20"/>
                <p:cNvSpPr>
                  <a:spLocks noChangeArrowheads="1"/>
                </p:cNvSpPr>
                <p:nvPr/>
              </p:nvSpPr>
              <p:spPr bwMode="auto">
                <a:xfrm>
                  <a:off x="1964" y="5641"/>
                  <a:ext cx="931" cy="39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472" name="Group 16"/>
              <p:cNvGrpSpPr>
                <a:grpSpLocks/>
              </p:cNvGrpSpPr>
              <p:nvPr/>
            </p:nvGrpSpPr>
            <p:grpSpPr bwMode="auto">
              <a:xfrm>
                <a:off x="4846" y="5103"/>
                <a:ext cx="931" cy="480"/>
                <a:chOff x="1964" y="5641"/>
                <a:chExt cx="931" cy="480"/>
              </a:xfrm>
            </p:grpSpPr>
            <p:sp>
              <p:nvSpPr>
                <p:cNvPr id="19474" name="Rectangle 18"/>
                <p:cNvSpPr>
                  <a:spLocks noChangeArrowheads="1"/>
                </p:cNvSpPr>
                <p:nvPr/>
              </p:nvSpPr>
              <p:spPr bwMode="auto">
                <a:xfrm>
                  <a:off x="2186" y="5659"/>
                  <a:ext cx="529" cy="4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译码</a:t>
                  </a:r>
                  <a:endParaRPr kumimoji="0" 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19473" name="Rectangle 17"/>
                <p:cNvSpPr>
                  <a:spLocks noChangeArrowheads="1"/>
                </p:cNvSpPr>
                <p:nvPr/>
              </p:nvSpPr>
              <p:spPr bwMode="auto">
                <a:xfrm>
                  <a:off x="1964" y="5641"/>
                  <a:ext cx="931" cy="39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469" name="Group 13"/>
              <p:cNvGrpSpPr>
                <a:grpSpLocks/>
              </p:cNvGrpSpPr>
              <p:nvPr/>
            </p:nvGrpSpPr>
            <p:grpSpPr bwMode="auto">
              <a:xfrm>
                <a:off x="5777" y="5106"/>
                <a:ext cx="931" cy="480"/>
                <a:chOff x="1964" y="5641"/>
                <a:chExt cx="931" cy="480"/>
              </a:xfrm>
            </p:grpSpPr>
            <p:sp>
              <p:nvSpPr>
                <p:cNvPr id="19471" name="Rectangle 15"/>
                <p:cNvSpPr>
                  <a:spLocks noChangeArrowheads="1"/>
                </p:cNvSpPr>
                <p:nvPr/>
              </p:nvSpPr>
              <p:spPr bwMode="auto">
                <a:xfrm>
                  <a:off x="2186" y="5659"/>
                  <a:ext cx="529" cy="4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执行</a:t>
                  </a:r>
                  <a:endParaRPr kumimoji="0" 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19470" name="Rectangle 14"/>
                <p:cNvSpPr>
                  <a:spLocks noChangeArrowheads="1"/>
                </p:cNvSpPr>
                <p:nvPr/>
              </p:nvSpPr>
              <p:spPr bwMode="auto">
                <a:xfrm>
                  <a:off x="1964" y="5641"/>
                  <a:ext cx="931" cy="39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9467" name="Rectangle 11"/>
            <p:cNvSpPr>
              <a:spLocks noChangeArrowheads="1"/>
            </p:cNvSpPr>
            <p:nvPr/>
          </p:nvSpPr>
          <p:spPr bwMode="auto">
            <a:xfrm>
              <a:off x="2988" y="5388"/>
              <a:ext cx="731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MOV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9466" name="Rectangle 10"/>
            <p:cNvSpPr>
              <a:spLocks noChangeArrowheads="1"/>
            </p:cNvSpPr>
            <p:nvPr/>
          </p:nvSpPr>
          <p:spPr bwMode="auto">
            <a:xfrm>
              <a:off x="2988" y="5848"/>
              <a:ext cx="672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ADD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9465" name="Rectangle 9"/>
            <p:cNvSpPr>
              <a:spLocks noChangeArrowheads="1"/>
            </p:cNvSpPr>
            <p:nvPr/>
          </p:nvSpPr>
          <p:spPr bwMode="auto">
            <a:xfrm>
              <a:off x="3062" y="6294"/>
              <a:ext cx="529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SUB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9464" name="AutoShape 8"/>
            <p:cNvSpPr>
              <a:spLocks noChangeShapeType="1"/>
            </p:cNvSpPr>
            <p:nvPr/>
          </p:nvSpPr>
          <p:spPr bwMode="auto">
            <a:xfrm flipV="1">
              <a:off x="2820" y="7098"/>
              <a:ext cx="6420" cy="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63" name="Rectangle 7"/>
            <p:cNvSpPr>
              <a:spLocks noChangeArrowheads="1"/>
            </p:cNvSpPr>
            <p:nvPr/>
          </p:nvSpPr>
          <p:spPr bwMode="auto">
            <a:xfrm>
              <a:off x="3205" y="4728"/>
              <a:ext cx="529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指令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9462" name="Rectangle 6"/>
            <p:cNvSpPr>
              <a:spLocks noChangeArrowheads="1"/>
            </p:cNvSpPr>
            <p:nvPr/>
          </p:nvSpPr>
          <p:spPr bwMode="auto">
            <a:xfrm>
              <a:off x="4259" y="7308"/>
              <a:ext cx="406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T1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9461" name="Rectangle 5"/>
            <p:cNvSpPr>
              <a:spLocks noChangeArrowheads="1"/>
            </p:cNvSpPr>
            <p:nvPr/>
          </p:nvSpPr>
          <p:spPr bwMode="auto">
            <a:xfrm>
              <a:off x="5190" y="7308"/>
              <a:ext cx="406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T2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9460" name="Rectangle 4"/>
            <p:cNvSpPr>
              <a:spLocks noChangeArrowheads="1"/>
            </p:cNvSpPr>
            <p:nvPr/>
          </p:nvSpPr>
          <p:spPr bwMode="auto">
            <a:xfrm>
              <a:off x="5999" y="7308"/>
              <a:ext cx="406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T3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9459" name="Rectangle 3"/>
            <p:cNvSpPr>
              <a:spLocks noChangeArrowheads="1"/>
            </p:cNvSpPr>
            <p:nvPr/>
          </p:nvSpPr>
          <p:spPr bwMode="auto">
            <a:xfrm>
              <a:off x="7054" y="7308"/>
              <a:ext cx="406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T4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9458" name="Rectangle 2"/>
            <p:cNvSpPr>
              <a:spLocks noChangeArrowheads="1"/>
            </p:cNvSpPr>
            <p:nvPr/>
          </p:nvSpPr>
          <p:spPr bwMode="auto">
            <a:xfrm>
              <a:off x="7985" y="7308"/>
              <a:ext cx="406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T5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87404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三级流水线</a:t>
            </a:r>
            <a:r>
              <a:rPr lang="en-US" altLang="zh-CN" dirty="0" smtClean="0"/>
              <a:t>——LDR</a:t>
            </a:r>
            <a:r>
              <a:rPr lang="zh-CN" altLang="en-US" dirty="0" smtClean="0"/>
              <a:t>指令</a:t>
            </a:r>
            <a:endParaRPr lang="zh-CN" altLang="en-US" dirty="0"/>
          </a:p>
        </p:txBody>
      </p:sp>
      <p:sp>
        <p:nvSpPr>
          <p:cNvPr id="36929" name="Rectangle 6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6865" name="Group 1"/>
          <p:cNvGrpSpPr>
            <a:grpSpLocks noChangeAspect="1"/>
          </p:cNvGrpSpPr>
          <p:nvPr/>
        </p:nvGrpSpPr>
        <p:grpSpPr bwMode="auto">
          <a:xfrm>
            <a:off x="571886" y="2000240"/>
            <a:ext cx="8218098" cy="4000528"/>
            <a:chOff x="1728" y="4586"/>
            <a:chExt cx="8331" cy="4056"/>
          </a:xfrm>
        </p:grpSpPr>
        <p:sp>
          <p:nvSpPr>
            <p:cNvPr id="36928" name="AutoShape 64"/>
            <p:cNvSpPr>
              <a:spLocks noChangeAspect="1" noChangeArrowheads="1" noTextEdit="1"/>
            </p:cNvSpPr>
            <p:nvPr/>
          </p:nvSpPr>
          <p:spPr bwMode="auto">
            <a:xfrm>
              <a:off x="1728" y="4586"/>
              <a:ext cx="8306" cy="405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27" name="AutoShape 63"/>
            <p:cNvSpPr>
              <a:spLocks noChangeShapeType="1"/>
            </p:cNvSpPr>
            <p:nvPr/>
          </p:nvSpPr>
          <p:spPr bwMode="auto">
            <a:xfrm>
              <a:off x="1800" y="7910"/>
              <a:ext cx="817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26" name="AutoShape 62"/>
            <p:cNvSpPr>
              <a:spLocks noChangeShapeType="1"/>
            </p:cNvSpPr>
            <p:nvPr/>
          </p:nvSpPr>
          <p:spPr bwMode="auto">
            <a:xfrm>
              <a:off x="7262" y="4875"/>
              <a:ext cx="4" cy="365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25" name="AutoShape 61"/>
            <p:cNvSpPr>
              <a:spLocks noChangeShapeType="1"/>
            </p:cNvSpPr>
            <p:nvPr/>
          </p:nvSpPr>
          <p:spPr bwMode="auto">
            <a:xfrm>
              <a:off x="6331" y="4875"/>
              <a:ext cx="1" cy="365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24" name="AutoShape 60"/>
            <p:cNvSpPr>
              <a:spLocks noChangeShapeType="1"/>
            </p:cNvSpPr>
            <p:nvPr/>
          </p:nvSpPr>
          <p:spPr bwMode="auto">
            <a:xfrm>
              <a:off x="5404" y="4875"/>
              <a:ext cx="14" cy="365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23" name="AutoShape 59"/>
            <p:cNvSpPr>
              <a:spLocks noChangeShapeType="1"/>
            </p:cNvSpPr>
            <p:nvPr/>
          </p:nvSpPr>
          <p:spPr bwMode="auto">
            <a:xfrm>
              <a:off x="4485" y="4950"/>
              <a:ext cx="2" cy="348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22" name="AutoShape 58"/>
            <p:cNvSpPr>
              <a:spLocks noChangeShapeType="1"/>
            </p:cNvSpPr>
            <p:nvPr/>
          </p:nvSpPr>
          <p:spPr bwMode="auto">
            <a:xfrm>
              <a:off x="3555" y="4875"/>
              <a:ext cx="1" cy="35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21" name="AutoShape 57"/>
            <p:cNvSpPr>
              <a:spLocks noChangeShapeType="1"/>
            </p:cNvSpPr>
            <p:nvPr/>
          </p:nvSpPr>
          <p:spPr bwMode="auto">
            <a:xfrm>
              <a:off x="2624" y="4875"/>
              <a:ext cx="1" cy="35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20" name="Rectangle 56"/>
            <p:cNvSpPr>
              <a:spLocks noChangeArrowheads="1"/>
            </p:cNvSpPr>
            <p:nvPr/>
          </p:nvSpPr>
          <p:spPr bwMode="auto">
            <a:xfrm>
              <a:off x="7251" y="6211"/>
              <a:ext cx="931" cy="39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19" name="Rectangle 55"/>
            <p:cNvSpPr>
              <a:spLocks noChangeArrowheads="1"/>
            </p:cNvSpPr>
            <p:nvPr/>
          </p:nvSpPr>
          <p:spPr bwMode="auto">
            <a:xfrm>
              <a:off x="7460" y="6232"/>
              <a:ext cx="785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访存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6918" name="Rectangle 54"/>
            <p:cNvSpPr>
              <a:spLocks noChangeArrowheads="1"/>
            </p:cNvSpPr>
            <p:nvPr/>
          </p:nvSpPr>
          <p:spPr bwMode="auto">
            <a:xfrm>
              <a:off x="6496" y="6202"/>
              <a:ext cx="1025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算地址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6917" name="Rectangle 53"/>
            <p:cNvSpPr>
              <a:spLocks noChangeArrowheads="1"/>
            </p:cNvSpPr>
            <p:nvPr/>
          </p:nvSpPr>
          <p:spPr bwMode="auto">
            <a:xfrm>
              <a:off x="8182" y="6199"/>
              <a:ext cx="931" cy="39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16" name="Rectangle 52"/>
            <p:cNvSpPr>
              <a:spLocks noChangeArrowheads="1"/>
            </p:cNvSpPr>
            <p:nvPr/>
          </p:nvSpPr>
          <p:spPr bwMode="auto">
            <a:xfrm>
              <a:off x="8391" y="6220"/>
              <a:ext cx="519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回写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6915" name="AutoShape 51"/>
            <p:cNvSpPr>
              <a:spLocks noChangeShapeType="1"/>
            </p:cNvSpPr>
            <p:nvPr/>
          </p:nvSpPr>
          <p:spPr bwMode="auto">
            <a:xfrm>
              <a:off x="8196" y="4950"/>
              <a:ext cx="1" cy="35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6912" name="Group 48"/>
            <p:cNvGrpSpPr>
              <a:grpSpLocks/>
            </p:cNvGrpSpPr>
            <p:nvPr/>
          </p:nvGrpSpPr>
          <p:grpSpPr bwMode="auto">
            <a:xfrm>
              <a:off x="4471" y="6196"/>
              <a:ext cx="931" cy="480"/>
              <a:chOff x="1964" y="5641"/>
              <a:chExt cx="931" cy="480"/>
            </a:xfrm>
          </p:grpSpPr>
          <p:sp>
            <p:nvSpPr>
              <p:cNvPr id="36914" name="Rectangle 50"/>
              <p:cNvSpPr>
                <a:spLocks noChangeArrowheads="1"/>
              </p:cNvSpPr>
              <p:nvPr/>
            </p:nvSpPr>
            <p:spPr bwMode="auto">
              <a:xfrm>
                <a:off x="2186" y="5659"/>
                <a:ext cx="529" cy="4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取指</a:t>
                </a:r>
                <a:endPara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36913" name="Rectangle 49"/>
              <p:cNvSpPr>
                <a:spLocks noChangeArrowheads="1"/>
              </p:cNvSpPr>
              <p:nvPr/>
            </p:nvSpPr>
            <p:spPr bwMode="auto">
              <a:xfrm>
                <a:off x="1964" y="5641"/>
                <a:ext cx="931" cy="39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6909" name="Group 45"/>
            <p:cNvGrpSpPr>
              <a:grpSpLocks/>
            </p:cNvGrpSpPr>
            <p:nvPr/>
          </p:nvGrpSpPr>
          <p:grpSpPr bwMode="auto">
            <a:xfrm>
              <a:off x="5405" y="6601"/>
              <a:ext cx="931" cy="480"/>
              <a:chOff x="1964" y="5641"/>
              <a:chExt cx="931" cy="480"/>
            </a:xfrm>
          </p:grpSpPr>
          <p:sp>
            <p:nvSpPr>
              <p:cNvPr id="36911" name="Rectangle 47"/>
              <p:cNvSpPr>
                <a:spLocks noChangeArrowheads="1"/>
              </p:cNvSpPr>
              <p:nvPr/>
            </p:nvSpPr>
            <p:spPr bwMode="auto">
              <a:xfrm>
                <a:off x="2186" y="5659"/>
                <a:ext cx="529" cy="4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取指</a:t>
                </a:r>
                <a:endPara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36910" name="Rectangle 46"/>
              <p:cNvSpPr>
                <a:spLocks noChangeArrowheads="1"/>
              </p:cNvSpPr>
              <p:nvPr/>
            </p:nvSpPr>
            <p:spPr bwMode="auto">
              <a:xfrm>
                <a:off x="1964" y="5641"/>
                <a:ext cx="931" cy="39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6908" name="AutoShape 44"/>
            <p:cNvSpPr>
              <a:spLocks noChangeShapeType="1"/>
            </p:cNvSpPr>
            <p:nvPr/>
          </p:nvSpPr>
          <p:spPr bwMode="auto">
            <a:xfrm flipH="1">
              <a:off x="9115" y="4950"/>
              <a:ext cx="12" cy="35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07" name="Rectangle 43"/>
            <p:cNvSpPr>
              <a:spLocks noChangeArrowheads="1"/>
            </p:cNvSpPr>
            <p:nvPr/>
          </p:nvSpPr>
          <p:spPr bwMode="auto">
            <a:xfrm>
              <a:off x="6321" y="6601"/>
              <a:ext cx="931" cy="39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6904" name="Group 40"/>
            <p:cNvGrpSpPr>
              <a:grpSpLocks/>
            </p:cNvGrpSpPr>
            <p:nvPr/>
          </p:nvGrpSpPr>
          <p:grpSpPr bwMode="auto">
            <a:xfrm>
              <a:off x="7247" y="6604"/>
              <a:ext cx="931" cy="480"/>
              <a:chOff x="1964" y="5641"/>
              <a:chExt cx="931" cy="480"/>
            </a:xfrm>
          </p:grpSpPr>
          <p:sp>
            <p:nvSpPr>
              <p:cNvPr id="36906" name="Rectangle 42"/>
              <p:cNvSpPr>
                <a:spLocks noChangeArrowheads="1"/>
              </p:cNvSpPr>
              <p:nvPr/>
            </p:nvSpPr>
            <p:spPr bwMode="auto">
              <a:xfrm>
                <a:off x="2186" y="5659"/>
                <a:ext cx="529" cy="4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译码</a:t>
                </a:r>
                <a:endPara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36905" name="Rectangle 41"/>
              <p:cNvSpPr>
                <a:spLocks noChangeArrowheads="1"/>
              </p:cNvSpPr>
              <p:nvPr/>
            </p:nvSpPr>
            <p:spPr bwMode="auto">
              <a:xfrm>
                <a:off x="1964" y="5641"/>
                <a:ext cx="931" cy="39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6903" name="Rectangle 39"/>
            <p:cNvSpPr>
              <a:spLocks noChangeArrowheads="1"/>
            </p:cNvSpPr>
            <p:nvPr/>
          </p:nvSpPr>
          <p:spPr bwMode="auto">
            <a:xfrm>
              <a:off x="8167" y="6592"/>
              <a:ext cx="931" cy="39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6900" name="Group 36"/>
            <p:cNvGrpSpPr>
              <a:grpSpLocks/>
            </p:cNvGrpSpPr>
            <p:nvPr/>
          </p:nvGrpSpPr>
          <p:grpSpPr bwMode="auto">
            <a:xfrm>
              <a:off x="9115" y="6601"/>
              <a:ext cx="931" cy="480"/>
              <a:chOff x="1964" y="5641"/>
              <a:chExt cx="931" cy="480"/>
            </a:xfrm>
          </p:grpSpPr>
          <p:sp>
            <p:nvSpPr>
              <p:cNvPr id="36902" name="Rectangle 38"/>
              <p:cNvSpPr>
                <a:spLocks noChangeArrowheads="1"/>
              </p:cNvSpPr>
              <p:nvPr/>
            </p:nvSpPr>
            <p:spPr bwMode="auto">
              <a:xfrm>
                <a:off x="2186" y="5659"/>
                <a:ext cx="529" cy="4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执行</a:t>
                </a:r>
                <a:endPara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36901" name="Rectangle 37"/>
              <p:cNvSpPr>
                <a:spLocks noChangeArrowheads="1"/>
              </p:cNvSpPr>
              <p:nvPr/>
            </p:nvSpPr>
            <p:spPr bwMode="auto">
              <a:xfrm>
                <a:off x="1964" y="5641"/>
                <a:ext cx="931" cy="39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6890" name="Group 26"/>
            <p:cNvGrpSpPr>
              <a:grpSpLocks/>
            </p:cNvGrpSpPr>
            <p:nvPr/>
          </p:nvGrpSpPr>
          <p:grpSpPr bwMode="auto">
            <a:xfrm>
              <a:off x="2624" y="5413"/>
              <a:ext cx="2794" cy="483"/>
              <a:chOff x="3914" y="5103"/>
              <a:chExt cx="2794" cy="483"/>
            </a:xfrm>
          </p:grpSpPr>
          <p:grpSp>
            <p:nvGrpSpPr>
              <p:cNvPr id="36897" name="Group 33"/>
              <p:cNvGrpSpPr>
                <a:grpSpLocks/>
              </p:cNvGrpSpPr>
              <p:nvPr/>
            </p:nvGrpSpPr>
            <p:grpSpPr bwMode="auto">
              <a:xfrm>
                <a:off x="3914" y="5103"/>
                <a:ext cx="931" cy="480"/>
                <a:chOff x="1964" y="5641"/>
                <a:chExt cx="931" cy="480"/>
              </a:xfrm>
            </p:grpSpPr>
            <p:sp>
              <p:nvSpPr>
                <p:cNvPr id="36899" name="Rectangle 35"/>
                <p:cNvSpPr>
                  <a:spLocks noChangeArrowheads="1"/>
                </p:cNvSpPr>
                <p:nvPr/>
              </p:nvSpPr>
              <p:spPr bwMode="auto">
                <a:xfrm>
                  <a:off x="2186" y="5659"/>
                  <a:ext cx="529" cy="4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取指</a:t>
                  </a:r>
                  <a:endParaRPr kumimoji="0" 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36898" name="Rectangle 34"/>
                <p:cNvSpPr>
                  <a:spLocks noChangeArrowheads="1"/>
                </p:cNvSpPr>
                <p:nvPr/>
              </p:nvSpPr>
              <p:spPr bwMode="auto">
                <a:xfrm>
                  <a:off x="1964" y="5641"/>
                  <a:ext cx="931" cy="39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894" name="Group 30"/>
              <p:cNvGrpSpPr>
                <a:grpSpLocks/>
              </p:cNvGrpSpPr>
              <p:nvPr/>
            </p:nvGrpSpPr>
            <p:grpSpPr bwMode="auto">
              <a:xfrm>
                <a:off x="4846" y="5103"/>
                <a:ext cx="931" cy="480"/>
                <a:chOff x="1964" y="5641"/>
                <a:chExt cx="931" cy="480"/>
              </a:xfrm>
            </p:grpSpPr>
            <p:sp>
              <p:nvSpPr>
                <p:cNvPr id="36896" name="Rectangle 32"/>
                <p:cNvSpPr>
                  <a:spLocks noChangeArrowheads="1"/>
                </p:cNvSpPr>
                <p:nvPr/>
              </p:nvSpPr>
              <p:spPr bwMode="auto">
                <a:xfrm>
                  <a:off x="2186" y="5659"/>
                  <a:ext cx="529" cy="4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译码</a:t>
                  </a:r>
                  <a:endParaRPr kumimoji="0" 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36895" name="Rectangle 31"/>
                <p:cNvSpPr>
                  <a:spLocks noChangeArrowheads="1"/>
                </p:cNvSpPr>
                <p:nvPr/>
              </p:nvSpPr>
              <p:spPr bwMode="auto">
                <a:xfrm>
                  <a:off x="1964" y="5641"/>
                  <a:ext cx="931" cy="39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891" name="Group 27"/>
              <p:cNvGrpSpPr>
                <a:grpSpLocks/>
              </p:cNvGrpSpPr>
              <p:nvPr/>
            </p:nvGrpSpPr>
            <p:grpSpPr bwMode="auto">
              <a:xfrm>
                <a:off x="5777" y="5106"/>
                <a:ext cx="931" cy="480"/>
                <a:chOff x="1964" y="5641"/>
                <a:chExt cx="931" cy="480"/>
              </a:xfrm>
            </p:grpSpPr>
            <p:sp>
              <p:nvSpPr>
                <p:cNvPr id="36893" name="Rectangle 29"/>
                <p:cNvSpPr>
                  <a:spLocks noChangeArrowheads="1"/>
                </p:cNvSpPr>
                <p:nvPr/>
              </p:nvSpPr>
              <p:spPr bwMode="auto">
                <a:xfrm>
                  <a:off x="2186" y="5659"/>
                  <a:ext cx="529" cy="4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执行</a:t>
                  </a:r>
                  <a:endParaRPr kumimoji="0" 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36892" name="Rectangle 28"/>
                <p:cNvSpPr>
                  <a:spLocks noChangeArrowheads="1"/>
                </p:cNvSpPr>
                <p:nvPr/>
              </p:nvSpPr>
              <p:spPr bwMode="auto">
                <a:xfrm>
                  <a:off x="1964" y="5641"/>
                  <a:ext cx="931" cy="39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6880" name="Group 16"/>
            <p:cNvGrpSpPr>
              <a:grpSpLocks/>
            </p:cNvGrpSpPr>
            <p:nvPr/>
          </p:nvGrpSpPr>
          <p:grpSpPr bwMode="auto">
            <a:xfrm>
              <a:off x="3540" y="5806"/>
              <a:ext cx="2794" cy="483"/>
              <a:chOff x="3914" y="5103"/>
              <a:chExt cx="2794" cy="483"/>
            </a:xfrm>
          </p:grpSpPr>
          <p:grpSp>
            <p:nvGrpSpPr>
              <p:cNvPr id="36887" name="Group 23"/>
              <p:cNvGrpSpPr>
                <a:grpSpLocks/>
              </p:cNvGrpSpPr>
              <p:nvPr/>
            </p:nvGrpSpPr>
            <p:grpSpPr bwMode="auto">
              <a:xfrm>
                <a:off x="3914" y="5103"/>
                <a:ext cx="931" cy="480"/>
                <a:chOff x="1964" y="5641"/>
                <a:chExt cx="931" cy="480"/>
              </a:xfrm>
            </p:grpSpPr>
            <p:sp>
              <p:nvSpPr>
                <p:cNvPr id="36889" name="Rectangle 25"/>
                <p:cNvSpPr>
                  <a:spLocks noChangeArrowheads="1"/>
                </p:cNvSpPr>
                <p:nvPr/>
              </p:nvSpPr>
              <p:spPr bwMode="auto">
                <a:xfrm>
                  <a:off x="2186" y="5659"/>
                  <a:ext cx="529" cy="4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取指</a:t>
                  </a:r>
                  <a:endParaRPr kumimoji="0" 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36888" name="Rectangle 24"/>
                <p:cNvSpPr>
                  <a:spLocks noChangeArrowheads="1"/>
                </p:cNvSpPr>
                <p:nvPr/>
              </p:nvSpPr>
              <p:spPr bwMode="auto">
                <a:xfrm>
                  <a:off x="1964" y="5641"/>
                  <a:ext cx="931" cy="39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884" name="Group 20"/>
              <p:cNvGrpSpPr>
                <a:grpSpLocks/>
              </p:cNvGrpSpPr>
              <p:nvPr/>
            </p:nvGrpSpPr>
            <p:grpSpPr bwMode="auto">
              <a:xfrm>
                <a:off x="4846" y="5103"/>
                <a:ext cx="931" cy="390"/>
                <a:chOff x="1964" y="5641"/>
                <a:chExt cx="931" cy="390"/>
              </a:xfrm>
            </p:grpSpPr>
            <p:sp>
              <p:nvSpPr>
                <p:cNvPr id="36886" name="Rectangle 22"/>
                <p:cNvSpPr>
                  <a:spLocks noChangeArrowheads="1"/>
                </p:cNvSpPr>
                <p:nvPr/>
              </p:nvSpPr>
              <p:spPr bwMode="auto">
                <a:xfrm>
                  <a:off x="2186" y="5659"/>
                  <a:ext cx="529" cy="3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译码</a:t>
                  </a:r>
                  <a:endParaRPr kumimoji="0" 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36885" name="Rectangle 21"/>
                <p:cNvSpPr>
                  <a:spLocks noChangeArrowheads="1"/>
                </p:cNvSpPr>
                <p:nvPr/>
              </p:nvSpPr>
              <p:spPr bwMode="auto">
                <a:xfrm>
                  <a:off x="1964" y="5641"/>
                  <a:ext cx="931" cy="39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881" name="Group 17"/>
              <p:cNvGrpSpPr>
                <a:grpSpLocks/>
              </p:cNvGrpSpPr>
              <p:nvPr/>
            </p:nvGrpSpPr>
            <p:grpSpPr bwMode="auto">
              <a:xfrm>
                <a:off x="5777" y="5106"/>
                <a:ext cx="931" cy="480"/>
                <a:chOff x="1964" y="5641"/>
                <a:chExt cx="931" cy="480"/>
              </a:xfrm>
            </p:grpSpPr>
            <p:sp>
              <p:nvSpPr>
                <p:cNvPr id="36883" name="Rectangle 19"/>
                <p:cNvSpPr>
                  <a:spLocks noChangeArrowheads="1"/>
                </p:cNvSpPr>
                <p:nvPr/>
              </p:nvSpPr>
              <p:spPr bwMode="auto">
                <a:xfrm>
                  <a:off x="2186" y="5659"/>
                  <a:ext cx="529" cy="4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执行</a:t>
                  </a:r>
                  <a:endParaRPr kumimoji="0" 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36882" name="Rectangle 18"/>
                <p:cNvSpPr>
                  <a:spLocks noChangeArrowheads="1"/>
                </p:cNvSpPr>
                <p:nvPr/>
              </p:nvSpPr>
              <p:spPr bwMode="auto">
                <a:xfrm>
                  <a:off x="1964" y="5641"/>
                  <a:ext cx="931" cy="39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6877" name="Group 13"/>
            <p:cNvGrpSpPr>
              <a:grpSpLocks/>
            </p:cNvGrpSpPr>
            <p:nvPr/>
          </p:nvGrpSpPr>
          <p:grpSpPr bwMode="auto">
            <a:xfrm>
              <a:off x="5403" y="6199"/>
              <a:ext cx="931" cy="480"/>
              <a:chOff x="1964" y="5641"/>
              <a:chExt cx="931" cy="480"/>
            </a:xfrm>
          </p:grpSpPr>
          <p:sp>
            <p:nvSpPr>
              <p:cNvPr id="36879" name="Rectangle 15"/>
              <p:cNvSpPr>
                <a:spLocks noChangeArrowheads="1"/>
              </p:cNvSpPr>
              <p:nvPr/>
            </p:nvSpPr>
            <p:spPr bwMode="auto">
              <a:xfrm>
                <a:off x="2186" y="5659"/>
                <a:ext cx="529" cy="4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译码</a:t>
                </a:r>
                <a:endPara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36878" name="Rectangle 14"/>
              <p:cNvSpPr>
                <a:spLocks noChangeArrowheads="1"/>
              </p:cNvSpPr>
              <p:nvPr/>
            </p:nvSpPr>
            <p:spPr bwMode="auto">
              <a:xfrm>
                <a:off x="1964" y="5641"/>
                <a:ext cx="931" cy="39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6876" name="Rectangle 12"/>
            <p:cNvSpPr>
              <a:spLocks noChangeArrowheads="1"/>
            </p:cNvSpPr>
            <p:nvPr/>
          </p:nvSpPr>
          <p:spPr bwMode="auto">
            <a:xfrm>
              <a:off x="6316" y="6199"/>
              <a:ext cx="931" cy="39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875" name="Rectangle 11"/>
            <p:cNvSpPr>
              <a:spLocks noChangeArrowheads="1"/>
            </p:cNvSpPr>
            <p:nvPr/>
          </p:nvSpPr>
          <p:spPr bwMode="auto">
            <a:xfrm>
              <a:off x="1945" y="6686"/>
              <a:ext cx="529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SUB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6874" name="Rectangle 10"/>
            <p:cNvSpPr>
              <a:spLocks noChangeArrowheads="1"/>
            </p:cNvSpPr>
            <p:nvPr/>
          </p:nvSpPr>
          <p:spPr bwMode="auto">
            <a:xfrm>
              <a:off x="1945" y="7121"/>
              <a:ext cx="679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ADD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grpSp>
          <p:nvGrpSpPr>
            <p:cNvPr id="36871" name="Group 7"/>
            <p:cNvGrpSpPr>
              <a:grpSpLocks/>
            </p:cNvGrpSpPr>
            <p:nvPr/>
          </p:nvGrpSpPr>
          <p:grpSpPr bwMode="auto">
            <a:xfrm>
              <a:off x="6316" y="6991"/>
              <a:ext cx="931" cy="480"/>
              <a:chOff x="1964" y="5641"/>
              <a:chExt cx="931" cy="480"/>
            </a:xfrm>
          </p:grpSpPr>
          <p:sp>
            <p:nvSpPr>
              <p:cNvPr id="36873" name="Rectangle 9"/>
              <p:cNvSpPr>
                <a:spLocks noChangeArrowheads="1"/>
              </p:cNvSpPr>
              <p:nvPr/>
            </p:nvSpPr>
            <p:spPr bwMode="auto">
              <a:xfrm>
                <a:off x="2186" y="5659"/>
                <a:ext cx="529" cy="4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取指</a:t>
                </a:r>
                <a:endPara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36872" name="Rectangle 8"/>
              <p:cNvSpPr>
                <a:spLocks noChangeArrowheads="1"/>
              </p:cNvSpPr>
              <p:nvPr/>
            </p:nvSpPr>
            <p:spPr bwMode="auto">
              <a:xfrm>
                <a:off x="1964" y="5641"/>
                <a:ext cx="931" cy="39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6870" name="Rectangle 6"/>
            <p:cNvSpPr>
              <a:spLocks noChangeArrowheads="1"/>
            </p:cNvSpPr>
            <p:nvPr/>
          </p:nvSpPr>
          <p:spPr bwMode="auto">
            <a:xfrm>
              <a:off x="7266" y="6991"/>
              <a:ext cx="931" cy="39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6867" name="Group 3"/>
            <p:cNvGrpSpPr>
              <a:grpSpLocks/>
            </p:cNvGrpSpPr>
            <p:nvPr/>
          </p:nvGrpSpPr>
          <p:grpSpPr bwMode="auto">
            <a:xfrm>
              <a:off x="8197" y="6994"/>
              <a:ext cx="931" cy="480"/>
              <a:chOff x="1964" y="5641"/>
              <a:chExt cx="931" cy="480"/>
            </a:xfrm>
          </p:grpSpPr>
          <p:sp>
            <p:nvSpPr>
              <p:cNvPr id="36869" name="Rectangle 5"/>
              <p:cNvSpPr>
                <a:spLocks noChangeArrowheads="1"/>
              </p:cNvSpPr>
              <p:nvPr/>
            </p:nvSpPr>
            <p:spPr bwMode="auto">
              <a:xfrm>
                <a:off x="2186" y="5659"/>
                <a:ext cx="529" cy="4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译码</a:t>
                </a:r>
                <a:endPara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36868" name="Rectangle 4"/>
              <p:cNvSpPr>
                <a:spLocks noChangeArrowheads="1"/>
              </p:cNvSpPr>
              <p:nvPr/>
            </p:nvSpPr>
            <p:spPr bwMode="auto">
              <a:xfrm>
                <a:off x="1964" y="5641"/>
                <a:ext cx="931" cy="39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6866" name="Rectangle 2"/>
            <p:cNvSpPr>
              <a:spLocks noChangeArrowheads="1"/>
            </p:cNvSpPr>
            <p:nvPr/>
          </p:nvSpPr>
          <p:spPr bwMode="auto">
            <a:xfrm>
              <a:off x="9128" y="6997"/>
              <a:ext cx="931" cy="39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Rectangle 11"/>
            <p:cNvSpPr>
              <a:spLocks noChangeArrowheads="1"/>
            </p:cNvSpPr>
            <p:nvPr/>
          </p:nvSpPr>
          <p:spPr bwMode="auto">
            <a:xfrm>
              <a:off x="1945" y="6252"/>
              <a:ext cx="529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LDR</a:t>
              </a:r>
            </a:p>
          </p:txBody>
        </p:sp>
        <p:sp>
          <p:nvSpPr>
            <p:cNvPr id="70" name="Rectangle 11"/>
            <p:cNvSpPr>
              <a:spLocks noChangeArrowheads="1"/>
            </p:cNvSpPr>
            <p:nvPr/>
          </p:nvSpPr>
          <p:spPr bwMode="auto">
            <a:xfrm>
              <a:off x="1945" y="5745"/>
              <a:ext cx="529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SUB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1" name="Rectangle 11"/>
            <p:cNvSpPr>
              <a:spLocks noChangeArrowheads="1"/>
            </p:cNvSpPr>
            <p:nvPr/>
          </p:nvSpPr>
          <p:spPr bwMode="auto">
            <a:xfrm>
              <a:off x="1945" y="5310"/>
              <a:ext cx="652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AND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经典五级流水线</a:t>
            </a:r>
            <a:endParaRPr lang="zh-CN" altLang="en-US" dirty="0"/>
          </a:p>
        </p:txBody>
      </p:sp>
      <p:sp>
        <p:nvSpPr>
          <p:cNvPr id="37955" name="Rectangle 6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7889" name="Group 1"/>
          <p:cNvGrpSpPr>
            <a:grpSpLocks noChangeAspect="1"/>
          </p:cNvGrpSpPr>
          <p:nvPr/>
        </p:nvGrpSpPr>
        <p:grpSpPr bwMode="auto">
          <a:xfrm>
            <a:off x="286203" y="1928802"/>
            <a:ext cx="8651153" cy="3929090"/>
            <a:chOff x="1661" y="4586"/>
            <a:chExt cx="8445" cy="3836"/>
          </a:xfrm>
        </p:grpSpPr>
        <p:sp>
          <p:nvSpPr>
            <p:cNvPr id="37954" name="AutoShape 66"/>
            <p:cNvSpPr>
              <a:spLocks noChangeAspect="1" noChangeArrowheads="1" noTextEdit="1"/>
            </p:cNvSpPr>
            <p:nvPr/>
          </p:nvSpPr>
          <p:spPr bwMode="auto">
            <a:xfrm>
              <a:off x="1800" y="4586"/>
              <a:ext cx="8306" cy="383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953" name="Rectangle 65"/>
            <p:cNvSpPr>
              <a:spLocks noChangeArrowheads="1"/>
            </p:cNvSpPr>
            <p:nvPr/>
          </p:nvSpPr>
          <p:spPr bwMode="auto">
            <a:xfrm>
              <a:off x="1730" y="5711"/>
              <a:ext cx="1344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MOV R0, R1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7952" name="Rectangle 64"/>
            <p:cNvSpPr>
              <a:spLocks noChangeArrowheads="1"/>
            </p:cNvSpPr>
            <p:nvPr/>
          </p:nvSpPr>
          <p:spPr bwMode="auto">
            <a:xfrm>
              <a:off x="1730" y="6173"/>
              <a:ext cx="1464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LDR R3,[R4]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7951" name="Rectangle 63"/>
            <p:cNvSpPr>
              <a:spLocks noChangeArrowheads="1"/>
            </p:cNvSpPr>
            <p:nvPr/>
          </p:nvSpPr>
          <p:spPr bwMode="auto">
            <a:xfrm>
              <a:off x="1661" y="6609"/>
              <a:ext cx="1538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STR R9,[R13]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7950" name="AutoShape 62"/>
            <p:cNvSpPr>
              <a:spLocks noChangeShapeType="1"/>
            </p:cNvSpPr>
            <p:nvPr/>
          </p:nvSpPr>
          <p:spPr bwMode="auto">
            <a:xfrm flipV="1">
              <a:off x="2016" y="8032"/>
              <a:ext cx="7725" cy="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949" name="Rectangle 61"/>
            <p:cNvSpPr>
              <a:spLocks noChangeArrowheads="1"/>
            </p:cNvSpPr>
            <p:nvPr/>
          </p:nvSpPr>
          <p:spPr bwMode="auto">
            <a:xfrm>
              <a:off x="2545" y="5058"/>
              <a:ext cx="529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指令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7948" name="AutoShape 60"/>
            <p:cNvSpPr>
              <a:spLocks noChangeShapeType="1"/>
            </p:cNvSpPr>
            <p:nvPr/>
          </p:nvSpPr>
          <p:spPr bwMode="auto">
            <a:xfrm>
              <a:off x="3179" y="5178"/>
              <a:ext cx="1" cy="24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947" name="AutoShape 59"/>
            <p:cNvSpPr>
              <a:spLocks noChangeShapeType="1"/>
            </p:cNvSpPr>
            <p:nvPr/>
          </p:nvSpPr>
          <p:spPr bwMode="auto">
            <a:xfrm>
              <a:off x="3992" y="5178"/>
              <a:ext cx="1" cy="24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946" name="AutoShape 58"/>
            <p:cNvSpPr>
              <a:spLocks noChangeShapeType="1"/>
            </p:cNvSpPr>
            <p:nvPr/>
          </p:nvSpPr>
          <p:spPr bwMode="auto">
            <a:xfrm>
              <a:off x="4804" y="5253"/>
              <a:ext cx="1" cy="24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945" name="AutoShape 57"/>
            <p:cNvSpPr>
              <a:spLocks noChangeShapeType="1"/>
            </p:cNvSpPr>
            <p:nvPr/>
          </p:nvSpPr>
          <p:spPr bwMode="auto">
            <a:xfrm>
              <a:off x="6443" y="5178"/>
              <a:ext cx="1" cy="24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944" name="AutoShape 56"/>
            <p:cNvSpPr>
              <a:spLocks noChangeShapeType="1"/>
            </p:cNvSpPr>
            <p:nvPr/>
          </p:nvSpPr>
          <p:spPr bwMode="auto">
            <a:xfrm>
              <a:off x="7256" y="5178"/>
              <a:ext cx="1" cy="24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943" name="AutoShape 55"/>
            <p:cNvSpPr>
              <a:spLocks noChangeShapeType="1"/>
            </p:cNvSpPr>
            <p:nvPr/>
          </p:nvSpPr>
          <p:spPr bwMode="auto">
            <a:xfrm>
              <a:off x="5633" y="5178"/>
              <a:ext cx="1" cy="24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7940" name="Group 52"/>
            <p:cNvGrpSpPr>
              <a:grpSpLocks/>
            </p:cNvGrpSpPr>
            <p:nvPr/>
          </p:nvGrpSpPr>
          <p:grpSpPr bwMode="auto">
            <a:xfrm>
              <a:off x="3179" y="5718"/>
              <a:ext cx="813" cy="480"/>
              <a:chOff x="1964" y="5641"/>
              <a:chExt cx="931" cy="480"/>
            </a:xfrm>
          </p:grpSpPr>
          <p:sp>
            <p:nvSpPr>
              <p:cNvPr id="37942" name="Rectangle 54"/>
              <p:cNvSpPr>
                <a:spLocks noChangeArrowheads="1"/>
              </p:cNvSpPr>
              <p:nvPr/>
            </p:nvSpPr>
            <p:spPr bwMode="auto">
              <a:xfrm>
                <a:off x="2062" y="5659"/>
                <a:ext cx="653" cy="4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取指</a:t>
                </a:r>
                <a:endPara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37941" name="Rectangle 53"/>
              <p:cNvSpPr>
                <a:spLocks noChangeArrowheads="1"/>
              </p:cNvSpPr>
              <p:nvPr/>
            </p:nvSpPr>
            <p:spPr bwMode="auto">
              <a:xfrm>
                <a:off x="1964" y="5641"/>
                <a:ext cx="931" cy="39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7937" name="Group 49"/>
            <p:cNvGrpSpPr>
              <a:grpSpLocks/>
            </p:cNvGrpSpPr>
            <p:nvPr/>
          </p:nvGrpSpPr>
          <p:grpSpPr bwMode="auto">
            <a:xfrm>
              <a:off x="3993" y="5718"/>
              <a:ext cx="813" cy="480"/>
              <a:chOff x="1964" y="5641"/>
              <a:chExt cx="931" cy="480"/>
            </a:xfrm>
          </p:grpSpPr>
          <p:sp>
            <p:nvSpPr>
              <p:cNvPr id="37939" name="Rectangle 51"/>
              <p:cNvSpPr>
                <a:spLocks noChangeArrowheads="1"/>
              </p:cNvSpPr>
              <p:nvPr/>
            </p:nvSpPr>
            <p:spPr bwMode="auto">
              <a:xfrm>
                <a:off x="2186" y="5659"/>
                <a:ext cx="701" cy="4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译码</a:t>
                </a:r>
                <a:endPara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37938" name="Rectangle 50"/>
              <p:cNvSpPr>
                <a:spLocks noChangeArrowheads="1"/>
              </p:cNvSpPr>
              <p:nvPr/>
            </p:nvSpPr>
            <p:spPr bwMode="auto">
              <a:xfrm>
                <a:off x="1964" y="5641"/>
                <a:ext cx="931" cy="39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7936" name="Rectangle 48"/>
            <p:cNvSpPr>
              <a:spLocks noChangeArrowheads="1"/>
            </p:cNvSpPr>
            <p:nvPr/>
          </p:nvSpPr>
          <p:spPr bwMode="auto">
            <a:xfrm>
              <a:off x="5000" y="5739"/>
              <a:ext cx="635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执行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7935" name="Rectangle 47"/>
            <p:cNvSpPr>
              <a:spLocks noChangeArrowheads="1"/>
            </p:cNvSpPr>
            <p:nvPr/>
          </p:nvSpPr>
          <p:spPr bwMode="auto">
            <a:xfrm>
              <a:off x="4806" y="5721"/>
              <a:ext cx="813" cy="39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7925" name="Group 37"/>
            <p:cNvGrpSpPr>
              <a:grpSpLocks/>
            </p:cNvGrpSpPr>
            <p:nvPr/>
          </p:nvGrpSpPr>
          <p:grpSpPr bwMode="auto">
            <a:xfrm>
              <a:off x="3992" y="6111"/>
              <a:ext cx="2440" cy="483"/>
              <a:chOff x="3914" y="5103"/>
              <a:chExt cx="2794" cy="483"/>
            </a:xfrm>
          </p:grpSpPr>
          <p:grpSp>
            <p:nvGrpSpPr>
              <p:cNvPr id="37932" name="Group 44"/>
              <p:cNvGrpSpPr>
                <a:grpSpLocks/>
              </p:cNvGrpSpPr>
              <p:nvPr/>
            </p:nvGrpSpPr>
            <p:grpSpPr bwMode="auto">
              <a:xfrm>
                <a:off x="3914" y="5103"/>
                <a:ext cx="931" cy="480"/>
                <a:chOff x="1964" y="5641"/>
                <a:chExt cx="931" cy="480"/>
              </a:xfrm>
            </p:grpSpPr>
            <p:sp>
              <p:nvSpPr>
                <p:cNvPr id="37934" name="Rectangle 46"/>
                <p:cNvSpPr>
                  <a:spLocks noChangeArrowheads="1"/>
                </p:cNvSpPr>
                <p:nvPr/>
              </p:nvSpPr>
              <p:spPr bwMode="auto">
                <a:xfrm>
                  <a:off x="2186" y="5659"/>
                  <a:ext cx="702" cy="4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取指</a:t>
                  </a:r>
                  <a:endParaRPr kumimoji="0" 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37933" name="Rectangle 45"/>
                <p:cNvSpPr>
                  <a:spLocks noChangeArrowheads="1"/>
                </p:cNvSpPr>
                <p:nvPr/>
              </p:nvSpPr>
              <p:spPr bwMode="auto">
                <a:xfrm>
                  <a:off x="1964" y="5641"/>
                  <a:ext cx="931" cy="39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929" name="Group 41"/>
              <p:cNvGrpSpPr>
                <a:grpSpLocks/>
              </p:cNvGrpSpPr>
              <p:nvPr/>
            </p:nvGrpSpPr>
            <p:grpSpPr bwMode="auto">
              <a:xfrm>
                <a:off x="4846" y="5103"/>
                <a:ext cx="950" cy="480"/>
                <a:chOff x="1964" y="5641"/>
                <a:chExt cx="950" cy="480"/>
              </a:xfrm>
            </p:grpSpPr>
            <p:sp>
              <p:nvSpPr>
                <p:cNvPr id="37931" name="Rectangle 43"/>
                <p:cNvSpPr>
                  <a:spLocks noChangeArrowheads="1"/>
                </p:cNvSpPr>
                <p:nvPr/>
              </p:nvSpPr>
              <p:spPr bwMode="auto">
                <a:xfrm>
                  <a:off x="2186" y="5659"/>
                  <a:ext cx="728" cy="4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译码</a:t>
                  </a:r>
                  <a:endParaRPr kumimoji="0" 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37930" name="Rectangle 42"/>
                <p:cNvSpPr>
                  <a:spLocks noChangeArrowheads="1"/>
                </p:cNvSpPr>
                <p:nvPr/>
              </p:nvSpPr>
              <p:spPr bwMode="auto">
                <a:xfrm>
                  <a:off x="1964" y="5641"/>
                  <a:ext cx="931" cy="39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926" name="Group 38"/>
              <p:cNvGrpSpPr>
                <a:grpSpLocks/>
              </p:cNvGrpSpPr>
              <p:nvPr/>
            </p:nvGrpSpPr>
            <p:grpSpPr bwMode="auto">
              <a:xfrm>
                <a:off x="5777" y="5106"/>
                <a:ext cx="931" cy="480"/>
                <a:chOff x="1964" y="5641"/>
                <a:chExt cx="931" cy="480"/>
              </a:xfrm>
            </p:grpSpPr>
            <p:sp>
              <p:nvSpPr>
                <p:cNvPr id="37928" name="Rectangle 40"/>
                <p:cNvSpPr>
                  <a:spLocks noChangeArrowheads="1"/>
                </p:cNvSpPr>
                <p:nvPr/>
              </p:nvSpPr>
              <p:spPr bwMode="auto">
                <a:xfrm>
                  <a:off x="2186" y="5659"/>
                  <a:ext cx="595" cy="4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执行</a:t>
                  </a:r>
                  <a:endParaRPr kumimoji="0" 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37927" name="Rectangle 39"/>
                <p:cNvSpPr>
                  <a:spLocks noChangeArrowheads="1"/>
                </p:cNvSpPr>
                <p:nvPr/>
              </p:nvSpPr>
              <p:spPr bwMode="auto">
                <a:xfrm>
                  <a:off x="1964" y="5641"/>
                  <a:ext cx="931" cy="39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7915" name="Group 27"/>
            <p:cNvGrpSpPr>
              <a:grpSpLocks/>
            </p:cNvGrpSpPr>
            <p:nvPr/>
          </p:nvGrpSpPr>
          <p:grpSpPr bwMode="auto">
            <a:xfrm>
              <a:off x="4806" y="6504"/>
              <a:ext cx="2440" cy="483"/>
              <a:chOff x="3914" y="5103"/>
              <a:chExt cx="2794" cy="483"/>
            </a:xfrm>
          </p:grpSpPr>
          <p:grpSp>
            <p:nvGrpSpPr>
              <p:cNvPr id="37922" name="Group 34"/>
              <p:cNvGrpSpPr>
                <a:grpSpLocks/>
              </p:cNvGrpSpPr>
              <p:nvPr/>
            </p:nvGrpSpPr>
            <p:grpSpPr bwMode="auto">
              <a:xfrm>
                <a:off x="3914" y="5103"/>
                <a:ext cx="950" cy="480"/>
                <a:chOff x="1964" y="5641"/>
                <a:chExt cx="950" cy="480"/>
              </a:xfrm>
            </p:grpSpPr>
            <p:sp>
              <p:nvSpPr>
                <p:cNvPr id="37924" name="Rectangle 36"/>
                <p:cNvSpPr>
                  <a:spLocks noChangeArrowheads="1"/>
                </p:cNvSpPr>
                <p:nvPr/>
              </p:nvSpPr>
              <p:spPr bwMode="auto">
                <a:xfrm>
                  <a:off x="2186" y="5659"/>
                  <a:ext cx="728" cy="4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取指</a:t>
                  </a:r>
                  <a:endParaRPr kumimoji="0" 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37923" name="Rectangle 35"/>
                <p:cNvSpPr>
                  <a:spLocks noChangeArrowheads="1"/>
                </p:cNvSpPr>
                <p:nvPr/>
              </p:nvSpPr>
              <p:spPr bwMode="auto">
                <a:xfrm>
                  <a:off x="1964" y="5641"/>
                  <a:ext cx="931" cy="39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919" name="Group 31"/>
              <p:cNvGrpSpPr>
                <a:grpSpLocks/>
              </p:cNvGrpSpPr>
              <p:nvPr/>
            </p:nvGrpSpPr>
            <p:grpSpPr bwMode="auto">
              <a:xfrm>
                <a:off x="4846" y="5103"/>
                <a:ext cx="931" cy="480"/>
                <a:chOff x="1964" y="5641"/>
                <a:chExt cx="931" cy="480"/>
              </a:xfrm>
            </p:grpSpPr>
            <p:sp>
              <p:nvSpPr>
                <p:cNvPr id="37921" name="Rectangle 33"/>
                <p:cNvSpPr>
                  <a:spLocks noChangeArrowheads="1"/>
                </p:cNvSpPr>
                <p:nvPr/>
              </p:nvSpPr>
              <p:spPr bwMode="auto">
                <a:xfrm>
                  <a:off x="2186" y="5659"/>
                  <a:ext cx="674" cy="4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译码</a:t>
                  </a:r>
                  <a:endParaRPr kumimoji="0" 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37920" name="Rectangle 32"/>
                <p:cNvSpPr>
                  <a:spLocks noChangeArrowheads="1"/>
                </p:cNvSpPr>
                <p:nvPr/>
              </p:nvSpPr>
              <p:spPr bwMode="auto">
                <a:xfrm>
                  <a:off x="1964" y="5641"/>
                  <a:ext cx="931" cy="39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916" name="Group 28"/>
              <p:cNvGrpSpPr>
                <a:grpSpLocks/>
              </p:cNvGrpSpPr>
              <p:nvPr/>
            </p:nvGrpSpPr>
            <p:grpSpPr bwMode="auto">
              <a:xfrm>
                <a:off x="5777" y="5106"/>
                <a:ext cx="931" cy="480"/>
                <a:chOff x="1964" y="5641"/>
                <a:chExt cx="931" cy="480"/>
              </a:xfrm>
            </p:grpSpPr>
            <p:sp>
              <p:nvSpPr>
                <p:cNvPr id="37918" name="Rectangle 30"/>
                <p:cNvSpPr>
                  <a:spLocks noChangeArrowheads="1"/>
                </p:cNvSpPr>
                <p:nvPr/>
              </p:nvSpPr>
              <p:spPr bwMode="auto">
                <a:xfrm>
                  <a:off x="2186" y="5659"/>
                  <a:ext cx="622" cy="4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执行</a:t>
                  </a:r>
                  <a:endParaRPr kumimoji="0" 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37917" name="Rectangle 29"/>
                <p:cNvSpPr>
                  <a:spLocks noChangeArrowheads="1"/>
                </p:cNvSpPr>
                <p:nvPr/>
              </p:nvSpPr>
              <p:spPr bwMode="auto">
                <a:xfrm>
                  <a:off x="1964" y="5641"/>
                  <a:ext cx="931" cy="39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7914" name="Rectangle 26"/>
            <p:cNvSpPr>
              <a:spLocks noChangeArrowheads="1"/>
            </p:cNvSpPr>
            <p:nvPr/>
          </p:nvSpPr>
          <p:spPr bwMode="auto">
            <a:xfrm>
              <a:off x="5634" y="5718"/>
              <a:ext cx="813" cy="39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913" name="Rectangle 25"/>
            <p:cNvSpPr>
              <a:spLocks noChangeArrowheads="1"/>
            </p:cNvSpPr>
            <p:nvPr/>
          </p:nvSpPr>
          <p:spPr bwMode="auto">
            <a:xfrm>
              <a:off x="6447" y="5718"/>
              <a:ext cx="813" cy="39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912" name="Rectangle 24"/>
            <p:cNvSpPr>
              <a:spLocks noChangeArrowheads="1"/>
            </p:cNvSpPr>
            <p:nvPr/>
          </p:nvSpPr>
          <p:spPr bwMode="auto">
            <a:xfrm>
              <a:off x="6627" y="5718"/>
              <a:ext cx="612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回写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7911" name="Rectangle 23"/>
            <p:cNvSpPr>
              <a:spLocks noChangeArrowheads="1"/>
            </p:cNvSpPr>
            <p:nvPr/>
          </p:nvSpPr>
          <p:spPr bwMode="auto">
            <a:xfrm>
              <a:off x="6447" y="6108"/>
              <a:ext cx="813" cy="39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910" name="AutoShape 22"/>
            <p:cNvSpPr>
              <a:spLocks noChangeShapeType="1"/>
            </p:cNvSpPr>
            <p:nvPr/>
          </p:nvSpPr>
          <p:spPr bwMode="auto">
            <a:xfrm>
              <a:off x="8066" y="5178"/>
              <a:ext cx="1" cy="24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909" name="Rectangle 21"/>
            <p:cNvSpPr>
              <a:spLocks noChangeArrowheads="1"/>
            </p:cNvSpPr>
            <p:nvPr/>
          </p:nvSpPr>
          <p:spPr bwMode="auto">
            <a:xfrm>
              <a:off x="7260" y="6108"/>
              <a:ext cx="813" cy="39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908" name="Rectangle 20"/>
            <p:cNvSpPr>
              <a:spLocks noChangeArrowheads="1"/>
            </p:cNvSpPr>
            <p:nvPr/>
          </p:nvSpPr>
          <p:spPr bwMode="auto">
            <a:xfrm>
              <a:off x="7439" y="6093"/>
              <a:ext cx="498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回写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7907" name="Rectangle 19"/>
            <p:cNvSpPr>
              <a:spLocks noChangeArrowheads="1"/>
            </p:cNvSpPr>
            <p:nvPr/>
          </p:nvSpPr>
          <p:spPr bwMode="auto">
            <a:xfrm>
              <a:off x="6627" y="6143"/>
              <a:ext cx="61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访存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7906" name="Rectangle 18"/>
            <p:cNvSpPr>
              <a:spLocks noChangeArrowheads="1"/>
            </p:cNvSpPr>
            <p:nvPr/>
          </p:nvSpPr>
          <p:spPr bwMode="auto">
            <a:xfrm>
              <a:off x="7257" y="6498"/>
              <a:ext cx="813" cy="39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905" name="Rectangle 17"/>
            <p:cNvSpPr>
              <a:spLocks noChangeArrowheads="1"/>
            </p:cNvSpPr>
            <p:nvPr/>
          </p:nvSpPr>
          <p:spPr bwMode="auto">
            <a:xfrm>
              <a:off x="8070" y="6498"/>
              <a:ext cx="813" cy="39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904" name="Rectangle 16"/>
            <p:cNvSpPr>
              <a:spLocks noChangeArrowheads="1"/>
            </p:cNvSpPr>
            <p:nvPr/>
          </p:nvSpPr>
          <p:spPr bwMode="auto">
            <a:xfrm>
              <a:off x="8249" y="6483"/>
              <a:ext cx="734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回写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7903" name="Rectangle 15"/>
            <p:cNvSpPr>
              <a:spLocks noChangeArrowheads="1"/>
            </p:cNvSpPr>
            <p:nvPr/>
          </p:nvSpPr>
          <p:spPr bwMode="auto">
            <a:xfrm>
              <a:off x="7437" y="6533"/>
              <a:ext cx="779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访存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7902" name="AutoShape 14"/>
            <p:cNvSpPr>
              <a:spLocks noChangeShapeType="1"/>
            </p:cNvSpPr>
            <p:nvPr/>
          </p:nvSpPr>
          <p:spPr bwMode="auto">
            <a:xfrm>
              <a:off x="8882" y="5175"/>
              <a:ext cx="1" cy="24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901" name="Rectangle 13"/>
            <p:cNvSpPr>
              <a:spLocks noChangeArrowheads="1"/>
            </p:cNvSpPr>
            <p:nvPr/>
          </p:nvSpPr>
          <p:spPr bwMode="auto">
            <a:xfrm>
              <a:off x="1718" y="7076"/>
              <a:ext cx="1407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MOV R6, R7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grpSp>
          <p:nvGrpSpPr>
            <p:cNvPr id="37898" name="Group 10"/>
            <p:cNvGrpSpPr>
              <a:grpSpLocks/>
            </p:cNvGrpSpPr>
            <p:nvPr/>
          </p:nvGrpSpPr>
          <p:grpSpPr bwMode="auto">
            <a:xfrm>
              <a:off x="5634" y="6888"/>
              <a:ext cx="813" cy="480"/>
              <a:chOff x="1964" y="5641"/>
              <a:chExt cx="931" cy="480"/>
            </a:xfrm>
          </p:grpSpPr>
          <p:sp>
            <p:nvSpPr>
              <p:cNvPr id="37900" name="Rectangle 12"/>
              <p:cNvSpPr>
                <a:spLocks noChangeArrowheads="1"/>
              </p:cNvSpPr>
              <p:nvPr/>
            </p:nvSpPr>
            <p:spPr bwMode="auto">
              <a:xfrm>
                <a:off x="2186" y="5659"/>
                <a:ext cx="658" cy="4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取指</a:t>
                </a:r>
                <a:endPara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37899" name="Rectangle 11"/>
              <p:cNvSpPr>
                <a:spLocks noChangeArrowheads="1"/>
              </p:cNvSpPr>
              <p:nvPr/>
            </p:nvSpPr>
            <p:spPr bwMode="auto">
              <a:xfrm>
                <a:off x="1964" y="5641"/>
                <a:ext cx="931" cy="39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7895" name="Group 7"/>
            <p:cNvGrpSpPr>
              <a:grpSpLocks/>
            </p:cNvGrpSpPr>
            <p:nvPr/>
          </p:nvGrpSpPr>
          <p:grpSpPr bwMode="auto">
            <a:xfrm>
              <a:off x="6448" y="6888"/>
              <a:ext cx="813" cy="480"/>
              <a:chOff x="1964" y="5641"/>
              <a:chExt cx="931" cy="480"/>
            </a:xfrm>
          </p:grpSpPr>
          <p:sp>
            <p:nvSpPr>
              <p:cNvPr id="37897" name="Rectangle 9"/>
              <p:cNvSpPr>
                <a:spLocks noChangeArrowheads="1"/>
              </p:cNvSpPr>
              <p:nvPr/>
            </p:nvSpPr>
            <p:spPr bwMode="auto">
              <a:xfrm>
                <a:off x="2186" y="5659"/>
                <a:ext cx="684" cy="4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译码</a:t>
                </a:r>
                <a:endPara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37896" name="Rectangle 8"/>
              <p:cNvSpPr>
                <a:spLocks noChangeArrowheads="1"/>
              </p:cNvSpPr>
              <p:nvPr/>
            </p:nvSpPr>
            <p:spPr bwMode="auto">
              <a:xfrm>
                <a:off x="1964" y="5641"/>
                <a:ext cx="931" cy="39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7894" name="Rectangle 6"/>
            <p:cNvSpPr>
              <a:spLocks noChangeArrowheads="1"/>
            </p:cNvSpPr>
            <p:nvPr/>
          </p:nvSpPr>
          <p:spPr bwMode="auto">
            <a:xfrm>
              <a:off x="7455" y="6909"/>
              <a:ext cx="621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执行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7893" name="Rectangle 5"/>
            <p:cNvSpPr>
              <a:spLocks noChangeArrowheads="1"/>
            </p:cNvSpPr>
            <p:nvPr/>
          </p:nvSpPr>
          <p:spPr bwMode="auto">
            <a:xfrm>
              <a:off x="7261" y="6891"/>
              <a:ext cx="813" cy="39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892" name="Rectangle 4"/>
            <p:cNvSpPr>
              <a:spLocks noChangeArrowheads="1"/>
            </p:cNvSpPr>
            <p:nvPr/>
          </p:nvSpPr>
          <p:spPr bwMode="auto">
            <a:xfrm>
              <a:off x="8089" y="6888"/>
              <a:ext cx="813" cy="39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891" name="Rectangle 3"/>
            <p:cNvSpPr>
              <a:spLocks noChangeArrowheads="1"/>
            </p:cNvSpPr>
            <p:nvPr/>
          </p:nvSpPr>
          <p:spPr bwMode="auto">
            <a:xfrm>
              <a:off x="8902" y="6888"/>
              <a:ext cx="813" cy="39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890" name="Rectangle 2"/>
            <p:cNvSpPr>
              <a:spLocks noChangeArrowheads="1"/>
            </p:cNvSpPr>
            <p:nvPr/>
          </p:nvSpPr>
          <p:spPr bwMode="auto">
            <a:xfrm>
              <a:off x="9082" y="6888"/>
              <a:ext cx="668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回写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五级流水线的数据互锁</a:t>
            </a:r>
            <a:endParaRPr lang="zh-CN" altLang="en-US" dirty="0"/>
          </a:p>
        </p:txBody>
      </p:sp>
      <p:sp>
        <p:nvSpPr>
          <p:cNvPr id="38960" name="Rectangle 4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8913" name="Group 1"/>
          <p:cNvGrpSpPr>
            <a:grpSpLocks noChangeAspect="1"/>
          </p:cNvGrpSpPr>
          <p:nvPr/>
        </p:nvGrpSpPr>
        <p:grpSpPr bwMode="auto">
          <a:xfrm>
            <a:off x="285720" y="1928802"/>
            <a:ext cx="8589222" cy="3857652"/>
            <a:chOff x="1800" y="4586"/>
            <a:chExt cx="8306" cy="3731"/>
          </a:xfrm>
        </p:grpSpPr>
        <p:sp>
          <p:nvSpPr>
            <p:cNvPr id="38959" name="AutoShape 47"/>
            <p:cNvSpPr>
              <a:spLocks noChangeAspect="1" noChangeArrowheads="1" noTextEdit="1"/>
            </p:cNvSpPr>
            <p:nvPr/>
          </p:nvSpPr>
          <p:spPr bwMode="auto">
            <a:xfrm>
              <a:off x="1800" y="4586"/>
              <a:ext cx="8306" cy="373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58" name="Rectangle 46"/>
            <p:cNvSpPr>
              <a:spLocks noChangeArrowheads="1"/>
            </p:cNvSpPr>
            <p:nvPr/>
          </p:nvSpPr>
          <p:spPr bwMode="auto">
            <a:xfrm>
              <a:off x="1800" y="5691"/>
              <a:ext cx="1518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MOV R1, R0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8957" name="Rectangle 45"/>
            <p:cNvSpPr>
              <a:spLocks noChangeArrowheads="1"/>
            </p:cNvSpPr>
            <p:nvPr/>
          </p:nvSpPr>
          <p:spPr bwMode="auto">
            <a:xfrm>
              <a:off x="1800" y="6173"/>
              <a:ext cx="1382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MOV R2,R1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8956" name="AutoShape 44"/>
            <p:cNvSpPr>
              <a:spLocks noChangeShapeType="1"/>
            </p:cNvSpPr>
            <p:nvPr/>
          </p:nvSpPr>
          <p:spPr bwMode="auto">
            <a:xfrm flipV="1">
              <a:off x="2016" y="8032"/>
              <a:ext cx="7725" cy="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55" name="Rectangle 43"/>
            <p:cNvSpPr>
              <a:spLocks noChangeArrowheads="1"/>
            </p:cNvSpPr>
            <p:nvPr/>
          </p:nvSpPr>
          <p:spPr bwMode="auto">
            <a:xfrm>
              <a:off x="2545" y="5058"/>
              <a:ext cx="529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指令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8954" name="AutoShape 42"/>
            <p:cNvSpPr>
              <a:spLocks noChangeShapeType="1"/>
            </p:cNvSpPr>
            <p:nvPr/>
          </p:nvSpPr>
          <p:spPr bwMode="auto">
            <a:xfrm>
              <a:off x="3179" y="5178"/>
              <a:ext cx="1" cy="24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53" name="AutoShape 41"/>
            <p:cNvSpPr>
              <a:spLocks noChangeShapeType="1"/>
            </p:cNvSpPr>
            <p:nvPr/>
          </p:nvSpPr>
          <p:spPr bwMode="auto">
            <a:xfrm>
              <a:off x="3992" y="5178"/>
              <a:ext cx="1" cy="24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52" name="AutoShape 40"/>
            <p:cNvSpPr>
              <a:spLocks noChangeShapeType="1"/>
            </p:cNvSpPr>
            <p:nvPr/>
          </p:nvSpPr>
          <p:spPr bwMode="auto">
            <a:xfrm>
              <a:off x="4804" y="5253"/>
              <a:ext cx="1" cy="24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51" name="AutoShape 39"/>
            <p:cNvSpPr>
              <a:spLocks noChangeShapeType="1"/>
            </p:cNvSpPr>
            <p:nvPr/>
          </p:nvSpPr>
          <p:spPr bwMode="auto">
            <a:xfrm>
              <a:off x="6443" y="5178"/>
              <a:ext cx="1" cy="24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50" name="AutoShape 38"/>
            <p:cNvSpPr>
              <a:spLocks noChangeShapeType="1"/>
            </p:cNvSpPr>
            <p:nvPr/>
          </p:nvSpPr>
          <p:spPr bwMode="auto">
            <a:xfrm>
              <a:off x="7256" y="5178"/>
              <a:ext cx="1" cy="24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49" name="AutoShape 37"/>
            <p:cNvSpPr>
              <a:spLocks noChangeShapeType="1"/>
            </p:cNvSpPr>
            <p:nvPr/>
          </p:nvSpPr>
          <p:spPr bwMode="auto">
            <a:xfrm>
              <a:off x="5633" y="5178"/>
              <a:ext cx="1" cy="24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8946" name="Group 34"/>
            <p:cNvGrpSpPr>
              <a:grpSpLocks/>
            </p:cNvGrpSpPr>
            <p:nvPr/>
          </p:nvGrpSpPr>
          <p:grpSpPr bwMode="auto">
            <a:xfrm>
              <a:off x="3179" y="5718"/>
              <a:ext cx="813" cy="480"/>
              <a:chOff x="1964" y="5641"/>
              <a:chExt cx="931" cy="480"/>
            </a:xfrm>
          </p:grpSpPr>
          <p:sp>
            <p:nvSpPr>
              <p:cNvPr id="38948" name="Rectangle 36"/>
              <p:cNvSpPr>
                <a:spLocks noChangeArrowheads="1"/>
              </p:cNvSpPr>
              <p:nvPr/>
            </p:nvSpPr>
            <p:spPr bwMode="auto">
              <a:xfrm>
                <a:off x="2186" y="5659"/>
                <a:ext cx="651" cy="4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取指</a:t>
                </a:r>
                <a:endPara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38947" name="Rectangle 35"/>
              <p:cNvSpPr>
                <a:spLocks noChangeArrowheads="1"/>
              </p:cNvSpPr>
              <p:nvPr/>
            </p:nvSpPr>
            <p:spPr bwMode="auto">
              <a:xfrm>
                <a:off x="1964" y="5641"/>
                <a:ext cx="931" cy="39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8943" name="Group 31"/>
            <p:cNvGrpSpPr>
              <a:grpSpLocks/>
            </p:cNvGrpSpPr>
            <p:nvPr/>
          </p:nvGrpSpPr>
          <p:grpSpPr bwMode="auto">
            <a:xfrm>
              <a:off x="3993" y="5718"/>
              <a:ext cx="813" cy="480"/>
              <a:chOff x="1964" y="5641"/>
              <a:chExt cx="931" cy="480"/>
            </a:xfrm>
          </p:grpSpPr>
          <p:sp>
            <p:nvSpPr>
              <p:cNvPr id="38945" name="Rectangle 33"/>
              <p:cNvSpPr>
                <a:spLocks noChangeArrowheads="1"/>
              </p:cNvSpPr>
              <p:nvPr/>
            </p:nvSpPr>
            <p:spPr bwMode="auto">
              <a:xfrm>
                <a:off x="2186" y="5659"/>
                <a:ext cx="668" cy="4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译码</a:t>
                </a:r>
                <a:endPara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38944" name="Rectangle 32"/>
              <p:cNvSpPr>
                <a:spLocks noChangeArrowheads="1"/>
              </p:cNvSpPr>
              <p:nvPr/>
            </p:nvSpPr>
            <p:spPr bwMode="auto">
              <a:xfrm>
                <a:off x="1964" y="5641"/>
                <a:ext cx="931" cy="39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8942" name="Rectangle 30"/>
            <p:cNvSpPr>
              <a:spLocks noChangeArrowheads="1"/>
            </p:cNvSpPr>
            <p:nvPr/>
          </p:nvSpPr>
          <p:spPr bwMode="auto">
            <a:xfrm>
              <a:off x="5000" y="5739"/>
              <a:ext cx="669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执行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8941" name="Rectangle 29"/>
            <p:cNvSpPr>
              <a:spLocks noChangeArrowheads="1"/>
            </p:cNvSpPr>
            <p:nvPr/>
          </p:nvSpPr>
          <p:spPr bwMode="auto">
            <a:xfrm>
              <a:off x="4806" y="5721"/>
              <a:ext cx="813" cy="39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8938" name="Group 26"/>
            <p:cNvGrpSpPr>
              <a:grpSpLocks/>
            </p:cNvGrpSpPr>
            <p:nvPr/>
          </p:nvGrpSpPr>
          <p:grpSpPr bwMode="auto">
            <a:xfrm>
              <a:off x="3992" y="6111"/>
              <a:ext cx="813" cy="480"/>
              <a:chOff x="1964" y="5641"/>
              <a:chExt cx="931" cy="480"/>
            </a:xfrm>
          </p:grpSpPr>
          <p:sp>
            <p:nvSpPr>
              <p:cNvPr id="38940" name="Rectangle 28"/>
              <p:cNvSpPr>
                <a:spLocks noChangeArrowheads="1"/>
              </p:cNvSpPr>
              <p:nvPr/>
            </p:nvSpPr>
            <p:spPr bwMode="auto">
              <a:xfrm>
                <a:off x="2186" y="5659"/>
                <a:ext cx="670" cy="4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取指</a:t>
                </a:r>
                <a:endPara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38939" name="Rectangle 27"/>
              <p:cNvSpPr>
                <a:spLocks noChangeArrowheads="1"/>
              </p:cNvSpPr>
              <p:nvPr/>
            </p:nvSpPr>
            <p:spPr bwMode="auto">
              <a:xfrm>
                <a:off x="1964" y="5641"/>
                <a:ext cx="931" cy="39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8935" name="Group 23"/>
            <p:cNvGrpSpPr>
              <a:grpSpLocks/>
            </p:cNvGrpSpPr>
            <p:nvPr/>
          </p:nvGrpSpPr>
          <p:grpSpPr bwMode="auto">
            <a:xfrm>
              <a:off x="4806" y="6111"/>
              <a:ext cx="813" cy="480"/>
              <a:chOff x="1964" y="5641"/>
              <a:chExt cx="931" cy="480"/>
            </a:xfrm>
          </p:grpSpPr>
          <p:sp>
            <p:nvSpPr>
              <p:cNvPr id="38937" name="Rectangle 25"/>
              <p:cNvSpPr>
                <a:spLocks noChangeArrowheads="1"/>
              </p:cNvSpPr>
              <p:nvPr/>
            </p:nvSpPr>
            <p:spPr bwMode="auto">
              <a:xfrm>
                <a:off x="2186" y="5659"/>
                <a:ext cx="687" cy="4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译码</a:t>
                </a:r>
                <a:endPara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38936" name="Rectangle 24"/>
              <p:cNvSpPr>
                <a:spLocks noChangeArrowheads="1"/>
              </p:cNvSpPr>
              <p:nvPr/>
            </p:nvSpPr>
            <p:spPr bwMode="auto">
              <a:xfrm>
                <a:off x="1964" y="5641"/>
                <a:ext cx="931" cy="39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8932" name="Group 20"/>
            <p:cNvGrpSpPr>
              <a:grpSpLocks/>
            </p:cNvGrpSpPr>
            <p:nvPr/>
          </p:nvGrpSpPr>
          <p:grpSpPr bwMode="auto">
            <a:xfrm>
              <a:off x="7254" y="6114"/>
              <a:ext cx="813" cy="480"/>
              <a:chOff x="1964" y="5641"/>
              <a:chExt cx="931" cy="480"/>
            </a:xfrm>
          </p:grpSpPr>
          <p:sp>
            <p:nvSpPr>
              <p:cNvPr id="38934" name="Rectangle 22"/>
              <p:cNvSpPr>
                <a:spLocks noChangeArrowheads="1"/>
              </p:cNvSpPr>
              <p:nvPr/>
            </p:nvSpPr>
            <p:spPr bwMode="auto">
              <a:xfrm>
                <a:off x="2186" y="5659"/>
                <a:ext cx="652" cy="4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执行</a:t>
                </a:r>
                <a:endPara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38933" name="Rectangle 21"/>
              <p:cNvSpPr>
                <a:spLocks noChangeArrowheads="1"/>
              </p:cNvSpPr>
              <p:nvPr/>
            </p:nvSpPr>
            <p:spPr bwMode="auto">
              <a:xfrm>
                <a:off x="1964" y="5641"/>
                <a:ext cx="931" cy="39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8931" name="Rectangle 19"/>
            <p:cNvSpPr>
              <a:spLocks noChangeArrowheads="1"/>
            </p:cNvSpPr>
            <p:nvPr/>
          </p:nvSpPr>
          <p:spPr bwMode="auto">
            <a:xfrm>
              <a:off x="5634" y="5718"/>
              <a:ext cx="813" cy="39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30" name="Rectangle 18"/>
            <p:cNvSpPr>
              <a:spLocks noChangeArrowheads="1"/>
            </p:cNvSpPr>
            <p:nvPr/>
          </p:nvSpPr>
          <p:spPr bwMode="auto">
            <a:xfrm>
              <a:off x="6447" y="5718"/>
              <a:ext cx="813" cy="39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29" name="Rectangle 17"/>
            <p:cNvSpPr>
              <a:spLocks noChangeArrowheads="1"/>
            </p:cNvSpPr>
            <p:nvPr/>
          </p:nvSpPr>
          <p:spPr bwMode="auto">
            <a:xfrm>
              <a:off x="6627" y="5718"/>
              <a:ext cx="631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回写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8928" name="Rectangle 16"/>
            <p:cNvSpPr>
              <a:spLocks noChangeArrowheads="1"/>
            </p:cNvSpPr>
            <p:nvPr/>
          </p:nvSpPr>
          <p:spPr bwMode="auto">
            <a:xfrm>
              <a:off x="8082" y="6108"/>
              <a:ext cx="813" cy="39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27" name="AutoShape 15"/>
            <p:cNvSpPr>
              <a:spLocks noChangeShapeType="1"/>
            </p:cNvSpPr>
            <p:nvPr/>
          </p:nvSpPr>
          <p:spPr bwMode="auto">
            <a:xfrm>
              <a:off x="8066" y="5178"/>
              <a:ext cx="1" cy="24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26" name="Rectangle 14"/>
            <p:cNvSpPr>
              <a:spLocks noChangeArrowheads="1"/>
            </p:cNvSpPr>
            <p:nvPr/>
          </p:nvSpPr>
          <p:spPr bwMode="auto">
            <a:xfrm>
              <a:off x="8895" y="6108"/>
              <a:ext cx="813" cy="39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9074" y="6138"/>
              <a:ext cx="601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回写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8924" name="AutoShape 12"/>
            <p:cNvSpPr>
              <a:spLocks noChangeShapeType="1"/>
            </p:cNvSpPr>
            <p:nvPr/>
          </p:nvSpPr>
          <p:spPr bwMode="auto">
            <a:xfrm>
              <a:off x="8882" y="5160"/>
              <a:ext cx="1" cy="24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5619" y="6114"/>
              <a:ext cx="813" cy="39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6433" y="6123"/>
              <a:ext cx="813" cy="39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373" y="7160"/>
              <a:ext cx="406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T1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4243" y="7160"/>
              <a:ext cx="406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T2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5000" y="7160"/>
              <a:ext cx="406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T3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5884" y="7160"/>
              <a:ext cx="406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T4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6698" y="7160"/>
              <a:ext cx="406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T5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8916" name="Rectangle 4"/>
            <p:cNvSpPr>
              <a:spLocks noChangeArrowheads="1"/>
            </p:cNvSpPr>
            <p:nvPr/>
          </p:nvSpPr>
          <p:spPr bwMode="auto">
            <a:xfrm>
              <a:off x="7455" y="7160"/>
              <a:ext cx="406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T6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8915" name="Rectangle 3"/>
            <p:cNvSpPr>
              <a:spLocks noChangeArrowheads="1"/>
            </p:cNvSpPr>
            <p:nvPr/>
          </p:nvSpPr>
          <p:spPr bwMode="auto">
            <a:xfrm>
              <a:off x="8305" y="7160"/>
              <a:ext cx="406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T7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8914" name="Rectangle 2"/>
            <p:cNvSpPr>
              <a:spLocks noChangeArrowheads="1"/>
            </p:cNvSpPr>
            <p:nvPr/>
          </p:nvSpPr>
          <p:spPr bwMode="auto">
            <a:xfrm>
              <a:off x="9138" y="7160"/>
              <a:ext cx="406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T8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五级流水线的数据前推</a:t>
            </a:r>
            <a:endParaRPr lang="zh-CN" altLang="en-US" dirty="0"/>
          </a:p>
        </p:txBody>
      </p:sp>
      <p:sp>
        <p:nvSpPr>
          <p:cNvPr id="39983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9937" name="Group 1"/>
          <p:cNvGrpSpPr>
            <a:grpSpLocks noChangeAspect="1"/>
          </p:cNvGrpSpPr>
          <p:nvPr/>
        </p:nvGrpSpPr>
        <p:grpSpPr bwMode="auto">
          <a:xfrm>
            <a:off x="642910" y="1928802"/>
            <a:ext cx="8589222" cy="3857652"/>
            <a:chOff x="1800" y="4586"/>
            <a:chExt cx="8306" cy="3731"/>
          </a:xfrm>
        </p:grpSpPr>
        <p:sp>
          <p:nvSpPr>
            <p:cNvPr id="39982" name="AutoShape 46"/>
            <p:cNvSpPr>
              <a:spLocks noChangeAspect="1" noChangeArrowheads="1" noTextEdit="1"/>
            </p:cNvSpPr>
            <p:nvPr/>
          </p:nvSpPr>
          <p:spPr bwMode="auto">
            <a:xfrm>
              <a:off x="1800" y="4586"/>
              <a:ext cx="8306" cy="373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81" name="Rectangle 45"/>
            <p:cNvSpPr>
              <a:spLocks noChangeArrowheads="1"/>
            </p:cNvSpPr>
            <p:nvPr/>
          </p:nvSpPr>
          <p:spPr bwMode="auto">
            <a:xfrm>
              <a:off x="1800" y="5711"/>
              <a:ext cx="1451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MOV R1, R0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9980" name="Rectangle 44"/>
            <p:cNvSpPr>
              <a:spLocks noChangeArrowheads="1"/>
            </p:cNvSpPr>
            <p:nvPr/>
          </p:nvSpPr>
          <p:spPr bwMode="auto">
            <a:xfrm>
              <a:off x="1800" y="6175"/>
              <a:ext cx="1449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MOV R2,R1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9979" name="AutoShape 43"/>
            <p:cNvSpPr>
              <a:spLocks noChangeShapeType="1"/>
            </p:cNvSpPr>
            <p:nvPr/>
          </p:nvSpPr>
          <p:spPr bwMode="auto">
            <a:xfrm flipV="1">
              <a:off x="2016" y="8032"/>
              <a:ext cx="7725" cy="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78" name="Rectangle 42"/>
            <p:cNvSpPr>
              <a:spLocks noChangeArrowheads="1"/>
            </p:cNvSpPr>
            <p:nvPr/>
          </p:nvSpPr>
          <p:spPr bwMode="auto">
            <a:xfrm>
              <a:off x="2422" y="5070"/>
              <a:ext cx="529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指令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9977" name="AutoShape 41"/>
            <p:cNvSpPr>
              <a:spLocks noChangeShapeType="1"/>
            </p:cNvSpPr>
            <p:nvPr/>
          </p:nvSpPr>
          <p:spPr bwMode="auto">
            <a:xfrm>
              <a:off x="3179" y="5178"/>
              <a:ext cx="1" cy="24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76" name="AutoShape 40"/>
            <p:cNvSpPr>
              <a:spLocks noChangeShapeType="1"/>
            </p:cNvSpPr>
            <p:nvPr/>
          </p:nvSpPr>
          <p:spPr bwMode="auto">
            <a:xfrm>
              <a:off x="3992" y="5178"/>
              <a:ext cx="1" cy="24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75" name="AutoShape 39"/>
            <p:cNvSpPr>
              <a:spLocks noChangeShapeType="1"/>
            </p:cNvSpPr>
            <p:nvPr/>
          </p:nvSpPr>
          <p:spPr bwMode="auto">
            <a:xfrm>
              <a:off x="4804" y="5253"/>
              <a:ext cx="1" cy="24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74" name="AutoShape 38"/>
            <p:cNvSpPr>
              <a:spLocks noChangeShapeType="1"/>
            </p:cNvSpPr>
            <p:nvPr/>
          </p:nvSpPr>
          <p:spPr bwMode="auto">
            <a:xfrm>
              <a:off x="6443" y="5178"/>
              <a:ext cx="1" cy="24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73" name="AutoShape 37"/>
            <p:cNvSpPr>
              <a:spLocks noChangeShapeType="1"/>
            </p:cNvSpPr>
            <p:nvPr/>
          </p:nvSpPr>
          <p:spPr bwMode="auto">
            <a:xfrm>
              <a:off x="7256" y="5178"/>
              <a:ext cx="1" cy="24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72" name="AutoShape 36"/>
            <p:cNvSpPr>
              <a:spLocks noChangeShapeType="1"/>
            </p:cNvSpPr>
            <p:nvPr/>
          </p:nvSpPr>
          <p:spPr bwMode="auto">
            <a:xfrm>
              <a:off x="5633" y="5178"/>
              <a:ext cx="1" cy="24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9969" name="Group 33"/>
            <p:cNvGrpSpPr>
              <a:grpSpLocks/>
            </p:cNvGrpSpPr>
            <p:nvPr/>
          </p:nvGrpSpPr>
          <p:grpSpPr bwMode="auto">
            <a:xfrm>
              <a:off x="3179" y="5718"/>
              <a:ext cx="813" cy="480"/>
              <a:chOff x="1964" y="5641"/>
              <a:chExt cx="931" cy="480"/>
            </a:xfrm>
          </p:grpSpPr>
          <p:sp>
            <p:nvSpPr>
              <p:cNvPr id="39971" name="Rectangle 35"/>
              <p:cNvSpPr>
                <a:spLocks noChangeArrowheads="1"/>
              </p:cNvSpPr>
              <p:nvPr/>
            </p:nvSpPr>
            <p:spPr bwMode="auto">
              <a:xfrm>
                <a:off x="2186" y="5659"/>
                <a:ext cx="651" cy="4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取指</a:t>
                </a:r>
                <a:endPara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39970" name="Rectangle 34"/>
              <p:cNvSpPr>
                <a:spLocks noChangeArrowheads="1"/>
              </p:cNvSpPr>
              <p:nvPr/>
            </p:nvSpPr>
            <p:spPr bwMode="auto">
              <a:xfrm>
                <a:off x="1964" y="5641"/>
                <a:ext cx="931" cy="39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9966" name="Group 30"/>
            <p:cNvGrpSpPr>
              <a:grpSpLocks/>
            </p:cNvGrpSpPr>
            <p:nvPr/>
          </p:nvGrpSpPr>
          <p:grpSpPr bwMode="auto">
            <a:xfrm>
              <a:off x="3993" y="5718"/>
              <a:ext cx="813" cy="480"/>
              <a:chOff x="1964" y="5641"/>
              <a:chExt cx="931" cy="480"/>
            </a:xfrm>
          </p:grpSpPr>
          <p:sp>
            <p:nvSpPr>
              <p:cNvPr id="39968" name="Rectangle 32"/>
              <p:cNvSpPr>
                <a:spLocks noChangeArrowheads="1"/>
              </p:cNvSpPr>
              <p:nvPr/>
            </p:nvSpPr>
            <p:spPr bwMode="auto">
              <a:xfrm>
                <a:off x="2186" y="5659"/>
                <a:ext cx="668" cy="4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译码</a:t>
                </a:r>
                <a:endPara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39967" name="Rectangle 31"/>
              <p:cNvSpPr>
                <a:spLocks noChangeArrowheads="1"/>
              </p:cNvSpPr>
              <p:nvPr/>
            </p:nvSpPr>
            <p:spPr bwMode="auto">
              <a:xfrm>
                <a:off x="1964" y="5641"/>
                <a:ext cx="931" cy="39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9965" name="Rectangle 29"/>
            <p:cNvSpPr>
              <a:spLocks noChangeArrowheads="1"/>
            </p:cNvSpPr>
            <p:nvPr/>
          </p:nvSpPr>
          <p:spPr bwMode="auto">
            <a:xfrm>
              <a:off x="5000" y="5739"/>
              <a:ext cx="738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执行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9964" name="Rectangle 28"/>
            <p:cNvSpPr>
              <a:spLocks noChangeArrowheads="1"/>
            </p:cNvSpPr>
            <p:nvPr/>
          </p:nvSpPr>
          <p:spPr bwMode="auto">
            <a:xfrm>
              <a:off x="4806" y="5721"/>
              <a:ext cx="813" cy="39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9961" name="Group 25"/>
            <p:cNvGrpSpPr>
              <a:grpSpLocks/>
            </p:cNvGrpSpPr>
            <p:nvPr/>
          </p:nvGrpSpPr>
          <p:grpSpPr bwMode="auto">
            <a:xfrm>
              <a:off x="3992" y="6111"/>
              <a:ext cx="917" cy="480"/>
              <a:chOff x="1964" y="5641"/>
              <a:chExt cx="1050" cy="480"/>
            </a:xfrm>
          </p:grpSpPr>
          <p:sp>
            <p:nvSpPr>
              <p:cNvPr id="39963" name="Rectangle 27"/>
              <p:cNvSpPr>
                <a:spLocks noChangeArrowheads="1"/>
              </p:cNvSpPr>
              <p:nvPr/>
            </p:nvSpPr>
            <p:spPr bwMode="auto">
              <a:xfrm>
                <a:off x="2186" y="5659"/>
                <a:ext cx="828" cy="4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取指</a:t>
                </a:r>
                <a:endPara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39962" name="Rectangle 26"/>
              <p:cNvSpPr>
                <a:spLocks noChangeArrowheads="1"/>
              </p:cNvSpPr>
              <p:nvPr/>
            </p:nvSpPr>
            <p:spPr bwMode="auto">
              <a:xfrm>
                <a:off x="1964" y="5641"/>
                <a:ext cx="931" cy="39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9958" name="Group 22"/>
            <p:cNvGrpSpPr>
              <a:grpSpLocks/>
            </p:cNvGrpSpPr>
            <p:nvPr/>
          </p:nvGrpSpPr>
          <p:grpSpPr bwMode="auto">
            <a:xfrm>
              <a:off x="4806" y="6111"/>
              <a:ext cx="863" cy="480"/>
              <a:chOff x="1964" y="5641"/>
              <a:chExt cx="988" cy="480"/>
            </a:xfrm>
          </p:grpSpPr>
          <p:sp>
            <p:nvSpPr>
              <p:cNvPr id="39960" name="Rectangle 24"/>
              <p:cNvSpPr>
                <a:spLocks noChangeArrowheads="1"/>
              </p:cNvSpPr>
              <p:nvPr/>
            </p:nvSpPr>
            <p:spPr bwMode="auto">
              <a:xfrm>
                <a:off x="2186" y="5659"/>
                <a:ext cx="766" cy="4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译码</a:t>
                </a:r>
                <a:endPara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39959" name="Rectangle 23"/>
              <p:cNvSpPr>
                <a:spLocks noChangeArrowheads="1"/>
              </p:cNvSpPr>
              <p:nvPr/>
            </p:nvSpPr>
            <p:spPr bwMode="auto">
              <a:xfrm>
                <a:off x="1964" y="5641"/>
                <a:ext cx="931" cy="39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9955" name="Group 19"/>
            <p:cNvGrpSpPr>
              <a:grpSpLocks/>
            </p:cNvGrpSpPr>
            <p:nvPr/>
          </p:nvGrpSpPr>
          <p:grpSpPr bwMode="auto">
            <a:xfrm>
              <a:off x="5634" y="6114"/>
              <a:ext cx="813" cy="480"/>
              <a:chOff x="1964" y="5641"/>
              <a:chExt cx="931" cy="480"/>
            </a:xfrm>
          </p:grpSpPr>
          <p:sp>
            <p:nvSpPr>
              <p:cNvPr id="39957" name="Rectangle 21"/>
              <p:cNvSpPr>
                <a:spLocks noChangeArrowheads="1"/>
              </p:cNvSpPr>
              <p:nvPr/>
            </p:nvSpPr>
            <p:spPr bwMode="auto">
              <a:xfrm>
                <a:off x="2186" y="5659"/>
                <a:ext cx="688" cy="4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执行</a:t>
                </a:r>
                <a:endPara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39956" name="Rectangle 20"/>
              <p:cNvSpPr>
                <a:spLocks noChangeArrowheads="1"/>
              </p:cNvSpPr>
              <p:nvPr/>
            </p:nvSpPr>
            <p:spPr bwMode="auto">
              <a:xfrm>
                <a:off x="1964" y="5641"/>
                <a:ext cx="931" cy="39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9954" name="Rectangle 18"/>
            <p:cNvSpPr>
              <a:spLocks noChangeArrowheads="1"/>
            </p:cNvSpPr>
            <p:nvPr/>
          </p:nvSpPr>
          <p:spPr bwMode="auto">
            <a:xfrm>
              <a:off x="5634" y="5718"/>
              <a:ext cx="813" cy="39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53" name="Rectangle 17"/>
            <p:cNvSpPr>
              <a:spLocks noChangeArrowheads="1"/>
            </p:cNvSpPr>
            <p:nvPr/>
          </p:nvSpPr>
          <p:spPr bwMode="auto">
            <a:xfrm>
              <a:off x="6447" y="5718"/>
              <a:ext cx="813" cy="39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52" name="Rectangle 16"/>
            <p:cNvSpPr>
              <a:spLocks noChangeArrowheads="1"/>
            </p:cNvSpPr>
            <p:nvPr/>
          </p:nvSpPr>
          <p:spPr bwMode="auto">
            <a:xfrm>
              <a:off x="6627" y="5718"/>
              <a:ext cx="561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回写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9951" name="Rectangle 15"/>
            <p:cNvSpPr>
              <a:spLocks noChangeArrowheads="1"/>
            </p:cNvSpPr>
            <p:nvPr/>
          </p:nvSpPr>
          <p:spPr bwMode="auto">
            <a:xfrm>
              <a:off x="6462" y="6108"/>
              <a:ext cx="813" cy="39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50" name="AutoShape 14"/>
            <p:cNvSpPr>
              <a:spLocks noChangeShapeType="1"/>
            </p:cNvSpPr>
            <p:nvPr/>
          </p:nvSpPr>
          <p:spPr bwMode="auto">
            <a:xfrm>
              <a:off x="8066" y="5178"/>
              <a:ext cx="1" cy="24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49" name="Rectangle 13"/>
            <p:cNvSpPr>
              <a:spLocks noChangeArrowheads="1"/>
            </p:cNvSpPr>
            <p:nvPr/>
          </p:nvSpPr>
          <p:spPr bwMode="auto">
            <a:xfrm>
              <a:off x="7260" y="6108"/>
              <a:ext cx="813" cy="39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48" name="Rectangle 12"/>
            <p:cNvSpPr>
              <a:spLocks noChangeArrowheads="1"/>
            </p:cNvSpPr>
            <p:nvPr/>
          </p:nvSpPr>
          <p:spPr bwMode="auto">
            <a:xfrm>
              <a:off x="7454" y="6138"/>
              <a:ext cx="632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回写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9947" name="AutoShape 11"/>
            <p:cNvSpPr>
              <a:spLocks noChangeShapeType="1"/>
            </p:cNvSpPr>
            <p:nvPr/>
          </p:nvSpPr>
          <p:spPr bwMode="auto">
            <a:xfrm>
              <a:off x="8882" y="5160"/>
              <a:ext cx="1" cy="24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46" name="Rectangle 10"/>
            <p:cNvSpPr>
              <a:spLocks noChangeArrowheads="1"/>
            </p:cNvSpPr>
            <p:nvPr/>
          </p:nvSpPr>
          <p:spPr bwMode="auto">
            <a:xfrm>
              <a:off x="3373" y="7160"/>
              <a:ext cx="406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T1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9945" name="Rectangle 9"/>
            <p:cNvSpPr>
              <a:spLocks noChangeArrowheads="1"/>
            </p:cNvSpPr>
            <p:nvPr/>
          </p:nvSpPr>
          <p:spPr bwMode="auto">
            <a:xfrm>
              <a:off x="4243" y="7160"/>
              <a:ext cx="406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9944" name="Rectangle 8"/>
            <p:cNvSpPr>
              <a:spLocks noChangeArrowheads="1"/>
            </p:cNvSpPr>
            <p:nvPr/>
          </p:nvSpPr>
          <p:spPr bwMode="auto">
            <a:xfrm>
              <a:off x="5000" y="7160"/>
              <a:ext cx="406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T3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9943" name="Rectangle 7"/>
            <p:cNvSpPr>
              <a:spLocks noChangeArrowheads="1"/>
            </p:cNvSpPr>
            <p:nvPr/>
          </p:nvSpPr>
          <p:spPr bwMode="auto">
            <a:xfrm>
              <a:off x="5884" y="7160"/>
              <a:ext cx="406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T4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auto">
            <a:xfrm>
              <a:off x="6698" y="7160"/>
              <a:ext cx="406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T5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9941" name="Rectangle 5"/>
            <p:cNvSpPr>
              <a:spLocks noChangeArrowheads="1"/>
            </p:cNvSpPr>
            <p:nvPr/>
          </p:nvSpPr>
          <p:spPr bwMode="auto">
            <a:xfrm>
              <a:off x="7455" y="7160"/>
              <a:ext cx="406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T6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9940" name="Rectangle 4"/>
            <p:cNvSpPr>
              <a:spLocks noChangeArrowheads="1"/>
            </p:cNvSpPr>
            <p:nvPr/>
          </p:nvSpPr>
          <p:spPr bwMode="auto">
            <a:xfrm>
              <a:off x="8305" y="7160"/>
              <a:ext cx="406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T7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9939" name="Rectangle 3"/>
            <p:cNvSpPr>
              <a:spLocks noChangeArrowheads="1"/>
            </p:cNvSpPr>
            <p:nvPr/>
          </p:nvSpPr>
          <p:spPr bwMode="auto">
            <a:xfrm>
              <a:off x="9138" y="7160"/>
              <a:ext cx="406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T8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9938" name="Arc 2"/>
            <p:cNvSpPr>
              <a:spLocks/>
            </p:cNvSpPr>
            <p:nvPr/>
          </p:nvSpPr>
          <p:spPr bwMode="auto">
            <a:xfrm>
              <a:off x="5619" y="5739"/>
              <a:ext cx="381" cy="35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五级流水线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读指令参与数据互锁</a:t>
            </a:r>
            <a:endParaRPr lang="zh-CN" altLang="en-US" dirty="0"/>
          </a:p>
        </p:txBody>
      </p:sp>
      <p:sp>
        <p:nvSpPr>
          <p:cNvPr id="41009" name="Rectangle 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0961" name="Group 1"/>
          <p:cNvGrpSpPr>
            <a:grpSpLocks noChangeAspect="1"/>
          </p:cNvGrpSpPr>
          <p:nvPr/>
        </p:nvGrpSpPr>
        <p:grpSpPr bwMode="auto">
          <a:xfrm>
            <a:off x="356993" y="2428868"/>
            <a:ext cx="8167463" cy="3571900"/>
            <a:chOff x="1576" y="4586"/>
            <a:chExt cx="8530" cy="3731"/>
          </a:xfrm>
        </p:grpSpPr>
        <p:sp>
          <p:nvSpPr>
            <p:cNvPr id="41008" name="AutoShape 48"/>
            <p:cNvSpPr>
              <a:spLocks noChangeAspect="1" noChangeArrowheads="1" noTextEdit="1"/>
            </p:cNvSpPr>
            <p:nvPr/>
          </p:nvSpPr>
          <p:spPr bwMode="auto">
            <a:xfrm>
              <a:off x="1800" y="4586"/>
              <a:ext cx="8306" cy="373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007" name="Rectangle 47"/>
            <p:cNvSpPr>
              <a:spLocks noChangeArrowheads="1"/>
            </p:cNvSpPr>
            <p:nvPr/>
          </p:nvSpPr>
          <p:spPr bwMode="auto">
            <a:xfrm>
              <a:off x="1576" y="5705"/>
              <a:ext cx="1492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LDR R1, [R0]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1006" name="Rectangle 46"/>
            <p:cNvSpPr>
              <a:spLocks noChangeArrowheads="1"/>
            </p:cNvSpPr>
            <p:nvPr/>
          </p:nvSpPr>
          <p:spPr bwMode="auto">
            <a:xfrm>
              <a:off x="1725" y="6228"/>
              <a:ext cx="1501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MOV R2,R1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1005" name="AutoShape 45"/>
            <p:cNvSpPr>
              <a:spLocks noChangeShapeType="1"/>
            </p:cNvSpPr>
            <p:nvPr/>
          </p:nvSpPr>
          <p:spPr bwMode="auto">
            <a:xfrm flipV="1">
              <a:off x="2016" y="8032"/>
              <a:ext cx="7725" cy="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004" name="Rectangle 44"/>
            <p:cNvSpPr>
              <a:spLocks noChangeArrowheads="1"/>
            </p:cNvSpPr>
            <p:nvPr/>
          </p:nvSpPr>
          <p:spPr bwMode="auto">
            <a:xfrm>
              <a:off x="2098" y="5034"/>
              <a:ext cx="746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指令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1003" name="AutoShape 43"/>
            <p:cNvSpPr>
              <a:spLocks noChangeShapeType="1"/>
            </p:cNvSpPr>
            <p:nvPr/>
          </p:nvSpPr>
          <p:spPr bwMode="auto">
            <a:xfrm>
              <a:off x="3179" y="5178"/>
              <a:ext cx="1" cy="24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002" name="AutoShape 42"/>
            <p:cNvSpPr>
              <a:spLocks noChangeShapeType="1"/>
            </p:cNvSpPr>
            <p:nvPr/>
          </p:nvSpPr>
          <p:spPr bwMode="auto">
            <a:xfrm>
              <a:off x="3992" y="5178"/>
              <a:ext cx="1" cy="24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001" name="AutoShape 41"/>
            <p:cNvSpPr>
              <a:spLocks noChangeShapeType="1"/>
            </p:cNvSpPr>
            <p:nvPr/>
          </p:nvSpPr>
          <p:spPr bwMode="auto">
            <a:xfrm>
              <a:off x="4804" y="5253"/>
              <a:ext cx="1" cy="24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000" name="AutoShape 40"/>
            <p:cNvSpPr>
              <a:spLocks noChangeShapeType="1"/>
            </p:cNvSpPr>
            <p:nvPr/>
          </p:nvSpPr>
          <p:spPr bwMode="auto">
            <a:xfrm>
              <a:off x="6443" y="5178"/>
              <a:ext cx="1" cy="24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99" name="AutoShape 39"/>
            <p:cNvSpPr>
              <a:spLocks noChangeShapeType="1"/>
            </p:cNvSpPr>
            <p:nvPr/>
          </p:nvSpPr>
          <p:spPr bwMode="auto">
            <a:xfrm>
              <a:off x="7256" y="5178"/>
              <a:ext cx="1" cy="24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98" name="AutoShape 38"/>
            <p:cNvSpPr>
              <a:spLocks noChangeShapeType="1"/>
            </p:cNvSpPr>
            <p:nvPr/>
          </p:nvSpPr>
          <p:spPr bwMode="auto">
            <a:xfrm>
              <a:off x="5633" y="5178"/>
              <a:ext cx="1" cy="24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0995" name="Group 35"/>
            <p:cNvGrpSpPr>
              <a:grpSpLocks/>
            </p:cNvGrpSpPr>
            <p:nvPr/>
          </p:nvGrpSpPr>
          <p:grpSpPr bwMode="auto">
            <a:xfrm>
              <a:off x="3179" y="5718"/>
              <a:ext cx="813" cy="480"/>
              <a:chOff x="1964" y="5641"/>
              <a:chExt cx="931" cy="480"/>
            </a:xfrm>
          </p:grpSpPr>
          <p:sp>
            <p:nvSpPr>
              <p:cNvPr id="40997" name="Rectangle 37"/>
              <p:cNvSpPr>
                <a:spLocks noChangeArrowheads="1"/>
              </p:cNvSpPr>
              <p:nvPr/>
            </p:nvSpPr>
            <p:spPr bwMode="auto">
              <a:xfrm>
                <a:off x="2186" y="5659"/>
                <a:ext cx="677" cy="4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取指</a:t>
                </a:r>
                <a:endPara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40996" name="Rectangle 36"/>
              <p:cNvSpPr>
                <a:spLocks noChangeArrowheads="1"/>
              </p:cNvSpPr>
              <p:nvPr/>
            </p:nvSpPr>
            <p:spPr bwMode="auto">
              <a:xfrm>
                <a:off x="1964" y="5641"/>
                <a:ext cx="931" cy="39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0992" name="Group 32"/>
            <p:cNvGrpSpPr>
              <a:grpSpLocks/>
            </p:cNvGrpSpPr>
            <p:nvPr/>
          </p:nvGrpSpPr>
          <p:grpSpPr bwMode="auto">
            <a:xfrm>
              <a:off x="3993" y="5718"/>
              <a:ext cx="813" cy="480"/>
              <a:chOff x="1964" y="5641"/>
              <a:chExt cx="931" cy="480"/>
            </a:xfrm>
          </p:grpSpPr>
          <p:sp>
            <p:nvSpPr>
              <p:cNvPr id="40994" name="Rectangle 34"/>
              <p:cNvSpPr>
                <a:spLocks noChangeArrowheads="1"/>
              </p:cNvSpPr>
              <p:nvPr/>
            </p:nvSpPr>
            <p:spPr bwMode="auto">
              <a:xfrm>
                <a:off x="2186" y="5659"/>
                <a:ext cx="684" cy="4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译码</a:t>
                </a:r>
                <a:endPara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40993" name="Rectangle 33"/>
              <p:cNvSpPr>
                <a:spLocks noChangeArrowheads="1"/>
              </p:cNvSpPr>
              <p:nvPr/>
            </p:nvSpPr>
            <p:spPr bwMode="auto">
              <a:xfrm>
                <a:off x="1964" y="5641"/>
                <a:ext cx="931" cy="39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0991" name="Rectangle 31"/>
            <p:cNvSpPr>
              <a:spLocks noChangeArrowheads="1"/>
            </p:cNvSpPr>
            <p:nvPr/>
          </p:nvSpPr>
          <p:spPr bwMode="auto">
            <a:xfrm>
              <a:off x="5000" y="5739"/>
              <a:ext cx="605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执行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0990" name="Rectangle 30"/>
            <p:cNvSpPr>
              <a:spLocks noChangeArrowheads="1"/>
            </p:cNvSpPr>
            <p:nvPr/>
          </p:nvSpPr>
          <p:spPr bwMode="auto">
            <a:xfrm>
              <a:off x="4806" y="5721"/>
              <a:ext cx="813" cy="39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0987" name="Group 27"/>
            <p:cNvGrpSpPr>
              <a:grpSpLocks/>
            </p:cNvGrpSpPr>
            <p:nvPr/>
          </p:nvGrpSpPr>
          <p:grpSpPr bwMode="auto">
            <a:xfrm>
              <a:off x="3992" y="6111"/>
              <a:ext cx="813" cy="480"/>
              <a:chOff x="1964" y="5641"/>
              <a:chExt cx="931" cy="480"/>
            </a:xfrm>
          </p:grpSpPr>
          <p:sp>
            <p:nvSpPr>
              <p:cNvPr id="40989" name="Rectangle 29"/>
              <p:cNvSpPr>
                <a:spLocks noChangeArrowheads="1"/>
              </p:cNvSpPr>
              <p:nvPr/>
            </p:nvSpPr>
            <p:spPr bwMode="auto">
              <a:xfrm>
                <a:off x="2186" y="5659"/>
                <a:ext cx="685" cy="4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取指</a:t>
                </a:r>
                <a:endPara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40988" name="Rectangle 28"/>
              <p:cNvSpPr>
                <a:spLocks noChangeArrowheads="1"/>
              </p:cNvSpPr>
              <p:nvPr/>
            </p:nvSpPr>
            <p:spPr bwMode="auto">
              <a:xfrm>
                <a:off x="1964" y="5641"/>
                <a:ext cx="931" cy="39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0984" name="Group 24"/>
            <p:cNvGrpSpPr>
              <a:grpSpLocks/>
            </p:cNvGrpSpPr>
            <p:nvPr/>
          </p:nvGrpSpPr>
          <p:grpSpPr bwMode="auto">
            <a:xfrm>
              <a:off x="4806" y="6111"/>
              <a:ext cx="813" cy="480"/>
              <a:chOff x="1964" y="5641"/>
              <a:chExt cx="931" cy="480"/>
            </a:xfrm>
          </p:grpSpPr>
          <p:sp>
            <p:nvSpPr>
              <p:cNvPr id="40986" name="Rectangle 26"/>
              <p:cNvSpPr>
                <a:spLocks noChangeArrowheads="1"/>
              </p:cNvSpPr>
              <p:nvPr/>
            </p:nvSpPr>
            <p:spPr bwMode="auto">
              <a:xfrm>
                <a:off x="2186" y="5659"/>
                <a:ext cx="693" cy="4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译码</a:t>
                </a:r>
                <a:endPara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40985" name="Rectangle 25"/>
              <p:cNvSpPr>
                <a:spLocks noChangeArrowheads="1"/>
              </p:cNvSpPr>
              <p:nvPr/>
            </p:nvSpPr>
            <p:spPr bwMode="auto">
              <a:xfrm>
                <a:off x="1964" y="5641"/>
                <a:ext cx="931" cy="39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0981" name="Group 21"/>
            <p:cNvGrpSpPr>
              <a:grpSpLocks/>
            </p:cNvGrpSpPr>
            <p:nvPr/>
          </p:nvGrpSpPr>
          <p:grpSpPr bwMode="auto">
            <a:xfrm>
              <a:off x="7254" y="6114"/>
              <a:ext cx="813" cy="480"/>
              <a:chOff x="1964" y="5641"/>
              <a:chExt cx="931" cy="480"/>
            </a:xfrm>
          </p:grpSpPr>
          <p:sp>
            <p:nvSpPr>
              <p:cNvPr id="40983" name="Rectangle 23"/>
              <p:cNvSpPr>
                <a:spLocks noChangeArrowheads="1"/>
              </p:cNvSpPr>
              <p:nvPr/>
            </p:nvSpPr>
            <p:spPr bwMode="auto">
              <a:xfrm>
                <a:off x="2186" y="5659"/>
                <a:ext cx="624" cy="4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执行</a:t>
                </a:r>
                <a:endPara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40982" name="Rectangle 22"/>
              <p:cNvSpPr>
                <a:spLocks noChangeArrowheads="1"/>
              </p:cNvSpPr>
              <p:nvPr/>
            </p:nvSpPr>
            <p:spPr bwMode="auto">
              <a:xfrm>
                <a:off x="1964" y="5641"/>
                <a:ext cx="931" cy="39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0980" name="Rectangle 20"/>
            <p:cNvSpPr>
              <a:spLocks noChangeArrowheads="1"/>
            </p:cNvSpPr>
            <p:nvPr/>
          </p:nvSpPr>
          <p:spPr bwMode="auto">
            <a:xfrm>
              <a:off x="5634" y="5718"/>
              <a:ext cx="813" cy="39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79" name="Rectangle 19"/>
            <p:cNvSpPr>
              <a:spLocks noChangeArrowheads="1"/>
            </p:cNvSpPr>
            <p:nvPr/>
          </p:nvSpPr>
          <p:spPr bwMode="auto">
            <a:xfrm>
              <a:off x="6447" y="5718"/>
              <a:ext cx="813" cy="39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78" name="Rectangle 18"/>
            <p:cNvSpPr>
              <a:spLocks noChangeArrowheads="1"/>
            </p:cNvSpPr>
            <p:nvPr/>
          </p:nvSpPr>
          <p:spPr bwMode="auto">
            <a:xfrm>
              <a:off x="6627" y="5718"/>
              <a:ext cx="619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回写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0977" name="Rectangle 17"/>
            <p:cNvSpPr>
              <a:spLocks noChangeArrowheads="1"/>
            </p:cNvSpPr>
            <p:nvPr/>
          </p:nvSpPr>
          <p:spPr bwMode="auto">
            <a:xfrm>
              <a:off x="8082" y="6108"/>
              <a:ext cx="813" cy="39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76" name="AutoShape 16"/>
            <p:cNvSpPr>
              <a:spLocks noChangeShapeType="1"/>
            </p:cNvSpPr>
            <p:nvPr/>
          </p:nvSpPr>
          <p:spPr bwMode="auto">
            <a:xfrm>
              <a:off x="8066" y="5178"/>
              <a:ext cx="1" cy="24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75" name="Rectangle 15"/>
            <p:cNvSpPr>
              <a:spLocks noChangeArrowheads="1"/>
            </p:cNvSpPr>
            <p:nvPr/>
          </p:nvSpPr>
          <p:spPr bwMode="auto">
            <a:xfrm>
              <a:off x="8895" y="6108"/>
              <a:ext cx="813" cy="39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74" name="Rectangle 14"/>
            <p:cNvSpPr>
              <a:spLocks noChangeArrowheads="1"/>
            </p:cNvSpPr>
            <p:nvPr/>
          </p:nvSpPr>
          <p:spPr bwMode="auto">
            <a:xfrm>
              <a:off x="9074" y="6138"/>
              <a:ext cx="560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回写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0973" name="AutoShape 13"/>
            <p:cNvSpPr>
              <a:spLocks noChangeShapeType="1"/>
            </p:cNvSpPr>
            <p:nvPr/>
          </p:nvSpPr>
          <p:spPr bwMode="auto">
            <a:xfrm>
              <a:off x="8882" y="5160"/>
              <a:ext cx="1" cy="24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72" name="Rectangle 12"/>
            <p:cNvSpPr>
              <a:spLocks noChangeArrowheads="1"/>
            </p:cNvSpPr>
            <p:nvPr/>
          </p:nvSpPr>
          <p:spPr bwMode="auto">
            <a:xfrm>
              <a:off x="5619" y="6114"/>
              <a:ext cx="813" cy="39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71" name="Rectangle 11"/>
            <p:cNvSpPr>
              <a:spLocks noChangeArrowheads="1"/>
            </p:cNvSpPr>
            <p:nvPr/>
          </p:nvSpPr>
          <p:spPr bwMode="auto">
            <a:xfrm>
              <a:off x="6433" y="6123"/>
              <a:ext cx="813" cy="39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70" name="Rectangle 10"/>
            <p:cNvSpPr>
              <a:spLocks noChangeArrowheads="1"/>
            </p:cNvSpPr>
            <p:nvPr/>
          </p:nvSpPr>
          <p:spPr bwMode="auto">
            <a:xfrm>
              <a:off x="3373" y="7160"/>
              <a:ext cx="406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0969" name="Rectangle 9"/>
            <p:cNvSpPr>
              <a:spLocks noChangeArrowheads="1"/>
            </p:cNvSpPr>
            <p:nvPr/>
          </p:nvSpPr>
          <p:spPr bwMode="auto">
            <a:xfrm>
              <a:off x="4243" y="7160"/>
              <a:ext cx="406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0968" name="Rectangle 8"/>
            <p:cNvSpPr>
              <a:spLocks noChangeArrowheads="1"/>
            </p:cNvSpPr>
            <p:nvPr/>
          </p:nvSpPr>
          <p:spPr bwMode="auto">
            <a:xfrm>
              <a:off x="5000" y="7160"/>
              <a:ext cx="406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T3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0967" name="Rectangle 7"/>
            <p:cNvSpPr>
              <a:spLocks noChangeArrowheads="1"/>
            </p:cNvSpPr>
            <p:nvPr/>
          </p:nvSpPr>
          <p:spPr bwMode="auto">
            <a:xfrm>
              <a:off x="5884" y="7160"/>
              <a:ext cx="406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T4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0966" name="Rectangle 6"/>
            <p:cNvSpPr>
              <a:spLocks noChangeArrowheads="1"/>
            </p:cNvSpPr>
            <p:nvPr/>
          </p:nvSpPr>
          <p:spPr bwMode="auto">
            <a:xfrm>
              <a:off x="6698" y="7160"/>
              <a:ext cx="406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T5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0965" name="Rectangle 5"/>
            <p:cNvSpPr>
              <a:spLocks noChangeArrowheads="1"/>
            </p:cNvSpPr>
            <p:nvPr/>
          </p:nvSpPr>
          <p:spPr bwMode="auto">
            <a:xfrm>
              <a:off x="7455" y="7160"/>
              <a:ext cx="406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T6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0964" name="Rectangle 4"/>
            <p:cNvSpPr>
              <a:spLocks noChangeArrowheads="1"/>
            </p:cNvSpPr>
            <p:nvPr/>
          </p:nvSpPr>
          <p:spPr bwMode="auto">
            <a:xfrm>
              <a:off x="8305" y="7160"/>
              <a:ext cx="406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T7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0963" name="Rectangle 3"/>
            <p:cNvSpPr>
              <a:spLocks noChangeArrowheads="1"/>
            </p:cNvSpPr>
            <p:nvPr/>
          </p:nvSpPr>
          <p:spPr bwMode="auto">
            <a:xfrm>
              <a:off x="9138" y="7160"/>
              <a:ext cx="406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T8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0962" name="Rectangle 2"/>
            <p:cNvSpPr>
              <a:spLocks noChangeArrowheads="1"/>
            </p:cNvSpPr>
            <p:nvPr/>
          </p:nvSpPr>
          <p:spPr bwMode="auto">
            <a:xfrm>
              <a:off x="5828" y="5711"/>
              <a:ext cx="672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访存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改进的三级流水线</a:t>
            </a:r>
            <a:endParaRPr lang="zh-CN" altLang="en-US" dirty="0"/>
          </a:p>
        </p:txBody>
      </p:sp>
      <p:sp>
        <p:nvSpPr>
          <p:cNvPr id="42051" name="Rectangle 6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1985" name="Group 1"/>
          <p:cNvGrpSpPr>
            <a:grpSpLocks noChangeAspect="1"/>
          </p:cNvGrpSpPr>
          <p:nvPr/>
        </p:nvGrpSpPr>
        <p:grpSpPr bwMode="auto">
          <a:xfrm>
            <a:off x="285301" y="1857364"/>
            <a:ext cx="8598216" cy="3857652"/>
            <a:chOff x="1730" y="4960"/>
            <a:chExt cx="8376" cy="3757"/>
          </a:xfrm>
        </p:grpSpPr>
        <p:sp>
          <p:nvSpPr>
            <p:cNvPr id="42050" name="AutoShape 66"/>
            <p:cNvSpPr>
              <a:spLocks noChangeAspect="1" noChangeArrowheads="1" noTextEdit="1"/>
            </p:cNvSpPr>
            <p:nvPr/>
          </p:nvSpPr>
          <p:spPr bwMode="auto">
            <a:xfrm>
              <a:off x="1800" y="4960"/>
              <a:ext cx="8306" cy="375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049" name="AutoShape 65"/>
            <p:cNvSpPr>
              <a:spLocks noChangeShapeType="1"/>
            </p:cNvSpPr>
            <p:nvPr/>
          </p:nvSpPr>
          <p:spPr bwMode="auto">
            <a:xfrm>
              <a:off x="1931" y="8612"/>
              <a:ext cx="817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048" name="Rectangle 64"/>
            <p:cNvSpPr>
              <a:spLocks noChangeArrowheads="1"/>
            </p:cNvSpPr>
            <p:nvPr/>
          </p:nvSpPr>
          <p:spPr bwMode="auto">
            <a:xfrm>
              <a:off x="1800" y="5517"/>
              <a:ext cx="1391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MOV R0,R1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2047" name="Rectangle 63"/>
            <p:cNvSpPr>
              <a:spLocks noChangeArrowheads="1"/>
            </p:cNvSpPr>
            <p:nvPr/>
          </p:nvSpPr>
          <p:spPr bwMode="auto">
            <a:xfrm>
              <a:off x="2175" y="4960"/>
              <a:ext cx="630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指令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2046" name="Rectangle 62"/>
            <p:cNvSpPr>
              <a:spLocks noChangeArrowheads="1"/>
            </p:cNvSpPr>
            <p:nvPr/>
          </p:nvSpPr>
          <p:spPr bwMode="auto">
            <a:xfrm>
              <a:off x="1800" y="5934"/>
              <a:ext cx="1245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STR R2,[R0]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2045" name="Rectangle 61"/>
            <p:cNvSpPr>
              <a:spLocks noChangeArrowheads="1"/>
            </p:cNvSpPr>
            <p:nvPr/>
          </p:nvSpPr>
          <p:spPr bwMode="auto">
            <a:xfrm>
              <a:off x="1730" y="6297"/>
              <a:ext cx="1525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LDR R0,[R2]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2044" name="Rectangle 60"/>
            <p:cNvSpPr>
              <a:spLocks noChangeArrowheads="1"/>
            </p:cNvSpPr>
            <p:nvPr/>
          </p:nvSpPr>
          <p:spPr bwMode="auto">
            <a:xfrm>
              <a:off x="1800" y="6699"/>
              <a:ext cx="1455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MOV R3,R0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2043" name="Rectangle 59"/>
            <p:cNvSpPr>
              <a:spLocks noChangeArrowheads="1"/>
            </p:cNvSpPr>
            <p:nvPr/>
          </p:nvSpPr>
          <p:spPr bwMode="auto">
            <a:xfrm>
              <a:off x="1800" y="7117"/>
              <a:ext cx="1594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LDR R4,[R3]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2042" name="AutoShape 58"/>
            <p:cNvSpPr>
              <a:spLocks noChangeShapeType="1"/>
            </p:cNvSpPr>
            <p:nvPr/>
          </p:nvSpPr>
          <p:spPr bwMode="auto">
            <a:xfrm>
              <a:off x="7117" y="5054"/>
              <a:ext cx="3" cy="34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041" name="AutoShape 57"/>
            <p:cNvSpPr>
              <a:spLocks noChangeShapeType="1"/>
            </p:cNvSpPr>
            <p:nvPr/>
          </p:nvSpPr>
          <p:spPr bwMode="auto">
            <a:xfrm>
              <a:off x="6324" y="5054"/>
              <a:ext cx="1" cy="34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040" name="AutoShape 56"/>
            <p:cNvSpPr>
              <a:spLocks noChangeShapeType="1"/>
            </p:cNvSpPr>
            <p:nvPr/>
          </p:nvSpPr>
          <p:spPr bwMode="auto">
            <a:xfrm>
              <a:off x="5534" y="5054"/>
              <a:ext cx="12" cy="34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039" name="AutoShape 55"/>
            <p:cNvSpPr>
              <a:spLocks noChangeShapeType="1"/>
            </p:cNvSpPr>
            <p:nvPr/>
          </p:nvSpPr>
          <p:spPr bwMode="auto">
            <a:xfrm>
              <a:off x="4751" y="5125"/>
              <a:ext cx="1" cy="3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038" name="AutoShape 54"/>
            <p:cNvSpPr>
              <a:spLocks noChangeShapeType="1"/>
            </p:cNvSpPr>
            <p:nvPr/>
          </p:nvSpPr>
          <p:spPr bwMode="auto">
            <a:xfrm>
              <a:off x="3958" y="5054"/>
              <a:ext cx="1" cy="335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037" name="AutoShape 53"/>
            <p:cNvSpPr>
              <a:spLocks noChangeShapeType="1"/>
            </p:cNvSpPr>
            <p:nvPr/>
          </p:nvSpPr>
          <p:spPr bwMode="auto">
            <a:xfrm>
              <a:off x="3165" y="5054"/>
              <a:ext cx="1" cy="335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036" name="Rectangle 52"/>
            <p:cNvSpPr>
              <a:spLocks noChangeArrowheads="1"/>
            </p:cNvSpPr>
            <p:nvPr/>
          </p:nvSpPr>
          <p:spPr bwMode="auto">
            <a:xfrm>
              <a:off x="6327" y="6297"/>
              <a:ext cx="794" cy="36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035" name="Rectangle 51"/>
            <p:cNvSpPr>
              <a:spLocks noChangeArrowheads="1"/>
            </p:cNvSpPr>
            <p:nvPr/>
          </p:nvSpPr>
          <p:spPr bwMode="auto">
            <a:xfrm>
              <a:off x="6506" y="6331"/>
              <a:ext cx="513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执行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2034" name="Rectangle 50"/>
            <p:cNvSpPr>
              <a:spLocks noChangeArrowheads="1"/>
            </p:cNvSpPr>
            <p:nvPr/>
          </p:nvSpPr>
          <p:spPr bwMode="auto">
            <a:xfrm>
              <a:off x="7121" y="6300"/>
              <a:ext cx="793" cy="3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033" name="Rectangle 49"/>
            <p:cNvSpPr>
              <a:spLocks noChangeArrowheads="1"/>
            </p:cNvSpPr>
            <p:nvPr/>
          </p:nvSpPr>
          <p:spPr bwMode="auto">
            <a:xfrm>
              <a:off x="7299" y="6320"/>
              <a:ext cx="625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回写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2032" name="AutoShape 48"/>
            <p:cNvSpPr>
              <a:spLocks noChangeShapeType="1"/>
            </p:cNvSpPr>
            <p:nvPr/>
          </p:nvSpPr>
          <p:spPr bwMode="auto">
            <a:xfrm>
              <a:off x="7913" y="5125"/>
              <a:ext cx="1" cy="336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2029" name="Group 45"/>
            <p:cNvGrpSpPr>
              <a:grpSpLocks/>
            </p:cNvGrpSpPr>
            <p:nvPr/>
          </p:nvGrpSpPr>
          <p:grpSpPr bwMode="auto">
            <a:xfrm>
              <a:off x="4739" y="6298"/>
              <a:ext cx="793" cy="451"/>
              <a:chOff x="1964" y="5641"/>
              <a:chExt cx="931" cy="480"/>
            </a:xfrm>
          </p:grpSpPr>
          <p:sp>
            <p:nvSpPr>
              <p:cNvPr id="42031" name="Rectangle 47"/>
              <p:cNvSpPr>
                <a:spLocks noChangeArrowheads="1"/>
              </p:cNvSpPr>
              <p:nvPr/>
            </p:nvSpPr>
            <p:spPr bwMode="auto">
              <a:xfrm>
                <a:off x="2186" y="5659"/>
                <a:ext cx="658" cy="4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取指</a:t>
                </a:r>
                <a:endPara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42030" name="Rectangle 46"/>
              <p:cNvSpPr>
                <a:spLocks noChangeArrowheads="1"/>
              </p:cNvSpPr>
              <p:nvPr/>
            </p:nvSpPr>
            <p:spPr bwMode="auto">
              <a:xfrm>
                <a:off x="1964" y="5641"/>
                <a:ext cx="931" cy="39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2026" name="Group 42"/>
            <p:cNvGrpSpPr>
              <a:grpSpLocks/>
            </p:cNvGrpSpPr>
            <p:nvPr/>
          </p:nvGrpSpPr>
          <p:grpSpPr bwMode="auto">
            <a:xfrm>
              <a:off x="5535" y="6679"/>
              <a:ext cx="793" cy="452"/>
              <a:chOff x="1964" y="5641"/>
              <a:chExt cx="931" cy="480"/>
            </a:xfrm>
          </p:grpSpPr>
          <p:sp>
            <p:nvSpPr>
              <p:cNvPr id="42028" name="Rectangle 44"/>
              <p:cNvSpPr>
                <a:spLocks noChangeArrowheads="1"/>
              </p:cNvSpPr>
              <p:nvPr/>
            </p:nvSpPr>
            <p:spPr bwMode="auto">
              <a:xfrm>
                <a:off x="2186" y="5659"/>
                <a:ext cx="704" cy="4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取指</a:t>
                </a:r>
                <a:endPara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42027" name="Rectangle 43"/>
              <p:cNvSpPr>
                <a:spLocks noChangeArrowheads="1"/>
              </p:cNvSpPr>
              <p:nvPr/>
            </p:nvSpPr>
            <p:spPr bwMode="auto">
              <a:xfrm>
                <a:off x="1964" y="5641"/>
                <a:ext cx="931" cy="39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2025" name="AutoShape 41"/>
            <p:cNvSpPr>
              <a:spLocks noChangeShapeType="1"/>
            </p:cNvSpPr>
            <p:nvPr/>
          </p:nvSpPr>
          <p:spPr bwMode="auto">
            <a:xfrm flipH="1">
              <a:off x="8696" y="5125"/>
              <a:ext cx="10" cy="336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024" name="Rectangle 40"/>
            <p:cNvSpPr>
              <a:spLocks noChangeArrowheads="1"/>
            </p:cNvSpPr>
            <p:nvPr/>
          </p:nvSpPr>
          <p:spPr bwMode="auto">
            <a:xfrm>
              <a:off x="6315" y="6679"/>
              <a:ext cx="793" cy="36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2021" name="Group 37"/>
            <p:cNvGrpSpPr>
              <a:grpSpLocks/>
            </p:cNvGrpSpPr>
            <p:nvPr/>
          </p:nvGrpSpPr>
          <p:grpSpPr bwMode="auto">
            <a:xfrm>
              <a:off x="7104" y="6682"/>
              <a:ext cx="793" cy="452"/>
              <a:chOff x="1964" y="5641"/>
              <a:chExt cx="931" cy="480"/>
            </a:xfrm>
          </p:grpSpPr>
          <p:sp>
            <p:nvSpPr>
              <p:cNvPr id="42023" name="Rectangle 39"/>
              <p:cNvSpPr>
                <a:spLocks noChangeArrowheads="1"/>
              </p:cNvSpPr>
              <p:nvPr/>
            </p:nvSpPr>
            <p:spPr bwMode="auto">
              <a:xfrm>
                <a:off x="2186" y="5659"/>
                <a:ext cx="659" cy="4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译码</a:t>
                </a:r>
                <a:endPara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42022" name="Rectangle 38"/>
              <p:cNvSpPr>
                <a:spLocks noChangeArrowheads="1"/>
              </p:cNvSpPr>
              <p:nvPr/>
            </p:nvSpPr>
            <p:spPr bwMode="auto">
              <a:xfrm>
                <a:off x="1964" y="5641"/>
                <a:ext cx="931" cy="39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2018" name="Group 34"/>
            <p:cNvGrpSpPr>
              <a:grpSpLocks/>
            </p:cNvGrpSpPr>
            <p:nvPr/>
          </p:nvGrpSpPr>
          <p:grpSpPr bwMode="auto">
            <a:xfrm>
              <a:off x="7915" y="6679"/>
              <a:ext cx="843" cy="452"/>
              <a:chOff x="1964" y="5641"/>
              <a:chExt cx="990" cy="480"/>
            </a:xfrm>
          </p:grpSpPr>
          <p:sp>
            <p:nvSpPr>
              <p:cNvPr id="42020" name="Rectangle 36"/>
              <p:cNvSpPr>
                <a:spLocks noChangeArrowheads="1"/>
              </p:cNvSpPr>
              <p:nvPr/>
            </p:nvSpPr>
            <p:spPr bwMode="auto">
              <a:xfrm>
                <a:off x="2186" y="5659"/>
                <a:ext cx="768" cy="4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执行</a:t>
                </a:r>
                <a:endPara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42019" name="Rectangle 35"/>
              <p:cNvSpPr>
                <a:spLocks noChangeArrowheads="1"/>
              </p:cNvSpPr>
              <p:nvPr/>
            </p:nvSpPr>
            <p:spPr bwMode="auto">
              <a:xfrm>
                <a:off x="1964" y="5641"/>
                <a:ext cx="931" cy="39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2008" name="Group 24"/>
            <p:cNvGrpSpPr>
              <a:grpSpLocks/>
            </p:cNvGrpSpPr>
            <p:nvPr/>
          </p:nvGrpSpPr>
          <p:grpSpPr bwMode="auto">
            <a:xfrm>
              <a:off x="3165" y="5560"/>
              <a:ext cx="2381" cy="455"/>
              <a:chOff x="3914" y="5103"/>
              <a:chExt cx="2794" cy="483"/>
            </a:xfrm>
          </p:grpSpPr>
          <p:grpSp>
            <p:nvGrpSpPr>
              <p:cNvPr id="42015" name="Group 31"/>
              <p:cNvGrpSpPr>
                <a:grpSpLocks/>
              </p:cNvGrpSpPr>
              <p:nvPr/>
            </p:nvGrpSpPr>
            <p:grpSpPr bwMode="auto">
              <a:xfrm>
                <a:off x="3914" y="5103"/>
                <a:ext cx="931" cy="480"/>
                <a:chOff x="1964" y="5641"/>
                <a:chExt cx="931" cy="480"/>
              </a:xfrm>
            </p:grpSpPr>
            <p:sp>
              <p:nvSpPr>
                <p:cNvPr id="42017" name="Rectangle 33"/>
                <p:cNvSpPr>
                  <a:spLocks noChangeArrowheads="1"/>
                </p:cNvSpPr>
                <p:nvPr/>
              </p:nvSpPr>
              <p:spPr bwMode="auto">
                <a:xfrm>
                  <a:off x="2186" y="5659"/>
                  <a:ext cx="708" cy="4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取指</a:t>
                  </a:r>
                  <a:endParaRPr kumimoji="0" 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42016" name="Rectangle 32"/>
                <p:cNvSpPr>
                  <a:spLocks noChangeArrowheads="1"/>
                </p:cNvSpPr>
                <p:nvPr/>
              </p:nvSpPr>
              <p:spPr bwMode="auto">
                <a:xfrm>
                  <a:off x="1964" y="5641"/>
                  <a:ext cx="931" cy="39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012" name="Group 28"/>
              <p:cNvGrpSpPr>
                <a:grpSpLocks/>
              </p:cNvGrpSpPr>
              <p:nvPr/>
            </p:nvGrpSpPr>
            <p:grpSpPr bwMode="auto">
              <a:xfrm>
                <a:off x="4846" y="5103"/>
                <a:ext cx="1059" cy="480"/>
                <a:chOff x="1964" y="5641"/>
                <a:chExt cx="1059" cy="480"/>
              </a:xfrm>
            </p:grpSpPr>
            <p:sp>
              <p:nvSpPr>
                <p:cNvPr id="42014" name="Rectangle 30"/>
                <p:cNvSpPr>
                  <a:spLocks noChangeArrowheads="1"/>
                </p:cNvSpPr>
                <p:nvPr/>
              </p:nvSpPr>
              <p:spPr bwMode="auto">
                <a:xfrm>
                  <a:off x="2186" y="5659"/>
                  <a:ext cx="837" cy="4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译码</a:t>
                  </a:r>
                  <a:endParaRPr kumimoji="0" 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42013" name="Rectangle 29"/>
                <p:cNvSpPr>
                  <a:spLocks noChangeArrowheads="1"/>
                </p:cNvSpPr>
                <p:nvPr/>
              </p:nvSpPr>
              <p:spPr bwMode="auto">
                <a:xfrm>
                  <a:off x="1964" y="5641"/>
                  <a:ext cx="931" cy="39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009" name="Group 25"/>
              <p:cNvGrpSpPr>
                <a:grpSpLocks/>
              </p:cNvGrpSpPr>
              <p:nvPr/>
            </p:nvGrpSpPr>
            <p:grpSpPr bwMode="auto">
              <a:xfrm>
                <a:off x="5777" y="5106"/>
                <a:ext cx="931" cy="480"/>
                <a:chOff x="1964" y="5641"/>
                <a:chExt cx="931" cy="480"/>
              </a:xfrm>
            </p:grpSpPr>
            <p:sp>
              <p:nvSpPr>
                <p:cNvPr id="42011" name="Rectangle 27"/>
                <p:cNvSpPr>
                  <a:spLocks noChangeArrowheads="1"/>
                </p:cNvSpPr>
                <p:nvPr/>
              </p:nvSpPr>
              <p:spPr bwMode="auto">
                <a:xfrm>
                  <a:off x="2186" y="5659"/>
                  <a:ext cx="641" cy="4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执行</a:t>
                  </a:r>
                  <a:endParaRPr kumimoji="0" 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42010" name="Rectangle 26"/>
                <p:cNvSpPr>
                  <a:spLocks noChangeArrowheads="1"/>
                </p:cNvSpPr>
                <p:nvPr/>
              </p:nvSpPr>
              <p:spPr bwMode="auto">
                <a:xfrm>
                  <a:off x="1964" y="5641"/>
                  <a:ext cx="931" cy="39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1998" name="Group 14"/>
            <p:cNvGrpSpPr>
              <a:grpSpLocks/>
            </p:cNvGrpSpPr>
            <p:nvPr/>
          </p:nvGrpSpPr>
          <p:grpSpPr bwMode="auto">
            <a:xfrm>
              <a:off x="3945" y="5930"/>
              <a:ext cx="2381" cy="455"/>
              <a:chOff x="3914" y="5103"/>
              <a:chExt cx="2794" cy="483"/>
            </a:xfrm>
          </p:grpSpPr>
          <p:grpSp>
            <p:nvGrpSpPr>
              <p:cNvPr id="42005" name="Group 21"/>
              <p:cNvGrpSpPr>
                <a:grpSpLocks/>
              </p:cNvGrpSpPr>
              <p:nvPr/>
            </p:nvGrpSpPr>
            <p:grpSpPr bwMode="auto">
              <a:xfrm>
                <a:off x="3914" y="5103"/>
                <a:ext cx="931" cy="480"/>
                <a:chOff x="1964" y="5641"/>
                <a:chExt cx="931" cy="480"/>
              </a:xfrm>
            </p:grpSpPr>
            <p:sp>
              <p:nvSpPr>
                <p:cNvPr id="42007" name="Rectangle 23"/>
                <p:cNvSpPr>
                  <a:spLocks noChangeArrowheads="1"/>
                </p:cNvSpPr>
                <p:nvPr/>
              </p:nvSpPr>
              <p:spPr bwMode="auto">
                <a:xfrm>
                  <a:off x="2186" y="5659"/>
                  <a:ext cx="691" cy="4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取指</a:t>
                  </a:r>
                  <a:endParaRPr kumimoji="0" 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42006" name="Rectangle 22"/>
                <p:cNvSpPr>
                  <a:spLocks noChangeArrowheads="1"/>
                </p:cNvSpPr>
                <p:nvPr/>
              </p:nvSpPr>
              <p:spPr bwMode="auto">
                <a:xfrm>
                  <a:off x="1964" y="5641"/>
                  <a:ext cx="931" cy="39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002" name="Group 18"/>
              <p:cNvGrpSpPr>
                <a:grpSpLocks/>
              </p:cNvGrpSpPr>
              <p:nvPr/>
            </p:nvGrpSpPr>
            <p:grpSpPr bwMode="auto">
              <a:xfrm>
                <a:off x="4846" y="5103"/>
                <a:ext cx="931" cy="445"/>
                <a:chOff x="1964" y="5641"/>
                <a:chExt cx="931" cy="445"/>
              </a:xfrm>
            </p:grpSpPr>
            <p:sp>
              <p:nvSpPr>
                <p:cNvPr id="42004" name="Rectangle 20"/>
                <p:cNvSpPr>
                  <a:spLocks noChangeArrowheads="1"/>
                </p:cNvSpPr>
                <p:nvPr/>
              </p:nvSpPr>
              <p:spPr bwMode="auto">
                <a:xfrm>
                  <a:off x="2186" y="5657"/>
                  <a:ext cx="657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译码</a:t>
                  </a:r>
                  <a:endParaRPr kumimoji="0" 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42003" name="Rectangle 19"/>
                <p:cNvSpPr>
                  <a:spLocks noChangeArrowheads="1"/>
                </p:cNvSpPr>
                <p:nvPr/>
              </p:nvSpPr>
              <p:spPr bwMode="auto">
                <a:xfrm>
                  <a:off x="1964" y="5641"/>
                  <a:ext cx="931" cy="39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999" name="Group 15"/>
              <p:cNvGrpSpPr>
                <a:grpSpLocks/>
              </p:cNvGrpSpPr>
              <p:nvPr/>
            </p:nvGrpSpPr>
            <p:grpSpPr bwMode="auto">
              <a:xfrm>
                <a:off x="5777" y="5106"/>
                <a:ext cx="931" cy="480"/>
                <a:chOff x="1964" y="5641"/>
                <a:chExt cx="931" cy="480"/>
              </a:xfrm>
            </p:grpSpPr>
            <p:sp>
              <p:nvSpPr>
                <p:cNvPr id="42001" name="Rectangle 17"/>
                <p:cNvSpPr>
                  <a:spLocks noChangeArrowheads="1"/>
                </p:cNvSpPr>
                <p:nvPr/>
              </p:nvSpPr>
              <p:spPr bwMode="auto">
                <a:xfrm>
                  <a:off x="2186" y="5659"/>
                  <a:ext cx="624" cy="4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执行</a:t>
                  </a:r>
                  <a:endParaRPr kumimoji="0" 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42000" name="Rectangle 16"/>
                <p:cNvSpPr>
                  <a:spLocks noChangeArrowheads="1"/>
                </p:cNvSpPr>
                <p:nvPr/>
              </p:nvSpPr>
              <p:spPr bwMode="auto">
                <a:xfrm>
                  <a:off x="1964" y="5641"/>
                  <a:ext cx="931" cy="39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1995" name="Group 11"/>
            <p:cNvGrpSpPr>
              <a:grpSpLocks/>
            </p:cNvGrpSpPr>
            <p:nvPr/>
          </p:nvGrpSpPr>
          <p:grpSpPr bwMode="auto">
            <a:xfrm>
              <a:off x="5533" y="6300"/>
              <a:ext cx="793" cy="452"/>
              <a:chOff x="1964" y="5641"/>
              <a:chExt cx="931" cy="480"/>
            </a:xfrm>
          </p:grpSpPr>
          <p:sp>
            <p:nvSpPr>
              <p:cNvPr id="41997" name="Rectangle 13"/>
              <p:cNvSpPr>
                <a:spLocks noChangeArrowheads="1"/>
              </p:cNvSpPr>
              <p:nvPr/>
            </p:nvSpPr>
            <p:spPr bwMode="auto">
              <a:xfrm>
                <a:off x="2186" y="5659"/>
                <a:ext cx="624" cy="4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译码</a:t>
                </a:r>
                <a:endPara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41996" name="Rectangle 12"/>
              <p:cNvSpPr>
                <a:spLocks noChangeArrowheads="1"/>
              </p:cNvSpPr>
              <p:nvPr/>
            </p:nvSpPr>
            <p:spPr bwMode="auto">
              <a:xfrm>
                <a:off x="1964" y="5641"/>
                <a:ext cx="931" cy="39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1994" name="AutoShape 10"/>
            <p:cNvSpPr>
              <a:spLocks noChangeShapeType="1"/>
            </p:cNvSpPr>
            <p:nvPr/>
          </p:nvSpPr>
          <p:spPr bwMode="auto">
            <a:xfrm flipH="1">
              <a:off x="9503" y="5110"/>
              <a:ext cx="10" cy="336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993" name="Rectangle 9"/>
            <p:cNvSpPr>
              <a:spLocks noChangeArrowheads="1"/>
            </p:cNvSpPr>
            <p:nvPr/>
          </p:nvSpPr>
          <p:spPr bwMode="auto">
            <a:xfrm>
              <a:off x="8711" y="7051"/>
              <a:ext cx="794" cy="36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1990" name="Group 6"/>
            <p:cNvGrpSpPr>
              <a:grpSpLocks/>
            </p:cNvGrpSpPr>
            <p:nvPr/>
          </p:nvGrpSpPr>
          <p:grpSpPr bwMode="auto">
            <a:xfrm>
              <a:off x="7913" y="7070"/>
              <a:ext cx="794" cy="452"/>
              <a:chOff x="1964" y="5641"/>
              <a:chExt cx="931" cy="480"/>
            </a:xfrm>
          </p:grpSpPr>
          <p:sp>
            <p:nvSpPr>
              <p:cNvPr id="41992" name="Rectangle 8"/>
              <p:cNvSpPr>
                <a:spLocks noChangeArrowheads="1"/>
              </p:cNvSpPr>
              <p:nvPr/>
            </p:nvSpPr>
            <p:spPr bwMode="auto">
              <a:xfrm>
                <a:off x="2186" y="5659"/>
                <a:ext cx="689" cy="4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译码</a:t>
                </a:r>
                <a:endPara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41991" name="Rectangle 7"/>
              <p:cNvSpPr>
                <a:spLocks noChangeArrowheads="1"/>
              </p:cNvSpPr>
              <p:nvPr/>
            </p:nvSpPr>
            <p:spPr bwMode="auto">
              <a:xfrm>
                <a:off x="1964" y="5641"/>
                <a:ext cx="931" cy="39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1987" name="Group 3"/>
            <p:cNvGrpSpPr>
              <a:grpSpLocks/>
            </p:cNvGrpSpPr>
            <p:nvPr/>
          </p:nvGrpSpPr>
          <p:grpSpPr bwMode="auto">
            <a:xfrm>
              <a:off x="7117" y="7061"/>
              <a:ext cx="793" cy="452"/>
              <a:chOff x="1964" y="5641"/>
              <a:chExt cx="931" cy="480"/>
            </a:xfrm>
          </p:grpSpPr>
          <p:sp>
            <p:nvSpPr>
              <p:cNvPr id="41989" name="Rectangle 5"/>
              <p:cNvSpPr>
                <a:spLocks noChangeArrowheads="1"/>
              </p:cNvSpPr>
              <p:nvPr/>
            </p:nvSpPr>
            <p:spPr bwMode="auto">
              <a:xfrm>
                <a:off x="2186" y="5659"/>
                <a:ext cx="644" cy="4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取指</a:t>
                </a:r>
                <a:endPara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41988" name="Rectangle 4"/>
              <p:cNvSpPr>
                <a:spLocks noChangeArrowheads="1"/>
              </p:cNvSpPr>
              <p:nvPr/>
            </p:nvSpPr>
            <p:spPr bwMode="auto">
              <a:xfrm>
                <a:off x="1964" y="5641"/>
                <a:ext cx="931" cy="39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1986" name="Rectangle 2"/>
            <p:cNvSpPr>
              <a:spLocks noChangeArrowheads="1"/>
            </p:cNvSpPr>
            <p:nvPr/>
          </p:nvSpPr>
          <p:spPr bwMode="auto">
            <a:xfrm>
              <a:off x="8905" y="7087"/>
              <a:ext cx="620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执行</a:t>
              </a:r>
              <a:endPara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改进三级流水线特点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算地址与访存融汇到同一级</a:t>
            </a:r>
            <a:endParaRPr lang="en-US" altLang="zh-CN" dirty="0" smtClean="0"/>
          </a:p>
          <a:p>
            <a:r>
              <a:rPr lang="zh-CN" altLang="en-US" dirty="0" smtClean="0"/>
              <a:t>大部分指令的结果立即写入寄存器组，寄存器组总是保存最新结果</a:t>
            </a:r>
            <a:endParaRPr lang="en-US" altLang="zh-CN" dirty="0" smtClean="0"/>
          </a:p>
          <a:p>
            <a:r>
              <a:rPr lang="en-US" altLang="zh-CN" dirty="0" smtClean="0"/>
              <a:t>LDR</a:t>
            </a:r>
            <a:r>
              <a:rPr lang="zh-CN" altLang="en-US" dirty="0" smtClean="0"/>
              <a:t>读数据池指令新增加一级，只有该级与前面发生数据互锁时才停顿流水级一拍，否则对于流水线无影响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TP- XUP-DIGILENT上海德致伦">
  <a:themeElements>
    <a:clrScheme name="Custom 1">
      <a:dk1>
        <a:sysClr val="windowText" lastClr="000000"/>
      </a:dk1>
      <a:lt1>
        <a:sysClr val="window" lastClr="FFFFFF"/>
      </a:lt1>
      <a:dk2>
        <a:srgbClr val="00B05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igilentCN_Tech">
      <a:majorFont>
        <a:latin typeface="Times New Roman"/>
        <a:ea typeface="隶书"/>
        <a:cs typeface=""/>
      </a:majorFont>
      <a:minorFont>
        <a:latin typeface="Comic Sans MS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TTP- XUP-DIGILENT上海德致伦</Template>
  <TotalTime>1073</TotalTime>
  <Words>439</Words>
  <Application>Microsoft Office PowerPoint</Application>
  <PresentationFormat>全屏显示(4:3)</PresentationFormat>
  <Paragraphs>177</Paragraphs>
  <Slides>13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TTP- XUP-DIGILENT上海德致伦</vt:lpstr>
      <vt:lpstr>流水线架构解析</vt:lpstr>
      <vt:lpstr>经典三级流水线</vt:lpstr>
      <vt:lpstr>三级流水线——LDR指令</vt:lpstr>
      <vt:lpstr>经典五级流水线</vt:lpstr>
      <vt:lpstr>五级流水线的数据互锁</vt:lpstr>
      <vt:lpstr>五级流水线的数据前推</vt:lpstr>
      <vt:lpstr>五级流水线——读指令参与数据互锁</vt:lpstr>
      <vt:lpstr>改进的三级流水线</vt:lpstr>
      <vt:lpstr>改进三级流水线特点</vt:lpstr>
      <vt:lpstr>与三级流水相比</vt:lpstr>
      <vt:lpstr>与五级流水线比较</vt:lpstr>
      <vt:lpstr>三级改进流水线架构</vt:lpstr>
      <vt:lpstr>谢谢 问答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上海德致伦 -- 电子工程教育的一站式解决方案</dc:title>
  <dc:creator>Lixinbing</dc:creator>
  <cp:lastModifiedBy>Lixinbing</cp:lastModifiedBy>
  <cp:revision>31</cp:revision>
  <dcterms:created xsi:type="dcterms:W3CDTF">2012-04-19T13:57:29Z</dcterms:created>
  <dcterms:modified xsi:type="dcterms:W3CDTF">2012-04-25T11:49:08Z</dcterms:modified>
</cp:coreProperties>
</file>