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9"/>
  </p:notesMasterIdLst>
  <p:sldIdLst>
    <p:sldId id="256" r:id="rId2"/>
    <p:sldId id="334" r:id="rId3"/>
    <p:sldId id="335" r:id="rId4"/>
    <p:sldId id="336" r:id="rId5"/>
    <p:sldId id="337" r:id="rId6"/>
    <p:sldId id="338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的设计架构</a:t>
            </a:r>
            <a:endParaRPr lang="en-US" altLang="zh-C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2012.04.20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ARMv4</a:t>
            </a:r>
            <a:r>
              <a:rPr lang="zh-CN" altLang="en-US" dirty="0" smtClean="0"/>
              <a:t>架构指令集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/>
              <a:t>数据池读写指令：</a:t>
            </a:r>
            <a:r>
              <a:rPr lang="en-US" sz="2400" dirty="0" smtClean="0"/>
              <a:t>LDR0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LDR1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 LDRH0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LDRH1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LDRSB0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LDRSB1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LDRSH0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LDRSH1</a:t>
            </a:r>
            <a:r>
              <a:rPr lang="zh-CN" altLang="en-US" sz="2400" dirty="0" smtClean="0"/>
              <a:t>、 </a:t>
            </a:r>
            <a:r>
              <a:rPr lang="en-US" sz="2400" dirty="0" smtClean="0"/>
              <a:t>SWP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LDM</a:t>
            </a:r>
          </a:p>
          <a:p>
            <a:pPr lvl="1"/>
            <a:r>
              <a:rPr lang="en-US" altLang="zh-CN" sz="2000" dirty="0" smtClean="0"/>
              <a:t>LDR0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LDR1</a:t>
            </a:r>
            <a:r>
              <a:rPr lang="zh-CN" altLang="en-US" sz="2000" dirty="0" smtClean="0"/>
              <a:t>指令的第二操作数是由</a:t>
            </a:r>
            <a:r>
              <a:rPr lang="en-US" altLang="zh-CN" sz="2000" dirty="0" err="1" smtClean="0"/>
              <a:t>Rm</a:t>
            </a:r>
            <a:r>
              <a:rPr lang="zh-CN" altLang="en-US" sz="2000" dirty="0" smtClean="0"/>
              <a:t>或立即数移位生成，架构为：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&lt;&lt;num + </a:t>
            </a:r>
            <a:r>
              <a:rPr lang="en-US" altLang="zh-CN" sz="2000" dirty="0" err="1" smtClean="0"/>
              <a:t>Rn</a:t>
            </a:r>
            <a:endParaRPr lang="zh-CN" altLang="en-US" sz="2000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/>
              <a:t>寄存器</a:t>
            </a:r>
            <a:r>
              <a:rPr lang="zh-CN" altLang="en-US" sz="2400" dirty="0" smtClean="0"/>
              <a:t>处理指令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DP0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DP1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 DP2</a:t>
            </a:r>
            <a:r>
              <a:rPr lang="zh-CN" altLang="en-US" sz="2400" dirty="0" smtClean="0"/>
              <a:t>、 </a:t>
            </a:r>
            <a:r>
              <a:rPr lang="en-US" sz="2400" dirty="0" smtClean="0"/>
              <a:t>MULT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MULTL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 MRS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MSR0</a:t>
            </a:r>
            <a:r>
              <a:rPr lang="zh-CN" altLang="en-US" sz="2400" dirty="0" smtClean="0"/>
              <a:t>、 </a:t>
            </a:r>
            <a:r>
              <a:rPr lang="en-US" sz="2400" dirty="0" smtClean="0"/>
              <a:t>MSR1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 BX</a:t>
            </a:r>
            <a:r>
              <a:rPr lang="zh-CN" altLang="en-US" sz="2400" dirty="0" smtClean="0"/>
              <a:t>、 </a:t>
            </a:r>
            <a:r>
              <a:rPr lang="en-US" sz="2400" dirty="0" smtClean="0"/>
              <a:t>SWI</a:t>
            </a:r>
          </a:p>
          <a:p>
            <a:pPr marL="742950" lvl="2" indent="-342900"/>
            <a:r>
              <a:rPr lang="en-US" sz="2000" dirty="0" smtClean="0"/>
              <a:t>DP0/DP1/DP2/MSR1</a:t>
            </a:r>
            <a:r>
              <a:rPr lang="zh-CN" altLang="en-US" sz="2000" dirty="0" smtClean="0"/>
              <a:t>由</a:t>
            </a:r>
            <a:r>
              <a:rPr lang="en-US" altLang="zh-CN" sz="2000" dirty="0" err="1" smtClean="0"/>
              <a:t>Rm</a:t>
            </a:r>
            <a:r>
              <a:rPr lang="zh-CN" altLang="en-US" sz="2000" dirty="0" smtClean="0"/>
              <a:t>或立即数移位而成，架构为：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Rs+Rn</a:t>
            </a:r>
            <a:endParaRPr lang="en-US" altLang="zh-CN" sz="2000" dirty="0" smtClean="0"/>
          </a:p>
          <a:p>
            <a:pPr marL="742950" lvl="2" indent="-342900"/>
            <a:r>
              <a:rPr lang="en-US" sz="2000" dirty="0" smtClean="0"/>
              <a:t>MULT/MULTL</a:t>
            </a:r>
            <a:r>
              <a:rPr lang="zh-CN" altLang="en-US" sz="2000" dirty="0" smtClean="0"/>
              <a:t>指令由</a:t>
            </a:r>
            <a:r>
              <a:rPr lang="en-US" altLang="zh-CN" sz="2000" dirty="0" err="1" smtClean="0"/>
              <a:t>Rm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Rs</a:t>
            </a:r>
            <a:r>
              <a:rPr lang="zh-CN" altLang="en-US" sz="2000" dirty="0" smtClean="0"/>
              <a:t>相乘，然后与</a:t>
            </a:r>
            <a:r>
              <a:rPr lang="en-US" altLang="zh-CN" sz="2000" dirty="0" err="1" smtClean="0"/>
              <a:t>Rn</a:t>
            </a:r>
            <a:r>
              <a:rPr lang="zh-CN" altLang="en-US" sz="2000" dirty="0" smtClean="0"/>
              <a:t>相加，架构为：</a:t>
            </a:r>
            <a:endParaRPr lang="en-US" altLang="zh-CN" sz="2000" dirty="0" smtClean="0"/>
          </a:p>
          <a:p>
            <a:pPr marL="742950" lvl="2" indent="-342900"/>
            <a:r>
              <a:rPr lang="en-US" sz="2000" dirty="0" err="1" smtClean="0"/>
              <a:t>Rm</a:t>
            </a:r>
            <a:r>
              <a:rPr lang="en-US" sz="2000" dirty="0" smtClean="0"/>
              <a:t>*Rs + </a:t>
            </a:r>
            <a:r>
              <a:rPr lang="en-US" sz="2000" dirty="0" err="1" smtClean="0"/>
              <a:t>Rn</a:t>
            </a:r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处理器的主体架构：乘加结构</a:t>
            </a:r>
            <a:endParaRPr lang="zh-CN" altLang="en-US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357158" y="2500306"/>
            <a:ext cx="8278501" cy="2571768"/>
            <a:chOff x="2362" y="4472"/>
            <a:chExt cx="7200" cy="2235"/>
          </a:xfrm>
        </p:grpSpPr>
        <p:sp>
          <p:nvSpPr>
            <p:cNvPr id="206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362" y="4472"/>
              <a:ext cx="7200" cy="22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4312" y="5316"/>
              <a:ext cx="833" cy="72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2" name="AutoShape 14"/>
            <p:cNvSpPr>
              <a:spLocks noChangeShapeType="1"/>
            </p:cNvSpPr>
            <p:nvPr/>
          </p:nvSpPr>
          <p:spPr bwMode="auto">
            <a:xfrm>
              <a:off x="4435" y="5423"/>
              <a:ext cx="587" cy="5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 flipV="1">
              <a:off x="4435" y="5423"/>
              <a:ext cx="587" cy="5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ShapeType="1"/>
            </p:cNvSpPr>
            <p:nvPr/>
          </p:nvSpPr>
          <p:spPr bwMode="auto">
            <a:xfrm>
              <a:off x="3629" y="5071"/>
              <a:ext cx="806" cy="3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 flipV="1">
              <a:off x="3766" y="5937"/>
              <a:ext cx="669" cy="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5145" y="5680"/>
              <a:ext cx="8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5951" y="5316"/>
              <a:ext cx="833" cy="72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6368" y="5316"/>
              <a:ext cx="1" cy="7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AutoShape 7"/>
            <p:cNvSpPr>
              <a:spLocks noChangeShapeType="1"/>
            </p:cNvSpPr>
            <p:nvPr/>
          </p:nvSpPr>
          <p:spPr bwMode="auto">
            <a:xfrm>
              <a:off x="5951" y="5680"/>
              <a:ext cx="83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4" name="AutoShape 6"/>
            <p:cNvSpPr>
              <a:spLocks noChangeShapeType="1"/>
            </p:cNvSpPr>
            <p:nvPr/>
          </p:nvSpPr>
          <p:spPr bwMode="auto">
            <a:xfrm>
              <a:off x="5561" y="4913"/>
              <a:ext cx="807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>
              <a:off x="6784" y="5680"/>
              <a:ext cx="76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5145" y="4694"/>
              <a:ext cx="32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3194" y="4772"/>
              <a:ext cx="32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3304" y="6330"/>
              <a:ext cx="32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处理器的运算框图</a:t>
            </a:r>
            <a:endParaRPr lang="zh-CN" altLang="en-US" dirty="0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529" name="Group 1"/>
          <p:cNvGrpSpPr>
            <a:grpSpLocks noChangeAspect="1"/>
          </p:cNvGrpSpPr>
          <p:nvPr/>
        </p:nvGrpSpPr>
        <p:grpSpPr bwMode="auto">
          <a:xfrm>
            <a:off x="642910" y="2143116"/>
            <a:ext cx="7640299" cy="3500462"/>
            <a:chOff x="1800" y="1701"/>
            <a:chExt cx="8306" cy="3804"/>
          </a:xfrm>
        </p:grpSpPr>
        <p:sp>
          <p:nvSpPr>
            <p:cNvPr id="22578" name="AutoShape 50"/>
            <p:cNvSpPr>
              <a:spLocks noChangeAspect="1" noChangeArrowheads="1" noTextEdit="1"/>
            </p:cNvSpPr>
            <p:nvPr/>
          </p:nvSpPr>
          <p:spPr bwMode="auto">
            <a:xfrm>
              <a:off x="1800" y="1701"/>
              <a:ext cx="8306" cy="380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74" name="Group 46"/>
            <p:cNvGrpSpPr>
              <a:grpSpLocks/>
            </p:cNvGrpSpPr>
            <p:nvPr/>
          </p:nvGrpSpPr>
          <p:grpSpPr bwMode="auto">
            <a:xfrm>
              <a:off x="6495" y="2136"/>
              <a:ext cx="625" cy="945"/>
              <a:chOff x="7186" y="11073"/>
              <a:chExt cx="793" cy="1184"/>
            </a:xfrm>
          </p:grpSpPr>
          <p:sp>
            <p:nvSpPr>
              <p:cNvPr id="22577" name="Rectangle 49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76" name="AutoShape 48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75" name="AutoShape 47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73" name="AutoShape 45"/>
            <p:cNvSpPr>
              <a:spLocks noChangeArrowheads="1"/>
            </p:cNvSpPr>
            <p:nvPr/>
          </p:nvSpPr>
          <p:spPr bwMode="auto">
            <a:xfrm>
              <a:off x="3135" y="2223"/>
              <a:ext cx="585" cy="347"/>
            </a:xfrm>
            <a:prstGeom prst="rightArrow">
              <a:avLst>
                <a:gd name="adj1" fmla="val 50000"/>
                <a:gd name="adj2" fmla="val 4214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2880" y="1953"/>
              <a:ext cx="58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71" name="AutoShape 43"/>
            <p:cNvSpPr>
              <a:spLocks noChangeShapeType="1"/>
            </p:cNvSpPr>
            <p:nvPr/>
          </p:nvSpPr>
          <p:spPr bwMode="auto">
            <a:xfrm>
              <a:off x="3720" y="2388"/>
              <a:ext cx="27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70" name="AutoShape 42"/>
            <p:cNvSpPr>
              <a:spLocks noChangeShapeType="1"/>
            </p:cNvSpPr>
            <p:nvPr/>
          </p:nvSpPr>
          <p:spPr bwMode="auto">
            <a:xfrm>
              <a:off x="3720" y="2388"/>
              <a:ext cx="1" cy="1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9" name="Oval 41"/>
            <p:cNvSpPr>
              <a:spLocks noChangeArrowheads="1"/>
            </p:cNvSpPr>
            <p:nvPr/>
          </p:nvSpPr>
          <p:spPr bwMode="auto">
            <a:xfrm>
              <a:off x="3721" y="2753"/>
              <a:ext cx="1019" cy="4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8" name="Rectangle 40"/>
            <p:cNvSpPr>
              <a:spLocks noChangeArrowheads="1"/>
            </p:cNvSpPr>
            <p:nvPr/>
          </p:nvSpPr>
          <p:spPr bwMode="auto">
            <a:xfrm>
              <a:off x="3960" y="2753"/>
              <a:ext cx="791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67" name="Oval 39"/>
            <p:cNvSpPr>
              <a:spLocks noChangeArrowheads="1"/>
            </p:cNvSpPr>
            <p:nvPr/>
          </p:nvSpPr>
          <p:spPr bwMode="auto">
            <a:xfrm>
              <a:off x="3721" y="3275"/>
              <a:ext cx="1019" cy="4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3960" y="3254"/>
              <a:ext cx="86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3960" y="3788"/>
              <a:ext cx="45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64" name="AutoShape 36"/>
            <p:cNvSpPr>
              <a:spLocks noChangeShapeType="1"/>
            </p:cNvSpPr>
            <p:nvPr/>
          </p:nvSpPr>
          <p:spPr bwMode="auto">
            <a:xfrm>
              <a:off x="4740" y="2970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3" name="AutoShape 35"/>
            <p:cNvSpPr>
              <a:spLocks noChangeShapeType="1"/>
            </p:cNvSpPr>
            <p:nvPr/>
          </p:nvSpPr>
          <p:spPr bwMode="auto">
            <a:xfrm>
              <a:off x="4740" y="3497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2" name="Oval 34"/>
            <p:cNvSpPr>
              <a:spLocks noChangeArrowheads="1"/>
            </p:cNvSpPr>
            <p:nvPr/>
          </p:nvSpPr>
          <p:spPr bwMode="auto">
            <a:xfrm>
              <a:off x="4881" y="4255"/>
              <a:ext cx="819" cy="8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1" name="AutoShape 33"/>
            <p:cNvSpPr>
              <a:spLocks noChangeShapeType="1"/>
            </p:cNvSpPr>
            <p:nvPr/>
          </p:nvSpPr>
          <p:spPr bwMode="auto">
            <a:xfrm>
              <a:off x="4981" y="4377"/>
              <a:ext cx="578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0" name="AutoShape 32"/>
            <p:cNvSpPr>
              <a:spLocks noChangeShapeType="1"/>
            </p:cNvSpPr>
            <p:nvPr/>
          </p:nvSpPr>
          <p:spPr bwMode="auto">
            <a:xfrm flipV="1">
              <a:off x="4981" y="4377"/>
              <a:ext cx="578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56" name="Group 28"/>
            <p:cNvGrpSpPr>
              <a:grpSpLocks/>
            </p:cNvGrpSpPr>
            <p:nvPr/>
          </p:nvGrpSpPr>
          <p:grpSpPr bwMode="auto">
            <a:xfrm>
              <a:off x="6495" y="4479"/>
              <a:ext cx="625" cy="945"/>
              <a:chOff x="7186" y="11073"/>
              <a:chExt cx="793" cy="1184"/>
            </a:xfrm>
          </p:grpSpPr>
          <p:sp>
            <p:nvSpPr>
              <p:cNvPr id="22559" name="Rectangle 31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58" name="AutoShape 30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57" name="AutoShape 29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55" name="AutoShape 27"/>
            <p:cNvSpPr>
              <a:spLocks noChangeShapeType="1"/>
            </p:cNvSpPr>
            <p:nvPr/>
          </p:nvSpPr>
          <p:spPr bwMode="auto">
            <a:xfrm>
              <a:off x="5700" y="4702"/>
              <a:ext cx="7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54" name="AutoShape 26"/>
            <p:cNvSpPr>
              <a:spLocks noChangeArrowheads="1"/>
            </p:cNvSpPr>
            <p:nvPr/>
          </p:nvSpPr>
          <p:spPr bwMode="auto">
            <a:xfrm>
              <a:off x="5040" y="2971"/>
              <a:ext cx="195" cy="1022"/>
            </a:xfrm>
            <a:prstGeom prst="downArrow">
              <a:avLst>
                <a:gd name="adj1" fmla="val 50000"/>
                <a:gd name="adj2" fmla="val 13102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6610" y="1701"/>
              <a:ext cx="51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6270" y="3942"/>
              <a:ext cx="143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第二操作数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51" name="AutoShape 23"/>
            <p:cNvSpPr>
              <a:spLocks noChangeShapeType="1"/>
            </p:cNvSpPr>
            <p:nvPr/>
          </p:nvSpPr>
          <p:spPr bwMode="auto">
            <a:xfrm>
              <a:off x="4429" y="4255"/>
              <a:ext cx="452" cy="2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50" name="AutoShape 22"/>
            <p:cNvSpPr>
              <a:spLocks noChangeShapeType="1"/>
            </p:cNvSpPr>
            <p:nvPr/>
          </p:nvSpPr>
          <p:spPr bwMode="auto">
            <a:xfrm flipV="1">
              <a:off x="4553" y="4842"/>
              <a:ext cx="328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7418" y="5096"/>
              <a:ext cx="375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915" y="4842"/>
              <a:ext cx="37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47" name="AutoShape 19"/>
            <p:cNvSpPr>
              <a:spLocks noChangeShapeType="1"/>
            </p:cNvSpPr>
            <p:nvPr/>
          </p:nvSpPr>
          <p:spPr bwMode="auto">
            <a:xfrm>
              <a:off x="7120" y="4701"/>
              <a:ext cx="7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46" name="AutoShape 18"/>
            <p:cNvSpPr>
              <a:spLocks noChangeArrowheads="1"/>
            </p:cNvSpPr>
            <p:nvPr/>
          </p:nvSpPr>
          <p:spPr bwMode="auto">
            <a:xfrm>
              <a:off x="7120" y="2136"/>
              <a:ext cx="585" cy="347"/>
            </a:xfrm>
            <a:prstGeom prst="rightArrow">
              <a:avLst>
                <a:gd name="adj1" fmla="val 50000"/>
                <a:gd name="adj2" fmla="val 4214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45" name="AutoShape 17"/>
            <p:cNvSpPr>
              <a:spLocks noChangeShapeType="1"/>
            </p:cNvSpPr>
            <p:nvPr/>
          </p:nvSpPr>
          <p:spPr bwMode="auto">
            <a:xfrm>
              <a:off x="7705" y="2301"/>
              <a:ext cx="1" cy="1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44" name="Oval 16"/>
            <p:cNvSpPr>
              <a:spLocks noChangeArrowheads="1"/>
            </p:cNvSpPr>
            <p:nvPr/>
          </p:nvSpPr>
          <p:spPr bwMode="auto">
            <a:xfrm>
              <a:off x="7706" y="2666"/>
              <a:ext cx="1019" cy="4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7945" y="2666"/>
              <a:ext cx="84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7706" y="3188"/>
              <a:ext cx="1019" cy="4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7945" y="3188"/>
              <a:ext cx="92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7945" y="3701"/>
              <a:ext cx="45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539" name="AutoShape 11"/>
            <p:cNvSpPr>
              <a:spLocks noChangeShapeType="1"/>
            </p:cNvSpPr>
            <p:nvPr/>
          </p:nvSpPr>
          <p:spPr bwMode="auto">
            <a:xfrm>
              <a:off x="8725" y="2883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38" name="AutoShape 10"/>
            <p:cNvSpPr>
              <a:spLocks noChangeShapeType="1"/>
            </p:cNvSpPr>
            <p:nvPr/>
          </p:nvSpPr>
          <p:spPr bwMode="auto">
            <a:xfrm>
              <a:off x="8725" y="3410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37" name="AutoShape 9"/>
            <p:cNvSpPr>
              <a:spLocks noChangeArrowheads="1"/>
            </p:cNvSpPr>
            <p:nvPr/>
          </p:nvSpPr>
          <p:spPr bwMode="auto">
            <a:xfrm>
              <a:off x="9025" y="2884"/>
              <a:ext cx="195" cy="1022"/>
            </a:xfrm>
            <a:prstGeom prst="downArrow">
              <a:avLst>
                <a:gd name="adj1" fmla="val 50000"/>
                <a:gd name="adj2" fmla="val 13102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7945" y="4377"/>
              <a:ext cx="810" cy="772"/>
              <a:chOff x="6970" y="4323"/>
              <a:chExt cx="961" cy="840"/>
            </a:xfrm>
          </p:grpSpPr>
          <p:sp>
            <p:nvSpPr>
              <p:cNvPr id="22536" name="Oval 8"/>
              <p:cNvSpPr>
                <a:spLocks noChangeArrowheads="1"/>
              </p:cNvSpPr>
              <p:nvPr/>
            </p:nvSpPr>
            <p:spPr bwMode="auto">
              <a:xfrm>
                <a:off x="6970" y="4323"/>
                <a:ext cx="961" cy="8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35" name="AutoShape 7"/>
              <p:cNvSpPr>
                <a:spLocks noChangeShapeType="1"/>
              </p:cNvSpPr>
              <p:nvPr/>
            </p:nvSpPr>
            <p:spPr bwMode="auto">
              <a:xfrm>
                <a:off x="7451" y="4323"/>
                <a:ext cx="2" cy="8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34" name="AutoShape 6"/>
              <p:cNvSpPr>
                <a:spLocks noChangeShapeType="1"/>
              </p:cNvSpPr>
              <p:nvPr/>
            </p:nvSpPr>
            <p:spPr bwMode="auto">
              <a:xfrm>
                <a:off x="6970" y="4743"/>
                <a:ext cx="96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32" name="AutoShape 4"/>
            <p:cNvSpPr>
              <a:spLocks noChangeShapeType="1"/>
            </p:cNvSpPr>
            <p:nvPr/>
          </p:nvSpPr>
          <p:spPr bwMode="auto">
            <a:xfrm flipV="1">
              <a:off x="7793" y="5095"/>
              <a:ext cx="328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31" name="AutoShape 3"/>
            <p:cNvSpPr>
              <a:spLocks noChangeShapeType="1"/>
            </p:cNvSpPr>
            <p:nvPr/>
          </p:nvSpPr>
          <p:spPr bwMode="auto">
            <a:xfrm>
              <a:off x="8725" y="4762"/>
              <a:ext cx="7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30" name="Rectangle 2"/>
            <p:cNvSpPr>
              <a:spLocks noChangeArrowheads="1"/>
            </p:cNvSpPr>
            <p:nvPr/>
          </p:nvSpPr>
          <p:spPr bwMode="auto">
            <a:xfrm>
              <a:off x="3960" y="4147"/>
              <a:ext cx="558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乘法器完成移位运算</a:t>
            </a:r>
            <a:endParaRPr lang="zh-CN" altLang="en-US" dirty="0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553" name="Group 1"/>
          <p:cNvGrpSpPr>
            <a:grpSpLocks noChangeAspect="1"/>
          </p:cNvGrpSpPr>
          <p:nvPr/>
        </p:nvGrpSpPr>
        <p:grpSpPr bwMode="auto">
          <a:xfrm>
            <a:off x="571472" y="1857364"/>
            <a:ext cx="8024849" cy="4500594"/>
            <a:chOff x="1800" y="1599"/>
            <a:chExt cx="8306" cy="6373"/>
          </a:xfrm>
        </p:grpSpPr>
        <p:sp>
          <p:nvSpPr>
            <p:cNvPr id="23581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800" y="1599"/>
              <a:ext cx="8306" cy="637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5445" y="2405"/>
              <a:ext cx="3720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577" name="Group 25"/>
            <p:cNvGrpSpPr>
              <a:grpSpLocks/>
            </p:cNvGrpSpPr>
            <p:nvPr/>
          </p:nvGrpSpPr>
          <p:grpSpPr bwMode="auto">
            <a:xfrm>
              <a:off x="2115" y="2000"/>
              <a:ext cx="1845" cy="405"/>
              <a:chOff x="2635" y="10045"/>
              <a:chExt cx="1599" cy="351"/>
            </a:xfrm>
          </p:grpSpPr>
          <p:sp>
            <p:nvSpPr>
              <p:cNvPr id="23579" name="Rectangle 27"/>
              <p:cNvSpPr>
                <a:spLocks noChangeArrowheads="1"/>
              </p:cNvSpPr>
              <p:nvPr/>
            </p:nvSpPr>
            <p:spPr bwMode="auto">
              <a:xfrm>
                <a:off x="2635" y="10045"/>
                <a:ext cx="1599" cy="3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/>
            </p:nvSpPr>
            <p:spPr bwMode="auto">
              <a:xfrm>
                <a:off x="3232" y="10045"/>
                <a:ext cx="518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Rm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23573" name="Group 21"/>
            <p:cNvGrpSpPr>
              <a:grpSpLocks/>
            </p:cNvGrpSpPr>
            <p:nvPr/>
          </p:nvGrpSpPr>
          <p:grpSpPr bwMode="auto">
            <a:xfrm>
              <a:off x="4272" y="2405"/>
              <a:ext cx="451" cy="405"/>
              <a:chOff x="4664" y="6919"/>
              <a:chExt cx="451" cy="405"/>
            </a:xfrm>
          </p:grpSpPr>
          <p:sp>
            <p:nvSpPr>
              <p:cNvPr id="23576" name="AutoShape 24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75" name="AutoShape 23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74" name="AutoShape 22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72" name="AutoShape 20"/>
            <p:cNvSpPr>
              <a:spLocks noChangeShapeType="1"/>
            </p:cNvSpPr>
            <p:nvPr/>
          </p:nvSpPr>
          <p:spPr bwMode="auto">
            <a:xfrm>
              <a:off x="3960" y="2203"/>
              <a:ext cx="378" cy="2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2170" y="2810"/>
              <a:ext cx="1621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’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b1&lt;&lt;num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70" name="AutoShape 18"/>
            <p:cNvSpPr>
              <a:spLocks noChangeShapeType="1"/>
            </p:cNvSpPr>
            <p:nvPr/>
          </p:nvSpPr>
          <p:spPr bwMode="auto">
            <a:xfrm flipV="1">
              <a:off x="3791" y="2751"/>
              <a:ext cx="547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69" name="AutoShape 17"/>
            <p:cNvSpPr>
              <a:spLocks noChangeShapeType="1"/>
            </p:cNvSpPr>
            <p:nvPr/>
          </p:nvSpPr>
          <p:spPr bwMode="auto">
            <a:xfrm flipV="1">
              <a:off x="4723" y="2602"/>
              <a:ext cx="602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6090" y="2405"/>
              <a:ext cx="1845" cy="405"/>
              <a:chOff x="2635" y="10045"/>
              <a:chExt cx="1599" cy="351"/>
            </a:xfrm>
          </p:grpSpPr>
          <p:sp>
            <p:nvSpPr>
              <p:cNvPr id="23568" name="Rectangle 16"/>
              <p:cNvSpPr>
                <a:spLocks noChangeArrowheads="1"/>
              </p:cNvSpPr>
              <p:nvPr/>
            </p:nvSpPr>
            <p:spPr bwMode="auto">
              <a:xfrm>
                <a:off x="2635" y="10045"/>
                <a:ext cx="1599" cy="3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67" name="Rectangle 15"/>
              <p:cNvSpPr>
                <a:spLocks noChangeArrowheads="1"/>
              </p:cNvSpPr>
              <p:nvPr/>
            </p:nvSpPr>
            <p:spPr bwMode="auto">
              <a:xfrm>
                <a:off x="3232" y="10045"/>
                <a:ext cx="518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Rm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8075" y="2405"/>
              <a:ext cx="1341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000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000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5481" y="2405"/>
              <a:ext cx="609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63" name="AutoShape 11"/>
            <p:cNvSpPr>
              <a:spLocks/>
            </p:cNvSpPr>
            <p:nvPr/>
          </p:nvSpPr>
          <p:spPr bwMode="auto">
            <a:xfrm rot="16200000">
              <a:off x="8213" y="1287"/>
              <a:ext cx="240" cy="1665"/>
            </a:xfrm>
            <a:prstGeom prst="rightBrace">
              <a:avLst>
                <a:gd name="adj1" fmla="val 578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62" name="AutoShape 10"/>
            <p:cNvSpPr>
              <a:spLocks/>
            </p:cNvSpPr>
            <p:nvPr/>
          </p:nvSpPr>
          <p:spPr bwMode="auto">
            <a:xfrm rot="16200000">
              <a:off x="6278" y="1250"/>
              <a:ext cx="240" cy="1665"/>
            </a:xfrm>
            <a:prstGeom prst="rightBrace">
              <a:avLst>
                <a:gd name="adj1" fmla="val 578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7744" y="1599"/>
              <a:ext cx="167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低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32 </a:t>
              </a: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位：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8390" y="3125"/>
              <a:ext cx="59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num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59" name="AutoShape 7"/>
            <p:cNvSpPr>
              <a:spLocks/>
            </p:cNvSpPr>
            <p:nvPr/>
          </p:nvSpPr>
          <p:spPr bwMode="auto">
            <a:xfrm rot="5400000">
              <a:off x="8430" y="2390"/>
              <a:ext cx="240" cy="1230"/>
            </a:xfrm>
            <a:prstGeom prst="rightBrace">
              <a:avLst>
                <a:gd name="adj1" fmla="val 4270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5565" y="1599"/>
              <a:ext cx="152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高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32 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位：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2280" y="3878"/>
              <a:ext cx="655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逻辑左移：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&lt;&lt;num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，移位结果为：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2280" y="4591"/>
              <a:ext cx="655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逻辑右移：移位结果取高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32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位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，因此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num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应该取反加一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2244" y="5342"/>
              <a:ext cx="6555" cy="1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算术右移：移位数目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num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会取反加一，移位结果取高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32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位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。如果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[31]==0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，移位方式和逻辑右移相同；如果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[31]==1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，则在乘法器前对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取反，结果再对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进行取反，即得最终结果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54" name="Rectangle 2"/>
            <p:cNvSpPr>
              <a:spLocks noChangeArrowheads="1"/>
            </p:cNvSpPr>
            <p:nvPr/>
          </p:nvSpPr>
          <p:spPr bwMode="auto">
            <a:xfrm>
              <a:off x="2318" y="7163"/>
              <a:ext cx="6555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循环右移：移位数目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num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会取反加一，移位结果等于：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B|A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（两者相或），即得最终移位结果。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的处理器架构</a:t>
            </a:r>
            <a:endParaRPr lang="zh-CN" altLang="en-US" dirty="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577" name="Group 1"/>
          <p:cNvGrpSpPr>
            <a:grpSpLocks noChangeAspect="1"/>
          </p:cNvGrpSpPr>
          <p:nvPr/>
        </p:nvGrpSpPr>
        <p:grpSpPr bwMode="auto">
          <a:xfrm>
            <a:off x="785786" y="1714162"/>
            <a:ext cx="8072494" cy="913137"/>
            <a:chOff x="2362" y="9599"/>
            <a:chExt cx="7200" cy="1247"/>
          </a:xfrm>
        </p:grpSpPr>
        <p:sp>
          <p:nvSpPr>
            <p:cNvPr id="24583" name="AutoShape 7"/>
            <p:cNvSpPr>
              <a:spLocks noChangeAspect="1" noChangeArrowheads="1" noTextEdit="1"/>
            </p:cNvSpPr>
            <p:nvPr/>
          </p:nvSpPr>
          <p:spPr bwMode="auto">
            <a:xfrm>
              <a:off x="2362" y="9697"/>
              <a:ext cx="7200" cy="114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3063" y="9697"/>
              <a:ext cx="1061" cy="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4221" y="10299"/>
              <a:ext cx="664" cy="326"/>
            </a:xfrm>
            <a:prstGeom prst="rightArrow">
              <a:avLst>
                <a:gd name="adj1" fmla="val 50000"/>
                <a:gd name="adj2" fmla="val 5092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5038" y="9599"/>
              <a:ext cx="1061" cy="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79" name="AutoShape 3"/>
            <p:cNvSpPr>
              <a:spLocks noChangeArrowheads="1"/>
            </p:cNvSpPr>
            <p:nvPr/>
          </p:nvSpPr>
          <p:spPr bwMode="auto">
            <a:xfrm>
              <a:off x="6120" y="10299"/>
              <a:ext cx="664" cy="326"/>
            </a:xfrm>
            <a:prstGeom prst="rightArrow">
              <a:avLst>
                <a:gd name="adj1" fmla="val 50000"/>
                <a:gd name="adj2" fmla="val 5092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6950" y="9697"/>
              <a:ext cx="1061" cy="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588" name="Group 12"/>
          <p:cNvGrpSpPr>
            <a:grpSpLocks noChangeAspect="1"/>
          </p:cNvGrpSpPr>
          <p:nvPr/>
        </p:nvGrpSpPr>
        <p:grpSpPr bwMode="auto">
          <a:xfrm>
            <a:off x="571472" y="2928934"/>
            <a:ext cx="8148164" cy="3446400"/>
            <a:chOff x="1800" y="4587"/>
            <a:chExt cx="8772" cy="4354"/>
          </a:xfrm>
        </p:grpSpPr>
        <p:sp>
          <p:nvSpPr>
            <p:cNvPr id="24634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33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32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31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30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29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28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27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4616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24619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18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17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15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14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13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4609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24612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11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10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08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03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02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01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00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9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8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96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5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4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3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2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304</TotalTime>
  <Words>354</Words>
  <Application>Microsoft Office PowerPoint</Application>
  <PresentationFormat>全屏显示(4:3)</PresentationFormat>
  <Paragraphs>76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TTP- XUP-DIGILENT上海德致伦</vt:lpstr>
      <vt:lpstr>针对ARM9的设计架构</vt:lpstr>
      <vt:lpstr>ARMv4架构指令集</vt:lpstr>
      <vt:lpstr>兼容ARM9处理器的主体架构：乘加结构</vt:lpstr>
      <vt:lpstr>兼容ARM9处理器的运算框图</vt:lpstr>
      <vt:lpstr>乘法器完成移位运算</vt:lpstr>
      <vt:lpstr>兼容ARM9的处理器架构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针对ARM9的设计架构</dc:title>
  <dc:creator>Lixinbing</dc:creator>
  <cp:lastModifiedBy>Lixinbing</cp:lastModifiedBy>
  <cp:revision>12</cp:revision>
  <dcterms:created xsi:type="dcterms:W3CDTF">2012-04-20T07:37:23Z</dcterms:created>
  <dcterms:modified xsi:type="dcterms:W3CDTF">2012-04-20T13:01:23Z</dcterms:modified>
</cp:coreProperties>
</file>