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23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09" r:id="rId12"/>
    <p:sldId id="311" r:id="rId13"/>
    <p:sldId id="319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6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68433"/>
    <a:srgbClr val="22CC4F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的处理器架构实现</a:t>
            </a:r>
            <a:endParaRPr lang="en-US" altLang="zh-C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(risclite@gmail.com)	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2012.04.21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数据互锁生成与消失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Rs——</a:t>
            </a:r>
            <a:r>
              <a:rPr lang="zh-CN" altLang="en-US" dirty="0" smtClean="0"/>
              <a:t>第二级使用寄存器组，第三级和第四级写入寄存器组同一地址产生互锁</a:t>
            </a:r>
            <a:endParaRPr lang="en-US" altLang="zh-CN" dirty="0" smtClean="0"/>
          </a:p>
          <a:p>
            <a:r>
              <a:rPr lang="en-US" altLang="zh-CN" dirty="0" err="1" smtClean="0"/>
              <a:t>Rn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第三级使用寄存器组，只有</a:t>
            </a:r>
            <a:r>
              <a:rPr lang="en-US" altLang="zh-CN" dirty="0" smtClean="0"/>
              <a:t>LDR</a:t>
            </a:r>
            <a:r>
              <a:rPr lang="zh-CN" altLang="en-US" dirty="0" smtClean="0"/>
              <a:t>的目标地址寄存器相同产生互锁</a:t>
            </a:r>
            <a:endParaRPr lang="en-US" altLang="zh-CN" dirty="0" smtClean="0"/>
          </a:p>
          <a:p>
            <a:r>
              <a:rPr lang="zh-CN" altLang="en-US" dirty="0" smtClean="0"/>
              <a:t>互锁的消除方法：插入空指令，等待互锁的生成条件消失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多周期指令的执行</a:t>
            </a:r>
            <a:r>
              <a:rPr lang="en-US" altLang="zh-CN" dirty="0" smtClean="0"/>
              <a:t>——LDM</a:t>
            </a:r>
            <a:endParaRPr lang="zh-CN" altLang="en-US" dirty="0"/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71472" y="1857364"/>
            <a:ext cx="8148164" cy="4517970"/>
            <a:chOff x="1800" y="4587"/>
            <a:chExt cx="8772" cy="4354"/>
          </a:xfrm>
        </p:grpSpPr>
        <p:sp>
          <p:nvSpPr>
            <p:cNvPr id="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43636" y="23574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00760" y="278605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LDM R13!,[R2~R0]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86578" y="235743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16’b111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1670" y="2428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15140" y="49291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15140" y="542926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86578" y="23452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16’b110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72462" y="47863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072462" y="528638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15140" y="4917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5140" y="542926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43702" y="23452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16’b100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15140" y="491705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15140" y="54292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72462" y="47863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43900" y="52742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71670" y="2428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15140" y="2357430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16’b000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2462" y="47741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43900" y="52742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86578" y="35004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3886" y="39290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R13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多周期指令的生成与执行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一条指令多个周期：</a:t>
            </a:r>
            <a:r>
              <a:rPr lang="en-US" altLang="zh-CN" dirty="0" smtClean="0"/>
              <a:t>LDM/SWP/MULTL</a:t>
            </a:r>
          </a:p>
          <a:p>
            <a:r>
              <a:rPr lang="zh-CN" altLang="en-US" dirty="0" smtClean="0"/>
              <a:t>解决方法：停止取新指令，第二级指令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，第三级多周期指令继续执行，第三级的执行状态不断变化，最后退出</a:t>
            </a:r>
            <a:endParaRPr lang="en-US" altLang="zh-CN" dirty="0" smtClean="0"/>
          </a:p>
          <a:p>
            <a:r>
              <a:rPr lang="en-US" altLang="zh-CN" dirty="0" smtClean="0"/>
              <a:t>SWP/MULTL</a:t>
            </a:r>
            <a:r>
              <a:rPr lang="zh-CN" altLang="en-US" dirty="0" smtClean="0"/>
              <a:t>两个周期执行，较简单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周期指令</a:t>
            </a:r>
            <a:r>
              <a:rPr lang="en-US" altLang="zh-CN" dirty="0" smtClean="0"/>
              <a:t>LDM</a:t>
            </a:r>
            <a:r>
              <a:rPr lang="zh-CN" altLang="en-US" dirty="0" smtClean="0"/>
              <a:t>的状态变化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1785926"/>
            <a:ext cx="75009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+mj-lt"/>
              </a:rPr>
              <a:t>	</a:t>
            </a:r>
            <a:r>
              <a:rPr lang="en-US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[0</a:t>
            </a:r>
            <a:r>
              <a:rPr lang="en-US" dirty="0" smtClean="0">
                <a:latin typeface="+mj-lt"/>
              </a:rPr>
              <a:t>] &lt;= #`DEL 1'b0;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</a:t>
            </a:r>
            <a:r>
              <a:rPr lang="en-US" dirty="0" smtClean="0">
                <a:latin typeface="+mj-lt"/>
              </a:rPr>
              <a:t>] &lt;= #`DEL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[0]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[1] : 1'b0;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[2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[2] : 1'b0;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[3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[2:0]))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[3] : 1'b0;		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[4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[3:0]))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[4] : 1'b0;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[5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[4:0]))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[5] : 1'b0;	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[6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[5:0]))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[6] : 1'b0;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[7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[6:0]))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[7] : 1'b0;		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[8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[7:0]))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[8] : 1'b0;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[9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[8:0]))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[9] : 1'b0;	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[10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[9:0]))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[10] : 1'b0;	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[11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[10:0]))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[11] : 1'b0;	    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[12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[11:0]))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[12] : 1'b0;	 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[13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[12:0]))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[13] : 1'b0;	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[14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[13:0]))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[14] : 1'b0;	 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[15</a:t>
            </a:r>
            <a:r>
              <a:rPr lang="en-US" dirty="0" smtClean="0">
                <a:latin typeface="+mj-lt"/>
              </a:rPr>
              <a:t>] &lt;= #`DEL (|(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[14:0])) ? </a:t>
            </a:r>
            <a:r>
              <a:rPr lang="en-US" dirty="0" err="1" smtClean="0">
                <a:latin typeface="+mj-lt"/>
              </a:rPr>
              <a:t>cmd</a:t>
            </a:r>
            <a:r>
              <a:rPr lang="en-US" dirty="0" smtClean="0">
                <a:latin typeface="+mj-lt"/>
              </a:rPr>
              <a:t>[15] : 1'b0;	 	</a:t>
            </a:r>
            <a:endParaRPr lang="zh-CN" alt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七个中断：复位、数据处理异常、</a:t>
            </a:r>
            <a:r>
              <a:rPr lang="en-US" dirty="0" smtClean="0"/>
              <a:t>FIQ</a:t>
            </a:r>
            <a:r>
              <a:rPr lang="zh-CN" altLang="en-US" dirty="0" smtClean="0"/>
              <a:t>快速中断、</a:t>
            </a:r>
            <a:r>
              <a:rPr lang="en-US" dirty="0" smtClean="0"/>
              <a:t>IRQ</a:t>
            </a:r>
            <a:r>
              <a:rPr lang="zh-CN" altLang="en-US" dirty="0" smtClean="0"/>
              <a:t>中断、取指令异常、未定义指令、软中断</a:t>
            </a:r>
            <a:r>
              <a:rPr lang="en-US" dirty="0" smtClean="0"/>
              <a:t>(SWI)</a:t>
            </a:r>
            <a:endParaRPr lang="en-US" altLang="zh-CN" dirty="0" smtClean="0"/>
          </a:p>
          <a:p>
            <a:r>
              <a:rPr lang="zh-CN" altLang="en-US" dirty="0" smtClean="0"/>
              <a:t>通常的步骤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保存下一条指令地址进入</a:t>
            </a:r>
            <a:r>
              <a:rPr lang="en-US" altLang="zh-CN" dirty="0" smtClean="0"/>
              <a:t>R14</a:t>
            </a:r>
          </a:p>
          <a:p>
            <a:pPr lvl="1"/>
            <a:r>
              <a:rPr lang="zh-CN" altLang="en-US" dirty="0" smtClean="0"/>
              <a:t>跳转入某个固定地址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CPSR</a:t>
            </a:r>
            <a:r>
              <a:rPr lang="zh-CN" altLang="en-US" dirty="0" smtClean="0"/>
              <a:t>拷贝入相应的</a:t>
            </a:r>
            <a:r>
              <a:rPr lang="en-US" altLang="zh-CN" dirty="0" smtClean="0"/>
              <a:t>SPSR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CPSR</a:t>
            </a:r>
            <a:r>
              <a:rPr lang="zh-CN" altLang="en-US" dirty="0" smtClean="0"/>
              <a:t>的相应控制位进行修改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514351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加强版的</a:t>
            </a:r>
            <a:r>
              <a:rPr lang="en-US" altLang="zh-CN" dirty="0" smtClean="0">
                <a:solidFill>
                  <a:srgbClr val="FF0000"/>
                </a:solidFill>
              </a:rPr>
              <a:t>BL</a:t>
            </a:r>
            <a:r>
              <a:rPr lang="zh-CN" altLang="en-US" dirty="0" smtClean="0">
                <a:solidFill>
                  <a:srgbClr val="FF0000"/>
                </a:solidFill>
              </a:rPr>
              <a:t>指令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复位中断的执行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rom_en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code_flag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cmd_flag</a:t>
            </a:r>
            <a:r>
              <a:rPr lang="zh-CN" altLang="en-US" dirty="0" smtClean="0"/>
              <a:t>复位为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，下一个周期，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地址生效，复位中断生效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第四级时发生数据处理异常，此时应停止下一条指令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第三级的执行；因此它也会对</a:t>
            </a:r>
            <a:r>
              <a:rPr lang="en-US" altLang="zh-CN" dirty="0" err="1" smtClean="0"/>
              <a:t>rom_en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code_flag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cmd_flag</a:t>
            </a:r>
            <a:r>
              <a:rPr lang="en-US" altLang="zh-CN" dirty="0" smtClean="0"/>
              <a:t>, PC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FIQ</a:t>
            </a:r>
            <a:r>
              <a:rPr lang="zh-CN" altLang="en-US" dirty="0" smtClean="0"/>
              <a:t>中断与</a:t>
            </a:r>
            <a:r>
              <a:rPr lang="en-US" altLang="zh-CN" dirty="0" smtClean="0"/>
              <a:t>IRQ</a:t>
            </a:r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不同点：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fiq</a:t>
            </a:r>
            <a:r>
              <a:rPr lang="zh-CN" altLang="en-US" dirty="0" smtClean="0"/>
              <a:t>输入端口引入中断；特点：异步，不定时。</a:t>
            </a:r>
            <a:endParaRPr lang="en-US" altLang="zh-CN" dirty="0" smtClean="0"/>
          </a:p>
          <a:p>
            <a:r>
              <a:rPr lang="en-US" altLang="zh-CN" dirty="0" smtClean="0"/>
              <a:t>FIQ/IRQ</a:t>
            </a:r>
            <a:r>
              <a:rPr lang="zh-CN" altLang="en-US" dirty="0" smtClean="0"/>
              <a:t>中断生效点：</a:t>
            </a:r>
            <a:r>
              <a:rPr lang="en-US" altLang="zh-CN" dirty="0" err="1" smtClean="0"/>
              <a:t>cmd_flag</a:t>
            </a:r>
            <a:r>
              <a:rPr lang="en-US" altLang="zh-CN" dirty="0" smtClean="0"/>
              <a:t>==1</a:t>
            </a:r>
            <a:r>
              <a:rPr lang="zh-CN" altLang="en-US" dirty="0" smtClean="0"/>
              <a:t>，表示当前正有指令执行</a:t>
            </a:r>
            <a:endParaRPr lang="en-US" altLang="zh-CN" dirty="0" smtClean="0"/>
          </a:p>
          <a:p>
            <a:r>
              <a:rPr lang="en-US" altLang="zh-CN" dirty="0" smtClean="0"/>
              <a:t>FIQ/IRQ</a:t>
            </a:r>
            <a:r>
              <a:rPr lang="zh-CN" altLang="en-US" dirty="0" smtClean="0"/>
              <a:t>中断先缓冲，等待</a:t>
            </a:r>
            <a:r>
              <a:rPr lang="en-US" altLang="zh-CN" dirty="0" err="1" smtClean="0"/>
              <a:t>cmde_flag</a:t>
            </a:r>
            <a:r>
              <a:rPr lang="zh-CN" altLang="en-US" dirty="0" smtClean="0"/>
              <a:t>有效，优点：中断点可控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取指令异常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在第二级</a:t>
            </a:r>
            <a:r>
              <a:rPr lang="en-US" altLang="zh-CN" dirty="0" err="1" smtClean="0"/>
              <a:t>code_flag</a:t>
            </a:r>
            <a:r>
              <a:rPr lang="zh-CN" altLang="en-US" dirty="0" smtClean="0"/>
              <a:t>时出现，但不能立即生效，原因在于可能跳转</a:t>
            </a:r>
            <a:endParaRPr lang="en-US" altLang="zh-CN" dirty="0" smtClean="0"/>
          </a:p>
          <a:p>
            <a:r>
              <a:rPr lang="zh-CN" altLang="en-US" dirty="0" smtClean="0"/>
              <a:t>在第三级</a:t>
            </a:r>
            <a:r>
              <a:rPr lang="en-US" altLang="zh-CN" dirty="0" err="1" smtClean="0"/>
              <a:t>cmd_flag</a:t>
            </a:r>
            <a:r>
              <a:rPr lang="zh-CN" altLang="en-US" dirty="0" smtClean="0"/>
              <a:t>时，如果此时取指令异常，执行取指令异常中断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未定义指令中断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在第二级</a:t>
            </a:r>
            <a:r>
              <a:rPr lang="en-US" altLang="zh-CN" dirty="0" err="1" smtClean="0"/>
              <a:t>code_flag</a:t>
            </a:r>
            <a:r>
              <a:rPr lang="zh-CN" altLang="en-US" dirty="0" smtClean="0"/>
              <a:t>时，可以判断该指令是否属于合法指令，但不能立即生效</a:t>
            </a:r>
            <a:endParaRPr lang="en-US" altLang="zh-CN" dirty="0" smtClean="0"/>
          </a:p>
          <a:p>
            <a:r>
              <a:rPr lang="zh-CN" altLang="en-US" dirty="0" smtClean="0"/>
              <a:t>在第三级</a:t>
            </a:r>
            <a:r>
              <a:rPr lang="en-US" altLang="zh-CN" dirty="0" err="1" smtClean="0"/>
              <a:t>cmd_flag</a:t>
            </a:r>
            <a:r>
              <a:rPr lang="zh-CN" altLang="en-US" dirty="0" smtClean="0"/>
              <a:t>时，如果此时的指令属于未定义指令，执行未定义指令中断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处理器架构</a:t>
            </a:r>
            <a:endParaRPr lang="zh-CN" altLang="en-US" dirty="0"/>
          </a:p>
        </p:txBody>
      </p:sp>
      <p:grpSp>
        <p:nvGrpSpPr>
          <p:cNvPr id="19" name="Group 12"/>
          <p:cNvGrpSpPr>
            <a:grpSpLocks noChangeAspect="1"/>
          </p:cNvGrpSpPr>
          <p:nvPr/>
        </p:nvGrpSpPr>
        <p:grpSpPr bwMode="auto">
          <a:xfrm>
            <a:off x="571472" y="1857364"/>
            <a:ext cx="8148164" cy="4517970"/>
            <a:chOff x="1800" y="4587"/>
            <a:chExt cx="8772" cy="4354"/>
          </a:xfrm>
        </p:grpSpPr>
        <p:sp>
          <p:nvSpPr>
            <p:cNvPr id="20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5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63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60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5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</a:t>
            </a:r>
            <a:r>
              <a:rPr lang="zh-CN" altLang="en-US" dirty="0" smtClean="0"/>
              <a:t>软中断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</a:t>
            </a:r>
            <a:r>
              <a:rPr lang="zh-CN" altLang="en-US" dirty="0" smtClean="0"/>
              <a:t>软中断是一条特殊的指令，执行特殊的跳转功能。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寄存器之间指令的执行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642942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z="2000" dirty="0" smtClean="0"/>
              <a:t>单周期指令：</a:t>
            </a:r>
            <a:r>
              <a:rPr lang="en-US" sz="2000" dirty="0" smtClean="0"/>
              <a:t>DP0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DP1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 DP2</a:t>
            </a:r>
            <a:r>
              <a:rPr lang="zh-CN" altLang="en-US" sz="2000" dirty="0" smtClean="0"/>
              <a:t>、 </a:t>
            </a:r>
            <a:r>
              <a:rPr lang="en-US" sz="2000" dirty="0" smtClean="0"/>
              <a:t>MULT</a:t>
            </a:r>
            <a:r>
              <a:rPr lang="zh-CN" altLang="en-US" sz="2000" dirty="0" smtClean="0"/>
              <a:t>、</a:t>
            </a:r>
            <a:r>
              <a:rPr lang="en-US" sz="2000" strike="sngStrike" dirty="0" smtClean="0"/>
              <a:t>MULTL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 MRS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MSR0</a:t>
            </a:r>
            <a:r>
              <a:rPr lang="zh-CN" altLang="en-US" sz="2000" dirty="0" smtClean="0"/>
              <a:t>、 </a:t>
            </a:r>
            <a:r>
              <a:rPr lang="en-US" sz="2000" dirty="0" smtClean="0"/>
              <a:t>MSR1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 BX</a:t>
            </a:r>
            <a:r>
              <a:rPr lang="zh-CN" altLang="en-US" sz="2000" dirty="0" smtClean="0"/>
              <a:t>、 </a:t>
            </a:r>
            <a:r>
              <a:rPr lang="en-US" sz="2000" dirty="0" smtClean="0"/>
              <a:t>SWI</a:t>
            </a:r>
          </a:p>
          <a:p>
            <a:endParaRPr lang="zh-CN" altLang="en-US" dirty="0"/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71472" y="2500306"/>
            <a:ext cx="8148164" cy="3875028"/>
            <a:chOff x="1800" y="4587"/>
            <a:chExt cx="8772" cy="4354"/>
          </a:xfrm>
        </p:grpSpPr>
        <p:sp>
          <p:nvSpPr>
            <p:cNvPr id="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428728" y="335756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32’h40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4612" y="3143248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ADD R3, R2,R1 </a:t>
            </a:r>
            <a:r>
              <a:rPr lang="en-US" altLang="zh-CN" dirty="0" err="1" smtClean="0">
                <a:solidFill>
                  <a:srgbClr val="FF0000"/>
                </a:solidFill>
              </a:rPr>
              <a:t>ror</a:t>
            </a:r>
            <a:r>
              <a:rPr lang="en-US" altLang="zh-CN" dirty="0" smtClean="0">
                <a:solidFill>
                  <a:srgbClr val="FF0000"/>
                </a:solidFill>
              </a:rPr>
              <a:t> R0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28926" y="400050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488" y="51435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3504" y="3143248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ADD R3, R2,R1 </a:t>
            </a:r>
            <a:r>
              <a:rPr lang="en-US" altLang="zh-CN" dirty="0" err="1" smtClean="0">
                <a:solidFill>
                  <a:srgbClr val="FF0000"/>
                </a:solidFill>
              </a:rPr>
              <a:t>ror</a:t>
            </a:r>
            <a:r>
              <a:rPr lang="en-US" altLang="zh-CN" dirty="0" smtClean="0">
                <a:solidFill>
                  <a:srgbClr val="FF0000"/>
                </a:solidFill>
              </a:rPr>
              <a:t> R0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14942" y="40005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00562" y="47863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32’h?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86578" y="407194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数据池访问指令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写操作</a:t>
            </a:r>
            <a:endParaRPr lang="zh-CN" altLang="en-US" dirty="0"/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71472" y="1857364"/>
            <a:ext cx="8148164" cy="4517970"/>
            <a:chOff x="1800" y="4587"/>
            <a:chExt cx="8772" cy="4354"/>
          </a:xfrm>
        </p:grpSpPr>
        <p:sp>
          <p:nvSpPr>
            <p:cNvPr id="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42976" y="2857496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32’h40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86050" y="2643182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STR R3, R2,[R1 </a:t>
            </a:r>
            <a:r>
              <a:rPr lang="en-US" altLang="zh-CN" dirty="0" err="1" smtClean="0">
                <a:solidFill>
                  <a:srgbClr val="FF0000"/>
                </a:solidFill>
              </a:rPr>
              <a:t>lsr</a:t>
            </a:r>
            <a:r>
              <a:rPr lang="en-US" altLang="zh-CN" dirty="0" smtClean="0">
                <a:solidFill>
                  <a:srgbClr val="FF0000"/>
                </a:solidFill>
              </a:rPr>
              <a:t> 4]!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00364" y="350043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28926" y="485776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1’b1&lt;&lt;4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7818" y="2571744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STR R3, R2,[R1 </a:t>
            </a:r>
            <a:r>
              <a:rPr lang="en-US" altLang="zh-CN" dirty="0" err="1" smtClean="0">
                <a:solidFill>
                  <a:srgbClr val="FF0000"/>
                </a:solidFill>
              </a:rPr>
              <a:t>lsr</a:t>
            </a:r>
            <a:r>
              <a:rPr lang="en-US" altLang="zh-CN" dirty="0" smtClean="0">
                <a:solidFill>
                  <a:srgbClr val="FF0000"/>
                </a:solidFill>
              </a:rPr>
              <a:t> 4]!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14942" y="350043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29124" y="46434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32’h?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5643578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R3-&gt;</a:t>
            </a:r>
            <a:r>
              <a:rPr lang="zh-CN" altLang="en-US" dirty="0" smtClean="0">
                <a:solidFill>
                  <a:srgbClr val="FF0000"/>
                </a:solidFill>
              </a:rPr>
              <a:t>送入数据池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3702" y="3571876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数据池访问指令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读操作</a:t>
            </a:r>
            <a:endParaRPr lang="zh-CN" altLang="en-US" dirty="0"/>
          </a:p>
        </p:txBody>
      </p:sp>
      <p:grpSp>
        <p:nvGrpSpPr>
          <p:cNvPr id="3" name="Group 12"/>
          <p:cNvGrpSpPr>
            <a:grpSpLocks noChangeAspect="1"/>
          </p:cNvGrpSpPr>
          <p:nvPr/>
        </p:nvGrpSpPr>
        <p:grpSpPr bwMode="auto">
          <a:xfrm>
            <a:off x="571472" y="1857364"/>
            <a:ext cx="8148164" cy="4517970"/>
            <a:chOff x="1800" y="4587"/>
            <a:chExt cx="8772" cy="4354"/>
          </a:xfrm>
        </p:grpSpPr>
        <p:sp>
          <p:nvSpPr>
            <p:cNvPr id="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42976" y="2857496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32’h40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86050" y="2643182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LDR R3, R2,[R1 </a:t>
            </a:r>
            <a:r>
              <a:rPr lang="en-US" altLang="zh-CN" dirty="0" err="1" smtClean="0">
                <a:solidFill>
                  <a:srgbClr val="FF0000"/>
                </a:solidFill>
              </a:rPr>
              <a:t>lsr</a:t>
            </a:r>
            <a:r>
              <a:rPr lang="en-US" altLang="zh-CN" dirty="0" smtClean="0">
                <a:solidFill>
                  <a:srgbClr val="FF0000"/>
                </a:solidFill>
              </a:rPr>
              <a:t> 4]!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00364" y="350043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28926" y="485776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1’b1&lt;&lt;4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7818" y="2571744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LDR R3, R2,[R1 </a:t>
            </a:r>
            <a:r>
              <a:rPr lang="en-US" altLang="zh-CN" dirty="0" err="1" smtClean="0">
                <a:solidFill>
                  <a:srgbClr val="FF0000"/>
                </a:solidFill>
              </a:rPr>
              <a:t>lsr</a:t>
            </a:r>
            <a:r>
              <a:rPr lang="en-US" altLang="zh-CN" dirty="0" smtClean="0">
                <a:solidFill>
                  <a:srgbClr val="FF0000"/>
                </a:solidFill>
              </a:rPr>
              <a:t> 4]!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14942" y="350043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29124" y="46434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32’h?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8016" y="3643314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57950" y="5072074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9586" y="5072074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1’b1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四种异常处理状况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跳转指令：</a:t>
            </a:r>
            <a:r>
              <a:rPr lang="en-US" altLang="zh-CN" dirty="0" smtClean="0"/>
              <a:t>B, BX, DP</a:t>
            </a:r>
            <a:r>
              <a:rPr lang="zh-CN" altLang="en-US" dirty="0" smtClean="0"/>
              <a:t>类指令</a:t>
            </a:r>
            <a:r>
              <a:rPr lang="en-US" altLang="zh-CN" dirty="0" smtClean="0"/>
              <a:t>(PC), LDR</a:t>
            </a:r>
            <a:r>
              <a:rPr lang="zh-CN" altLang="en-US" dirty="0" smtClean="0"/>
              <a:t>类指令</a:t>
            </a:r>
            <a:r>
              <a:rPr lang="en-US" altLang="zh-CN" dirty="0" smtClean="0"/>
              <a:t>(PC)</a:t>
            </a:r>
          </a:p>
          <a:p>
            <a:r>
              <a:rPr lang="zh-CN" altLang="en-US" dirty="0" smtClean="0"/>
              <a:t>数据互锁：紧邻的指令发生数据冲突</a:t>
            </a:r>
            <a:endParaRPr lang="en-US" altLang="zh-CN" dirty="0" smtClean="0"/>
          </a:p>
          <a:p>
            <a:r>
              <a:rPr lang="zh-CN" altLang="en-US" dirty="0" smtClean="0"/>
              <a:t>多周期指令：</a:t>
            </a:r>
            <a:r>
              <a:rPr lang="en-US" altLang="zh-CN" dirty="0" smtClean="0"/>
              <a:t>MULTL, SWP, LDM</a:t>
            </a:r>
          </a:p>
          <a:p>
            <a:r>
              <a:rPr lang="zh-CN" altLang="en-US" dirty="0" smtClean="0"/>
              <a:t>中断的执行：另外一种指令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跳转指令的执行</a:t>
            </a:r>
            <a:endParaRPr lang="zh-CN" altLang="en-US" dirty="0"/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71472" y="1857364"/>
            <a:ext cx="8148164" cy="4517970"/>
            <a:chOff x="1800" y="4587"/>
            <a:chExt cx="8772" cy="4354"/>
          </a:xfrm>
        </p:grpSpPr>
        <p:sp>
          <p:nvSpPr>
            <p:cNvPr id="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928794" y="23574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00232" y="350043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[B]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22859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00496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5074" y="23574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00760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yyy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5074" y="2357430"/>
            <a:ext cx="5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0760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xxx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71934" y="2285992"/>
            <a:ext cx="5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71934" y="2714620"/>
            <a:ext cx="5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6050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57488" y="364331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立即数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28794" y="2345288"/>
            <a:ext cx="5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57356" y="350043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[ADD]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86512" y="24167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6512" y="27739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B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12250" y="370261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R15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37779" y="4429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立即数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83468" y="36311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83886" y="39883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R15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1934" y="22859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1934" y="278605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ADD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28794" y="2345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57356" y="34290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[SUB]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15074" y="235743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29322" y="271462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71934" y="22859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00496" y="271462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SUB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28794" y="23574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00166" y="34882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新地址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数据互锁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紧邻指令冲突</a:t>
            </a:r>
            <a:endParaRPr lang="zh-CN" altLang="en-US" dirty="0"/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71472" y="1857364"/>
            <a:ext cx="8148164" cy="4517970"/>
            <a:chOff x="1800" y="4587"/>
            <a:chExt cx="8772" cy="4354"/>
          </a:xfrm>
        </p:grpSpPr>
        <p:sp>
          <p:nvSpPr>
            <p:cNvPr id="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86050" y="2428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4612" y="300037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ADD R3,R2 [R1 </a:t>
            </a:r>
            <a:r>
              <a:rPr lang="en-US" altLang="zh-CN" dirty="0" err="1" smtClean="0">
                <a:solidFill>
                  <a:srgbClr val="FF0000"/>
                </a:solidFill>
              </a:rPr>
              <a:t>lsr</a:t>
            </a:r>
            <a:r>
              <a:rPr lang="en-US" altLang="zh-CN" dirty="0" smtClean="0">
                <a:solidFill>
                  <a:srgbClr val="FF0000"/>
                </a:solidFill>
              </a:rPr>
              <a:t> R0]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57488" y="364331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14612" y="492919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43504" y="3500438"/>
            <a:ext cx="470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392906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R1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8016" y="35004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57950" y="22859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0760" y="26431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xxx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500826" y="3500438"/>
            <a:ext cx="1214446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001024" y="535782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R0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2462" y="49291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643834" y="4929198"/>
            <a:ext cx="1214446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572264" y="535782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R2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43702" y="49291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215074" y="4929198"/>
            <a:ext cx="1214446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0" grpId="0" animBg="1"/>
      <p:bldP spid="61" grpId="0"/>
      <p:bldP spid="62" grpId="0"/>
      <p:bldP spid="63" grpId="0" animBg="1"/>
      <p:bldP spid="64" grpId="0"/>
      <p:bldP spid="65" grpId="0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数据互锁的解决方法</a:t>
            </a:r>
            <a:endParaRPr lang="zh-CN" altLang="en-US" dirty="0"/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71472" y="1857364"/>
            <a:ext cx="8148164" cy="4517970"/>
            <a:chOff x="1800" y="4587"/>
            <a:chExt cx="8772" cy="4354"/>
          </a:xfrm>
        </p:grpSpPr>
        <p:sp>
          <p:nvSpPr>
            <p:cNvPr id="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86050" y="2428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4612" y="300037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ADD R3,R2 [R1 </a:t>
            </a:r>
            <a:r>
              <a:rPr lang="en-US" altLang="zh-CN" dirty="0" err="1" smtClean="0">
                <a:solidFill>
                  <a:srgbClr val="FF0000"/>
                </a:solidFill>
              </a:rPr>
              <a:t>lsr</a:t>
            </a:r>
            <a:r>
              <a:rPr lang="en-US" altLang="zh-CN" dirty="0" smtClean="0">
                <a:solidFill>
                  <a:srgbClr val="FF0000"/>
                </a:solidFill>
              </a:rPr>
              <a:t> R0]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57488" y="364331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14612" y="492919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43504" y="3500438"/>
            <a:ext cx="470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392906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R1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8016" y="35004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57950" y="22859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0760" y="26431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xxx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01024" y="535782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R0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2462" y="49291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72264" y="535782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R2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43702" y="49291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1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57950" y="22859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0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0694" y="26431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ADD R3,R2 [R1 </a:t>
            </a:r>
            <a:r>
              <a:rPr lang="en-US" altLang="zh-CN" dirty="0" err="1" smtClean="0">
                <a:solidFill>
                  <a:srgbClr val="168433"/>
                </a:solidFill>
              </a:rPr>
              <a:t>lsr</a:t>
            </a:r>
            <a:r>
              <a:rPr lang="en-US" altLang="zh-CN" dirty="0" smtClean="0">
                <a:solidFill>
                  <a:srgbClr val="168433"/>
                </a:solidFill>
              </a:rPr>
              <a:t> R0]</a:t>
            </a:r>
            <a:endParaRPr lang="zh-CN" altLang="en-US" dirty="0">
              <a:solidFill>
                <a:srgbClr val="168433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28794" y="235743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68433"/>
                </a:solidFill>
              </a:rPr>
              <a:t>0</a:t>
            </a:r>
            <a:endParaRPr lang="zh-CN" altLang="en-US" dirty="0">
              <a:solidFill>
                <a:srgbClr val="1684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6994E-6 L 0.14931 -0.0141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5607E-7 L 0.15139 -0.004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-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1" grpId="0"/>
      <p:bldP spid="62" grpId="0"/>
      <p:bldP spid="64" grpId="0"/>
      <p:bldP spid="65" grpId="0"/>
      <p:bldP spid="67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1045</TotalTime>
  <Words>1032</Words>
  <Application>Microsoft Office PowerPoint</Application>
  <PresentationFormat>全屏显示(4:3)</PresentationFormat>
  <Paragraphs>354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TTP- XUP-DIGILENT上海德致伦</vt:lpstr>
      <vt:lpstr>兼容ARM9的处理器架构实现</vt:lpstr>
      <vt:lpstr>兼容ARM9处理器架构</vt:lpstr>
      <vt:lpstr>寄存器之间指令的执行</vt:lpstr>
      <vt:lpstr>数据池访问指令——写操作</vt:lpstr>
      <vt:lpstr>数据池访问指令——读操作</vt:lpstr>
      <vt:lpstr>四种异常处理状况</vt:lpstr>
      <vt:lpstr>跳转指令的执行</vt:lpstr>
      <vt:lpstr>数据互锁——紧邻指令冲突</vt:lpstr>
      <vt:lpstr>数据互锁的解决方法</vt:lpstr>
      <vt:lpstr>数据互锁生成与消失</vt:lpstr>
      <vt:lpstr>多周期指令的执行——LDM</vt:lpstr>
      <vt:lpstr>多周期指令的生成与执行</vt:lpstr>
      <vt:lpstr>多周期指令LDM的状态变化</vt:lpstr>
      <vt:lpstr>中断的执行</vt:lpstr>
      <vt:lpstr>复位中断的执行</vt:lpstr>
      <vt:lpstr>数据处理异常</vt:lpstr>
      <vt:lpstr>FIQ中断与IRQ中断</vt:lpstr>
      <vt:lpstr>取指令异常</vt:lpstr>
      <vt:lpstr>未定义指令中断</vt:lpstr>
      <vt:lpstr>SWI软中断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兼容ARM9的处理器架构实现</dc:title>
  <dc:creator>Lixinbing</dc:creator>
  <cp:lastModifiedBy>Lixinbing</cp:lastModifiedBy>
  <cp:revision>62</cp:revision>
  <dcterms:created xsi:type="dcterms:W3CDTF">2012-04-21T12:58:11Z</dcterms:created>
  <dcterms:modified xsi:type="dcterms:W3CDTF">2012-04-22T06:27:42Z</dcterms:modified>
</cp:coreProperties>
</file>