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23"/>
  </p:notesMasterIdLst>
  <p:sldIdLst>
    <p:sldId id="256" r:id="rId2"/>
    <p:sldId id="335" r:id="rId3"/>
    <p:sldId id="337" r:id="rId4"/>
    <p:sldId id="338" r:id="rId5"/>
    <p:sldId id="339" r:id="rId6"/>
    <p:sldId id="340" r:id="rId7"/>
    <p:sldId id="336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26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51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52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2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0" dirty="0" smtClean="0">
                <a:effectLst/>
                <a:latin typeface="华文新魏" pitchFamily="2" charset="-122"/>
                <a:ea typeface="华文新魏" pitchFamily="2" charset="-122"/>
              </a:rPr>
              <a:t>兼容</a:t>
            </a:r>
            <a:r>
              <a:rPr lang="en-US" altLang="zh-CN" b="0" dirty="0" smtClean="0">
                <a:effectLst/>
                <a:latin typeface="华文新魏" pitchFamily="2" charset="-122"/>
                <a:ea typeface="华文新魏" pitchFamily="2" charset="-122"/>
              </a:rPr>
              <a:t>ARM9</a:t>
            </a:r>
            <a:r>
              <a:rPr lang="zh-CN" altLang="en-US" b="0" dirty="0" smtClean="0">
                <a:effectLst/>
                <a:latin typeface="华文新魏" pitchFamily="2" charset="-122"/>
                <a:ea typeface="华文新魏" pitchFamily="2" charset="-122"/>
              </a:rPr>
              <a:t>的软核处理器</a:t>
            </a:r>
            <a:r>
              <a:rPr lang="en-US" altLang="zh-CN" b="0" dirty="0" smtClean="0">
                <a:effectLst/>
                <a:latin typeface="华文新魏" pitchFamily="2" charset="-122"/>
                <a:ea typeface="华文新魏" pitchFamily="2" charset="-122"/>
              </a:rPr>
              <a:t>RTL</a:t>
            </a:r>
            <a:r>
              <a:rPr lang="zh-CN" altLang="en-US" b="0" dirty="0" smtClean="0">
                <a:effectLst/>
                <a:latin typeface="华文新魏" pitchFamily="2" charset="-122"/>
                <a:ea typeface="华文新魏" pitchFamily="2" charset="-122"/>
              </a:rPr>
              <a:t>设计</a:t>
            </a:r>
            <a:endParaRPr lang="zh-CN" altLang="en-US" b="0" dirty="0"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新兵</a:t>
            </a:r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(risclite@gmail.com)	</a:t>
            </a:r>
            <a:endParaRPr lang="en-US" altLang="zh-CN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2012.04.21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</a:t>
            </a:r>
            <a:r>
              <a:rPr lang="zh-CN" altLang="en-US" dirty="0" smtClean="0"/>
              <a:t>级的乘法完成移位</a:t>
            </a:r>
            <a:endParaRPr lang="zh-CN" altLang="en-US" dirty="0"/>
          </a:p>
        </p:txBody>
      </p:sp>
      <p:sp>
        <p:nvSpPr>
          <p:cNvPr id="26674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625" name="Group 1"/>
          <p:cNvGrpSpPr>
            <a:grpSpLocks noChangeAspect="1"/>
          </p:cNvGrpSpPr>
          <p:nvPr/>
        </p:nvGrpSpPr>
        <p:grpSpPr bwMode="auto">
          <a:xfrm>
            <a:off x="428596" y="1500174"/>
            <a:ext cx="8501122" cy="5087326"/>
            <a:chOff x="1800" y="2715"/>
            <a:chExt cx="8280" cy="4956"/>
          </a:xfrm>
        </p:grpSpPr>
        <p:sp>
          <p:nvSpPr>
            <p:cNvPr id="26673" name="AutoShape 49"/>
            <p:cNvSpPr>
              <a:spLocks noChangeAspect="1" noChangeArrowheads="1" noTextEdit="1"/>
            </p:cNvSpPr>
            <p:nvPr/>
          </p:nvSpPr>
          <p:spPr bwMode="auto">
            <a:xfrm>
              <a:off x="1800" y="2715"/>
              <a:ext cx="8280" cy="495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6664" name="Group 40"/>
            <p:cNvGrpSpPr>
              <a:grpSpLocks/>
            </p:cNvGrpSpPr>
            <p:nvPr/>
          </p:nvGrpSpPr>
          <p:grpSpPr bwMode="auto">
            <a:xfrm>
              <a:off x="2340" y="4253"/>
              <a:ext cx="900" cy="2494"/>
              <a:chOff x="2340" y="4253"/>
              <a:chExt cx="900" cy="2494"/>
            </a:xfrm>
          </p:grpSpPr>
          <p:sp>
            <p:nvSpPr>
              <p:cNvPr id="26672" name="Rectangle 48"/>
              <p:cNvSpPr>
                <a:spLocks noChangeArrowheads="1"/>
              </p:cNvSpPr>
              <p:nvPr/>
            </p:nvSpPr>
            <p:spPr bwMode="auto">
              <a:xfrm>
                <a:off x="2340" y="4253"/>
                <a:ext cx="900" cy="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71" name="Rectangle 47"/>
              <p:cNvSpPr>
                <a:spLocks noChangeArrowheads="1"/>
              </p:cNvSpPr>
              <p:nvPr/>
            </p:nvSpPr>
            <p:spPr bwMode="auto">
              <a:xfrm>
                <a:off x="2340" y="4566"/>
                <a:ext cx="900" cy="3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70" name="Rectangle 46"/>
              <p:cNvSpPr>
                <a:spLocks noChangeArrowheads="1"/>
              </p:cNvSpPr>
              <p:nvPr/>
            </p:nvSpPr>
            <p:spPr bwMode="auto">
              <a:xfrm>
                <a:off x="2340" y="4878"/>
                <a:ext cx="900" cy="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69" name="Rectangle 45"/>
              <p:cNvSpPr>
                <a:spLocks noChangeArrowheads="1"/>
              </p:cNvSpPr>
              <p:nvPr/>
            </p:nvSpPr>
            <p:spPr bwMode="auto">
              <a:xfrm>
                <a:off x="2340" y="5189"/>
                <a:ext cx="900" cy="3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68" name="Rectangle 44"/>
              <p:cNvSpPr>
                <a:spLocks noChangeArrowheads="1"/>
              </p:cNvSpPr>
              <p:nvPr/>
            </p:nvSpPr>
            <p:spPr bwMode="auto">
              <a:xfrm>
                <a:off x="2340" y="5501"/>
                <a:ext cx="900" cy="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67" name="Rectangle 43"/>
              <p:cNvSpPr>
                <a:spLocks noChangeArrowheads="1"/>
              </p:cNvSpPr>
              <p:nvPr/>
            </p:nvSpPr>
            <p:spPr bwMode="auto">
              <a:xfrm>
                <a:off x="2340" y="5814"/>
                <a:ext cx="900" cy="3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66" name="Rectangle 42"/>
              <p:cNvSpPr>
                <a:spLocks noChangeArrowheads="1"/>
              </p:cNvSpPr>
              <p:nvPr/>
            </p:nvSpPr>
            <p:spPr bwMode="auto">
              <a:xfrm>
                <a:off x="2340" y="6124"/>
                <a:ext cx="900" cy="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65" name="Rectangle 41"/>
              <p:cNvSpPr>
                <a:spLocks noChangeArrowheads="1"/>
              </p:cNvSpPr>
              <p:nvPr/>
            </p:nvSpPr>
            <p:spPr bwMode="auto">
              <a:xfrm>
                <a:off x="2340" y="6437"/>
                <a:ext cx="900" cy="3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2340" y="5094"/>
              <a:ext cx="147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寄存器组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662" name="AutoShape 38"/>
            <p:cNvSpPr>
              <a:spLocks noChangeArrowheads="1"/>
            </p:cNvSpPr>
            <p:nvPr/>
          </p:nvSpPr>
          <p:spPr bwMode="auto">
            <a:xfrm rot="16200000">
              <a:off x="3504" y="4239"/>
              <a:ext cx="1092" cy="179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61" name="AutoShape 37"/>
            <p:cNvSpPr>
              <a:spLocks noChangeArrowheads="1"/>
            </p:cNvSpPr>
            <p:nvPr/>
          </p:nvSpPr>
          <p:spPr bwMode="auto">
            <a:xfrm>
              <a:off x="3252" y="4563"/>
              <a:ext cx="720" cy="156"/>
            </a:xfrm>
            <a:prstGeom prst="rightArrow">
              <a:avLst>
                <a:gd name="adj1" fmla="val 50000"/>
                <a:gd name="adj2" fmla="val 11538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3420" y="4095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 flipV="1">
              <a:off x="4094" y="3471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3109" y="3035"/>
              <a:ext cx="1463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ode_is_xxx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3272" y="4650"/>
              <a:ext cx="104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code_rma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2866" y="3750"/>
              <a:ext cx="55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4770" y="3915"/>
              <a:ext cx="107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code_rm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654" name="AutoShape 30"/>
            <p:cNvSpPr>
              <a:spLocks noChangeArrowheads="1"/>
            </p:cNvSpPr>
            <p:nvPr/>
          </p:nvSpPr>
          <p:spPr bwMode="auto">
            <a:xfrm rot="16200000">
              <a:off x="3494" y="6519"/>
              <a:ext cx="1092" cy="179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53" name="AutoShape 29"/>
            <p:cNvSpPr>
              <a:spLocks noChangeArrowheads="1"/>
            </p:cNvSpPr>
            <p:nvPr/>
          </p:nvSpPr>
          <p:spPr bwMode="auto">
            <a:xfrm>
              <a:off x="3236" y="6228"/>
              <a:ext cx="720" cy="156"/>
            </a:xfrm>
            <a:prstGeom prst="rightArrow">
              <a:avLst>
                <a:gd name="adj1" fmla="val 50000"/>
                <a:gd name="adj2" fmla="val 11538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3426" y="693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2940" y="5850"/>
              <a:ext cx="104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code_rsa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2686" y="6780"/>
              <a:ext cx="55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649" name="AutoShape 25"/>
            <p:cNvSpPr>
              <a:spLocks noChangeArrowheads="1"/>
            </p:cNvSpPr>
            <p:nvPr/>
          </p:nvSpPr>
          <p:spPr bwMode="auto">
            <a:xfrm>
              <a:off x="4126" y="6528"/>
              <a:ext cx="314" cy="91"/>
            </a:xfrm>
            <a:prstGeom prst="rightArrow">
              <a:avLst>
                <a:gd name="adj1" fmla="val 50000"/>
                <a:gd name="adj2" fmla="val 8626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4178" y="6765"/>
              <a:ext cx="15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code_rot_num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647" name="Oval 23"/>
            <p:cNvSpPr>
              <a:spLocks noChangeArrowheads="1"/>
            </p:cNvSpPr>
            <p:nvPr/>
          </p:nvSpPr>
          <p:spPr bwMode="auto">
            <a:xfrm>
              <a:off x="7656" y="4965"/>
              <a:ext cx="464" cy="4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7730" y="5040"/>
              <a:ext cx="328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 flipV="1">
              <a:off x="7730" y="5010"/>
              <a:ext cx="27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6920" y="4320"/>
              <a:ext cx="766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7310" y="5370"/>
              <a:ext cx="39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8120" y="5190"/>
              <a:ext cx="896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 flipV="1">
              <a:off x="3540" y="5685"/>
              <a:ext cx="0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3554" y="5700"/>
              <a:ext cx="3163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4429" y="6252"/>
              <a:ext cx="2024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4462" y="6315"/>
              <a:ext cx="209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’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b1&lt;&lt;</a:t>
              </a: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code_rot_num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6420" y="6507"/>
              <a:ext cx="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36" name="AutoShape 12"/>
            <p:cNvSpPr>
              <a:spLocks noChangeArrowheads="1"/>
            </p:cNvSpPr>
            <p:nvPr/>
          </p:nvSpPr>
          <p:spPr bwMode="auto">
            <a:xfrm rot="16200000">
              <a:off x="6239" y="5923"/>
              <a:ext cx="1092" cy="179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6871" y="5899"/>
              <a:ext cx="46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4154" y="4331"/>
              <a:ext cx="2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6630" name="Group 6"/>
            <p:cNvGrpSpPr>
              <a:grpSpLocks/>
            </p:cNvGrpSpPr>
            <p:nvPr/>
          </p:nvGrpSpPr>
          <p:grpSpPr bwMode="auto">
            <a:xfrm>
              <a:off x="9027" y="5035"/>
              <a:ext cx="405" cy="544"/>
              <a:chOff x="7186" y="11073"/>
              <a:chExt cx="793" cy="1184"/>
            </a:xfrm>
          </p:grpSpPr>
          <p:sp>
            <p:nvSpPr>
              <p:cNvPr id="26633" name="Rectangle 9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32" name="AutoShape 8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31" name="AutoShape 7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8092" y="4651"/>
              <a:ext cx="100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mult_ans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628" name="Line 4"/>
            <p:cNvSpPr>
              <a:spLocks noChangeShapeType="1"/>
            </p:cNvSpPr>
            <p:nvPr/>
          </p:nvSpPr>
          <p:spPr bwMode="auto">
            <a:xfrm>
              <a:off x="9445" y="5179"/>
              <a:ext cx="3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9225" y="4539"/>
              <a:ext cx="85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reg_ans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626" name="Rectangle 2"/>
            <p:cNvSpPr>
              <a:spLocks noChangeArrowheads="1"/>
            </p:cNvSpPr>
            <p:nvPr/>
          </p:nvSpPr>
          <p:spPr bwMode="auto">
            <a:xfrm>
              <a:off x="7080" y="6011"/>
              <a:ext cx="85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code_rs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第二级的</a:t>
            </a:r>
            <a:r>
              <a:rPr lang="en-US" altLang="zh-CN" dirty="0" err="1" smtClean="0"/>
              <a:t>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57364"/>
            <a:ext cx="4929190" cy="428628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+mj-lt"/>
              </a:rPr>
              <a:t>always @ ( </a:t>
            </a:r>
            <a:r>
              <a:rPr lang="en-US" sz="1800" dirty="0" smtClean="0">
                <a:latin typeface="+mj-lt"/>
              </a:rPr>
              <a:t>*)</a:t>
            </a:r>
            <a:endParaRPr lang="zh-CN" alt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if ( code_is_ldrh1|code_is_ldrsb1|code_is_ldrsh1 )</a:t>
            </a:r>
            <a:endParaRPr lang="zh-CN" alt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   	</a:t>
            </a:r>
            <a:r>
              <a:rPr lang="en-US" sz="1800" dirty="0" err="1" smtClean="0">
                <a:latin typeface="+mj-lt"/>
              </a:rPr>
              <a:t>code_rm</a:t>
            </a:r>
            <a:r>
              <a:rPr lang="en-US" sz="1800" dirty="0" smtClean="0">
                <a:latin typeface="+mj-lt"/>
              </a:rPr>
              <a:t> =  {code[11:8],code[3:0]};</a:t>
            </a:r>
            <a:endParaRPr lang="zh-CN" alt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else if ( </a:t>
            </a:r>
            <a:r>
              <a:rPr lang="en-US" sz="1800" dirty="0" err="1" smtClean="0">
                <a:latin typeface="+mj-lt"/>
              </a:rPr>
              <a:t>code_is_b</a:t>
            </a:r>
            <a:r>
              <a:rPr lang="en-US" sz="1800" dirty="0" smtClean="0">
                <a:latin typeface="+mj-lt"/>
              </a:rPr>
              <a:t> )	</a:t>
            </a:r>
            <a:endParaRPr lang="zh-CN" alt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    </a:t>
            </a:r>
            <a:r>
              <a:rPr lang="en-US" sz="1800" dirty="0" err="1" smtClean="0">
                <a:latin typeface="+mj-lt"/>
              </a:rPr>
              <a:t>code_rm</a:t>
            </a:r>
            <a:r>
              <a:rPr lang="en-US" sz="1800" dirty="0" smtClean="0">
                <a:latin typeface="+mj-lt"/>
              </a:rPr>
              <a:t> =  {{6{code[23]}},code[23:0],2'b0};</a:t>
            </a:r>
            <a:endParaRPr lang="zh-CN" alt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else if ( </a:t>
            </a:r>
            <a:r>
              <a:rPr lang="en-US" sz="1800" dirty="0" err="1" smtClean="0">
                <a:latin typeface="+mj-lt"/>
              </a:rPr>
              <a:t>code_is_ldm</a:t>
            </a:r>
            <a:r>
              <a:rPr lang="en-US" sz="1800" dirty="0" smtClean="0">
                <a:latin typeface="+mj-lt"/>
              </a:rPr>
              <a:t> )</a:t>
            </a:r>
            <a:endParaRPr lang="zh-CN" alt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    case( code[24:23] )</a:t>
            </a:r>
            <a:endParaRPr lang="zh-CN" alt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    2'd0 : </a:t>
            </a:r>
            <a:r>
              <a:rPr lang="en-US" sz="1800" dirty="0" err="1" smtClean="0">
                <a:latin typeface="+mj-lt"/>
              </a:rPr>
              <a:t>code_rm</a:t>
            </a:r>
            <a:r>
              <a:rPr lang="en-US" sz="1800" dirty="0" smtClean="0">
                <a:latin typeface="+mj-lt"/>
              </a:rPr>
              <a:t> =  {(</a:t>
            </a:r>
            <a:r>
              <a:rPr lang="en-US" sz="1800" dirty="0" err="1" smtClean="0">
                <a:latin typeface="+mj-lt"/>
              </a:rPr>
              <a:t>code_sum_m</a:t>
            </a:r>
            <a:r>
              <a:rPr lang="en-US" sz="1800" dirty="0" smtClean="0">
                <a:latin typeface="+mj-lt"/>
              </a:rPr>
              <a:t> - 1'b1),2'b0};</a:t>
            </a:r>
            <a:endParaRPr lang="zh-CN" alt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    2'd1 : </a:t>
            </a:r>
            <a:r>
              <a:rPr lang="en-US" sz="1800" dirty="0" err="1" smtClean="0">
                <a:latin typeface="+mj-lt"/>
              </a:rPr>
              <a:t>code_rm</a:t>
            </a:r>
            <a:r>
              <a:rPr lang="en-US" sz="1800" dirty="0" smtClean="0">
                <a:latin typeface="+mj-lt"/>
              </a:rPr>
              <a:t> =  0;</a:t>
            </a:r>
            <a:endParaRPr lang="zh-CN" alt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	2'd2 : </a:t>
            </a:r>
            <a:r>
              <a:rPr lang="en-US" sz="1800" dirty="0" err="1" smtClean="0">
                <a:latin typeface="+mj-lt"/>
              </a:rPr>
              <a:t>code_rm</a:t>
            </a:r>
            <a:r>
              <a:rPr lang="en-US" sz="1800" dirty="0" smtClean="0">
                <a:latin typeface="+mj-lt"/>
              </a:rPr>
              <a:t> =  {code_sum_m,2'b0};</a:t>
            </a:r>
            <a:endParaRPr lang="zh-CN" alt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	2'd3 : </a:t>
            </a:r>
            <a:r>
              <a:rPr lang="en-US" sz="1800" dirty="0" err="1" smtClean="0">
                <a:latin typeface="+mj-lt"/>
              </a:rPr>
              <a:t>code_rm</a:t>
            </a:r>
            <a:r>
              <a:rPr lang="en-US" sz="1800" dirty="0" smtClean="0">
                <a:latin typeface="+mj-lt"/>
              </a:rPr>
              <a:t> =  3'b100;</a:t>
            </a:r>
            <a:endParaRPr lang="zh-CN" altLang="en-US" sz="1800" dirty="0" smtClean="0">
              <a:latin typeface="+mj-lt"/>
            </a:endParaRPr>
          </a:p>
          <a:p>
            <a:pPr>
              <a:buNone/>
            </a:pPr>
            <a:r>
              <a:rPr lang="en-US" sz="1800" dirty="0" smtClean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endcase</a:t>
            </a:r>
            <a:endParaRPr lang="zh-CN" altLang="en-US" sz="1800" dirty="0" smtClean="0">
              <a:latin typeface="+mj-lt"/>
            </a:endParaRPr>
          </a:p>
          <a:p>
            <a:pPr>
              <a:buNone/>
            </a:pPr>
            <a:endParaRPr lang="zh-CN" altLang="en-US" sz="1600" dirty="0" smtClean="0">
              <a:latin typeface="+mj-lt"/>
            </a:endParaRPr>
          </a:p>
          <a:p>
            <a:pPr>
              <a:buNone/>
            </a:pPr>
            <a:endParaRPr lang="zh-CN" altLang="en-US" sz="1600" dirty="0">
              <a:latin typeface="+mj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14876" y="3000372"/>
            <a:ext cx="4429124" cy="321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1600" dirty="0" smtClean="0">
                <a:latin typeface="+mj-lt"/>
              </a:rPr>
              <a:t>else if ( code_is_ldr0 )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code_rm</a:t>
            </a:r>
            <a:r>
              <a:rPr lang="en-US" sz="1600" dirty="0" smtClean="0">
                <a:latin typeface="+mj-lt"/>
              </a:rPr>
              <a:t> =  code[11:0];	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else if ( code_is_msr1|code_is_dp2 )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code_rm</a:t>
            </a:r>
            <a:r>
              <a:rPr lang="en-US" sz="1600" dirty="0" smtClean="0">
                <a:latin typeface="+mj-lt"/>
              </a:rPr>
              <a:t> =  code[7:0];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else if ( </a:t>
            </a:r>
            <a:r>
              <a:rPr lang="en-US" sz="1600" dirty="0" err="1" smtClean="0">
                <a:latin typeface="+mj-lt"/>
              </a:rPr>
              <a:t>code_is_multl</a:t>
            </a:r>
            <a:r>
              <a:rPr lang="en-US" sz="1600" dirty="0" smtClean="0">
                <a:latin typeface="+mj-lt"/>
              </a:rPr>
              <a:t> &amp; code[22] &amp; </a:t>
            </a:r>
            <a:r>
              <a:rPr lang="en-US" sz="1600" dirty="0" err="1" smtClean="0">
                <a:latin typeface="+mj-lt"/>
              </a:rPr>
              <a:t>code_rma</a:t>
            </a:r>
            <a:r>
              <a:rPr lang="en-US" sz="1600" dirty="0" smtClean="0">
                <a:latin typeface="+mj-lt"/>
              </a:rPr>
              <a:t>[31] 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code_rm</a:t>
            </a:r>
            <a:r>
              <a:rPr lang="en-US" sz="1600" dirty="0" smtClean="0">
                <a:latin typeface="+mj-lt"/>
              </a:rPr>
              <a:t> =  ~</a:t>
            </a:r>
            <a:r>
              <a:rPr lang="en-US" sz="1600" dirty="0" err="1" smtClean="0">
                <a:latin typeface="+mj-lt"/>
              </a:rPr>
              <a:t>code_rma</a:t>
            </a:r>
            <a:r>
              <a:rPr lang="en-US" sz="1600" dirty="0" smtClean="0">
                <a:latin typeface="+mj-lt"/>
              </a:rPr>
              <a:t> + 1'b1;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else if ( ( (code[6:5]==2'b10) &amp; </a:t>
            </a:r>
            <a:r>
              <a:rPr lang="en-US" sz="1600" dirty="0" err="1" smtClean="0">
                <a:latin typeface="+mj-lt"/>
              </a:rPr>
              <a:t>code_rma</a:t>
            </a:r>
            <a:r>
              <a:rPr lang="en-US" sz="1600" dirty="0" smtClean="0">
                <a:latin typeface="+mj-lt"/>
              </a:rPr>
              <a:t>[31] ) &amp; (code_is_dp0|code_is_dp1|code_is_ldr1)  )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code_rm</a:t>
            </a:r>
            <a:r>
              <a:rPr lang="en-US" sz="1600" dirty="0" smtClean="0">
                <a:latin typeface="+mj-lt"/>
              </a:rPr>
              <a:t> =  ~</a:t>
            </a:r>
            <a:r>
              <a:rPr lang="en-US" sz="1600" dirty="0" err="1" smtClean="0">
                <a:latin typeface="+mj-lt"/>
              </a:rPr>
              <a:t>code_rma</a:t>
            </a:r>
            <a:r>
              <a:rPr lang="en-US" sz="1600" dirty="0" smtClean="0">
                <a:latin typeface="+mj-lt"/>
              </a:rPr>
              <a:t>;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smtClean="0">
                <a:latin typeface="+mj-lt"/>
              </a:rPr>
              <a:t>else</a:t>
            </a:r>
            <a:endParaRPr lang="zh-CN" altLang="en-US" sz="1600" dirty="0" smtClean="0">
              <a:latin typeface="+mj-lt"/>
            </a:endParaRPr>
          </a:p>
          <a:p>
            <a:pPr>
              <a:buNone/>
            </a:pPr>
            <a:r>
              <a:rPr lang="en-US" sz="1600" dirty="0" err="1" smtClean="0">
                <a:latin typeface="+mj-lt"/>
              </a:rPr>
              <a:t>code_rm</a:t>
            </a:r>
            <a:r>
              <a:rPr lang="en-US" sz="1600" dirty="0" smtClean="0">
                <a:latin typeface="+mj-lt"/>
              </a:rPr>
              <a:t> =  </a:t>
            </a:r>
            <a:r>
              <a:rPr lang="en-US" sz="1600" dirty="0" err="1" smtClean="0">
                <a:latin typeface="+mj-lt"/>
              </a:rPr>
              <a:t>code_rma</a:t>
            </a:r>
            <a:r>
              <a:rPr lang="en-US" sz="1600" dirty="0" smtClean="0">
                <a:latin typeface="+mj-lt"/>
              </a:rPr>
              <a:t>;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2607455" y="4107661"/>
            <a:ext cx="4286280" cy="714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</a:t>
            </a:r>
            <a:r>
              <a:rPr lang="zh-CN" altLang="en-US" dirty="0" smtClean="0"/>
              <a:t>级的</a:t>
            </a:r>
            <a:r>
              <a:rPr lang="en-US" altLang="zh-CN" dirty="0" smtClean="0"/>
              <a:t>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2000240"/>
            <a:ext cx="8229600" cy="3921299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always @ ( </a:t>
            </a:r>
            <a:r>
              <a:rPr lang="en-US" sz="2000" dirty="0" smtClean="0">
                <a:latin typeface="+mj-lt"/>
              </a:rPr>
              <a:t>*)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if ( </a:t>
            </a:r>
            <a:r>
              <a:rPr lang="en-US" sz="2000" dirty="0" err="1" smtClean="0">
                <a:latin typeface="+mj-lt"/>
              </a:rPr>
              <a:t>code_is_multl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if ( code[22] &amp; </a:t>
            </a:r>
            <a:r>
              <a:rPr lang="en-US" sz="2000" dirty="0" err="1" smtClean="0">
                <a:latin typeface="+mj-lt"/>
              </a:rPr>
              <a:t>code_rsa</a:t>
            </a:r>
            <a:r>
              <a:rPr lang="en-US" sz="2000" dirty="0" smtClean="0">
                <a:latin typeface="+mj-lt"/>
              </a:rPr>
              <a:t>[31]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    </a:t>
            </a:r>
            <a:r>
              <a:rPr lang="en-US" sz="2000" dirty="0" err="1" smtClean="0">
                <a:latin typeface="+mj-lt"/>
              </a:rPr>
              <a:t>code_rs</a:t>
            </a:r>
            <a:r>
              <a:rPr lang="en-US" sz="2000" dirty="0" smtClean="0">
                <a:latin typeface="+mj-lt"/>
              </a:rPr>
              <a:t> =  ~</a:t>
            </a:r>
            <a:r>
              <a:rPr lang="en-US" sz="2000" dirty="0" err="1" smtClean="0">
                <a:latin typeface="+mj-lt"/>
              </a:rPr>
              <a:t>code_rsa</a:t>
            </a:r>
            <a:r>
              <a:rPr lang="en-US" sz="2000" dirty="0" smtClean="0">
                <a:latin typeface="+mj-lt"/>
              </a:rPr>
              <a:t> + 1'b1;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else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    </a:t>
            </a:r>
            <a:r>
              <a:rPr lang="en-US" sz="2000" dirty="0" err="1" smtClean="0">
                <a:latin typeface="+mj-lt"/>
              </a:rPr>
              <a:t>code_rs</a:t>
            </a:r>
            <a:r>
              <a:rPr lang="en-US" sz="2000" dirty="0" smtClean="0">
                <a:latin typeface="+mj-lt"/>
              </a:rPr>
              <a:t> =  </a:t>
            </a:r>
            <a:r>
              <a:rPr lang="en-US" sz="2000" dirty="0" err="1" smtClean="0">
                <a:latin typeface="+mj-lt"/>
              </a:rPr>
              <a:t>code_rsa</a:t>
            </a:r>
            <a:r>
              <a:rPr lang="en-US" sz="2000" dirty="0" smtClean="0">
                <a:latin typeface="+mj-lt"/>
              </a:rPr>
              <a:t>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else if ( </a:t>
            </a:r>
            <a:r>
              <a:rPr lang="en-US" sz="2000" dirty="0" err="1" smtClean="0">
                <a:latin typeface="+mj-lt"/>
              </a:rPr>
              <a:t>code_is_mult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</a:t>
            </a:r>
            <a:r>
              <a:rPr lang="en-US" sz="2000" dirty="0" err="1" smtClean="0">
                <a:latin typeface="+mj-lt"/>
              </a:rPr>
              <a:t>code_rs</a:t>
            </a:r>
            <a:r>
              <a:rPr lang="en-US" sz="2000" dirty="0" smtClean="0">
                <a:latin typeface="+mj-lt"/>
              </a:rPr>
              <a:t> =  </a:t>
            </a:r>
            <a:r>
              <a:rPr lang="en-US" sz="2000" dirty="0" err="1" smtClean="0">
                <a:latin typeface="+mj-lt"/>
              </a:rPr>
              <a:t>code_rsa</a:t>
            </a:r>
            <a:r>
              <a:rPr lang="en-US" sz="2000" dirty="0" smtClean="0">
                <a:latin typeface="+mj-lt"/>
              </a:rPr>
              <a:t>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else begin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</a:t>
            </a:r>
            <a:r>
              <a:rPr lang="en-US" sz="2000" dirty="0" err="1" smtClean="0">
                <a:latin typeface="+mj-lt"/>
              </a:rPr>
              <a:t>code_rs</a:t>
            </a:r>
            <a:r>
              <a:rPr lang="en-US" sz="2000" dirty="0" smtClean="0">
                <a:latin typeface="+mj-lt"/>
              </a:rPr>
              <a:t> =  32'b0;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code_rs</a:t>
            </a:r>
            <a:r>
              <a:rPr lang="en-US" sz="2000" dirty="0" smtClean="0">
                <a:latin typeface="+mj-lt"/>
              </a:rPr>
              <a:t>[</a:t>
            </a:r>
            <a:r>
              <a:rPr lang="en-US" sz="2000" dirty="0" err="1" smtClean="0">
                <a:latin typeface="+mj-lt"/>
              </a:rPr>
              <a:t>code_rot_num</a:t>
            </a:r>
            <a:r>
              <a:rPr lang="en-US" sz="2000" dirty="0" smtClean="0">
                <a:latin typeface="+mj-lt"/>
              </a:rPr>
              <a:t>] = 1'b1;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end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endParaRPr lang="zh-CN" alt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</a:t>
            </a:r>
            <a:r>
              <a:rPr lang="zh-CN" altLang="en-US" dirty="0" smtClean="0"/>
              <a:t>级的乘法结果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38318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assign </a:t>
            </a:r>
            <a:r>
              <a:rPr lang="en-US" sz="2400" dirty="0" err="1" smtClean="0">
                <a:latin typeface="+mj-lt"/>
              </a:rPr>
              <a:t>mult_ans</a:t>
            </a:r>
            <a:r>
              <a:rPr lang="en-US" sz="2400" dirty="0" smtClean="0">
                <a:latin typeface="+mj-lt"/>
              </a:rPr>
              <a:t> =  </a:t>
            </a:r>
            <a:r>
              <a:rPr lang="en-US" sz="2400" dirty="0" err="1" smtClean="0">
                <a:latin typeface="+mj-lt"/>
              </a:rPr>
              <a:t>code_rm</a:t>
            </a:r>
            <a:r>
              <a:rPr lang="en-US" sz="2400" dirty="0" smtClean="0">
                <a:latin typeface="+mj-lt"/>
              </a:rPr>
              <a:t> * </a:t>
            </a:r>
            <a:r>
              <a:rPr lang="en-US" sz="2400" dirty="0" err="1" smtClean="0">
                <a:latin typeface="+mj-lt"/>
              </a:rPr>
              <a:t>code_rs</a:t>
            </a:r>
            <a:r>
              <a:rPr lang="en-US" sz="2400" dirty="0" smtClean="0">
                <a:latin typeface="+mj-lt"/>
              </a:rPr>
              <a:t>;</a:t>
            </a:r>
            <a:endParaRPr lang="zh-CN" altLang="en-US" sz="2400" dirty="0" smtClean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71472" y="2214554"/>
            <a:ext cx="8229600" cy="464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+mj-lt"/>
              </a:rPr>
              <a:t>always @ ( </a:t>
            </a:r>
            <a:r>
              <a:rPr lang="en-US" sz="2000" dirty="0" err="1" smtClean="0">
                <a:latin typeface="+mj-lt"/>
              </a:rPr>
              <a:t>posedge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clk</a:t>
            </a:r>
            <a:r>
              <a:rPr lang="en-US" sz="2000" dirty="0" smtClean="0">
                <a:latin typeface="+mj-lt"/>
              </a:rPr>
              <a:t> or </a:t>
            </a:r>
            <a:r>
              <a:rPr lang="en-US" sz="2000" dirty="0" err="1" smtClean="0">
                <a:latin typeface="+mj-lt"/>
              </a:rPr>
              <a:t>posedge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rst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if ( </a:t>
            </a:r>
            <a:r>
              <a:rPr lang="en-US" sz="2000" dirty="0" err="1" smtClean="0">
                <a:latin typeface="+mj-lt"/>
              </a:rPr>
              <a:t>rst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</a:t>
            </a:r>
            <a:r>
              <a:rPr lang="en-US" sz="2000" dirty="0" err="1" smtClean="0">
                <a:latin typeface="+mj-lt"/>
              </a:rPr>
              <a:t>reg_ans</a:t>
            </a:r>
            <a:r>
              <a:rPr lang="en-US" sz="2000" dirty="0" smtClean="0">
                <a:latin typeface="+mj-lt"/>
              </a:rPr>
              <a:t> &lt;= #`DEL 64'd0;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else if ( </a:t>
            </a:r>
            <a:r>
              <a:rPr lang="en-US" sz="2000" dirty="0" err="1" smtClean="0">
                <a:latin typeface="+mj-lt"/>
              </a:rPr>
              <a:t>cpu_en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if ( ~</a:t>
            </a:r>
            <a:r>
              <a:rPr lang="en-US" sz="2000" dirty="0" err="1" smtClean="0">
                <a:latin typeface="+mj-lt"/>
              </a:rPr>
              <a:t>hold_en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    </a:t>
            </a:r>
            <a:r>
              <a:rPr lang="en-US" sz="2000" dirty="0" err="1" smtClean="0">
                <a:latin typeface="+mj-lt"/>
              </a:rPr>
              <a:t>reg_ans</a:t>
            </a:r>
            <a:r>
              <a:rPr lang="en-US" sz="2000" dirty="0" smtClean="0">
                <a:latin typeface="+mj-lt"/>
              </a:rPr>
              <a:t> &lt;= #`DEL  </a:t>
            </a:r>
            <a:r>
              <a:rPr lang="en-US" sz="2000" dirty="0" err="1" smtClean="0">
                <a:latin typeface="+mj-lt"/>
              </a:rPr>
              <a:t>mult_ans</a:t>
            </a:r>
            <a:r>
              <a:rPr lang="en-US" sz="2000" dirty="0" smtClean="0">
                <a:latin typeface="+mj-lt"/>
              </a:rPr>
              <a:t>;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else </a:t>
            </a:r>
            <a:r>
              <a:rPr lang="en-US" sz="2000" dirty="0" smtClean="0">
                <a:latin typeface="+mj-lt"/>
              </a:rPr>
              <a:t>if ( </a:t>
            </a:r>
            <a:r>
              <a:rPr lang="en-US" sz="2000" dirty="0" err="1" smtClean="0">
                <a:latin typeface="+mj-lt"/>
              </a:rPr>
              <a:t>cmd_is_ldm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     </a:t>
            </a:r>
            <a:r>
              <a:rPr lang="en-US" sz="2000" dirty="0" smtClean="0">
                <a:latin typeface="+mj-lt"/>
              </a:rPr>
              <a:t>if ( </a:t>
            </a:r>
            <a:r>
              <a:rPr lang="en-US" sz="2000" dirty="0" err="1" smtClean="0">
                <a:latin typeface="+mj-lt"/>
              </a:rPr>
              <a:t>cmd_sum_m</a:t>
            </a:r>
            <a:r>
              <a:rPr lang="en-US" sz="2000" dirty="0" smtClean="0">
                <a:latin typeface="+mj-lt"/>
              </a:rPr>
              <a:t>==</a:t>
            </a:r>
            <a:r>
              <a:rPr lang="en-US" sz="2000" dirty="0" smtClean="0">
                <a:latin typeface="+mj-lt"/>
              </a:rPr>
              <a:t>5‘b1 </a:t>
            </a:r>
            <a:r>
              <a:rPr lang="en-US" sz="2000" dirty="0" smtClean="0">
                <a:latin typeface="+mj-lt"/>
              </a:rPr>
              <a:t>)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         </a:t>
            </a:r>
            <a:r>
              <a:rPr lang="en-US" sz="2000" dirty="0" err="1" smtClean="0">
                <a:latin typeface="+mj-lt"/>
              </a:rPr>
              <a:t>reg_ans</a:t>
            </a:r>
            <a:r>
              <a:rPr lang="en-US" sz="2000" dirty="0" smtClean="0">
                <a:latin typeface="+mj-lt"/>
              </a:rPr>
              <a:t>[6:2] &lt;= #`DEL </a:t>
            </a:r>
            <a:r>
              <a:rPr lang="en-US" sz="2000" dirty="0" err="1" smtClean="0">
                <a:latin typeface="+mj-lt"/>
              </a:rPr>
              <a:t>sum_m</a:t>
            </a:r>
            <a:r>
              <a:rPr lang="en-US" sz="2000" dirty="0" smtClean="0">
                <a:latin typeface="+mj-lt"/>
              </a:rPr>
              <a:t>;	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    </a:t>
            </a:r>
            <a:r>
              <a:rPr lang="en-US" sz="2000" dirty="0" smtClean="0">
                <a:latin typeface="+mj-lt"/>
              </a:rPr>
              <a:t>else if ( </a:t>
            </a:r>
            <a:r>
              <a:rPr lang="en-US" sz="2000" dirty="0" err="1" smtClean="0">
                <a:latin typeface="+mj-lt"/>
              </a:rPr>
              <a:t>cmd</a:t>
            </a:r>
            <a:r>
              <a:rPr lang="en-US" sz="2000" dirty="0" smtClean="0">
                <a:latin typeface="+mj-lt"/>
              </a:rPr>
              <a:t>[23] )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         </a:t>
            </a:r>
            <a:r>
              <a:rPr lang="en-US" sz="2000" dirty="0" err="1" smtClean="0">
                <a:latin typeface="+mj-lt"/>
              </a:rPr>
              <a:t>reg_ans</a:t>
            </a:r>
            <a:r>
              <a:rPr lang="en-US" sz="2000" dirty="0" smtClean="0">
                <a:latin typeface="+mj-lt"/>
              </a:rPr>
              <a:t>[6:2] &lt;= #`DEL </a:t>
            </a:r>
            <a:r>
              <a:rPr lang="en-US" sz="2000" dirty="0" err="1" smtClean="0">
                <a:latin typeface="+mj-lt"/>
              </a:rPr>
              <a:t>reg_ans</a:t>
            </a:r>
            <a:r>
              <a:rPr lang="en-US" sz="2000" dirty="0" smtClean="0">
                <a:latin typeface="+mj-lt"/>
              </a:rPr>
              <a:t>[6:2] + </a:t>
            </a:r>
            <a:r>
              <a:rPr lang="en-US" sz="2000" dirty="0" smtClean="0">
                <a:latin typeface="+mj-lt"/>
              </a:rPr>
              <a:t>1‘b1</a:t>
            </a:r>
            <a:r>
              <a:rPr lang="en-US" sz="2000" dirty="0" smtClean="0">
                <a:latin typeface="+mj-lt"/>
              </a:rPr>
              <a:t>;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   else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        </a:t>
            </a:r>
            <a:r>
              <a:rPr lang="en-US" sz="2000" dirty="0" err="1" smtClean="0">
                <a:latin typeface="+mj-lt"/>
              </a:rPr>
              <a:t>reg_ans</a:t>
            </a:r>
            <a:r>
              <a:rPr lang="en-US" sz="2000" dirty="0" smtClean="0">
                <a:latin typeface="+mj-lt"/>
              </a:rPr>
              <a:t>[6:2] &lt;= #`DEL </a:t>
            </a:r>
            <a:r>
              <a:rPr lang="en-US" sz="2000" dirty="0" err="1" smtClean="0">
                <a:latin typeface="+mj-lt"/>
              </a:rPr>
              <a:t>reg_ans</a:t>
            </a:r>
            <a:r>
              <a:rPr lang="en-US" sz="2000" dirty="0" smtClean="0">
                <a:latin typeface="+mj-lt"/>
              </a:rPr>
              <a:t>[6:2] - </a:t>
            </a:r>
            <a:r>
              <a:rPr lang="en-US" sz="2000" dirty="0" smtClean="0">
                <a:latin typeface="+mj-lt"/>
              </a:rPr>
              <a:t>1‘b1</a:t>
            </a:r>
            <a:r>
              <a:rPr lang="en-US" sz="2000" dirty="0" smtClean="0">
                <a:latin typeface="+mj-lt"/>
              </a:rPr>
              <a:t>;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 else</a:t>
            </a:r>
            <a:r>
              <a:rPr lang="en-US" sz="2000" dirty="0" smtClean="0">
                <a:latin typeface="+mj-lt"/>
              </a:rPr>
              <a:t>;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else;</a:t>
            </a:r>
            <a:endParaRPr lang="zh-CN" altLang="en-US" sz="200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第三级的</a:t>
            </a:r>
            <a:r>
              <a:rPr lang="en-US" altLang="zh-CN" dirty="0" err="1" smtClean="0"/>
              <a:t>cmd_flag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857364"/>
            <a:ext cx="8229600" cy="3921299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always @ ( </a:t>
            </a:r>
            <a:r>
              <a:rPr lang="en-US" sz="2000" dirty="0" err="1" smtClean="0">
                <a:latin typeface="+mj-lt"/>
              </a:rPr>
              <a:t>posedge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clk</a:t>
            </a:r>
            <a:r>
              <a:rPr lang="en-US" sz="2000" dirty="0" smtClean="0">
                <a:latin typeface="+mj-lt"/>
              </a:rPr>
              <a:t> or </a:t>
            </a:r>
            <a:r>
              <a:rPr lang="en-US" sz="2000" dirty="0" err="1" smtClean="0">
                <a:latin typeface="+mj-lt"/>
              </a:rPr>
              <a:t>posedge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rst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if ( </a:t>
            </a:r>
            <a:r>
              <a:rPr lang="en-US" sz="2000" dirty="0" err="1" smtClean="0">
                <a:latin typeface="+mj-lt"/>
              </a:rPr>
              <a:t>rst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</a:t>
            </a:r>
            <a:r>
              <a:rPr lang="en-US" sz="2000" dirty="0" err="1" smtClean="0">
                <a:latin typeface="+mj-lt"/>
              </a:rPr>
              <a:t>cmd_flag</a:t>
            </a:r>
            <a:r>
              <a:rPr lang="en-US" sz="2000" dirty="0" smtClean="0">
                <a:latin typeface="+mj-lt"/>
              </a:rPr>
              <a:t> &lt;= #`DEL 1'd0;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else if ( </a:t>
            </a:r>
            <a:r>
              <a:rPr lang="en-US" sz="2000" dirty="0" err="1" smtClean="0">
                <a:latin typeface="+mj-lt"/>
              </a:rPr>
              <a:t>cpu_en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if ( </a:t>
            </a:r>
            <a:r>
              <a:rPr lang="en-US" sz="2000" dirty="0" err="1" smtClean="0">
                <a:latin typeface="+mj-lt"/>
              </a:rPr>
              <a:t>int_all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    </a:t>
            </a:r>
            <a:r>
              <a:rPr lang="en-US" sz="2000" dirty="0" err="1" smtClean="0">
                <a:latin typeface="+mj-lt"/>
              </a:rPr>
              <a:t>cmd_flag</a:t>
            </a:r>
            <a:r>
              <a:rPr lang="en-US" sz="2000" dirty="0" smtClean="0">
                <a:latin typeface="+mj-lt"/>
              </a:rPr>
              <a:t> &lt;= #`DEL  0;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else if ( ~</a:t>
            </a:r>
            <a:r>
              <a:rPr lang="en-US" sz="2000" dirty="0" err="1" smtClean="0">
                <a:latin typeface="+mj-lt"/>
              </a:rPr>
              <a:t>hold_en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    if ( </a:t>
            </a:r>
            <a:r>
              <a:rPr lang="en-US" sz="2000" dirty="0" err="1" smtClean="0">
                <a:latin typeface="+mj-lt"/>
              </a:rPr>
              <a:t>wait_en</a:t>
            </a:r>
            <a:r>
              <a:rPr lang="en-US" sz="2000" dirty="0" smtClean="0">
                <a:latin typeface="+mj-lt"/>
              </a:rPr>
              <a:t> | </a:t>
            </a:r>
            <a:r>
              <a:rPr lang="en-US" sz="2000" dirty="0" err="1" smtClean="0">
                <a:latin typeface="+mj-lt"/>
              </a:rPr>
              <a:t>to_rf_vld</a:t>
            </a:r>
            <a:r>
              <a:rPr lang="en-US" sz="2000" dirty="0" smtClean="0">
                <a:latin typeface="+mj-lt"/>
              </a:rPr>
              <a:t> | </a:t>
            </a:r>
            <a:r>
              <a:rPr lang="en-US" sz="2000" dirty="0" err="1" smtClean="0">
                <a:latin typeface="+mj-lt"/>
              </a:rPr>
              <a:t>cha_rf_vld</a:t>
            </a:r>
            <a:r>
              <a:rPr lang="en-US" sz="2000" dirty="0" smtClean="0">
                <a:latin typeface="+mj-lt"/>
              </a:rPr>
              <a:t> | </a:t>
            </a:r>
            <a:r>
              <a:rPr lang="en-US" sz="2000" dirty="0" err="1" smtClean="0">
                <a:latin typeface="+mj-lt"/>
              </a:rPr>
              <a:t>go_rf_vld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    </a:t>
            </a:r>
            <a:r>
              <a:rPr lang="en-US" sz="2000" dirty="0" err="1" smtClean="0">
                <a:latin typeface="+mj-lt"/>
              </a:rPr>
              <a:t>cmd_flag</a:t>
            </a:r>
            <a:r>
              <a:rPr lang="en-US" sz="2000" dirty="0" smtClean="0">
                <a:latin typeface="+mj-lt"/>
              </a:rPr>
              <a:t> &lt;= #`DEL  0;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else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	    </a:t>
            </a:r>
            <a:r>
              <a:rPr lang="en-US" sz="2000" dirty="0" err="1" smtClean="0">
                <a:latin typeface="+mj-lt"/>
              </a:rPr>
              <a:t>cmd_flag</a:t>
            </a:r>
            <a:r>
              <a:rPr lang="en-US" sz="2000" dirty="0" smtClean="0">
                <a:latin typeface="+mj-lt"/>
              </a:rPr>
              <a:t> &lt;= #`DEL  </a:t>
            </a:r>
            <a:r>
              <a:rPr lang="en-US" sz="2000" dirty="0" err="1" smtClean="0">
                <a:latin typeface="+mj-lt"/>
              </a:rPr>
              <a:t>code_flag</a:t>
            </a:r>
            <a:r>
              <a:rPr lang="en-US" sz="2000" dirty="0" smtClean="0">
                <a:latin typeface="+mj-lt"/>
              </a:rPr>
              <a:t>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else;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else;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endParaRPr lang="zh-CN" alt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 smtClean="0"/>
              <a:t>级的加法运算</a:t>
            </a:r>
            <a:endParaRPr lang="zh-CN" altLang="en-US" dirty="0"/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9697" name="Group 1"/>
          <p:cNvGrpSpPr>
            <a:grpSpLocks noChangeAspect="1"/>
          </p:cNvGrpSpPr>
          <p:nvPr/>
        </p:nvGrpSpPr>
        <p:grpSpPr bwMode="auto">
          <a:xfrm>
            <a:off x="500034" y="1857364"/>
            <a:ext cx="7929618" cy="4492336"/>
            <a:chOff x="1800" y="1718"/>
            <a:chExt cx="8305" cy="4704"/>
          </a:xfrm>
        </p:grpSpPr>
        <p:sp>
          <p:nvSpPr>
            <p:cNvPr id="29742" name="AutoShape 46"/>
            <p:cNvSpPr>
              <a:spLocks noChangeAspect="1" noChangeArrowheads="1" noTextEdit="1"/>
            </p:cNvSpPr>
            <p:nvPr/>
          </p:nvSpPr>
          <p:spPr bwMode="auto">
            <a:xfrm>
              <a:off x="1800" y="1718"/>
              <a:ext cx="8305" cy="470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9738" name="Group 42"/>
            <p:cNvGrpSpPr>
              <a:grpSpLocks/>
            </p:cNvGrpSpPr>
            <p:nvPr/>
          </p:nvGrpSpPr>
          <p:grpSpPr bwMode="auto">
            <a:xfrm>
              <a:off x="2438" y="2150"/>
              <a:ext cx="560" cy="688"/>
              <a:chOff x="7186" y="11073"/>
              <a:chExt cx="793" cy="1184"/>
            </a:xfrm>
          </p:grpSpPr>
          <p:sp>
            <p:nvSpPr>
              <p:cNvPr id="29741" name="Rectangle 45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40" name="AutoShape 44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39" name="AutoShape 43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08" y="1718"/>
              <a:ext cx="149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reg_ans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[63:0]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>
              <a:off x="2988" y="2310"/>
              <a:ext cx="2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35" name="Oval 39"/>
            <p:cNvSpPr>
              <a:spLocks noChangeArrowheads="1"/>
            </p:cNvSpPr>
            <p:nvPr/>
          </p:nvSpPr>
          <p:spPr bwMode="auto">
            <a:xfrm>
              <a:off x="3307" y="2150"/>
              <a:ext cx="506" cy="3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>
              <a:off x="3824" y="2310"/>
              <a:ext cx="211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3901" y="1846"/>
              <a:ext cx="147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sec_operand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9724" name="Group 28"/>
            <p:cNvGrpSpPr>
              <a:grpSpLocks/>
            </p:cNvGrpSpPr>
            <p:nvPr/>
          </p:nvGrpSpPr>
          <p:grpSpPr bwMode="auto">
            <a:xfrm>
              <a:off x="2317" y="3254"/>
              <a:ext cx="900" cy="2192"/>
              <a:chOff x="2340" y="4253"/>
              <a:chExt cx="900" cy="2494"/>
            </a:xfrm>
          </p:grpSpPr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2340" y="4253"/>
                <a:ext cx="900" cy="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2340" y="4566"/>
                <a:ext cx="900" cy="3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30" name="Rectangle 34"/>
              <p:cNvSpPr>
                <a:spLocks noChangeArrowheads="1"/>
              </p:cNvSpPr>
              <p:nvPr/>
            </p:nvSpPr>
            <p:spPr bwMode="auto">
              <a:xfrm>
                <a:off x="2340" y="4878"/>
                <a:ext cx="900" cy="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29" name="Rectangle 33"/>
              <p:cNvSpPr>
                <a:spLocks noChangeArrowheads="1"/>
              </p:cNvSpPr>
              <p:nvPr/>
            </p:nvSpPr>
            <p:spPr bwMode="auto">
              <a:xfrm>
                <a:off x="2340" y="5189"/>
                <a:ext cx="900" cy="3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28" name="Rectangle 32"/>
              <p:cNvSpPr>
                <a:spLocks noChangeArrowheads="1"/>
              </p:cNvSpPr>
              <p:nvPr/>
            </p:nvSpPr>
            <p:spPr bwMode="auto">
              <a:xfrm>
                <a:off x="2340" y="5501"/>
                <a:ext cx="900" cy="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27" name="Rectangle 31"/>
              <p:cNvSpPr>
                <a:spLocks noChangeArrowheads="1"/>
              </p:cNvSpPr>
              <p:nvPr/>
            </p:nvSpPr>
            <p:spPr bwMode="auto">
              <a:xfrm>
                <a:off x="2340" y="5814"/>
                <a:ext cx="900" cy="3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26" name="Rectangle 30"/>
              <p:cNvSpPr>
                <a:spLocks noChangeArrowheads="1"/>
              </p:cNvSpPr>
              <p:nvPr/>
            </p:nvSpPr>
            <p:spPr bwMode="auto">
              <a:xfrm>
                <a:off x="2340" y="6124"/>
                <a:ext cx="900" cy="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25" name="Rectangle 29"/>
              <p:cNvSpPr>
                <a:spLocks noChangeArrowheads="1"/>
              </p:cNvSpPr>
              <p:nvPr/>
            </p:nvSpPr>
            <p:spPr bwMode="auto">
              <a:xfrm>
                <a:off x="2340" y="6437"/>
                <a:ext cx="900" cy="31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2174" y="4112"/>
              <a:ext cx="1115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寄存器组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722" name="AutoShape 26"/>
            <p:cNvSpPr>
              <a:spLocks noChangeArrowheads="1"/>
            </p:cNvSpPr>
            <p:nvPr/>
          </p:nvSpPr>
          <p:spPr bwMode="auto">
            <a:xfrm>
              <a:off x="3208" y="3622"/>
              <a:ext cx="1518" cy="224"/>
            </a:xfrm>
            <a:prstGeom prst="rightArrow">
              <a:avLst>
                <a:gd name="adj1" fmla="val 50000"/>
                <a:gd name="adj2" fmla="val 16942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21" name="AutoShape 25"/>
            <p:cNvSpPr>
              <a:spLocks noChangeArrowheads="1"/>
            </p:cNvSpPr>
            <p:nvPr/>
          </p:nvSpPr>
          <p:spPr bwMode="auto">
            <a:xfrm>
              <a:off x="3197" y="4678"/>
              <a:ext cx="1507" cy="240"/>
            </a:xfrm>
            <a:prstGeom prst="rightArrow">
              <a:avLst>
                <a:gd name="adj1" fmla="val 50000"/>
                <a:gd name="adj2" fmla="val 15697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3296" y="3364"/>
              <a:ext cx="128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rna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sz="2000" dirty="0" smtClean="0">
                  <a:latin typeface="+mj-lt"/>
                </a:rPr>
                <a:t>[</a:t>
              </a:r>
              <a:r>
                <a:rPr lang="en-US" sz="2000" dirty="0" smtClean="0">
                  <a:latin typeface="+mj-lt"/>
                </a:rPr>
                <a:t>15:12</a:t>
              </a:r>
              <a:r>
                <a:rPr lang="en-US" sz="2000" dirty="0" smtClean="0">
                  <a:latin typeface="+mj-lt"/>
                </a:rPr>
                <a:t>]</a:t>
              </a:r>
              <a:r>
                <a:rPr lang="zh-CN" altLang="en-US" sz="2000" dirty="0" smtClean="0">
                  <a:latin typeface="+mj-lt"/>
                </a:rPr>
                <a:t>）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3296" y="4336"/>
              <a:ext cx="162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rnb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([19:16])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3340" y="4838"/>
              <a:ext cx="0" cy="8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9714" name="Group 18"/>
            <p:cNvGrpSpPr>
              <a:grpSpLocks/>
            </p:cNvGrpSpPr>
            <p:nvPr/>
          </p:nvGrpSpPr>
          <p:grpSpPr bwMode="auto">
            <a:xfrm>
              <a:off x="3593" y="5558"/>
              <a:ext cx="560" cy="688"/>
              <a:chOff x="7186" y="11073"/>
              <a:chExt cx="793" cy="1184"/>
            </a:xfrm>
          </p:grpSpPr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16" name="AutoShape 20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15" name="AutoShape 19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3351" y="5686"/>
              <a:ext cx="2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3527" y="5158"/>
              <a:ext cx="122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rn_register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711" name="AutoShape 15"/>
            <p:cNvSpPr>
              <a:spLocks noChangeArrowheads="1"/>
            </p:cNvSpPr>
            <p:nvPr/>
          </p:nvSpPr>
          <p:spPr bwMode="auto">
            <a:xfrm rot="16200000">
              <a:off x="3564" y="4608"/>
              <a:ext cx="2720" cy="396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10" name="AutoShape 14"/>
            <p:cNvSpPr>
              <a:spLocks noChangeArrowheads="1"/>
            </p:cNvSpPr>
            <p:nvPr/>
          </p:nvSpPr>
          <p:spPr bwMode="auto">
            <a:xfrm>
              <a:off x="4121" y="5702"/>
              <a:ext cx="616" cy="192"/>
            </a:xfrm>
            <a:prstGeom prst="rightArrow">
              <a:avLst>
                <a:gd name="adj1" fmla="val 50000"/>
                <a:gd name="adj2" fmla="val 8020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09" name="AutoShape 13"/>
            <p:cNvSpPr>
              <a:spLocks noChangeArrowheads="1"/>
            </p:cNvSpPr>
            <p:nvPr/>
          </p:nvSpPr>
          <p:spPr bwMode="auto">
            <a:xfrm>
              <a:off x="5111" y="4662"/>
              <a:ext cx="836" cy="192"/>
            </a:xfrm>
            <a:prstGeom prst="rightArrow">
              <a:avLst>
                <a:gd name="adj1" fmla="val 50000"/>
                <a:gd name="adj2" fmla="val 1088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969" y="2102"/>
              <a:ext cx="1595" cy="31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430" y="4246"/>
              <a:ext cx="28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409" y="2294"/>
              <a:ext cx="703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ALU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6475" y="2774"/>
              <a:ext cx="616" cy="6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6497" y="3110"/>
              <a:ext cx="5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6750" y="277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02" name="AutoShape 6"/>
            <p:cNvSpPr>
              <a:spLocks noChangeArrowheads="1"/>
            </p:cNvSpPr>
            <p:nvPr/>
          </p:nvSpPr>
          <p:spPr bwMode="auto">
            <a:xfrm>
              <a:off x="6640" y="3846"/>
              <a:ext cx="308" cy="528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01" name="AutoShape 5"/>
            <p:cNvSpPr>
              <a:spLocks noChangeArrowheads="1"/>
            </p:cNvSpPr>
            <p:nvPr/>
          </p:nvSpPr>
          <p:spPr bwMode="auto">
            <a:xfrm>
              <a:off x="7553" y="3350"/>
              <a:ext cx="836" cy="192"/>
            </a:xfrm>
            <a:prstGeom prst="rightArrow">
              <a:avLst>
                <a:gd name="adj1" fmla="val 50000"/>
                <a:gd name="adj2" fmla="val 1088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7927" y="3686"/>
              <a:ext cx="84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dp_ans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699" name="Line 3"/>
            <p:cNvSpPr>
              <a:spLocks noChangeShapeType="1"/>
            </p:cNvSpPr>
            <p:nvPr/>
          </p:nvSpPr>
          <p:spPr bwMode="auto">
            <a:xfrm>
              <a:off x="7080" y="3109"/>
              <a:ext cx="59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7102" y="2694"/>
              <a:ext cx="150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sum_rn_rm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 smtClean="0"/>
              <a:t>级的</a:t>
            </a:r>
            <a:r>
              <a:rPr lang="zh-CN" altLang="en-US" dirty="0" smtClean="0"/>
              <a:t>加法器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3921299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assign </a:t>
            </a:r>
            <a:r>
              <a:rPr lang="en-US" sz="2000" dirty="0" err="1" smtClean="0">
                <a:latin typeface="+mj-lt"/>
              </a:rPr>
              <a:t>sum_middle</a:t>
            </a:r>
            <a:r>
              <a:rPr lang="en-US" sz="2000" dirty="0" smtClean="0">
                <a:latin typeface="+mj-lt"/>
              </a:rPr>
              <a:t> =  </a:t>
            </a:r>
            <a:r>
              <a:rPr lang="en-US" sz="2000" dirty="0" err="1" smtClean="0">
                <a:latin typeface="+mj-lt"/>
              </a:rPr>
              <a:t>add_flag</a:t>
            </a:r>
            <a:r>
              <a:rPr lang="en-US" sz="2000" dirty="0" smtClean="0">
                <a:latin typeface="+mj-lt"/>
              </a:rPr>
              <a:t> ? ( </a:t>
            </a:r>
            <a:r>
              <a:rPr lang="en-US" sz="2000" dirty="0" err="1" smtClean="0">
                <a:latin typeface="+mj-lt"/>
              </a:rPr>
              <a:t>rn</a:t>
            </a:r>
            <a:r>
              <a:rPr lang="en-US" sz="2000" dirty="0" smtClean="0">
                <a:latin typeface="+mj-lt"/>
              </a:rPr>
              <a:t>[30:0] + </a:t>
            </a:r>
            <a:r>
              <a:rPr lang="en-US" sz="2000" dirty="0" err="1" smtClean="0">
                <a:latin typeface="+mj-lt"/>
              </a:rPr>
              <a:t>sec_operand</a:t>
            </a:r>
            <a:r>
              <a:rPr lang="en-US" sz="2000" dirty="0" smtClean="0">
                <a:latin typeface="+mj-lt"/>
              </a:rPr>
              <a:t>[30:0] + </a:t>
            </a:r>
            <a:r>
              <a:rPr lang="en-US" sz="2000" dirty="0" err="1" smtClean="0">
                <a:latin typeface="+mj-lt"/>
              </a:rPr>
              <a:t>extra_num</a:t>
            </a:r>
            <a:r>
              <a:rPr lang="en-US" sz="2000" dirty="0" smtClean="0">
                <a:latin typeface="+mj-lt"/>
              </a:rPr>
              <a:t> ) : ( </a:t>
            </a:r>
            <a:r>
              <a:rPr lang="en-US" sz="2000" dirty="0" err="1" smtClean="0">
                <a:latin typeface="+mj-lt"/>
              </a:rPr>
              <a:t>rn</a:t>
            </a:r>
            <a:r>
              <a:rPr lang="en-US" sz="2000" dirty="0" smtClean="0">
                <a:latin typeface="+mj-lt"/>
              </a:rPr>
              <a:t>[30:0] - </a:t>
            </a:r>
            <a:r>
              <a:rPr lang="en-US" sz="2000" dirty="0" err="1" smtClean="0">
                <a:latin typeface="+mj-lt"/>
              </a:rPr>
              <a:t>sec_operand</a:t>
            </a:r>
            <a:r>
              <a:rPr lang="en-US" sz="2000" dirty="0" smtClean="0">
                <a:latin typeface="+mj-lt"/>
              </a:rPr>
              <a:t>[30:0] - </a:t>
            </a:r>
            <a:r>
              <a:rPr lang="en-US" sz="2000" dirty="0" err="1" smtClean="0">
                <a:latin typeface="+mj-lt"/>
              </a:rPr>
              <a:t>extra_num</a:t>
            </a:r>
            <a:r>
              <a:rPr lang="en-US" sz="2000" dirty="0" smtClean="0">
                <a:latin typeface="+mj-lt"/>
              </a:rPr>
              <a:t> );	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 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assign </a:t>
            </a:r>
            <a:r>
              <a:rPr lang="en-US" sz="2000" dirty="0" err="1" smtClean="0">
                <a:latin typeface="+mj-lt"/>
              </a:rPr>
              <a:t>cy_high_bits</a:t>
            </a:r>
            <a:r>
              <a:rPr lang="en-US" sz="2000" dirty="0" smtClean="0">
                <a:latin typeface="+mj-lt"/>
              </a:rPr>
              <a:t> =  </a:t>
            </a:r>
            <a:r>
              <a:rPr lang="en-US" sz="2000" dirty="0" err="1" smtClean="0">
                <a:latin typeface="+mj-lt"/>
              </a:rPr>
              <a:t>add_flag</a:t>
            </a:r>
            <a:r>
              <a:rPr lang="en-US" sz="2000" dirty="0" smtClean="0">
                <a:latin typeface="+mj-lt"/>
              </a:rPr>
              <a:t> ? ( </a:t>
            </a:r>
            <a:r>
              <a:rPr lang="en-US" sz="2000" dirty="0" err="1" smtClean="0">
                <a:latin typeface="+mj-lt"/>
              </a:rPr>
              <a:t>rn</a:t>
            </a:r>
            <a:r>
              <a:rPr lang="en-US" sz="2000" dirty="0" smtClean="0">
                <a:latin typeface="+mj-lt"/>
              </a:rPr>
              <a:t>[31] + </a:t>
            </a:r>
            <a:r>
              <a:rPr lang="en-US" sz="2000" dirty="0" err="1" smtClean="0">
                <a:latin typeface="+mj-lt"/>
              </a:rPr>
              <a:t>sec_operand</a:t>
            </a:r>
            <a:r>
              <a:rPr lang="en-US" sz="2000" dirty="0" smtClean="0">
                <a:latin typeface="+mj-lt"/>
              </a:rPr>
              <a:t>[31] + </a:t>
            </a:r>
            <a:r>
              <a:rPr lang="en-US" sz="2000" dirty="0" err="1" smtClean="0">
                <a:latin typeface="+mj-lt"/>
              </a:rPr>
              <a:t>sum_middle</a:t>
            </a:r>
            <a:r>
              <a:rPr lang="en-US" sz="2000" dirty="0" smtClean="0">
                <a:latin typeface="+mj-lt"/>
              </a:rPr>
              <a:t>[31] ) : ( </a:t>
            </a:r>
            <a:r>
              <a:rPr lang="en-US" sz="2000" dirty="0" err="1" smtClean="0">
                <a:latin typeface="+mj-lt"/>
              </a:rPr>
              <a:t>rn</a:t>
            </a:r>
            <a:r>
              <a:rPr lang="en-US" sz="2000" dirty="0" smtClean="0">
                <a:latin typeface="+mj-lt"/>
              </a:rPr>
              <a:t>[31] - </a:t>
            </a:r>
            <a:r>
              <a:rPr lang="en-US" sz="2000" dirty="0" err="1" smtClean="0">
                <a:latin typeface="+mj-lt"/>
              </a:rPr>
              <a:t>sec_operand</a:t>
            </a:r>
            <a:r>
              <a:rPr lang="en-US" sz="2000" dirty="0" smtClean="0">
                <a:latin typeface="+mj-lt"/>
              </a:rPr>
              <a:t>[31] - </a:t>
            </a:r>
            <a:r>
              <a:rPr lang="en-US" sz="2000" dirty="0" err="1" smtClean="0">
                <a:latin typeface="+mj-lt"/>
              </a:rPr>
              <a:t>sum_middle</a:t>
            </a:r>
            <a:r>
              <a:rPr lang="en-US" sz="2000" dirty="0" smtClean="0">
                <a:latin typeface="+mj-lt"/>
              </a:rPr>
              <a:t>[31] );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 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assign </a:t>
            </a:r>
            <a:r>
              <a:rPr lang="en-US" sz="2000" dirty="0" err="1" smtClean="0">
                <a:latin typeface="+mj-lt"/>
              </a:rPr>
              <a:t>bit_cy</a:t>
            </a:r>
            <a:r>
              <a:rPr lang="en-US" sz="2000" dirty="0" smtClean="0">
                <a:latin typeface="+mj-lt"/>
              </a:rPr>
              <a:t> =  </a:t>
            </a:r>
            <a:r>
              <a:rPr lang="en-US" sz="2000" dirty="0" err="1" smtClean="0">
                <a:latin typeface="+mj-lt"/>
              </a:rPr>
              <a:t>cy_high_bits</a:t>
            </a:r>
            <a:r>
              <a:rPr lang="en-US" sz="2000" dirty="0" smtClean="0">
                <a:latin typeface="+mj-lt"/>
              </a:rPr>
              <a:t>[1];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 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assign </a:t>
            </a:r>
            <a:r>
              <a:rPr lang="en-US" sz="2000" dirty="0" err="1" smtClean="0">
                <a:latin typeface="+mj-lt"/>
              </a:rPr>
              <a:t>high_bit</a:t>
            </a:r>
            <a:r>
              <a:rPr lang="en-US" sz="2000" dirty="0" smtClean="0">
                <a:latin typeface="+mj-lt"/>
              </a:rPr>
              <a:t> =  </a:t>
            </a:r>
            <a:r>
              <a:rPr lang="en-US" sz="2000" dirty="0" err="1" smtClean="0">
                <a:latin typeface="+mj-lt"/>
              </a:rPr>
              <a:t>cy_high_bits</a:t>
            </a:r>
            <a:r>
              <a:rPr lang="en-US" sz="2000" dirty="0" smtClean="0">
                <a:latin typeface="+mj-lt"/>
              </a:rPr>
              <a:t>[0];	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 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assign </a:t>
            </a:r>
            <a:r>
              <a:rPr lang="en-US" sz="2000" dirty="0" err="1" smtClean="0">
                <a:latin typeface="+mj-lt"/>
              </a:rPr>
              <a:t>bit_ov</a:t>
            </a:r>
            <a:r>
              <a:rPr lang="en-US" sz="2000" dirty="0" smtClean="0">
                <a:latin typeface="+mj-lt"/>
              </a:rPr>
              <a:t> =  </a:t>
            </a:r>
            <a:r>
              <a:rPr lang="en-US" sz="2000" dirty="0" err="1" smtClean="0">
                <a:latin typeface="+mj-lt"/>
              </a:rPr>
              <a:t>bit_cy</a:t>
            </a:r>
            <a:r>
              <a:rPr lang="en-US" sz="2000" dirty="0" smtClean="0">
                <a:latin typeface="+mj-lt"/>
              </a:rPr>
              <a:t> ^ </a:t>
            </a:r>
            <a:r>
              <a:rPr lang="en-US" sz="2000" dirty="0" err="1" smtClean="0">
                <a:latin typeface="+mj-lt"/>
              </a:rPr>
              <a:t>sum_middle</a:t>
            </a:r>
            <a:r>
              <a:rPr lang="en-US" sz="2000" dirty="0" smtClean="0">
                <a:latin typeface="+mj-lt"/>
              </a:rPr>
              <a:t>[31];		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 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assign </a:t>
            </a:r>
            <a:r>
              <a:rPr lang="en-US" sz="2000" dirty="0" err="1" smtClean="0">
                <a:latin typeface="+mj-lt"/>
              </a:rPr>
              <a:t>sum_rn_rm</a:t>
            </a:r>
            <a:r>
              <a:rPr lang="en-US" sz="2000" dirty="0" smtClean="0">
                <a:latin typeface="+mj-lt"/>
              </a:rPr>
              <a:t> =  {</a:t>
            </a:r>
            <a:r>
              <a:rPr lang="en-US" sz="2000" dirty="0" err="1" smtClean="0">
                <a:latin typeface="+mj-lt"/>
              </a:rPr>
              <a:t>high_bit,sum_middle</a:t>
            </a:r>
            <a:r>
              <a:rPr lang="en-US" sz="2000" dirty="0" smtClean="0">
                <a:latin typeface="+mj-lt"/>
              </a:rPr>
              <a:t>[30:0]};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endParaRPr lang="zh-CN" alt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第三级的</a:t>
            </a:r>
            <a:r>
              <a:rPr lang="en-US" altLang="zh-CN" dirty="0" err="1" smtClean="0"/>
              <a:t>to_vld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to_num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2214578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assign </a:t>
            </a:r>
            <a:r>
              <a:rPr lang="en-US" sz="2000" dirty="0" err="1" smtClean="0">
                <a:latin typeface="+mj-lt"/>
              </a:rPr>
              <a:t>to_vld</a:t>
            </a:r>
            <a:r>
              <a:rPr lang="en-US" sz="2000" dirty="0" smtClean="0">
                <a:latin typeface="+mj-lt"/>
              </a:rPr>
              <a:t> =  </a:t>
            </a:r>
            <a:r>
              <a:rPr lang="en-US" sz="2000" dirty="0" err="1" smtClean="0">
                <a:latin typeface="+mj-lt"/>
              </a:rPr>
              <a:t>cmd_ok</a:t>
            </a:r>
            <a:r>
              <a:rPr lang="en-US" sz="2000" dirty="0" smtClean="0">
                <a:latin typeface="+mj-lt"/>
              </a:rPr>
              <a:t> &amp; ( </a:t>
            </a:r>
            <a:r>
              <a:rPr lang="en-US" sz="2000" dirty="0" err="1" smtClean="0">
                <a:latin typeface="+mj-lt"/>
              </a:rPr>
              <a:t>cmd_is_mrs</a:t>
            </a:r>
            <a:r>
              <a:rPr lang="en-US" sz="2000" dirty="0" smtClean="0">
                <a:latin typeface="+mj-lt"/>
              </a:rPr>
              <a:t>|((cmd_is_dp0|cmd_is_dp1|cmd_is_dp2)&amp;(</a:t>
            </a:r>
            <a:r>
              <a:rPr lang="en-US" sz="2000" dirty="0" err="1" smtClean="0">
                <a:latin typeface="+mj-lt"/>
              </a:rPr>
              <a:t>cmd</a:t>
            </a:r>
            <a:r>
              <a:rPr lang="en-US" sz="2000" dirty="0" smtClean="0">
                <a:latin typeface="+mj-lt"/>
              </a:rPr>
              <a:t>[24:23]!=2'b10))|</a:t>
            </a:r>
            <a:r>
              <a:rPr lang="en-US" sz="2000" dirty="0" err="1" smtClean="0">
                <a:latin typeface="+mj-lt"/>
              </a:rPr>
              <a:t>cmd_is_mult|cmd_is_multl|cmd_is_multlx</a:t>
            </a:r>
            <a:r>
              <a:rPr lang="en-US" sz="2000" dirty="0" smtClean="0">
                <a:latin typeface="+mj-lt"/>
              </a:rPr>
              <a:t>|((cmd_is_ldrh0|cmd_is_ldrh1|cmd_is_ldrsb0|cmd_is_ldrsb1|cmd_is_ldrsh0|cmd_is_ldrsh1|cmd_is_ldr0|cmd_is_ldr1)&amp;( </a:t>
            </a:r>
            <a:r>
              <a:rPr lang="en-US" sz="2000" dirty="0" err="1" smtClean="0">
                <a:latin typeface="+mj-lt"/>
              </a:rPr>
              <a:t>cmd</a:t>
            </a:r>
            <a:r>
              <a:rPr lang="en-US" sz="2000" dirty="0" smtClean="0">
                <a:latin typeface="+mj-lt"/>
              </a:rPr>
              <a:t>[21]| ~</a:t>
            </a:r>
            <a:r>
              <a:rPr lang="en-US" sz="2000" dirty="0" err="1" smtClean="0">
                <a:latin typeface="+mj-lt"/>
              </a:rPr>
              <a:t>cmd</a:t>
            </a:r>
            <a:r>
              <a:rPr lang="en-US" sz="2000" dirty="0" smtClean="0">
                <a:latin typeface="+mj-lt"/>
              </a:rPr>
              <a:t>[24]))|(</a:t>
            </a:r>
            <a:r>
              <a:rPr lang="en-US" sz="2000" dirty="0" err="1" smtClean="0">
                <a:latin typeface="+mj-lt"/>
              </a:rPr>
              <a:t>cmd_is_ldm</a:t>
            </a:r>
            <a:r>
              <a:rPr lang="en-US" sz="2000" dirty="0" smtClean="0">
                <a:latin typeface="+mj-lt"/>
              </a:rPr>
              <a:t> &amp;(</a:t>
            </a:r>
            <a:r>
              <a:rPr lang="en-US" sz="2000" dirty="0" err="1" smtClean="0">
                <a:latin typeface="+mj-lt"/>
              </a:rPr>
              <a:t>cmd_sum_m</a:t>
            </a:r>
            <a:r>
              <a:rPr lang="en-US" sz="2000" dirty="0" smtClean="0">
                <a:latin typeface="+mj-lt"/>
              </a:rPr>
              <a:t>==5'b0)&amp;</a:t>
            </a:r>
            <a:r>
              <a:rPr lang="en-US" sz="2000" dirty="0" err="1" smtClean="0">
                <a:latin typeface="+mj-lt"/>
              </a:rPr>
              <a:t>cmd</a:t>
            </a:r>
            <a:r>
              <a:rPr lang="en-US" sz="2000" dirty="0" smtClean="0">
                <a:latin typeface="+mj-lt"/>
              </a:rPr>
              <a:t>[21]) );</a:t>
            </a:r>
            <a:endParaRPr lang="zh-CN" altLang="en-US" sz="2000" dirty="0" smtClean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71472" y="4143380"/>
            <a:ext cx="8229600" cy="2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+mj-lt"/>
              </a:rPr>
              <a:t>always @ </a:t>
            </a:r>
            <a:r>
              <a:rPr lang="en-US" sz="2000" dirty="0" smtClean="0">
                <a:latin typeface="+mj-lt"/>
              </a:rPr>
              <a:t>(*)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if (</a:t>
            </a:r>
            <a:r>
              <a:rPr lang="en-US" sz="2000" dirty="0" err="1" smtClean="0">
                <a:latin typeface="+mj-lt"/>
              </a:rPr>
              <a:t>cmd_is_mrs</a:t>
            </a:r>
            <a:r>
              <a:rPr lang="en-US" sz="2000" dirty="0" smtClean="0">
                <a:latin typeface="+mj-lt"/>
              </a:rPr>
              <a:t>|(cmd_is_dp0|cmd_is_dp1|cmd_is_dp2)|</a:t>
            </a:r>
            <a:r>
              <a:rPr lang="en-US" sz="2000" dirty="0" err="1" smtClean="0">
                <a:latin typeface="+mj-lt"/>
              </a:rPr>
              <a:t>cmd_is_multl</a:t>
            </a:r>
            <a:r>
              <a:rPr lang="en-US" sz="2000" dirty="0" smtClean="0">
                <a:latin typeface="+mj-lt"/>
              </a:rPr>
              <a:t>)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</a:t>
            </a:r>
            <a:r>
              <a:rPr lang="en-US" sz="2000" dirty="0" err="1" smtClean="0">
                <a:latin typeface="+mj-lt"/>
              </a:rPr>
              <a:t>to_num</a:t>
            </a:r>
            <a:r>
              <a:rPr lang="en-US" sz="2000" dirty="0" smtClean="0">
                <a:latin typeface="+mj-lt"/>
              </a:rPr>
              <a:t> =  </a:t>
            </a:r>
            <a:r>
              <a:rPr lang="en-US" sz="2000" dirty="0" err="1" smtClean="0">
                <a:latin typeface="+mj-lt"/>
              </a:rPr>
              <a:t>cmd</a:t>
            </a:r>
            <a:r>
              <a:rPr lang="en-US" sz="2000" dirty="0" smtClean="0">
                <a:latin typeface="+mj-lt"/>
              </a:rPr>
              <a:t>[15:12];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else</a:t>
            </a:r>
            <a:endParaRPr lang="zh-CN" alt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    </a:t>
            </a:r>
            <a:r>
              <a:rPr lang="en-US" sz="2000" dirty="0" err="1" smtClean="0">
                <a:latin typeface="+mj-lt"/>
              </a:rPr>
              <a:t>to_num</a:t>
            </a:r>
            <a:r>
              <a:rPr lang="en-US" sz="2000" dirty="0" smtClean="0">
                <a:latin typeface="+mj-lt"/>
              </a:rPr>
              <a:t> =  </a:t>
            </a:r>
            <a:r>
              <a:rPr lang="en-US" sz="2000" dirty="0" err="1" smtClean="0">
                <a:latin typeface="+mj-lt"/>
              </a:rPr>
              <a:t>cmd</a:t>
            </a:r>
            <a:r>
              <a:rPr lang="en-US" sz="2000" dirty="0" smtClean="0">
                <a:latin typeface="+mj-lt"/>
              </a:rPr>
              <a:t>[19:16];</a:t>
            </a:r>
            <a:endParaRPr lang="zh-CN" altLang="en-US" sz="200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</a:t>
            </a:r>
            <a:r>
              <a:rPr lang="zh-CN" altLang="en-US" dirty="0" smtClean="0"/>
              <a:t>级的</a:t>
            </a:r>
            <a:r>
              <a:rPr lang="en-US" altLang="zh-CN" dirty="0" err="1" smtClean="0"/>
              <a:t>cha_vld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cha_num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3921299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always @ ( </a:t>
            </a:r>
            <a:r>
              <a:rPr lang="en-US" sz="2400" dirty="0" smtClean="0">
                <a:latin typeface="+mj-lt"/>
              </a:rPr>
              <a:t>*)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if ( </a:t>
            </a:r>
            <a:r>
              <a:rPr lang="en-US" sz="2400" dirty="0" err="1" smtClean="0">
                <a:latin typeface="+mj-lt"/>
              </a:rPr>
              <a:t>cmd_ok</a:t>
            </a:r>
            <a:r>
              <a:rPr lang="en-US" sz="2400" dirty="0" smtClean="0">
                <a:latin typeface="+mj-lt"/>
              </a:rPr>
              <a:t> )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    </a:t>
            </a:r>
            <a:r>
              <a:rPr lang="en-US" sz="2400" dirty="0" err="1" smtClean="0">
                <a:latin typeface="+mj-lt"/>
              </a:rPr>
              <a:t>cha_vld</a:t>
            </a:r>
            <a:r>
              <a:rPr lang="en-US" sz="2400" dirty="0" smtClean="0">
                <a:latin typeface="+mj-lt"/>
              </a:rPr>
              <a:t> =  (( cmd_is_ldrh0|cmd_is_ldrh1|cmd_is_ldrsb0|cmd_is_ldrsb1|cmd_is_ldrsh0|cmd_is_ldrsh1|cmd_is_ldr0|cmd_is_ldr1 ) &amp; </a:t>
            </a:r>
            <a:r>
              <a:rPr lang="en-US" sz="2400" dirty="0" err="1" smtClean="0">
                <a:latin typeface="+mj-lt"/>
              </a:rPr>
              <a:t>cmd</a:t>
            </a:r>
            <a:r>
              <a:rPr lang="en-US" sz="2400" dirty="0" smtClean="0">
                <a:latin typeface="+mj-lt"/>
              </a:rPr>
              <a:t>[20])|</a:t>
            </a:r>
            <a:r>
              <a:rPr lang="en-US" sz="2400" dirty="0" err="1" smtClean="0">
                <a:latin typeface="+mj-lt"/>
              </a:rPr>
              <a:t>cmd_is_swp</a:t>
            </a:r>
            <a:r>
              <a:rPr lang="en-US" sz="2400" dirty="0" smtClean="0">
                <a:latin typeface="+mj-lt"/>
              </a:rPr>
              <a:t>;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else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    </a:t>
            </a:r>
            <a:r>
              <a:rPr lang="en-US" sz="2400" dirty="0" err="1" smtClean="0">
                <a:latin typeface="+mj-lt"/>
              </a:rPr>
              <a:t>cha_vld</a:t>
            </a:r>
            <a:r>
              <a:rPr lang="en-US" sz="2400" dirty="0" smtClean="0">
                <a:latin typeface="+mj-lt"/>
              </a:rPr>
              <a:t> =  0;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 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always @ ( </a:t>
            </a:r>
            <a:r>
              <a:rPr lang="en-US" sz="2400" dirty="0" err="1" smtClean="0">
                <a:latin typeface="+mj-lt"/>
              </a:rPr>
              <a:t>cmd</a:t>
            </a:r>
            <a:r>
              <a:rPr lang="en-US" sz="2400" dirty="0" smtClean="0">
                <a:latin typeface="+mj-lt"/>
              </a:rPr>
              <a:t> )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err="1" smtClean="0">
                <a:latin typeface="+mj-lt"/>
              </a:rPr>
              <a:t>cha_num</a:t>
            </a:r>
            <a:r>
              <a:rPr lang="en-US" sz="2400" dirty="0" smtClean="0">
                <a:latin typeface="+mj-lt"/>
              </a:rPr>
              <a:t> =  </a:t>
            </a:r>
            <a:r>
              <a:rPr lang="en-US" sz="2400" dirty="0" err="1" smtClean="0">
                <a:latin typeface="+mj-lt"/>
              </a:rPr>
              <a:t>cmd</a:t>
            </a:r>
            <a:r>
              <a:rPr lang="en-US" sz="2400" dirty="0" smtClean="0">
                <a:latin typeface="+mj-lt"/>
              </a:rPr>
              <a:t>[15:12];	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endParaRPr lang="zh-CN" alt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第四级的</a:t>
            </a:r>
            <a:r>
              <a:rPr lang="en-US" altLang="zh-CN" dirty="0" err="1" smtClean="0"/>
              <a:t>go_vld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go_num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3921299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always @ ( </a:t>
            </a:r>
            <a:r>
              <a:rPr lang="en-US" sz="2000" dirty="0" err="1" smtClean="0">
                <a:latin typeface="+mj-lt"/>
              </a:rPr>
              <a:t>posedge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clk</a:t>
            </a:r>
            <a:r>
              <a:rPr lang="en-US" sz="2000" dirty="0" smtClean="0">
                <a:latin typeface="+mj-lt"/>
              </a:rPr>
              <a:t> or </a:t>
            </a:r>
            <a:r>
              <a:rPr lang="en-US" sz="2000" dirty="0" err="1" smtClean="0">
                <a:latin typeface="+mj-lt"/>
              </a:rPr>
              <a:t>posedge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rst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if ( </a:t>
            </a:r>
            <a:r>
              <a:rPr lang="en-US" sz="2000" dirty="0" err="1" smtClean="0">
                <a:latin typeface="+mj-lt"/>
              </a:rPr>
              <a:t>rst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</a:t>
            </a:r>
            <a:r>
              <a:rPr lang="en-US" sz="2000" dirty="0" err="1" smtClean="0">
                <a:latin typeface="+mj-lt"/>
              </a:rPr>
              <a:t>go_vld</a:t>
            </a:r>
            <a:r>
              <a:rPr lang="en-US" sz="2000" dirty="0" smtClean="0">
                <a:latin typeface="+mj-lt"/>
              </a:rPr>
              <a:t> &lt;= #`DEL 1'd0;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else if ( </a:t>
            </a:r>
            <a:r>
              <a:rPr lang="en-US" sz="2000" dirty="0" err="1" smtClean="0">
                <a:latin typeface="+mj-lt"/>
              </a:rPr>
              <a:t>cpu_en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</a:t>
            </a:r>
            <a:r>
              <a:rPr lang="en-US" sz="2000" dirty="0" err="1" smtClean="0">
                <a:latin typeface="+mj-lt"/>
              </a:rPr>
              <a:t>go_vld</a:t>
            </a:r>
            <a:r>
              <a:rPr lang="en-US" sz="2000" dirty="0" smtClean="0">
                <a:latin typeface="+mj-lt"/>
              </a:rPr>
              <a:t> &lt;= #`DEL  </a:t>
            </a:r>
            <a:r>
              <a:rPr lang="en-US" sz="2000" dirty="0" err="1" smtClean="0">
                <a:latin typeface="+mj-lt"/>
              </a:rPr>
              <a:t>cha_vld</a:t>
            </a:r>
            <a:r>
              <a:rPr lang="en-US" sz="2000" dirty="0" smtClean="0">
                <a:latin typeface="+mj-lt"/>
              </a:rPr>
              <a:t>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else;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 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always @ ( </a:t>
            </a:r>
            <a:r>
              <a:rPr lang="en-US" sz="2000" dirty="0" err="1" smtClean="0">
                <a:latin typeface="+mj-lt"/>
              </a:rPr>
              <a:t>posedge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clk</a:t>
            </a:r>
            <a:r>
              <a:rPr lang="en-US" sz="2000" dirty="0" smtClean="0">
                <a:latin typeface="+mj-lt"/>
              </a:rPr>
              <a:t> or </a:t>
            </a:r>
            <a:r>
              <a:rPr lang="en-US" sz="2000" dirty="0" err="1" smtClean="0">
                <a:latin typeface="+mj-lt"/>
              </a:rPr>
              <a:t>posedge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rst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if ( </a:t>
            </a:r>
            <a:r>
              <a:rPr lang="en-US" sz="2000" dirty="0" err="1" smtClean="0">
                <a:latin typeface="+mj-lt"/>
              </a:rPr>
              <a:t>rst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</a:t>
            </a:r>
            <a:r>
              <a:rPr lang="en-US" sz="2000" dirty="0" err="1" smtClean="0">
                <a:latin typeface="+mj-lt"/>
              </a:rPr>
              <a:t>go_num</a:t>
            </a:r>
            <a:r>
              <a:rPr lang="en-US" sz="2000" dirty="0" smtClean="0">
                <a:latin typeface="+mj-lt"/>
              </a:rPr>
              <a:t> &lt;= #`DEL 4'd0;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else if ( </a:t>
            </a:r>
            <a:r>
              <a:rPr lang="en-US" sz="2000" dirty="0" err="1" smtClean="0">
                <a:latin typeface="+mj-lt"/>
              </a:rPr>
              <a:t>cpu_en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</a:t>
            </a:r>
            <a:r>
              <a:rPr lang="en-US" sz="2000" dirty="0" err="1" smtClean="0">
                <a:latin typeface="+mj-lt"/>
              </a:rPr>
              <a:t>go_num</a:t>
            </a:r>
            <a:r>
              <a:rPr lang="en-US" sz="2000" dirty="0" smtClean="0">
                <a:latin typeface="+mj-lt"/>
              </a:rPr>
              <a:t> &lt;= #`DEL  </a:t>
            </a:r>
            <a:r>
              <a:rPr lang="en-US" sz="2000" dirty="0" err="1" smtClean="0">
                <a:latin typeface="+mj-lt"/>
              </a:rPr>
              <a:t>cha_num</a:t>
            </a:r>
            <a:r>
              <a:rPr lang="en-US" sz="2000" dirty="0" smtClean="0">
                <a:latin typeface="+mj-lt"/>
              </a:rPr>
              <a:t>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else;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endParaRPr lang="zh-CN" alt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</a:t>
            </a:r>
            <a:r>
              <a:rPr lang="en-US" altLang="zh-CN" dirty="0" smtClean="0"/>
              <a:t>ARM9</a:t>
            </a:r>
            <a:r>
              <a:rPr lang="zh-CN" altLang="en-US" dirty="0" smtClean="0"/>
              <a:t>处理器架构</a:t>
            </a:r>
            <a:endParaRPr lang="zh-CN" altLang="en-US" dirty="0"/>
          </a:p>
        </p:txBody>
      </p:sp>
      <p:grpSp>
        <p:nvGrpSpPr>
          <p:cNvPr id="3" name="Group 12"/>
          <p:cNvGrpSpPr>
            <a:grpSpLocks noChangeAspect="1"/>
          </p:cNvGrpSpPr>
          <p:nvPr/>
        </p:nvGrpSpPr>
        <p:grpSpPr bwMode="auto">
          <a:xfrm>
            <a:off x="571472" y="1857364"/>
            <a:ext cx="8148164" cy="4517970"/>
            <a:chOff x="1800" y="4587"/>
            <a:chExt cx="8772" cy="4354"/>
          </a:xfrm>
        </p:grpSpPr>
        <p:sp>
          <p:nvSpPr>
            <p:cNvPr id="20" name="AutoShape 58"/>
            <p:cNvSpPr>
              <a:spLocks noChangeAspect="1" noChangeArrowheads="1" noTextEdit="1"/>
            </p:cNvSpPr>
            <p:nvPr/>
          </p:nvSpPr>
          <p:spPr bwMode="auto">
            <a:xfrm>
              <a:off x="1800" y="4587"/>
              <a:ext cx="8306" cy="43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2280" y="4953"/>
              <a:ext cx="1230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56"/>
            <p:cNvSpPr>
              <a:spLocks noChangeShapeType="1"/>
            </p:cNvSpPr>
            <p:nvPr/>
          </p:nvSpPr>
          <p:spPr bwMode="auto">
            <a:xfrm flipH="1">
              <a:off x="2520" y="5643"/>
              <a:ext cx="6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55"/>
            <p:cNvSpPr>
              <a:spLocks noChangeArrowheads="1"/>
            </p:cNvSpPr>
            <p:nvPr/>
          </p:nvSpPr>
          <p:spPr bwMode="auto">
            <a:xfrm>
              <a:off x="2445" y="5883"/>
              <a:ext cx="750" cy="209"/>
            </a:xfrm>
            <a:prstGeom prst="leftArrow">
              <a:avLst>
                <a:gd name="adj1" fmla="val 50000"/>
                <a:gd name="adj2" fmla="val 8971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2520" y="5134"/>
              <a:ext cx="79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Rectangle 53"/>
            <p:cNvSpPr>
              <a:spLocks noChangeArrowheads="1"/>
            </p:cNvSpPr>
            <p:nvPr/>
          </p:nvSpPr>
          <p:spPr bwMode="auto">
            <a:xfrm>
              <a:off x="2445" y="6244"/>
              <a:ext cx="96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52"/>
            <p:cNvSpPr>
              <a:spLocks noChangeArrowheads="1"/>
            </p:cNvSpPr>
            <p:nvPr/>
          </p:nvSpPr>
          <p:spPr bwMode="auto">
            <a:xfrm>
              <a:off x="4005" y="4953"/>
              <a:ext cx="196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51"/>
            <p:cNvSpPr>
              <a:spLocks noChangeArrowheads="1"/>
            </p:cNvSpPr>
            <p:nvPr/>
          </p:nvSpPr>
          <p:spPr bwMode="auto">
            <a:xfrm>
              <a:off x="6315" y="4953"/>
              <a:ext cx="2295" cy="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50"/>
            <p:cNvSpPr>
              <a:spLocks noChangeArrowheads="1"/>
            </p:cNvSpPr>
            <p:nvPr/>
          </p:nvSpPr>
          <p:spPr bwMode="auto">
            <a:xfrm>
              <a:off x="8865" y="5044"/>
              <a:ext cx="1035" cy="3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1890" y="8536"/>
              <a:ext cx="1987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第一级：取指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4125" y="8536"/>
              <a:ext cx="198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第二级：执行一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Rectangle 47"/>
            <p:cNvSpPr>
              <a:spLocks noChangeArrowheads="1"/>
            </p:cNvSpPr>
            <p:nvPr/>
          </p:nvSpPr>
          <p:spPr bwMode="auto">
            <a:xfrm>
              <a:off x="6435" y="8536"/>
              <a:ext cx="2133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第三级：执行二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8875" y="8468"/>
              <a:ext cx="1697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第四级：回写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4529" y="5044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Rectangle 44"/>
            <p:cNvSpPr>
              <a:spLocks noChangeArrowheads="1"/>
            </p:cNvSpPr>
            <p:nvPr/>
          </p:nvSpPr>
          <p:spPr bwMode="auto">
            <a:xfrm>
              <a:off x="4769" y="5449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code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4664" y="6919"/>
              <a:ext cx="451" cy="405"/>
              <a:chOff x="4664" y="6919"/>
              <a:chExt cx="451" cy="405"/>
            </a:xfrm>
          </p:grpSpPr>
          <p:sp>
            <p:nvSpPr>
              <p:cNvPr id="63" name="AutoShape 43"/>
              <p:cNvSpPr>
                <a:spLocks noChangeArrowheads="1"/>
              </p:cNvSpPr>
              <p:nvPr/>
            </p:nvSpPr>
            <p:spPr bwMode="auto">
              <a:xfrm>
                <a:off x="4664" y="6919"/>
                <a:ext cx="451" cy="405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AutoShape 42"/>
              <p:cNvSpPr>
                <a:spLocks noChangeShapeType="1"/>
              </p:cNvSpPr>
              <p:nvPr/>
            </p:nvSpPr>
            <p:spPr bwMode="auto">
              <a:xfrm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AutoShape 41"/>
              <p:cNvSpPr>
                <a:spLocks noChangeShapeType="1"/>
              </p:cNvSpPr>
              <p:nvPr/>
            </p:nvSpPr>
            <p:spPr bwMode="auto">
              <a:xfrm flipH="1">
                <a:off x="4730" y="6978"/>
                <a:ext cx="319" cy="2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" name="AutoShape 39"/>
            <p:cNvSpPr>
              <a:spLocks noChangeShapeType="1"/>
            </p:cNvSpPr>
            <p:nvPr/>
          </p:nvSpPr>
          <p:spPr bwMode="auto">
            <a:xfrm>
              <a:off x="4529" y="6798"/>
              <a:ext cx="255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AutoShape 38"/>
            <p:cNvSpPr>
              <a:spLocks noChangeShapeType="1"/>
            </p:cNvSpPr>
            <p:nvPr/>
          </p:nvSpPr>
          <p:spPr bwMode="auto">
            <a:xfrm flipV="1">
              <a:off x="4484" y="7309"/>
              <a:ext cx="285" cy="2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AutoShape 37"/>
            <p:cNvSpPr>
              <a:spLocks noChangeShapeType="1"/>
            </p:cNvSpPr>
            <p:nvPr/>
          </p:nvSpPr>
          <p:spPr bwMode="auto">
            <a:xfrm>
              <a:off x="5111" y="7080"/>
              <a:ext cx="2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5366" y="6919"/>
              <a:ext cx="405" cy="544"/>
              <a:chOff x="7186" y="11073"/>
              <a:chExt cx="793" cy="1184"/>
            </a:xfrm>
          </p:grpSpPr>
          <p:sp>
            <p:nvSpPr>
              <p:cNvPr id="60" name="Rectangle 36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AutoShape 35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AutoShape 34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6780" y="5058"/>
              <a:ext cx="100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cmd_flag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974" y="5418"/>
              <a:ext cx="59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cmd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4125" y="6558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4125" y="7274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Rs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4953" y="6573"/>
              <a:ext cx="1482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sec_operand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5" name="AutoShape 27"/>
            <p:cNvSpPr>
              <a:spLocks noChangeShapeType="1"/>
            </p:cNvSpPr>
            <p:nvPr/>
          </p:nvSpPr>
          <p:spPr bwMode="auto">
            <a:xfrm>
              <a:off x="5771" y="7078"/>
              <a:ext cx="930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AutoShape 26"/>
            <p:cNvSpPr>
              <a:spLocks noChangeArrowheads="1"/>
            </p:cNvSpPr>
            <p:nvPr/>
          </p:nvSpPr>
          <p:spPr bwMode="auto">
            <a:xfrm>
              <a:off x="6714" y="6904"/>
              <a:ext cx="451" cy="405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AutoShape 25"/>
            <p:cNvSpPr>
              <a:spLocks noChangeShapeType="1"/>
            </p:cNvSpPr>
            <p:nvPr/>
          </p:nvSpPr>
          <p:spPr bwMode="auto">
            <a:xfrm>
              <a:off x="6714" y="7107"/>
              <a:ext cx="4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AutoShape 24"/>
            <p:cNvSpPr>
              <a:spLocks noChangeShapeType="1"/>
            </p:cNvSpPr>
            <p:nvPr/>
          </p:nvSpPr>
          <p:spPr bwMode="auto">
            <a:xfrm>
              <a:off x="6940" y="6904"/>
              <a:ext cx="1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AutoShape 23"/>
            <p:cNvSpPr>
              <a:spLocks noChangeShapeType="1"/>
            </p:cNvSpPr>
            <p:nvPr/>
          </p:nvSpPr>
          <p:spPr bwMode="auto">
            <a:xfrm>
              <a:off x="6652" y="6649"/>
              <a:ext cx="289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AutoShape 22"/>
            <p:cNvSpPr>
              <a:spLocks noChangeShapeType="1"/>
            </p:cNvSpPr>
            <p:nvPr/>
          </p:nvSpPr>
          <p:spPr bwMode="auto">
            <a:xfrm>
              <a:off x="7165" y="7078"/>
              <a:ext cx="4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6536" y="6393"/>
              <a:ext cx="40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2" name="AutoShape 20"/>
            <p:cNvSpPr>
              <a:spLocks/>
            </p:cNvSpPr>
            <p:nvPr/>
          </p:nvSpPr>
          <p:spPr bwMode="auto">
            <a:xfrm>
              <a:off x="7571" y="6767"/>
              <a:ext cx="211" cy="912"/>
            </a:xfrm>
            <a:prstGeom prst="rightBrace">
              <a:avLst>
                <a:gd name="adj1" fmla="val 3601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7950" y="6244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AutoShape 18"/>
            <p:cNvSpPr>
              <a:spLocks noChangeArrowheads="1"/>
            </p:cNvSpPr>
            <p:nvPr/>
          </p:nvSpPr>
          <p:spPr bwMode="auto">
            <a:xfrm>
              <a:off x="7950" y="739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AutoShape 17"/>
            <p:cNvSpPr>
              <a:spLocks noChangeShapeType="1"/>
            </p:cNvSpPr>
            <p:nvPr/>
          </p:nvSpPr>
          <p:spPr bwMode="auto">
            <a:xfrm>
              <a:off x="8486" y="7519"/>
              <a:ext cx="6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AutoShape 16"/>
            <p:cNvSpPr>
              <a:spLocks noChangeArrowheads="1"/>
            </p:cNvSpPr>
            <p:nvPr/>
          </p:nvSpPr>
          <p:spPr bwMode="auto">
            <a:xfrm>
              <a:off x="9086" y="7423"/>
              <a:ext cx="536" cy="256"/>
            </a:xfrm>
            <a:prstGeom prst="rightArrow">
              <a:avLst>
                <a:gd name="adj1" fmla="val 50000"/>
                <a:gd name="adj2" fmla="val 5234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7722" y="6302"/>
              <a:ext cx="888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7414" y="7679"/>
              <a:ext cx="1196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cha_num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8968" y="7679"/>
              <a:ext cx="1138" cy="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go_vld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go_num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寄存器组的写入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always @ ( </a:t>
            </a:r>
            <a:r>
              <a:rPr lang="en-US" sz="2000" dirty="0" err="1" smtClean="0">
                <a:latin typeface="+mj-lt"/>
              </a:rPr>
              <a:t>posedge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clk</a:t>
            </a:r>
            <a:r>
              <a:rPr lang="en-US" sz="2000" dirty="0" smtClean="0">
                <a:latin typeface="+mj-lt"/>
              </a:rPr>
              <a:t> or </a:t>
            </a:r>
            <a:r>
              <a:rPr lang="en-US" sz="2000" dirty="0" err="1" smtClean="0">
                <a:latin typeface="+mj-lt"/>
              </a:rPr>
              <a:t>posedge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rst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if ( </a:t>
            </a:r>
            <a:r>
              <a:rPr lang="en-US" sz="2000" dirty="0" err="1" smtClean="0">
                <a:latin typeface="+mj-lt"/>
              </a:rPr>
              <a:t>rst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r0 &lt;= #`DEL 32'd0;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else if ( </a:t>
            </a:r>
            <a:r>
              <a:rPr lang="en-US" sz="2000" dirty="0" err="1" smtClean="0">
                <a:latin typeface="+mj-lt"/>
              </a:rPr>
              <a:t>cpu_en</a:t>
            </a:r>
            <a:r>
              <a:rPr lang="en-US" sz="2000" dirty="0" smtClean="0">
                <a:latin typeface="+mj-lt"/>
              </a:rPr>
              <a:t>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if ( </a:t>
            </a:r>
            <a:r>
              <a:rPr lang="en-US" sz="2000" dirty="0" err="1" smtClean="0">
                <a:latin typeface="+mj-lt"/>
              </a:rPr>
              <a:t>ldm_vld</a:t>
            </a:r>
            <a:r>
              <a:rPr lang="en-US" sz="2000" dirty="0" smtClean="0">
                <a:latin typeface="+mj-lt"/>
              </a:rPr>
              <a:t> &amp; ( </a:t>
            </a:r>
            <a:r>
              <a:rPr lang="en-US" sz="2000" dirty="0" err="1" smtClean="0">
                <a:latin typeface="+mj-lt"/>
              </a:rPr>
              <a:t>ldm_num</a:t>
            </a:r>
            <a:r>
              <a:rPr lang="en-US" sz="2000" dirty="0" smtClean="0">
                <a:latin typeface="+mj-lt"/>
              </a:rPr>
              <a:t>==4'h0 )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    r0 &lt;= #`DEL  </a:t>
            </a:r>
            <a:r>
              <a:rPr lang="en-US" sz="2000" dirty="0" err="1" smtClean="0">
                <a:latin typeface="+mj-lt"/>
              </a:rPr>
              <a:t>ldm_data</a:t>
            </a:r>
            <a:r>
              <a:rPr lang="en-US" sz="2000" dirty="0" smtClean="0">
                <a:latin typeface="+mj-lt"/>
              </a:rPr>
              <a:t>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else if ( </a:t>
            </a:r>
            <a:r>
              <a:rPr lang="en-US" sz="2000" dirty="0" err="1" smtClean="0">
                <a:latin typeface="+mj-lt"/>
              </a:rPr>
              <a:t>go_vld</a:t>
            </a:r>
            <a:r>
              <a:rPr lang="en-US" sz="2000" dirty="0" smtClean="0">
                <a:latin typeface="+mj-lt"/>
              </a:rPr>
              <a:t> &amp; (</a:t>
            </a:r>
            <a:r>
              <a:rPr lang="en-US" sz="2000" dirty="0" err="1" smtClean="0">
                <a:latin typeface="+mj-lt"/>
              </a:rPr>
              <a:t>go_num</a:t>
            </a:r>
            <a:r>
              <a:rPr lang="en-US" sz="2000" dirty="0" smtClean="0">
                <a:latin typeface="+mj-lt"/>
              </a:rPr>
              <a:t>==4'h0)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    r0 &lt;= #`DEL  </a:t>
            </a:r>
            <a:r>
              <a:rPr lang="en-US" sz="2000" dirty="0" err="1" smtClean="0">
                <a:latin typeface="+mj-lt"/>
              </a:rPr>
              <a:t>go_data</a:t>
            </a:r>
            <a:r>
              <a:rPr lang="en-US" sz="2000" dirty="0" smtClean="0">
                <a:latin typeface="+mj-lt"/>
              </a:rPr>
              <a:t>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else if ( </a:t>
            </a:r>
            <a:r>
              <a:rPr lang="en-US" sz="2000" dirty="0" err="1" smtClean="0">
                <a:latin typeface="+mj-lt"/>
              </a:rPr>
              <a:t>cmd_ok</a:t>
            </a:r>
            <a:r>
              <a:rPr lang="en-US" sz="2000" dirty="0" smtClean="0">
                <a:latin typeface="+mj-lt"/>
              </a:rPr>
              <a:t> &amp; </a:t>
            </a:r>
            <a:r>
              <a:rPr lang="en-US" sz="2000" dirty="0" err="1" smtClean="0">
                <a:latin typeface="+mj-lt"/>
              </a:rPr>
              <a:t>to_vld</a:t>
            </a:r>
            <a:r>
              <a:rPr lang="en-US" sz="2000" dirty="0" smtClean="0">
                <a:latin typeface="+mj-lt"/>
              </a:rPr>
              <a:t> &amp; ( </a:t>
            </a:r>
            <a:r>
              <a:rPr lang="en-US" sz="2000" dirty="0" err="1" smtClean="0">
                <a:latin typeface="+mj-lt"/>
              </a:rPr>
              <a:t>to_num</a:t>
            </a:r>
            <a:r>
              <a:rPr lang="en-US" sz="2000" dirty="0" smtClean="0">
                <a:latin typeface="+mj-lt"/>
              </a:rPr>
              <a:t>== 4'h0 ) )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    r0 &lt;= #`DEL  </a:t>
            </a:r>
            <a:r>
              <a:rPr lang="en-US" sz="2000" dirty="0" err="1" smtClean="0">
                <a:latin typeface="+mj-lt"/>
              </a:rPr>
              <a:t>to_data</a:t>
            </a:r>
            <a:r>
              <a:rPr lang="en-US" sz="2000" dirty="0" smtClean="0">
                <a:latin typeface="+mj-lt"/>
              </a:rPr>
              <a:t>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	else;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 smtClean="0">
                <a:latin typeface="+mj-lt"/>
              </a:rPr>
              <a:t>else;</a:t>
            </a:r>
            <a:endParaRPr lang="zh-CN" altLang="en-US" sz="2000" dirty="0" smtClean="0">
              <a:latin typeface="+mj-lt"/>
            </a:endParaRPr>
          </a:p>
          <a:p>
            <a:pPr>
              <a:buNone/>
            </a:pPr>
            <a:endParaRPr lang="zh-CN" alt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</a:t>
            </a:r>
            <a:r>
              <a:rPr lang="en-US" altLang="zh-CN" dirty="0" smtClean="0"/>
              <a:t>ARM9</a:t>
            </a:r>
            <a:r>
              <a:rPr lang="zh-CN" altLang="en-US" dirty="0" smtClean="0"/>
              <a:t>软核处理器的接口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643050"/>
          <a:ext cx="8572561" cy="4876800"/>
        </p:xfrm>
        <a:graphic>
          <a:graphicData uri="http://schemas.openxmlformats.org/drawingml/2006/table">
            <a:tbl>
              <a:tblPr/>
              <a:tblGrid>
                <a:gridCol w="878693"/>
                <a:gridCol w="1050133"/>
                <a:gridCol w="566169"/>
                <a:gridCol w="862591"/>
                <a:gridCol w="5214975"/>
              </a:tblGrid>
              <a:tr h="228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类别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名字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方向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位宽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系统接口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clk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时钟输入端口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rst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异步复位端口，高电平有效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cpu_en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同步使能端口，高电平有效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中断源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cpu_restart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ARM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架构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reset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中断源，高有效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fiq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ARM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架构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FIQ(fast interrupt)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中断源，高有效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irq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IN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ARM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架构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IRQ(interrupt)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中断源，高有效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rom_abort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ARM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架构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Prefetch Abort(instruction fetch memory abort)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中断源，高有效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ram_abort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ARM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架构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Data Abort(data access memory abort)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中断源，高有效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指令池接口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rom_en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OUT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ROM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读使能，高有效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rom_addr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OUT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ROM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地址总线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rom_data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ROM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读数据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数据池接口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ram_cen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OUT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使能信号，高有效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ram_wen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OUT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写使能信号，高电平代表写，低电平代表读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ram_addr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OUT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地址总线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ram_rdata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读数据总线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ram_wdata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OUT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RAM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写数据总线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ram_flag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OUT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RAM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各字节使能信号</a:t>
                      </a:r>
                    </a:p>
                  </a:txBody>
                  <a:tcPr marL="52598" marR="52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指令池模型与波形</a:t>
            </a:r>
            <a:endParaRPr lang="zh-CN" altLang="en-US" dirty="0"/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584" name="Group 32"/>
          <p:cNvGrpSpPr>
            <a:grpSpLocks noChangeAspect="1"/>
          </p:cNvGrpSpPr>
          <p:nvPr/>
        </p:nvGrpSpPr>
        <p:grpSpPr bwMode="auto">
          <a:xfrm>
            <a:off x="642910" y="1785926"/>
            <a:ext cx="7715304" cy="1485900"/>
            <a:chOff x="1800" y="2558"/>
            <a:chExt cx="8280" cy="2340"/>
          </a:xfrm>
        </p:grpSpPr>
        <p:sp>
          <p:nvSpPr>
            <p:cNvPr id="23602" name="AutoShape 50"/>
            <p:cNvSpPr>
              <a:spLocks noChangeAspect="1" noChangeArrowheads="1" noTextEdit="1"/>
            </p:cNvSpPr>
            <p:nvPr/>
          </p:nvSpPr>
          <p:spPr bwMode="auto">
            <a:xfrm>
              <a:off x="1800" y="2558"/>
              <a:ext cx="8280" cy="23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01" name="Rectangle 49"/>
            <p:cNvSpPr>
              <a:spLocks noChangeArrowheads="1"/>
            </p:cNvSpPr>
            <p:nvPr/>
          </p:nvSpPr>
          <p:spPr bwMode="auto">
            <a:xfrm>
              <a:off x="5040" y="3025"/>
              <a:ext cx="1980" cy="17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00" name="Line 48"/>
            <p:cNvSpPr>
              <a:spLocks noChangeShapeType="1"/>
            </p:cNvSpPr>
            <p:nvPr/>
          </p:nvSpPr>
          <p:spPr bwMode="auto">
            <a:xfrm>
              <a:off x="4500" y="3337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99" name="Line 47"/>
            <p:cNvSpPr>
              <a:spLocks noChangeShapeType="1"/>
            </p:cNvSpPr>
            <p:nvPr/>
          </p:nvSpPr>
          <p:spPr bwMode="auto">
            <a:xfrm>
              <a:off x="4500" y="3806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98" name="AutoShape 46"/>
            <p:cNvSpPr>
              <a:spLocks noChangeArrowheads="1"/>
            </p:cNvSpPr>
            <p:nvPr/>
          </p:nvSpPr>
          <p:spPr bwMode="auto">
            <a:xfrm>
              <a:off x="4500" y="4118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97" name="AutoShape 45"/>
            <p:cNvSpPr>
              <a:spLocks noChangeArrowheads="1"/>
            </p:cNvSpPr>
            <p:nvPr/>
          </p:nvSpPr>
          <p:spPr bwMode="auto">
            <a:xfrm>
              <a:off x="7020" y="3338"/>
              <a:ext cx="540" cy="312"/>
            </a:xfrm>
            <a:prstGeom prst="rightArrow">
              <a:avLst>
                <a:gd name="adj1" fmla="val 50000"/>
                <a:gd name="adj2" fmla="val 432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96" name="Text Box 44"/>
            <p:cNvSpPr txBox="1">
              <a:spLocks noChangeArrowheads="1"/>
            </p:cNvSpPr>
            <p:nvPr/>
          </p:nvSpPr>
          <p:spPr bwMode="auto">
            <a:xfrm>
              <a:off x="5250" y="2558"/>
              <a:ext cx="153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指令池模型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95" name="Text Box 43"/>
            <p:cNvSpPr txBox="1">
              <a:spLocks noChangeArrowheads="1"/>
            </p:cNvSpPr>
            <p:nvPr/>
          </p:nvSpPr>
          <p:spPr bwMode="auto">
            <a:xfrm>
              <a:off x="3780" y="3026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clk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94" name="Text Box 42"/>
            <p:cNvSpPr txBox="1">
              <a:spLocks noChangeArrowheads="1"/>
            </p:cNvSpPr>
            <p:nvPr/>
          </p:nvSpPr>
          <p:spPr bwMode="auto">
            <a:xfrm>
              <a:off x="3420" y="3494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93" name="Text Box 41"/>
            <p:cNvSpPr txBox="1">
              <a:spLocks noChangeArrowheads="1"/>
            </p:cNvSpPr>
            <p:nvPr/>
          </p:nvSpPr>
          <p:spPr bwMode="auto">
            <a:xfrm>
              <a:off x="3240" y="4118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92" name="Text Box 40"/>
            <p:cNvSpPr txBox="1">
              <a:spLocks noChangeArrowheads="1"/>
            </p:cNvSpPr>
            <p:nvPr/>
          </p:nvSpPr>
          <p:spPr bwMode="auto">
            <a:xfrm>
              <a:off x="7560" y="3338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rom_data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91" name="Text Box 39"/>
            <p:cNvSpPr txBox="1">
              <a:spLocks noChangeArrowheads="1"/>
            </p:cNvSpPr>
            <p:nvPr/>
          </p:nvSpPr>
          <p:spPr bwMode="auto">
            <a:xfrm>
              <a:off x="5040" y="3233"/>
              <a:ext cx="670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CLK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90" name="Text Box 38"/>
            <p:cNvSpPr txBox="1">
              <a:spLocks noChangeArrowheads="1"/>
            </p:cNvSpPr>
            <p:nvPr/>
          </p:nvSpPr>
          <p:spPr bwMode="auto">
            <a:xfrm>
              <a:off x="5040" y="3650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5040" y="4133"/>
              <a:ext cx="900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ADDR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6170" y="3233"/>
              <a:ext cx="850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DOUT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7020" y="4312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7560" y="4246"/>
              <a:ext cx="137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rom_abort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6093" y="4021"/>
              <a:ext cx="927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ABORT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3704" name="Rectangle 1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615" name="Group 63"/>
          <p:cNvGrpSpPr>
            <a:grpSpLocks noChangeAspect="1"/>
          </p:cNvGrpSpPr>
          <p:nvPr/>
        </p:nvGrpSpPr>
        <p:grpSpPr bwMode="auto">
          <a:xfrm>
            <a:off x="642910" y="3214686"/>
            <a:ext cx="8786842" cy="3286579"/>
            <a:chOff x="1800" y="3684"/>
            <a:chExt cx="8306" cy="3979"/>
          </a:xfrm>
        </p:grpSpPr>
        <p:sp>
          <p:nvSpPr>
            <p:cNvPr id="23703" name="AutoShape 151"/>
            <p:cNvSpPr>
              <a:spLocks noChangeAspect="1" noChangeArrowheads="1" noTextEdit="1"/>
            </p:cNvSpPr>
            <p:nvPr/>
          </p:nvSpPr>
          <p:spPr bwMode="auto">
            <a:xfrm>
              <a:off x="1800" y="3684"/>
              <a:ext cx="8306" cy="397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02" name="Rectangle 150"/>
            <p:cNvSpPr>
              <a:spLocks noChangeArrowheads="1"/>
            </p:cNvSpPr>
            <p:nvPr/>
          </p:nvSpPr>
          <p:spPr bwMode="auto">
            <a:xfrm>
              <a:off x="2205" y="5351"/>
              <a:ext cx="95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rom_addr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3697" name="Group 145"/>
            <p:cNvGrpSpPr>
              <a:grpSpLocks/>
            </p:cNvGrpSpPr>
            <p:nvPr/>
          </p:nvGrpSpPr>
          <p:grpSpPr bwMode="auto">
            <a:xfrm>
              <a:off x="3156" y="3962"/>
              <a:ext cx="933" cy="467"/>
              <a:chOff x="2999" y="4452"/>
              <a:chExt cx="808" cy="404"/>
            </a:xfrm>
          </p:grpSpPr>
          <p:sp>
            <p:nvSpPr>
              <p:cNvPr id="23701" name="AutoShape 149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00" name="AutoShape 148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99" name="AutoShape 147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98" name="AutoShape 146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696" name="Rectangle 144"/>
            <p:cNvSpPr>
              <a:spLocks noChangeArrowheads="1"/>
            </p:cNvSpPr>
            <p:nvPr/>
          </p:nvSpPr>
          <p:spPr bwMode="auto">
            <a:xfrm>
              <a:off x="2689" y="4069"/>
              <a:ext cx="467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clk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3691" name="Group 139"/>
            <p:cNvGrpSpPr>
              <a:grpSpLocks/>
            </p:cNvGrpSpPr>
            <p:nvPr/>
          </p:nvGrpSpPr>
          <p:grpSpPr bwMode="auto">
            <a:xfrm>
              <a:off x="4086" y="3963"/>
              <a:ext cx="932" cy="467"/>
              <a:chOff x="2999" y="4452"/>
              <a:chExt cx="808" cy="404"/>
            </a:xfrm>
          </p:grpSpPr>
          <p:sp>
            <p:nvSpPr>
              <p:cNvPr id="23695" name="AutoShape 143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94" name="AutoShape 142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93" name="AutoShape 141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92" name="AutoShape 140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686" name="Group 134"/>
            <p:cNvGrpSpPr>
              <a:grpSpLocks/>
            </p:cNvGrpSpPr>
            <p:nvPr/>
          </p:nvGrpSpPr>
          <p:grpSpPr bwMode="auto">
            <a:xfrm>
              <a:off x="5016" y="3964"/>
              <a:ext cx="932" cy="467"/>
              <a:chOff x="2999" y="4452"/>
              <a:chExt cx="808" cy="404"/>
            </a:xfrm>
          </p:grpSpPr>
          <p:sp>
            <p:nvSpPr>
              <p:cNvPr id="23690" name="AutoShape 138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89" name="AutoShape 137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88" name="AutoShape 136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87" name="AutoShape 135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681" name="Group 129"/>
            <p:cNvGrpSpPr>
              <a:grpSpLocks/>
            </p:cNvGrpSpPr>
            <p:nvPr/>
          </p:nvGrpSpPr>
          <p:grpSpPr bwMode="auto">
            <a:xfrm>
              <a:off x="5948" y="3950"/>
              <a:ext cx="932" cy="466"/>
              <a:chOff x="2999" y="4452"/>
              <a:chExt cx="808" cy="404"/>
            </a:xfrm>
          </p:grpSpPr>
          <p:sp>
            <p:nvSpPr>
              <p:cNvPr id="23685" name="AutoShape 133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84" name="AutoShape 132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83" name="AutoShape 131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82" name="AutoShape 130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680" name="AutoShape 128"/>
            <p:cNvSpPr>
              <a:spLocks noChangeShapeType="1"/>
            </p:cNvSpPr>
            <p:nvPr/>
          </p:nvSpPr>
          <p:spPr bwMode="auto">
            <a:xfrm>
              <a:off x="3620" y="3775"/>
              <a:ext cx="4" cy="3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79" name="AutoShape 127"/>
            <p:cNvSpPr>
              <a:spLocks noChangeShapeType="1"/>
            </p:cNvSpPr>
            <p:nvPr/>
          </p:nvSpPr>
          <p:spPr bwMode="auto">
            <a:xfrm>
              <a:off x="4553" y="3775"/>
              <a:ext cx="2" cy="35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78" name="AutoShape 126"/>
            <p:cNvSpPr>
              <a:spLocks noChangeShapeType="1"/>
            </p:cNvSpPr>
            <p:nvPr/>
          </p:nvSpPr>
          <p:spPr bwMode="auto">
            <a:xfrm>
              <a:off x="5480" y="3775"/>
              <a:ext cx="1" cy="35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77" name="AutoShape 125"/>
            <p:cNvSpPr>
              <a:spLocks noChangeShapeType="1"/>
            </p:cNvSpPr>
            <p:nvPr/>
          </p:nvSpPr>
          <p:spPr bwMode="auto">
            <a:xfrm>
              <a:off x="6412" y="3775"/>
              <a:ext cx="1" cy="3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76" name="Rectangle 124"/>
            <p:cNvSpPr>
              <a:spLocks noChangeArrowheads="1"/>
            </p:cNvSpPr>
            <p:nvPr/>
          </p:nvSpPr>
          <p:spPr bwMode="auto">
            <a:xfrm>
              <a:off x="2329" y="4730"/>
              <a:ext cx="75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rom_en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675" name="AutoShape 123"/>
            <p:cNvSpPr>
              <a:spLocks noChangeShapeType="1"/>
            </p:cNvSpPr>
            <p:nvPr/>
          </p:nvSpPr>
          <p:spPr bwMode="auto">
            <a:xfrm>
              <a:off x="3279" y="5093"/>
              <a:ext cx="59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74" name="AutoShape 122"/>
            <p:cNvSpPr>
              <a:spLocks noChangeShapeType="1"/>
            </p:cNvSpPr>
            <p:nvPr/>
          </p:nvSpPr>
          <p:spPr bwMode="auto">
            <a:xfrm flipV="1">
              <a:off x="3877" y="4734"/>
              <a:ext cx="1" cy="3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73" name="AutoShape 121"/>
            <p:cNvSpPr>
              <a:spLocks noChangeShapeType="1"/>
            </p:cNvSpPr>
            <p:nvPr/>
          </p:nvSpPr>
          <p:spPr bwMode="auto">
            <a:xfrm>
              <a:off x="3878" y="4732"/>
              <a:ext cx="952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72" name="AutoShape 120"/>
            <p:cNvSpPr>
              <a:spLocks noChangeShapeType="1"/>
            </p:cNvSpPr>
            <p:nvPr/>
          </p:nvSpPr>
          <p:spPr bwMode="auto">
            <a:xfrm>
              <a:off x="4829" y="4734"/>
              <a:ext cx="1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71" name="AutoShape 119"/>
            <p:cNvSpPr>
              <a:spLocks noChangeShapeType="1"/>
            </p:cNvSpPr>
            <p:nvPr/>
          </p:nvSpPr>
          <p:spPr bwMode="auto">
            <a:xfrm>
              <a:off x="4829" y="5094"/>
              <a:ext cx="88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70" name="AutoShape 118"/>
            <p:cNvSpPr>
              <a:spLocks noChangeShapeType="1"/>
            </p:cNvSpPr>
            <p:nvPr/>
          </p:nvSpPr>
          <p:spPr bwMode="auto">
            <a:xfrm flipV="1">
              <a:off x="5714" y="4734"/>
              <a:ext cx="1" cy="3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69" name="AutoShape 117"/>
            <p:cNvSpPr>
              <a:spLocks noChangeShapeType="1"/>
            </p:cNvSpPr>
            <p:nvPr/>
          </p:nvSpPr>
          <p:spPr bwMode="auto">
            <a:xfrm>
              <a:off x="5715" y="4730"/>
              <a:ext cx="102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68" name="AutoShape 116"/>
            <p:cNvSpPr>
              <a:spLocks noChangeShapeType="1"/>
            </p:cNvSpPr>
            <p:nvPr/>
          </p:nvSpPr>
          <p:spPr bwMode="auto">
            <a:xfrm>
              <a:off x="6743" y="4730"/>
              <a:ext cx="1" cy="3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67" name="AutoShape 115"/>
            <p:cNvSpPr>
              <a:spLocks noChangeShapeType="1"/>
            </p:cNvSpPr>
            <p:nvPr/>
          </p:nvSpPr>
          <p:spPr bwMode="auto">
            <a:xfrm>
              <a:off x="6744" y="5092"/>
              <a:ext cx="128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662" name="Group 110"/>
            <p:cNvGrpSpPr>
              <a:grpSpLocks/>
            </p:cNvGrpSpPr>
            <p:nvPr/>
          </p:nvGrpSpPr>
          <p:grpSpPr bwMode="auto">
            <a:xfrm>
              <a:off x="6880" y="3965"/>
              <a:ext cx="932" cy="467"/>
              <a:chOff x="2999" y="4452"/>
              <a:chExt cx="808" cy="404"/>
            </a:xfrm>
          </p:grpSpPr>
          <p:sp>
            <p:nvSpPr>
              <p:cNvPr id="23666" name="AutoShape 114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65" name="AutoShape 113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64" name="AutoShape 112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63" name="AutoShape 111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661" name="AutoShape 109"/>
            <p:cNvSpPr>
              <a:spLocks noChangeShapeType="1"/>
            </p:cNvSpPr>
            <p:nvPr/>
          </p:nvSpPr>
          <p:spPr bwMode="auto">
            <a:xfrm>
              <a:off x="7347" y="3775"/>
              <a:ext cx="1" cy="3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654" name="Group 102"/>
            <p:cNvGrpSpPr>
              <a:grpSpLocks/>
            </p:cNvGrpSpPr>
            <p:nvPr/>
          </p:nvGrpSpPr>
          <p:grpSpPr bwMode="auto">
            <a:xfrm>
              <a:off x="3759" y="5372"/>
              <a:ext cx="1177" cy="419"/>
              <a:chOff x="4065" y="3840"/>
              <a:chExt cx="793" cy="456"/>
            </a:xfrm>
          </p:grpSpPr>
          <p:sp>
            <p:nvSpPr>
              <p:cNvPr id="23660" name="AutoShape 108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59" name="AutoShape 107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58" name="AutoShape 106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57" name="AutoShape 105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56" name="AutoShape 104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55" name="AutoShape 103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653" name="AutoShape 101"/>
            <p:cNvSpPr>
              <a:spLocks noChangeShapeType="1"/>
            </p:cNvSpPr>
            <p:nvPr/>
          </p:nvSpPr>
          <p:spPr bwMode="auto">
            <a:xfrm flipH="1">
              <a:off x="3375" y="5575"/>
              <a:ext cx="38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52" name="AutoShape 100"/>
            <p:cNvSpPr>
              <a:spLocks noChangeShapeType="1"/>
            </p:cNvSpPr>
            <p:nvPr/>
          </p:nvSpPr>
          <p:spPr bwMode="auto">
            <a:xfrm flipH="1">
              <a:off x="4936" y="5575"/>
              <a:ext cx="7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645" name="Group 93"/>
            <p:cNvGrpSpPr>
              <a:grpSpLocks/>
            </p:cNvGrpSpPr>
            <p:nvPr/>
          </p:nvGrpSpPr>
          <p:grpSpPr bwMode="auto">
            <a:xfrm>
              <a:off x="5701" y="5370"/>
              <a:ext cx="1177" cy="419"/>
              <a:chOff x="4065" y="3840"/>
              <a:chExt cx="793" cy="456"/>
            </a:xfrm>
          </p:grpSpPr>
          <p:sp>
            <p:nvSpPr>
              <p:cNvPr id="23651" name="AutoShape 99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50" name="AutoShape 98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49" name="AutoShape 97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48" name="AutoShape 96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47" name="AutoShape 95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46" name="AutoShape 94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644" name="AutoShape 92"/>
            <p:cNvSpPr>
              <a:spLocks noChangeShapeType="1"/>
            </p:cNvSpPr>
            <p:nvPr/>
          </p:nvSpPr>
          <p:spPr bwMode="auto">
            <a:xfrm flipH="1">
              <a:off x="6878" y="5572"/>
              <a:ext cx="114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43" name="Rectangle 91"/>
            <p:cNvSpPr>
              <a:spLocks noChangeArrowheads="1"/>
            </p:cNvSpPr>
            <p:nvPr/>
          </p:nvSpPr>
          <p:spPr bwMode="auto">
            <a:xfrm>
              <a:off x="4077" y="5431"/>
              <a:ext cx="72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地址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642" name="Rectangle 90"/>
            <p:cNvSpPr>
              <a:spLocks noChangeArrowheads="1"/>
            </p:cNvSpPr>
            <p:nvPr/>
          </p:nvSpPr>
          <p:spPr bwMode="auto">
            <a:xfrm>
              <a:off x="5948" y="5383"/>
              <a:ext cx="72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地址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3635" name="Group 83"/>
            <p:cNvGrpSpPr>
              <a:grpSpLocks/>
            </p:cNvGrpSpPr>
            <p:nvPr/>
          </p:nvGrpSpPr>
          <p:grpSpPr bwMode="auto">
            <a:xfrm>
              <a:off x="4769" y="6186"/>
              <a:ext cx="1177" cy="419"/>
              <a:chOff x="4065" y="3840"/>
              <a:chExt cx="793" cy="456"/>
            </a:xfrm>
          </p:grpSpPr>
          <p:sp>
            <p:nvSpPr>
              <p:cNvPr id="23641" name="AutoShape 89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40" name="AutoShape 88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39" name="AutoShape 87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38" name="AutoShape 86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37" name="AutoShape 85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36" name="AutoShape 84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634" name="AutoShape 82"/>
            <p:cNvSpPr>
              <a:spLocks noChangeShapeType="1"/>
            </p:cNvSpPr>
            <p:nvPr/>
          </p:nvSpPr>
          <p:spPr bwMode="auto">
            <a:xfrm flipH="1">
              <a:off x="3279" y="6403"/>
              <a:ext cx="149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33" name="Rectangle 81"/>
            <p:cNvSpPr>
              <a:spLocks noChangeArrowheads="1"/>
            </p:cNvSpPr>
            <p:nvPr/>
          </p:nvSpPr>
          <p:spPr bwMode="auto">
            <a:xfrm>
              <a:off x="4936" y="6245"/>
              <a:ext cx="724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632" name="AutoShape 80"/>
            <p:cNvSpPr>
              <a:spLocks noChangeShapeType="1"/>
            </p:cNvSpPr>
            <p:nvPr/>
          </p:nvSpPr>
          <p:spPr bwMode="auto">
            <a:xfrm flipH="1">
              <a:off x="5946" y="6392"/>
              <a:ext cx="7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625" name="Group 73"/>
            <p:cNvGrpSpPr>
              <a:grpSpLocks/>
            </p:cNvGrpSpPr>
            <p:nvPr/>
          </p:nvGrpSpPr>
          <p:grpSpPr bwMode="auto">
            <a:xfrm>
              <a:off x="6711" y="6187"/>
              <a:ext cx="1177" cy="419"/>
              <a:chOff x="4065" y="3840"/>
              <a:chExt cx="793" cy="456"/>
            </a:xfrm>
          </p:grpSpPr>
          <p:sp>
            <p:nvSpPr>
              <p:cNvPr id="23631" name="AutoShape 79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30" name="AutoShape 78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29" name="AutoShape 77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28" name="AutoShape 76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27" name="AutoShape 75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26" name="AutoShape 74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624" name="Rectangle 72"/>
            <p:cNvSpPr>
              <a:spLocks noChangeArrowheads="1"/>
            </p:cNvSpPr>
            <p:nvPr/>
          </p:nvSpPr>
          <p:spPr bwMode="auto">
            <a:xfrm>
              <a:off x="6711" y="6243"/>
              <a:ext cx="12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错误指令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623" name="AutoShape 71"/>
            <p:cNvSpPr>
              <a:spLocks noChangeShapeType="1"/>
            </p:cNvSpPr>
            <p:nvPr/>
          </p:nvSpPr>
          <p:spPr bwMode="auto">
            <a:xfrm flipH="1">
              <a:off x="7888" y="6381"/>
              <a:ext cx="38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22" name="Rectangle 70"/>
            <p:cNvSpPr>
              <a:spLocks noChangeArrowheads="1"/>
            </p:cNvSpPr>
            <p:nvPr/>
          </p:nvSpPr>
          <p:spPr bwMode="auto">
            <a:xfrm>
              <a:off x="2239" y="6246"/>
              <a:ext cx="10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rom_data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621" name="AutoShape 69"/>
            <p:cNvSpPr>
              <a:spLocks noChangeShapeType="1"/>
            </p:cNvSpPr>
            <p:nvPr/>
          </p:nvSpPr>
          <p:spPr bwMode="auto">
            <a:xfrm flipV="1">
              <a:off x="6800" y="6829"/>
              <a:ext cx="1" cy="3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20" name="AutoShape 68"/>
            <p:cNvSpPr>
              <a:spLocks noChangeShapeType="1"/>
            </p:cNvSpPr>
            <p:nvPr/>
          </p:nvSpPr>
          <p:spPr bwMode="auto">
            <a:xfrm>
              <a:off x="6801" y="6827"/>
              <a:ext cx="952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19" name="AutoShape 67"/>
            <p:cNvSpPr>
              <a:spLocks noChangeShapeType="1"/>
            </p:cNvSpPr>
            <p:nvPr/>
          </p:nvSpPr>
          <p:spPr bwMode="auto">
            <a:xfrm>
              <a:off x="7752" y="6829"/>
              <a:ext cx="1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18" name="AutoShape 66"/>
            <p:cNvSpPr>
              <a:spLocks noChangeShapeType="1"/>
            </p:cNvSpPr>
            <p:nvPr/>
          </p:nvSpPr>
          <p:spPr bwMode="auto">
            <a:xfrm>
              <a:off x="3375" y="7187"/>
              <a:ext cx="342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17" name="Rectangle 65"/>
            <p:cNvSpPr>
              <a:spLocks noChangeArrowheads="1"/>
            </p:cNvSpPr>
            <p:nvPr/>
          </p:nvSpPr>
          <p:spPr bwMode="auto">
            <a:xfrm>
              <a:off x="2239" y="6945"/>
              <a:ext cx="10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rom_abort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616" name="AutoShape 64"/>
            <p:cNvSpPr>
              <a:spLocks noChangeShapeType="1"/>
            </p:cNvSpPr>
            <p:nvPr/>
          </p:nvSpPr>
          <p:spPr bwMode="auto">
            <a:xfrm flipH="1">
              <a:off x="7752" y="7186"/>
              <a:ext cx="38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数据池模型</a:t>
            </a:r>
            <a:endParaRPr lang="zh-CN" altLang="en-US" dirty="0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4577" name="Group 1"/>
          <p:cNvGrpSpPr>
            <a:grpSpLocks noChangeAspect="1"/>
          </p:cNvGrpSpPr>
          <p:nvPr/>
        </p:nvGrpSpPr>
        <p:grpSpPr bwMode="auto">
          <a:xfrm>
            <a:off x="571472" y="2000240"/>
            <a:ext cx="8425020" cy="3429024"/>
            <a:chOff x="1800" y="4564"/>
            <a:chExt cx="8280" cy="3370"/>
          </a:xfrm>
        </p:grpSpPr>
        <p:sp>
          <p:nvSpPr>
            <p:cNvPr id="24604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800" y="4564"/>
              <a:ext cx="8280" cy="33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5220" y="4998"/>
              <a:ext cx="2012" cy="28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5580" y="4564"/>
              <a:ext cx="1345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数据池模型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3404" y="4905"/>
              <a:ext cx="540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clk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4050" y="5805"/>
              <a:ext cx="11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4064" y="5277"/>
              <a:ext cx="1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2802" y="5368"/>
              <a:ext cx="946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ram_cen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4096" y="6239"/>
              <a:ext cx="11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802" y="5930"/>
              <a:ext cx="946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ram_wen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95" name="AutoShape 19"/>
            <p:cNvSpPr>
              <a:spLocks noChangeArrowheads="1"/>
            </p:cNvSpPr>
            <p:nvPr/>
          </p:nvSpPr>
          <p:spPr bwMode="auto">
            <a:xfrm>
              <a:off x="4018" y="7026"/>
              <a:ext cx="1186" cy="186"/>
            </a:xfrm>
            <a:prstGeom prst="rightArrow">
              <a:avLst>
                <a:gd name="adj1" fmla="val 50000"/>
                <a:gd name="adj2" fmla="val 15940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4" name="AutoShape 18"/>
            <p:cNvSpPr>
              <a:spLocks noChangeArrowheads="1"/>
            </p:cNvSpPr>
            <p:nvPr/>
          </p:nvSpPr>
          <p:spPr bwMode="auto">
            <a:xfrm>
              <a:off x="4034" y="7438"/>
              <a:ext cx="1186" cy="186"/>
            </a:xfrm>
            <a:prstGeom prst="rightArrow">
              <a:avLst>
                <a:gd name="adj1" fmla="val 50000"/>
                <a:gd name="adj2" fmla="val 15940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2400" y="6917"/>
              <a:ext cx="1500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ram_addr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[31:0]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2220" y="7298"/>
              <a:ext cx="1724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ram_wdata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[31:0]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91" name="AutoShape 15"/>
            <p:cNvSpPr>
              <a:spLocks noChangeArrowheads="1"/>
            </p:cNvSpPr>
            <p:nvPr/>
          </p:nvSpPr>
          <p:spPr bwMode="auto">
            <a:xfrm>
              <a:off x="7226" y="5649"/>
              <a:ext cx="886" cy="186"/>
            </a:xfrm>
            <a:prstGeom prst="rightArrow">
              <a:avLst>
                <a:gd name="adj1" fmla="val 50000"/>
                <a:gd name="adj2" fmla="val 11908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8186" y="5463"/>
              <a:ext cx="1576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ram_rdata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[31:0]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5262" y="5060"/>
              <a:ext cx="540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CLK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5266" y="5527"/>
              <a:ext cx="540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CEN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5262" y="5994"/>
              <a:ext cx="630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WEN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5262" y="6971"/>
              <a:ext cx="750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ADDR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5266" y="7467"/>
              <a:ext cx="750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DIN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6504" y="5525"/>
              <a:ext cx="738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DOUT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4096" y="6713"/>
              <a:ext cx="11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5310" y="6389"/>
              <a:ext cx="2010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BYTE_ENABLE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2400" y="6461"/>
              <a:ext cx="1348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ram_flag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[3:0]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6293" y="6714"/>
              <a:ext cx="933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ABORT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579" name="Line 3"/>
            <p:cNvSpPr>
              <a:spLocks noChangeShapeType="1"/>
            </p:cNvSpPr>
            <p:nvPr/>
          </p:nvSpPr>
          <p:spPr bwMode="auto">
            <a:xfrm>
              <a:off x="7242" y="6916"/>
              <a:ext cx="11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78" name="Text Box 2"/>
            <p:cNvSpPr txBox="1">
              <a:spLocks noChangeArrowheads="1"/>
            </p:cNvSpPr>
            <p:nvPr/>
          </p:nvSpPr>
          <p:spPr bwMode="auto">
            <a:xfrm>
              <a:off x="8382" y="6740"/>
              <a:ext cx="1125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ram_abort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 smtClean="0"/>
              <a:t>池模型访问波形</a:t>
            </a:r>
            <a:endParaRPr lang="zh-CN" altLang="en-US" dirty="0"/>
          </a:p>
        </p:txBody>
      </p:sp>
      <p:sp>
        <p:nvSpPr>
          <p:cNvPr id="25802" name="Rectangle 20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601" name="Group 1"/>
          <p:cNvGrpSpPr>
            <a:grpSpLocks noChangeAspect="1"/>
          </p:cNvGrpSpPr>
          <p:nvPr/>
        </p:nvGrpSpPr>
        <p:grpSpPr bwMode="auto">
          <a:xfrm>
            <a:off x="714348" y="1571612"/>
            <a:ext cx="8001056" cy="4759325"/>
            <a:chOff x="1800" y="3415"/>
            <a:chExt cx="8306" cy="7495"/>
          </a:xfrm>
        </p:grpSpPr>
        <p:sp>
          <p:nvSpPr>
            <p:cNvPr id="25801" name="AutoShape 201"/>
            <p:cNvSpPr>
              <a:spLocks noChangeAspect="1" noChangeArrowheads="1" noTextEdit="1"/>
            </p:cNvSpPr>
            <p:nvPr/>
          </p:nvSpPr>
          <p:spPr bwMode="auto">
            <a:xfrm>
              <a:off x="1800" y="3415"/>
              <a:ext cx="8306" cy="74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796" name="Group 196"/>
            <p:cNvGrpSpPr>
              <a:grpSpLocks/>
            </p:cNvGrpSpPr>
            <p:nvPr/>
          </p:nvGrpSpPr>
          <p:grpSpPr bwMode="auto">
            <a:xfrm>
              <a:off x="3156" y="3962"/>
              <a:ext cx="933" cy="467"/>
              <a:chOff x="2999" y="4452"/>
              <a:chExt cx="808" cy="404"/>
            </a:xfrm>
          </p:grpSpPr>
          <p:sp>
            <p:nvSpPr>
              <p:cNvPr id="25800" name="AutoShape 200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99" name="AutoShape 199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98" name="AutoShape 198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97" name="AutoShape 197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795" name="Rectangle 195"/>
            <p:cNvSpPr>
              <a:spLocks noChangeArrowheads="1"/>
            </p:cNvSpPr>
            <p:nvPr/>
          </p:nvSpPr>
          <p:spPr bwMode="auto">
            <a:xfrm>
              <a:off x="2689" y="4069"/>
              <a:ext cx="467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clk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5790" name="Group 190"/>
            <p:cNvGrpSpPr>
              <a:grpSpLocks/>
            </p:cNvGrpSpPr>
            <p:nvPr/>
          </p:nvGrpSpPr>
          <p:grpSpPr bwMode="auto">
            <a:xfrm>
              <a:off x="4086" y="3963"/>
              <a:ext cx="932" cy="467"/>
              <a:chOff x="2999" y="4452"/>
              <a:chExt cx="808" cy="404"/>
            </a:xfrm>
          </p:grpSpPr>
          <p:sp>
            <p:nvSpPr>
              <p:cNvPr id="25794" name="AutoShape 194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93" name="AutoShape 193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92" name="AutoShape 192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91" name="AutoShape 191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785" name="Group 185"/>
            <p:cNvGrpSpPr>
              <a:grpSpLocks/>
            </p:cNvGrpSpPr>
            <p:nvPr/>
          </p:nvGrpSpPr>
          <p:grpSpPr bwMode="auto">
            <a:xfrm>
              <a:off x="5016" y="3964"/>
              <a:ext cx="932" cy="467"/>
              <a:chOff x="2999" y="4452"/>
              <a:chExt cx="808" cy="404"/>
            </a:xfrm>
          </p:grpSpPr>
          <p:sp>
            <p:nvSpPr>
              <p:cNvPr id="25789" name="AutoShape 189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88" name="AutoShape 188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87" name="AutoShape 187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86" name="AutoShape 186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780" name="Group 180"/>
            <p:cNvGrpSpPr>
              <a:grpSpLocks/>
            </p:cNvGrpSpPr>
            <p:nvPr/>
          </p:nvGrpSpPr>
          <p:grpSpPr bwMode="auto">
            <a:xfrm>
              <a:off x="5948" y="3950"/>
              <a:ext cx="932" cy="466"/>
              <a:chOff x="2999" y="4452"/>
              <a:chExt cx="808" cy="404"/>
            </a:xfrm>
          </p:grpSpPr>
          <p:sp>
            <p:nvSpPr>
              <p:cNvPr id="25784" name="AutoShape 184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83" name="AutoShape 183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82" name="AutoShape 182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81" name="AutoShape 181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779" name="AutoShape 179"/>
            <p:cNvSpPr>
              <a:spLocks noChangeShapeType="1"/>
            </p:cNvSpPr>
            <p:nvPr/>
          </p:nvSpPr>
          <p:spPr bwMode="auto">
            <a:xfrm>
              <a:off x="3620" y="3775"/>
              <a:ext cx="1" cy="65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78" name="AutoShape 178"/>
            <p:cNvSpPr>
              <a:spLocks noChangeShapeType="1"/>
            </p:cNvSpPr>
            <p:nvPr/>
          </p:nvSpPr>
          <p:spPr bwMode="auto">
            <a:xfrm flipH="1">
              <a:off x="4551" y="3775"/>
              <a:ext cx="2" cy="65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77" name="AutoShape 177"/>
            <p:cNvSpPr>
              <a:spLocks noChangeShapeType="1"/>
            </p:cNvSpPr>
            <p:nvPr/>
          </p:nvSpPr>
          <p:spPr bwMode="auto">
            <a:xfrm>
              <a:off x="5480" y="3775"/>
              <a:ext cx="1" cy="65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76" name="AutoShape 176"/>
            <p:cNvSpPr>
              <a:spLocks noChangeShapeType="1"/>
            </p:cNvSpPr>
            <p:nvPr/>
          </p:nvSpPr>
          <p:spPr bwMode="auto">
            <a:xfrm>
              <a:off x="6412" y="3775"/>
              <a:ext cx="3" cy="65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75" name="Rectangle 175"/>
            <p:cNvSpPr>
              <a:spLocks noChangeArrowheads="1"/>
            </p:cNvSpPr>
            <p:nvPr/>
          </p:nvSpPr>
          <p:spPr bwMode="auto">
            <a:xfrm>
              <a:off x="2239" y="4734"/>
              <a:ext cx="917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ram_cen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774" name="AutoShape 174"/>
            <p:cNvSpPr>
              <a:spLocks noChangeShapeType="1"/>
            </p:cNvSpPr>
            <p:nvPr/>
          </p:nvSpPr>
          <p:spPr bwMode="auto">
            <a:xfrm>
              <a:off x="3279" y="5093"/>
              <a:ext cx="59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73" name="AutoShape 173"/>
            <p:cNvSpPr>
              <a:spLocks noChangeShapeType="1"/>
            </p:cNvSpPr>
            <p:nvPr/>
          </p:nvSpPr>
          <p:spPr bwMode="auto">
            <a:xfrm flipV="1">
              <a:off x="3877" y="4734"/>
              <a:ext cx="1" cy="3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72" name="AutoShape 172"/>
            <p:cNvSpPr>
              <a:spLocks noChangeShapeType="1"/>
            </p:cNvSpPr>
            <p:nvPr/>
          </p:nvSpPr>
          <p:spPr bwMode="auto">
            <a:xfrm>
              <a:off x="3878" y="4732"/>
              <a:ext cx="952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71" name="AutoShape 171"/>
            <p:cNvSpPr>
              <a:spLocks noChangeShapeType="1"/>
            </p:cNvSpPr>
            <p:nvPr/>
          </p:nvSpPr>
          <p:spPr bwMode="auto">
            <a:xfrm>
              <a:off x="4816" y="4734"/>
              <a:ext cx="88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70" name="AutoShape 170"/>
            <p:cNvSpPr>
              <a:spLocks noChangeShapeType="1"/>
            </p:cNvSpPr>
            <p:nvPr/>
          </p:nvSpPr>
          <p:spPr bwMode="auto">
            <a:xfrm>
              <a:off x="5715" y="4730"/>
              <a:ext cx="238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69" name="AutoShape 169"/>
            <p:cNvSpPr>
              <a:spLocks noChangeShapeType="1"/>
            </p:cNvSpPr>
            <p:nvPr/>
          </p:nvSpPr>
          <p:spPr bwMode="auto">
            <a:xfrm>
              <a:off x="8096" y="4735"/>
              <a:ext cx="1" cy="3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68" name="AutoShape 168"/>
            <p:cNvSpPr>
              <a:spLocks noChangeShapeType="1"/>
            </p:cNvSpPr>
            <p:nvPr/>
          </p:nvSpPr>
          <p:spPr bwMode="auto">
            <a:xfrm>
              <a:off x="8096" y="5092"/>
              <a:ext cx="1574" cy="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763" name="Group 163"/>
            <p:cNvGrpSpPr>
              <a:grpSpLocks/>
            </p:cNvGrpSpPr>
            <p:nvPr/>
          </p:nvGrpSpPr>
          <p:grpSpPr bwMode="auto">
            <a:xfrm>
              <a:off x="6880" y="3965"/>
              <a:ext cx="932" cy="467"/>
              <a:chOff x="2999" y="4452"/>
              <a:chExt cx="808" cy="404"/>
            </a:xfrm>
          </p:grpSpPr>
          <p:sp>
            <p:nvSpPr>
              <p:cNvPr id="25767" name="AutoShape 167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66" name="AutoShape 166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65" name="AutoShape 165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64" name="AutoShape 164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762" name="AutoShape 162"/>
            <p:cNvSpPr>
              <a:spLocks noChangeShapeType="1"/>
            </p:cNvSpPr>
            <p:nvPr/>
          </p:nvSpPr>
          <p:spPr bwMode="auto">
            <a:xfrm flipH="1">
              <a:off x="7345" y="3775"/>
              <a:ext cx="2" cy="65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61" name="Rectangle 161"/>
            <p:cNvSpPr>
              <a:spLocks noChangeArrowheads="1"/>
            </p:cNvSpPr>
            <p:nvPr/>
          </p:nvSpPr>
          <p:spPr bwMode="auto">
            <a:xfrm>
              <a:off x="2097" y="5389"/>
              <a:ext cx="1040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ram_wen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760" name="AutoShape 160"/>
            <p:cNvSpPr>
              <a:spLocks noChangeShapeType="1"/>
            </p:cNvSpPr>
            <p:nvPr/>
          </p:nvSpPr>
          <p:spPr bwMode="auto">
            <a:xfrm>
              <a:off x="3279" y="5669"/>
              <a:ext cx="59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59" name="AutoShape 159"/>
            <p:cNvSpPr>
              <a:spLocks noChangeShapeType="1"/>
            </p:cNvSpPr>
            <p:nvPr/>
          </p:nvSpPr>
          <p:spPr bwMode="auto">
            <a:xfrm flipV="1">
              <a:off x="3878" y="5310"/>
              <a:ext cx="1" cy="3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58" name="AutoShape 158"/>
            <p:cNvSpPr>
              <a:spLocks noChangeShapeType="1"/>
            </p:cNvSpPr>
            <p:nvPr/>
          </p:nvSpPr>
          <p:spPr bwMode="auto">
            <a:xfrm>
              <a:off x="3877" y="5310"/>
              <a:ext cx="952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57" name="AutoShape 157"/>
            <p:cNvSpPr>
              <a:spLocks noChangeShapeType="1"/>
            </p:cNvSpPr>
            <p:nvPr/>
          </p:nvSpPr>
          <p:spPr bwMode="auto">
            <a:xfrm flipV="1">
              <a:off x="4816" y="5310"/>
              <a:ext cx="1" cy="3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56" name="AutoShape 156"/>
            <p:cNvSpPr>
              <a:spLocks noChangeShapeType="1"/>
            </p:cNvSpPr>
            <p:nvPr/>
          </p:nvSpPr>
          <p:spPr bwMode="auto">
            <a:xfrm>
              <a:off x="4829" y="5668"/>
              <a:ext cx="48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55" name="Rectangle 155"/>
            <p:cNvSpPr>
              <a:spLocks noChangeArrowheads="1"/>
            </p:cNvSpPr>
            <p:nvPr/>
          </p:nvSpPr>
          <p:spPr bwMode="auto">
            <a:xfrm>
              <a:off x="2239" y="5940"/>
              <a:ext cx="951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ram_flag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5748" name="Group 148"/>
            <p:cNvGrpSpPr>
              <a:grpSpLocks/>
            </p:cNvGrpSpPr>
            <p:nvPr/>
          </p:nvGrpSpPr>
          <p:grpSpPr bwMode="auto">
            <a:xfrm>
              <a:off x="3748" y="5881"/>
              <a:ext cx="1132" cy="419"/>
              <a:chOff x="4065" y="3840"/>
              <a:chExt cx="793" cy="456"/>
            </a:xfrm>
          </p:grpSpPr>
          <p:sp>
            <p:nvSpPr>
              <p:cNvPr id="25754" name="AutoShape 154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53" name="AutoShape 153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52" name="AutoShape 152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51" name="AutoShape 151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50" name="AutoShape 150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49" name="AutoShape 149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747" name="AutoShape 147"/>
            <p:cNvSpPr>
              <a:spLocks noChangeShapeType="1"/>
            </p:cNvSpPr>
            <p:nvPr/>
          </p:nvSpPr>
          <p:spPr bwMode="auto">
            <a:xfrm flipH="1">
              <a:off x="3364" y="6084"/>
              <a:ext cx="38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46" name="AutoShape 146"/>
            <p:cNvSpPr>
              <a:spLocks noChangeShapeType="1"/>
            </p:cNvSpPr>
            <p:nvPr/>
          </p:nvSpPr>
          <p:spPr bwMode="auto">
            <a:xfrm flipV="1">
              <a:off x="8232" y="6093"/>
              <a:ext cx="1530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45" name="Rectangle 145"/>
            <p:cNvSpPr>
              <a:spLocks noChangeArrowheads="1"/>
            </p:cNvSpPr>
            <p:nvPr/>
          </p:nvSpPr>
          <p:spPr bwMode="auto">
            <a:xfrm>
              <a:off x="3944" y="5951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’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b1111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744" name="Rectangle 144"/>
            <p:cNvSpPr>
              <a:spLocks noChangeArrowheads="1"/>
            </p:cNvSpPr>
            <p:nvPr/>
          </p:nvSpPr>
          <p:spPr bwMode="auto">
            <a:xfrm>
              <a:off x="5063" y="5890"/>
              <a:ext cx="878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’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b1100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743" name="Rectangle 143"/>
            <p:cNvSpPr>
              <a:spLocks noChangeArrowheads="1"/>
            </p:cNvSpPr>
            <p:nvPr/>
          </p:nvSpPr>
          <p:spPr bwMode="auto">
            <a:xfrm>
              <a:off x="6158" y="5949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’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b0010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742" name="Rectangle 142"/>
            <p:cNvSpPr>
              <a:spLocks noChangeArrowheads="1"/>
            </p:cNvSpPr>
            <p:nvPr/>
          </p:nvSpPr>
          <p:spPr bwMode="auto">
            <a:xfrm>
              <a:off x="2022" y="6678"/>
              <a:ext cx="1149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ram_addr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741" name="AutoShape 141"/>
            <p:cNvSpPr>
              <a:spLocks noChangeShapeType="1"/>
            </p:cNvSpPr>
            <p:nvPr/>
          </p:nvSpPr>
          <p:spPr bwMode="auto">
            <a:xfrm flipH="1">
              <a:off x="3345" y="6773"/>
              <a:ext cx="38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40" name="Rectangle 140"/>
            <p:cNvSpPr>
              <a:spLocks noChangeArrowheads="1"/>
            </p:cNvSpPr>
            <p:nvPr/>
          </p:nvSpPr>
          <p:spPr bwMode="auto">
            <a:xfrm>
              <a:off x="3925" y="6640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地址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739" name="Rectangle 139"/>
            <p:cNvSpPr>
              <a:spLocks noChangeArrowheads="1"/>
            </p:cNvSpPr>
            <p:nvPr/>
          </p:nvSpPr>
          <p:spPr bwMode="auto">
            <a:xfrm>
              <a:off x="5097" y="6625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地址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738" name="Rectangle 138"/>
            <p:cNvSpPr>
              <a:spLocks noChangeArrowheads="1"/>
            </p:cNvSpPr>
            <p:nvPr/>
          </p:nvSpPr>
          <p:spPr bwMode="auto">
            <a:xfrm>
              <a:off x="6139" y="6638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地址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737" name="Rectangle 137"/>
            <p:cNvSpPr>
              <a:spLocks noChangeArrowheads="1"/>
            </p:cNvSpPr>
            <p:nvPr/>
          </p:nvSpPr>
          <p:spPr bwMode="auto">
            <a:xfrm>
              <a:off x="2040" y="7308"/>
              <a:ext cx="1178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ram_wdata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736" name="AutoShape 136"/>
            <p:cNvSpPr>
              <a:spLocks noChangeShapeType="1"/>
            </p:cNvSpPr>
            <p:nvPr/>
          </p:nvSpPr>
          <p:spPr bwMode="auto">
            <a:xfrm flipH="1">
              <a:off x="3392" y="7452"/>
              <a:ext cx="38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731" name="Group 131"/>
            <p:cNvGrpSpPr>
              <a:grpSpLocks/>
            </p:cNvGrpSpPr>
            <p:nvPr/>
          </p:nvGrpSpPr>
          <p:grpSpPr bwMode="auto">
            <a:xfrm>
              <a:off x="7810" y="3966"/>
              <a:ext cx="932" cy="466"/>
              <a:chOff x="2999" y="4452"/>
              <a:chExt cx="808" cy="404"/>
            </a:xfrm>
          </p:grpSpPr>
          <p:sp>
            <p:nvSpPr>
              <p:cNvPr id="25735" name="AutoShape 135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34" name="AutoShape 134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33" name="AutoShape 133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32" name="AutoShape 132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730" name="AutoShape 130"/>
            <p:cNvSpPr>
              <a:spLocks noChangeShapeType="1"/>
            </p:cNvSpPr>
            <p:nvPr/>
          </p:nvSpPr>
          <p:spPr bwMode="auto">
            <a:xfrm>
              <a:off x="8271" y="3775"/>
              <a:ext cx="1" cy="67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723" name="Group 123"/>
            <p:cNvGrpSpPr>
              <a:grpSpLocks/>
            </p:cNvGrpSpPr>
            <p:nvPr/>
          </p:nvGrpSpPr>
          <p:grpSpPr bwMode="auto">
            <a:xfrm>
              <a:off x="4884" y="5877"/>
              <a:ext cx="1132" cy="419"/>
              <a:chOff x="4065" y="3840"/>
              <a:chExt cx="793" cy="456"/>
            </a:xfrm>
          </p:grpSpPr>
          <p:sp>
            <p:nvSpPr>
              <p:cNvPr id="25729" name="AutoShape 129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28" name="AutoShape 128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27" name="AutoShape 127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26" name="AutoShape 126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25" name="AutoShape 125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24" name="AutoShape 124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716" name="Group 116"/>
            <p:cNvGrpSpPr>
              <a:grpSpLocks/>
            </p:cNvGrpSpPr>
            <p:nvPr/>
          </p:nvGrpSpPr>
          <p:grpSpPr bwMode="auto">
            <a:xfrm>
              <a:off x="5991" y="5892"/>
              <a:ext cx="1132" cy="419"/>
              <a:chOff x="4065" y="3840"/>
              <a:chExt cx="793" cy="456"/>
            </a:xfrm>
          </p:grpSpPr>
          <p:sp>
            <p:nvSpPr>
              <p:cNvPr id="25722" name="AutoShape 122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21" name="AutoShape 121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20" name="AutoShape 120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19" name="AutoShape 119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18" name="AutoShape 118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17" name="AutoShape 117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709" name="Group 109"/>
            <p:cNvGrpSpPr>
              <a:grpSpLocks/>
            </p:cNvGrpSpPr>
            <p:nvPr/>
          </p:nvGrpSpPr>
          <p:grpSpPr bwMode="auto">
            <a:xfrm>
              <a:off x="7091" y="5890"/>
              <a:ext cx="1132" cy="419"/>
              <a:chOff x="4065" y="3840"/>
              <a:chExt cx="793" cy="456"/>
            </a:xfrm>
          </p:grpSpPr>
          <p:sp>
            <p:nvSpPr>
              <p:cNvPr id="25715" name="AutoShape 115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14" name="AutoShape 114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13" name="AutoShape 113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12" name="AutoShape 112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11" name="AutoShape 111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10" name="AutoShape 110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704" name="Group 104"/>
            <p:cNvGrpSpPr>
              <a:grpSpLocks/>
            </p:cNvGrpSpPr>
            <p:nvPr/>
          </p:nvGrpSpPr>
          <p:grpSpPr bwMode="auto">
            <a:xfrm>
              <a:off x="8740" y="3967"/>
              <a:ext cx="932" cy="467"/>
              <a:chOff x="2999" y="4452"/>
              <a:chExt cx="808" cy="404"/>
            </a:xfrm>
          </p:grpSpPr>
          <p:sp>
            <p:nvSpPr>
              <p:cNvPr id="25708" name="AutoShape 108"/>
              <p:cNvSpPr>
                <a:spLocks noChangeShapeType="1"/>
              </p:cNvSpPr>
              <p:nvPr/>
            </p:nvSpPr>
            <p:spPr bwMode="auto">
              <a:xfrm>
                <a:off x="2999" y="4843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07" name="AutoShape 107"/>
              <p:cNvSpPr>
                <a:spLocks noChangeShapeType="1"/>
              </p:cNvSpPr>
              <p:nvPr/>
            </p:nvSpPr>
            <p:spPr bwMode="auto">
              <a:xfrm>
                <a:off x="3402" y="4452"/>
                <a:ext cx="403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06" name="AutoShape 106"/>
              <p:cNvSpPr>
                <a:spLocks noChangeShapeType="1"/>
              </p:cNvSpPr>
              <p:nvPr/>
            </p:nvSpPr>
            <p:spPr bwMode="auto">
              <a:xfrm rot="5400000">
                <a:off x="3201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05" name="AutoShape 105"/>
              <p:cNvSpPr>
                <a:spLocks noChangeShapeType="1"/>
              </p:cNvSpPr>
              <p:nvPr/>
            </p:nvSpPr>
            <p:spPr bwMode="auto">
              <a:xfrm rot="5400000">
                <a:off x="3604" y="4654"/>
                <a:ext cx="403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703" name="AutoShape 103"/>
            <p:cNvSpPr>
              <a:spLocks noChangeShapeType="1"/>
            </p:cNvSpPr>
            <p:nvPr/>
          </p:nvSpPr>
          <p:spPr bwMode="auto">
            <a:xfrm>
              <a:off x="9199" y="3775"/>
              <a:ext cx="1" cy="67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696" name="Group 96"/>
            <p:cNvGrpSpPr>
              <a:grpSpLocks/>
            </p:cNvGrpSpPr>
            <p:nvPr/>
          </p:nvGrpSpPr>
          <p:grpSpPr bwMode="auto">
            <a:xfrm>
              <a:off x="3729" y="6566"/>
              <a:ext cx="1132" cy="419"/>
              <a:chOff x="4065" y="3840"/>
              <a:chExt cx="793" cy="456"/>
            </a:xfrm>
          </p:grpSpPr>
          <p:sp>
            <p:nvSpPr>
              <p:cNvPr id="25702" name="AutoShape 102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01" name="AutoShape 101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00" name="AutoShape 100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99" name="AutoShape 99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98" name="AutoShape 98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97" name="AutoShape 97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689" name="Group 89"/>
            <p:cNvGrpSpPr>
              <a:grpSpLocks/>
            </p:cNvGrpSpPr>
            <p:nvPr/>
          </p:nvGrpSpPr>
          <p:grpSpPr bwMode="auto">
            <a:xfrm>
              <a:off x="4837" y="6564"/>
              <a:ext cx="1132" cy="419"/>
              <a:chOff x="4065" y="3840"/>
              <a:chExt cx="793" cy="456"/>
            </a:xfrm>
          </p:grpSpPr>
          <p:sp>
            <p:nvSpPr>
              <p:cNvPr id="25695" name="AutoShape 95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94" name="AutoShape 94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93" name="AutoShape 93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92" name="AutoShape 92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91" name="AutoShape 91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90" name="AutoShape 90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682" name="Group 82"/>
            <p:cNvGrpSpPr>
              <a:grpSpLocks/>
            </p:cNvGrpSpPr>
            <p:nvPr/>
          </p:nvGrpSpPr>
          <p:grpSpPr bwMode="auto">
            <a:xfrm>
              <a:off x="5969" y="6577"/>
              <a:ext cx="1132" cy="419"/>
              <a:chOff x="4065" y="3840"/>
              <a:chExt cx="793" cy="456"/>
            </a:xfrm>
          </p:grpSpPr>
          <p:sp>
            <p:nvSpPr>
              <p:cNvPr id="25688" name="AutoShape 88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87" name="AutoShape 87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86" name="AutoShape 86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85" name="AutoShape 85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84" name="AutoShape 84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83" name="AutoShape 83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675" name="Group 75"/>
            <p:cNvGrpSpPr>
              <a:grpSpLocks/>
            </p:cNvGrpSpPr>
            <p:nvPr/>
          </p:nvGrpSpPr>
          <p:grpSpPr bwMode="auto">
            <a:xfrm>
              <a:off x="7054" y="6588"/>
              <a:ext cx="1132" cy="419"/>
              <a:chOff x="4065" y="3840"/>
              <a:chExt cx="793" cy="456"/>
            </a:xfrm>
          </p:grpSpPr>
          <p:sp>
            <p:nvSpPr>
              <p:cNvPr id="25681" name="AutoShape 81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80" name="AutoShape 80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79" name="AutoShape 79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78" name="AutoShape 78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77" name="AutoShape 77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76" name="AutoShape 76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674" name="AutoShape 74"/>
            <p:cNvSpPr>
              <a:spLocks noChangeShapeType="1"/>
            </p:cNvSpPr>
            <p:nvPr/>
          </p:nvSpPr>
          <p:spPr bwMode="auto">
            <a:xfrm flipV="1">
              <a:off x="8186" y="6799"/>
              <a:ext cx="1530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73" name="Rectangle 73"/>
            <p:cNvSpPr>
              <a:spLocks noChangeArrowheads="1"/>
            </p:cNvSpPr>
            <p:nvPr/>
          </p:nvSpPr>
          <p:spPr bwMode="auto">
            <a:xfrm>
              <a:off x="3955" y="7301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写数据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72" name="Rectangle 72"/>
            <p:cNvSpPr>
              <a:spLocks noChangeArrowheads="1"/>
            </p:cNvSpPr>
            <p:nvPr/>
          </p:nvSpPr>
          <p:spPr bwMode="auto">
            <a:xfrm>
              <a:off x="5127" y="7286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N/A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71" name="Rectangle 71"/>
            <p:cNvSpPr>
              <a:spLocks noChangeArrowheads="1"/>
            </p:cNvSpPr>
            <p:nvPr/>
          </p:nvSpPr>
          <p:spPr bwMode="auto">
            <a:xfrm>
              <a:off x="6169" y="7299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N/A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5664" name="Group 64"/>
            <p:cNvGrpSpPr>
              <a:grpSpLocks/>
            </p:cNvGrpSpPr>
            <p:nvPr/>
          </p:nvGrpSpPr>
          <p:grpSpPr bwMode="auto">
            <a:xfrm>
              <a:off x="3759" y="7227"/>
              <a:ext cx="1132" cy="419"/>
              <a:chOff x="4065" y="3840"/>
              <a:chExt cx="793" cy="456"/>
            </a:xfrm>
          </p:grpSpPr>
          <p:sp>
            <p:nvSpPr>
              <p:cNvPr id="25670" name="AutoShape 70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69" name="AutoShape 69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68" name="AutoShape 68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67" name="AutoShape 67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66" name="AutoShape 66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65" name="AutoShape 65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657" name="Group 57"/>
            <p:cNvGrpSpPr>
              <a:grpSpLocks/>
            </p:cNvGrpSpPr>
            <p:nvPr/>
          </p:nvGrpSpPr>
          <p:grpSpPr bwMode="auto">
            <a:xfrm>
              <a:off x="4867" y="7225"/>
              <a:ext cx="1132" cy="419"/>
              <a:chOff x="4065" y="3840"/>
              <a:chExt cx="793" cy="456"/>
            </a:xfrm>
          </p:grpSpPr>
          <p:sp>
            <p:nvSpPr>
              <p:cNvPr id="25663" name="AutoShape 63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62" name="AutoShape 62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61" name="AutoShape 61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60" name="AutoShape 60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59" name="AutoShape 59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58" name="AutoShape 58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650" name="Group 50"/>
            <p:cNvGrpSpPr>
              <a:grpSpLocks/>
            </p:cNvGrpSpPr>
            <p:nvPr/>
          </p:nvGrpSpPr>
          <p:grpSpPr bwMode="auto">
            <a:xfrm>
              <a:off x="5999" y="7238"/>
              <a:ext cx="1132" cy="419"/>
              <a:chOff x="4065" y="3840"/>
              <a:chExt cx="793" cy="456"/>
            </a:xfrm>
          </p:grpSpPr>
          <p:sp>
            <p:nvSpPr>
              <p:cNvPr id="25656" name="AutoShape 56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55" name="AutoShape 55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54" name="AutoShape 54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53" name="AutoShape 53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52" name="AutoShape 52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51" name="AutoShape 51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643" name="Group 43"/>
            <p:cNvGrpSpPr>
              <a:grpSpLocks/>
            </p:cNvGrpSpPr>
            <p:nvPr/>
          </p:nvGrpSpPr>
          <p:grpSpPr bwMode="auto">
            <a:xfrm>
              <a:off x="7084" y="7249"/>
              <a:ext cx="1132" cy="419"/>
              <a:chOff x="4065" y="3840"/>
              <a:chExt cx="793" cy="456"/>
            </a:xfrm>
          </p:grpSpPr>
          <p:sp>
            <p:nvSpPr>
              <p:cNvPr id="25649" name="AutoShape 49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48" name="AutoShape 48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47" name="AutoShape 47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46" name="AutoShape 46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45" name="AutoShape 45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44" name="AutoShape 44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642" name="Rectangle 42"/>
            <p:cNvSpPr>
              <a:spLocks noChangeArrowheads="1"/>
            </p:cNvSpPr>
            <p:nvPr/>
          </p:nvSpPr>
          <p:spPr bwMode="auto">
            <a:xfrm>
              <a:off x="7214" y="5935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’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b1111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41" name="Rectangle 41"/>
            <p:cNvSpPr>
              <a:spLocks noChangeArrowheads="1"/>
            </p:cNvSpPr>
            <p:nvPr/>
          </p:nvSpPr>
          <p:spPr bwMode="auto">
            <a:xfrm>
              <a:off x="7231" y="6589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地址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40" name="Rectangle 40"/>
            <p:cNvSpPr>
              <a:spLocks noChangeArrowheads="1"/>
            </p:cNvSpPr>
            <p:nvPr/>
          </p:nvSpPr>
          <p:spPr bwMode="auto">
            <a:xfrm>
              <a:off x="7221" y="7296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N/A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39" name="AutoShape 39"/>
            <p:cNvSpPr>
              <a:spLocks noChangeShapeType="1"/>
            </p:cNvSpPr>
            <p:nvPr/>
          </p:nvSpPr>
          <p:spPr bwMode="auto">
            <a:xfrm>
              <a:off x="8216" y="7466"/>
              <a:ext cx="15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>
              <a:off x="6004" y="8558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半字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7046" y="8571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字节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5630" name="Group 30"/>
            <p:cNvGrpSpPr>
              <a:grpSpLocks/>
            </p:cNvGrpSpPr>
            <p:nvPr/>
          </p:nvGrpSpPr>
          <p:grpSpPr bwMode="auto">
            <a:xfrm>
              <a:off x="5744" y="8497"/>
              <a:ext cx="1132" cy="419"/>
              <a:chOff x="4065" y="3840"/>
              <a:chExt cx="793" cy="456"/>
            </a:xfrm>
          </p:grpSpPr>
          <p:sp>
            <p:nvSpPr>
              <p:cNvPr id="25636" name="AutoShape 36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35" name="AutoShape 35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34" name="AutoShape 34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33" name="AutoShape 33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32" name="AutoShape 32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31" name="AutoShape 31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623" name="Group 23"/>
            <p:cNvGrpSpPr>
              <a:grpSpLocks/>
            </p:cNvGrpSpPr>
            <p:nvPr/>
          </p:nvGrpSpPr>
          <p:grpSpPr bwMode="auto">
            <a:xfrm>
              <a:off x="6876" y="8510"/>
              <a:ext cx="1132" cy="419"/>
              <a:chOff x="4065" y="3840"/>
              <a:chExt cx="793" cy="456"/>
            </a:xfrm>
          </p:grpSpPr>
          <p:sp>
            <p:nvSpPr>
              <p:cNvPr id="25629" name="AutoShape 29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28" name="AutoShape 28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27" name="AutoShape 27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26" name="AutoShape 26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25" name="AutoShape 25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24" name="AutoShape 24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616" name="Group 16"/>
            <p:cNvGrpSpPr>
              <a:grpSpLocks/>
            </p:cNvGrpSpPr>
            <p:nvPr/>
          </p:nvGrpSpPr>
          <p:grpSpPr bwMode="auto">
            <a:xfrm>
              <a:off x="7961" y="8521"/>
              <a:ext cx="1132" cy="419"/>
              <a:chOff x="4065" y="3840"/>
              <a:chExt cx="793" cy="456"/>
            </a:xfrm>
          </p:grpSpPr>
          <p:sp>
            <p:nvSpPr>
              <p:cNvPr id="25622" name="AutoShape 22"/>
              <p:cNvSpPr>
                <a:spLocks noChangeShapeType="1"/>
              </p:cNvSpPr>
              <p:nvPr/>
            </p:nvSpPr>
            <p:spPr bwMode="auto">
              <a:xfrm flipV="1">
                <a:off x="4065" y="3840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21" name="AutoShape 21"/>
              <p:cNvSpPr>
                <a:spLocks noChangeShapeType="1"/>
              </p:cNvSpPr>
              <p:nvPr/>
            </p:nvSpPr>
            <p:spPr bwMode="auto">
              <a:xfrm>
                <a:off x="4065" y="4073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20" name="AutoShape 20"/>
              <p:cNvSpPr>
                <a:spLocks noChangeShapeType="1"/>
              </p:cNvSpPr>
              <p:nvPr/>
            </p:nvSpPr>
            <p:spPr bwMode="auto">
              <a:xfrm>
                <a:off x="4156" y="3840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19" name="AutoShape 19"/>
              <p:cNvSpPr>
                <a:spLocks noChangeShapeType="1"/>
              </p:cNvSpPr>
              <p:nvPr/>
            </p:nvSpPr>
            <p:spPr bwMode="auto">
              <a:xfrm>
                <a:off x="4156" y="4295"/>
                <a:ext cx="61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18" name="AutoShape 18"/>
              <p:cNvSpPr>
                <a:spLocks noChangeShapeType="1"/>
              </p:cNvSpPr>
              <p:nvPr/>
            </p:nvSpPr>
            <p:spPr bwMode="auto">
              <a:xfrm flipV="1">
                <a:off x="4767" y="4061"/>
                <a:ext cx="91" cy="2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17" name="AutoShape 17"/>
              <p:cNvSpPr>
                <a:spLocks noChangeShapeType="1"/>
              </p:cNvSpPr>
              <p:nvPr/>
            </p:nvSpPr>
            <p:spPr bwMode="auto">
              <a:xfrm>
                <a:off x="4767" y="3852"/>
                <a:ext cx="9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8098" y="8568"/>
              <a:ext cx="82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错误字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14" name="AutoShape 14"/>
            <p:cNvSpPr>
              <a:spLocks noChangeShapeType="1"/>
            </p:cNvSpPr>
            <p:nvPr/>
          </p:nvSpPr>
          <p:spPr bwMode="auto">
            <a:xfrm>
              <a:off x="3279" y="9652"/>
              <a:ext cx="4729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13" name="AutoShape 13"/>
            <p:cNvSpPr>
              <a:spLocks noChangeShapeType="1"/>
            </p:cNvSpPr>
            <p:nvPr/>
          </p:nvSpPr>
          <p:spPr bwMode="auto">
            <a:xfrm>
              <a:off x="8039" y="9294"/>
              <a:ext cx="952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12" name="AutoShape 12"/>
            <p:cNvSpPr>
              <a:spLocks noChangeShapeType="1"/>
            </p:cNvSpPr>
            <p:nvPr/>
          </p:nvSpPr>
          <p:spPr bwMode="auto">
            <a:xfrm flipV="1">
              <a:off x="8007" y="9294"/>
              <a:ext cx="1" cy="3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11" name="AutoShape 11"/>
            <p:cNvSpPr>
              <a:spLocks noChangeShapeType="1"/>
            </p:cNvSpPr>
            <p:nvPr/>
          </p:nvSpPr>
          <p:spPr bwMode="auto">
            <a:xfrm>
              <a:off x="8990" y="9293"/>
              <a:ext cx="1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10" name="AutoShape 10"/>
            <p:cNvSpPr>
              <a:spLocks noChangeShapeType="1"/>
            </p:cNvSpPr>
            <p:nvPr/>
          </p:nvSpPr>
          <p:spPr bwMode="auto">
            <a:xfrm flipH="1" flipV="1">
              <a:off x="8991" y="9653"/>
              <a:ext cx="72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2097" y="9378"/>
              <a:ext cx="1186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ram_abort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08" name="AutoShape 8"/>
            <p:cNvSpPr>
              <a:spLocks noChangeShapeType="1"/>
            </p:cNvSpPr>
            <p:nvPr/>
          </p:nvSpPr>
          <p:spPr bwMode="auto">
            <a:xfrm flipH="1" flipV="1">
              <a:off x="9093" y="8735"/>
              <a:ext cx="72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07" name="AutoShape 7"/>
            <p:cNvSpPr>
              <a:spLocks noChangeShapeType="1"/>
            </p:cNvSpPr>
            <p:nvPr/>
          </p:nvSpPr>
          <p:spPr bwMode="auto">
            <a:xfrm>
              <a:off x="3279" y="8700"/>
              <a:ext cx="2465" cy="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97" y="8532"/>
              <a:ext cx="1178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ram_rdata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4351" y="10325"/>
              <a:ext cx="74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字写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5137" y="10390"/>
              <a:ext cx="854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半字读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03" name="Rectangle 3"/>
            <p:cNvSpPr>
              <a:spLocks noChangeArrowheads="1"/>
            </p:cNvSpPr>
            <p:nvPr/>
          </p:nvSpPr>
          <p:spPr bwMode="auto">
            <a:xfrm>
              <a:off x="6199" y="10325"/>
              <a:ext cx="941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字节读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602" name="Rectangle 2"/>
            <p:cNvSpPr>
              <a:spLocks noChangeArrowheads="1"/>
            </p:cNvSpPr>
            <p:nvPr/>
          </p:nvSpPr>
          <p:spPr bwMode="auto">
            <a:xfrm>
              <a:off x="7242" y="10325"/>
              <a:ext cx="746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字读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第一级：取指的实现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取指阶段包含两个信号：</a:t>
            </a:r>
            <a:r>
              <a:rPr lang="en-US" altLang="zh-CN" dirty="0" err="1" smtClean="0"/>
              <a:t>rom_en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rom_addr</a:t>
            </a:r>
            <a:endParaRPr lang="en-US" altLang="zh-CN" dirty="0" smtClean="0"/>
          </a:p>
          <a:p>
            <a:r>
              <a:rPr lang="en-US" dirty="0" smtClean="0"/>
              <a:t>assign </a:t>
            </a:r>
            <a:r>
              <a:rPr lang="en-US" dirty="0" err="1" smtClean="0"/>
              <a:t>rom_en</a:t>
            </a:r>
            <a:r>
              <a:rPr lang="en-US" dirty="0" smtClean="0"/>
              <a:t> =  </a:t>
            </a:r>
            <a:r>
              <a:rPr lang="en-US" dirty="0" err="1" smtClean="0"/>
              <a:t>cpu_en</a:t>
            </a:r>
            <a:r>
              <a:rPr lang="en-US" dirty="0" smtClean="0"/>
              <a:t> &amp; ( ~(</a:t>
            </a:r>
            <a:r>
              <a:rPr lang="en-US" dirty="0" err="1" smtClean="0"/>
              <a:t>int_all</a:t>
            </a:r>
            <a:r>
              <a:rPr lang="en-US" dirty="0" smtClean="0"/>
              <a:t> | </a:t>
            </a:r>
            <a:r>
              <a:rPr lang="en-US" dirty="0" err="1" smtClean="0"/>
              <a:t>to_rf_vld</a:t>
            </a:r>
            <a:r>
              <a:rPr lang="en-US" dirty="0" smtClean="0"/>
              <a:t> | </a:t>
            </a:r>
            <a:r>
              <a:rPr lang="en-US" dirty="0" err="1" smtClean="0"/>
              <a:t>cha_rf_vld</a:t>
            </a:r>
            <a:r>
              <a:rPr lang="en-US" dirty="0" smtClean="0"/>
              <a:t> | </a:t>
            </a:r>
            <a:r>
              <a:rPr lang="en-US" dirty="0" err="1" smtClean="0"/>
              <a:t>go_rf_vld</a:t>
            </a:r>
            <a:r>
              <a:rPr lang="en-US" dirty="0" smtClean="0"/>
              <a:t> | </a:t>
            </a:r>
            <a:r>
              <a:rPr lang="en-US" dirty="0" err="1" smtClean="0"/>
              <a:t>wait_en</a:t>
            </a:r>
            <a:r>
              <a:rPr lang="en-US" dirty="0" smtClean="0"/>
              <a:t> | </a:t>
            </a:r>
            <a:r>
              <a:rPr lang="en-US" dirty="0" err="1" smtClean="0"/>
              <a:t>hold_en</a:t>
            </a:r>
            <a:r>
              <a:rPr lang="en-US" dirty="0" smtClean="0"/>
              <a:t> ) </a:t>
            </a:r>
            <a:r>
              <a:rPr lang="en-US" dirty="0" smtClean="0"/>
              <a:t>);</a:t>
            </a:r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smtClean="0"/>
              <a:t>assign </a:t>
            </a:r>
            <a:r>
              <a:rPr lang="en-US" dirty="0" err="1" smtClean="0"/>
              <a:t>rom_addr</a:t>
            </a:r>
            <a:r>
              <a:rPr lang="en-US" dirty="0" smtClean="0"/>
              <a:t> =  </a:t>
            </a:r>
            <a:r>
              <a:rPr lang="en-US" dirty="0" err="1" smtClean="0"/>
              <a:t>rf</a:t>
            </a:r>
            <a:r>
              <a:rPr lang="en-US" dirty="0" smtClean="0"/>
              <a:t>;	</a:t>
            </a:r>
            <a:endParaRPr lang="zh-CN" altLang="en-US" dirty="0" smtClean="0"/>
          </a:p>
          <a:p>
            <a:r>
              <a:rPr lang="en-US" altLang="zh-CN" dirty="0" err="1" smtClean="0"/>
              <a:t>rf</a:t>
            </a:r>
            <a:r>
              <a:rPr lang="zh-CN" altLang="en-US" dirty="0" smtClean="0"/>
              <a:t>即</a:t>
            </a:r>
            <a:r>
              <a:rPr lang="en-US" altLang="zh-CN" dirty="0" smtClean="0"/>
              <a:t>PC(R15)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第一级</a:t>
            </a:r>
            <a:r>
              <a:rPr lang="en-US" altLang="zh-CN" dirty="0" err="1" smtClean="0"/>
              <a:t>rom_en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int_all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发生任何中断，不用继续取指</a:t>
            </a:r>
            <a:endParaRPr lang="en-US" altLang="zh-CN" dirty="0" smtClean="0"/>
          </a:p>
          <a:p>
            <a:r>
              <a:rPr lang="en-US" altLang="zh-CN" dirty="0" err="1" smtClean="0"/>
              <a:t>to_rf_vld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to_vld</a:t>
            </a:r>
            <a:r>
              <a:rPr lang="zh-CN" altLang="en-US" dirty="0" smtClean="0"/>
              <a:t>对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有效，此时跳转</a:t>
            </a:r>
            <a:endParaRPr lang="en-US" altLang="zh-CN" dirty="0" smtClean="0"/>
          </a:p>
          <a:p>
            <a:r>
              <a:rPr lang="en-US" altLang="zh-CN" dirty="0" err="1" smtClean="0"/>
              <a:t>cha_rf_vld</a:t>
            </a:r>
            <a:r>
              <a:rPr lang="en-US" altLang="zh-CN" dirty="0" smtClean="0"/>
              <a:t>: LDR</a:t>
            </a:r>
            <a:r>
              <a:rPr lang="zh-CN" altLang="en-US" dirty="0" smtClean="0"/>
              <a:t>指令写</a:t>
            </a:r>
            <a:r>
              <a:rPr lang="en-US" altLang="zh-CN" dirty="0" smtClean="0"/>
              <a:t>PC(</a:t>
            </a:r>
            <a:r>
              <a:rPr lang="zh-CN" altLang="en-US" dirty="0" smtClean="0"/>
              <a:t>第三级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go_rf_vld</a:t>
            </a:r>
            <a:r>
              <a:rPr lang="en-US" altLang="zh-CN" dirty="0" smtClean="0"/>
              <a:t>: LDR</a:t>
            </a:r>
            <a:r>
              <a:rPr lang="zh-CN" altLang="en-US" dirty="0" smtClean="0"/>
              <a:t>指令写</a:t>
            </a:r>
            <a:r>
              <a:rPr lang="en-US" altLang="zh-CN" dirty="0" smtClean="0"/>
              <a:t>PC(</a:t>
            </a:r>
            <a:r>
              <a:rPr lang="zh-CN" altLang="en-US" dirty="0" smtClean="0"/>
              <a:t>第四级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wait_en</a:t>
            </a:r>
            <a:r>
              <a:rPr lang="en-US" altLang="zh-CN" dirty="0" smtClean="0"/>
              <a:t>: </a:t>
            </a:r>
            <a:r>
              <a:rPr lang="zh-CN" altLang="en-US" dirty="0" smtClean="0"/>
              <a:t>数据冲突的标志</a:t>
            </a:r>
            <a:endParaRPr lang="en-US" altLang="zh-CN" dirty="0" smtClean="0"/>
          </a:p>
          <a:p>
            <a:r>
              <a:rPr lang="en-US" altLang="zh-CN" dirty="0" err="1" smtClean="0"/>
              <a:t>hold_en</a:t>
            </a:r>
            <a:r>
              <a:rPr lang="en-US" altLang="zh-CN" dirty="0" smtClean="0"/>
              <a:t>: </a:t>
            </a:r>
            <a:r>
              <a:rPr lang="zh-CN" altLang="en-US" dirty="0" smtClean="0"/>
              <a:t>多周期指令执行的标志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第二级的</a:t>
            </a:r>
            <a:r>
              <a:rPr lang="en-US" altLang="zh-CN" dirty="0" err="1" smtClean="0"/>
              <a:t>code_flag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always @ ( </a:t>
            </a:r>
            <a:r>
              <a:rPr lang="en-US" sz="2400" dirty="0" err="1" smtClean="0">
                <a:latin typeface="+mj-lt"/>
              </a:rPr>
              <a:t>posedge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clk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dirty="0" err="1" smtClean="0">
                <a:latin typeface="+mj-lt"/>
              </a:rPr>
              <a:t>posedge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rst</a:t>
            </a:r>
            <a:r>
              <a:rPr lang="en-US" sz="2400" dirty="0" smtClean="0">
                <a:latin typeface="+mj-lt"/>
              </a:rPr>
              <a:t> )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if ( </a:t>
            </a:r>
            <a:r>
              <a:rPr lang="en-US" sz="2400" dirty="0" err="1" smtClean="0">
                <a:latin typeface="+mj-lt"/>
              </a:rPr>
              <a:t>rst</a:t>
            </a:r>
            <a:r>
              <a:rPr lang="en-US" sz="2400" dirty="0" smtClean="0">
                <a:latin typeface="+mj-lt"/>
              </a:rPr>
              <a:t> )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    </a:t>
            </a:r>
            <a:r>
              <a:rPr lang="en-US" sz="2400" dirty="0" err="1" smtClean="0">
                <a:latin typeface="+mj-lt"/>
              </a:rPr>
              <a:t>code_flag</a:t>
            </a:r>
            <a:r>
              <a:rPr lang="en-US" sz="2400" dirty="0" smtClean="0">
                <a:latin typeface="+mj-lt"/>
              </a:rPr>
              <a:t> &lt;= #`DEL 1'd0;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else if ( </a:t>
            </a:r>
            <a:r>
              <a:rPr lang="en-US" sz="2400" dirty="0" err="1" smtClean="0">
                <a:latin typeface="+mj-lt"/>
              </a:rPr>
              <a:t>cpu_en</a:t>
            </a:r>
            <a:r>
              <a:rPr lang="en-US" sz="2400" dirty="0" smtClean="0">
                <a:latin typeface="+mj-lt"/>
              </a:rPr>
              <a:t> )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    if ( </a:t>
            </a:r>
            <a:r>
              <a:rPr lang="en-US" sz="2400" dirty="0" err="1" smtClean="0">
                <a:latin typeface="+mj-lt"/>
              </a:rPr>
              <a:t>int_all</a:t>
            </a:r>
            <a:r>
              <a:rPr lang="en-US" sz="2400" dirty="0" smtClean="0">
                <a:latin typeface="+mj-lt"/>
              </a:rPr>
              <a:t> | </a:t>
            </a:r>
            <a:r>
              <a:rPr lang="en-US" sz="2400" dirty="0" err="1" smtClean="0">
                <a:latin typeface="+mj-lt"/>
              </a:rPr>
              <a:t>to_rf_vld</a:t>
            </a:r>
            <a:r>
              <a:rPr lang="en-US" sz="2400" dirty="0" smtClean="0">
                <a:latin typeface="+mj-lt"/>
              </a:rPr>
              <a:t> | </a:t>
            </a:r>
            <a:r>
              <a:rPr lang="en-US" sz="2400" dirty="0" err="1" smtClean="0">
                <a:latin typeface="+mj-lt"/>
              </a:rPr>
              <a:t>cha_rf_vld</a:t>
            </a:r>
            <a:r>
              <a:rPr lang="en-US" sz="2400" dirty="0" smtClean="0">
                <a:latin typeface="+mj-lt"/>
              </a:rPr>
              <a:t> | </a:t>
            </a:r>
            <a:r>
              <a:rPr lang="en-US" sz="2400" dirty="0" err="1" smtClean="0">
                <a:latin typeface="+mj-lt"/>
              </a:rPr>
              <a:t>go_rf_vld</a:t>
            </a:r>
            <a:r>
              <a:rPr lang="en-US" sz="2400" dirty="0" smtClean="0">
                <a:latin typeface="+mj-lt"/>
              </a:rPr>
              <a:t> | </a:t>
            </a:r>
            <a:r>
              <a:rPr lang="en-US" sz="2400" dirty="0" err="1" smtClean="0">
                <a:latin typeface="+mj-lt"/>
              </a:rPr>
              <a:t>ldm_rf_vld</a:t>
            </a:r>
            <a:r>
              <a:rPr lang="en-US" sz="2400" dirty="0" smtClean="0">
                <a:latin typeface="+mj-lt"/>
              </a:rPr>
              <a:t> )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	    </a:t>
            </a:r>
            <a:r>
              <a:rPr lang="en-US" sz="2400" dirty="0" err="1" smtClean="0">
                <a:latin typeface="+mj-lt"/>
              </a:rPr>
              <a:t>code_flag</a:t>
            </a:r>
            <a:r>
              <a:rPr lang="en-US" sz="2400" dirty="0" smtClean="0">
                <a:latin typeface="+mj-lt"/>
              </a:rPr>
              <a:t> &lt;= #`DEL  0;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	else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	    </a:t>
            </a:r>
            <a:r>
              <a:rPr lang="en-US" sz="2400" dirty="0" err="1" smtClean="0">
                <a:latin typeface="+mj-lt"/>
              </a:rPr>
              <a:t>code_flag</a:t>
            </a:r>
            <a:r>
              <a:rPr lang="en-US" sz="2400" dirty="0" smtClean="0">
                <a:latin typeface="+mj-lt"/>
              </a:rPr>
              <a:t> &lt;= #`DEL  1;</a:t>
            </a:r>
            <a:endParaRPr lang="zh-CN" alt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else;</a:t>
            </a:r>
            <a:endParaRPr lang="zh-CN" altLang="en-US" sz="2400" dirty="0" smtClean="0">
              <a:latin typeface="+mj-lt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TP- XUP-DIGILENT上海德致伦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TTP- XUP-DIGILENT上海德致伦</Template>
  <TotalTime>189</TotalTime>
  <Words>880</Words>
  <Application>Microsoft Office PowerPoint</Application>
  <PresentationFormat>全屏显示(4:3)</PresentationFormat>
  <Paragraphs>342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TTP- XUP-DIGILENT上海德致伦</vt:lpstr>
      <vt:lpstr>兼容ARM9的软核处理器RTL设计</vt:lpstr>
      <vt:lpstr>兼容ARM9处理器架构</vt:lpstr>
      <vt:lpstr>兼容ARM9软核处理器的接口</vt:lpstr>
      <vt:lpstr>指令池模型与波形</vt:lpstr>
      <vt:lpstr>数据池模型</vt:lpstr>
      <vt:lpstr>数据池模型访问波形</vt:lpstr>
      <vt:lpstr>第一级：取指的实现</vt:lpstr>
      <vt:lpstr>第一级rom_en</vt:lpstr>
      <vt:lpstr>第二级的code_flag</vt:lpstr>
      <vt:lpstr>第二级的乘法完成移位</vt:lpstr>
      <vt:lpstr>第二级的Rm</vt:lpstr>
      <vt:lpstr>第二级的Rs</vt:lpstr>
      <vt:lpstr>第二级的乘法结果</vt:lpstr>
      <vt:lpstr>第三级的cmd_flag</vt:lpstr>
      <vt:lpstr>第三级的加法运算</vt:lpstr>
      <vt:lpstr>第三级的加法器</vt:lpstr>
      <vt:lpstr>第三级的to_vld/to_num</vt:lpstr>
      <vt:lpstr>第三级的cha_vld/cha_num</vt:lpstr>
      <vt:lpstr>第四级的go_vld/go_num</vt:lpstr>
      <vt:lpstr>寄存器组的写入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上海德致伦 -- 电子工程教育的一站式解决方案</dc:title>
  <dc:creator>Lixinbing</dc:creator>
  <cp:lastModifiedBy>Lixinbing</cp:lastModifiedBy>
  <cp:revision>34</cp:revision>
  <dcterms:created xsi:type="dcterms:W3CDTF">2012-04-22T03:19:54Z</dcterms:created>
  <dcterms:modified xsi:type="dcterms:W3CDTF">2012-04-22T06:30:52Z</dcterms:modified>
</cp:coreProperties>
</file>