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98" r:id="rId1"/>
  </p:sldMasterIdLst>
  <p:notesMasterIdLst>
    <p:notesMasterId r:id="rId7"/>
  </p:notesMasterIdLst>
  <p:sldIdLst>
    <p:sldId id="256" r:id="rId2"/>
    <p:sldId id="301" r:id="rId3"/>
    <p:sldId id="302" r:id="rId4"/>
    <p:sldId id="303" r:id="rId5"/>
    <p:sldId id="265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ANG Tinghui" initials="W T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2CC4F"/>
    <a:srgbClr val="168433"/>
    <a:srgbClr val="00FF00"/>
    <a:srgbClr val="DBE484"/>
    <a:srgbClr val="FF9900"/>
    <a:srgbClr val="47D872"/>
    <a:srgbClr val="FF69A2"/>
    <a:srgbClr val="F79646"/>
    <a:srgbClr val="ACE946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944" autoAdjust="0"/>
    <p:restoredTop sz="94671" autoAdjust="0"/>
  </p:normalViewPr>
  <p:slideViewPr>
    <p:cSldViewPr>
      <p:cViewPr>
        <p:scale>
          <a:sx n="66" d="100"/>
          <a:sy n="66" d="100"/>
        </p:scale>
        <p:origin x="-128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3DE5F-AD96-4EE7-938A-4AD4AC5CB87B}">
      <dsp:nvSpPr>
        <dsp:cNvPr id="0" name=""/>
        <dsp:cNvSpPr/>
      </dsp:nvSpPr>
      <dsp:spPr>
        <a:xfrm>
          <a:off x="100" y="123231"/>
          <a:ext cx="1003585" cy="4014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2007 Oct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200817" y="123231"/>
        <a:ext cx="602151" cy="401434"/>
      </dsp:txXfrm>
    </dsp:sp>
    <dsp:sp modelId="{B3A23CAD-AFC9-435B-8F88-38AE7DCF5674}">
      <dsp:nvSpPr>
        <dsp:cNvPr id="0" name=""/>
        <dsp:cNvSpPr/>
      </dsp:nvSpPr>
      <dsp:spPr>
        <a:xfrm>
          <a:off x="903327" y="123231"/>
          <a:ext cx="1003585" cy="40143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2008 Mar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1104044" y="123231"/>
        <a:ext cx="602151" cy="401434"/>
      </dsp:txXfrm>
    </dsp:sp>
    <dsp:sp modelId="{B81C4581-671D-494B-B79A-71E4A8E6A368}">
      <dsp:nvSpPr>
        <dsp:cNvPr id="0" name=""/>
        <dsp:cNvSpPr/>
      </dsp:nvSpPr>
      <dsp:spPr>
        <a:xfrm>
          <a:off x="1806553" y="123231"/>
          <a:ext cx="1003585" cy="40143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2009 Jun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2007270" y="123231"/>
        <a:ext cx="602151" cy="401434"/>
      </dsp:txXfrm>
    </dsp:sp>
    <dsp:sp modelId="{82A0E60E-8B12-4D19-93C7-1513DB213487}">
      <dsp:nvSpPr>
        <dsp:cNvPr id="0" name=""/>
        <dsp:cNvSpPr/>
      </dsp:nvSpPr>
      <dsp:spPr>
        <a:xfrm>
          <a:off x="2709780" y="123231"/>
          <a:ext cx="1003585" cy="40143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2010 Feb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2910497" y="123231"/>
        <a:ext cx="602151" cy="401434"/>
      </dsp:txXfrm>
    </dsp:sp>
    <dsp:sp modelId="{AEE82DE7-0213-41C3-BF86-E58DE0602394}">
      <dsp:nvSpPr>
        <dsp:cNvPr id="0" name=""/>
        <dsp:cNvSpPr/>
      </dsp:nvSpPr>
      <dsp:spPr>
        <a:xfrm>
          <a:off x="3613007" y="123231"/>
          <a:ext cx="1003585" cy="40143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2010 Mar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3813724" y="123231"/>
        <a:ext cx="602151" cy="401434"/>
      </dsp:txXfrm>
    </dsp:sp>
    <dsp:sp modelId="{DF9E7965-3D3A-42C6-82E3-A04E5763EF40}">
      <dsp:nvSpPr>
        <dsp:cNvPr id="0" name=""/>
        <dsp:cNvSpPr/>
      </dsp:nvSpPr>
      <dsp:spPr>
        <a:xfrm>
          <a:off x="4516234" y="123231"/>
          <a:ext cx="1003585" cy="4014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2011 Jan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4716951" y="123231"/>
        <a:ext cx="602151" cy="401434"/>
      </dsp:txXfrm>
    </dsp:sp>
    <dsp:sp modelId="{B7C19BDC-9FB6-4515-8E63-210C63CA6EE3}">
      <dsp:nvSpPr>
        <dsp:cNvPr id="0" name=""/>
        <dsp:cNvSpPr/>
      </dsp:nvSpPr>
      <dsp:spPr>
        <a:xfrm>
          <a:off x="5419460" y="123231"/>
          <a:ext cx="1003585" cy="40143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2011 Apr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5620177" y="123231"/>
        <a:ext cx="602151" cy="401434"/>
      </dsp:txXfrm>
    </dsp:sp>
    <dsp:sp modelId="{A5A9E6B8-8E2F-42FB-AA95-C64A9935C33F}">
      <dsp:nvSpPr>
        <dsp:cNvPr id="0" name=""/>
        <dsp:cNvSpPr/>
      </dsp:nvSpPr>
      <dsp:spPr>
        <a:xfrm>
          <a:off x="6322687" y="123231"/>
          <a:ext cx="1003585" cy="40143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2011 Sep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6523404" y="123231"/>
        <a:ext cx="602151" cy="401434"/>
      </dsp:txXfrm>
    </dsp:sp>
    <dsp:sp modelId="{B624CB6C-897E-4639-A43D-EA211375B43C}">
      <dsp:nvSpPr>
        <dsp:cNvPr id="0" name=""/>
        <dsp:cNvSpPr/>
      </dsp:nvSpPr>
      <dsp:spPr>
        <a:xfrm>
          <a:off x="7225914" y="123231"/>
          <a:ext cx="1003585" cy="40143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2011 Nov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7426631" y="123231"/>
        <a:ext cx="602151" cy="401434"/>
      </dsp:txXfrm>
    </dsp:sp>
  </dsp:spTree>
</dsp:drawing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189AF-E0EC-4003-A47B-5FE86DF9C884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5EFCD-3B93-4C82-90B7-BF23068456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1861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05127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25275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1216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4560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8245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80728"/>
            <a:ext cx="2057400" cy="51454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1454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17573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9536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2180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4987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60848"/>
            <a:ext cx="4038600" cy="40653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60848"/>
            <a:ext cx="4038600" cy="40653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5633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285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72618"/>
            <a:ext cx="4040188" cy="34143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3285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72618"/>
            <a:ext cx="4041775" cy="34143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009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5005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6505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679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60848"/>
            <a:ext cx="3008313" cy="40653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0100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52735"/>
            <a:ext cx="5486400" cy="367483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9678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67544" y="83671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04864"/>
            <a:ext cx="8229600" cy="39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采用处理器软核的</a:t>
            </a:r>
            <a:r>
              <a:rPr lang="en-US" altLang="zh-CN" dirty="0" err="1" smtClean="0"/>
              <a:t>SoC</a:t>
            </a:r>
            <a:r>
              <a:rPr lang="zh-CN" altLang="en-US" dirty="0" smtClean="0"/>
              <a:t>设计</a:t>
            </a:r>
            <a:endParaRPr lang="en-US" altLang="zh-CN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24672"/>
            <a:ext cx="6400800" cy="1752600"/>
          </a:xfrm>
        </p:spPr>
        <p:txBody>
          <a:bodyPr/>
          <a:lstStyle/>
          <a:p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李新兵</a:t>
            </a:r>
            <a:r>
              <a:rPr lang="en-US" altLang="zh-CN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(risclite@gmail.com)</a:t>
            </a:r>
          </a:p>
          <a:p>
            <a:r>
              <a:rPr lang="en-US" altLang="zh-CN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2012.04.22</a:t>
            </a:r>
            <a:endParaRPr lang="zh-CN" altLang="en-US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73"/>
    </mc:Choice>
    <mc:Fallback>
      <p:transition spd="slow" advTm="157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软核处理器模型到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执行</a:t>
            </a:r>
            <a:endParaRPr lang="zh-CN" altLang="en-US" dirty="0"/>
          </a:p>
        </p:txBody>
      </p:sp>
      <p:sp>
        <p:nvSpPr>
          <p:cNvPr id="19483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9457" name="Group 1"/>
          <p:cNvGrpSpPr>
            <a:grpSpLocks noChangeAspect="1"/>
          </p:cNvGrpSpPr>
          <p:nvPr/>
        </p:nvGrpSpPr>
        <p:grpSpPr bwMode="auto">
          <a:xfrm>
            <a:off x="785786" y="1714488"/>
            <a:ext cx="8001532" cy="4652963"/>
            <a:chOff x="2362" y="1095"/>
            <a:chExt cx="7608" cy="6352"/>
          </a:xfrm>
        </p:grpSpPr>
        <p:sp>
          <p:nvSpPr>
            <p:cNvPr id="19482" name="AutoShape 26"/>
            <p:cNvSpPr>
              <a:spLocks noChangeAspect="1" noChangeArrowheads="1" noTextEdit="1"/>
            </p:cNvSpPr>
            <p:nvPr/>
          </p:nvSpPr>
          <p:spPr bwMode="auto">
            <a:xfrm>
              <a:off x="2362" y="1095"/>
              <a:ext cx="7200" cy="635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81" name="Rectangle 25"/>
            <p:cNvSpPr>
              <a:spLocks noChangeArrowheads="1"/>
            </p:cNvSpPr>
            <p:nvPr/>
          </p:nvSpPr>
          <p:spPr bwMode="auto">
            <a:xfrm>
              <a:off x="4870" y="1508"/>
              <a:ext cx="1716" cy="14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80" name="AutoShape 24"/>
            <p:cNvSpPr>
              <a:spLocks noChangeArrowheads="1"/>
            </p:cNvSpPr>
            <p:nvPr/>
          </p:nvSpPr>
          <p:spPr bwMode="auto">
            <a:xfrm>
              <a:off x="4402" y="1837"/>
              <a:ext cx="468" cy="270"/>
            </a:xfrm>
            <a:prstGeom prst="rightArrow">
              <a:avLst>
                <a:gd name="adj1" fmla="val 50000"/>
                <a:gd name="adj2" fmla="val 4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79" name="Text Box 23"/>
            <p:cNvSpPr txBox="1">
              <a:spLocks noChangeArrowheads="1"/>
            </p:cNvSpPr>
            <p:nvPr/>
          </p:nvSpPr>
          <p:spPr bwMode="auto">
            <a:xfrm>
              <a:off x="5260" y="2010"/>
              <a:ext cx="1110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软核处理器</a:t>
              </a:r>
              <a:endPara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478" name="Rectangle 22"/>
            <p:cNvSpPr>
              <a:spLocks noChangeArrowheads="1"/>
            </p:cNvSpPr>
            <p:nvPr/>
          </p:nvSpPr>
          <p:spPr bwMode="auto">
            <a:xfrm>
              <a:off x="3271" y="1729"/>
              <a:ext cx="1131" cy="7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77" name="Text Box 21"/>
            <p:cNvSpPr txBox="1">
              <a:spLocks noChangeArrowheads="1"/>
            </p:cNvSpPr>
            <p:nvPr/>
          </p:nvSpPr>
          <p:spPr bwMode="auto">
            <a:xfrm>
              <a:off x="3531" y="1837"/>
              <a:ext cx="730" cy="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指令池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476" name="Rectangle 20"/>
            <p:cNvSpPr>
              <a:spLocks noChangeArrowheads="1"/>
            </p:cNvSpPr>
            <p:nvPr/>
          </p:nvSpPr>
          <p:spPr bwMode="auto">
            <a:xfrm>
              <a:off x="7173" y="1729"/>
              <a:ext cx="1130" cy="7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75" name="Text Box 19"/>
            <p:cNvSpPr txBox="1">
              <a:spLocks noChangeArrowheads="1"/>
            </p:cNvSpPr>
            <p:nvPr/>
          </p:nvSpPr>
          <p:spPr bwMode="auto">
            <a:xfrm>
              <a:off x="7433" y="1837"/>
              <a:ext cx="730" cy="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数据池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474" name="AutoShape 18"/>
            <p:cNvSpPr>
              <a:spLocks noChangeArrowheads="1"/>
            </p:cNvSpPr>
            <p:nvPr/>
          </p:nvSpPr>
          <p:spPr bwMode="auto">
            <a:xfrm>
              <a:off x="6586" y="1912"/>
              <a:ext cx="587" cy="331"/>
            </a:xfrm>
            <a:prstGeom prst="leftRightArrow">
              <a:avLst>
                <a:gd name="adj1" fmla="val 50000"/>
                <a:gd name="adj2" fmla="val 3546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73" name="AutoShape 17"/>
            <p:cNvSpPr>
              <a:spLocks noChangeArrowheads="1"/>
            </p:cNvSpPr>
            <p:nvPr/>
          </p:nvSpPr>
          <p:spPr bwMode="auto">
            <a:xfrm>
              <a:off x="5182" y="3298"/>
              <a:ext cx="1003" cy="57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72" name="Rectangle 16"/>
            <p:cNvSpPr>
              <a:spLocks noChangeArrowheads="1"/>
            </p:cNvSpPr>
            <p:nvPr/>
          </p:nvSpPr>
          <p:spPr bwMode="auto">
            <a:xfrm>
              <a:off x="3465" y="4598"/>
              <a:ext cx="1717" cy="14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71" name="Text Box 15"/>
            <p:cNvSpPr txBox="1">
              <a:spLocks noChangeArrowheads="1"/>
            </p:cNvSpPr>
            <p:nvPr/>
          </p:nvSpPr>
          <p:spPr bwMode="auto">
            <a:xfrm>
              <a:off x="3517" y="5191"/>
              <a:ext cx="148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软核</a:t>
              </a: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处理器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470" name="Rectangle 14"/>
            <p:cNvSpPr>
              <a:spLocks noChangeArrowheads="1"/>
            </p:cNvSpPr>
            <p:nvPr/>
          </p:nvSpPr>
          <p:spPr bwMode="auto">
            <a:xfrm>
              <a:off x="5988" y="4117"/>
              <a:ext cx="2175" cy="30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69" name="AutoShape 13"/>
            <p:cNvSpPr>
              <a:spLocks noChangeArrowheads="1"/>
            </p:cNvSpPr>
            <p:nvPr/>
          </p:nvSpPr>
          <p:spPr bwMode="auto">
            <a:xfrm>
              <a:off x="5182" y="5603"/>
              <a:ext cx="806" cy="331"/>
            </a:xfrm>
            <a:prstGeom prst="leftRightArrow">
              <a:avLst>
                <a:gd name="adj1" fmla="val 50000"/>
                <a:gd name="adj2" fmla="val 4870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6303" y="4413"/>
              <a:ext cx="1130" cy="6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r>
                <a:rPr lang="en-US" altLang="zh-CN" sz="16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ROM</a:t>
              </a:r>
              <a:endParaRPr lang="en-US" altLang="zh-CN" sz="1600" dirty="0" smtClean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endParaRPr lang="zh-CN" altLang="en-US" dirty="0"/>
            </a:p>
          </p:txBody>
        </p:sp>
        <p:sp>
          <p:nvSpPr>
            <p:cNvPr id="19467" name="Text Box 11"/>
            <p:cNvSpPr txBox="1">
              <a:spLocks noChangeArrowheads="1"/>
            </p:cNvSpPr>
            <p:nvPr/>
          </p:nvSpPr>
          <p:spPr bwMode="auto">
            <a:xfrm>
              <a:off x="6575" y="4413"/>
              <a:ext cx="598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6303" y="5321"/>
              <a:ext cx="1130" cy="6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65" name="Text Box 9"/>
            <p:cNvSpPr txBox="1">
              <a:spLocks noChangeArrowheads="1"/>
            </p:cNvSpPr>
            <p:nvPr/>
          </p:nvSpPr>
          <p:spPr bwMode="auto">
            <a:xfrm>
              <a:off x="6586" y="5484"/>
              <a:ext cx="734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RAM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6303" y="6277"/>
              <a:ext cx="1130" cy="6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63" name="Text Box 7"/>
            <p:cNvSpPr txBox="1">
              <a:spLocks noChangeArrowheads="1"/>
            </p:cNvSpPr>
            <p:nvPr/>
          </p:nvSpPr>
          <p:spPr bwMode="auto">
            <a:xfrm>
              <a:off x="6437" y="6459"/>
              <a:ext cx="866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寄存器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462" name="AutoShape 6"/>
            <p:cNvSpPr>
              <a:spLocks noChangeArrowheads="1"/>
            </p:cNvSpPr>
            <p:nvPr/>
          </p:nvSpPr>
          <p:spPr bwMode="auto">
            <a:xfrm>
              <a:off x="5182" y="4716"/>
              <a:ext cx="1121" cy="222"/>
            </a:xfrm>
            <a:prstGeom prst="leftArrow">
              <a:avLst>
                <a:gd name="adj1" fmla="val 50000"/>
                <a:gd name="adj2" fmla="val 12623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61" name="Text Box 5"/>
            <p:cNvSpPr txBox="1">
              <a:spLocks noChangeArrowheads="1"/>
            </p:cNvSpPr>
            <p:nvPr/>
          </p:nvSpPr>
          <p:spPr bwMode="auto">
            <a:xfrm>
              <a:off x="6303" y="4716"/>
              <a:ext cx="1153" cy="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（指令池</a:t>
              </a: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）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460" name="Text Box 4"/>
            <p:cNvSpPr txBox="1">
              <a:spLocks noChangeArrowheads="1"/>
            </p:cNvSpPr>
            <p:nvPr/>
          </p:nvSpPr>
          <p:spPr bwMode="auto">
            <a:xfrm>
              <a:off x="7525" y="4294"/>
              <a:ext cx="935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（数据池）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459" name="AutoShape 3"/>
            <p:cNvSpPr>
              <a:spLocks noChangeShapeType="1"/>
            </p:cNvSpPr>
            <p:nvPr/>
          </p:nvSpPr>
          <p:spPr bwMode="auto">
            <a:xfrm>
              <a:off x="7433" y="6396"/>
              <a:ext cx="1053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58" name="Text Box 2"/>
            <p:cNvSpPr txBox="1">
              <a:spLocks noChangeArrowheads="1"/>
            </p:cNvSpPr>
            <p:nvPr/>
          </p:nvSpPr>
          <p:spPr bwMode="auto">
            <a:xfrm>
              <a:off x="8486" y="5973"/>
              <a:ext cx="1484" cy="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UART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LCD</a:t>
              </a:r>
              <a:r>
                <a:rPr kumimoji="0" lang="zh-CN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显示屏</a:t>
              </a:r>
              <a:endPara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USB</a:t>
              </a:r>
              <a:r>
                <a:rPr kumimoji="0" lang="zh-CN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接口</a:t>
              </a:r>
              <a:endPara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8740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FPGA</a:t>
            </a:r>
            <a:r>
              <a:rPr lang="zh-CN" altLang="en-US" dirty="0" smtClean="0"/>
              <a:t>逻辑设计到</a:t>
            </a:r>
            <a:r>
              <a:rPr lang="en-US" altLang="zh-CN" dirty="0" err="1" smtClean="0"/>
              <a:t>SoC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6907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6865" name="Group 1"/>
          <p:cNvGrpSpPr>
            <a:grpSpLocks noChangeAspect="1"/>
          </p:cNvGrpSpPr>
          <p:nvPr/>
        </p:nvGrpSpPr>
        <p:grpSpPr bwMode="auto">
          <a:xfrm>
            <a:off x="500034" y="2428867"/>
            <a:ext cx="8286808" cy="3903207"/>
            <a:chOff x="1800" y="3634"/>
            <a:chExt cx="8280" cy="3900"/>
          </a:xfrm>
        </p:grpSpPr>
        <p:sp>
          <p:nvSpPr>
            <p:cNvPr id="36906" name="AutoShape 42"/>
            <p:cNvSpPr>
              <a:spLocks noChangeAspect="1" noChangeArrowheads="1" noTextEdit="1"/>
            </p:cNvSpPr>
            <p:nvPr/>
          </p:nvSpPr>
          <p:spPr bwMode="auto">
            <a:xfrm>
              <a:off x="1800" y="3634"/>
              <a:ext cx="8280" cy="39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05" name="Rectangle 41"/>
            <p:cNvSpPr>
              <a:spLocks noChangeArrowheads="1"/>
            </p:cNvSpPr>
            <p:nvPr/>
          </p:nvSpPr>
          <p:spPr bwMode="auto">
            <a:xfrm>
              <a:off x="2640" y="4258"/>
              <a:ext cx="2352" cy="29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04" name="Line 40"/>
            <p:cNvSpPr>
              <a:spLocks noChangeShapeType="1"/>
            </p:cNvSpPr>
            <p:nvPr/>
          </p:nvSpPr>
          <p:spPr bwMode="auto">
            <a:xfrm>
              <a:off x="2184" y="5194"/>
              <a:ext cx="43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03" name="Line 39"/>
            <p:cNvSpPr>
              <a:spLocks noChangeShapeType="1"/>
            </p:cNvSpPr>
            <p:nvPr/>
          </p:nvSpPr>
          <p:spPr bwMode="auto">
            <a:xfrm>
              <a:off x="2176" y="5662"/>
              <a:ext cx="43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02" name="Line 38"/>
            <p:cNvSpPr>
              <a:spLocks noChangeShapeType="1"/>
            </p:cNvSpPr>
            <p:nvPr/>
          </p:nvSpPr>
          <p:spPr bwMode="auto">
            <a:xfrm>
              <a:off x="2192" y="6442"/>
              <a:ext cx="43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01" name="Line 37"/>
            <p:cNvSpPr>
              <a:spLocks noChangeShapeType="1"/>
            </p:cNvSpPr>
            <p:nvPr/>
          </p:nvSpPr>
          <p:spPr bwMode="auto">
            <a:xfrm>
              <a:off x="4996" y="5506"/>
              <a:ext cx="43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00" name="Line 36"/>
            <p:cNvSpPr>
              <a:spLocks noChangeShapeType="1"/>
            </p:cNvSpPr>
            <p:nvPr/>
          </p:nvSpPr>
          <p:spPr bwMode="auto">
            <a:xfrm>
              <a:off x="5012" y="6130"/>
              <a:ext cx="43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6896" name="Group 32"/>
            <p:cNvGrpSpPr>
              <a:grpSpLocks/>
            </p:cNvGrpSpPr>
            <p:nvPr/>
          </p:nvGrpSpPr>
          <p:grpSpPr bwMode="auto">
            <a:xfrm>
              <a:off x="2980" y="5818"/>
              <a:ext cx="375" cy="474"/>
              <a:chOff x="7186" y="11073"/>
              <a:chExt cx="793" cy="1184"/>
            </a:xfrm>
          </p:grpSpPr>
          <p:sp>
            <p:nvSpPr>
              <p:cNvPr id="36899" name="Rectangle 35"/>
              <p:cNvSpPr>
                <a:spLocks noChangeArrowheads="1"/>
              </p:cNvSpPr>
              <p:nvPr/>
            </p:nvSpPr>
            <p:spPr bwMode="auto">
              <a:xfrm>
                <a:off x="7186" y="11073"/>
                <a:ext cx="793" cy="1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98" name="AutoShape 34"/>
              <p:cNvSpPr>
                <a:spLocks noChangeShapeType="1"/>
              </p:cNvSpPr>
              <p:nvPr/>
            </p:nvSpPr>
            <p:spPr bwMode="auto">
              <a:xfrm>
                <a:off x="7186" y="11846"/>
                <a:ext cx="143" cy="1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97" name="AutoShape 33"/>
              <p:cNvSpPr>
                <a:spLocks noChangeShapeType="1"/>
              </p:cNvSpPr>
              <p:nvPr/>
            </p:nvSpPr>
            <p:spPr bwMode="auto">
              <a:xfrm flipH="1">
                <a:off x="7186" y="11961"/>
                <a:ext cx="143" cy="14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6892" name="Group 28"/>
            <p:cNvGrpSpPr>
              <a:grpSpLocks/>
            </p:cNvGrpSpPr>
            <p:nvPr/>
          </p:nvGrpSpPr>
          <p:grpSpPr bwMode="auto">
            <a:xfrm>
              <a:off x="3012" y="4882"/>
              <a:ext cx="375" cy="474"/>
              <a:chOff x="7186" y="11073"/>
              <a:chExt cx="793" cy="1184"/>
            </a:xfrm>
          </p:grpSpPr>
          <p:sp>
            <p:nvSpPr>
              <p:cNvPr id="36895" name="Rectangle 31"/>
              <p:cNvSpPr>
                <a:spLocks noChangeArrowheads="1"/>
              </p:cNvSpPr>
              <p:nvPr/>
            </p:nvSpPr>
            <p:spPr bwMode="auto">
              <a:xfrm>
                <a:off x="7186" y="11073"/>
                <a:ext cx="793" cy="1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94" name="AutoShape 30"/>
              <p:cNvSpPr>
                <a:spLocks noChangeShapeType="1"/>
              </p:cNvSpPr>
              <p:nvPr/>
            </p:nvSpPr>
            <p:spPr bwMode="auto">
              <a:xfrm>
                <a:off x="7186" y="11846"/>
                <a:ext cx="143" cy="1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93" name="AutoShape 29"/>
              <p:cNvSpPr>
                <a:spLocks noChangeShapeType="1"/>
              </p:cNvSpPr>
              <p:nvPr/>
            </p:nvSpPr>
            <p:spPr bwMode="auto">
              <a:xfrm flipH="1">
                <a:off x="7186" y="11961"/>
                <a:ext cx="143" cy="14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6888" name="Group 24"/>
            <p:cNvGrpSpPr>
              <a:grpSpLocks/>
            </p:cNvGrpSpPr>
            <p:nvPr/>
          </p:nvGrpSpPr>
          <p:grpSpPr bwMode="auto">
            <a:xfrm>
              <a:off x="4284" y="5194"/>
              <a:ext cx="375" cy="474"/>
              <a:chOff x="7186" y="11073"/>
              <a:chExt cx="793" cy="1184"/>
            </a:xfrm>
          </p:grpSpPr>
          <p:sp>
            <p:nvSpPr>
              <p:cNvPr id="36891" name="Rectangle 27"/>
              <p:cNvSpPr>
                <a:spLocks noChangeArrowheads="1"/>
              </p:cNvSpPr>
              <p:nvPr/>
            </p:nvSpPr>
            <p:spPr bwMode="auto">
              <a:xfrm>
                <a:off x="7186" y="11073"/>
                <a:ext cx="793" cy="1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90" name="AutoShape 26"/>
              <p:cNvSpPr>
                <a:spLocks noChangeShapeType="1"/>
              </p:cNvSpPr>
              <p:nvPr/>
            </p:nvSpPr>
            <p:spPr bwMode="auto">
              <a:xfrm>
                <a:off x="7186" y="11846"/>
                <a:ext cx="143" cy="1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89" name="AutoShape 25"/>
              <p:cNvSpPr>
                <a:spLocks noChangeShapeType="1"/>
              </p:cNvSpPr>
              <p:nvPr/>
            </p:nvSpPr>
            <p:spPr bwMode="auto">
              <a:xfrm flipH="1">
                <a:off x="7186" y="11961"/>
                <a:ext cx="143" cy="14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6887" name="Rectangle 23"/>
            <p:cNvSpPr>
              <a:spLocks noChangeArrowheads="1"/>
            </p:cNvSpPr>
            <p:nvPr/>
          </p:nvSpPr>
          <p:spPr bwMode="auto">
            <a:xfrm>
              <a:off x="3600" y="5506"/>
              <a:ext cx="452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/>
                  <a:ea typeface="宋体" pitchFamily="2" charset="-122"/>
                  <a:cs typeface="Times New Roman" pitchFamily="18" charset="0"/>
                </a:rPr>
                <a:t>……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6886" name="AutoShape 22"/>
            <p:cNvSpPr>
              <a:spLocks noChangeArrowheads="1"/>
            </p:cNvSpPr>
            <p:nvPr/>
          </p:nvSpPr>
          <p:spPr bwMode="auto">
            <a:xfrm>
              <a:off x="5624" y="5350"/>
              <a:ext cx="584" cy="62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85" name="Rectangle 21"/>
            <p:cNvSpPr>
              <a:spLocks noChangeArrowheads="1"/>
            </p:cNvSpPr>
            <p:nvPr/>
          </p:nvSpPr>
          <p:spPr bwMode="auto">
            <a:xfrm>
              <a:off x="6840" y="4258"/>
              <a:ext cx="2756" cy="29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84" name="Line 20"/>
            <p:cNvSpPr>
              <a:spLocks noChangeShapeType="1"/>
            </p:cNvSpPr>
            <p:nvPr/>
          </p:nvSpPr>
          <p:spPr bwMode="auto">
            <a:xfrm>
              <a:off x="6428" y="5350"/>
              <a:ext cx="43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83" name="Line 19"/>
            <p:cNvSpPr>
              <a:spLocks noChangeShapeType="1"/>
            </p:cNvSpPr>
            <p:nvPr/>
          </p:nvSpPr>
          <p:spPr bwMode="auto">
            <a:xfrm>
              <a:off x="6420" y="6286"/>
              <a:ext cx="43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82" name="Line 18"/>
            <p:cNvSpPr>
              <a:spLocks noChangeShapeType="1"/>
            </p:cNvSpPr>
            <p:nvPr/>
          </p:nvSpPr>
          <p:spPr bwMode="auto">
            <a:xfrm>
              <a:off x="6436" y="6754"/>
              <a:ext cx="43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81" name="Line 17"/>
            <p:cNvSpPr>
              <a:spLocks noChangeShapeType="1"/>
            </p:cNvSpPr>
            <p:nvPr/>
          </p:nvSpPr>
          <p:spPr bwMode="auto">
            <a:xfrm>
              <a:off x="9364" y="6286"/>
              <a:ext cx="68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80" name="Line 16"/>
            <p:cNvSpPr>
              <a:spLocks noChangeShapeType="1"/>
            </p:cNvSpPr>
            <p:nvPr/>
          </p:nvSpPr>
          <p:spPr bwMode="auto">
            <a:xfrm>
              <a:off x="9424" y="6598"/>
              <a:ext cx="58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79" name="Rectangle 15"/>
            <p:cNvSpPr>
              <a:spLocks noChangeArrowheads="1"/>
            </p:cNvSpPr>
            <p:nvPr/>
          </p:nvSpPr>
          <p:spPr bwMode="auto">
            <a:xfrm>
              <a:off x="7132" y="4927"/>
              <a:ext cx="847" cy="11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78" name="Text Box 14"/>
            <p:cNvSpPr txBox="1">
              <a:spLocks noChangeArrowheads="1"/>
            </p:cNvSpPr>
            <p:nvPr/>
          </p:nvSpPr>
          <p:spPr bwMode="auto">
            <a:xfrm>
              <a:off x="7284" y="5038"/>
              <a:ext cx="592" cy="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软核</a:t>
              </a: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处理器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6877" name="Rectangle 13"/>
            <p:cNvSpPr>
              <a:spLocks noChangeArrowheads="1"/>
            </p:cNvSpPr>
            <p:nvPr/>
          </p:nvSpPr>
          <p:spPr bwMode="auto">
            <a:xfrm>
              <a:off x="8376" y="4570"/>
              <a:ext cx="1073" cy="22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76" name="AutoShape 12"/>
            <p:cNvSpPr>
              <a:spLocks noChangeArrowheads="1"/>
            </p:cNvSpPr>
            <p:nvPr/>
          </p:nvSpPr>
          <p:spPr bwMode="auto">
            <a:xfrm>
              <a:off x="7979" y="5673"/>
              <a:ext cx="397" cy="246"/>
            </a:xfrm>
            <a:prstGeom prst="leftRightArrow">
              <a:avLst>
                <a:gd name="adj1" fmla="val 50000"/>
                <a:gd name="adj2" fmla="val 3227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75" name="Rectangle 11"/>
            <p:cNvSpPr>
              <a:spLocks noChangeArrowheads="1"/>
            </p:cNvSpPr>
            <p:nvPr/>
          </p:nvSpPr>
          <p:spPr bwMode="auto">
            <a:xfrm>
              <a:off x="8531" y="4790"/>
              <a:ext cx="781" cy="4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74" name="Text Box 10"/>
            <p:cNvSpPr txBox="1">
              <a:spLocks noChangeArrowheads="1"/>
            </p:cNvSpPr>
            <p:nvPr/>
          </p:nvSpPr>
          <p:spPr bwMode="auto">
            <a:xfrm>
              <a:off x="8666" y="4790"/>
              <a:ext cx="52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ROM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6873" name="Rectangle 9"/>
            <p:cNvSpPr>
              <a:spLocks noChangeArrowheads="1"/>
            </p:cNvSpPr>
            <p:nvPr/>
          </p:nvSpPr>
          <p:spPr bwMode="auto">
            <a:xfrm>
              <a:off x="8531" y="5463"/>
              <a:ext cx="813" cy="5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72" name="Text Box 8"/>
            <p:cNvSpPr txBox="1">
              <a:spLocks noChangeArrowheads="1"/>
            </p:cNvSpPr>
            <p:nvPr/>
          </p:nvSpPr>
          <p:spPr bwMode="auto">
            <a:xfrm>
              <a:off x="8671" y="5561"/>
              <a:ext cx="624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RAM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6871" name="Rectangle 7"/>
            <p:cNvSpPr>
              <a:spLocks noChangeArrowheads="1"/>
            </p:cNvSpPr>
            <p:nvPr/>
          </p:nvSpPr>
          <p:spPr bwMode="auto">
            <a:xfrm>
              <a:off x="8531" y="6173"/>
              <a:ext cx="829" cy="5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70" name="Text Box 6"/>
            <p:cNvSpPr txBox="1">
              <a:spLocks noChangeArrowheads="1"/>
            </p:cNvSpPr>
            <p:nvPr/>
          </p:nvSpPr>
          <p:spPr bwMode="auto">
            <a:xfrm>
              <a:off x="8581" y="6275"/>
              <a:ext cx="767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寄存器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6869" name="AutoShape 5"/>
            <p:cNvSpPr>
              <a:spLocks noChangeArrowheads="1"/>
            </p:cNvSpPr>
            <p:nvPr/>
          </p:nvSpPr>
          <p:spPr bwMode="auto">
            <a:xfrm>
              <a:off x="7979" y="5014"/>
              <a:ext cx="552" cy="165"/>
            </a:xfrm>
            <a:prstGeom prst="leftArrow">
              <a:avLst>
                <a:gd name="adj1" fmla="val 50000"/>
                <a:gd name="adj2" fmla="val 8363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68" name="Line 4"/>
            <p:cNvSpPr>
              <a:spLocks noChangeShapeType="1"/>
            </p:cNvSpPr>
            <p:nvPr/>
          </p:nvSpPr>
          <p:spPr bwMode="auto">
            <a:xfrm>
              <a:off x="6808" y="6286"/>
              <a:ext cx="16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Dot"/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67" name="Line 3"/>
            <p:cNvSpPr>
              <a:spLocks noChangeShapeType="1"/>
            </p:cNvSpPr>
            <p:nvPr/>
          </p:nvSpPr>
          <p:spPr bwMode="auto">
            <a:xfrm>
              <a:off x="6808" y="6754"/>
              <a:ext cx="169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Dot"/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66" name="Line 2"/>
            <p:cNvSpPr>
              <a:spLocks noChangeShapeType="1"/>
            </p:cNvSpPr>
            <p:nvPr/>
          </p:nvSpPr>
          <p:spPr bwMode="auto">
            <a:xfrm>
              <a:off x="6824" y="5350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Dot"/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软核处理器</a:t>
            </a:r>
            <a:r>
              <a:rPr lang="en-US" altLang="zh-CN" dirty="0" err="1" smtClean="0"/>
              <a:t>SoC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优势：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编程，设计快捷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无需大量繁琐的</a:t>
            </a:r>
            <a:r>
              <a:rPr lang="en-US" altLang="zh-CN" dirty="0" err="1" smtClean="0"/>
              <a:t>Verilog</a:t>
            </a:r>
            <a:r>
              <a:rPr lang="en-US" altLang="zh-CN" dirty="0" smtClean="0"/>
              <a:t> RTL</a:t>
            </a:r>
            <a:r>
              <a:rPr lang="zh-CN" altLang="en-US" dirty="0" smtClean="0"/>
              <a:t>编程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易于更新、调试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利用现有的嵌入式工具链</a:t>
            </a:r>
            <a:endParaRPr lang="en-US" altLang="zh-CN" dirty="0" smtClean="0"/>
          </a:p>
          <a:p>
            <a:r>
              <a:rPr lang="zh-CN" altLang="en-US" dirty="0" smtClean="0"/>
              <a:t>劣势：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占用较大面积</a:t>
            </a:r>
            <a:endParaRPr lang="en-US" altLang="zh-CN" dirty="0" smtClean="0"/>
          </a:p>
          <a:p>
            <a:pPr lvl="1"/>
            <a:r>
              <a:rPr lang="zh-CN" altLang="en-US" smtClean="0"/>
              <a:t>时序并不优化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问答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TP- XUP-DIGILENT上海德致伦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igilentCN_Tech">
      <a:majorFont>
        <a:latin typeface="Times New Roman"/>
        <a:ea typeface="隶书"/>
        <a:cs typeface=""/>
      </a:majorFont>
      <a:minorFont>
        <a:latin typeface="Comic Sans MS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TTP- XUP-DIGILENT上海德致伦</Template>
  <TotalTime>40</TotalTime>
  <Words>100</Words>
  <Application>Microsoft Office PowerPoint</Application>
  <PresentationFormat>全屏显示(4:3)</PresentationFormat>
  <Paragraphs>36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TTP- XUP-DIGILENT上海德致伦</vt:lpstr>
      <vt:lpstr>采用处理器软核的SoC设计</vt:lpstr>
      <vt:lpstr>软核处理器模型到FPGA执行</vt:lpstr>
      <vt:lpstr>FPGA逻辑设计到SoC设计</vt:lpstr>
      <vt:lpstr>软核处理器SoC设计</vt:lpstr>
      <vt:lpstr>谢谢 问答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采用处理器软核的SoC设计</dc:title>
  <dc:creator>Lixinbing</dc:creator>
  <cp:lastModifiedBy>Lixinbing</cp:lastModifiedBy>
  <cp:revision>10</cp:revision>
  <dcterms:created xsi:type="dcterms:W3CDTF">2012-04-22T07:17:06Z</dcterms:created>
  <dcterms:modified xsi:type="dcterms:W3CDTF">2012-04-22T10:04:01Z</dcterms:modified>
</cp:coreProperties>
</file>