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E305875-3A6A-884C-A084-EA482C0CDDC1}">
          <p14:sldIdLst>
            <p14:sldId id="256"/>
          </p14:sldIdLst>
        </p14:section>
        <p14:section name="Exploratory Analysis of data &amp; an executive summary of your top findings, supported by graphs." id="{0711EE98-DD6B-9E4E-B1EB-15977DF78A08}">
          <p14:sldIdLst>
            <p14:sldId id="257"/>
            <p14:sldId id="258"/>
            <p14:sldId id="259"/>
            <p14:sldId id="260"/>
            <p14:sldId id="261"/>
            <p14:sldId id="262"/>
            <p14:sldId id="263"/>
          </p14:sldIdLst>
        </p14:section>
        <p14:section name="What kind of trends do you notice in terms of consumer behaviour over different times of the day and different days of the week?" id="{E1451494-5438-3D45-9634-BDB024AA8D50}">
          <p14:sldIdLst>
            <p14:sldId id="264"/>
            <p14:sldId id="265"/>
          </p14:sldIdLst>
        </p14:section>
        <p14:section name="Are there trends across months that you are able to notice?" id="{F1C47C61-C6EC-614B-A14D-1042C373D99D}">
          <p14:sldIdLst>
            <p14:sldId id="266"/>
            <p14:sldId id="267"/>
          </p14:sldIdLst>
        </p14:section>
        <p14:section name="Are there certain menu items that can be taken off the menu?" id="{93CADBC8-4703-E14A-A010-4A04B2074782}">
          <p14:sldIdLst>
            <p14:sldId id="268"/>
            <p14:sldId id="269"/>
            <p14:sldId id="270"/>
          </p14:sldIdLst>
        </p14:section>
        <p14:section name="Identify the most popular combos that can be suggested to the restaurant chain after a thorough analysis of the most commonly occurring sets of menu items in the customer orders." id="{2CD05D1E-1B46-5F43-8194-0BE5CDF6AB08}">
          <p14:sldIdLst>
            <p14:sldId id="271"/>
            <p14:sldId id="272"/>
            <p14:sldId id="273"/>
            <p14:sldId id="274"/>
          </p14:sldIdLst>
        </p14:section>
        <p14:section name="The restaurant doesn’t have any combo meals. Can you suggest the best combo meals?" id="{4E053770-E80B-CB44-AC02-000CBA9D4C95}">
          <p14:sldIdLst>
            <p14:sldId id="275"/>
            <p14:sldId id="27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1D09"/>
    <a:srgbClr val="CCB089"/>
    <a:srgbClr val="2675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79"/>
    <p:restoredTop sz="94715"/>
  </p:normalViewPr>
  <p:slideViewPr>
    <p:cSldViewPr snapToGrid="0" snapToObjects="1" showGuides="1">
      <p:cViewPr varScale="1">
        <p:scale>
          <a:sx n="117" d="100"/>
          <a:sy n="117" d="100"/>
        </p:scale>
        <p:origin x="23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47376-597D-5945-A3AF-3948A049F958}" type="datetimeFigureOut">
              <a:rPr lang="en-US" smtClean="0"/>
              <a:t>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27ED5-00D3-AA43-854E-22497D3E5D6A}" type="slidenum">
              <a:rPr lang="en-US" smtClean="0"/>
              <a:t>‹#›</a:t>
            </a:fld>
            <a:endParaRPr lang="en-US"/>
          </a:p>
        </p:txBody>
      </p:sp>
    </p:spTree>
    <p:extLst>
      <p:ext uri="{BB962C8B-B14F-4D97-AF65-F5344CB8AC3E}">
        <p14:creationId xmlns:p14="http://schemas.microsoft.com/office/powerpoint/2010/main" val="355400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27ED5-00D3-AA43-854E-22497D3E5D6A}" type="slidenum">
              <a:rPr lang="en-US" smtClean="0"/>
              <a:t>4</a:t>
            </a:fld>
            <a:endParaRPr lang="en-US"/>
          </a:p>
        </p:txBody>
      </p:sp>
    </p:spTree>
    <p:extLst>
      <p:ext uri="{BB962C8B-B14F-4D97-AF65-F5344CB8AC3E}">
        <p14:creationId xmlns:p14="http://schemas.microsoft.com/office/powerpoint/2010/main" val="11591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27ED5-00D3-AA43-854E-22497D3E5D6A}" type="slidenum">
              <a:rPr lang="en-US" smtClean="0"/>
              <a:t>13</a:t>
            </a:fld>
            <a:endParaRPr lang="en-US"/>
          </a:p>
        </p:txBody>
      </p:sp>
    </p:spTree>
    <p:extLst>
      <p:ext uri="{BB962C8B-B14F-4D97-AF65-F5344CB8AC3E}">
        <p14:creationId xmlns:p14="http://schemas.microsoft.com/office/powerpoint/2010/main" val="329292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327ED5-00D3-AA43-854E-22497D3E5D6A}" type="slidenum">
              <a:rPr lang="en-US" smtClean="0"/>
              <a:t>16</a:t>
            </a:fld>
            <a:endParaRPr lang="en-US"/>
          </a:p>
        </p:txBody>
      </p:sp>
    </p:spTree>
    <p:extLst>
      <p:ext uri="{BB962C8B-B14F-4D97-AF65-F5344CB8AC3E}">
        <p14:creationId xmlns:p14="http://schemas.microsoft.com/office/powerpoint/2010/main" val="792799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ED96-6BC6-8844-BC09-9BFF0BA810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53B53-FBA9-E34E-B245-D484AD1C2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65FBED-CC82-9C48-B08E-C33593D502B8}"/>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5DE36E0A-2996-FA46-BEE0-DA647D86C5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E416F-7807-F047-A770-4E004EEB66F8}"/>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230089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534A-23AB-0646-9C51-E929006488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0CAD2-47EB-2B4E-B2A2-75F7C32779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DDCB2-29A5-9B44-AC3F-45E9D15D4816}"/>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ADC0E479-0453-7F48-8A11-C6B8F2B3D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7F23B-24D3-E440-9708-85CBB4381E9F}"/>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2352702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EE0CD-95DB-444F-B599-960B522E28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BE1813-B890-2B45-AB27-665CE148DC4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D3F20-08BA-D340-94FB-B2AB133CF981}"/>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45C55342-A0A1-2349-B294-B056C5385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6BE200-F800-5648-A79E-8849DC9200CC}"/>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2832167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5A1F-5615-A248-93D8-9F87F5892C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4CA3CD-CCC2-914F-9134-8B53787B9F4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CDFEB-70EC-8847-A1B8-6CEB8C051FA9}"/>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15DC0DE8-4577-F140-8309-91A4C501B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23172-FD45-BF42-9E4D-665512ED4FAD}"/>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962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7907-FA3B-D24C-B696-1D80FC8F44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F603D9-3D0C-F843-A5F7-2B243B69A0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78346A-11CC-9C45-82FD-E322BFBCB6DB}"/>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7E3CA7EE-B9C8-7C49-ACD6-5DA0311B0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BCEA96-9EC6-544F-BC86-669426AE29EE}"/>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312706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CD52-3443-7F4B-B8CB-D4558F84E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87ECFB-354C-514D-97D7-7C5280FBEDD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8B6F97-2F96-4D47-AD40-370D710AE18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BF1566-9D43-7746-A108-893E8087BB07}"/>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6" name="Footer Placeholder 5">
            <a:extLst>
              <a:ext uri="{FF2B5EF4-FFF2-40B4-BE49-F238E27FC236}">
                <a16:creationId xmlns:a16="http://schemas.microsoft.com/office/drawing/2014/main" id="{67383C73-B55F-3547-9AAE-CC688F2F4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24D49D-3F7B-D848-BE36-C02B83CAF720}"/>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4288593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9C5F0-DABE-3F45-9514-6A3A93F4CD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56E73-0293-4A4D-83F5-FE3C0F9D55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6417724-52FD-3C45-A1D5-8473C49459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57F3A8-9041-7747-AD6E-7C964D19B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DA2E4B-B9B4-FA42-9BFE-FECC4A43AAC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A3D47F-964A-AD43-BC1C-70F49B5B7A12}"/>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8" name="Footer Placeholder 7">
            <a:extLst>
              <a:ext uri="{FF2B5EF4-FFF2-40B4-BE49-F238E27FC236}">
                <a16:creationId xmlns:a16="http://schemas.microsoft.com/office/drawing/2014/main" id="{2435CAA6-86ED-1340-9678-E14E7E6A3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880DE6-B944-D84C-BC74-8FC144A05AF5}"/>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257486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F807-4765-1844-9B5C-49B2B4A8CF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EC57F-E9DD-8546-A1D6-D5BAE30BCF61}"/>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4" name="Footer Placeholder 3">
            <a:extLst>
              <a:ext uri="{FF2B5EF4-FFF2-40B4-BE49-F238E27FC236}">
                <a16:creationId xmlns:a16="http://schemas.microsoft.com/office/drawing/2014/main" id="{7CAC22D6-02C9-2D41-B959-875AF31853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35D0D1-1DE1-1A44-8391-2D130FACB295}"/>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334444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11B03-7251-0349-8767-86D5063979EF}"/>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3" name="Footer Placeholder 2">
            <a:extLst>
              <a:ext uri="{FF2B5EF4-FFF2-40B4-BE49-F238E27FC236}">
                <a16:creationId xmlns:a16="http://schemas.microsoft.com/office/drawing/2014/main" id="{34D13DFB-B0C1-3E48-8363-3DFDC2A48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550F02-DB9C-0F43-9449-B0E6E3AD3228}"/>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254915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E65B-A5CA-DA4A-B12B-18F59EF6DF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9CE039-197B-204E-A17F-62925CA88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41453-8617-6443-B4CF-DB9724DA2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A4A335-A4B0-DE47-9680-9C85A579BE59}"/>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6" name="Footer Placeholder 5">
            <a:extLst>
              <a:ext uri="{FF2B5EF4-FFF2-40B4-BE49-F238E27FC236}">
                <a16:creationId xmlns:a16="http://schemas.microsoft.com/office/drawing/2014/main" id="{1594F72E-B70A-2C4F-A4EF-B79973E67E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D2C78-EF6E-674D-AF9E-5C3DF1A34A61}"/>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78081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38D6-9EBB-1F48-A1B8-1B83DCB89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1E7771-A1A8-C94C-945B-92AB64A746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1AA07E-749F-E64B-A594-899212EC4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AD7BB8-7E38-A245-9609-9DF034C7E380}"/>
              </a:ext>
            </a:extLst>
          </p:cNvPr>
          <p:cNvSpPr>
            <a:spLocks noGrp="1"/>
          </p:cNvSpPr>
          <p:nvPr>
            <p:ph type="dt" sz="half" idx="10"/>
          </p:nvPr>
        </p:nvSpPr>
        <p:spPr/>
        <p:txBody>
          <a:bodyPr/>
          <a:lstStyle/>
          <a:p>
            <a:fld id="{D06DDBEE-E69E-654B-9A18-245AE90BAB5B}" type="datetimeFigureOut">
              <a:rPr lang="en-US" smtClean="0"/>
              <a:t>9/20/20</a:t>
            </a:fld>
            <a:endParaRPr lang="en-US"/>
          </a:p>
        </p:txBody>
      </p:sp>
      <p:sp>
        <p:nvSpPr>
          <p:cNvPr id="6" name="Footer Placeholder 5">
            <a:extLst>
              <a:ext uri="{FF2B5EF4-FFF2-40B4-BE49-F238E27FC236}">
                <a16:creationId xmlns:a16="http://schemas.microsoft.com/office/drawing/2014/main" id="{5CB67F95-3BD8-2844-B218-DA3214A91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565ACF-99F8-7341-9A3C-A58F36A58A72}"/>
              </a:ext>
            </a:extLst>
          </p:cNvPr>
          <p:cNvSpPr>
            <a:spLocks noGrp="1"/>
          </p:cNvSpPr>
          <p:nvPr>
            <p:ph type="sldNum" sz="quarter" idx="12"/>
          </p:nvPr>
        </p:nvSpPr>
        <p:spPr/>
        <p:txBody>
          <a:bodyPr/>
          <a:lstStyle/>
          <a:p>
            <a:fld id="{C6978AB1-BBD1-344A-AA40-139DF69F0629}" type="slidenum">
              <a:rPr lang="en-US" smtClean="0"/>
              <a:t>‹#›</a:t>
            </a:fld>
            <a:endParaRPr lang="en-US"/>
          </a:p>
        </p:txBody>
      </p:sp>
    </p:spTree>
    <p:extLst>
      <p:ext uri="{BB962C8B-B14F-4D97-AF65-F5344CB8AC3E}">
        <p14:creationId xmlns:p14="http://schemas.microsoft.com/office/powerpoint/2010/main" val="1059040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51012-BC4B-E542-90CB-568FD7897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FBE246-A99C-A642-A362-C688E07162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7049B-A75F-944B-9D97-7F0879682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6DDBEE-E69E-654B-9A18-245AE90BAB5B}" type="datetimeFigureOut">
              <a:rPr lang="en-US" smtClean="0"/>
              <a:t>9/20/20</a:t>
            </a:fld>
            <a:endParaRPr lang="en-US"/>
          </a:p>
        </p:txBody>
      </p:sp>
      <p:sp>
        <p:nvSpPr>
          <p:cNvPr id="5" name="Footer Placeholder 4">
            <a:extLst>
              <a:ext uri="{FF2B5EF4-FFF2-40B4-BE49-F238E27FC236}">
                <a16:creationId xmlns:a16="http://schemas.microsoft.com/office/drawing/2014/main" id="{A94F0050-3AE4-BE48-8ED5-E79E0B5D3A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AB6B5B-5069-954F-A773-BE6705879A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78AB1-BBD1-344A-AA40-139DF69F0629}" type="slidenum">
              <a:rPr lang="en-US" smtClean="0"/>
              <a:t>‹#›</a:t>
            </a:fld>
            <a:endParaRPr lang="en-US"/>
          </a:p>
        </p:txBody>
      </p:sp>
    </p:spTree>
    <p:extLst>
      <p:ext uri="{BB962C8B-B14F-4D97-AF65-F5344CB8AC3E}">
        <p14:creationId xmlns:p14="http://schemas.microsoft.com/office/powerpoint/2010/main" val="4080217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tableau.com/profile/numer.p#!/vizhome/Book1_15995136612160/Story1" TargetMode="External"/><Relationship Id="rId2" Type="http://schemas.openxmlformats.org/officeDocument/2006/relationships/hyperlink" Target="Project%209%20Coffee%20Cafe.twbx" TargetMode="External"/><Relationship Id="rId1" Type="http://schemas.openxmlformats.org/officeDocument/2006/relationships/slideLayout" Target="../slideLayouts/slideLayout2.xml"/><Relationship Id="rId5" Type="http://schemas.openxmlformats.org/officeDocument/2006/relationships/hyperlink" Target="Project%209%20Coffee%20Cafe.xlsx" TargetMode="External"/><Relationship Id="rId4" Type="http://schemas.openxmlformats.org/officeDocument/2006/relationships/hyperlink" Target="Project%209%20Coffee%20Cafe%201.knw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2" name="Rectangle 11">
            <a:extLst>
              <a:ext uri="{FF2B5EF4-FFF2-40B4-BE49-F238E27FC236}">
                <a16:creationId xmlns:a16="http://schemas.microsoft.com/office/drawing/2014/main" id="{DB22F9D3-6372-D54E-958F-D0E488B7EFE1}"/>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DC076E7-FA40-3A43-9ABA-71268F8BAD84}"/>
              </a:ext>
            </a:extLst>
          </p:cNvPr>
          <p:cNvPicPr>
            <a:picLocks noChangeAspect="1"/>
          </p:cNvPicPr>
          <p:nvPr/>
        </p:nvPicPr>
        <p:blipFill>
          <a:blip r:embed="rId3"/>
          <a:stretch>
            <a:fillRect/>
          </a:stretch>
        </p:blipFill>
        <p:spPr>
          <a:xfrm>
            <a:off x="10330543" y="6285603"/>
            <a:ext cx="1861458" cy="409112"/>
          </a:xfrm>
          <a:prstGeom prst="rect">
            <a:avLst/>
          </a:prstGeom>
        </p:spPr>
      </p:pic>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a:blip r:embed="rId4"/>
          <a:stretch>
            <a:fillRect/>
          </a:stretch>
        </p:blipFill>
        <p:spPr>
          <a:xfrm>
            <a:off x="5321300" y="2863779"/>
            <a:ext cx="1549400" cy="1549400"/>
          </a:xfrm>
          <a:prstGeom prst="rect">
            <a:avLst/>
          </a:prstGeom>
        </p:spPr>
      </p:pic>
      <p:sp>
        <p:nvSpPr>
          <p:cNvPr id="20" name="TextBox 19">
            <a:extLst>
              <a:ext uri="{FF2B5EF4-FFF2-40B4-BE49-F238E27FC236}">
                <a16:creationId xmlns:a16="http://schemas.microsoft.com/office/drawing/2014/main" id="{2A9900AA-6F9D-8744-8786-D8009F307573}"/>
              </a:ext>
            </a:extLst>
          </p:cNvPr>
          <p:cNvSpPr txBox="1"/>
          <p:nvPr/>
        </p:nvSpPr>
        <p:spPr>
          <a:xfrm>
            <a:off x="3501710" y="2057400"/>
            <a:ext cx="5765809" cy="461665"/>
          </a:xfrm>
          <a:prstGeom prst="rect">
            <a:avLst/>
          </a:prstGeom>
          <a:noFill/>
        </p:spPr>
        <p:txBody>
          <a:bodyPr wrap="none" rtlCol="0">
            <a:spAutoFit/>
          </a:bodyPr>
          <a:lstStyle/>
          <a:p>
            <a:r>
              <a:rPr lang="en-US" sz="2400" dirty="0">
                <a:latin typeface="Arial Rounded MT Bold" panose="020F0704030504030204" pitchFamily="34" charset="77"/>
              </a:rPr>
              <a:t>Mini Project – Coffee Café Restaurant</a:t>
            </a:r>
          </a:p>
        </p:txBody>
      </p:sp>
      <p:sp>
        <p:nvSpPr>
          <p:cNvPr id="21" name="TextBox 20">
            <a:extLst>
              <a:ext uri="{FF2B5EF4-FFF2-40B4-BE49-F238E27FC236}">
                <a16:creationId xmlns:a16="http://schemas.microsoft.com/office/drawing/2014/main" id="{16B24E62-8BDA-344A-8A9B-7052CA11FA9D}"/>
              </a:ext>
            </a:extLst>
          </p:cNvPr>
          <p:cNvSpPr txBox="1"/>
          <p:nvPr/>
        </p:nvSpPr>
        <p:spPr>
          <a:xfrm>
            <a:off x="4459623" y="4757893"/>
            <a:ext cx="3272755" cy="646331"/>
          </a:xfrm>
          <a:prstGeom prst="rect">
            <a:avLst/>
          </a:prstGeom>
          <a:noFill/>
        </p:spPr>
        <p:txBody>
          <a:bodyPr wrap="none" rtlCol="0">
            <a:spAutoFit/>
          </a:bodyPr>
          <a:lstStyle/>
          <a:p>
            <a:pPr algn="ctr"/>
            <a:r>
              <a:rPr lang="en-US" b="1" dirty="0">
                <a:latin typeface="Arial Rounded MT Bold" panose="020F0704030504030204" pitchFamily="34" charset="77"/>
              </a:rPr>
              <a:t>Name: Numer P</a:t>
            </a:r>
          </a:p>
          <a:p>
            <a:pPr algn="ctr"/>
            <a:r>
              <a:rPr lang="en-US" b="1" dirty="0">
                <a:solidFill>
                  <a:schemeClr val="bg1">
                    <a:lumMod val="50000"/>
                  </a:schemeClr>
                </a:solidFill>
                <a:latin typeface="Arial Rounded MT Bold" panose="020F0704030504030204" pitchFamily="34" charset="77"/>
              </a:rPr>
              <a:t>Batch: PGP-BABI Nov’ 2019</a:t>
            </a:r>
          </a:p>
        </p:txBody>
      </p:sp>
      <p:sp>
        <p:nvSpPr>
          <p:cNvPr id="24" name="Rectangle 23">
            <a:extLst>
              <a:ext uri="{FF2B5EF4-FFF2-40B4-BE49-F238E27FC236}">
                <a16:creationId xmlns:a16="http://schemas.microsoft.com/office/drawing/2014/main" id="{BF4EB54A-004B-AC40-9F66-8B454B4E2043}"/>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CF8ABAA6-9208-4A4B-AA5A-5D734FDAEFD8}"/>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312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797892" cy="78377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AB72FB1-0102-E043-A6B1-17EE68DD8B13}"/>
              </a:ext>
            </a:extLst>
          </p:cNvPr>
          <p:cNvPicPr>
            <a:picLocks noChangeAspect="1"/>
          </p:cNvPicPr>
          <p:nvPr/>
        </p:nvPicPr>
        <p:blipFill>
          <a:blip r:embed="rId3"/>
          <a:stretch>
            <a:fillRect/>
          </a:stretch>
        </p:blipFill>
        <p:spPr>
          <a:xfrm>
            <a:off x="3555683" y="217716"/>
            <a:ext cx="8636317" cy="4255937"/>
          </a:xfrm>
          <a:prstGeom prst="rect">
            <a:avLst/>
          </a:prstGeom>
        </p:spPr>
      </p:pic>
      <p:grpSp>
        <p:nvGrpSpPr>
          <p:cNvPr id="3" name="Group 2">
            <a:extLst>
              <a:ext uri="{FF2B5EF4-FFF2-40B4-BE49-F238E27FC236}">
                <a16:creationId xmlns:a16="http://schemas.microsoft.com/office/drawing/2014/main" id="{18B617E4-B9DD-1C43-8957-A72B01F82418}"/>
              </a:ext>
            </a:extLst>
          </p:cNvPr>
          <p:cNvGrpSpPr/>
          <p:nvPr/>
        </p:nvGrpSpPr>
        <p:grpSpPr>
          <a:xfrm>
            <a:off x="11168744" y="217716"/>
            <a:ext cx="1023256" cy="783770"/>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085294"/>
              <a:ext cx="637722" cy="307777"/>
            </a:xfrm>
            <a:prstGeom prst="rect">
              <a:avLst/>
            </a:prstGeom>
            <a:noFill/>
          </p:spPr>
          <p:txBody>
            <a:bodyPr wrap="square" rtlCol="0">
              <a:spAutoFit/>
            </a:bodyPr>
            <a:lstStyle/>
            <a:p>
              <a:r>
                <a:rPr lang="en-US" sz="1400" b="1" dirty="0"/>
                <a:t>Cup 9</a:t>
              </a:r>
            </a:p>
          </p:txBody>
        </p:sp>
      </p:grpSp>
      <p:sp>
        <p:nvSpPr>
          <p:cNvPr id="6" name="TextBox 5">
            <a:extLst>
              <a:ext uri="{FF2B5EF4-FFF2-40B4-BE49-F238E27FC236}">
                <a16:creationId xmlns:a16="http://schemas.microsoft.com/office/drawing/2014/main" id="{CC2B6D7B-60BA-1D4B-A9B4-7D3534A0BEC8}"/>
              </a:ext>
            </a:extLst>
          </p:cNvPr>
          <p:cNvSpPr txBox="1"/>
          <p:nvPr/>
        </p:nvSpPr>
        <p:spPr>
          <a:xfrm>
            <a:off x="1186544" y="337457"/>
            <a:ext cx="2369140" cy="646331"/>
          </a:xfrm>
          <a:prstGeom prst="rect">
            <a:avLst/>
          </a:prstGeom>
          <a:noFill/>
        </p:spPr>
        <p:txBody>
          <a:bodyPr wrap="square" rtlCol="0">
            <a:spAutoFit/>
          </a:bodyPr>
          <a:lstStyle/>
          <a:p>
            <a:pPr algn="ctr"/>
            <a:r>
              <a:rPr lang="en-US" b="1" dirty="0"/>
              <a:t>Category wise study over Periods</a:t>
            </a:r>
          </a:p>
        </p:txBody>
      </p:sp>
      <p:sp>
        <p:nvSpPr>
          <p:cNvPr id="7" name="TextBox 6">
            <a:extLst>
              <a:ext uri="{FF2B5EF4-FFF2-40B4-BE49-F238E27FC236}">
                <a16:creationId xmlns:a16="http://schemas.microsoft.com/office/drawing/2014/main" id="{D5632EAE-1546-6A4A-B7F0-0B14FC41E72C}"/>
              </a:ext>
            </a:extLst>
          </p:cNvPr>
          <p:cNvSpPr txBox="1"/>
          <p:nvPr/>
        </p:nvSpPr>
        <p:spPr>
          <a:xfrm>
            <a:off x="153673" y="1001486"/>
            <a:ext cx="3307983" cy="5632311"/>
          </a:xfrm>
          <a:prstGeom prst="rect">
            <a:avLst/>
          </a:prstGeom>
          <a:noFill/>
        </p:spPr>
        <p:txBody>
          <a:bodyPr wrap="square" rtlCol="0">
            <a:spAutoFit/>
          </a:bodyPr>
          <a:lstStyle/>
          <a:p>
            <a:pPr marL="285750" indent="-285750" algn="just">
              <a:buFont typeface="Wingdings" pitchFamily="2" charset="2"/>
              <a:buChar char="v"/>
            </a:pPr>
            <a:r>
              <a:rPr lang="en-US" dirty="0"/>
              <a:t>Overall Period of Time, Tobacco has achieved the highest sales record and have contributed more to the restaurant.</a:t>
            </a:r>
          </a:p>
          <a:p>
            <a:pPr marL="285750" indent="-285750" algn="just">
              <a:buFont typeface="Wingdings" pitchFamily="2" charset="2"/>
              <a:buChar char="v"/>
            </a:pPr>
            <a:r>
              <a:rPr lang="en-US" dirty="0"/>
              <a:t>The Tobacco Item sales is peak in overall time period and followed by Food has majority of contributor.</a:t>
            </a:r>
          </a:p>
          <a:p>
            <a:pPr marL="285750" indent="-285750" algn="just">
              <a:buFont typeface="Wingdings" pitchFamily="2" charset="2"/>
              <a:buChar char="v"/>
            </a:pPr>
            <a:r>
              <a:rPr lang="en-US" dirty="0"/>
              <a:t>The Miscellaneous category shows that December 12, 2010 have noticed the sales with </a:t>
            </a:r>
            <a:r>
              <a:rPr lang="en-IN" dirty="0"/>
              <a:t>₹</a:t>
            </a:r>
            <a:r>
              <a:rPr lang="en-IN" b="1" dirty="0"/>
              <a:t>101,874 Million.</a:t>
            </a:r>
            <a:r>
              <a:rPr lang="en-US" b="1" dirty="0"/>
              <a:t> </a:t>
            </a:r>
            <a:r>
              <a:rPr lang="en-US" dirty="0"/>
              <a:t>But the overall contribution shows Tobacco and Food are majority in sales increase and this impact shows that </a:t>
            </a:r>
            <a:r>
              <a:rPr lang="en-US" b="1" dirty="0"/>
              <a:t>December 31</a:t>
            </a:r>
            <a:r>
              <a:rPr lang="en-US" b="1" baseline="30000" dirty="0"/>
              <a:t>st</a:t>
            </a:r>
            <a:r>
              <a:rPr lang="en-US" b="1" dirty="0"/>
              <a:t> is with special item (billed as Miscellaneous) that increased the sales.</a:t>
            </a:r>
            <a:endParaRPr lang="en-IN" b="1" dirty="0"/>
          </a:p>
        </p:txBody>
      </p:sp>
      <p:sp>
        <p:nvSpPr>
          <p:cNvPr id="8" name="TextBox 7">
            <a:extLst>
              <a:ext uri="{FF2B5EF4-FFF2-40B4-BE49-F238E27FC236}">
                <a16:creationId xmlns:a16="http://schemas.microsoft.com/office/drawing/2014/main" id="{1B9DA194-7EBD-A742-94D6-9AEBEAD4B92A}"/>
              </a:ext>
            </a:extLst>
          </p:cNvPr>
          <p:cNvSpPr txBox="1"/>
          <p:nvPr/>
        </p:nvSpPr>
        <p:spPr>
          <a:xfrm>
            <a:off x="3635829" y="4572000"/>
            <a:ext cx="8556171" cy="1754326"/>
          </a:xfrm>
          <a:prstGeom prst="rect">
            <a:avLst/>
          </a:prstGeom>
          <a:noFill/>
        </p:spPr>
        <p:txBody>
          <a:bodyPr wrap="square" rtlCol="0">
            <a:spAutoFit/>
          </a:bodyPr>
          <a:lstStyle/>
          <a:p>
            <a:pPr marL="285750" indent="-285750">
              <a:buFont typeface="Wingdings" pitchFamily="2" charset="2"/>
              <a:buChar char="v"/>
            </a:pPr>
            <a:r>
              <a:rPr lang="en-US" dirty="0"/>
              <a:t>Saturday is placing the higher sales and higher quantity of units sold then compared to Sunday and makes the same pattern of purchase behavior through out the week.</a:t>
            </a:r>
          </a:p>
          <a:p>
            <a:pPr marL="285750" indent="-285750">
              <a:buFont typeface="Wingdings" pitchFamily="2" charset="2"/>
              <a:buChar char="v"/>
            </a:pPr>
            <a:r>
              <a:rPr lang="en-US" dirty="0"/>
              <a:t>Item Category – Liquor and Tobacco, Merchandise, Miscellaneous, Wines are showing the constant through out the day.</a:t>
            </a:r>
          </a:p>
          <a:p>
            <a:pPr marL="285750" indent="-285750">
              <a:buFont typeface="Wingdings" pitchFamily="2" charset="2"/>
              <a:buChar char="v"/>
            </a:pPr>
            <a:r>
              <a:rPr lang="en-US" dirty="0"/>
              <a:t>Liquor sales shows peak around 6 PM to 12 PM and shows that drinkers availability in that particular time along with Tobacco sales increased values.</a:t>
            </a:r>
          </a:p>
        </p:txBody>
      </p:sp>
      <p:sp>
        <p:nvSpPr>
          <p:cNvPr id="14" name="Rectangle 13">
            <a:extLst>
              <a:ext uri="{FF2B5EF4-FFF2-40B4-BE49-F238E27FC236}">
                <a16:creationId xmlns:a16="http://schemas.microsoft.com/office/drawing/2014/main" id="{3E5AD60B-CBA2-C640-AFA8-8AAB49E0E8AE}"/>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639464-84E4-5844-B85E-20FA9A8F6335}"/>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AB374623-7CF2-4547-98B1-468AE188DAD8}"/>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2969791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869147" cy="853764"/>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DB3273A4-0D77-E945-B3C0-957F7A8CF447}"/>
              </a:ext>
            </a:extLst>
          </p:cNvPr>
          <p:cNvPicPr>
            <a:picLocks noChangeAspect="1"/>
          </p:cNvPicPr>
          <p:nvPr/>
        </p:nvPicPr>
        <p:blipFill>
          <a:blip r:embed="rId3"/>
          <a:stretch>
            <a:fillRect/>
          </a:stretch>
        </p:blipFill>
        <p:spPr>
          <a:xfrm>
            <a:off x="0" y="1125910"/>
            <a:ext cx="7575183" cy="4207624"/>
          </a:xfrm>
          <a:prstGeom prst="rect">
            <a:avLst/>
          </a:prstGeom>
          <a:ln>
            <a:solidFill>
              <a:schemeClr val="tx1"/>
            </a:solidFill>
          </a:ln>
        </p:spPr>
      </p:pic>
      <p:sp>
        <p:nvSpPr>
          <p:cNvPr id="6" name="TextBox 5">
            <a:extLst>
              <a:ext uri="{FF2B5EF4-FFF2-40B4-BE49-F238E27FC236}">
                <a16:creationId xmlns:a16="http://schemas.microsoft.com/office/drawing/2014/main" id="{FE525FE4-05F9-E144-B72C-4C29255EA7D0}"/>
              </a:ext>
            </a:extLst>
          </p:cNvPr>
          <p:cNvSpPr txBox="1"/>
          <p:nvPr/>
        </p:nvSpPr>
        <p:spPr>
          <a:xfrm>
            <a:off x="1270628" y="464343"/>
            <a:ext cx="9789604" cy="369332"/>
          </a:xfrm>
          <a:prstGeom prst="rect">
            <a:avLst/>
          </a:prstGeom>
          <a:noFill/>
        </p:spPr>
        <p:txBody>
          <a:bodyPr wrap="square" rtlCol="0">
            <a:spAutoFit/>
          </a:bodyPr>
          <a:lstStyle/>
          <a:p>
            <a:pPr algn="just"/>
            <a:r>
              <a:rPr lang="en-US" b="1" dirty="0"/>
              <a:t>Sales Trend Over Months – </a:t>
            </a:r>
            <a:r>
              <a:rPr lang="en-US" dirty="0"/>
              <a:t>Increasing Trend is observed in the period from April, 2010 to March, 2011</a:t>
            </a:r>
            <a:endParaRPr lang="en-US" b="1" dirty="0"/>
          </a:p>
        </p:txBody>
      </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03601" y="16328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10</a:t>
              </a:r>
              <a:endParaRPr lang="en-US" sz="1300" b="1" dirty="0"/>
            </a:p>
          </p:txBody>
        </p:sp>
      </p:grpSp>
      <p:sp>
        <p:nvSpPr>
          <p:cNvPr id="7" name="TextBox 6">
            <a:extLst>
              <a:ext uri="{FF2B5EF4-FFF2-40B4-BE49-F238E27FC236}">
                <a16:creationId xmlns:a16="http://schemas.microsoft.com/office/drawing/2014/main" id="{60A85741-92F7-7F44-A6F0-9BFDB608DA87}"/>
              </a:ext>
            </a:extLst>
          </p:cNvPr>
          <p:cNvSpPr txBox="1"/>
          <p:nvPr/>
        </p:nvSpPr>
        <p:spPr>
          <a:xfrm>
            <a:off x="7772400" y="1254749"/>
            <a:ext cx="4376231" cy="5450851"/>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The trends are observed with increasing price over the period of December month and the acquired the maximum profit of the time period </a:t>
            </a:r>
            <a:r>
              <a:rPr lang="en-IN" dirty="0"/>
              <a:t>₹</a:t>
            </a:r>
            <a:r>
              <a:rPr lang="en-IN" b="1" dirty="0"/>
              <a:t>3,474K.</a:t>
            </a:r>
          </a:p>
          <a:p>
            <a:pPr marL="285750" indent="-285750" algn="just">
              <a:lnSpc>
                <a:spcPct val="150000"/>
              </a:lnSpc>
              <a:buFont typeface="Wingdings" pitchFamily="2" charset="2"/>
              <a:buChar char="v"/>
            </a:pPr>
            <a:r>
              <a:rPr lang="en-IN" dirty="0"/>
              <a:t>The increasing trend shows that the seasonality is observed with the trends increasing from November to December and again dropping down in January to February and complete low in March. As the data implies and the increasing trend observed in July and August with the P Value &lt; 0.05 is significant with maximum profit to the restaurant.</a:t>
            </a:r>
          </a:p>
        </p:txBody>
      </p:sp>
      <p:sp>
        <p:nvSpPr>
          <p:cNvPr id="8" name="TextBox 7">
            <a:extLst>
              <a:ext uri="{FF2B5EF4-FFF2-40B4-BE49-F238E27FC236}">
                <a16:creationId xmlns:a16="http://schemas.microsoft.com/office/drawing/2014/main" id="{0F230B09-8EFD-5840-9FBB-471701158B23}"/>
              </a:ext>
            </a:extLst>
          </p:cNvPr>
          <p:cNvSpPr txBox="1"/>
          <p:nvPr/>
        </p:nvSpPr>
        <p:spPr>
          <a:xfrm>
            <a:off x="0" y="5464629"/>
            <a:ext cx="7772400" cy="923330"/>
          </a:xfrm>
          <a:prstGeom prst="rect">
            <a:avLst/>
          </a:prstGeom>
          <a:noFill/>
        </p:spPr>
        <p:txBody>
          <a:bodyPr wrap="square" rtlCol="0">
            <a:spAutoFit/>
          </a:bodyPr>
          <a:lstStyle/>
          <a:p>
            <a:pPr marL="285750" indent="-285750" algn="just">
              <a:buFont typeface="Wingdings" pitchFamily="2" charset="2"/>
              <a:buChar char="v"/>
            </a:pPr>
            <a:r>
              <a:rPr lang="en-US" dirty="0"/>
              <a:t>The sales values is decreased in May, June, September as it indicates the Quarterly price is observed as low sales and have to improvise the Quarter Report of sales.</a:t>
            </a:r>
          </a:p>
        </p:txBody>
      </p:sp>
    </p:spTree>
    <p:extLst>
      <p:ext uri="{BB962C8B-B14F-4D97-AF65-F5344CB8AC3E}">
        <p14:creationId xmlns:p14="http://schemas.microsoft.com/office/powerpoint/2010/main" val="2749364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797892" cy="78377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11</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7DBCF199-B8B4-164D-9DC9-50C4D5A19AB1}"/>
              </a:ext>
            </a:extLst>
          </p:cNvPr>
          <p:cNvPicPr>
            <a:picLocks noChangeAspect="1"/>
          </p:cNvPicPr>
          <p:nvPr/>
        </p:nvPicPr>
        <p:blipFill rotWithShape="1">
          <a:blip r:embed="rId4"/>
          <a:srcRect r="10336"/>
          <a:stretch/>
        </p:blipFill>
        <p:spPr>
          <a:xfrm>
            <a:off x="192477" y="1212816"/>
            <a:ext cx="8026237" cy="5138837"/>
          </a:xfrm>
          <a:prstGeom prst="rect">
            <a:avLst/>
          </a:prstGeom>
          <a:ln>
            <a:solidFill>
              <a:schemeClr val="tx1"/>
            </a:solidFill>
          </a:ln>
        </p:spPr>
      </p:pic>
      <p:sp>
        <p:nvSpPr>
          <p:cNvPr id="6" name="TextBox 5">
            <a:extLst>
              <a:ext uri="{FF2B5EF4-FFF2-40B4-BE49-F238E27FC236}">
                <a16:creationId xmlns:a16="http://schemas.microsoft.com/office/drawing/2014/main" id="{AA9182A9-B2FA-254A-9B2A-2E70A4EB75BA}"/>
              </a:ext>
            </a:extLst>
          </p:cNvPr>
          <p:cNvSpPr txBox="1"/>
          <p:nvPr/>
        </p:nvSpPr>
        <p:spPr>
          <a:xfrm>
            <a:off x="2034856" y="512019"/>
            <a:ext cx="8122288" cy="369332"/>
          </a:xfrm>
          <a:prstGeom prst="rect">
            <a:avLst/>
          </a:prstGeom>
          <a:noFill/>
        </p:spPr>
        <p:txBody>
          <a:bodyPr wrap="none" rtlCol="0">
            <a:spAutoFit/>
          </a:bodyPr>
          <a:lstStyle/>
          <a:p>
            <a:r>
              <a:rPr lang="en-US" b="1" dirty="0"/>
              <a:t>Increasing Trend is observed and the forecasted sales of the Restaurant is Predicted</a:t>
            </a:r>
          </a:p>
        </p:txBody>
      </p:sp>
      <p:sp>
        <p:nvSpPr>
          <p:cNvPr id="7" name="TextBox 6">
            <a:extLst>
              <a:ext uri="{FF2B5EF4-FFF2-40B4-BE49-F238E27FC236}">
                <a16:creationId xmlns:a16="http://schemas.microsoft.com/office/drawing/2014/main" id="{BFD5B7FF-D992-3F41-9662-C158B313330C}"/>
              </a:ext>
            </a:extLst>
          </p:cNvPr>
          <p:cNvSpPr txBox="1"/>
          <p:nvPr/>
        </p:nvSpPr>
        <p:spPr>
          <a:xfrm>
            <a:off x="8322901" y="1493575"/>
            <a:ext cx="3668486" cy="3373359"/>
          </a:xfrm>
          <a:prstGeom prst="rect">
            <a:avLst/>
          </a:prstGeom>
          <a:noFill/>
        </p:spPr>
        <p:txBody>
          <a:bodyPr wrap="square" rtlCol="0">
            <a:spAutoFit/>
          </a:bodyPr>
          <a:lstStyle/>
          <a:p>
            <a:pPr marL="285750" indent="-285750">
              <a:lnSpc>
                <a:spcPct val="150000"/>
              </a:lnSpc>
              <a:buFont typeface="Wingdings" pitchFamily="2" charset="2"/>
              <a:buChar char="v"/>
            </a:pPr>
            <a:r>
              <a:rPr lang="en-US" dirty="0"/>
              <a:t>The forecasted trend shows the increased sales from May month and observed for next three months and the sales observed in Forecasted </a:t>
            </a:r>
            <a:r>
              <a:rPr lang="en-US" b="1" dirty="0"/>
              <a:t>July 2011</a:t>
            </a:r>
            <a:r>
              <a:rPr lang="en-US" dirty="0"/>
              <a:t> Month is </a:t>
            </a:r>
            <a:r>
              <a:rPr lang="en-IN" dirty="0"/>
              <a:t>₹</a:t>
            </a:r>
            <a:r>
              <a:rPr lang="en-IN" b="1" dirty="0"/>
              <a:t>3,189K which shows the increased sales from July 2010 with </a:t>
            </a:r>
            <a:r>
              <a:rPr lang="en-IN" dirty="0"/>
              <a:t>₹</a:t>
            </a:r>
            <a:r>
              <a:rPr lang="en-IN" b="1" dirty="0"/>
              <a:t>2,729K.</a:t>
            </a:r>
          </a:p>
        </p:txBody>
      </p:sp>
    </p:spTree>
    <p:extLst>
      <p:ext uri="{BB962C8B-B14F-4D97-AF65-F5344CB8AC3E}">
        <p14:creationId xmlns:p14="http://schemas.microsoft.com/office/powerpoint/2010/main" val="188310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3"/>
          <a:srcRect l="14444" t="9366" r="13809" b="20158"/>
          <a:stretch/>
        </p:blipFill>
        <p:spPr>
          <a:xfrm>
            <a:off x="153674" y="217716"/>
            <a:ext cx="687074" cy="674913"/>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03429" y="163286"/>
            <a:ext cx="1088571" cy="805543"/>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91222"/>
            </a:xfrm>
            <a:prstGeom prst="rect">
              <a:avLst/>
            </a:prstGeom>
            <a:noFill/>
          </p:spPr>
          <p:txBody>
            <a:bodyPr wrap="square" rtlCol="0">
              <a:spAutoFit/>
            </a:bodyPr>
            <a:lstStyle/>
            <a:p>
              <a:r>
                <a:rPr lang="en-US" sz="1200" b="1" dirty="0"/>
                <a:t>Cup 12</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5FE73C25-C88F-2440-B97E-58350A5EE4A4}"/>
              </a:ext>
            </a:extLst>
          </p:cNvPr>
          <p:cNvPicPr>
            <a:picLocks noChangeAspect="1"/>
          </p:cNvPicPr>
          <p:nvPr/>
        </p:nvPicPr>
        <p:blipFill rotWithShape="1">
          <a:blip r:embed="rId5"/>
          <a:srcRect r="60720"/>
          <a:stretch/>
        </p:blipFill>
        <p:spPr>
          <a:xfrm>
            <a:off x="7633300" y="217716"/>
            <a:ext cx="3578986" cy="6411684"/>
          </a:xfrm>
          <a:prstGeom prst="rect">
            <a:avLst/>
          </a:prstGeom>
          <a:ln>
            <a:solidFill>
              <a:schemeClr val="tx1"/>
            </a:solidFill>
          </a:ln>
        </p:spPr>
      </p:pic>
      <p:sp>
        <p:nvSpPr>
          <p:cNvPr id="6" name="TextBox 5">
            <a:extLst>
              <a:ext uri="{FF2B5EF4-FFF2-40B4-BE49-F238E27FC236}">
                <a16:creationId xmlns:a16="http://schemas.microsoft.com/office/drawing/2014/main" id="{DED74558-544B-3E4A-92E3-7D50949845C7}"/>
              </a:ext>
            </a:extLst>
          </p:cNvPr>
          <p:cNvSpPr txBox="1"/>
          <p:nvPr/>
        </p:nvSpPr>
        <p:spPr>
          <a:xfrm>
            <a:off x="944030" y="322498"/>
            <a:ext cx="6317534" cy="646331"/>
          </a:xfrm>
          <a:prstGeom prst="rect">
            <a:avLst/>
          </a:prstGeom>
          <a:noFill/>
        </p:spPr>
        <p:txBody>
          <a:bodyPr wrap="square" rtlCol="0">
            <a:spAutoFit/>
          </a:bodyPr>
          <a:lstStyle/>
          <a:p>
            <a:pPr algn="ctr"/>
            <a:r>
              <a:rPr lang="en-US" dirty="0"/>
              <a:t>Menu Items are classified with Marketing Methodology </a:t>
            </a:r>
          </a:p>
          <a:p>
            <a:pPr algn="ctr"/>
            <a:r>
              <a:rPr lang="en-US" b="1" dirty="0"/>
              <a:t>RFM – Recency, Frequency and Monetary</a:t>
            </a:r>
          </a:p>
        </p:txBody>
      </p:sp>
      <p:sp>
        <p:nvSpPr>
          <p:cNvPr id="7" name="TextBox 6">
            <a:extLst>
              <a:ext uri="{FF2B5EF4-FFF2-40B4-BE49-F238E27FC236}">
                <a16:creationId xmlns:a16="http://schemas.microsoft.com/office/drawing/2014/main" id="{6FD6D1CF-853A-9442-B0A9-A2B626FB6F79}"/>
              </a:ext>
            </a:extLst>
          </p:cNvPr>
          <p:cNvSpPr txBox="1"/>
          <p:nvPr/>
        </p:nvSpPr>
        <p:spPr>
          <a:xfrm>
            <a:off x="2123557" y="1123966"/>
            <a:ext cx="3655488" cy="646331"/>
          </a:xfrm>
          <a:prstGeom prst="rect">
            <a:avLst/>
          </a:prstGeom>
          <a:noFill/>
          <a:ln w="28575">
            <a:solidFill>
              <a:schemeClr val="accent1"/>
            </a:solidFill>
          </a:ln>
        </p:spPr>
        <p:txBody>
          <a:bodyPr wrap="none" rtlCol="0">
            <a:spAutoFit/>
          </a:bodyPr>
          <a:lstStyle/>
          <a:p>
            <a:r>
              <a:rPr lang="en-US" dirty="0"/>
              <a:t>RFM values with </a:t>
            </a:r>
            <a:r>
              <a:rPr lang="en-US" b="1" dirty="0"/>
              <a:t>Highest Score is 555</a:t>
            </a:r>
            <a:br>
              <a:rPr lang="en-US" dirty="0"/>
            </a:br>
            <a:r>
              <a:rPr lang="en-US" dirty="0"/>
              <a:t>RFM values with </a:t>
            </a:r>
            <a:r>
              <a:rPr lang="en-US" b="1" dirty="0"/>
              <a:t>Lowest Score is 111</a:t>
            </a:r>
          </a:p>
        </p:txBody>
      </p:sp>
      <p:sp>
        <p:nvSpPr>
          <p:cNvPr id="8" name="TextBox 7">
            <a:extLst>
              <a:ext uri="{FF2B5EF4-FFF2-40B4-BE49-F238E27FC236}">
                <a16:creationId xmlns:a16="http://schemas.microsoft.com/office/drawing/2014/main" id="{563A6D37-8642-A946-A8A1-56C2F7F873A8}"/>
              </a:ext>
            </a:extLst>
          </p:cNvPr>
          <p:cNvSpPr txBox="1"/>
          <p:nvPr/>
        </p:nvSpPr>
        <p:spPr>
          <a:xfrm>
            <a:off x="50259" y="1954019"/>
            <a:ext cx="7530018" cy="4524315"/>
          </a:xfrm>
          <a:prstGeom prst="rect">
            <a:avLst/>
          </a:prstGeom>
          <a:noFill/>
        </p:spPr>
        <p:txBody>
          <a:bodyPr wrap="square" rtlCol="0">
            <a:spAutoFit/>
          </a:bodyPr>
          <a:lstStyle/>
          <a:p>
            <a:pPr marL="285750" indent="-285750" algn="just">
              <a:buFont typeface="Wingdings" pitchFamily="2" charset="2"/>
              <a:buChar char="v"/>
            </a:pPr>
            <a:r>
              <a:rPr lang="en-US" dirty="0"/>
              <a:t>Since many item is measured with lower quantity in sales and customer interest towards the product is low, RFM scores is computed for the best analysis.</a:t>
            </a:r>
          </a:p>
          <a:p>
            <a:pPr marL="285750" indent="-285750" algn="just">
              <a:buFont typeface="Wingdings" pitchFamily="2" charset="2"/>
              <a:buChar char="v"/>
            </a:pPr>
            <a:endParaRPr lang="en-US" dirty="0"/>
          </a:p>
          <a:p>
            <a:pPr marL="285750" indent="-285750" algn="just">
              <a:buFont typeface="Wingdings" pitchFamily="2" charset="2"/>
              <a:buChar char="v"/>
            </a:pPr>
            <a:r>
              <a:rPr lang="en-US" dirty="0"/>
              <a:t>The lowest score are measured as 111 and the items are labelled in the table. The Menu may exclude the items as the it measures that </a:t>
            </a:r>
            <a:r>
              <a:rPr lang="en-US" b="1" dirty="0"/>
              <a:t>very less recency in customer preferring the products, frequency of buying the products by the customer is very low and the Monetary of the product is very less. </a:t>
            </a:r>
            <a:r>
              <a:rPr lang="en-US" dirty="0"/>
              <a:t>Hence, this item is excluded from the menu items and may provide this item to increase the sales further.</a:t>
            </a:r>
          </a:p>
          <a:p>
            <a:pPr marL="285750" indent="-285750" algn="just">
              <a:buFont typeface="Wingdings" pitchFamily="2" charset="2"/>
              <a:buChar char="v"/>
            </a:pPr>
            <a:endParaRPr lang="en-US" dirty="0"/>
          </a:p>
          <a:p>
            <a:pPr marL="285750" indent="-285750" algn="just">
              <a:buFont typeface="Wingdings" pitchFamily="2" charset="2"/>
              <a:buChar char="v"/>
            </a:pPr>
            <a:r>
              <a:rPr lang="en-US" dirty="0"/>
              <a:t>The labelled items may be in decreased value of not having popular taste among the customers, may be avail only during the festive or seasonal time. Hence, the items can be increased in customers sales by advertising frequently and giving promo codes to the products or as a combo in meals will help the products existing in the menu list.</a:t>
            </a:r>
          </a:p>
        </p:txBody>
      </p:sp>
    </p:spTree>
    <p:extLst>
      <p:ext uri="{BB962C8B-B14F-4D97-AF65-F5344CB8AC3E}">
        <p14:creationId xmlns:p14="http://schemas.microsoft.com/office/powerpoint/2010/main" val="327241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687074" cy="674913"/>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16328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13</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7" name="Picture 6">
            <a:extLst>
              <a:ext uri="{FF2B5EF4-FFF2-40B4-BE49-F238E27FC236}">
                <a16:creationId xmlns:a16="http://schemas.microsoft.com/office/drawing/2014/main" id="{C7EDCFFA-094A-FD4E-9507-970A7E242ACF}"/>
              </a:ext>
            </a:extLst>
          </p:cNvPr>
          <p:cNvPicPr>
            <a:picLocks noChangeAspect="1"/>
          </p:cNvPicPr>
          <p:nvPr/>
        </p:nvPicPr>
        <p:blipFill rotWithShape="1">
          <a:blip r:embed="rId4"/>
          <a:srcRect t="5582"/>
          <a:stretch/>
        </p:blipFill>
        <p:spPr>
          <a:xfrm>
            <a:off x="840748" y="228858"/>
            <a:ext cx="3145942" cy="4248925"/>
          </a:xfrm>
          <a:prstGeom prst="rect">
            <a:avLst/>
          </a:prstGeom>
        </p:spPr>
      </p:pic>
      <p:pic>
        <p:nvPicPr>
          <p:cNvPr id="15" name="Picture 14">
            <a:extLst>
              <a:ext uri="{FF2B5EF4-FFF2-40B4-BE49-F238E27FC236}">
                <a16:creationId xmlns:a16="http://schemas.microsoft.com/office/drawing/2014/main" id="{2AAFB59E-FF01-564B-805C-1ED9346EC5F9}"/>
              </a:ext>
            </a:extLst>
          </p:cNvPr>
          <p:cNvPicPr>
            <a:picLocks noChangeAspect="1"/>
          </p:cNvPicPr>
          <p:nvPr/>
        </p:nvPicPr>
        <p:blipFill rotWithShape="1">
          <a:blip r:embed="rId5"/>
          <a:srcRect t="6067"/>
          <a:stretch/>
        </p:blipFill>
        <p:spPr>
          <a:xfrm>
            <a:off x="7804329" y="326572"/>
            <a:ext cx="3342641" cy="4151211"/>
          </a:xfrm>
          <a:prstGeom prst="rect">
            <a:avLst/>
          </a:prstGeom>
        </p:spPr>
      </p:pic>
      <p:pic>
        <p:nvPicPr>
          <p:cNvPr id="17" name="Picture 16">
            <a:extLst>
              <a:ext uri="{FF2B5EF4-FFF2-40B4-BE49-F238E27FC236}">
                <a16:creationId xmlns:a16="http://schemas.microsoft.com/office/drawing/2014/main" id="{334EEF64-7048-BB4D-AD63-DA3ED4C185DC}"/>
              </a:ext>
            </a:extLst>
          </p:cNvPr>
          <p:cNvPicPr>
            <a:picLocks noChangeAspect="1"/>
          </p:cNvPicPr>
          <p:nvPr/>
        </p:nvPicPr>
        <p:blipFill>
          <a:blip r:embed="rId6"/>
          <a:stretch>
            <a:fillRect/>
          </a:stretch>
        </p:blipFill>
        <p:spPr>
          <a:xfrm>
            <a:off x="4051774" y="326572"/>
            <a:ext cx="3681143" cy="4151212"/>
          </a:xfrm>
          <a:prstGeom prst="rect">
            <a:avLst/>
          </a:prstGeom>
        </p:spPr>
      </p:pic>
      <p:sp>
        <p:nvSpPr>
          <p:cNvPr id="18" name="TextBox 17">
            <a:extLst>
              <a:ext uri="{FF2B5EF4-FFF2-40B4-BE49-F238E27FC236}">
                <a16:creationId xmlns:a16="http://schemas.microsoft.com/office/drawing/2014/main" id="{BC44E65F-6067-814D-92B4-7E41429909FB}"/>
              </a:ext>
            </a:extLst>
          </p:cNvPr>
          <p:cNvSpPr txBox="1"/>
          <p:nvPr/>
        </p:nvSpPr>
        <p:spPr>
          <a:xfrm>
            <a:off x="153675" y="4637314"/>
            <a:ext cx="11834672" cy="1754326"/>
          </a:xfrm>
          <a:prstGeom prst="rect">
            <a:avLst/>
          </a:prstGeom>
          <a:noFill/>
        </p:spPr>
        <p:txBody>
          <a:bodyPr wrap="square" rtlCol="0">
            <a:spAutoFit/>
          </a:bodyPr>
          <a:lstStyle/>
          <a:p>
            <a:pPr marL="285750" indent="-285750">
              <a:buFont typeface="Wingdings" pitchFamily="2" charset="2"/>
              <a:buChar char="v"/>
            </a:pPr>
            <a:r>
              <a:rPr lang="en-US" dirty="0"/>
              <a:t>The RFM values with higher values for the coffee restaurant items is measured with 455 as labelled with </a:t>
            </a:r>
            <a:r>
              <a:rPr lang="en-US" b="1" dirty="0"/>
              <a:t>higher recent in purchase of items, higher in frequency of the customers buying the items and increased monetary values </a:t>
            </a:r>
            <a:r>
              <a:rPr lang="en-US" dirty="0"/>
              <a:t>for the labelled items in the table.</a:t>
            </a:r>
          </a:p>
          <a:p>
            <a:pPr marL="285750" indent="-285750">
              <a:buFont typeface="Wingdings" pitchFamily="2" charset="2"/>
              <a:buChar char="v"/>
            </a:pPr>
            <a:r>
              <a:rPr lang="en-US" dirty="0"/>
              <a:t>This items are marked for the higher contribution in the sales of the restaurant. Hence the items are valued for the items and increased in the menu items. The menu items are increased with the labels and the least RFM values are with lesser items.</a:t>
            </a:r>
          </a:p>
        </p:txBody>
      </p:sp>
    </p:spTree>
    <p:extLst>
      <p:ext uri="{BB962C8B-B14F-4D97-AF65-F5344CB8AC3E}">
        <p14:creationId xmlns:p14="http://schemas.microsoft.com/office/powerpoint/2010/main" val="84887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698155" cy="685798"/>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16328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14</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B9C5F907-3582-2B40-A252-5345D867753A}"/>
              </a:ext>
            </a:extLst>
          </p:cNvPr>
          <p:cNvPicPr>
            <a:picLocks noChangeAspect="1"/>
          </p:cNvPicPr>
          <p:nvPr/>
        </p:nvPicPr>
        <p:blipFill>
          <a:blip r:embed="rId4"/>
          <a:stretch>
            <a:fillRect/>
          </a:stretch>
        </p:blipFill>
        <p:spPr>
          <a:xfrm>
            <a:off x="1312081" y="217716"/>
            <a:ext cx="9567838" cy="4862042"/>
          </a:xfrm>
          <a:prstGeom prst="rect">
            <a:avLst/>
          </a:prstGeom>
        </p:spPr>
      </p:pic>
      <p:sp>
        <p:nvSpPr>
          <p:cNvPr id="6" name="TextBox 5">
            <a:extLst>
              <a:ext uri="{FF2B5EF4-FFF2-40B4-BE49-F238E27FC236}">
                <a16:creationId xmlns:a16="http://schemas.microsoft.com/office/drawing/2014/main" id="{85F41F66-C71A-5F48-870E-9E4B8FFCF60A}"/>
              </a:ext>
            </a:extLst>
          </p:cNvPr>
          <p:cNvSpPr txBox="1"/>
          <p:nvPr/>
        </p:nvSpPr>
        <p:spPr>
          <a:xfrm>
            <a:off x="293914" y="5268686"/>
            <a:ext cx="11694432" cy="923330"/>
          </a:xfrm>
          <a:prstGeom prst="rect">
            <a:avLst/>
          </a:prstGeom>
          <a:noFill/>
        </p:spPr>
        <p:txBody>
          <a:bodyPr wrap="square" rtlCol="0">
            <a:spAutoFit/>
          </a:bodyPr>
          <a:lstStyle/>
          <a:p>
            <a:r>
              <a:rPr lang="en-US" dirty="0"/>
              <a:t>The Dashboard explains the RFM analysis with the pattern in observing the chart values and explained with the least RFM values and the higher frequency of the </a:t>
            </a:r>
            <a:r>
              <a:rPr lang="en-IN" dirty="0"/>
              <a:t>₹8,686 of the highest item and the monetary chart with increased value of 843.32 in the least RFM.</a:t>
            </a:r>
            <a:endParaRPr lang="en-US" dirty="0"/>
          </a:p>
        </p:txBody>
      </p:sp>
    </p:spTree>
    <p:extLst>
      <p:ext uri="{BB962C8B-B14F-4D97-AF65-F5344CB8AC3E}">
        <p14:creationId xmlns:p14="http://schemas.microsoft.com/office/powerpoint/2010/main" val="3761911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3"/>
          <a:srcRect l="14444" t="9366" r="13809" b="20158"/>
          <a:stretch/>
        </p:blipFill>
        <p:spPr>
          <a:xfrm>
            <a:off x="153674" y="217716"/>
            <a:ext cx="811249" cy="79689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15</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4" name="TextBox 3">
            <a:extLst>
              <a:ext uri="{FF2B5EF4-FFF2-40B4-BE49-F238E27FC236}">
                <a16:creationId xmlns:a16="http://schemas.microsoft.com/office/drawing/2014/main" id="{FE62C980-4F63-6446-ACE6-B0B2110DEB08}"/>
              </a:ext>
            </a:extLst>
          </p:cNvPr>
          <p:cNvSpPr txBox="1"/>
          <p:nvPr/>
        </p:nvSpPr>
        <p:spPr>
          <a:xfrm>
            <a:off x="1397177" y="333347"/>
            <a:ext cx="2398798" cy="369332"/>
          </a:xfrm>
          <a:prstGeom prst="rect">
            <a:avLst/>
          </a:prstGeom>
          <a:noFill/>
        </p:spPr>
        <p:txBody>
          <a:bodyPr wrap="none" rtlCol="0">
            <a:spAutoFit/>
          </a:bodyPr>
          <a:lstStyle/>
          <a:p>
            <a:r>
              <a:rPr lang="en-US" b="1" dirty="0"/>
              <a:t>Market Basket Analysis</a:t>
            </a:r>
          </a:p>
        </p:txBody>
      </p:sp>
      <p:sp>
        <p:nvSpPr>
          <p:cNvPr id="5" name="TextBox 4">
            <a:extLst>
              <a:ext uri="{FF2B5EF4-FFF2-40B4-BE49-F238E27FC236}">
                <a16:creationId xmlns:a16="http://schemas.microsoft.com/office/drawing/2014/main" id="{D62235E9-B25A-6B43-BD56-0B1659A0D76B}"/>
              </a:ext>
            </a:extLst>
          </p:cNvPr>
          <p:cNvSpPr txBox="1"/>
          <p:nvPr/>
        </p:nvSpPr>
        <p:spPr>
          <a:xfrm>
            <a:off x="266514" y="989327"/>
            <a:ext cx="4553393" cy="923330"/>
          </a:xfrm>
          <a:prstGeom prst="rect">
            <a:avLst/>
          </a:prstGeom>
          <a:noFill/>
        </p:spPr>
        <p:txBody>
          <a:bodyPr wrap="square" rtlCol="0">
            <a:spAutoFit/>
          </a:bodyPr>
          <a:lstStyle/>
          <a:p>
            <a:pPr algn="ctr"/>
            <a:r>
              <a:rPr lang="en-US" b="1" dirty="0">
                <a:solidFill>
                  <a:schemeClr val="bg1">
                    <a:lumMod val="50000"/>
                  </a:schemeClr>
                </a:solidFill>
              </a:rPr>
              <a:t>The Probability of the customers buying items is identified with the items and the related items bought with the customer preference.</a:t>
            </a:r>
          </a:p>
        </p:txBody>
      </p:sp>
      <p:sp>
        <p:nvSpPr>
          <p:cNvPr id="8" name="TextBox 7">
            <a:extLst>
              <a:ext uri="{FF2B5EF4-FFF2-40B4-BE49-F238E27FC236}">
                <a16:creationId xmlns:a16="http://schemas.microsoft.com/office/drawing/2014/main" id="{6A206947-507A-354F-BEF4-42C24D04F661}"/>
              </a:ext>
            </a:extLst>
          </p:cNvPr>
          <p:cNvSpPr txBox="1"/>
          <p:nvPr/>
        </p:nvSpPr>
        <p:spPr>
          <a:xfrm>
            <a:off x="0" y="1862809"/>
            <a:ext cx="4735286" cy="4801314"/>
          </a:xfrm>
          <a:prstGeom prst="rect">
            <a:avLst/>
          </a:prstGeom>
          <a:noFill/>
        </p:spPr>
        <p:txBody>
          <a:bodyPr wrap="square" rtlCol="0">
            <a:spAutoFit/>
          </a:bodyPr>
          <a:lstStyle/>
          <a:p>
            <a:pPr algn="just"/>
            <a:r>
              <a:rPr lang="en-US" dirty="0"/>
              <a:t>The Market Basket Analysis is measured with the values and prices are matched with the actual prices in the original datasets and the category is selected for the variables in the datasets.</a:t>
            </a:r>
          </a:p>
          <a:p>
            <a:pPr algn="just"/>
            <a:endParaRPr lang="en-US" dirty="0"/>
          </a:p>
          <a:p>
            <a:pPr marL="285750" indent="-285750" algn="just">
              <a:buFont typeface="Wingdings" pitchFamily="2" charset="2"/>
              <a:buChar char="v"/>
            </a:pPr>
            <a:r>
              <a:rPr lang="en-US" dirty="0"/>
              <a:t>The item are measured with the Association Rule Learner in KNIME (Total Rules: 52) for the best understanding of customer behavior in the buying the items from various categories and VLOOKUP for Prices in excel.</a:t>
            </a:r>
          </a:p>
          <a:p>
            <a:pPr algn="just"/>
            <a:endParaRPr lang="en-US" dirty="0"/>
          </a:p>
          <a:p>
            <a:pPr marL="285750" indent="-285750" algn="just">
              <a:buFont typeface="Wingdings" pitchFamily="2" charset="2"/>
              <a:buChar char="v"/>
            </a:pPr>
            <a:r>
              <a:rPr lang="en-US" dirty="0"/>
              <a:t>The menu items are measured with the Support, Lift and Confidence in the analyzed data of the measured values.</a:t>
            </a:r>
          </a:p>
          <a:p>
            <a:pPr algn="just"/>
            <a:endParaRPr lang="en-US" dirty="0"/>
          </a:p>
          <a:p>
            <a:pPr marL="285750" indent="-285750" algn="just">
              <a:buFont typeface="Wingdings" pitchFamily="2" charset="2"/>
              <a:buChar char="v"/>
            </a:pPr>
            <a:r>
              <a:rPr lang="en-US" dirty="0"/>
              <a:t>The Basket Price is associated for the consequent values in the Market.</a:t>
            </a:r>
          </a:p>
        </p:txBody>
      </p:sp>
      <p:pic>
        <p:nvPicPr>
          <p:cNvPr id="17" name="Picture 16">
            <a:extLst>
              <a:ext uri="{FF2B5EF4-FFF2-40B4-BE49-F238E27FC236}">
                <a16:creationId xmlns:a16="http://schemas.microsoft.com/office/drawing/2014/main" id="{FDC72F92-1EE2-2E43-84B7-8D43746BF443}"/>
              </a:ext>
            </a:extLst>
          </p:cNvPr>
          <p:cNvPicPr>
            <a:picLocks noChangeAspect="1"/>
          </p:cNvPicPr>
          <p:nvPr/>
        </p:nvPicPr>
        <p:blipFill>
          <a:blip r:embed="rId5"/>
          <a:stretch>
            <a:fillRect/>
          </a:stretch>
        </p:blipFill>
        <p:spPr>
          <a:xfrm>
            <a:off x="4819907" y="0"/>
            <a:ext cx="7372093" cy="6858000"/>
          </a:xfrm>
          <a:prstGeom prst="rect">
            <a:avLst/>
          </a:prstGeom>
          <a:ln>
            <a:solidFill>
              <a:schemeClr val="tx1"/>
            </a:solidFill>
          </a:ln>
        </p:spPr>
      </p:pic>
    </p:spTree>
    <p:extLst>
      <p:ext uri="{BB962C8B-B14F-4D97-AF65-F5344CB8AC3E}">
        <p14:creationId xmlns:p14="http://schemas.microsoft.com/office/powerpoint/2010/main" val="2483127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849835" cy="834793"/>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16328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16</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6" name="TextBox 5">
            <a:extLst>
              <a:ext uri="{FF2B5EF4-FFF2-40B4-BE49-F238E27FC236}">
                <a16:creationId xmlns:a16="http://schemas.microsoft.com/office/drawing/2014/main" id="{67E35A29-417A-A442-920C-09B26194E957}"/>
              </a:ext>
            </a:extLst>
          </p:cNvPr>
          <p:cNvSpPr txBox="1"/>
          <p:nvPr/>
        </p:nvSpPr>
        <p:spPr>
          <a:xfrm>
            <a:off x="5602050" y="217062"/>
            <a:ext cx="987899" cy="369332"/>
          </a:xfrm>
          <a:prstGeom prst="rect">
            <a:avLst/>
          </a:prstGeom>
          <a:noFill/>
        </p:spPr>
        <p:txBody>
          <a:bodyPr wrap="none" rtlCol="0">
            <a:spAutoFit/>
          </a:bodyPr>
          <a:lstStyle/>
          <a:p>
            <a:r>
              <a:rPr lang="en-US" b="1" dirty="0"/>
              <a:t>Basket 1</a:t>
            </a:r>
          </a:p>
        </p:txBody>
      </p:sp>
      <p:sp>
        <p:nvSpPr>
          <p:cNvPr id="7" name="TextBox 6">
            <a:extLst>
              <a:ext uri="{FF2B5EF4-FFF2-40B4-BE49-F238E27FC236}">
                <a16:creationId xmlns:a16="http://schemas.microsoft.com/office/drawing/2014/main" id="{2D7498C3-21CD-9941-8A6C-83E0CD335E5E}"/>
              </a:ext>
            </a:extLst>
          </p:cNvPr>
          <p:cNvSpPr txBox="1"/>
          <p:nvPr/>
        </p:nvSpPr>
        <p:spPr>
          <a:xfrm>
            <a:off x="373289" y="2525973"/>
            <a:ext cx="11445422" cy="1477328"/>
          </a:xfrm>
          <a:prstGeom prst="rect">
            <a:avLst/>
          </a:prstGeom>
          <a:noFill/>
        </p:spPr>
        <p:txBody>
          <a:bodyPr wrap="square" rtlCol="0">
            <a:spAutoFit/>
          </a:bodyPr>
          <a:lstStyle/>
          <a:p>
            <a:pPr marL="285750" indent="-285750">
              <a:buFont typeface="Wingdings" pitchFamily="2" charset="2"/>
              <a:buChar char="v"/>
            </a:pPr>
            <a:r>
              <a:rPr lang="en-US" dirty="0"/>
              <a:t>The Basket 1 is filtered with the consequent items where the items selected as Doppio, Espresso, Add Hazelnut Flavor, The Choco Late, Ultimate Hot Chocolate, Masala Chai Cutting and Café Latte can be selected along with Cappuccino as Basket Price.</a:t>
            </a:r>
          </a:p>
          <a:p>
            <a:pPr marL="285750" indent="-285750">
              <a:buFont typeface="Wingdings" pitchFamily="2" charset="2"/>
              <a:buChar char="v"/>
            </a:pPr>
            <a:r>
              <a:rPr lang="en-US" dirty="0"/>
              <a:t>The Basket Price of the 1</a:t>
            </a:r>
            <a:r>
              <a:rPr lang="en-US" baseline="30000" dirty="0"/>
              <a:t>st</a:t>
            </a:r>
            <a:r>
              <a:rPr lang="en-US" dirty="0"/>
              <a:t> Basket is ranges between </a:t>
            </a:r>
            <a:r>
              <a:rPr lang="en-IN" dirty="0"/>
              <a:t>₹140 to ₹905 of the basket items. In which the Basket 1 is offered and </a:t>
            </a:r>
            <a:r>
              <a:rPr lang="en-IN" b="1" dirty="0"/>
              <a:t>recommended Basket is Cappuccino and Add Hazelnut Flavour </a:t>
            </a:r>
            <a:r>
              <a:rPr lang="en-IN" dirty="0"/>
              <a:t>for the customer.</a:t>
            </a:r>
            <a:endParaRPr lang="en-US" dirty="0"/>
          </a:p>
        </p:txBody>
      </p:sp>
      <p:pic>
        <p:nvPicPr>
          <p:cNvPr id="12" name="Picture 11">
            <a:extLst>
              <a:ext uri="{FF2B5EF4-FFF2-40B4-BE49-F238E27FC236}">
                <a16:creationId xmlns:a16="http://schemas.microsoft.com/office/drawing/2014/main" id="{51C6D458-5BE0-8C4A-996B-6796CA2E2490}"/>
              </a:ext>
            </a:extLst>
          </p:cNvPr>
          <p:cNvPicPr>
            <a:picLocks noChangeAspect="1"/>
          </p:cNvPicPr>
          <p:nvPr/>
        </p:nvPicPr>
        <p:blipFill>
          <a:blip r:embed="rId4"/>
          <a:stretch>
            <a:fillRect/>
          </a:stretch>
        </p:blipFill>
        <p:spPr>
          <a:xfrm>
            <a:off x="1468560" y="558269"/>
            <a:ext cx="9678410" cy="1887600"/>
          </a:xfrm>
          <a:prstGeom prst="rect">
            <a:avLst/>
          </a:prstGeom>
          <a:ln>
            <a:solidFill>
              <a:schemeClr val="tx1"/>
            </a:solidFill>
          </a:ln>
        </p:spPr>
      </p:pic>
      <p:sp>
        <p:nvSpPr>
          <p:cNvPr id="16" name="TextBox 15">
            <a:extLst>
              <a:ext uri="{FF2B5EF4-FFF2-40B4-BE49-F238E27FC236}">
                <a16:creationId xmlns:a16="http://schemas.microsoft.com/office/drawing/2014/main" id="{140D173D-C43D-4045-90F2-553ED807D16F}"/>
              </a:ext>
            </a:extLst>
          </p:cNvPr>
          <p:cNvSpPr txBox="1"/>
          <p:nvPr/>
        </p:nvSpPr>
        <p:spPr>
          <a:xfrm>
            <a:off x="5602049" y="3965500"/>
            <a:ext cx="987899" cy="369332"/>
          </a:xfrm>
          <a:prstGeom prst="rect">
            <a:avLst/>
          </a:prstGeom>
          <a:noFill/>
        </p:spPr>
        <p:txBody>
          <a:bodyPr wrap="none" rtlCol="0">
            <a:spAutoFit/>
          </a:bodyPr>
          <a:lstStyle/>
          <a:p>
            <a:r>
              <a:rPr lang="en-US" b="1" dirty="0"/>
              <a:t>Basket 2</a:t>
            </a:r>
          </a:p>
        </p:txBody>
      </p:sp>
      <p:pic>
        <p:nvPicPr>
          <p:cNvPr id="17" name="Picture 16">
            <a:extLst>
              <a:ext uri="{FF2B5EF4-FFF2-40B4-BE49-F238E27FC236}">
                <a16:creationId xmlns:a16="http://schemas.microsoft.com/office/drawing/2014/main" id="{BB1DA2D5-1437-B644-9722-B5B12AA825B3}"/>
              </a:ext>
            </a:extLst>
          </p:cNvPr>
          <p:cNvPicPr>
            <a:picLocks noChangeAspect="1"/>
          </p:cNvPicPr>
          <p:nvPr/>
        </p:nvPicPr>
        <p:blipFill>
          <a:blip r:embed="rId5"/>
          <a:stretch>
            <a:fillRect/>
          </a:stretch>
        </p:blipFill>
        <p:spPr>
          <a:xfrm>
            <a:off x="1468560" y="4324950"/>
            <a:ext cx="9678410" cy="1434173"/>
          </a:xfrm>
          <a:prstGeom prst="rect">
            <a:avLst/>
          </a:prstGeom>
          <a:ln>
            <a:solidFill>
              <a:schemeClr val="tx1"/>
            </a:solidFill>
          </a:ln>
        </p:spPr>
      </p:pic>
      <p:sp>
        <p:nvSpPr>
          <p:cNvPr id="18" name="TextBox 17">
            <a:extLst>
              <a:ext uri="{FF2B5EF4-FFF2-40B4-BE49-F238E27FC236}">
                <a16:creationId xmlns:a16="http://schemas.microsoft.com/office/drawing/2014/main" id="{4ED7F92E-1E1A-0145-B755-8921E8077742}"/>
              </a:ext>
            </a:extLst>
          </p:cNvPr>
          <p:cNvSpPr txBox="1"/>
          <p:nvPr/>
        </p:nvSpPr>
        <p:spPr>
          <a:xfrm>
            <a:off x="653144" y="5889171"/>
            <a:ext cx="11165568" cy="646331"/>
          </a:xfrm>
          <a:prstGeom prst="rect">
            <a:avLst/>
          </a:prstGeom>
          <a:noFill/>
        </p:spPr>
        <p:txBody>
          <a:bodyPr wrap="square" rtlCol="0">
            <a:spAutoFit/>
          </a:bodyPr>
          <a:lstStyle/>
          <a:p>
            <a:pPr marL="285750" indent="-285750">
              <a:buFont typeface="Wingdings" pitchFamily="2" charset="2"/>
              <a:buChar char="v"/>
            </a:pPr>
            <a:r>
              <a:rPr lang="en-US" dirty="0"/>
              <a:t>The Basket 2 is measured for the combo of </a:t>
            </a:r>
            <a:r>
              <a:rPr lang="en-US" b="1" dirty="0"/>
              <a:t>Poutine with Fries and B.M.T Panini </a:t>
            </a:r>
            <a:r>
              <a:rPr lang="en-US" dirty="0"/>
              <a:t>as the highest offering to customers with price of </a:t>
            </a:r>
            <a:r>
              <a:rPr lang="en-IN" dirty="0"/>
              <a:t>₹80</a:t>
            </a:r>
            <a:endParaRPr lang="en-US" dirty="0"/>
          </a:p>
        </p:txBody>
      </p:sp>
    </p:spTree>
    <p:extLst>
      <p:ext uri="{BB962C8B-B14F-4D97-AF65-F5344CB8AC3E}">
        <p14:creationId xmlns:p14="http://schemas.microsoft.com/office/powerpoint/2010/main" val="451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17</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888D9910-6766-2948-8F55-7B1156FCA745}"/>
              </a:ext>
            </a:extLst>
          </p:cNvPr>
          <p:cNvPicPr>
            <a:picLocks noChangeAspect="1"/>
          </p:cNvPicPr>
          <p:nvPr/>
        </p:nvPicPr>
        <p:blipFill>
          <a:blip r:embed="rId4"/>
          <a:stretch>
            <a:fillRect/>
          </a:stretch>
        </p:blipFill>
        <p:spPr>
          <a:xfrm>
            <a:off x="1305647" y="515695"/>
            <a:ext cx="9775371" cy="1630747"/>
          </a:xfrm>
          <a:prstGeom prst="rect">
            <a:avLst/>
          </a:prstGeom>
          <a:ln>
            <a:solidFill>
              <a:schemeClr val="tx1"/>
            </a:solidFill>
          </a:ln>
        </p:spPr>
      </p:pic>
      <p:sp>
        <p:nvSpPr>
          <p:cNvPr id="12" name="TextBox 11">
            <a:extLst>
              <a:ext uri="{FF2B5EF4-FFF2-40B4-BE49-F238E27FC236}">
                <a16:creationId xmlns:a16="http://schemas.microsoft.com/office/drawing/2014/main" id="{40F0E08A-3A99-7548-A4BF-A855EFB7A214}"/>
              </a:ext>
            </a:extLst>
          </p:cNvPr>
          <p:cNvSpPr txBox="1"/>
          <p:nvPr/>
        </p:nvSpPr>
        <p:spPr>
          <a:xfrm>
            <a:off x="5602050" y="138697"/>
            <a:ext cx="987899" cy="369332"/>
          </a:xfrm>
          <a:prstGeom prst="rect">
            <a:avLst/>
          </a:prstGeom>
          <a:noFill/>
        </p:spPr>
        <p:txBody>
          <a:bodyPr wrap="none" rtlCol="0">
            <a:spAutoFit/>
          </a:bodyPr>
          <a:lstStyle/>
          <a:p>
            <a:r>
              <a:rPr lang="en-US" b="1" dirty="0"/>
              <a:t>Basket 3</a:t>
            </a:r>
          </a:p>
        </p:txBody>
      </p:sp>
      <p:sp>
        <p:nvSpPr>
          <p:cNvPr id="6" name="TextBox 5">
            <a:extLst>
              <a:ext uri="{FF2B5EF4-FFF2-40B4-BE49-F238E27FC236}">
                <a16:creationId xmlns:a16="http://schemas.microsoft.com/office/drawing/2014/main" id="{D1FA1E09-5815-B04D-AEB3-E060011B68FA}"/>
              </a:ext>
            </a:extLst>
          </p:cNvPr>
          <p:cNvSpPr txBox="1"/>
          <p:nvPr/>
        </p:nvSpPr>
        <p:spPr>
          <a:xfrm>
            <a:off x="314098" y="2250017"/>
            <a:ext cx="11563803" cy="923330"/>
          </a:xfrm>
          <a:prstGeom prst="rect">
            <a:avLst/>
          </a:prstGeom>
          <a:noFill/>
        </p:spPr>
        <p:txBody>
          <a:bodyPr wrap="square" rtlCol="0">
            <a:spAutoFit/>
          </a:bodyPr>
          <a:lstStyle/>
          <a:p>
            <a:pPr marL="285750" indent="-285750">
              <a:buFont typeface="Wingdings" pitchFamily="2" charset="2"/>
              <a:buChar char="v"/>
            </a:pPr>
            <a:r>
              <a:rPr lang="en-US" dirty="0"/>
              <a:t>The Basket 3 is measured with the total basket price from </a:t>
            </a:r>
            <a:r>
              <a:rPr lang="en-IN" dirty="0"/>
              <a:t>₹140 to ₹905 in the consequent items as Great Lakes Shake will be added to the items Veg Club Wrap, Vanilla Ice cream, Maggi NDL </a:t>
            </a:r>
            <a:r>
              <a:rPr lang="en-IN" dirty="0" err="1"/>
              <a:t>Arrabiata</a:t>
            </a:r>
            <a:r>
              <a:rPr lang="en-IN" dirty="0"/>
              <a:t> where the customer is offers the value of ₹140 as </a:t>
            </a:r>
            <a:r>
              <a:rPr lang="en-IN" b="1" dirty="0"/>
              <a:t>Great Lakes Shake and B.M.T Panini.</a:t>
            </a:r>
            <a:endParaRPr lang="en-US" dirty="0"/>
          </a:p>
        </p:txBody>
      </p:sp>
      <p:pic>
        <p:nvPicPr>
          <p:cNvPr id="8" name="Picture 7">
            <a:extLst>
              <a:ext uri="{FF2B5EF4-FFF2-40B4-BE49-F238E27FC236}">
                <a16:creationId xmlns:a16="http://schemas.microsoft.com/office/drawing/2014/main" id="{6A3AB7D2-890F-2040-95D7-E297B4E7875B}"/>
              </a:ext>
            </a:extLst>
          </p:cNvPr>
          <p:cNvPicPr>
            <a:picLocks noChangeAspect="1"/>
          </p:cNvPicPr>
          <p:nvPr/>
        </p:nvPicPr>
        <p:blipFill>
          <a:blip r:embed="rId5"/>
          <a:stretch>
            <a:fillRect/>
          </a:stretch>
        </p:blipFill>
        <p:spPr>
          <a:xfrm>
            <a:off x="1305647" y="3439886"/>
            <a:ext cx="9841324" cy="2329633"/>
          </a:xfrm>
          <a:prstGeom prst="rect">
            <a:avLst/>
          </a:prstGeom>
          <a:ln>
            <a:solidFill>
              <a:schemeClr val="tx1"/>
            </a:solidFill>
          </a:ln>
        </p:spPr>
      </p:pic>
      <p:sp>
        <p:nvSpPr>
          <p:cNvPr id="17" name="TextBox 16">
            <a:extLst>
              <a:ext uri="{FF2B5EF4-FFF2-40B4-BE49-F238E27FC236}">
                <a16:creationId xmlns:a16="http://schemas.microsoft.com/office/drawing/2014/main" id="{4D0E087E-3C2C-E149-A08D-EFA5146CC1F5}"/>
              </a:ext>
            </a:extLst>
          </p:cNvPr>
          <p:cNvSpPr txBox="1"/>
          <p:nvPr/>
        </p:nvSpPr>
        <p:spPr>
          <a:xfrm>
            <a:off x="5602049" y="3087389"/>
            <a:ext cx="987899" cy="369332"/>
          </a:xfrm>
          <a:prstGeom prst="rect">
            <a:avLst/>
          </a:prstGeom>
          <a:noFill/>
        </p:spPr>
        <p:txBody>
          <a:bodyPr wrap="none" rtlCol="0">
            <a:spAutoFit/>
          </a:bodyPr>
          <a:lstStyle/>
          <a:p>
            <a:r>
              <a:rPr lang="en-US" b="1" dirty="0"/>
              <a:t>Basket 4</a:t>
            </a:r>
          </a:p>
        </p:txBody>
      </p:sp>
      <p:sp>
        <p:nvSpPr>
          <p:cNvPr id="18" name="TextBox 17">
            <a:extLst>
              <a:ext uri="{FF2B5EF4-FFF2-40B4-BE49-F238E27FC236}">
                <a16:creationId xmlns:a16="http://schemas.microsoft.com/office/drawing/2014/main" id="{35EB13C2-BF32-CF45-AA0C-E6C37B0764C9}"/>
              </a:ext>
            </a:extLst>
          </p:cNvPr>
          <p:cNvSpPr txBox="1"/>
          <p:nvPr/>
        </p:nvSpPr>
        <p:spPr>
          <a:xfrm>
            <a:off x="270554" y="5796949"/>
            <a:ext cx="11563803" cy="646331"/>
          </a:xfrm>
          <a:prstGeom prst="rect">
            <a:avLst/>
          </a:prstGeom>
          <a:noFill/>
        </p:spPr>
        <p:txBody>
          <a:bodyPr wrap="square" rtlCol="0">
            <a:spAutoFit/>
          </a:bodyPr>
          <a:lstStyle/>
          <a:p>
            <a:pPr marL="285750" indent="-285750">
              <a:buFont typeface="Wingdings" pitchFamily="2" charset="2"/>
              <a:buChar char="v"/>
            </a:pPr>
            <a:r>
              <a:rPr lang="en-US" dirty="0"/>
              <a:t>The Basket 4 is measured for the various items with Nirvana Hookah Single and the basket price is measured for </a:t>
            </a:r>
            <a:r>
              <a:rPr lang="en-IN" dirty="0"/>
              <a:t>₹80 is offered for the combo </a:t>
            </a:r>
            <a:r>
              <a:rPr lang="en-IN" b="1" dirty="0"/>
              <a:t>Nirvana Hookah Single and B.M.T Panini.</a:t>
            </a:r>
            <a:endParaRPr lang="en-US" dirty="0"/>
          </a:p>
        </p:txBody>
      </p:sp>
    </p:spTree>
    <p:extLst>
      <p:ext uri="{BB962C8B-B14F-4D97-AF65-F5344CB8AC3E}">
        <p14:creationId xmlns:p14="http://schemas.microsoft.com/office/powerpoint/2010/main" val="2129710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0"/>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18</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pic>
        <p:nvPicPr>
          <p:cNvPr id="5" name="Picture 4">
            <a:extLst>
              <a:ext uri="{FF2B5EF4-FFF2-40B4-BE49-F238E27FC236}">
                <a16:creationId xmlns:a16="http://schemas.microsoft.com/office/drawing/2014/main" id="{94BB75E3-D681-1D43-BEA5-6CF45FA881C3}"/>
              </a:ext>
            </a:extLst>
          </p:cNvPr>
          <p:cNvPicPr>
            <a:picLocks noChangeAspect="1"/>
          </p:cNvPicPr>
          <p:nvPr/>
        </p:nvPicPr>
        <p:blipFill>
          <a:blip r:embed="rId4"/>
          <a:stretch>
            <a:fillRect/>
          </a:stretch>
        </p:blipFill>
        <p:spPr>
          <a:xfrm>
            <a:off x="1416772" y="612224"/>
            <a:ext cx="9553121" cy="1410300"/>
          </a:xfrm>
          <a:prstGeom prst="rect">
            <a:avLst/>
          </a:prstGeom>
          <a:ln>
            <a:solidFill>
              <a:schemeClr val="tx1"/>
            </a:solidFill>
          </a:ln>
        </p:spPr>
      </p:pic>
      <p:sp>
        <p:nvSpPr>
          <p:cNvPr id="12" name="TextBox 11">
            <a:extLst>
              <a:ext uri="{FF2B5EF4-FFF2-40B4-BE49-F238E27FC236}">
                <a16:creationId xmlns:a16="http://schemas.microsoft.com/office/drawing/2014/main" id="{83F49325-115B-3144-B278-F9D84CCF7AA3}"/>
              </a:ext>
            </a:extLst>
          </p:cNvPr>
          <p:cNvSpPr txBox="1"/>
          <p:nvPr/>
        </p:nvSpPr>
        <p:spPr>
          <a:xfrm>
            <a:off x="5602050" y="281169"/>
            <a:ext cx="987899" cy="369332"/>
          </a:xfrm>
          <a:prstGeom prst="rect">
            <a:avLst/>
          </a:prstGeom>
          <a:noFill/>
        </p:spPr>
        <p:txBody>
          <a:bodyPr wrap="none" rtlCol="0">
            <a:spAutoFit/>
          </a:bodyPr>
          <a:lstStyle/>
          <a:p>
            <a:r>
              <a:rPr lang="en-US" b="1" dirty="0"/>
              <a:t>Basket 5</a:t>
            </a:r>
          </a:p>
        </p:txBody>
      </p:sp>
      <p:sp>
        <p:nvSpPr>
          <p:cNvPr id="6" name="TextBox 5">
            <a:extLst>
              <a:ext uri="{FF2B5EF4-FFF2-40B4-BE49-F238E27FC236}">
                <a16:creationId xmlns:a16="http://schemas.microsoft.com/office/drawing/2014/main" id="{4885942E-40F3-7445-BBFE-D7F37093981E}"/>
              </a:ext>
            </a:extLst>
          </p:cNvPr>
          <p:cNvSpPr txBox="1"/>
          <p:nvPr/>
        </p:nvSpPr>
        <p:spPr>
          <a:xfrm>
            <a:off x="381001" y="2188029"/>
            <a:ext cx="11607346" cy="646331"/>
          </a:xfrm>
          <a:prstGeom prst="rect">
            <a:avLst/>
          </a:prstGeom>
          <a:noFill/>
        </p:spPr>
        <p:txBody>
          <a:bodyPr wrap="square" rtlCol="0">
            <a:spAutoFit/>
          </a:bodyPr>
          <a:lstStyle/>
          <a:p>
            <a:pPr marL="285750" indent="-285750">
              <a:buFont typeface="Wingdings" pitchFamily="2" charset="2"/>
              <a:buChar char="v"/>
            </a:pPr>
            <a:r>
              <a:rPr lang="en-US" dirty="0"/>
              <a:t>The Basket 5 is offered with the combo to customers with </a:t>
            </a:r>
            <a:r>
              <a:rPr lang="en-US" b="1" dirty="0"/>
              <a:t>Sambuca and B.M.T </a:t>
            </a:r>
            <a:r>
              <a:rPr lang="en-US" dirty="0"/>
              <a:t>which can be offered for the </a:t>
            </a:r>
            <a:r>
              <a:rPr lang="en-IN" dirty="0"/>
              <a:t>₹</a:t>
            </a:r>
            <a:r>
              <a:rPr lang="en-US" dirty="0"/>
              <a:t>135</a:t>
            </a:r>
            <a:r>
              <a:rPr lang="en-US" b="1" dirty="0"/>
              <a:t> </a:t>
            </a:r>
            <a:r>
              <a:rPr lang="en-US" dirty="0"/>
              <a:t>to the customers and can be offered with Mineral water, Maggi, Red Bull Energy Drink.</a:t>
            </a:r>
          </a:p>
        </p:txBody>
      </p:sp>
      <p:sp>
        <p:nvSpPr>
          <p:cNvPr id="15" name="TextBox 14">
            <a:extLst>
              <a:ext uri="{FF2B5EF4-FFF2-40B4-BE49-F238E27FC236}">
                <a16:creationId xmlns:a16="http://schemas.microsoft.com/office/drawing/2014/main" id="{DC64A6E3-40F6-4A48-9CE9-812416FFD15C}"/>
              </a:ext>
            </a:extLst>
          </p:cNvPr>
          <p:cNvSpPr txBox="1"/>
          <p:nvPr/>
        </p:nvSpPr>
        <p:spPr>
          <a:xfrm>
            <a:off x="5602050" y="2888170"/>
            <a:ext cx="987899" cy="369332"/>
          </a:xfrm>
          <a:prstGeom prst="rect">
            <a:avLst/>
          </a:prstGeom>
          <a:noFill/>
        </p:spPr>
        <p:txBody>
          <a:bodyPr wrap="none" rtlCol="0">
            <a:spAutoFit/>
          </a:bodyPr>
          <a:lstStyle/>
          <a:p>
            <a:r>
              <a:rPr lang="en-US" b="1" dirty="0"/>
              <a:t>Basket 6</a:t>
            </a:r>
          </a:p>
        </p:txBody>
      </p:sp>
      <p:pic>
        <p:nvPicPr>
          <p:cNvPr id="8" name="Picture 7">
            <a:extLst>
              <a:ext uri="{FF2B5EF4-FFF2-40B4-BE49-F238E27FC236}">
                <a16:creationId xmlns:a16="http://schemas.microsoft.com/office/drawing/2014/main" id="{9CD06F8C-FD8F-A941-B4F6-47D3D5882F23}"/>
              </a:ext>
            </a:extLst>
          </p:cNvPr>
          <p:cNvPicPr>
            <a:picLocks noChangeAspect="1"/>
          </p:cNvPicPr>
          <p:nvPr/>
        </p:nvPicPr>
        <p:blipFill>
          <a:blip r:embed="rId5"/>
          <a:stretch>
            <a:fillRect/>
          </a:stretch>
        </p:blipFill>
        <p:spPr>
          <a:xfrm>
            <a:off x="1416772" y="3330807"/>
            <a:ext cx="9553121" cy="1181704"/>
          </a:xfrm>
          <a:prstGeom prst="rect">
            <a:avLst/>
          </a:prstGeom>
        </p:spPr>
      </p:pic>
      <p:sp>
        <p:nvSpPr>
          <p:cNvPr id="17" name="TextBox 16">
            <a:extLst>
              <a:ext uri="{FF2B5EF4-FFF2-40B4-BE49-F238E27FC236}">
                <a16:creationId xmlns:a16="http://schemas.microsoft.com/office/drawing/2014/main" id="{928D972B-C968-FE4A-8C53-BD590EA2624A}"/>
              </a:ext>
            </a:extLst>
          </p:cNvPr>
          <p:cNvSpPr txBox="1"/>
          <p:nvPr/>
        </p:nvSpPr>
        <p:spPr>
          <a:xfrm>
            <a:off x="381000" y="4685791"/>
            <a:ext cx="11607346" cy="646331"/>
          </a:xfrm>
          <a:prstGeom prst="rect">
            <a:avLst/>
          </a:prstGeom>
          <a:noFill/>
        </p:spPr>
        <p:txBody>
          <a:bodyPr wrap="square" rtlCol="0">
            <a:spAutoFit/>
          </a:bodyPr>
          <a:lstStyle/>
          <a:p>
            <a:pPr marL="285750" indent="-285750">
              <a:buFont typeface="Wingdings" pitchFamily="2" charset="2"/>
              <a:buChar char="v"/>
            </a:pPr>
            <a:r>
              <a:rPr lang="en-US" dirty="0"/>
              <a:t>The Basket 6 is offered with the combo to customers with B.M.T Panini for the items French fries, Maggi and Add fries for the customer and the best offering for the </a:t>
            </a:r>
            <a:r>
              <a:rPr lang="en-US" b="1" dirty="0"/>
              <a:t>B.M.T Panini with French Fries </a:t>
            </a:r>
            <a:r>
              <a:rPr lang="en-US" dirty="0"/>
              <a:t>for </a:t>
            </a:r>
            <a:r>
              <a:rPr lang="en-IN" dirty="0"/>
              <a:t>₹140 in the basket to the customers.</a:t>
            </a:r>
            <a:endParaRPr lang="en-US" dirty="0"/>
          </a:p>
        </p:txBody>
      </p:sp>
    </p:spTree>
    <p:extLst>
      <p:ext uri="{BB962C8B-B14F-4D97-AF65-F5344CB8AC3E}">
        <p14:creationId xmlns:p14="http://schemas.microsoft.com/office/powerpoint/2010/main" val="392613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77474" y="212993"/>
            <a:ext cx="891354" cy="875577"/>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16328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1</a:t>
              </a:r>
            </a:p>
          </p:txBody>
        </p:sp>
      </p:grpSp>
      <p:pic>
        <p:nvPicPr>
          <p:cNvPr id="5" name="Picture 4">
            <a:extLst>
              <a:ext uri="{FF2B5EF4-FFF2-40B4-BE49-F238E27FC236}">
                <a16:creationId xmlns:a16="http://schemas.microsoft.com/office/drawing/2014/main" id="{28CD5582-A954-8A49-8E0C-BDCC406955CB}"/>
              </a:ext>
            </a:extLst>
          </p:cNvPr>
          <p:cNvPicPr>
            <a:picLocks noChangeAspect="1"/>
          </p:cNvPicPr>
          <p:nvPr/>
        </p:nvPicPr>
        <p:blipFill>
          <a:blip r:embed="rId4"/>
          <a:stretch>
            <a:fillRect/>
          </a:stretch>
        </p:blipFill>
        <p:spPr>
          <a:xfrm>
            <a:off x="1785257" y="212993"/>
            <a:ext cx="8621486" cy="4027712"/>
          </a:xfrm>
          <a:prstGeom prst="rect">
            <a:avLst/>
          </a:prstGeom>
        </p:spPr>
      </p:pic>
      <p:sp>
        <p:nvSpPr>
          <p:cNvPr id="6" name="TextBox 5">
            <a:extLst>
              <a:ext uri="{FF2B5EF4-FFF2-40B4-BE49-F238E27FC236}">
                <a16:creationId xmlns:a16="http://schemas.microsoft.com/office/drawing/2014/main" id="{91ABB4B8-DF15-FE42-87AE-5A53E8AE51A4}"/>
              </a:ext>
            </a:extLst>
          </p:cNvPr>
          <p:cNvSpPr txBox="1"/>
          <p:nvPr/>
        </p:nvSpPr>
        <p:spPr>
          <a:xfrm>
            <a:off x="0" y="4191601"/>
            <a:ext cx="12192000" cy="2542363"/>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The restaurant have maximum turnover of </a:t>
            </a:r>
            <a:r>
              <a:rPr lang="en-IN" b="1" dirty="0"/>
              <a:t>₹</a:t>
            </a:r>
            <a:r>
              <a:rPr lang="en-US" b="1" dirty="0"/>
              <a:t> 33 Million over 69,982 bills </a:t>
            </a:r>
            <a:r>
              <a:rPr lang="en-US" dirty="0"/>
              <a:t>generated.</a:t>
            </a:r>
          </a:p>
          <a:p>
            <a:pPr marL="285750" indent="-285750" algn="just">
              <a:lnSpc>
                <a:spcPct val="150000"/>
              </a:lnSpc>
              <a:buFont typeface="Wingdings" pitchFamily="2" charset="2"/>
              <a:buChar char="v"/>
            </a:pPr>
            <a:r>
              <a:rPr lang="en-US" dirty="0"/>
              <a:t>Menu shows that customer may avail the items over unique 580 tasty snacks and foods at their mean time.</a:t>
            </a:r>
          </a:p>
          <a:p>
            <a:pPr marL="285750" indent="-285750" algn="just">
              <a:lnSpc>
                <a:spcPct val="150000"/>
              </a:lnSpc>
              <a:buFont typeface="Wingdings" pitchFamily="2" charset="2"/>
              <a:buChar char="v"/>
            </a:pPr>
            <a:r>
              <a:rPr lang="en-US" dirty="0"/>
              <a:t>The particular branch is making </a:t>
            </a:r>
            <a:r>
              <a:rPr lang="en-US" b="1" dirty="0"/>
              <a:t>higher sales in Tobacco Items</a:t>
            </a:r>
            <a:r>
              <a:rPr lang="en-US" dirty="0"/>
              <a:t> with turnover of </a:t>
            </a:r>
            <a:r>
              <a:rPr lang="en-IN" dirty="0"/>
              <a:t>₹ 14,507K.</a:t>
            </a:r>
          </a:p>
          <a:p>
            <a:pPr marL="285750" indent="-285750" algn="just">
              <a:lnSpc>
                <a:spcPct val="150000"/>
              </a:lnSpc>
              <a:buFont typeface="Wingdings" pitchFamily="2" charset="2"/>
              <a:buChar char="v"/>
            </a:pPr>
            <a:r>
              <a:rPr lang="en-IN" dirty="0"/>
              <a:t>The least products preferred by the customers is for Liquor and Tobacco with sales of ₹ 43K.</a:t>
            </a:r>
          </a:p>
          <a:p>
            <a:pPr marL="285750" indent="-285750" algn="just">
              <a:lnSpc>
                <a:spcPct val="150000"/>
              </a:lnSpc>
              <a:buFont typeface="Wingdings" pitchFamily="2" charset="2"/>
              <a:buChar char="v"/>
            </a:pPr>
            <a:r>
              <a:rPr lang="en-IN" dirty="0"/>
              <a:t>Restaurant offering various items in all categories which is special in Food Items with 208 items and Beverage with 119 Items.</a:t>
            </a:r>
          </a:p>
          <a:p>
            <a:pPr marL="285750" indent="-285750" algn="just">
              <a:lnSpc>
                <a:spcPct val="150000"/>
              </a:lnSpc>
              <a:buFont typeface="Wingdings" pitchFamily="2" charset="2"/>
              <a:buChar char="v"/>
            </a:pPr>
            <a:r>
              <a:rPr lang="en-US" b="1" dirty="0"/>
              <a:t>Customers are preferring buying food items</a:t>
            </a:r>
            <a:r>
              <a:rPr lang="en-US" dirty="0"/>
              <a:t> than other items in the restaurants.</a:t>
            </a:r>
          </a:p>
        </p:txBody>
      </p:sp>
      <p:sp>
        <p:nvSpPr>
          <p:cNvPr id="14" name="Rectangle 13">
            <a:extLst>
              <a:ext uri="{FF2B5EF4-FFF2-40B4-BE49-F238E27FC236}">
                <a16:creationId xmlns:a16="http://schemas.microsoft.com/office/drawing/2014/main" id="{B12E09EC-B33D-3C43-A3DE-A8BD3DF88CD5}"/>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003674-6985-2245-8E75-D1E75CFB3A48}"/>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A5BD2FFB-A11F-9542-BBD8-D476FD62AA0E}"/>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363975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775728" cy="761998"/>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276999"/>
            </a:xfrm>
            <a:prstGeom prst="rect">
              <a:avLst/>
            </a:prstGeom>
            <a:noFill/>
          </p:spPr>
          <p:txBody>
            <a:bodyPr wrap="square" rtlCol="0">
              <a:spAutoFit/>
            </a:bodyPr>
            <a:lstStyle/>
            <a:p>
              <a:r>
                <a:rPr lang="en-US" sz="1200" b="1" dirty="0"/>
                <a:t>Cup 19</a:t>
              </a:r>
              <a:endParaRPr lang="en-US" sz="1300" b="1" dirty="0"/>
            </a:p>
          </p:txBody>
        </p:sp>
      </p:grpSp>
      <p:sp>
        <p:nvSpPr>
          <p:cNvPr id="9" name="Rectangle 8">
            <a:extLst>
              <a:ext uri="{FF2B5EF4-FFF2-40B4-BE49-F238E27FC236}">
                <a16:creationId xmlns:a16="http://schemas.microsoft.com/office/drawing/2014/main" id="{31D17BBC-4BC9-2747-BBE8-32FB19D4400B}"/>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8BB428-955B-724E-8EFD-0CAAEAAF2D9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4" name="Rectangle 13">
            <a:extLst>
              <a:ext uri="{FF2B5EF4-FFF2-40B4-BE49-F238E27FC236}">
                <a16:creationId xmlns:a16="http://schemas.microsoft.com/office/drawing/2014/main" id="{004499DB-796D-6F41-9080-AAB64DAC709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4" name="TextBox 3">
            <a:extLst>
              <a:ext uri="{FF2B5EF4-FFF2-40B4-BE49-F238E27FC236}">
                <a16:creationId xmlns:a16="http://schemas.microsoft.com/office/drawing/2014/main" id="{AA0B1688-B0EB-8740-9E59-987A88B625A4}"/>
              </a:ext>
            </a:extLst>
          </p:cNvPr>
          <p:cNvSpPr txBox="1"/>
          <p:nvPr/>
        </p:nvSpPr>
        <p:spPr>
          <a:xfrm>
            <a:off x="997630" y="304800"/>
            <a:ext cx="10047513" cy="3373359"/>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The Market Basket Analysis is measured for the items with best combo meals as to include </a:t>
            </a:r>
            <a:r>
              <a:rPr lang="en-US" b="1" dirty="0"/>
              <a:t>B.M.T Panini with the food items such as French Fries, Sambuca, Nirvana Hookah Single, Great Lakes Shake and Poutine with Fries </a:t>
            </a:r>
            <a:r>
              <a:rPr lang="en-US" dirty="0"/>
              <a:t>which is very less in combo prices and makes the best combo meals to serve the customers.</a:t>
            </a:r>
          </a:p>
          <a:p>
            <a:pPr marL="285750" indent="-285750" algn="just">
              <a:lnSpc>
                <a:spcPct val="150000"/>
              </a:lnSpc>
              <a:buFont typeface="Wingdings" pitchFamily="2" charset="2"/>
              <a:buChar char="v"/>
            </a:pPr>
            <a:r>
              <a:rPr lang="en-US" dirty="0"/>
              <a:t>The customers buying B.M.T Panini is also wish to offer the above mentioned items and the basket can be analyzed with the less to higher price values and offered as best combo meals to the customers.</a:t>
            </a:r>
          </a:p>
          <a:p>
            <a:pPr marL="285750" indent="-285750" algn="just">
              <a:lnSpc>
                <a:spcPct val="150000"/>
              </a:lnSpc>
              <a:buFont typeface="Wingdings" pitchFamily="2" charset="2"/>
              <a:buChar char="v"/>
            </a:pPr>
            <a:r>
              <a:rPr lang="en-US" dirty="0"/>
              <a:t>The main dishes can be increased with the B.M.T Panini as most of the customer have liked the taste and which is very less in rate to be offered by the customers as add-in dish in each customers.</a:t>
            </a:r>
          </a:p>
        </p:txBody>
      </p:sp>
      <p:sp>
        <p:nvSpPr>
          <p:cNvPr id="5" name="TextBox 4">
            <a:extLst>
              <a:ext uri="{FF2B5EF4-FFF2-40B4-BE49-F238E27FC236}">
                <a16:creationId xmlns:a16="http://schemas.microsoft.com/office/drawing/2014/main" id="{950E1C0D-D10E-3F42-ABB3-08CD2CEA7E29}"/>
              </a:ext>
            </a:extLst>
          </p:cNvPr>
          <p:cNvSpPr txBox="1"/>
          <p:nvPr/>
        </p:nvSpPr>
        <p:spPr>
          <a:xfrm>
            <a:off x="315686" y="4093029"/>
            <a:ext cx="11778343" cy="2265364"/>
          </a:xfrm>
          <a:prstGeom prst="rect">
            <a:avLst/>
          </a:prstGeom>
          <a:noFill/>
        </p:spPr>
        <p:txBody>
          <a:bodyPr wrap="square" rtlCol="0">
            <a:spAutoFit/>
          </a:bodyPr>
          <a:lstStyle/>
          <a:p>
            <a:r>
              <a:rPr lang="en-US" b="1" dirty="0"/>
              <a:t>Conclusion</a:t>
            </a:r>
          </a:p>
          <a:p>
            <a:endParaRPr lang="en-US" dirty="0"/>
          </a:p>
          <a:p>
            <a:pPr>
              <a:lnSpc>
                <a:spcPct val="150000"/>
              </a:lnSpc>
            </a:pPr>
            <a:r>
              <a:rPr lang="en-US" dirty="0"/>
              <a:t>The Coffee Café Restaurant is to create new combo meals by adding B.M.T Panini in higher moving dishes as add-on dish and the customers will encourage having the items at their mean time. The analyze factor of the items are marked with basket analysis in which some dishes are not frequently brought and the dishes to be improvise in cost and making tasty to the customers.</a:t>
            </a:r>
          </a:p>
        </p:txBody>
      </p:sp>
    </p:spTree>
    <p:extLst>
      <p:ext uri="{BB962C8B-B14F-4D97-AF65-F5344CB8AC3E}">
        <p14:creationId xmlns:p14="http://schemas.microsoft.com/office/powerpoint/2010/main" val="315334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205789-4E05-294A-8F5D-327D4BA032F8}"/>
              </a:ext>
            </a:extLst>
          </p:cNvPr>
          <p:cNvSpPr txBox="1"/>
          <p:nvPr/>
        </p:nvSpPr>
        <p:spPr>
          <a:xfrm>
            <a:off x="729343" y="391886"/>
            <a:ext cx="8468024" cy="4801314"/>
          </a:xfrm>
          <a:prstGeom prst="rect">
            <a:avLst/>
          </a:prstGeom>
          <a:noFill/>
        </p:spPr>
        <p:txBody>
          <a:bodyPr wrap="none" rtlCol="0">
            <a:spAutoFit/>
          </a:bodyPr>
          <a:lstStyle/>
          <a:p>
            <a:r>
              <a:rPr lang="en-US" dirty="0"/>
              <a:t>References</a:t>
            </a:r>
          </a:p>
          <a:p>
            <a:endParaRPr lang="en-US" dirty="0"/>
          </a:p>
          <a:p>
            <a:r>
              <a:rPr lang="en-US" dirty="0"/>
              <a:t>EDA</a:t>
            </a:r>
          </a:p>
          <a:p>
            <a:endParaRPr lang="en-US" dirty="0"/>
          </a:p>
          <a:p>
            <a:r>
              <a:rPr lang="en-US" dirty="0">
                <a:hlinkClick r:id="rId2"/>
              </a:rPr>
              <a:t>Project 9 Coffee Cafe.twbx</a:t>
            </a:r>
            <a:endParaRPr lang="en-US" dirty="0"/>
          </a:p>
          <a:p>
            <a:endParaRPr lang="en-US" dirty="0"/>
          </a:p>
          <a:p>
            <a:r>
              <a:rPr lang="en-US" dirty="0">
                <a:hlinkClick r:id="rId3"/>
              </a:rPr>
              <a:t>https://public.tableau.com/profile/numer.p#!/vizhome/Book1_15995136612160/Story1</a:t>
            </a:r>
            <a:endParaRPr lang="en-US" dirty="0"/>
          </a:p>
          <a:p>
            <a:endParaRPr lang="en-US" dirty="0"/>
          </a:p>
          <a:p>
            <a:endParaRPr lang="en-US" dirty="0"/>
          </a:p>
          <a:p>
            <a:r>
              <a:rPr lang="en-US" dirty="0"/>
              <a:t>Market Basket Analysis</a:t>
            </a:r>
          </a:p>
          <a:p>
            <a:endParaRPr lang="en-US" dirty="0"/>
          </a:p>
          <a:p>
            <a:r>
              <a:rPr lang="en-US" dirty="0">
                <a:hlinkClick r:id="rId4"/>
              </a:rPr>
              <a:t>Project 9 Coffee Cafe 1.knwf</a:t>
            </a:r>
            <a:endParaRPr lang="en-US" dirty="0"/>
          </a:p>
          <a:p>
            <a:endParaRPr lang="en-US" dirty="0"/>
          </a:p>
          <a:p>
            <a:r>
              <a:rPr lang="en-US" dirty="0"/>
              <a:t>Basket Creation with Price</a:t>
            </a:r>
          </a:p>
          <a:p>
            <a:endParaRPr lang="en-US" dirty="0"/>
          </a:p>
          <a:p>
            <a:r>
              <a:rPr lang="en-US" dirty="0">
                <a:hlinkClick r:id="rId5"/>
              </a:rPr>
              <a:t>Project 9 Coffee Cafe.xlsx</a:t>
            </a:r>
            <a:endParaRPr lang="en-US" dirty="0"/>
          </a:p>
          <a:p>
            <a:endParaRPr lang="en-US" dirty="0"/>
          </a:p>
        </p:txBody>
      </p:sp>
    </p:spTree>
    <p:extLst>
      <p:ext uri="{BB962C8B-B14F-4D97-AF65-F5344CB8AC3E}">
        <p14:creationId xmlns:p14="http://schemas.microsoft.com/office/powerpoint/2010/main" val="163219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938454" cy="921844"/>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82036A-DF26-7E43-A701-CA89617EC735}"/>
              </a:ext>
            </a:extLst>
          </p:cNvPr>
          <p:cNvPicPr>
            <a:picLocks noChangeAspect="1"/>
          </p:cNvPicPr>
          <p:nvPr/>
        </p:nvPicPr>
        <p:blipFill rotWithShape="1">
          <a:blip r:embed="rId3"/>
          <a:srcRect r="11277"/>
          <a:stretch/>
        </p:blipFill>
        <p:spPr>
          <a:xfrm>
            <a:off x="12812" y="1322773"/>
            <a:ext cx="7324159" cy="4762341"/>
          </a:xfrm>
          <a:prstGeom prst="rect">
            <a:avLst/>
          </a:prstGeom>
          <a:ln>
            <a:solidFill>
              <a:schemeClr val="tx1"/>
            </a:solidFill>
          </a:ln>
        </p:spPr>
      </p:pic>
      <p:sp>
        <p:nvSpPr>
          <p:cNvPr id="6" name="TextBox 5">
            <a:extLst>
              <a:ext uri="{FF2B5EF4-FFF2-40B4-BE49-F238E27FC236}">
                <a16:creationId xmlns:a16="http://schemas.microsoft.com/office/drawing/2014/main" id="{AD90EC1C-8DD4-DF4C-B5CE-8BE363A7672D}"/>
              </a:ext>
            </a:extLst>
          </p:cNvPr>
          <p:cNvSpPr txBox="1"/>
          <p:nvPr/>
        </p:nvSpPr>
        <p:spPr>
          <a:xfrm>
            <a:off x="7336971" y="1198950"/>
            <a:ext cx="4855029" cy="5450851"/>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Tobacco have higher sales with </a:t>
            </a:r>
            <a:r>
              <a:rPr lang="en-IN" b="1" dirty="0"/>
              <a:t>₹14,507,076</a:t>
            </a:r>
            <a:r>
              <a:rPr lang="en-IN" dirty="0"/>
              <a:t> in the overall food category and with second in quantity of </a:t>
            </a:r>
            <a:r>
              <a:rPr lang="en-IN" b="1" dirty="0"/>
              <a:t>37,384</a:t>
            </a:r>
          </a:p>
          <a:p>
            <a:pPr marL="285750" indent="-285750" algn="just">
              <a:lnSpc>
                <a:spcPct val="150000"/>
              </a:lnSpc>
              <a:buFont typeface="Wingdings" pitchFamily="2" charset="2"/>
              <a:buChar char="v"/>
            </a:pPr>
            <a:r>
              <a:rPr lang="en-IN" dirty="0"/>
              <a:t> The red bar shows that item category are measured with below median Quantity and contribute less in sales.</a:t>
            </a:r>
          </a:p>
          <a:p>
            <a:pPr marL="285750" indent="-285750" algn="just">
              <a:lnSpc>
                <a:spcPct val="150000"/>
              </a:lnSpc>
              <a:buFont typeface="Wingdings" pitchFamily="2" charset="2"/>
              <a:buChar char="v"/>
            </a:pPr>
            <a:r>
              <a:rPr lang="en-IN" dirty="0"/>
              <a:t>Liquor, Wines, Merchandise Items and Liquor &amp; Tobacco Items are contributes the lesser sales and customers are preferring this items in seasonal changes.</a:t>
            </a:r>
          </a:p>
          <a:p>
            <a:pPr marL="285750" indent="-285750" algn="just">
              <a:lnSpc>
                <a:spcPct val="150000"/>
              </a:lnSpc>
              <a:buFont typeface="Wingdings" pitchFamily="2" charset="2"/>
              <a:buChar char="v"/>
            </a:pPr>
            <a:r>
              <a:rPr lang="en-US" dirty="0"/>
              <a:t>The Item Categories are classified by the menu items and customer prefers more in foods items than higher sales contributor Tobacco.</a:t>
            </a:r>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25200" y="18505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2</a:t>
              </a:r>
            </a:p>
          </p:txBody>
        </p:sp>
      </p:grpSp>
      <p:sp>
        <p:nvSpPr>
          <p:cNvPr id="7" name="TextBox 6">
            <a:extLst>
              <a:ext uri="{FF2B5EF4-FFF2-40B4-BE49-F238E27FC236}">
                <a16:creationId xmlns:a16="http://schemas.microsoft.com/office/drawing/2014/main" id="{51FD9D99-0640-014E-B6D9-1C8E67D95072}"/>
              </a:ext>
            </a:extLst>
          </p:cNvPr>
          <p:cNvSpPr txBox="1"/>
          <p:nvPr/>
        </p:nvSpPr>
        <p:spPr>
          <a:xfrm>
            <a:off x="1695213" y="257179"/>
            <a:ext cx="8826905" cy="646331"/>
          </a:xfrm>
          <a:prstGeom prst="rect">
            <a:avLst/>
          </a:prstGeom>
          <a:noFill/>
        </p:spPr>
        <p:txBody>
          <a:bodyPr wrap="none" rtlCol="0">
            <a:spAutoFit/>
          </a:bodyPr>
          <a:lstStyle/>
          <a:p>
            <a:pPr algn="ctr"/>
            <a:r>
              <a:rPr lang="en-US" b="1" dirty="0"/>
              <a:t>The chart shows the Item category with Sales and Quantity</a:t>
            </a:r>
          </a:p>
          <a:p>
            <a:pPr algn="ctr"/>
            <a:r>
              <a:rPr lang="en-US" b="1" dirty="0">
                <a:solidFill>
                  <a:schemeClr val="bg1">
                    <a:lumMod val="50000"/>
                  </a:schemeClr>
                </a:solidFill>
              </a:rPr>
              <a:t>Higher Sales – Tobacco | High Quantity – Food | Less Sales and Quantity – Liquor &amp; Tobacco</a:t>
            </a:r>
          </a:p>
        </p:txBody>
      </p:sp>
      <p:sp>
        <p:nvSpPr>
          <p:cNvPr id="14" name="Rectangle 13">
            <a:extLst>
              <a:ext uri="{FF2B5EF4-FFF2-40B4-BE49-F238E27FC236}">
                <a16:creationId xmlns:a16="http://schemas.microsoft.com/office/drawing/2014/main" id="{A81EB14B-3FE6-004D-8004-AE3EDF802E26}"/>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78F155-BEE7-7440-9605-7FAF118888B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65D933BF-F1C2-0C45-ADBE-E70A167A8E02}"/>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66590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3"/>
          <a:srcRect l="14444" t="9366" r="13809" b="20158"/>
          <a:stretch/>
        </p:blipFill>
        <p:spPr>
          <a:xfrm>
            <a:off x="36164" y="194454"/>
            <a:ext cx="721973" cy="709195"/>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98BE74-D5C5-194B-A1E5-CE09C3060365}"/>
              </a:ext>
            </a:extLst>
          </p:cNvPr>
          <p:cNvPicPr>
            <a:picLocks noChangeAspect="1"/>
          </p:cNvPicPr>
          <p:nvPr/>
        </p:nvPicPr>
        <p:blipFill rotWithShape="1">
          <a:blip r:embed="rId4"/>
          <a:srcRect r="15032"/>
          <a:stretch/>
        </p:blipFill>
        <p:spPr>
          <a:xfrm>
            <a:off x="6214003" y="219739"/>
            <a:ext cx="5859994" cy="6435439"/>
          </a:xfrm>
          <a:prstGeom prst="rect">
            <a:avLst/>
          </a:prstGeom>
          <a:ln>
            <a:solidFill>
              <a:schemeClr val="tx1"/>
            </a:solidFill>
          </a:ln>
        </p:spPr>
      </p:pic>
      <p:grpSp>
        <p:nvGrpSpPr>
          <p:cNvPr id="3" name="Group 2">
            <a:extLst>
              <a:ext uri="{FF2B5EF4-FFF2-40B4-BE49-F238E27FC236}">
                <a16:creationId xmlns:a16="http://schemas.microsoft.com/office/drawing/2014/main" id="{18B617E4-B9DD-1C43-8957-A72B01F82418}"/>
              </a:ext>
            </a:extLst>
          </p:cNvPr>
          <p:cNvGrpSpPr/>
          <p:nvPr/>
        </p:nvGrpSpPr>
        <p:grpSpPr>
          <a:xfrm>
            <a:off x="11028967" y="723564"/>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5"/>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3</a:t>
              </a:r>
            </a:p>
          </p:txBody>
        </p:sp>
      </p:grpSp>
      <p:sp>
        <p:nvSpPr>
          <p:cNvPr id="6" name="TextBox 5">
            <a:extLst>
              <a:ext uri="{FF2B5EF4-FFF2-40B4-BE49-F238E27FC236}">
                <a16:creationId xmlns:a16="http://schemas.microsoft.com/office/drawing/2014/main" id="{C05D21C0-7568-6B47-B1F8-20C4605EF2BD}"/>
              </a:ext>
            </a:extLst>
          </p:cNvPr>
          <p:cNvSpPr txBox="1"/>
          <p:nvPr/>
        </p:nvSpPr>
        <p:spPr>
          <a:xfrm>
            <a:off x="658755" y="225622"/>
            <a:ext cx="5661976" cy="553998"/>
          </a:xfrm>
          <a:prstGeom prst="rect">
            <a:avLst/>
          </a:prstGeom>
          <a:noFill/>
        </p:spPr>
        <p:txBody>
          <a:bodyPr wrap="square" rtlCol="0">
            <a:spAutoFit/>
          </a:bodyPr>
          <a:lstStyle/>
          <a:p>
            <a:pPr algn="ctr"/>
            <a:r>
              <a:rPr lang="en-US" b="1" dirty="0"/>
              <a:t>Chart shows Item with Price</a:t>
            </a:r>
          </a:p>
          <a:p>
            <a:pPr algn="ctr"/>
            <a:r>
              <a:rPr lang="en-US" sz="1200" b="1" dirty="0">
                <a:solidFill>
                  <a:schemeClr val="bg1">
                    <a:lumMod val="50000"/>
                  </a:schemeClr>
                </a:solidFill>
              </a:rPr>
              <a:t>Higher Sales – Nirvana Hookah Single | Lower Sales – </a:t>
            </a:r>
            <a:r>
              <a:rPr lang="en-IN" sz="1200" b="1" dirty="0">
                <a:solidFill>
                  <a:schemeClr val="bg1">
                    <a:lumMod val="50000"/>
                  </a:schemeClr>
                </a:solidFill>
                <a:latin typeface="Tableau Book"/>
              </a:rPr>
              <a:t>Gold Flake Ultra Lights</a:t>
            </a:r>
            <a:endParaRPr lang="en-US" sz="1200" b="1" dirty="0">
              <a:solidFill>
                <a:schemeClr val="bg1">
                  <a:lumMod val="50000"/>
                </a:schemeClr>
              </a:solidFill>
            </a:endParaRPr>
          </a:p>
        </p:txBody>
      </p:sp>
      <p:sp>
        <p:nvSpPr>
          <p:cNvPr id="8" name="TextBox 7">
            <a:extLst>
              <a:ext uri="{FF2B5EF4-FFF2-40B4-BE49-F238E27FC236}">
                <a16:creationId xmlns:a16="http://schemas.microsoft.com/office/drawing/2014/main" id="{E519A72E-CC7A-CB41-A534-8B472F7911F1}"/>
              </a:ext>
            </a:extLst>
          </p:cNvPr>
          <p:cNvSpPr txBox="1"/>
          <p:nvPr/>
        </p:nvSpPr>
        <p:spPr>
          <a:xfrm>
            <a:off x="53696" y="848970"/>
            <a:ext cx="5988608" cy="5866350"/>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Nirvana Hookah Single is the most selling item in the restaurant which offer maximum sales with </a:t>
            </a:r>
            <a:r>
              <a:rPr lang="en-IN" dirty="0"/>
              <a:t>₹ </a:t>
            </a:r>
            <a:r>
              <a:rPr lang="en-IN" b="1" dirty="0"/>
              <a:t>2,953K</a:t>
            </a:r>
          </a:p>
          <a:p>
            <a:pPr marL="285750" indent="-285750" algn="just">
              <a:lnSpc>
                <a:spcPct val="150000"/>
              </a:lnSpc>
              <a:buFont typeface="Wingdings" pitchFamily="2" charset="2"/>
              <a:buChar char="v"/>
            </a:pPr>
            <a:r>
              <a:rPr lang="en-IN" dirty="0"/>
              <a:t>Next to Nirvana Hookah Single customers are preferred to buy Sambuca with higher sales of ₹ </a:t>
            </a:r>
            <a:r>
              <a:rPr lang="en-IN" b="1" dirty="0"/>
              <a:t>2,291K</a:t>
            </a:r>
          </a:p>
          <a:p>
            <a:pPr marL="285750" indent="-285750" algn="just">
              <a:lnSpc>
                <a:spcPct val="150000"/>
              </a:lnSpc>
              <a:buFont typeface="Wingdings" pitchFamily="2" charset="2"/>
              <a:buChar char="v"/>
            </a:pPr>
            <a:r>
              <a:rPr lang="en-IN" dirty="0"/>
              <a:t>Gold Flake Ultra Lights is contributing less in sales and the customers are buying with less quantity which sales around ₹ </a:t>
            </a:r>
            <a:r>
              <a:rPr lang="en-IN" b="1" dirty="0"/>
              <a:t>88</a:t>
            </a:r>
            <a:r>
              <a:rPr lang="en-IN" dirty="0"/>
              <a:t>.</a:t>
            </a:r>
          </a:p>
          <a:p>
            <a:pPr marL="285750" indent="-285750" algn="just">
              <a:lnSpc>
                <a:spcPct val="150000"/>
              </a:lnSpc>
              <a:buFont typeface="Wingdings" pitchFamily="2" charset="2"/>
              <a:buChar char="v"/>
            </a:pPr>
            <a:r>
              <a:rPr lang="en-US" dirty="0"/>
              <a:t>As Food Items contribute more in quantity of sales and Great Lakes Milkshake provides the higher sales with </a:t>
            </a:r>
            <a:r>
              <a:rPr lang="en-IN" dirty="0"/>
              <a:t>₹</a:t>
            </a:r>
            <a:r>
              <a:rPr lang="en-IN" b="1" dirty="0"/>
              <a:t>843K </a:t>
            </a:r>
            <a:r>
              <a:rPr lang="en-IN" dirty="0"/>
              <a:t>and quantity with 5,914.</a:t>
            </a:r>
          </a:p>
          <a:p>
            <a:pPr marL="285750" indent="-285750" algn="just">
              <a:lnSpc>
                <a:spcPct val="150000"/>
              </a:lnSpc>
              <a:buFont typeface="Wingdings" pitchFamily="2" charset="2"/>
              <a:buChar char="v"/>
            </a:pPr>
            <a:r>
              <a:rPr lang="en-IN" dirty="0"/>
              <a:t>In Food Items, Mothers Day Special Item have contributes sales with </a:t>
            </a:r>
            <a:r>
              <a:rPr lang="en-IN" b="1" dirty="0"/>
              <a:t> 5 quantity </a:t>
            </a:r>
            <a:r>
              <a:rPr lang="en-IN" dirty="0"/>
              <a:t>and</a:t>
            </a:r>
            <a:r>
              <a:rPr lang="en-IN" b="1" dirty="0"/>
              <a:t> </a:t>
            </a:r>
            <a:r>
              <a:rPr lang="en-IN" dirty="0"/>
              <a:t>₹ 0 which is intend to free item.</a:t>
            </a:r>
          </a:p>
          <a:p>
            <a:pPr marL="285750" indent="-285750" algn="just">
              <a:lnSpc>
                <a:spcPct val="150000"/>
              </a:lnSpc>
              <a:buFont typeface="Wingdings" pitchFamily="2" charset="2"/>
              <a:buChar char="v"/>
            </a:pPr>
            <a:r>
              <a:rPr lang="en-IN" b="1" dirty="0"/>
              <a:t>Carlsberg</a:t>
            </a:r>
            <a:r>
              <a:rPr lang="en-IN" dirty="0"/>
              <a:t> is preferred by most of customer with 3380 Units sold and generate </a:t>
            </a:r>
            <a:r>
              <a:rPr lang="en-IN" b="1" dirty="0"/>
              <a:t>₹ 539 K</a:t>
            </a:r>
            <a:endParaRPr lang="en-US" b="1" dirty="0"/>
          </a:p>
        </p:txBody>
      </p:sp>
      <p:sp>
        <p:nvSpPr>
          <p:cNvPr id="14" name="Rectangle 13">
            <a:extLst>
              <a:ext uri="{FF2B5EF4-FFF2-40B4-BE49-F238E27FC236}">
                <a16:creationId xmlns:a16="http://schemas.microsoft.com/office/drawing/2014/main" id="{8D801697-3F1B-B64E-AA9B-F763AC85D352}"/>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BE9AE84-EDAE-7A41-AD8E-82645127768E}"/>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5E2570F0-E313-0042-AC92-E19144AD63C3}"/>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49344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4</a:t>
              </a:r>
            </a:p>
          </p:txBody>
        </p:sp>
      </p:grpSp>
      <p:pic>
        <p:nvPicPr>
          <p:cNvPr id="7" name="Picture 6">
            <a:extLst>
              <a:ext uri="{FF2B5EF4-FFF2-40B4-BE49-F238E27FC236}">
                <a16:creationId xmlns:a16="http://schemas.microsoft.com/office/drawing/2014/main" id="{CA80CFE3-8B01-DA44-8F5B-5369D193D206}"/>
              </a:ext>
            </a:extLst>
          </p:cNvPr>
          <p:cNvPicPr>
            <a:picLocks noChangeAspect="1"/>
          </p:cNvPicPr>
          <p:nvPr/>
        </p:nvPicPr>
        <p:blipFill>
          <a:blip r:embed="rId4"/>
          <a:stretch>
            <a:fillRect/>
          </a:stretch>
        </p:blipFill>
        <p:spPr>
          <a:xfrm>
            <a:off x="76200" y="1409701"/>
            <a:ext cx="6019800" cy="5170714"/>
          </a:xfrm>
          <a:prstGeom prst="rect">
            <a:avLst/>
          </a:prstGeom>
          <a:ln>
            <a:solidFill>
              <a:schemeClr val="tx1"/>
            </a:solidFill>
          </a:ln>
        </p:spPr>
      </p:pic>
      <p:sp>
        <p:nvSpPr>
          <p:cNvPr id="14" name="TextBox 13">
            <a:extLst>
              <a:ext uri="{FF2B5EF4-FFF2-40B4-BE49-F238E27FC236}">
                <a16:creationId xmlns:a16="http://schemas.microsoft.com/office/drawing/2014/main" id="{A3F84172-5540-7244-A17F-550C9DE63B67}"/>
              </a:ext>
            </a:extLst>
          </p:cNvPr>
          <p:cNvSpPr txBox="1"/>
          <p:nvPr/>
        </p:nvSpPr>
        <p:spPr>
          <a:xfrm>
            <a:off x="2358951" y="366728"/>
            <a:ext cx="7474097" cy="646331"/>
          </a:xfrm>
          <a:prstGeom prst="rect">
            <a:avLst/>
          </a:prstGeom>
          <a:noFill/>
        </p:spPr>
        <p:txBody>
          <a:bodyPr wrap="none" rtlCol="0">
            <a:spAutoFit/>
          </a:bodyPr>
          <a:lstStyle/>
          <a:p>
            <a:pPr algn="ctr"/>
            <a:r>
              <a:rPr lang="en-US" b="1" dirty="0"/>
              <a:t>The chart shows the Bill Number with Sales</a:t>
            </a:r>
          </a:p>
          <a:p>
            <a:pPr algn="ctr"/>
            <a:r>
              <a:rPr lang="en-US" b="1" dirty="0">
                <a:solidFill>
                  <a:schemeClr val="bg1">
                    <a:lumMod val="50000"/>
                  </a:schemeClr>
                </a:solidFill>
              </a:rPr>
              <a:t>Higher Sales – G0523673 | Quantity – Min. 1 Max. 5 | Less Sales – G0470683</a:t>
            </a:r>
          </a:p>
        </p:txBody>
      </p:sp>
      <p:sp>
        <p:nvSpPr>
          <p:cNvPr id="9" name="TextBox 8">
            <a:extLst>
              <a:ext uri="{FF2B5EF4-FFF2-40B4-BE49-F238E27FC236}">
                <a16:creationId xmlns:a16="http://schemas.microsoft.com/office/drawing/2014/main" id="{721174B3-D9A2-1549-96D2-F6EC15A4CF4A}"/>
              </a:ext>
            </a:extLst>
          </p:cNvPr>
          <p:cNvSpPr txBox="1"/>
          <p:nvPr/>
        </p:nvSpPr>
        <p:spPr>
          <a:xfrm>
            <a:off x="6215741" y="1290117"/>
            <a:ext cx="5910943" cy="5450851"/>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Customer Bills are analyzed with </a:t>
            </a:r>
            <a:r>
              <a:rPr lang="en-US" b="1" dirty="0"/>
              <a:t>higher sales of </a:t>
            </a:r>
            <a:r>
              <a:rPr lang="en-IN" b="1" dirty="0"/>
              <a:t>₹2,970</a:t>
            </a:r>
            <a:r>
              <a:rPr lang="en-IN" dirty="0"/>
              <a:t> for the Bill number G0523673 and </a:t>
            </a:r>
            <a:r>
              <a:rPr lang="en-IN" b="1" dirty="0"/>
              <a:t>lowest sales of ₹88</a:t>
            </a:r>
            <a:r>
              <a:rPr lang="en-IN" dirty="0"/>
              <a:t> for the bill G0470683</a:t>
            </a:r>
            <a:endParaRPr lang="en-IN" b="1" dirty="0"/>
          </a:p>
          <a:p>
            <a:pPr marL="285750" indent="-285750" algn="just">
              <a:lnSpc>
                <a:spcPct val="150000"/>
              </a:lnSpc>
              <a:buFont typeface="Wingdings" pitchFamily="2" charset="2"/>
              <a:buChar char="v"/>
            </a:pPr>
            <a:r>
              <a:rPr lang="en-IN" dirty="0"/>
              <a:t>The quantity purchased by each bill is maximum 5 quantity and minimum of 1 quantity in which the bill may consists of combos and free items is counted.</a:t>
            </a:r>
          </a:p>
          <a:p>
            <a:pPr marL="285750" indent="-285750" algn="just">
              <a:lnSpc>
                <a:spcPct val="150000"/>
              </a:lnSpc>
              <a:buFont typeface="Wingdings" pitchFamily="2" charset="2"/>
              <a:buChar char="v"/>
            </a:pPr>
            <a:r>
              <a:rPr lang="en-IN" dirty="0"/>
              <a:t>The maximum bills counted for the period of April, 2010 to March, 2011 with 69,982 bills.</a:t>
            </a:r>
          </a:p>
          <a:p>
            <a:pPr marL="285750" indent="-285750" algn="just">
              <a:lnSpc>
                <a:spcPct val="150000"/>
              </a:lnSpc>
              <a:buFont typeface="Wingdings" pitchFamily="2" charset="2"/>
              <a:buChar char="v"/>
            </a:pPr>
            <a:r>
              <a:rPr lang="en-IN" dirty="0"/>
              <a:t>The bills tagged with sales amount of ₹ 2,970 ₹2,376 ₹2,310 have purchased with 5 quantity, bills with ₹1000 ranges are purchased with 4 and 3 quantity. The bills tagged with sales amount in hundred ranges are purchased with 1 and 2 quantity of items.</a:t>
            </a:r>
          </a:p>
        </p:txBody>
      </p:sp>
      <p:sp>
        <p:nvSpPr>
          <p:cNvPr id="15" name="Rectangle 14">
            <a:extLst>
              <a:ext uri="{FF2B5EF4-FFF2-40B4-BE49-F238E27FC236}">
                <a16:creationId xmlns:a16="http://schemas.microsoft.com/office/drawing/2014/main" id="{2F120687-E47B-1A47-B534-73A49B9703E9}"/>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0ABF951-2F65-7A42-9392-4B305B93A096}"/>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7" name="Rectangle 16">
            <a:extLst>
              <a:ext uri="{FF2B5EF4-FFF2-40B4-BE49-F238E27FC236}">
                <a16:creationId xmlns:a16="http://schemas.microsoft.com/office/drawing/2014/main" id="{43E3E7ED-620E-E440-8DA7-3CADC3E83BF7}"/>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3883469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5</a:t>
              </a:r>
            </a:p>
          </p:txBody>
        </p:sp>
      </p:grpSp>
      <p:pic>
        <p:nvPicPr>
          <p:cNvPr id="5" name="Picture 4">
            <a:extLst>
              <a:ext uri="{FF2B5EF4-FFF2-40B4-BE49-F238E27FC236}">
                <a16:creationId xmlns:a16="http://schemas.microsoft.com/office/drawing/2014/main" id="{FB8EC6CF-3B5A-EF4C-BD8C-2AF1C5C0A30E}"/>
              </a:ext>
            </a:extLst>
          </p:cNvPr>
          <p:cNvPicPr>
            <a:picLocks noChangeAspect="1"/>
          </p:cNvPicPr>
          <p:nvPr/>
        </p:nvPicPr>
        <p:blipFill>
          <a:blip r:embed="rId4"/>
          <a:stretch>
            <a:fillRect/>
          </a:stretch>
        </p:blipFill>
        <p:spPr>
          <a:xfrm>
            <a:off x="0" y="1368797"/>
            <a:ext cx="6421297" cy="4233953"/>
          </a:xfrm>
          <a:prstGeom prst="rect">
            <a:avLst/>
          </a:prstGeom>
          <a:ln>
            <a:solidFill>
              <a:schemeClr val="tx1"/>
            </a:solidFill>
          </a:ln>
        </p:spPr>
      </p:pic>
      <p:sp>
        <p:nvSpPr>
          <p:cNvPr id="14" name="TextBox 13">
            <a:extLst>
              <a:ext uri="{FF2B5EF4-FFF2-40B4-BE49-F238E27FC236}">
                <a16:creationId xmlns:a16="http://schemas.microsoft.com/office/drawing/2014/main" id="{9B2188A3-CFD8-9B49-AA24-8EA9AC128469}"/>
              </a:ext>
            </a:extLst>
          </p:cNvPr>
          <p:cNvSpPr txBox="1"/>
          <p:nvPr/>
        </p:nvSpPr>
        <p:spPr>
          <a:xfrm>
            <a:off x="3248233" y="518149"/>
            <a:ext cx="5695534" cy="369332"/>
          </a:xfrm>
          <a:prstGeom prst="rect">
            <a:avLst/>
          </a:prstGeom>
          <a:noFill/>
        </p:spPr>
        <p:txBody>
          <a:bodyPr wrap="none" rtlCol="0">
            <a:spAutoFit/>
          </a:bodyPr>
          <a:lstStyle/>
          <a:p>
            <a:pPr algn="ctr"/>
            <a:r>
              <a:rPr lang="en-US" b="1" dirty="0"/>
              <a:t>Box Plot shows the Outlier Identification of Item Category</a:t>
            </a:r>
          </a:p>
        </p:txBody>
      </p:sp>
      <p:sp>
        <p:nvSpPr>
          <p:cNvPr id="6" name="TextBox 5">
            <a:extLst>
              <a:ext uri="{FF2B5EF4-FFF2-40B4-BE49-F238E27FC236}">
                <a16:creationId xmlns:a16="http://schemas.microsoft.com/office/drawing/2014/main" id="{DDD9E88B-F48F-6942-8665-6BF79FCB05B0}"/>
              </a:ext>
            </a:extLst>
          </p:cNvPr>
          <p:cNvSpPr txBox="1"/>
          <p:nvPr/>
        </p:nvSpPr>
        <p:spPr>
          <a:xfrm>
            <a:off x="6520543" y="1305093"/>
            <a:ext cx="5467803" cy="5450851"/>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Beverage category shows the quantity of 1 with price of </a:t>
            </a:r>
            <a:r>
              <a:rPr lang="en-IN" b="1" dirty="0"/>
              <a:t>4,315,422</a:t>
            </a:r>
          </a:p>
          <a:p>
            <a:pPr marL="285750" indent="-285750" algn="just">
              <a:lnSpc>
                <a:spcPct val="150000"/>
              </a:lnSpc>
              <a:buFont typeface="Wingdings" pitchFamily="2" charset="2"/>
              <a:buChar char="v"/>
            </a:pPr>
            <a:r>
              <a:rPr lang="en-IN" dirty="0"/>
              <a:t>Food items with 1 quantity have made sales of </a:t>
            </a:r>
            <a:r>
              <a:rPr lang="en-IN" b="1" dirty="0"/>
              <a:t>8,545,361</a:t>
            </a:r>
          </a:p>
          <a:p>
            <a:pPr marL="285750" indent="-285750" algn="just">
              <a:lnSpc>
                <a:spcPct val="150000"/>
              </a:lnSpc>
              <a:buFont typeface="Wingdings" pitchFamily="2" charset="2"/>
              <a:buChar char="v"/>
            </a:pPr>
            <a:r>
              <a:rPr lang="en-IN" dirty="0"/>
              <a:t>Liquor items with 1 quantity have made sales of  </a:t>
            </a:r>
            <a:r>
              <a:rPr lang="en-IN" b="1" dirty="0"/>
              <a:t>943,585</a:t>
            </a:r>
          </a:p>
          <a:p>
            <a:pPr marL="285750" indent="-285750" algn="just">
              <a:lnSpc>
                <a:spcPct val="150000"/>
              </a:lnSpc>
              <a:buFont typeface="Wingdings" pitchFamily="2" charset="2"/>
              <a:buChar char="v"/>
            </a:pPr>
            <a:r>
              <a:rPr lang="en-IN" dirty="0"/>
              <a:t>Liquor and Tobacco items made higher sales of </a:t>
            </a:r>
            <a:r>
              <a:rPr lang="en-IN" b="1" dirty="0"/>
              <a:t>31,342</a:t>
            </a:r>
            <a:r>
              <a:rPr lang="en-IN" dirty="0"/>
              <a:t> as well as lowest sales of </a:t>
            </a:r>
            <a:r>
              <a:rPr lang="en-IN" b="1" dirty="0"/>
              <a:t>1,980 </a:t>
            </a:r>
            <a:r>
              <a:rPr lang="en-IN" dirty="0"/>
              <a:t>with 1 quantity.</a:t>
            </a:r>
          </a:p>
          <a:p>
            <a:pPr marL="285750" indent="-285750" algn="just">
              <a:lnSpc>
                <a:spcPct val="150000"/>
              </a:lnSpc>
              <a:buFont typeface="Wingdings" pitchFamily="2" charset="2"/>
              <a:buChar char="v"/>
            </a:pPr>
            <a:r>
              <a:rPr lang="en-IN" dirty="0"/>
              <a:t>Merchandise is purchased with 1 quantity of </a:t>
            </a:r>
            <a:r>
              <a:rPr lang="en-IN" b="1" dirty="0"/>
              <a:t>99,774.</a:t>
            </a:r>
          </a:p>
          <a:p>
            <a:pPr marL="285750" indent="-285750" algn="just">
              <a:lnSpc>
                <a:spcPct val="150000"/>
              </a:lnSpc>
              <a:buFont typeface="Wingdings" pitchFamily="2" charset="2"/>
              <a:buChar char="v"/>
            </a:pPr>
            <a:r>
              <a:rPr lang="en-IN" dirty="0"/>
              <a:t>Miscellaneous items have been purchased with 1 quantity of </a:t>
            </a:r>
            <a:r>
              <a:rPr lang="en-IN" b="1" dirty="0"/>
              <a:t>155,144.</a:t>
            </a:r>
          </a:p>
          <a:p>
            <a:pPr marL="285750" indent="-285750" algn="just">
              <a:lnSpc>
                <a:spcPct val="150000"/>
              </a:lnSpc>
              <a:buFont typeface="Wingdings" pitchFamily="2" charset="2"/>
              <a:buChar char="v"/>
            </a:pPr>
            <a:r>
              <a:rPr lang="en-IN" dirty="0"/>
              <a:t>Wines with 1 quantity of </a:t>
            </a:r>
            <a:r>
              <a:rPr lang="en-IN" b="1" dirty="0"/>
              <a:t>232,987.</a:t>
            </a:r>
            <a:endParaRPr lang="en-US" dirty="0"/>
          </a:p>
        </p:txBody>
      </p:sp>
      <p:sp>
        <p:nvSpPr>
          <p:cNvPr id="8" name="TextBox 7">
            <a:extLst>
              <a:ext uri="{FF2B5EF4-FFF2-40B4-BE49-F238E27FC236}">
                <a16:creationId xmlns:a16="http://schemas.microsoft.com/office/drawing/2014/main" id="{D80C17D1-B2C2-B443-A259-D0C2959DAC7A}"/>
              </a:ext>
            </a:extLst>
          </p:cNvPr>
          <p:cNvSpPr txBox="1"/>
          <p:nvPr/>
        </p:nvSpPr>
        <p:spPr>
          <a:xfrm>
            <a:off x="120210" y="5831009"/>
            <a:ext cx="6180875" cy="646331"/>
          </a:xfrm>
          <a:prstGeom prst="rect">
            <a:avLst/>
          </a:prstGeom>
          <a:noFill/>
        </p:spPr>
        <p:txBody>
          <a:bodyPr wrap="square" rtlCol="0">
            <a:spAutoFit/>
          </a:bodyPr>
          <a:lstStyle/>
          <a:p>
            <a:pPr marL="285750" indent="-285750">
              <a:buFont typeface="Wingdings" pitchFamily="2" charset="2"/>
              <a:buChar char="v"/>
            </a:pPr>
            <a:r>
              <a:rPr lang="en-IN" dirty="0"/>
              <a:t>Tobacco have made sales of </a:t>
            </a:r>
            <a:r>
              <a:rPr lang="en-IN" b="1" dirty="0"/>
              <a:t>13,851,954 of 1 quantity</a:t>
            </a:r>
            <a:r>
              <a:rPr lang="en-IN" dirty="0"/>
              <a:t> which is higher in the restaurant.</a:t>
            </a:r>
          </a:p>
        </p:txBody>
      </p:sp>
      <p:sp>
        <p:nvSpPr>
          <p:cNvPr id="15" name="Rectangle 14">
            <a:extLst>
              <a:ext uri="{FF2B5EF4-FFF2-40B4-BE49-F238E27FC236}">
                <a16:creationId xmlns:a16="http://schemas.microsoft.com/office/drawing/2014/main" id="{A3BC860E-3338-1E4F-B80A-57A8FCE77DAD}"/>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F01B29-4125-1C43-BF2E-BCC7E52C1CF3}"/>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7" name="Rectangle 16">
            <a:extLst>
              <a:ext uri="{FF2B5EF4-FFF2-40B4-BE49-F238E27FC236}">
                <a16:creationId xmlns:a16="http://schemas.microsoft.com/office/drawing/2014/main" id="{77671216-FAE1-E441-A831-5216C210DB8B}"/>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342465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1086022" cy="1066800"/>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146970" y="217716"/>
            <a:ext cx="1045030" cy="1137717"/>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6</a:t>
              </a:r>
            </a:p>
          </p:txBody>
        </p:sp>
      </p:grpSp>
      <p:pic>
        <p:nvPicPr>
          <p:cNvPr id="5" name="Picture 4">
            <a:extLst>
              <a:ext uri="{FF2B5EF4-FFF2-40B4-BE49-F238E27FC236}">
                <a16:creationId xmlns:a16="http://schemas.microsoft.com/office/drawing/2014/main" id="{596E1034-D628-1E49-BA5E-73734F8B18FE}"/>
              </a:ext>
            </a:extLst>
          </p:cNvPr>
          <p:cNvPicPr>
            <a:picLocks noChangeAspect="1"/>
          </p:cNvPicPr>
          <p:nvPr/>
        </p:nvPicPr>
        <p:blipFill>
          <a:blip r:embed="rId4"/>
          <a:stretch>
            <a:fillRect/>
          </a:stretch>
        </p:blipFill>
        <p:spPr>
          <a:xfrm>
            <a:off x="153673" y="2949635"/>
            <a:ext cx="5942327" cy="3685048"/>
          </a:xfrm>
          <a:prstGeom prst="rect">
            <a:avLst/>
          </a:prstGeom>
          <a:ln>
            <a:solidFill>
              <a:schemeClr val="tx1"/>
            </a:solidFill>
          </a:ln>
        </p:spPr>
      </p:pic>
      <p:sp>
        <p:nvSpPr>
          <p:cNvPr id="6" name="TextBox 5">
            <a:extLst>
              <a:ext uri="{FF2B5EF4-FFF2-40B4-BE49-F238E27FC236}">
                <a16:creationId xmlns:a16="http://schemas.microsoft.com/office/drawing/2014/main" id="{7CF76896-1E4E-B247-85BC-9DA1CED0549B}"/>
              </a:ext>
            </a:extLst>
          </p:cNvPr>
          <p:cNvSpPr txBox="1"/>
          <p:nvPr/>
        </p:nvSpPr>
        <p:spPr>
          <a:xfrm>
            <a:off x="153673" y="1355433"/>
            <a:ext cx="11834672" cy="1477328"/>
          </a:xfrm>
          <a:prstGeom prst="rect">
            <a:avLst/>
          </a:prstGeom>
          <a:noFill/>
        </p:spPr>
        <p:txBody>
          <a:bodyPr wrap="square" rtlCol="0">
            <a:spAutoFit/>
          </a:bodyPr>
          <a:lstStyle/>
          <a:p>
            <a:pPr marL="285750" indent="-285750" algn="just">
              <a:buFont typeface="Wingdings" pitchFamily="2" charset="2"/>
              <a:buChar char="v"/>
            </a:pPr>
            <a:r>
              <a:rPr lang="en-US" dirty="0"/>
              <a:t>Percentage of sales shows that 1 quantity purchaser are higher in the restaurant sales and contributes of 85.99% of total sales of </a:t>
            </a:r>
            <a:r>
              <a:rPr lang="en-IN" dirty="0"/>
              <a:t>₹</a:t>
            </a:r>
            <a:r>
              <a:rPr lang="en-IN" b="1" dirty="0"/>
              <a:t>28 Million in total sales.</a:t>
            </a:r>
            <a:endParaRPr lang="en-US" dirty="0"/>
          </a:p>
          <a:p>
            <a:pPr marL="285750" indent="-285750" algn="just">
              <a:buFont typeface="Wingdings" pitchFamily="2" charset="2"/>
              <a:buChar char="v"/>
            </a:pPr>
            <a:r>
              <a:rPr lang="en-US" dirty="0"/>
              <a:t>The 2 units of quantity have contributed for the 9.91% of total sales of </a:t>
            </a:r>
            <a:r>
              <a:rPr lang="en-IN" dirty="0"/>
              <a:t>₹</a:t>
            </a:r>
            <a:r>
              <a:rPr lang="en-IN" b="1" dirty="0"/>
              <a:t>3 Million</a:t>
            </a:r>
            <a:r>
              <a:rPr lang="en-US" dirty="0"/>
              <a:t> and 3 units of quantity have contributed 2.17%  of </a:t>
            </a:r>
            <a:r>
              <a:rPr lang="en-IN" dirty="0"/>
              <a:t>₹</a:t>
            </a:r>
            <a:r>
              <a:rPr lang="en-IN" b="1" dirty="0"/>
              <a:t>713 K </a:t>
            </a:r>
            <a:r>
              <a:rPr lang="en-US" dirty="0"/>
              <a:t>and 4 units of quantity have contributed 0.95% of total sales with </a:t>
            </a:r>
            <a:r>
              <a:rPr lang="en-IN" dirty="0"/>
              <a:t>₹</a:t>
            </a:r>
            <a:r>
              <a:rPr lang="en-IN" b="1" dirty="0"/>
              <a:t>310 K</a:t>
            </a:r>
            <a:r>
              <a:rPr lang="en-US" dirty="0"/>
              <a:t>.</a:t>
            </a:r>
          </a:p>
          <a:p>
            <a:pPr marL="285750" indent="-285750" algn="just">
              <a:buFont typeface="Wingdings" pitchFamily="2" charset="2"/>
              <a:buChar char="v"/>
            </a:pPr>
            <a:r>
              <a:rPr lang="en-US" dirty="0"/>
              <a:t>Percentage is decreasing constantly with quantity increasing in units. 30 units of quantity shows 0% contribution in sales.</a:t>
            </a:r>
          </a:p>
        </p:txBody>
      </p:sp>
      <p:pic>
        <p:nvPicPr>
          <p:cNvPr id="8" name="Picture 7">
            <a:extLst>
              <a:ext uri="{FF2B5EF4-FFF2-40B4-BE49-F238E27FC236}">
                <a16:creationId xmlns:a16="http://schemas.microsoft.com/office/drawing/2014/main" id="{6583F7D6-804D-3542-AB5A-620652E3DC16}"/>
              </a:ext>
            </a:extLst>
          </p:cNvPr>
          <p:cNvPicPr>
            <a:picLocks noChangeAspect="1"/>
          </p:cNvPicPr>
          <p:nvPr/>
        </p:nvPicPr>
        <p:blipFill rotWithShape="1">
          <a:blip r:embed="rId5"/>
          <a:srcRect r="10179"/>
          <a:stretch/>
        </p:blipFill>
        <p:spPr>
          <a:xfrm>
            <a:off x="6096000" y="2945759"/>
            <a:ext cx="6096000" cy="3688924"/>
          </a:xfrm>
          <a:prstGeom prst="rect">
            <a:avLst/>
          </a:prstGeom>
          <a:ln>
            <a:solidFill>
              <a:schemeClr val="tx1"/>
            </a:solidFill>
          </a:ln>
        </p:spPr>
      </p:pic>
      <p:sp>
        <p:nvSpPr>
          <p:cNvPr id="9" name="TextBox 8">
            <a:extLst>
              <a:ext uri="{FF2B5EF4-FFF2-40B4-BE49-F238E27FC236}">
                <a16:creationId xmlns:a16="http://schemas.microsoft.com/office/drawing/2014/main" id="{73D3E6A1-7367-7B4C-8506-9732E36DEBCA}"/>
              </a:ext>
            </a:extLst>
          </p:cNvPr>
          <p:cNvSpPr txBox="1"/>
          <p:nvPr/>
        </p:nvSpPr>
        <p:spPr>
          <a:xfrm>
            <a:off x="1491343" y="276284"/>
            <a:ext cx="9296400" cy="923330"/>
          </a:xfrm>
          <a:prstGeom prst="rect">
            <a:avLst/>
          </a:prstGeom>
          <a:noFill/>
        </p:spPr>
        <p:txBody>
          <a:bodyPr wrap="square" rtlCol="0">
            <a:spAutoFit/>
          </a:bodyPr>
          <a:lstStyle/>
          <a:p>
            <a:pPr algn="ctr"/>
            <a:r>
              <a:rPr lang="en-US" b="1" dirty="0"/>
              <a:t>Percentage and Frequency of Sales with Quantity</a:t>
            </a:r>
          </a:p>
          <a:p>
            <a:pPr algn="ctr"/>
            <a:r>
              <a:rPr lang="en-US" dirty="0">
                <a:solidFill>
                  <a:schemeClr val="bg1">
                    <a:lumMod val="50000"/>
                  </a:schemeClr>
                </a:solidFill>
              </a:rPr>
              <a:t>The Frequency chart shows the distinguishing of the less quantity is contributing higher sales and same as percentage of sales in the Restaurant</a:t>
            </a:r>
          </a:p>
        </p:txBody>
      </p:sp>
      <p:sp>
        <p:nvSpPr>
          <p:cNvPr id="14" name="Rectangle 13">
            <a:extLst>
              <a:ext uri="{FF2B5EF4-FFF2-40B4-BE49-F238E27FC236}">
                <a16:creationId xmlns:a16="http://schemas.microsoft.com/office/drawing/2014/main" id="{E9CFFCC5-60AF-C64E-9AE2-7230C7A7B04E}"/>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FACAD5B-141B-C44D-877B-CF0E261B2FEA}"/>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BCFE61A2-3443-6B4A-8D23-70DEB3245F9F}"/>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259113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872161" cy="856725"/>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978991E-385C-964A-9F53-F5BD0557D0FB}"/>
              </a:ext>
            </a:extLst>
          </p:cNvPr>
          <p:cNvPicPr>
            <a:picLocks noChangeAspect="1"/>
          </p:cNvPicPr>
          <p:nvPr/>
        </p:nvPicPr>
        <p:blipFill>
          <a:blip r:embed="rId3"/>
          <a:stretch>
            <a:fillRect/>
          </a:stretch>
        </p:blipFill>
        <p:spPr>
          <a:xfrm>
            <a:off x="4041654" y="1186700"/>
            <a:ext cx="8150347" cy="4016453"/>
          </a:xfrm>
          <a:prstGeom prst="rect">
            <a:avLst/>
          </a:prstGeom>
        </p:spPr>
      </p:pic>
      <p:grpSp>
        <p:nvGrpSpPr>
          <p:cNvPr id="3" name="Group 2">
            <a:extLst>
              <a:ext uri="{FF2B5EF4-FFF2-40B4-BE49-F238E27FC236}">
                <a16:creationId xmlns:a16="http://schemas.microsoft.com/office/drawing/2014/main" id="{18B617E4-B9DD-1C43-8957-A72B01F82418}"/>
              </a:ext>
            </a:extLst>
          </p:cNvPr>
          <p:cNvGrpSpPr/>
          <p:nvPr/>
        </p:nvGrpSpPr>
        <p:grpSpPr>
          <a:xfrm>
            <a:off x="11179630" y="152400"/>
            <a:ext cx="1055914" cy="1077684"/>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4"/>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7</a:t>
              </a:r>
            </a:p>
          </p:txBody>
        </p:sp>
      </p:grpSp>
      <p:sp>
        <p:nvSpPr>
          <p:cNvPr id="6" name="TextBox 5">
            <a:extLst>
              <a:ext uri="{FF2B5EF4-FFF2-40B4-BE49-F238E27FC236}">
                <a16:creationId xmlns:a16="http://schemas.microsoft.com/office/drawing/2014/main" id="{BB36D7B5-D8EB-184E-92A9-AA337DA25BFD}"/>
              </a:ext>
            </a:extLst>
          </p:cNvPr>
          <p:cNvSpPr txBox="1"/>
          <p:nvPr/>
        </p:nvSpPr>
        <p:spPr>
          <a:xfrm>
            <a:off x="4023798" y="395131"/>
            <a:ext cx="4093029" cy="369332"/>
          </a:xfrm>
          <a:prstGeom prst="rect">
            <a:avLst/>
          </a:prstGeom>
          <a:noFill/>
        </p:spPr>
        <p:txBody>
          <a:bodyPr wrap="square" rtlCol="0">
            <a:spAutoFit/>
          </a:bodyPr>
          <a:lstStyle/>
          <a:p>
            <a:pPr algn="ctr"/>
            <a:r>
              <a:rPr lang="en-US" b="1" dirty="0"/>
              <a:t>Comparison of Quantity vs Profit</a:t>
            </a:r>
          </a:p>
        </p:txBody>
      </p:sp>
      <p:sp>
        <p:nvSpPr>
          <p:cNvPr id="7" name="TextBox 6">
            <a:extLst>
              <a:ext uri="{FF2B5EF4-FFF2-40B4-BE49-F238E27FC236}">
                <a16:creationId xmlns:a16="http://schemas.microsoft.com/office/drawing/2014/main" id="{A1CDAB45-6911-4E43-83A2-4D3C3BF687BD}"/>
              </a:ext>
            </a:extLst>
          </p:cNvPr>
          <p:cNvSpPr txBox="1"/>
          <p:nvPr/>
        </p:nvSpPr>
        <p:spPr>
          <a:xfrm>
            <a:off x="206830" y="1306286"/>
            <a:ext cx="3834824" cy="5035353"/>
          </a:xfrm>
          <a:prstGeom prst="rect">
            <a:avLst/>
          </a:prstGeom>
          <a:noFill/>
        </p:spPr>
        <p:txBody>
          <a:bodyPr wrap="square" rtlCol="0">
            <a:spAutoFit/>
          </a:bodyPr>
          <a:lstStyle/>
          <a:p>
            <a:pPr marL="285750" indent="-285750" algn="just">
              <a:lnSpc>
                <a:spcPct val="150000"/>
              </a:lnSpc>
              <a:buFont typeface="Wingdings" pitchFamily="2" charset="2"/>
              <a:buChar char="v"/>
            </a:pPr>
            <a:r>
              <a:rPr lang="en-US" dirty="0"/>
              <a:t>Item Category shows that increased quantity with increased sales for Food Items and decreased quantity with decreased Sales for Liquor, Wines, Liquor and Tobacco.</a:t>
            </a:r>
          </a:p>
          <a:p>
            <a:pPr marL="285750" indent="-285750" algn="just">
              <a:lnSpc>
                <a:spcPct val="150000"/>
              </a:lnSpc>
              <a:buFont typeface="Wingdings" pitchFamily="2" charset="2"/>
              <a:buChar char="v"/>
            </a:pPr>
            <a:r>
              <a:rPr lang="en-US" dirty="0"/>
              <a:t>Bill Number shows the comparison with Item Category explains that beverage items are maintain its quantity and price are constantly in values and Food category is scattered across plots which shows variations.</a:t>
            </a:r>
          </a:p>
        </p:txBody>
      </p:sp>
      <p:sp>
        <p:nvSpPr>
          <p:cNvPr id="9" name="TextBox 8">
            <a:extLst>
              <a:ext uri="{FF2B5EF4-FFF2-40B4-BE49-F238E27FC236}">
                <a16:creationId xmlns:a16="http://schemas.microsoft.com/office/drawing/2014/main" id="{7601B75C-9FF7-8146-B76B-66F6B9526856}"/>
              </a:ext>
            </a:extLst>
          </p:cNvPr>
          <p:cNvSpPr txBox="1"/>
          <p:nvPr/>
        </p:nvSpPr>
        <p:spPr>
          <a:xfrm>
            <a:off x="4077737" y="5203153"/>
            <a:ext cx="8157807" cy="1295868"/>
          </a:xfrm>
          <a:prstGeom prst="rect">
            <a:avLst/>
          </a:prstGeom>
          <a:noFill/>
        </p:spPr>
        <p:txBody>
          <a:bodyPr wrap="square" rtlCol="0">
            <a:spAutoFit/>
          </a:bodyPr>
          <a:lstStyle/>
          <a:p>
            <a:pPr marL="285750" indent="-285750">
              <a:lnSpc>
                <a:spcPct val="150000"/>
              </a:lnSpc>
              <a:buFont typeface="Wingdings" pitchFamily="2" charset="2"/>
              <a:buChar char="v"/>
            </a:pPr>
            <a:r>
              <a:rPr lang="en-US" dirty="0"/>
              <a:t>Item Description shows the quantity and price is following pattern which shows increased in item quantity increases in Price too and the maximum is targeted by Tobacco items.</a:t>
            </a:r>
          </a:p>
        </p:txBody>
      </p:sp>
      <p:sp>
        <p:nvSpPr>
          <p:cNvPr id="14" name="Rectangle 13">
            <a:extLst>
              <a:ext uri="{FF2B5EF4-FFF2-40B4-BE49-F238E27FC236}">
                <a16:creationId xmlns:a16="http://schemas.microsoft.com/office/drawing/2014/main" id="{3FE2E1BE-0CE8-FF4C-BD18-C02B9B3EC976}"/>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ABEDFCC-B884-FD4A-89C0-64C008F970CA}"/>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6" name="Rectangle 15">
            <a:extLst>
              <a:ext uri="{FF2B5EF4-FFF2-40B4-BE49-F238E27FC236}">
                <a16:creationId xmlns:a16="http://schemas.microsoft.com/office/drawing/2014/main" id="{6EA7BC71-85DA-7042-8DE3-A9F0A42EF6C7}"/>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10635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146EFB-1DFB-3840-ACCD-86F9FA58A1FA}"/>
              </a:ext>
            </a:extLst>
          </p:cNvPr>
          <p:cNvPicPr>
            <a:picLocks noChangeAspect="1"/>
          </p:cNvPicPr>
          <p:nvPr/>
        </p:nvPicPr>
        <p:blipFill rotWithShape="1">
          <a:blip r:embed="rId2"/>
          <a:srcRect l="14444" t="9366" r="13809" b="20158"/>
          <a:stretch/>
        </p:blipFill>
        <p:spPr>
          <a:xfrm>
            <a:off x="153674" y="217716"/>
            <a:ext cx="864383" cy="849084"/>
          </a:xfrm>
          <a:prstGeom prst="ellipse">
            <a:avLst/>
          </a:prstGeom>
        </p:spPr>
      </p:pic>
      <p:sp>
        <p:nvSpPr>
          <p:cNvPr id="13" name="Rectangle 12">
            <a:extLst>
              <a:ext uri="{FF2B5EF4-FFF2-40B4-BE49-F238E27FC236}">
                <a16:creationId xmlns:a16="http://schemas.microsoft.com/office/drawing/2014/main" id="{242904FC-D905-6943-9D9F-171DB08E3F16}"/>
              </a:ext>
            </a:extLst>
          </p:cNvPr>
          <p:cNvSpPr/>
          <p:nvPr/>
        </p:nvSpPr>
        <p:spPr>
          <a:xfrm>
            <a:off x="6096000" y="0"/>
            <a:ext cx="6096000" cy="163286"/>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18B617E4-B9DD-1C43-8957-A72B01F82418}"/>
              </a:ext>
            </a:extLst>
          </p:cNvPr>
          <p:cNvGrpSpPr/>
          <p:nvPr/>
        </p:nvGrpSpPr>
        <p:grpSpPr>
          <a:xfrm>
            <a:off x="11201400" y="146799"/>
            <a:ext cx="990600" cy="920001"/>
            <a:chOff x="11146970" y="5567883"/>
            <a:chExt cx="1045030" cy="1137717"/>
          </a:xfrm>
        </p:grpSpPr>
        <p:pic>
          <p:nvPicPr>
            <p:cNvPr id="19" name="Picture 18">
              <a:extLst>
                <a:ext uri="{FF2B5EF4-FFF2-40B4-BE49-F238E27FC236}">
                  <a16:creationId xmlns:a16="http://schemas.microsoft.com/office/drawing/2014/main" id="{79B1D9B5-299C-8442-A6F1-E8B8EB92250E}"/>
                </a:ext>
              </a:extLst>
            </p:cNvPr>
            <p:cNvPicPr>
              <a:picLocks noChangeAspect="1"/>
            </p:cNvPicPr>
            <p:nvPr/>
          </p:nvPicPr>
          <p:blipFill rotWithShape="1">
            <a:blip r:embed="rId3"/>
            <a:srcRect l="11766" r="7563"/>
            <a:stretch/>
          </p:blipFill>
          <p:spPr>
            <a:xfrm>
              <a:off x="11146970" y="5567883"/>
              <a:ext cx="1045030" cy="1137717"/>
            </a:xfrm>
            <a:prstGeom prst="rect">
              <a:avLst/>
            </a:prstGeom>
          </p:spPr>
        </p:pic>
        <p:sp>
          <p:nvSpPr>
            <p:cNvPr id="2" name="TextBox 1">
              <a:extLst>
                <a:ext uri="{FF2B5EF4-FFF2-40B4-BE49-F238E27FC236}">
                  <a16:creationId xmlns:a16="http://schemas.microsoft.com/office/drawing/2014/main" id="{AB7937B0-2634-0A44-8491-600A05A36EF1}"/>
                </a:ext>
              </a:extLst>
            </p:cNvPr>
            <p:cNvSpPr txBox="1"/>
            <p:nvPr/>
          </p:nvSpPr>
          <p:spPr>
            <a:xfrm>
              <a:off x="11350624" y="6180107"/>
              <a:ext cx="637722" cy="307777"/>
            </a:xfrm>
            <a:prstGeom prst="rect">
              <a:avLst/>
            </a:prstGeom>
            <a:noFill/>
          </p:spPr>
          <p:txBody>
            <a:bodyPr wrap="square" rtlCol="0">
              <a:spAutoFit/>
            </a:bodyPr>
            <a:lstStyle/>
            <a:p>
              <a:r>
                <a:rPr lang="en-US" sz="1400" b="1" dirty="0"/>
                <a:t>Cup 8</a:t>
              </a:r>
            </a:p>
          </p:txBody>
        </p:sp>
      </p:grpSp>
      <p:pic>
        <p:nvPicPr>
          <p:cNvPr id="7" name="Picture 6">
            <a:extLst>
              <a:ext uri="{FF2B5EF4-FFF2-40B4-BE49-F238E27FC236}">
                <a16:creationId xmlns:a16="http://schemas.microsoft.com/office/drawing/2014/main" id="{8430322D-859D-E047-9AC5-DC576433AB1F}"/>
              </a:ext>
            </a:extLst>
          </p:cNvPr>
          <p:cNvPicPr>
            <a:picLocks noChangeAspect="1"/>
          </p:cNvPicPr>
          <p:nvPr/>
        </p:nvPicPr>
        <p:blipFill>
          <a:blip r:embed="rId4"/>
          <a:stretch>
            <a:fillRect/>
          </a:stretch>
        </p:blipFill>
        <p:spPr>
          <a:xfrm>
            <a:off x="-21772" y="1282666"/>
            <a:ext cx="7509742" cy="3700766"/>
          </a:xfrm>
          <a:prstGeom prst="rect">
            <a:avLst/>
          </a:prstGeom>
        </p:spPr>
      </p:pic>
      <p:sp>
        <p:nvSpPr>
          <p:cNvPr id="8" name="TextBox 7">
            <a:extLst>
              <a:ext uri="{FF2B5EF4-FFF2-40B4-BE49-F238E27FC236}">
                <a16:creationId xmlns:a16="http://schemas.microsoft.com/office/drawing/2014/main" id="{9AFA693F-EC7E-7F46-879A-0FD4194B4FCC}"/>
              </a:ext>
            </a:extLst>
          </p:cNvPr>
          <p:cNvSpPr txBox="1"/>
          <p:nvPr/>
        </p:nvSpPr>
        <p:spPr>
          <a:xfrm>
            <a:off x="2449286" y="359229"/>
            <a:ext cx="7430304" cy="646331"/>
          </a:xfrm>
          <a:prstGeom prst="rect">
            <a:avLst/>
          </a:prstGeom>
          <a:noFill/>
        </p:spPr>
        <p:txBody>
          <a:bodyPr wrap="none" rtlCol="0">
            <a:spAutoFit/>
          </a:bodyPr>
          <a:lstStyle/>
          <a:p>
            <a:pPr algn="ctr"/>
            <a:r>
              <a:rPr lang="en-US" b="1" dirty="0"/>
              <a:t>The Line Charts explains the Sales over Months, Week, Days and Time</a:t>
            </a:r>
          </a:p>
          <a:p>
            <a:pPr algn="ctr"/>
            <a:r>
              <a:rPr lang="en-US" dirty="0"/>
              <a:t>Line chart explained with increasing trend over the period of the overall Time</a:t>
            </a:r>
          </a:p>
        </p:txBody>
      </p:sp>
      <p:sp>
        <p:nvSpPr>
          <p:cNvPr id="9" name="TextBox 8">
            <a:extLst>
              <a:ext uri="{FF2B5EF4-FFF2-40B4-BE49-F238E27FC236}">
                <a16:creationId xmlns:a16="http://schemas.microsoft.com/office/drawing/2014/main" id="{B8CEB28E-58B4-F84E-AC7C-CDC8FBFE755C}"/>
              </a:ext>
            </a:extLst>
          </p:cNvPr>
          <p:cNvSpPr txBox="1"/>
          <p:nvPr/>
        </p:nvSpPr>
        <p:spPr>
          <a:xfrm>
            <a:off x="7493926" y="1208318"/>
            <a:ext cx="4698074" cy="3970318"/>
          </a:xfrm>
          <a:prstGeom prst="rect">
            <a:avLst/>
          </a:prstGeom>
          <a:noFill/>
        </p:spPr>
        <p:txBody>
          <a:bodyPr wrap="square" rtlCol="0">
            <a:spAutoFit/>
          </a:bodyPr>
          <a:lstStyle/>
          <a:p>
            <a:pPr marL="285750" indent="-285750" algn="just">
              <a:buFont typeface="Wingdings" pitchFamily="2" charset="2"/>
              <a:buChar char="v"/>
            </a:pPr>
            <a:r>
              <a:rPr lang="en-US" dirty="0"/>
              <a:t>Sales over Months shows that highest peak in December and lowest sales in May and June. The highest sales recorded in December is </a:t>
            </a:r>
            <a:r>
              <a:rPr lang="en-IN" dirty="0"/>
              <a:t>₹</a:t>
            </a:r>
            <a:r>
              <a:rPr lang="en-US" b="1" dirty="0"/>
              <a:t>3,474K</a:t>
            </a:r>
          </a:p>
          <a:p>
            <a:pPr algn="just"/>
            <a:endParaRPr lang="en-US" b="1" dirty="0"/>
          </a:p>
          <a:p>
            <a:pPr marL="285750" indent="-285750" algn="just">
              <a:buFont typeface="Wingdings" pitchFamily="2" charset="2"/>
              <a:buChar char="v"/>
            </a:pPr>
            <a:r>
              <a:rPr lang="en-US" dirty="0"/>
              <a:t>The sales over week is showing the Increase - Decrease - Increase pattern which is fluctuated and shows highest sales in Saturdays with </a:t>
            </a:r>
            <a:r>
              <a:rPr lang="en-IN" dirty="0"/>
              <a:t>₹</a:t>
            </a:r>
            <a:r>
              <a:rPr lang="en-IN" b="1" dirty="0"/>
              <a:t>5 Million</a:t>
            </a:r>
          </a:p>
          <a:p>
            <a:pPr algn="just"/>
            <a:endParaRPr lang="en-IN" b="1" dirty="0"/>
          </a:p>
          <a:p>
            <a:pPr marL="285750" indent="-285750" algn="just">
              <a:buFont typeface="Wingdings" pitchFamily="2" charset="2"/>
              <a:buChar char="v"/>
            </a:pPr>
            <a:r>
              <a:rPr lang="en-IN" dirty="0"/>
              <a:t>Days are showing the normal seasonality found in the trend which is constant and showing highest sales on </a:t>
            </a:r>
            <a:r>
              <a:rPr lang="en-IN" b="1" dirty="0"/>
              <a:t>December 31</a:t>
            </a:r>
            <a:r>
              <a:rPr lang="en-IN" b="1" baseline="30000" dirty="0"/>
              <a:t>st</a:t>
            </a:r>
            <a:r>
              <a:rPr lang="en-IN" b="1" dirty="0"/>
              <a:t> of </a:t>
            </a:r>
            <a:r>
              <a:rPr lang="en-IN" dirty="0"/>
              <a:t>₹</a:t>
            </a:r>
            <a:r>
              <a:rPr lang="en-IN" b="1" dirty="0"/>
              <a:t>250K</a:t>
            </a:r>
            <a:r>
              <a:rPr lang="en-IN" dirty="0"/>
              <a:t> which is not measured in 365 days.</a:t>
            </a:r>
            <a:endParaRPr lang="en-US" b="1" dirty="0"/>
          </a:p>
        </p:txBody>
      </p:sp>
      <p:sp>
        <p:nvSpPr>
          <p:cNvPr id="14" name="TextBox 13">
            <a:extLst>
              <a:ext uri="{FF2B5EF4-FFF2-40B4-BE49-F238E27FC236}">
                <a16:creationId xmlns:a16="http://schemas.microsoft.com/office/drawing/2014/main" id="{0E7AAB22-5F5C-CC40-9A47-E3B70A396490}"/>
              </a:ext>
            </a:extLst>
          </p:cNvPr>
          <p:cNvSpPr txBox="1"/>
          <p:nvPr/>
        </p:nvSpPr>
        <p:spPr>
          <a:xfrm>
            <a:off x="108857" y="5160732"/>
            <a:ext cx="11974286" cy="1477328"/>
          </a:xfrm>
          <a:prstGeom prst="rect">
            <a:avLst/>
          </a:prstGeom>
          <a:noFill/>
        </p:spPr>
        <p:txBody>
          <a:bodyPr wrap="square" rtlCol="0">
            <a:spAutoFit/>
          </a:bodyPr>
          <a:lstStyle/>
          <a:p>
            <a:pPr marL="285750" indent="-285750" algn="just">
              <a:buFont typeface="Wingdings" pitchFamily="2" charset="2"/>
              <a:buChar char="v"/>
            </a:pPr>
            <a:r>
              <a:rPr lang="en-US" dirty="0"/>
              <a:t>Peak hours of the café restaurant is measured from 3 PM to 12 AM and sudden decrease from 1 AM which shows seasonal changes in the sales. The highest peak time measured as 8 PM with sales of </a:t>
            </a:r>
            <a:r>
              <a:rPr lang="en-IN" dirty="0"/>
              <a:t>₹ </a:t>
            </a:r>
            <a:r>
              <a:rPr lang="en-IN" b="1" dirty="0"/>
              <a:t>3,001 K</a:t>
            </a:r>
          </a:p>
          <a:p>
            <a:pPr algn="just"/>
            <a:endParaRPr lang="en-IN" b="1" dirty="0"/>
          </a:p>
          <a:p>
            <a:pPr marL="285750" indent="-285750" algn="just">
              <a:buFont typeface="Wingdings" pitchFamily="2" charset="2"/>
              <a:buChar char="v"/>
            </a:pPr>
            <a:r>
              <a:rPr lang="en-IN" b="1" dirty="0"/>
              <a:t>The increasing trend shows the P value &lt; 0.5 which is significant in all variable periods and can be impute in increased sales for the next set of months, weeks, days and time.</a:t>
            </a:r>
            <a:endParaRPr lang="en-US" b="1" dirty="0"/>
          </a:p>
        </p:txBody>
      </p:sp>
      <p:sp>
        <p:nvSpPr>
          <p:cNvPr id="15" name="Rectangle 14">
            <a:extLst>
              <a:ext uri="{FF2B5EF4-FFF2-40B4-BE49-F238E27FC236}">
                <a16:creationId xmlns:a16="http://schemas.microsoft.com/office/drawing/2014/main" id="{5A90CFB0-CD04-B94C-B953-3E756DBF9312}"/>
              </a:ext>
            </a:extLst>
          </p:cNvPr>
          <p:cNvSpPr/>
          <p:nvPr/>
        </p:nvSpPr>
        <p:spPr>
          <a:xfrm>
            <a:off x="0" y="6705600"/>
            <a:ext cx="6096000" cy="152400"/>
          </a:xfrm>
          <a:prstGeom prst="rect">
            <a:avLst/>
          </a:prstGeom>
          <a:solidFill>
            <a:srgbClr val="471D0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A4B3A1E-D174-2F4B-A461-D25849D36534}"/>
              </a:ext>
            </a:extLst>
          </p:cNvPr>
          <p:cNvSpPr/>
          <p:nvPr/>
        </p:nvSpPr>
        <p:spPr>
          <a:xfrm>
            <a:off x="0" y="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
        <p:nvSpPr>
          <p:cNvPr id="17" name="Rectangle 16">
            <a:extLst>
              <a:ext uri="{FF2B5EF4-FFF2-40B4-BE49-F238E27FC236}">
                <a16:creationId xmlns:a16="http://schemas.microsoft.com/office/drawing/2014/main" id="{5984ECEE-2522-A142-955C-ACE23CBBCBE9}"/>
              </a:ext>
            </a:extLst>
          </p:cNvPr>
          <p:cNvSpPr/>
          <p:nvPr/>
        </p:nvSpPr>
        <p:spPr>
          <a:xfrm>
            <a:off x="6096000" y="6705600"/>
            <a:ext cx="6096000" cy="163286"/>
          </a:xfrm>
          <a:prstGeom prst="rect">
            <a:avLst/>
          </a:prstGeom>
          <a:solidFill>
            <a:srgbClr val="CCB08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Marketing and Retail Analytics – Coffee Café</a:t>
            </a:r>
          </a:p>
        </p:txBody>
      </p:sp>
    </p:spTree>
    <p:extLst>
      <p:ext uri="{BB962C8B-B14F-4D97-AF65-F5344CB8AC3E}">
        <p14:creationId xmlns:p14="http://schemas.microsoft.com/office/powerpoint/2010/main" val="2712940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2789</Words>
  <Application>Microsoft Macintosh PowerPoint</Application>
  <PresentationFormat>Widescreen</PresentationFormat>
  <Paragraphs>187</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Rounded MT Bold</vt:lpstr>
      <vt:lpstr>Calibri</vt:lpstr>
      <vt:lpstr>Calibri Light</vt:lpstr>
      <vt:lpstr>Tableau 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Numer P</dc:creator>
  <cp:lastModifiedBy>Numer P</cp:lastModifiedBy>
  <cp:revision>66</cp:revision>
  <dcterms:created xsi:type="dcterms:W3CDTF">2020-09-20T07:01:30Z</dcterms:created>
  <dcterms:modified xsi:type="dcterms:W3CDTF">2020-09-20T18:12:48Z</dcterms:modified>
</cp:coreProperties>
</file>