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07" r:id="rId2"/>
    <p:sldId id="30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23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C959C-7AAF-4B13-AD24-3787223536D9}" type="datetimeFigureOut">
              <a:rPr lang="en-NZ" smtClean="0"/>
              <a:t>27/03/2023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0FA0D-D1D6-4F10-B09C-4E3BDF61A0BA}" type="slidenum">
              <a:rPr lang="en-NZ" smtClean="0"/>
              <a:t>‹#›</a:t>
            </a:fld>
            <a:endParaRPr lang="en-NZ"/>
          </a:p>
        </p:txBody>
      </p:sp>
    </p:spTree>
    <p:extLst>
      <p:ext uri="{BB962C8B-B14F-4D97-AF65-F5344CB8AC3E}">
        <p14:creationId xmlns:p14="http://schemas.microsoft.com/office/powerpoint/2010/main" val="2697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236538" y="795338"/>
            <a:ext cx="7064376" cy="3975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59141" y="5035617"/>
            <a:ext cx="5273124" cy="4770583"/>
          </a:xfrm>
          <a:prstGeom prst="rect">
            <a:avLst/>
          </a:prstGeom>
        </p:spPr>
        <p:txBody>
          <a:bodyPr spcFirstLastPara="1" wrap="square" lIns="93162" tIns="93162" rIns="93162" bIns="93162" anchor="t" anchorCtr="0">
            <a:noAutofit/>
          </a:bodyPr>
          <a:lstStyle/>
          <a:p>
            <a:pPr marL="0" indent="0">
              <a:buClr>
                <a:schemeClr val="dk1"/>
              </a:buClr>
              <a:buSzPts val="1100"/>
              <a:buNone/>
            </a:pPr>
            <a:endParaRPr lang="en-US" dirty="0">
              <a:solidFill>
                <a:schemeClr val="dk1"/>
              </a:solidFill>
            </a:endParaRPr>
          </a:p>
          <a:p>
            <a:pPr marL="0" indent="0">
              <a:buClr>
                <a:schemeClr val="dk1"/>
              </a:buClr>
              <a:buSzPts val="1100"/>
              <a:buNone/>
            </a:pPr>
            <a:endParaRPr lang="en-US" dirty="0">
              <a:solidFill>
                <a:schemeClr val="dk1"/>
              </a:solidFill>
            </a:endParaRPr>
          </a:p>
          <a:p>
            <a:pPr marL="0" indent="0">
              <a:buClr>
                <a:schemeClr val="dk1"/>
              </a:buClr>
              <a:buSzPts val="1100"/>
              <a:buNone/>
            </a:pPr>
            <a:endParaRPr lang="en-US" dirty="0">
              <a:solidFill>
                <a:schemeClr val="dk1"/>
              </a:solidFill>
            </a:endParaRPr>
          </a:p>
          <a:p>
            <a:pPr marL="0" indent="0">
              <a:buNone/>
            </a:pPr>
            <a:r>
              <a:rPr lang="en" dirty="0">
                <a:solidFill>
                  <a:schemeClr val="dk1"/>
                </a:solidFill>
              </a:rPr>
              <a:t>Download more </a:t>
            </a:r>
            <a:r>
              <a:rPr lang="en" u="sng" dirty="0">
                <a:solidFill>
                  <a:schemeClr val="accent5"/>
                </a:solidFill>
                <a:hlinkClick r:id="rId3"/>
              </a:rPr>
              <a:t>poster presentation templates</a:t>
            </a:r>
            <a:r>
              <a:rPr lang="en" dirty="0">
                <a:solidFill>
                  <a:schemeClr val="dk1"/>
                </a:solidFill>
              </a:rPr>
              <a:t> from FPPT.com</a:t>
            </a:r>
            <a:endParaRPr lang="en-US" dirty="0"/>
          </a:p>
        </p:txBody>
      </p:sp>
    </p:spTree>
    <p:extLst>
      <p:ext uri="{BB962C8B-B14F-4D97-AF65-F5344CB8AC3E}">
        <p14:creationId xmlns:p14="http://schemas.microsoft.com/office/powerpoint/2010/main" val="258412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236538" y="795338"/>
            <a:ext cx="7064376" cy="3975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59141" y="5035617"/>
            <a:ext cx="5273124" cy="4770583"/>
          </a:xfrm>
          <a:prstGeom prst="rect">
            <a:avLst/>
          </a:prstGeom>
        </p:spPr>
        <p:txBody>
          <a:bodyPr spcFirstLastPara="1" wrap="square" lIns="93162" tIns="93162" rIns="93162" bIns="93162" anchor="t" anchorCtr="0">
            <a:noAutofit/>
          </a:bodyPr>
          <a:lstStyle/>
          <a:p>
            <a:pPr marL="0" indent="0">
              <a:buClr>
                <a:schemeClr val="dk1"/>
              </a:buClr>
              <a:buSzPts val="1100"/>
              <a:buNone/>
            </a:pPr>
            <a:endParaRPr lang="en-US" dirty="0">
              <a:solidFill>
                <a:schemeClr val="dk1"/>
              </a:solidFill>
            </a:endParaRPr>
          </a:p>
          <a:p>
            <a:pPr marL="0" indent="0">
              <a:buClr>
                <a:schemeClr val="dk1"/>
              </a:buClr>
              <a:buSzPts val="1100"/>
              <a:buNone/>
            </a:pPr>
            <a:endParaRPr lang="en-US" dirty="0">
              <a:solidFill>
                <a:schemeClr val="dk1"/>
              </a:solidFill>
            </a:endParaRPr>
          </a:p>
          <a:p>
            <a:pPr marL="0" indent="0">
              <a:buClr>
                <a:schemeClr val="dk1"/>
              </a:buClr>
              <a:buSzPts val="1100"/>
              <a:buNone/>
            </a:pPr>
            <a:endParaRPr lang="en-US" dirty="0">
              <a:solidFill>
                <a:schemeClr val="dk1"/>
              </a:solidFill>
            </a:endParaRPr>
          </a:p>
          <a:p>
            <a:pPr marL="0" indent="0">
              <a:buNone/>
            </a:pPr>
            <a:r>
              <a:rPr lang="en" dirty="0">
                <a:solidFill>
                  <a:schemeClr val="dk1"/>
                </a:solidFill>
              </a:rPr>
              <a:t>Download more </a:t>
            </a:r>
            <a:r>
              <a:rPr lang="en" u="sng" dirty="0">
                <a:solidFill>
                  <a:schemeClr val="accent5"/>
                </a:solidFill>
                <a:hlinkClick r:id="rId3"/>
              </a:rPr>
              <a:t>poster presentation templates</a:t>
            </a:r>
            <a:r>
              <a:rPr lang="en" dirty="0">
                <a:solidFill>
                  <a:schemeClr val="dk1"/>
                </a:solidFill>
              </a:rPr>
              <a:t> from FPPT.com</a:t>
            </a:r>
            <a:endParaRPr lang="en-US" dirty="0"/>
          </a:p>
        </p:txBody>
      </p:sp>
    </p:spTree>
    <p:extLst>
      <p:ext uri="{BB962C8B-B14F-4D97-AF65-F5344CB8AC3E}">
        <p14:creationId xmlns:p14="http://schemas.microsoft.com/office/powerpoint/2010/main" val="32633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F998-FDF4-2948-A2F5-17D194DD1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B1614BF-BE5A-7927-5150-F2A4A1D86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6C6C605-2416-F2B4-8F4F-67E381FEC07B}"/>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DBB49C45-D921-477B-7AA4-4976384D66B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40E500C-D423-E8BA-59E9-FC50D879C3CD}"/>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35039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D6E1-6C95-F68D-3710-988AC2759EF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01E1BD2-12A7-66B4-A3A0-4EEE5A40D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A442E68-D738-8ECD-3451-455BD2F38638}"/>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4F854D71-B5D5-BEF6-DBFA-5521E03A020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E40DDE-63F2-7C77-A261-E3C95C3956E9}"/>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394722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BA3F0-84A7-A00B-7EE9-1723D20EBB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DA4C754-30A3-B781-A0EB-D500597A70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71A7360-5002-9863-7100-EC3753B62041}"/>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82AE7981-7E12-0CB1-FD54-FDDC108E7E7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77A1F47-04FF-13C2-21D0-DB035BA979EE}"/>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192207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C416-19FE-35E1-5849-C9722D4730F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84C5641-CDD7-8782-1D3B-94CBE89BB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7471A78-A49A-14F8-D903-7305A9676CE7}"/>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10B9879C-7FC7-6F37-6AE7-3A4C1D1FDA8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D4B4995-8AC7-EC72-B1A9-62C32481C486}"/>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7619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885D-2538-E965-31A3-4E1D09305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B959791-B43A-C381-265F-8529BCBA3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BF969-A381-7B18-D80F-A1033C4DD2FD}"/>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BB977B45-78C2-0F76-F46A-40BB5E09F0D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21324AF-52DE-EC6A-13BC-06AD956AB91A}"/>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2619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64D5-3614-2BD1-AEC3-3A6A10BAA3C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350CDB-D11F-E230-5C32-937156934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756C670-9E11-DA1E-38D9-7B1E275C0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326BD37-F341-E3C2-A94E-E4C1406186B1}"/>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6" name="Footer Placeholder 5">
            <a:extLst>
              <a:ext uri="{FF2B5EF4-FFF2-40B4-BE49-F238E27FC236}">
                <a16:creationId xmlns:a16="http://schemas.microsoft.com/office/drawing/2014/main" id="{8F48E9A9-7D52-D02B-6701-BC05B617B89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0255BD7-BC1E-E5CC-53C2-23799AEB221E}"/>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268375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0B3A-4231-CA20-C918-8ECFA175259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B850852-9800-55AE-6F3C-DDC1FB51B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AD94C-D89C-7E84-EF3C-BD6657131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CD138D3-5476-139B-5EB6-F754064E2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B214C-515C-C651-F51F-0292072BF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9693F01-9E7E-10A6-9B38-438C329E91DC}"/>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8" name="Footer Placeholder 7">
            <a:extLst>
              <a:ext uri="{FF2B5EF4-FFF2-40B4-BE49-F238E27FC236}">
                <a16:creationId xmlns:a16="http://schemas.microsoft.com/office/drawing/2014/main" id="{FFB4C834-D006-F2E9-2D5F-2EA3D3D3E90C}"/>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EA8CEF1D-55CF-FAD8-9929-3EB5161F5019}"/>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339891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B980-34BA-68ED-AC39-C0D3B6E2F51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D9EA422-4890-B400-9335-54DF2C9ECC1C}"/>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4" name="Footer Placeholder 3">
            <a:extLst>
              <a:ext uri="{FF2B5EF4-FFF2-40B4-BE49-F238E27FC236}">
                <a16:creationId xmlns:a16="http://schemas.microsoft.com/office/drawing/2014/main" id="{2AE151C6-2C05-868C-2CBF-6913E3D05E2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1D8FFB11-E9AA-A3D6-A5FE-2EF974F3DB2C}"/>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357100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1672E-82AD-7C00-C91B-9A2137D17CD0}"/>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3" name="Footer Placeholder 2">
            <a:extLst>
              <a:ext uri="{FF2B5EF4-FFF2-40B4-BE49-F238E27FC236}">
                <a16:creationId xmlns:a16="http://schemas.microsoft.com/office/drawing/2014/main" id="{FD0F8D88-0156-AC89-9F38-0521A475DA89}"/>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1D1D3593-9DD0-773C-BCF5-66EA37F944B3}"/>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30184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D2F2-AED5-51FF-23C1-5AB6FD66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78C1BD1-CA7C-0C29-F520-BB7F0EA6D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7CDFACB0-20AD-D038-33BA-01A5C9DFF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AB53A-D6DA-9CEA-ABDB-DAE800157661}"/>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6" name="Footer Placeholder 5">
            <a:extLst>
              <a:ext uri="{FF2B5EF4-FFF2-40B4-BE49-F238E27FC236}">
                <a16:creationId xmlns:a16="http://schemas.microsoft.com/office/drawing/2014/main" id="{441AF587-B479-2A3C-3D19-094C54986CB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E1177FC-53BA-6449-D62A-5281AF1DD696}"/>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131988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BEF8-183B-9FE4-112A-B438F0EF4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A6D5A12D-2918-DD92-A3EB-36DE89D4E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58B595-90B5-48B0-B6CF-CAFD38EC5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B1A17-47BF-E8B0-98AF-8A4E73BFE618}"/>
              </a:ext>
            </a:extLst>
          </p:cNvPr>
          <p:cNvSpPr>
            <a:spLocks noGrp="1"/>
          </p:cNvSpPr>
          <p:nvPr>
            <p:ph type="dt" sz="half" idx="10"/>
          </p:nvPr>
        </p:nvSpPr>
        <p:spPr/>
        <p:txBody>
          <a:bodyPr/>
          <a:lstStyle/>
          <a:p>
            <a:fld id="{063E5AFF-A923-4461-B79C-6B23785627DA}" type="datetimeFigureOut">
              <a:rPr lang="en-NZ" smtClean="0"/>
              <a:t>27/03/2023</a:t>
            </a:fld>
            <a:endParaRPr lang="en-NZ"/>
          </a:p>
        </p:txBody>
      </p:sp>
      <p:sp>
        <p:nvSpPr>
          <p:cNvPr id="6" name="Footer Placeholder 5">
            <a:extLst>
              <a:ext uri="{FF2B5EF4-FFF2-40B4-BE49-F238E27FC236}">
                <a16:creationId xmlns:a16="http://schemas.microsoft.com/office/drawing/2014/main" id="{83DBFC26-6FA8-8966-425C-4C541B07889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A51D886-16C0-DA5C-F664-3934E5EDA30D}"/>
              </a:ext>
            </a:extLst>
          </p:cNvPr>
          <p:cNvSpPr>
            <a:spLocks noGrp="1"/>
          </p:cNvSpPr>
          <p:nvPr>
            <p:ph type="sldNum" sz="quarter" idx="12"/>
          </p:nvPr>
        </p:nvSpPr>
        <p:spPr/>
        <p:txBody>
          <a:bodyPr/>
          <a:lstStyle/>
          <a:p>
            <a:fld id="{959AFD9D-1194-4FA9-BA45-9F47546F856D}" type="slidenum">
              <a:rPr lang="en-NZ" smtClean="0"/>
              <a:t>‹#›</a:t>
            </a:fld>
            <a:endParaRPr lang="en-NZ"/>
          </a:p>
        </p:txBody>
      </p:sp>
    </p:spTree>
    <p:extLst>
      <p:ext uri="{BB962C8B-B14F-4D97-AF65-F5344CB8AC3E}">
        <p14:creationId xmlns:p14="http://schemas.microsoft.com/office/powerpoint/2010/main" val="243744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547F0-E672-640F-3570-C8CC1BF2C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EA53FD0-375D-467B-0A20-D363EFD01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255DE35-BE78-ADBA-5C57-50513772B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E5AFF-A923-4461-B79C-6B23785627DA}" type="datetimeFigureOut">
              <a:rPr lang="en-NZ" smtClean="0"/>
              <a:t>27/03/2023</a:t>
            </a:fld>
            <a:endParaRPr lang="en-NZ"/>
          </a:p>
        </p:txBody>
      </p:sp>
      <p:sp>
        <p:nvSpPr>
          <p:cNvPr id="5" name="Footer Placeholder 4">
            <a:extLst>
              <a:ext uri="{FF2B5EF4-FFF2-40B4-BE49-F238E27FC236}">
                <a16:creationId xmlns:a16="http://schemas.microsoft.com/office/drawing/2014/main" id="{66F6A000-1CD4-949C-EAD8-B72138A38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B634650-C723-EEC2-CA0C-DF1DE52D3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AFD9D-1194-4FA9-BA45-9F47546F856D}" type="slidenum">
              <a:rPr lang="en-NZ" smtClean="0"/>
              <a:t>‹#›</a:t>
            </a:fld>
            <a:endParaRPr lang="en-NZ"/>
          </a:p>
        </p:txBody>
      </p:sp>
    </p:spTree>
    <p:extLst>
      <p:ext uri="{BB962C8B-B14F-4D97-AF65-F5344CB8AC3E}">
        <p14:creationId xmlns:p14="http://schemas.microsoft.com/office/powerpoint/2010/main" val="1229259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emf"/><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jpg"/><Relationship Id="rId5" Type="http://schemas.openxmlformats.org/officeDocument/2006/relationships/image" Target="../media/image3.png"/><Relationship Id="rId15" Type="http://schemas.openxmlformats.org/officeDocument/2006/relationships/image" Target="../media/image10.emf"/><Relationship Id="rId10" Type="http://schemas.microsoft.com/office/2007/relationships/hdphoto" Target="../media/hdphoto3.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jpg"/></Relationships>
</file>

<file path=ppt/slides/_rels/slide2.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7.emf"/><Relationship Id="rId3" Type="http://schemas.openxmlformats.org/officeDocument/2006/relationships/image" Target="../media/image1.jpeg"/><Relationship Id="rId7" Type="http://schemas.openxmlformats.org/officeDocument/2006/relationships/image" Target="../media/image12.png"/><Relationship Id="rId12" Type="http://schemas.openxmlformats.org/officeDocument/2006/relationships/image" Target="../media/image16.emf"/><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emf"/><Relationship Id="rId1" Type="http://schemas.openxmlformats.org/officeDocument/2006/relationships/slideLayout" Target="../slideLayouts/slideLayout1.xml"/><Relationship Id="rId6" Type="http://schemas.microsoft.com/office/2007/relationships/hdphoto" Target="../media/hdphoto4.wdp"/><Relationship Id="rId11" Type="http://schemas.openxmlformats.org/officeDocument/2006/relationships/image" Target="../media/image15.emf"/><Relationship Id="rId5" Type="http://schemas.openxmlformats.org/officeDocument/2006/relationships/image" Target="../media/image11.png"/><Relationship Id="rId15" Type="http://schemas.microsoft.com/office/2007/relationships/hdphoto" Target="../media/hdphoto3.wdp"/><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160" name="Picture 159" descr="A group of people in a room&#10;&#10;Description automatically generated">
            <a:extLst>
              <a:ext uri="{FF2B5EF4-FFF2-40B4-BE49-F238E27FC236}">
                <a16:creationId xmlns:a16="http://schemas.microsoft.com/office/drawing/2014/main" id="{9D69EF81-369A-465B-BA1F-4F3A3E440BE2}"/>
              </a:ext>
            </a:extLst>
          </p:cNvPr>
          <p:cNvPicPr>
            <a:picLocks noChangeAspect="1"/>
          </p:cNvPicPr>
          <p:nvPr/>
        </p:nvPicPr>
        <p:blipFill rotWithShape="1">
          <a:blip r:embed="rId3">
            <a:extLst>
              <a:ext uri="{28A0092B-C50C-407E-A947-70E740481C1C}">
                <a14:useLocalDpi xmlns:a14="http://schemas.microsoft.com/office/drawing/2010/main" val="0"/>
              </a:ext>
            </a:extLst>
          </a:blip>
          <a:srcRect t="27827" b="47162"/>
          <a:stretch/>
        </p:blipFill>
        <p:spPr>
          <a:xfrm>
            <a:off x="82550" y="5630"/>
            <a:ext cx="12026900" cy="2031205"/>
          </a:xfrm>
          <a:prstGeom prst="rect">
            <a:avLst/>
          </a:prstGeom>
        </p:spPr>
      </p:pic>
      <p:sp>
        <p:nvSpPr>
          <p:cNvPr id="58" name="Google Shape;58;p13"/>
          <p:cNvSpPr/>
          <p:nvPr/>
        </p:nvSpPr>
        <p:spPr>
          <a:xfrm>
            <a:off x="88900" y="1510658"/>
            <a:ext cx="12020550" cy="5272902"/>
          </a:xfrm>
          <a:prstGeom prst="rect">
            <a:avLst/>
          </a:prstGeom>
          <a:solidFill>
            <a:srgbClr val="FFFFFF"/>
          </a:solidFill>
          <a:ln>
            <a:noFill/>
          </a:ln>
        </p:spPr>
        <p:txBody>
          <a:bodyPr spcFirstLastPara="1" wrap="square" lIns="16131" tIns="16131" rIns="16131" bIns="16131" anchor="ctr" anchorCtr="0">
            <a:noAutofit/>
          </a:bodyPr>
          <a:lstStyle/>
          <a:p>
            <a:pPr defTabSz="586496">
              <a:buClr>
                <a:srgbClr val="000000"/>
              </a:buClr>
            </a:pPr>
            <a:endParaRPr lang="en-US" sz="235" kern="0">
              <a:solidFill>
                <a:srgbClr val="000000"/>
              </a:solidFill>
              <a:latin typeface="Arial"/>
              <a:cs typeface="Arial"/>
              <a:sym typeface="Arial"/>
            </a:endParaRPr>
          </a:p>
        </p:txBody>
      </p:sp>
      <p:sp>
        <p:nvSpPr>
          <p:cNvPr id="62" name="Google Shape;62;p13"/>
          <p:cNvSpPr txBox="1"/>
          <p:nvPr/>
        </p:nvSpPr>
        <p:spPr>
          <a:xfrm>
            <a:off x="6617945" y="1108781"/>
            <a:ext cx="2140365" cy="217223"/>
          </a:xfrm>
          <a:prstGeom prst="rect">
            <a:avLst/>
          </a:prstGeom>
          <a:noFill/>
          <a:ln>
            <a:noFill/>
          </a:ln>
        </p:spPr>
        <p:txBody>
          <a:bodyPr spcFirstLastPara="1" wrap="square" lIns="16131" tIns="16131" rIns="16131" bIns="16131" anchor="t" anchorCtr="0">
            <a:noAutofit/>
          </a:bodyPr>
          <a:lstStyle/>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500" kern="0">
              <a:solidFill>
                <a:srgbClr val="FFFFFF"/>
              </a:solidFill>
              <a:latin typeface="Oswald"/>
              <a:ea typeface="Oswald"/>
              <a:cs typeface="Oswald"/>
              <a:sym typeface="Oswald"/>
            </a:endParaRPr>
          </a:p>
          <a:p>
            <a:pPr defTabSz="586496">
              <a:buClr>
                <a:srgbClr val="000000"/>
              </a:buClr>
            </a:pPr>
            <a:endParaRPr sz="1694" kern="0">
              <a:solidFill>
                <a:srgbClr val="000000"/>
              </a:solidFill>
              <a:latin typeface="Oswald"/>
              <a:ea typeface="Oswald"/>
              <a:cs typeface="Oswald"/>
              <a:sym typeface="Oswald"/>
            </a:endParaRPr>
          </a:p>
          <a:p>
            <a:pPr defTabSz="586496">
              <a:lnSpc>
                <a:spcPct val="115000"/>
              </a:lnSpc>
              <a:buClr>
                <a:srgbClr val="000000"/>
              </a:buClr>
            </a:pPr>
            <a:endParaRPr sz="1500" kern="0">
              <a:solidFill>
                <a:srgbClr val="FFFFFF"/>
              </a:solidFill>
              <a:latin typeface="Oswald"/>
              <a:ea typeface="Oswald"/>
              <a:cs typeface="Oswald"/>
              <a:sym typeface="Oswald"/>
            </a:endParaRPr>
          </a:p>
          <a:p>
            <a:pPr defTabSz="586496">
              <a:buClr>
                <a:srgbClr val="000000"/>
              </a:buClr>
            </a:pPr>
            <a:endParaRPr sz="1694" kern="0">
              <a:solidFill>
                <a:srgbClr val="000000"/>
              </a:solidFill>
              <a:latin typeface="Oswald"/>
              <a:ea typeface="Oswald"/>
              <a:cs typeface="Oswald"/>
              <a:sym typeface="Oswald"/>
            </a:endParaRPr>
          </a:p>
        </p:txBody>
      </p:sp>
      <p:pic>
        <p:nvPicPr>
          <p:cNvPr id="15" name="Picture 14" descr="A close up of an animal&#10;&#10;Description automatically generated">
            <a:extLst>
              <a:ext uri="{FF2B5EF4-FFF2-40B4-BE49-F238E27FC236}">
                <a16:creationId xmlns:a16="http://schemas.microsoft.com/office/drawing/2014/main" id="{39C1EFEF-EC17-4A50-917F-12B81ADDA60F}"/>
              </a:ext>
            </a:extLst>
          </p:cNvPr>
          <p:cNvPicPr>
            <a:picLocks noChangeAspect="1"/>
          </p:cNvPicPr>
          <p:nvPr/>
        </p:nvPicPr>
        <p:blipFill rotWithShape="1">
          <a:blip r:embed="rId4"/>
          <a:srcRect t="18940" b="56935"/>
          <a:stretch/>
        </p:blipFill>
        <p:spPr>
          <a:xfrm>
            <a:off x="88900" y="1210653"/>
            <a:ext cx="12014199" cy="400607"/>
          </a:xfrm>
          <a:prstGeom prst="rect">
            <a:avLst/>
          </a:prstGeom>
          <a:effectLst>
            <a:outerShdw blurRad="50800" dist="38100" dir="16200000" rotWithShape="0">
              <a:prstClr val="black">
                <a:alpha val="40000"/>
              </a:prstClr>
            </a:outerShdw>
          </a:effectLst>
        </p:spPr>
      </p:pic>
      <p:sp>
        <p:nvSpPr>
          <p:cNvPr id="17" name="Rectangle 16">
            <a:extLst>
              <a:ext uri="{FF2B5EF4-FFF2-40B4-BE49-F238E27FC236}">
                <a16:creationId xmlns:a16="http://schemas.microsoft.com/office/drawing/2014/main" id="{B04BA55C-7051-40FA-93ED-0702D2C7019D}"/>
              </a:ext>
            </a:extLst>
          </p:cNvPr>
          <p:cNvSpPr/>
          <p:nvPr/>
        </p:nvSpPr>
        <p:spPr>
          <a:xfrm>
            <a:off x="116746" y="541909"/>
            <a:ext cx="5319085" cy="298719"/>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7542" tIns="8771" rIns="17542" bIns="8771" numCol="1" spcCol="0" rtlCol="0" fromWordArt="0" anchor="ctr" anchorCtr="0" forceAA="0" compatLnSpc="1">
            <a:prstTxWarp prst="textNoShape">
              <a:avLst/>
            </a:prstTxWarp>
            <a:noAutofit/>
          </a:bodyPr>
          <a:lstStyle/>
          <a:p>
            <a:pPr algn="ctr" defTabSz="586496">
              <a:buClr>
                <a:srgbClr val="000000"/>
              </a:buClr>
            </a:pPr>
            <a:endParaRPr lang="en-NZ" sz="100" kern="0">
              <a:solidFill>
                <a:prstClr val="white"/>
              </a:solidFill>
              <a:latin typeface="Arial"/>
              <a:sym typeface="Arial"/>
            </a:endParaRPr>
          </a:p>
        </p:txBody>
      </p:sp>
      <p:sp>
        <p:nvSpPr>
          <p:cNvPr id="167" name="Rectangle 166">
            <a:extLst>
              <a:ext uri="{FF2B5EF4-FFF2-40B4-BE49-F238E27FC236}">
                <a16:creationId xmlns:a16="http://schemas.microsoft.com/office/drawing/2014/main" id="{35399644-BA70-4479-B2B5-2E6FCBA15620}"/>
              </a:ext>
            </a:extLst>
          </p:cNvPr>
          <p:cNvSpPr/>
          <p:nvPr/>
        </p:nvSpPr>
        <p:spPr>
          <a:xfrm>
            <a:off x="104652" y="434446"/>
            <a:ext cx="5319084" cy="6681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7542" tIns="8771" rIns="17542" bIns="8771" numCol="1" spcCol="0" rtlCol="0" fromWordArt="0" anchor="ctr" anchorCtr="0" forceAA="0" compatLnSpc="1">
            <a:prstTxWarp prst="textNoShape">
              <a:avLst/>
            </a:prstTxWarp>
            <a:noAutofit/>
          </a:bodyPr>
          <a:lstStyle/>
          <a:p>
            <a:pPr algn="ctr" defTabSz="586496">
              <a:buClr>
                <a:srgbClr val="000000"/>
              </a:buClr>
            </a:pPr>
            <a:endParaRPr lang="en-NZ" sz="100" kern="0">
              <a:solidFill>
                <a:prstClr val="white"/>
              </a:solidFill>
              <a:latin typeface="Arial"/>
              <a:sym typeface="Arial"/>
            </a:endParaRPr>
          </a:p>
        </p:txBody>
      </p:sp>
      <p:sp>
        <p:nvSpPr>
          <p:cNvPr id="20" name="Rectangle 19">
            <a:extLst>
              <a:ext uri="{FF2B5EF4-FFF2-40B4-BE49-F238E27FC236}">
                <a16:creationId xmlns:a16="http://schemas.microsoft.com/office/drawing/2014/main" id="{AB125BC5-CA9B-4626-B8F1-327E4FE7CDE1}"/>
              </a:ext>
            </a:extLst>
          </p:cNvPr>
          <p:cNvSpPr/>
          <p:nvPr/>
        </p:nvSpPr>
        <p:spPr>
          <a:xfrm>
            <a:off x="33478" y="541909"/>
            <a:ext cx="2250937" cy="246221"/>
          </a:xfrm>
          <a:prstGeom prst="rect">
            <a:avLst/>
          </a:prstGeom>
        </p:spPr>
        <p:txBody>
          <a:bodyPr wrap="none">
            <a:spAutoFit/>
          </a:bodyPr>
          <a:lstStyle/>
          <a:p>
            <a:pPr defTabSz="586496">
              <a:buClr>
                <a:srgbClr val="000000"/>
              </a:buClr>
            </a:pPr>
            <a:r>
              <a:rPr lang="en-NZ" sz="1000" kern="0" dirty="0">
                <a:solidFill>
                  <a:prstClr val="white"/>
                </a:solidFill>
                <a:latin typeface="Trebuchet MS" panose="020B0603020202020204" pitchFamily="34" charset="0"/>
                <a:cs typeface="Arial"/>
                <a:sym typeface="Arial"/>
              </a:rPr>
              <a:t>BILLY GRAHAM YOUTH FOUNDATION</a:t>
            </a:r>
          </a:p>
        </p:txBody>
      </p:sp>
      <p:sp>
        <p:nvSpPr>
          <p:cNvPr id="170" name="Subtitle 2">
            <a:extLst>
              <a:ext uri="{FF2B5EF4-FFF2-40B4-BE49-F238E27FC236}">
                <a16:creationId xmlns:a16="http://schemas.microsoft.com/office/drawing/2014/main" id="{4BADEA52-5629-4394-9FF2-F81668B92CD2}"/>
              </a:ext>
            </a:extLst>
          </p:cNvPr>
          <p:cNvSpPr txBox="1">
            <a:spLocks/>
          </p:cNvSpPr>
          <p:nvPr/>
        </p:nvSpPr>
        <p:spPr>
          <a:xfrm>
            <a:off x="2221257" y="558467"/>
            <a:ext cx="3265638" cy="246221"/>
          </a:xfrm>
          <a:prstGeom prst="rect">
            <a:avLst/>
          </a:prstGeom>
        </p:spPr>
        <p:txBody>
          <a:bodyPr wrap="none">
            <a:spAutoFit/>
          </a:bodyPr>
          <a:lstStyle>
            <a:defPPr>
              <a:defRPr lang="en-US"/>
            </a:defPPr>
            <a:lvl1pPr defTabSz="586496">
              <a:buClr>
                <a:srgbClr val="000000"/>
              </a:buClr>
              <a:defRPr sz="900" kern="0">
                <a:solidFill>
                  <a:prstClr val="white"/>
                </a:solidFill>
                <a:latin typeface="Trebuchet MS" panose="020B0603020202020204" pitchFamily="34" charset="0"/>
                <a:cs typeface="Arial"/>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NZ" sz="1000" dirty="0">
                <a:solidFill>
                  <a:schemeClr val="accent1"/>
                </a:solidFill>
                <a:sym typeface="Arial"/>
              </a:rPr>
              <a:t>WEST AUCKLAND BOXING ACADEMY EVALUATION 2021</a:t>
            </a:r>
          </a:p>
        </p:txBody>
      </p:sp>
      <p:sp>
        <p:nvSpPr>
          <p:cNvPr id="171" name="Rectangle 170">
            <a:extLst>
              <a:ext uri="{FF2B5EF4-FFF2-40B4-BE49-F238E27FC236}">
                <a16:creationId xmlns:a16="http://schemas.microsoft.com/office/drawing/2014/main" id="{8F3921AA-EDC9-4187-8C60-BAB6DA638BE6}"/>
              </a:ext>
            </a:extLst>
          </p:cNvPr>
          <p:cNvSpPr/>
          <p:nvPr/>
        </p:nvSpPr>
        <p:spPr>
          <a:xfrm>
            <a:off x="60325" y="886266"/>
            <a:ext cx="8238059" cy="452429"/>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15868"/>
            <a:r>
              <a:rPr lang="en-NZ" sz="850" dirty="0">
                <a:solidFill>
                  <a:srgbClr val="395565"/>
                </a:solidFill>
                <a:latin typeface="Calibri"/>
                <a:sym typeface="Arial"/>
              </a:rPr>
              <a:t>The West Auckland Boxing Academy is part of a network of boxing academies supported by the Billy Graham Youth Foundation. The academies are about a whole lot more than boxing; academy staff develop genuine, values-based relationships with their members, families and whānau and work alongside partner organisations to build strong communities. The goal is to make champion young people. </a:t>
            </a:r>
          </a:p>
        </p:txBody>
      </p:sp>
      <p:sp>
        <p:nvSpPr>
          <p:cNvPr id="175" name="Rectangle 174">
            <a:extLst>
              <a:ext uri="{FF2B5EF4-FFF2-40B4-BE49-F238E27FC236}">
                <a16:creationId xmlns:a16="http://schemas.microsoft.com/office/drawing/2014/main" id="{E329BB16-0FBE-4083-BBA8-5B47B066BA8B}"/>
              </a:ext>
            </a:extLst>
          </p:cNvPr>
          <p:cNvSpPr/>
          <p:nvPr/>
        </p:nvSpPr>
        <p:spPr>
          <a:xfrm>
            <a:off x="87299" y="1611260"/>
            <a:ext cx="5992215" cy="5125100"/>
          </a:xfrm>
          <a:prstGeom prst="rect">
            <a:avLst/>
          </a:prstGeom>
          <a:solidFill>
            <a:srgbClr val="F1EEE7"/>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endParaRPr lang="en-NZ" sz="100" kern="0">
              <a:solidFill>
                <a:prstClr val="white"/>
              </a:solidFill>
              <a:latin typeface="Arial"/>
              <a:sym typeface="Arial"/>
            </a:endParaRPr>
          </a:p>
        </p:txBody>
      </p:sp>
      <p:sp>
        <p:nvSpPr>
          <p:cNvPr id="162" name="Rectangle 161">
            <a:extLst>
              <a:ext uri="{FF2B5EF4-FFF2-40B4-BE49-F238E27FC236}">
                <a16:creationId xmlns:a16="http://schemas.microsoft.com/office/drawing/2014/main" id="{153FFA3C-7664-4E52-BCCD-B2E471EEBEDA}"/>
              </a:ext>
            </a:extLst>
          </p:cNvPr>
          <p:cNvSpPr/>
          <p:nvPr/>
        </p:nvSpPr>
        <p:spPr>
          <a:xfrm>
            <a:off x="83096" y="1396089"/>
            <a:ext cx="6000620" cy="272677"/>
          </a:xfrm>
          <a:prstGeom prst="rect">
            <a:avLst/>
          </a:prstGeom>
          <a:solidFill>
            <a:schemeClr val="tx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r>
              <a:rPr lang="en-NZ" sz="1000" kern="0" dirty="0">
                <a:solidFill>
                  <a:prstClr val="white"/>
                </a:solidFill>
                <a:latin typeface="Trebuchet MS" panose="020B0603020202020204" pitchFamily="34" charset="0"/>
                <a:sym typeface="Arial"/>
              </a:rPr>
              <a:t>FUNDAMENTAL AND JUNIOR MEMBERS</a:t>
            </a:r>
          </a:p>
        </p:txBody>
      </p:sp>
      <p:sp>
        <p:nvSpPr>
          <p:cNvPr id="176" name="Rectangle 175">
            <a:extLst>
              <a:ext uri="{FF2B5EF4-FFF2-40B4-BE49-F238E27FC236}">
                <a16:creationId xmlns:a16="http://schemas.microsoft.com/office/drawing/2014/main" id="{8AE1036F-1A83-4642-9395-8E67685480C2}"/>
              </a:ext>
            </a:extLst>
          </p:cNvPr>
          <p:cNvSpPr/>
          <p:nvPr/>
        </p:nvSpPr>
        <p:spPr>
          <a:xfrm>
            <a:off x="6123719" y="1611260"/>
            <a:ext cx="5952399" cy="51251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p:txBody>
      </p:sp>
      <p:sp>
        <p:nvSpPr>
          <p:cNvPr id="164" name="Rectangle 163">
            <a:extLst>
              <a:ext uri="{FF2B5EF4-FFF2-40B4-BE49-F238E27FC236}">
                <a16:creationId xmlns:a16="http://schemas.microsoft.com/office/drawing/2014/main" id="{4987C319-0768-4360-9D6F-67CBA1279A7A}"/>
              </a:ext>
            </a:extLst>
          </p:cNvPr>
          <p:cNvSpPr/>
          <p:nvPr/>
        </p:nvSpPr>
        <p:spPr>
          <a:xfrm>
            <a:off x="6123719" y="1405359"/>
            <a:ext cx="5979380" cy="275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r>
              <a:rPr lang="en-NZ" sz="1000" kern="0" dirty="0">
                <a:solidFill>
                  <a:prstClr val="white"/>
                </a:solidFill>
                <a:latin typeface="Trebuchet MS" panose="020B0603020202020204" pitchFamily="34" charset="0"/>
                <a:sym typeface="Arial"/>
              </a:rPr>
              <a:t>SENIOR MEMBERS</a:t>
            </a:r>
            <a:endParaRPr lang="en-NZ" sz="1000" kern="0" dirty="0">
              <a:solidFill>
                <a:prstClr val="white"/>
              </a:solidFill>
              <a:latin typeface="Arial"/>
              <a:sym typeface="Arial"/>
            </a:endParaRPr>
          </a:p>
        </p:txBody>
      </p:sp>
      <p:sp>
        <p:nvSpPr>
          <p:cNvPr id="179" name="Rectangle 178">
            <a:extLst>
              <a:ext uri="{FF2B5EF4-FFF2-40B4-BE49-F238E27FC236}">
                <a16:creationId xmlns:a16="http://schemas.microsoft.com/office/drawing/2014/main" id="{032BEAA6-9B39-4ACF-B3F5-0606EDCA890B}"/>
              </a:ext>
            </a:extLst>
          </p:cNvPr>
          <p:cNvSpPr/>
          <p:nvPr/>
        </p:nvSpPr>
        <p:spPr>
          <a:xfrm>
            <a:off x="53351" y="1721264"/>
            <a:ext cx="5933156" cy="3178916"/>
          </a:xfrm>
          <a:prstGeom prst="rect">
            <a:avLst/>
          </a:prstGeom>
        </p:spPr>
        <p:txBody>
          <a:bodyPr wrap="square">
            <a:noAutofit/>
          </a:bodyPr>
          <a:lstStyle/>
          <a:p>
            <a:pPr defTabSz="307934">
              <a:lnSpc>
                <a:spcPct val="90000"/>
              </a:lnSpc>
              <a:spcBef>
                <a:spcPct val="20000"/>
              </a:spcBef>
              <a:spcAft>
                <a:spcPts val="404"/>
              </a:spcAft>
              <a:buClr>
                <a:srgbClr val="F07F09"/>
              </a:buClr>
              <a:buSzPct val="92000"/>
            </a:pPr>
            <a:r>
              <a:rPr lang="en-NZ" sz="900" dirty="0">
                <a:solidFill>
                  <a:srgbClr val="E3DED1">
                    <a:lumMod val="25000"/>
                  </a:srgbClr>
                </a:solidFill>
                <a:latin typeface="Calibri"/>
                <a:cs typeface="Arial"/>
                <a:sym typeface="Arial"/>
              </a:rPr>
              <a:t>The fundamental and junior members completed ‘storyboards’ to provide feedback on what they have learnt as a member of the boxing academy, how the academy has made them feel, and how they have applied what they have learnt at the gym in their everyday lives. Most of them said:</a:t>
            </a:r>
          </a:p>
          <a:p>
            <a:pPr defTabSz="307934">
              <a:lnSpc>
                <a:spcPct val="90000"/>
              </a:lnSpc>
              <a:spcBef>
                <a:spcPct val="20000"/>
              </a:spcBef>
              <a:spcAft>
                <a:spcPts val="404"/>
              </a:spcAft>
              <a:buClr>
                <a:srgbClr val="F07F09"/>
              </a:buClr>
              <a:buSzPct val="92000"/>
            </a:pPr>
            <a:endParaRPr lang="en-NZ" sz="900" dirty="0">
              <a:solidFill>
                <a:srgbClr val="395565"/>
              </a:solidFill>
              <a:latin typeface="Calibri"/>
              <a:cs typeface="Arial"/>
              <a:sym typeface="Arial"/>
            </a:endParaRPr>
          </a:p>
          <a:p>
            <a:pPr defTabSz="307934">
              <a:lnSpc>
                <a:spcPct val="90000"/>
              </a:lnSpc>
              <a:spcBef>
                <a:spcPct val="20000"/>
              </a:spcBef>
              <a:spcAft>
                <a:spcPts val="404"/>
              </a:spcAft>
              <a:buClr>
                <a:srgbClr val="F07F09"/>
              </a:buClr>
              <a:buSzPct val="92000"/>
            </a:pPr>
            <a:endParaRPr lang="en-NZ" sz="900" dirty="0">
              <a:solidFill>
                <a:srgbClr val="395565"/>
              </a:solidFill>
              <a:latin typeface="Calibri"/>
              <a:cs typeface="Arial"/>
              <a:sym typeface="Arial"/>
            </a:endParaRPr>
          </a:p>
          <a:p>
            <a:pPr defTabSz="307934">
              <a:lnSpc>
                <a:spcPct val="90000"/>
              </a:lnSpc>
              <a:spcBef>
                <a:spcPct val="20000"/>
              </a:spcBef>
              <a:spcAft>
                <a:spcPts val="404"/>
              </a:spcAft>
              <a:buClr>
                <a:srgbClr val="F07F09"/>
              </a:buClr>
              <a:buSzPct val="92000"/>
            </a:pPr>
            <a:endParaRPr lang="en-NZ" sz="900" b="1" dirty="0">
              <a:solidFill>
                <a:srgbClr val="395565"/>
              </a:solidFill>
              <a:latin typeface="Calibri" panose="020F0502020204030204" pitchFamily="34" charset="0"/>
              <a:cs typeface="Times New Roman" panose="02020603050405020304" pitchFamily="18" charset="0"/>
              <a:sym typeface="Arial"/>
            </a:endParaRPr>
          </a:p>
          <a:p>
            <a:pPr defTabSz="307934">
              <a:lnSpc>
                <a:spcPct val="90000"/>
              </a:lnSpc>
              <a:spcBef>
                <a:spcPct val="20000"/>
              </a:spcBef>
              <a:spcAft>
                <a:spcPts val="404"/>
              </a:spcAft>
              <a:buClr>
                <a:srgbClr val="F07F09"/>
              </a:buClr>
              <a:buSzPct val="92000"/>
            </a:pPr>
            <a:endParaRPr lang="en-NZ" sz="900" dirty="0">
              <a:solidFill>
                <a:prstClr val="black">
                  <a:lumMod val="75000"/>
                  <a:lumOff val="25000"/>
                </a:prstClr>
              </a:solidFill>
              <a:latin typeface="Calibri"/>
              <a:cs typeface="Arial"/>
              <a:sym typeface="Arial"/>
            </a:endParaRPr>
          </a:p>
        </p:txBody>
      </p:sp>
      <p:sp>
        <p:nvSpPr>
          <p:cNvPr id="191" name="Rectangle 190">
            <a:extLst>
              <a:ext uri="{FF2B5EF4-FFF2-40B4-BE49-F238E27FC236}">
                <a16:creationId xmlns:a16="http://schemas.microsoft.com/office/drawing/2014/main" id="{6A9DF223-7AD9-44D7-9918-374356140C1C}"/>
              </a:ext>
            </a:extLst>
          </p:cNvPr>
          <p:cNvSpPr/>
          <p:nvPr/>
        </p:nvSpPr>
        <p:spPr>
          <a:xfrm>
            <a:off x="6120430" y="1716516"/>
            <a:ext cx="5775909" cy="693469"/>
          </a:xfrm>
          <a:prstGeom prst="rect">
            <a:avLst/>
          </a:prstGeom>
        </p:spPr>
        <p:txBody>
          <a:bodyPr wrap="square">
            <a:noAutofit/>
          </a:bodyPr>
          <a:lstStyle/>
          <a:p>
            <a:pPr defTabSz="307934">
              <a:lnSpc>
                <a:spcPct val="90000"/>
              </a:lnSpc>
              <a:spcBef>
                <a:spcPct val="20000"/>
              </a:spcBef>
              <a:spcAft>
                <a:spcPts val="404"/>
              </a:spcAft>
              <a:buClr>
                <a:srgbClr val="F07F09"/>
              </a:buClr>
              <a:buSzPct val="92000"/>
            </a:pPr>
            <a:r>
              <a:rPr lang="en-NZ" sz="900" dirty="0">
                <a:solidFill>
                  <a:srgbClr val="E3DED1">
                    <a:lumMod val="25000"/>
                  </a:srgbClr>
                </a:solidFill>
                <a:latin typeface="Calibri"/>
                <a:cs typeface="Arial"/>
                <a:sym typeface="Arial"/>
              </a:rPr>
              <a:t>The senior members were asked to complete a survey. They were asked if the boxing academy helped them with any of these things this year, and if so, what has changed and how the academy helped. </a:t>
            </a:r>
          </a:p>
          <a:p>
            <a:pPr defTabSz="307934">
              <a:lnSpc>
                <a:spcPct val="90000"/>
              </a:lnSpc>
              <a:spcBef>
                <a:spcPct val="20000"/>
              </a:spcBef>
              <a:spcAft>
                <a:spcPts val="404"/>
              </a:spcAft>
              <a:buClr>
                <a:srgbClr val="F07F09"/>
              </a:buClr>
              <a:buSzPct val="92000"/>
            </a:pPr>
            <a:r>
              <a:rPr lang="en-NZ" sz="900" b="1" dirty="0">
                <a:effectLst/>
                <a:latin typeface="Calibri" panose="020F0502020204030204" pitchFamily="34" charset="0"/>
                <a:ea typeface="Calibri" panose="020F0502020204030204" pitchFamily="34" charset="0"/>
                <a:cs typeface="Times New Roman" panose="02020603050405020304" pitchFamily="18" charset="0"/>
              </a:rPr>
              <a:t>Did we help you with:</a:t>
            </a:r>
          </a:p>
          <a:p>
            <a:pPr defTabSz="307934">
              <a:lnSpc>
                <a:spcPct val="90000"/>
              </a:lnSpc>
              <a:spcBef>
                <a:spcPct val="20000"/>
              </a:spcBef>
              <a:spcAft>
                <a:spcPts val="404"/>
              </a:spcAft>
              <a:buClr>
                <a:srgbClr val="F07F09"/>
              </a:buClr>
              <a:buSzPct val="92000"/>
            </a:pPr>
            <a:endParaRPr lang="en-NZ" sz="900" dirty="0">
              <a:solidFill>
                <a:prstClr val="black">
                  <a:lumMod val="75000"/>
                  <a:lumOff val="25000"/>
                </a:prstClr>
              </a:solidFill>
              <a:latin typeface="Calibri"/>
              <a:cs typeface="Arial"/>
              <a:sym typeface="Arial"/>
            </a:endParaRPr>
          </a:p>
        </p:txBody>
      </p:sp>
      <p:sp>
        <p:nvSpPr>
          <p:cNvPr id="192" name="Speech Bubble: Rectangle 191">
            <a:extLst>
              <a:ext uri="{FF2B5EF4-FFF2-40B4-BE49-F238E27FC236}">
                <a16:creationId xmlns:a16="http://schemas.microsoft.com/office/drawing/2014/main" id="{DB640A16-32CD-45A9-A65D-1A88B4C79971}"/>
              </a:ext>
            </a:extLst>
          </p:cNvPr>
          <p:cNvSpPr/>
          <p:nvPr/>
        </p:nvSpPr>
        <p:spPr>
          <a:xfrm>
            <a:off x="9570623" y="3308830"/>
            <a:ext cx="1855190" cy="392665"/>
          </a:xfrm>
          <a:prstGeom prst="wedgeRectCallout">
            <a:avLst>
              <a:gd name="adj1" fmla="val 58585"/>
              <a:gd name="adj2" fmla="val -369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Offered a positive and encouraging environment where I could learn</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latin typeface="Calibri" panose="020F0502020204030204" pitchFamily="34" charset="0"/>
              <a:cs typeface="Calibri" panose="020F0502020204030204" pitchFamily="34" charset="0"/>
            </a:endParaRPr>
          </a:p>
        </p:txBody>
      </p:sp>
      <p:sp>
        <p:nvSpPr>
          <p:cNvPr id="194" name="Speech Bubble: Rectangle 193">
            <a:extLst>
              <a:ext uri="{FF2B5EF4-FFF2-40B4-BE49-F238E27FC236}">
                <a16:creationId xmlns:a16="http://schemas.microsoft.com/office/drawing/2014/main" id="{FDF59B23-F674-44F6-8386-EDD4372239D0}"/>
              </a:ext>
            </a:extLst>
          </p:cNvPr>
          <p:cNvSpPr/>
          <p:nvPr/>
        </p:nvSpPr>
        <p:spPr>
          <a:xfrm>
            <a:off x="9566404" y="2389279"/>
            <a:ext cx="1863628" cy="419090"/>
          </a:xfrm>
          <a:prstGeom prst="wedgeRectCallout">
            <a:avLst>
              <a:gd name="adj1" fmla="val 55461"/>
              <a:gd name="adj2" fmla="val -280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latin typeface="Calibri" panose="020F0502020204030204" pitchFamily="34" charset="0"/>
                <a:cs typeface="Times New Roman" panose="02020603050405020304" pitchFamily="18" charset="0"/>
              </a:rPr>
              <a:t>Helped me discipline myself which also helped me at school and home</a:t>
            </a:r>
            <a:endParaRPr lang="en-NZ" sz="900" i="1" dirty="0">
              <a:latin typeface="Calibri" panose="020F0502020204030204" pitchFamily="34" charset="0"/>
              <a:cs typeface="Times New Roman" panose="02020603050405020304" pitchFamily="18" charset="0"/>
            </a:endParaRPr>
          </a:p>
        </p:txBody>
      </p:sp>
      <p:sp>
        <p:nvSpPr>
          <p:cNvPr id="325" name="Rectangle 324">
            <a:extLst>
              <a:ext uri="{FF2B5EF4-FFF2-40B4-BE49-F238E27FC236}">
                <a16:creationId xmlns:a16="http://schemas.microsoft.com/office/drawing/2014/main" id="{AAC8817F-1EE2-49E7-867C-EB038C46BF08}"/>
              </a:ext>
            </a:extLst>
          </p:cNvPr>
          <p:cNvSpPr/>
          <p:nvPr/>
        </p:nvSpPr>
        <p:spPr>
          <a:xfrm>
            <a:off x="8349379" y="888988"/>
            <a:ext cx="3753720" cy="452429"/>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15868"/>
            <a:r>
              <a:rPr lang="en-NZ" sz="850" b="1" dirty="0">
                <a:solidFill>
                  <a:srgbClr val="395565"/>
                </a:solidFill>
                <a:latin typeface="Calibri"/>
                <a:sym typeface="Arial"/>
              </a:rPr>
              <a:t>We heard from 43 fundamental and junior members, 22 senior members, 33 families and whānau and 4 community partners.</a:t>
            </a:r>
            <a:endParaRPr lang="en-NZ" sz="850" dirty="0">
              <a:solidFill>
                <a:srgbClr val="395565"/>
              </a:solidFill>
              <a:latin typeface="Calibri"/>
              <a:sym typeface="Arial"/>
            </a:endParaRPr>
          </a:p>
        </p:txBody>
      </p:sp>
      <p:pic>
        <p:nvPicPr>
          <p:cNvPr id="112" name="Picture 111">
            <a:extLst>
              <a:ext uri="{FF2B5EF4-FFF2-40B4-BE49-F238E27FC236}">
                <a16:creationId xmlns:a16="http://schemas.microsoft.com/office/drawing/2014/main" id="{9A93D06D-23D3-4CFB-B2AF-C97E0B0F31F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738" b="97004" l="9890" r="89560">
                        <a14:foregroundMark x1="51099" y1="97004" x2="51099" y2="97004"/>
                        <a14:foregroundMark x1="89011" y1="57303" x2="89011" y2="57303"/>
                      </a14:backgroundRemoval>
                    </a14:imgEffect>
                  </a14:imgLayer>
                </a14:imgProps>
              </a:ext>
            </a:extLst>
          </a:blip>
          <a:stretch>
            <a:fillRect/>
          </a:stretch>
        </p:blipFill>
        <p:spPr>
          <a:xfrm flipH="1">
            <a:off x="5001786" y="2087337"/>
            <a:ext cx="467729" cy="666753"/>
          </a:xfrm>
          <a:prstGeom prst="rect">
            <a:avLst/>
          </a:prstGeom>
        </p:spPr>
      </p:pic>
      <p:sp>
        <p:nvSpPr>
          <p:cNvPr id="348" name="TextBox 347">
            <a:extLst>
              <a:ext uri="{FF2B5EF4-FFF2-40B4-BE49-F238E27FC236}">
                <a16:creationId xmlns:a16="http://schemas.microsoft.com/office/drawing/2014/main" id="{DD94BA0D-3894-4E38-814E-638B4AA2C204}"/>
              </a:ext>
            </a:extLst>
          </p:cNvPr>
          <p:cNvSpPr txBox="1"/>
          <p:nvPr/>
        </p:nvSpPr>
        <p:spPr>
          <a:xfrm>
            <a:off x="62622" y="2176384"/>
            <a:ext cx="4905216" cy="624273"/>
          </a:xfrm>
          <a:prstGeom prst="rect">
            <a:avLst/>
          </a:prstGeom>
          <a:noFill/>
        </p:spPr>
        <p:txBody>
          <a:bodyPr wrap="square">
            <a:spAutoFit/>
          </a:bodyPr>
          <a:lstStyle/>
          <a:p>
            <a:pPr marL="171450" indent="-171450" defTabSz="307934">
              <a:lnSpc>
                <a:spcPct val="90000"/>
              </a:lnSpc>
              <a:spcBef>
                <a:spcPct val="20000"/>
              </a:spcBef>
              <a:spcAft>
                <a:spcPts val="404"/>
              </a:spcAft>
              <a:buClr>
                <a:srgbClr val="F07F09"/>
              </a:buClr>
              <a:buSzPct val="92000"/>
              <a:buFont typeface="Arial" panose="020B0604020202020204" pitchFamily="34" charset="0"/>
              <a:buChar char="•"/>
            </a:pPr>
            <a:r>
              <a:rPr lang="en-NZ" sz="900" dirty="0">
                <a:solidFill>
                  <a:srgbClr val="E3DED1">
                    <a:lumMod val="25000"/>
                  </a:srgbClr>
                </a:solidFill>
                <a:latin typeface="Calibri"/>
                <a:cs typeface="Arial"/>
                <a:sym typeface="Arial"/>
              </a:rPr>
              <a:t>Going to academy was fun and they felt safe there, but it also challenged them</a:t>
            </a:r>
          </a:p>
          <a:p>
            <a:pPr marL="171450" indent="-171450" defTabSz="307934">
              <a:lnSpc>
                <a:spcPct val="90000"/>
              </a:lnSpc>
              <a:spcBef>
                <a:spcPct val="20000"/>
              </a:spcBef>
              <a:spcAft>
                <a:spcPts val="404"/>
              </a:spcAft>
              <a:buClr>
                <a:srgbClr val="F07F09"/>
              </a:buClr>
              <a:buSzPct val="92000"/>
              <a:buFont typeface="Arial" panose="020B0604020202020204" pitchFamily="34" charset="0"/>
              <a:buChar char="•"/>
            </a:pPr>
            <a:r>
              <a:rPr lang="en-NZ" sz="900" dirty="0">
                <a:solidFill>
                  <a:srgbClr val="E3DED1">
                    <a:lumMod val="25000"/>
                  </a:srgbClr>
                </a:solidFill>
                <a:latin typeface="Calibri"/>
                <a:cs typeface="Arial"/>
                <a:sym typeface="Arial"/>
              </a:rPr>
              <a:t>They learnt about values such as respect, discipline and kindness</a:t>
            </a:r>
          </a:p>
          <a:p>
            <a:pPr marL="171450" indent="-171450" defTabSz="307934">
              <a:lnSpc>
                <a:spcPct val="90000"/>
              </a:lnSpc>
              <a:spcBef>
                <a:spcPct val="20000"/>
              </a:spcBef>
              <a:spcAft>
                <a:spcPts val="404"/>
              </a:spcAft>
              <a:buClr>
                <a:srgbClr val="F07F09"/>
              </a:buClr>
              <a:buSzPct val="92000"/>
              <a:buFont typeface="Arial" panose="020B0604020202020204" pitchFamily="34" charset="0"/>
              <a:buChar char="•"/>
            </a:pPr>
            <a:r>
              <a:rPr lang="en-NZ" sz="900" dirty="0">
                <a:solidFill>
                  <a:srgbClr val="E3DED1">
                    <a:lumMod val="25000"/>
                  </a:srgbClr>
                </a:solidFill>
                <a:latin typeface="Calibri"/>
                <a:cs typeface="Arial"/>
                <a:sym typeface="Arial"/>
              </a:rPr>
              <a:t>They have become more confident, respectful, helpful and developed self-discipline and control.</a:t>
            </a:r>
            <a:r>
              <a:rPr lang="en-NZ" sz="900" kern="0" dirty="0">
                <a:solidFill>
                  <a:srgbClr val="E3DED1">
                    <a:lumMod val="25000"/>
                  </a:srgbClr>
                </a:solidFill>
                <a:latin typeface="Calibri" panose="020F0502020204030204" pitchFamily="34" charset="0"/>
                <a:cs typeface="Calibri" panose="020F0502020204030204" pitchFamily="34" charset="0"/>
                <a:sym typeface="Arial"/>
              </a:rPr>
              <a:t> </a:t>
            </a:r>
          </a:p>
        </p:txBody>
      </p:sp>
      <p:sp>
        <p:nvSpPr>
          <p:cNvPr id="202" name="TextBox 201">
            <a:extLst>
              <a:ext uri="{FF2B5EF4-FFF2-40B4-BE49-F238E27FC236}">
                <a16:creationId xmlns:a16="http://schemas.microsoft.com/office/drawing/2014/main" id="{49F58B31-5C00-40BF-B5B7-963227B95212}"/>
              </a:ext>
            </a:extLst>
          </p:cNvPr>
          <p:cNvSpPr txBox="1"/>
          <p:nvPr/>
        </p:nvSpPr>
        <p:spPr>
          <a:xfrm>
            <a:off x="9481324" y="2029069"/>
            <a:ext cx="2654788" cy="382156"/>
          </a:xfrm>
          <a:prstGeom prst="rect">
            <a:avLst/>
          </a:prstGeom>
          <a:noFill/>
        </p:spPr>
        <p:txBody>
          <a:bodyPr wrap="square">
            <a:spAutoFit/>
          </a:bodyPr>
          <a:lstStyle/>
          <a:p>
            <a:pPr>
              <a:lnSpc>
                <a:spcPct val="107000"/>
              </a:lnSpc>
              <a:spcAft>
                <a:spcPts val="2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is what the senior members said WABA does that helps them make positive change in their lives:</a:t>
            </a:r>
            <a:endParaRPr lang="en-NZ" sz="9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7" name="Speech Bubble: Rectangle 206">
            <a:extLst>
              <a:ext uri="{FF2B5EF4-FFF2-40B4-BE49-F238E27FC236}">
                <a16:creationId xmlns:a16="http://schemas.microsoft.com/office/drawing/2014/main" id="{A3E8B670-9C18-4993-8560-055BC92959A4}"/>
              </a:ext>
            </a:extLst>
          </p:cNvPr>
          <p:cNvSpPr/>
          <p:nvPr/>
        </p:nvSpPr>
        <p:spPr>
          <a:xfrm>
            <a:off x="9566404" y="2868884"/>
            <a:ext cx="1863628" cy="356628"/>
          </a:xfrm>
          <a:prstGeom prst="wedgeRectCallout">
            <a:avLst>
              <a:gd name="adj1" fmla="val 56350"/>
              <a:gd name="adj2" fmla="val -336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Showed me that hard work always pays off</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12" name="TextBox 211">
            <a:extLst>
              <a:ext uri="{FF2B5EF4-FFF2-40B4-BE49-F238E27FC236}">
                <a16:creationId xmlns:a16="http://schemas.microsoft.com/office/drawing/2014/main" id="{DCDA308A-CF46-4696-B154-4ADB89BBFEB3}"/>
              </a:ext>
            </a:extLst>
          </p:cNvPr>
          <p:cNvSpPr txBox="1"/>
          <p:nvPr/>
        </p:nvSpPr>
        <p:spPr>
          <a:xfrm>
            <a:off x="9506728" y="3758587"/>
            <a:ext cx="2569389" cy="1174360"/>
          </a:xfrm>
          <a:prstGeom prst="rect">
            <a:avLst/>
          </a:prstGeom>
          <a:noFill/>
        </p:spPr>
        <p:txBody>
          <a:bodyPr wrap="square">
            <a:spAutoFit/>
          </a:bodyPr>
          <a:lstStyle/>
          <a:p>
            <a:pPr>
              <a:lnSpc>
                <a:spcPct val="107000"/>
              </a:lnSpc>
              <a:spcAft>
                <a:spcPts val="2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The senior members said WABA </a:t>
            </a:r>
            <a:r>
              <a:rPr lang="en-US" sz="900" dirty="0">
                <a:latin typeface="Calibri" panose="020F0502020204030204" pitchFamily="34" charset="0"/>
                <a:ea typeface="Calibri" panose="020F0502020204030204" pitchFamily="34" charset="0"/>
                <a:cs typeface="Times New Roman" panose="02020603050405020304" pitchFamily="18" charset="0"/>
              </a:rPr>
              <a:t>helped them become: • </a:t>
            </a:r>
            <a:r>
              <a:rPr lang="en-US" sz="900" dirty="0">
                <a:effectLst/>
                <a:latin typeface="Calibri" panose="020F0502020204030204" pitchFamily="34" charset="0"/>
                <a:ea typeface="Calibri" panose="020F0502020204030204" pitchFamily="34" charset="0"/>
                <a:cs typeface="Times New Roman" panose="02020603050405020304" pitchFamily="18" charset="0"/>
              </a:rPr>
              <a:t>More confident </a:t>
            </a:r>
            <a:r>
              <a:rPr lang="en-US" sz="900" dirty="0">
                <a:latin typeface="Calibri" panose="020F0502020204030204" pitchFamily="34" charset="0"/>
                <a:ea typeface="Calibri" panose="020F0502020204030204" pitchFamily="34" charset="0"/>
                <a:cs typeface="Times New Roman" panose="02020603050405020304" pitchFamily="18" charset="0"/>
              </a:rPr>
              <a:t>•  Fit, strong and physically capable • WABA has also helped them develop better relationships with family, friends and others in the community. </a:t>
            </a:r>
          </a:p>
          <a:p>
            <a:pPr>
              <a:lnSpc>
                <a:spcPct val="107000"/>
              </a:lnSpc>
              <a:spcAft>
                <a:spcPts val="200"/>
              </a:spcAft>
            </a:pP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4" name="Speech Bubble: Rectangle 213">
            <a:extLst>
              <a:ext uri="{FF2B5EF4-FFF2-40B4-BE49-F238E27FC236}">
                <a16:creationId xmlns:a16="http://schemas.microsoft.com/office/drawing/2014/main" id="{A80178E3-9758-498D-B64B-078B437EF61A}"/>
              </a:ext>
            </a:extLst>
          </p:cNvPr>
          <p:cNvSpPr/>
          <p:nvPr/>
        </p:nvSpPr>
        <p:spPr>
          <a:xfrm>
            <a:off x="6226451" y="5434958"/>
            <a:ext cx="2384149" cy="373163"/>
          </a:xfrm>
          <a:prstGeom prst="wedgeRectCallout">
            <a:avLst>
              <a:gd name="adj1" fmla="val 60715"/>
              <a:gd name="adj2" fmla="val -3262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Help me achieve NCEA 1. Be more respectful at home and in the community</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latin typeface="Calibri" panose="020F0502020204030204" pitchFamily="34" charset="0"/>
              <a:cs typeface="Calibri" panose="020F0502020204030204" pitchFamily="34" charset="0"/>
            </a:endParaRPr>
          </a:p>
        </p:txBody>
      </p:sp>
      <p:sp>
        <p:nvSpPr>
          <p:cNvPr id="221" name="Speech Bubble: Rectangle 220">
            <a:extLst>
              <a:ext uri="{FF2B5EF4-FFF2-40B4-BE49-F238E27FC236}">
                <a16:creationId xmlns:a16="http://schemas.microsoft.com/office/drawing/2014/main" id="{AD79B0F0-5FE8-4781-B488-8C1D1F942B80}"/>
              </a:ext>
            </a:extLst>
          </p:cNvPr>
          <p:cNvSpPr/>
          <p:nvPr/>
        </p:nvSpPr>
        <p:spPr>
          <a:xfrm>
            <a:off x="6256323" y="5908723"/>
            <a:ext cx="1373173" cy="681810"/>
          </a:xfrm>
          <a:prstGeom prst="wedgeRectCallout">
            <a:avLst>
              <a:gd name="adj1" fmla="val 50145"/>
              <a:gd name="adj2" fmla="val -14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Boxing has helped me a lot with my discipline (self discipline) and being a more respectful person</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latin typeface="Calibri" panose="020F0502020204030204" pitchFamily="34" charset="0"/>
              <a:cs typeface="Calibri" panose="020F0502020204030204" pitchFamily="34" charset="0"/>
            </a:endParaRPr>
          </a:p>
        </p:txBody>
      </p:sp>
      <p:sp>
        <p:nvSpPr>
          <p:cNvPr id="224" name="Speech Bubble: Rectangle 223">
            <a:extLst>
              <a:ext uri="{FF2B5EF4-FFF2-40B4-BE49-F238E27FC236}">
                <a16:creationId xmlns:a16="http://schemas.microsoft.com/office/drawing/2014/main" id="{4D68DB6C-D460-472F-B67E-C75FD6D40CB8}"/>
              </a:ext>
            </a:extLst>
          </p:cNvPr>
          <p:cNvSpPr/>
          <p:nvPr/>
        </p:nvSpPr>
        <p:spPr>
          <a:xfrm>
            <a:off x="9560659" y="4572874"/>
            <a:ext cx="1072142" cy="613175"/>
          </a:xfrm>
          <a:prstGeom prst="wedgeRectCallout">
            <a:avLst>
              <a:gd name="adj1" fmla="val -58839"/>
              <a:gd name="adj2" fmla="val 412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Improved my mindset such as the way I see things</a:t>
            </a:r>
          </a:p>
        </p:txBody>
      </p:sp>
      <p:sp>
        <p:nvSpPr>
          <p:cNvPr id="225" name="Speech Bubble: Rectangle 224">
            <a:extLst>
              <a:ext uri="{FF2B5EF4-FFF2-40B4-BE49-F238E27FC236}">
                <a16:creationId xmlns:a16="http://schemas.microsoft.com/office/drawing/2014/main" id="{C6D9E70B-883F-45B2-8A52-70E9CC8BCBA7}"/>
              </a:ext>
            </a:extLst>
          </p:cNvPr>
          <p:cNvSpPr/>
          <p:nvPr/>
        </p:nvSpPr>
        <p:spPr>
          <a:xfrm>
            <a:off x="10785885" y="4572874"/>
            <a:ext cx="1221510" cy="785122"/>
          </a:xfrm>
          <a:prstGeom prst="wedgeRectCallout">
            <a:avLst>
              <a:gd name="adj1" fmla="val -49488"/>
              <a:gd name="adj2" fmla="val -21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I treat people with more respect and have learned to accept people who are different easily</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6" name="Speech Bubble: Rectangle 225">
            <a:extLst>
              <a:ext uri="{FF2B5EF4-FFF2-40B4-BE49-F238E27FC236}">
                <a16:creationId xmlns:a16="http://schemas.microsoft.com/office/drawing/2014/main" id="{13D5ED60-8F03-4049-A992-3F4AA36286B5}"/>
              </a:ext>
            </a:extLst>
          </p:cNvPr>
          <p:cNvSpPr/>
          <p:nvPr/>
        </p:nvSpPr>
        <p:spPr>
          <a:xfrm>
            <a:off x="10794063" y="5424879"/>
            <a:ext cx="1213332" cy="544134"/>
          </a:xfrm>
          <a:prstGeom prst="wedgeRectCallout">
            <a:avLst>
              <a:gd name="adj1" fmla="val -48939"/>
              <a:gd name="adj2" fmla="val -194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solidFill>
                  <a:prstClr val="white"/>
                </a:solidFill>
                <a:latin typeface="Calibri" panose="020F0502020204030204" pitchFamily="34" charset="0"/>
                <a:cs typeface="Times New Roman" panose="02020603050405020304" pitchFamily="18" charset="0"/>
              </a:rPr>
              <a:t>My weight. Standing up not just for myself but for others</a:t>
            </a:r>
          </a:p>
        </p:txBody>
      </p:sp>
      <p:sp>
        <p:nvSpPr>
          <p:cNvPr id="227" name="Speech Bubble: Rectangle 226">
            <a:extLst>
              <a:ext uri="{FF2B5EF4-FFF2-40B4-BE49-F238E27FC236}">
                <a16:creationId xmlns:a16="http://schemas.microsoft.com/office/drawing/2014/main" id="{CBB2A6F9-769B-40EB-9C66-FF6C6A686660}"/>
              </a:ext>
            </a:extLst>
          </p:cNvPr>
          <p:cNvSpPr/>
          <p:nvPr/>
        </p:nvSpPr>
        <p:spPr>
          <a:xfrm>
            <a:off x="9541243" y="6224457"/>
            <a:ext cx="2474383" cy="382156"/>
          </a:xfrm>
          <a:prstGeom prst="wedgeRectCallout">
            <a:avLst>
              <a:gd name="adj1" fmla="val -55806"/>
              <a:gd name="adj2" fmla="val -468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Helped with social skills and interacting with others</a:t>
            </a:r>
          </a:p>
        </p:txBody>
      </p:sp>
      <p:pic>
        <p:nvPicPr>
          <p:cNvPr id="228" name="Picture 227">
            <a:extLst>
              <a:ext uri="{FF2B5EF4-FFF2-40B4-BE49-F238E27FC236}">
                <a16:creationId xmlns:a16="http://schemas.microsoft.com/office/drawing/2014/main" id="{D45B1A59-8FF4-476D-B2EB-0DE19BA094E1}"/>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57" b="94717" l="3165" r="96203">
                        <a14:foregroundMark x1="6962" y1="23019" x2="6962" y2="23019"/>
                        <a14:foregroundMark x1="91772" y1="22642" x2="91772" y2="22642"/>
                        <a14:foregroundMark x1="46203" y1="9057" x2="46203" y2="9057"/>
                        <a14:foregroundMark x1="3797" y1="23019" x2="3797" y2="23019"/>
                        <a14:foregroundMark x1="96203" y1="23396" x2="96203" y2="23396"/>
                        <a14:foregroundMark x1="34810" y1="92830" x2="34810" y2="92830"/>
                        <a14:foregroundMark x1="65190" y1="94717" x2="65190" y2="94717"/>
                      </a14:backgroundRemoval>
                    </a14:imgEffect>
                  </a14:imgLayer>
                </a14:imgProps>
              </a:ext>
            </a:extLst>
          </a:blip>
          <a:stretch>
            <a:fillRect/>
          </a:stretch>
        </p:blipFill>
        <p:spPr>
          <a:xfrm>
            <a:off x="11559567" y="2569414"/>
            <a:ext cx="478468" cy="802493"/>
          </a:xfrm>
          <a:prstGeom prst="rect">
            <a:avLst/>
          </a:prstGeom>
        </p:spPr>
      </p:pic>
      <p:pic>
        <p:nvPicPr>
          <p:cNvPr id="229" name="Picture 228">
            <a:extLst>
              <a:ext uri="{FF2B5EF4-FFF2-40B4-BE49-F238E27FC236}">
                <a16:creationId xmlns:a16="http://schemas.microsoft.com/office/drawing/2014/main" id="{E4732585-FB84-42B0-A088-02747DA02A9B}"/>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8915891" y="4947613"/>
            <a:ext cx="436780" cy="1010055"/>
          </a:xfrm>
          <a:prstGeom prst="rect">
            <a:avLst/>
          </a:prstGeom>
        </p:spPr>
      </p:pic>
      <p:pic>
        <p:nvPicPr>
          <p:cNvPr id="6" name="Picture 5" descr="Text, letter&#10;&#10;Description automatically generated">
            <a:extLst>
              <a:ext uri="{FF2B5EF4-FFF2-40B4-BE49-F238E27FC236}">
                <a16:creationId xmlns:a16="http://schemas.microsoft.com/office/drawing/2014/main" id="{F39C7F43-EE3B-43E7-9E14-27EDE1EED952}"/>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3934233" y="2820120"/>
            <a:ext cx="2124000" cy="3276277"/>
          </a:xfrm>
          <a:prstGeom prst="rect">
            <a:avLst/>
          </a:prstGeom>
          <a:effectLst>
            <a:softEdge rad="31750"/>
          </a:effectLst>
        </p:spPr>
      </p:pic>
      <p:pic>
        <p:nvPicPr>
          <p:cNvPr id="14" name="Picture 13" descr="Text, letter&#10;&#10;Description automatically generated">
            <a:extLst>
              <a:ext uri="{FF2B5EF4-FFF2-40B4-BE49-F238E27FC236}">
                <a16:creationId xmlns:a16="http://schemas.microsoft.com/office/drawing/2014/main" id="{71501DA4-6FF6-46EA-ADC5-118126622A13}"/>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23191" y="2820120"/>
            <a:ext cx="2250937" cy="3276278"/>
          </a:xfrm>
          <a:prstGeom prst="rect">
            <a:avLst/>
          </a:prstGeom>
          <a:effectLst>
            <a:softEdge rad="31750"/>
          </a:effectLst>
        </p:spPr>
      </p:pic>
      <p:pic>
        <p:nvPicPr>
          <p:cNvPr id="18" name="Picture 17">
            <a:extLst>
              <a:ext uri="{FF2B5EF4-FFF2-40B4-BE49-F238E27FC236}">
                <a16:creationId xmlns:a16="http://schemas.microsoft.com/office/drawing/2014/main" id="{139559C3-74E4-49A1-8AB8-830DA3B9C0DC}"/>
              </a:ext>
            </a:extLst>
          </p:cNvPr>
          <p:cNvPicPr>
            <a:picLocks noChangeAspect="1"/>
          </p:cNvPicPr>
          <p:nvPr/>
        </p:nvPicPr>
        <p:blipFill>
          <a:blip r:embed="rId13"/>
          <a:stretch>
            <a:fillRect/>
          </a:stretch>
        </p:blipFill>
        <p:spPr>
          <a:xfrm>
            <a:off x="6187971" y="2195185"/>
            <a:ext cx="4109192" cy="2988000"/>
          </a:xfrm>
          <a:prstGeom prst="rect">
            <a:avLst/>
          </a:prstGeom>
        </p:spPr>
      </p:pic>
      <p:sp>
        <p:nvSpPr>
          <p:cNvPr id="125" name="Speech Bubble: Rectangle 124">
            <a:extLst>
              <a:ext uri="{FF2B5EF4-FFF2-40B4-BE49-F238E27FC236}">
                <a16:creationId xmlns:a16="http://schemas.microsoft.com/office/drawing/2014/main" id="{74DF0E96-BA4D-4C28-BB16-38D4DF6B9969}"/>
              </a:ext>
            </a:extLst>
          </p:cNvPr>
          <p:cNvSpPr/>
          <p:nvPr/>
        </p:nvSpPr>
        <p:spPr>
          <a:xfrm>
            <a:off x="7851841" y="5996571"/>
            <a:ext cx="1373173" cy="596574"/>
          </a:xfrm>
          <a:prstGeom prst="wedgeRectCallout">
            <a:avLst>
              <a:gd name="adj1" fmla="val 28113"/>
              <a:gd name="adj2" fmla="val -693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b="0" i="1" u="none" strike="noStrike" dirty="0">
                <a:solidFill>
                  <a:schemeClr val="bg1"/>
                </a:solidFill>
                <a:effectLst/>
                <a:latin typeface="Calibri" panose="020F0502020204030204" pitchFamily="34" charset="0"/>
                <a:cs typeface="Calibri" panose="020F0502020204030204" pitchFamily="34" charset="0"/>
              </a:rPr>
              <a:t>Helped me discipline myself which also helped me at school and home</a:t>
            </a:r>
            <a:r>
              <a:rPr lang="en-US" sz="900" i="1" dirty="0">
                <a:solidFill>
                  <a:schemeClr val="bg1"/>
                </a:solidFill>
                <a:latin typeface="Calibri" panose="020F0502020204030204" pitchFamily="34" charset="0"/>
                <a:cs typeface="Calibri" panose="020F0502020204030204" pitchFamily="34" charset="0"/>
              </a:rPr>
              <a:t> </a:t>
            </a:r>
            <a:endParaRPr lang="en-NZ" sz="900" i="1" dirty="0">
              <a:solidFill>
                <a:schemeClr val="bg1"/>
              </a:solidFill>
              <a:latin typeface="Calibri" panose="020F0502020204030204" pitchFamily="34" charset="0"/>
              <a:cs typeface="Calibri" panose="020F0502020204030204" pitchFamily="34" charset="0"/>
            </a:endParaRPr>
          </a:p>
        </p:txBody>
      </p:sp>
      <p:sp>
        <p:nvSpPr>
          <p:cNvPr id="126" name="Speech Bubble: Rectangle 125">
            <a:extLst>
              <a:ext uri="{FF2B5EF4-FFF2-40B4-BE49-F238E27FC236}">
                <a16:creationId xmlns:a16="http://schemas.microsoft.com/office/drawing/2014/main" id="{250A6206-1B41-4088-A7CB-5E0800F3A092}"/>
              </a:ext>
            </a:extLst>
          </p:cNvPr>
          <p:cNvSpPr/>
          <p:nvPr/>
        </p:nvSpPr>
        <p:spPr>
          <a:xfrm>
            <a:off x="9548163" y="5275014"/>
            <a:ext cx="1091922" cy="821384"/>
          </a:xfrm>
          <a:prstGeom prst="wedgeRectCallout">
            <a:avLst>
              <a:gd name="adj1" fmla="val -58792"/>
              <a:gd name="adj2" fmla="val -337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solidFill>
                  <a:prstClr val="white"/>
                </a:solidFill>
                <a:latin typeface="Calibri" panose="020F0502020204030204" pitchFamily="34" charset="0"/>
                <a:cs typeface="Times New Roman" panose="02020603050405020304" pitchFamily="18" charset="0"/>
              </a:rPr>
              <a:t>Boxing has helped me gain confidence in both the gym and in myself as a person</a:t>
            </a:r>
            <a:endParaRPr lang="en-NZ" sz="900" i="1" dirty="0">
              <a:solidFill>
                <a:prstClr val="white"/>
              </a:solidFill>
              <a:latin typeface="Calibri" panose="020F0502020204030204" pitchFamily="34" charset="0"/>
              <a:cs typeface="Times New Roman" panose="02020603050405020304" pitchFamily="18" charset="0"/>
            </a:endParaRPr>
          </a:p>
        </p:txBody>
      </p:sp>
      <p:pic>
        <p:nvPicPr>
          <p:cNvPr id="3" name="Picture 2" descr="Text, letter&#10;&#10;Description automatically generated">
            <a:extLst>
              <a:ext uri="{FF2B5EF4-FFF2-40B4-BE49-F238E27FC236}">
                <a16:creationId xmlns:a16="http://schemas.microsoft.com/office/drawing/2014/main" id="{158F5683-A300-41DD-A175-B4305FEC704E}"/>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1941290" y="3330335"/>
            <a:ext cx="2124000" cy="3276278"/>
          </a:xfrm>
          <a:prstGeom prst="rect">
            <a:avLst/>
          </a:prstGeom>
          <a:effectLst>
            <a:softEdge rad="31750"/>
          </a:effectLst>
        </p:spPr>
      </p:pic>
      <p:pic>
        <p:nvPicPr>
          <p:cNvPr id="2" name="Picture 1">
            <a:extLst>
              <a:ext uri="{FF2B5EF4-FFF2-40B4-BE49-F238E27FC236}">
                <a16:creationId xmlns:a16="http://schemas.microsoft.com/office/drawing/2014/main" id="{B9CFC903-1EED-4EE0-BDA1-9EB294B0CB14}"/>
              </a:ext>
            </a:extLst>
          </p:cNvPr>
          <p:cNvPicPr>
            <a:picLocks noChangeAspect="1"/>
          </p:cNvPicPr>
          <p:nvPr/>
        </p:nvPicPr>
        <p:blipFill>
          <a:blip r:embed="rId15"/>
          <a:stretch>
            <a:fillRect/>
          </a:stretch>
        </p:blipFill>
        <p:spPr>
          <a:xfrm>
            <a:off x="6101977" y="5075348"/>
            <a:ext cx="3516911" cy="432000"/>
          </a:xfrm>
          <a:prstGeom prst="rect">
            <a:avLst/>
          </a:prstGeom>
        </p:spPr>
      </p:pic>
    </p:spTree>
    <p:extLst>
      <p:ext uri="{BB962C8B-B14F-4D97-AF65-F5344CB8AC3E}">
        <p14:creationId xmlns:p14="http://schemas.microsoft.com/office/powerpoint/2010/main" val="58960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9" name="Picture 58" descr="A group of people in a room&#10;&#10;Description automatically generated">
            <a:extLst>
              <a:ext uri="{FF2B5EF4-FFF2-40B4-BE49-F238E27FC236}">
                <a16:creationId xmlns:a16="http://schemas.microsoft.com/office/drawing/2014/main" id="{3AC0BA3F-6693-4EB3-9604-5FD19CF4FB82}"/>
              </a:ext>
            </a:extLst>
          </p:cNvPr>
          <p:cNvPicPr>
            <a:picLocks noChangeAspect="1"/>
          </p:cNvPicPr>
          <p:nvPr/>
        </p:nvPicPr>
        <p:blipFill rotWithShape="1">
          <a:blip r:embed="rId3">
            <a:extLst>
              <a:ext uri="{28A0092B-C50C-407E-A947-70E740481C1C}">
                <a14:useLocalDpi xmlns:a14="http://schemas.microsoft.com/office/drawing/2010/main" val="0"/>
              </a:ext>
            </a:extLst>
          </a:blip>
          <a:srcRect t="27827" b="47162"/>
          <a:stretch/>
        </p:blipFill>
        <p:spPr>
          <a:xfrm>
            <a:off x="82550" y="5630"/>
            <a:ext cx="12026900" cy="2031205"/>
          </a:xfrm>
          <a:prstGeom prst="rect">
            <a:avLst/>
          </a:prstGeom>
        </p:spPr>
      </p:pic>
      <p:sp>
        <p:nvSpPr>
          <p:cNvPr id="58" name="Google Shape;58;p13"/>
          <p:cNvSpPr/>
          <p:nvPr/>
        </p:nvSpPr>
        <p:spPr>
          <a:xfrm>
            <a:off x="88900" y="1534278"/>
            <a:ext cx="12020550" cy="5249281"/>
          </a:xfrm>
          <a:prstGeom prst="rect">
            <a:avLst/>
          </a:prstGeom>
          <a:solidFill>
            <a:srgbClr val="FFFFFF"/>
          </a:solidFill>
          <a:ln>
            <a:noFill/>
          </a:ln>
        </p:spPr>
        <p:txBody>
          <a:bodyPr spcFirstLastPara="1" wrap="square" lIns="16131" tIns="16131" rIns="16131" bIns="16131" anchor="ctr" anchorCtr="0">
            <a:noAutofit/>
          </a:bodyPr>
          <a:lstStyle/>
          <a:p>
            <a:pPr defTabSz="586496">
              <a:buClr>
                <a:srgbClr val="000000"/>
              </a:buClr>
            </a:pPr>
            <a:endParaRPr lang="en-US" sz="235" kern="0">
              <a:solidFill>
                <a:srgbClr val="000000"/>
              </a:solidFill>
              <a:latin typeface="Arial"/>
              <a:cs typeface="Arial"/>
              <a:sym typeface="Arial"/>
            </a:endParaRPr>
          </a:p>
        </p:txBody>
      </p:sp>
      <p:sp>
        <p:nvSpPr>
          <p:cNvPr id="62" name="Google Shape;62;p13"/>
          <p:cNvSpPr txBox="1"/>
          <p:nvPr/>
        </p:nvSpPr>
        <p:spPr>
          <a:xfrm>
            <a:off x="6617945" y="1108781"/>
            <a:ext cx="2140365" cy="217223"/>
          </a:xfrm>
          <a:prstGeom prst="rect">
            <a:avLst/>
          </a:prstGeom>
          <a:noFill/>
          <a:ln>
            <a:noFill/>
          </a:ln>
        </p:spPr>
        <p:txBody>
          <a:bodyPr spcFirstLastPara="1" wrap="square" lIns="16131" tIns="16131" rIns="16131" bIns="16131" anchor="t" anchorCtr="0">
            <a:noAutofit/>
          </a:bodyPr>
          <a:lstStyle/>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058" kern="0">
              <a:solidFill>
                <a:srgbClr val="D0E0E3"/>
              </a:solidFill>
              <a:latin typeface="Droid Serif"/>
              <a:ea typeface="Droid Serif"/>
              <a:cs typeface="Droid Serif"/>
              <a:sym typeface="Droid Serif"/>
            </a:endParaRPr>
          </a:p>
          <a:p>
            <a:pPr defTabSz="586496">
              <a:lnSpc>
                <a:spcPct val="115000"/>
              </a:lnSpc>
              <a:buClr>
                <a:srgbClr val="000000"/>
              </a:buClr>
            </a:pPr>
            <a:endParaRPr sz="1500" kern="0">
              <a:solidFill>
                <a:srgbClr val="FFFFFF"/>
              </a:solidFill>
              <a:latin typeface="Oswald"/>
              <a:ea typeface="Oswald"/>
              <a:cs typeface="Oswald"/>
              <a:sym typeface="Oswald"/>
            </a:endParaRPr>
          </a:p>
          <a:p>
            <a:pPr defTabSz="586496">
              <a:buClr>
                <a:srgbClr val="000000"/>
              </a:buClr>
            </a:pPr>
            <a:endParaRPr sz="1694" kern="0">
              <a:solidFill>
                <a:srgbClr val="000000"/>
              </a:solidFill>
              <a:latin typeface="Oswald"/>
              <a:ea typeface="Oswald"/>
              <a:cs typeface="Oswald"/>
              <a:sym typeface="Oswald"/>
            </a:endParaRPr>
          </a:p>
          <a:p>
            <a:pPr defTabSz="586496">
              <a:lnSpc>
                <a:spcPct val="115000"/>
              </a:lnSpc>
              <a:buClr>
                <a:srgbClr val="000000"/>
              </a:buClr>
            </a:pPr>
            <a:endParaRPr sz="1500" kern="0">
              <a:solidFill>
                <a:srgbClr val="FFFFFF"/>
              </a:solidFill>
              <a:latin typeface="Oswald"/>
              <a:ea typeface="Oswald"/>
              <a:cs typeface="Oswald"/>
              <a:sym typeface="Oswald"/>
            </a:endParaRPr>
          </a:p>
          <a:p>
            <a:pPr defTabSz="586496">
              <a:buClr>
                <a:srgbClr val="000000"/>
              </a:buClr>
            </a:pPr>
            <a:endParaRPr sz="1694" kern="0">
              <a:solidFill>
                <a:srgbClr val="000000"/>
              </a:solidFill>
              <a:latin typeface="Oswald"/>
              <a:ea typeface="Oswald"/>
              <a:cs typeface="Oswald"/>
              <a:sym typeface="Oswald"/>
            </a:endParaRPr>
          </a:p>
        </p:txBody>
      </p:sp>
      <p:pic>
        <p:nvPicPr>
          <p:cNvPr id="15" name="Picture 14" descr="A close up of an animal&#10;&#10;Description automatically generated">
            <a:extLst>
              <a:ext uri="{FF2B5EF4-FFF2-40B4-BE49-F238E27FC236}">
                <a16:creationId xmlns:a16="http://schemas.microsoft.com/office/drawing/2014/main" id="{39C1EFEF-EC17-4A50-917F-12B81ADDA60F}"/>
              </a:ext>
            </a:extLst>
          </p:cNvPr>
          <p:cNvPicPr>
            <a:picLocks noChangeAspect="1"/>
          </p:cNvPicPr>
          <p:nvPr/>
        </p:nvPicPr>
        <p:blipFill rotWithShape="1">
          <a:blip r:embed="rId4"/>
          <a:srcRect t="18940" b="56935"/>
          <a:stretch/>
        </p:blipFill>
        <p:spPr>
          <a:xfrm>
            <a:off x="78571" y="1172498"/>
            <a:ext cx="12014199" cy="400607"/>
          </a:xfrm>
          <a:prstGeom prst="rect">
            <a:avLst/>
          </a:prstGeom>
          <a:effectLst>
            <a:outerShdw blurRad="50800" dist="38100" dir="16200000" rotWithShape="0">
              <a:prstClr val="black">
                <a:alpha val="40000"/>
              </a:prstClr>
            </a:outerShdw>
          </a:effectLst>
        </p:spPr>
      </p:pic>
      <p:sp>
        <p:nvSpPr>
          <p:cNvPr id="17" name="Rectangle 16">
            <a:extLst>
              <a:ext uri="{FF2B5EF4-FFF2-40B4-BE49-F238E27FC236}">
                <a16:creationId xmlns:a16="http://schemas.microsoft.com/office/drawing/2014/main" id="{B04BA55C-7051-40FA-93ED-0702D2C7019D}"/>
              </a:ext>
            </a:extLst>
          </p:cNvPr>
          <p:cNvSpPr/>
          <p:nvPr/>
        </p:nvSpPr>
        <p:spPr>
          <a:xfrm>
            <a:off x="99231" y="760442"/>
            <a:ext cx="5387169" cy="37460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7542" tIns="8771" rIns="17542" bIns="8771" numCol="1" spcCol="0" rtlCol="0" fromWordArt="0" anchor="ctr" anchorCtr="0" forceAA="0" compatLnSpc="1">
            <a:prstTxWarp prst="textNoShape">
              <a:avLst/>
            </a:prstTxWarp>
            <a:noAutofit/>
          </a:bodyPr>
          <a:lstStyle/>
          <a:p>
            <a:pPr algn="ctr" defTabSz="586496">
              <a:buClr>
                <a:srgbClr val="000000"/>
              </a:buClr>
            </a:pPr>
            <a:endParaRPr lang="en-NZ" sz="100" kern="0">
              <a:solidFill>
                <a:prstClr val="white"/>
              </a:solidFill>
              <a:latin typeface="Arial"/>
              <a:sym typeface="Arial"/>
            </a:endParaRPr>
          </a:p>
        </p:txBody>
      </p:sp>
      <p:sp>
        <p:nvSpPr>
          <p:cNvPr id="20" name="Rectangle 19">
            <a:extLst>
              <a:ext uri="{FF2B5EF4-FFF2-40B4-BE49-F238E27FC236}">
                <a16:creationId xmlns:a16="http://schemas.microsoft.com/office/drawing/2014/main" id="{AB125BC5-CA9B-4626-B8F1-327E4FE7CDE1}"/>
              </a:ext>
            </a:extLst>
          </p:cNvPr>
          <p:cNvSpPr/>
          <p:nvPr/>
        </p:nvSpPr>
        <p:spPr>
          <a:xfrm>
            <a:off x="78571" y="815433"/>
            <a:ext cx="2250937" cy="246221"/>
          </a:xfrm>
          <a:prstGeom prst="rect">
            <a:avLst/>
          </a:prstGeom>
        </p:spPr>
        <p:txBody>
          <a:bodyPr wrap="none">
            <a:spAutoFit/>
          </a:bodyPr>
          <a:lstStyle/>
          <a:p>
            <a:pPr defTabSz="586496">
              <a:buClr>
                <a:srgbClr val="000000"/>
              </a:buClr>
            </a:pPr>
            <a:r>
              <a:rPr lang="en-NZ" sz="1000" kern="0" dirty="0">
                <a:solidFill>
                  <a:prstClr val="white"/>
                </a:solidFill>
                <a:latin typeface="Trebuchet MS" panose="020B0603020202020204" pitchFamily="34" charset="0"/>
                <a:cs typeface="Arial"/>
                <a:sym typeface="Arial"/>
              </a:rPr>
              <a:t>BILLY GRAHAM YOUTH FOUNDATION</a:t>
            </a:r>
          </a:p>
        </p:txBody>
      </p:sp>
      <p:sp>
        <p:nvSpPr>
          <p:cNvPr id="170" name="Subtitle 2">
            <a:extLst>
              <a:ext uri="{FF2B5EF4-FFF2-40B4-BE49-F238E27FC236}">
                <a16:creationId xmlns:a16="http://schemas.microsoft.com/office/drawing/2014/main" id="{4BADEA52-5629-4394-9FF2-F81668B92CD2}"/>
              </a:ext>
            </a:extLst>
          </p:cNvPr>
          <p:cNvSpPr txBox="1">
            <a:spLocks/>
          </p:cNvSpPr>
          <p:nvPr/>
        </p:nvSpPr>
        <p:spPr>
          <a:xfrm>
            <a:off x="2367932" y="838182"/>
            <a:ext cx="3776412" cy="188584"/>
          </a:xfrm>
          <a:prstGeom prst="rect">
            <a:avLst/>
          </a:prstGeom>
        </p:spPr>
        <p:txBody>
          <a:bodyPr vert="horz" lIns="17542" tIns="8771" rIns="17542" bIns="8771"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293248">
              <a:spcAft>
                <a:spcPts val="385"/>
              </a:spcAft>
              <a:buClr>
                <a:srgbClr val="F07F09"/>
              </a:buClr>
            </a:pPr>
            <a:r>
              <a:rPr lang="en-NZ" sz="1000" kern="0" dirty="0">
                <a:latin typeface="Trebuchet MS" panose="020B0603020202020204" pitchFamily="34" charset="0"/>
                <a:cs typeface="Arial"/>
                <a:sym typeface="Arial"/>
              </a:rPr>
              <a:t>West Auckland BOXING ACADEMY EVALUATION 2021</a:t>
            </a:r>
          </a:p>
        </p:txBody>
      </p:sp>
      <p:sp>
        <p:nvSpPr>
          <p:cNvPr id="175" name="Rectangle 174">
            <a:extLst>
              <a:ext uri="{FF2B5EF4-FFF2-40B4-BE49-F238E27FC236}">
                <a16:creationId xmlns:a16="http://schemas.microsoft.com/office/drawing/2014/main" id="{E329BB16-0FBE-4083-BBA8-5B47B066BA8B}"/>
              </a:ext>
            </a:extLst>
          </p:cNvPr>
          <p:cNvSpPr/>
          <p:nvPr/>
        </p:nvSpPr>
        <p:spPr>
          <a:xfrm>
            <a:off x="107576" y="1511869"/>
            <a:ext cx="6384512" cy="5249281"/>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endParaRPr lang="en-NZ" sz="100" kern="0">
              <a:solidFill>
                <a:prstClr val="white"/>
              </a:solidFill>
              <a:latin typeface="Arial"/>
              <a:sym typeface="Arial"/>
            </a:endParaRPr>
          </a:p>
        </p:txBody>
      </p:sp>
      <p:sp>
        <p:nvSpPr>
          <p:cNvPr id="176" name="Rectangle 175">
            <a:extLst>
              <a:ext uri="{FF2B5EF4-FFF2-40B4-BE49-F238E27FC236}">
                <a16:creationId xmlns:a16="http://schemas.microsoft.com/office/drawing/2014/main" id="{8AE1036F-1A83-4642-9395-8E67685480C2}"/>
              </a:ext>
            </a:extLst>
          </p:cNvPr>
          <p:cNvSpPr/>
          <p:nvPr/>
        </p:nvSpPr>
        <p:spPr>
          <a:xfrm>
            <a:off x="6568228" y="1511870"/>
            <a:ext cx="5516196" cy="524928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307934">
              <a:lnSpc>
                <a:spcPct val="90000"/>
              </a:lnSpc>
              <a:spcBef>
                <a:spcPct val="20000"/>
              </a:spcBef>
              <a:spcAft>
                <a:spcPts val="404"/>
              </a:spcAft>
              <a:buClr>
                <a:srgbClr val="F07F09"/>
              </a:buClr>
              <a:buSzPct val="92000"/>
            </a:pPr>
            <a:endParaRPr lang="en-NZ" sz="800" b="1" dirty="0">
              <a:solidFill>
                <a:srgbClr val="395565"/>
              </a:solidFill>
              <a:latin typeface="Calibri" panose="020F0502020204030204" pitchFamily="34" charset="0"/>
              <a:cs typeface="Times New Roman" panose="02020603050405020304" pitchFamily="18" charset="0"/>
              <a:sym typeface="Arial"/>
            </a:endParaRPr>
          </a:p>
        </p:txBody>
      </p:sp>
      <p:sp>
        <p:nvSpPr>
          <p:cNvPr id="179" name="Rectangle 178">
            <a:extLst>
              <a:ext uri="{FF2B5EF4-FFF2-40B4-BE49-F238E27FC236}">
                <a16:creationId xmlns:a16="http://schemas.microsoft.com/office/drawing/2014/main" id="{032BEAA6-9B39-4ACF-B3F5-0606EDCA890B}"/>
              </a:ext>
            </a:extLst>
          </p:cNvPr>
          <p:cNvSpPr/>
          <p:nvPr/>
        </p:nvSpPr>
        <p:spPr>
          <a:xfrm>
            <a:off x="107576" y="1588955"/>
            <a:ext cx="6275951" cy="3178916"/>
          </a:xfrm>
          <a:prstGeom prst="rect">
            <a:avLst/>
          </a:prstGeom>
        </p:spPr>
        <p:txBody>
          <a:bodyPr wrap="square">
            <a:noAutofit/>
          </a:bodyPr>
          <a:lstStyle/>
          <a:p>
            <a:pPr defTabSz="307934">
              <a:lnSpc>
                <a:spcPct val="90000"/>
              </a:lnSpc>
              <a:spcBef>
                <a:spcPct val="20000"/>
              </a:spcBef>
              <a:spcAft>
                <a:spcPts val="404"/>
              </a:spcAft>
              <a:buClr>
                <a:srgbClr val="F07F09"/>
              </a:buClr>
              <a:buSzPct val="92000"/>
            </a:pPr>
            <a:r>
              <a:rPr lang="en-NZ" sz="900" dirty="0">
                <a:solidFill>
                  <a:srgbClr val="E3DED1">
                    <a:lumMod val="25000"/>
                  </a:srgbClr>
                </a:solidFill>
                <a:latin typeface="Calibri"/>
                <a:cs typeface="Arial"/>
                <a:sym typeface="Arial"/>
              </a:rPr>
              <a:t>We received feedback from 33 of the academy’s families and whānau. They were asked to complete a survey which asked them if the academy has helped their child or rangatahi make positive change in the following areas, and if so, what changed and how the academy helped make that change.</a:t>
            </a:r>
          </a:p>
          <a:p>
            <a:pPr defTabSz="307934">
              <a:lnSpc>
                <a:spcPct val="90000"/>
              </a:lnSpc>
              <a:spcBef>
                <a:spcPct val="20000"/>
              </a:spcBef>
              <a:spcAft>
                <a:spcPts val="404"/>
              </a:spcAft>
              <a:buClr>
                <a:srgbClr val="F07F09"/>
              </a:buClr>
              <a:buSzPct val="92000"/>
            </a:pPr>
            <a:r>
              <a:rPr lang="en-NZ" sz="900" dirty="0">
                <a:solidFill>
                  <a:srgbClr val="E3DED1">
                    <a:lumMod val="25000"/>
                  </a:srgbClr>
                </a:solidFill>
                <a:latin typeface="Calibri"/>
                <a:cs typeface="Arial"/>
                <a:sym typeface="Arial"/>
              </a:rPr>
              <a:t>Did we help your child or children with: </a:t>
            </a:r>
            <a:endParaRPr lang="en-NZ" sz="900" b="1" dirty="0">
              <a:solidFill>
                <a:srgbClr val="395565"/>
              </a:solidFill>
              <a:latin typeface="Calibri" panose="020F0502020204030204" pitchFamily="34" charset="0"/>
              <a:cs typeface="Times New Roman" panose="02020603050405020304" pitchFamily="18" charset="0"/>
              <a:sym typeface="Arial"/>
            </a:endParaRPr>
          </a:p>
          <a:p>
            <a:pPr defTabSz="307934">
              <a:lnSpc>
                <a:spcPct val="90000"/>
              </a:lnSpc>
              <a:spcBef>
                <a:spcPct val="20000"/>
              </a:spcBef>
              <a:spcAft>
                <a:spcPts val="404"/>
              </a:spcAft>
              <a:buClr>
                <a:srgbClr val="F07F09"/>
              </a:buClr>
              <a:buSzPct val="92000"/>
            </a:pPr>
            <a:endParaRPr lang="en-NZ" sz="900" dirty="0">
              <a:solidFill>
                <a:prstClr val="black">
                  <a:lumMod val="75000"/>
                  <a:lumOff val="25000"/>
                </a:prstClr>
              </a:solidFill>
              <a:latin typeface="Calibri"/>
              <a:cs typeface="Arial"/>
              <a:sym typeface="Arial"/>
            </a:endParaRPr>
          </a:p>
        </p:txBody>
      </p:sp>
      <p:sp>
        <p:nvSpPr>
          <p:cNvPr id="180" name="Speech Bubble: Rectangle 179">
            <a:extLst>
              <a:ext uri="{FF2B5EF4-FFF2-40B4-BE49-F238E27FC236}">
                <a16:creationId xmlns:a16="http://schemas.microsoft.com/office/drawing/2014/main" id="{CE9F3586-02AF-4D4E-8A35-B16FA8924359}"/>
              </a:ext>
            </a:extLst>
          </p:cNvPr>
          <p:cNvSpPr/>
          <p:nvPr/>
        </p:nvSpPr>
        <p:spPr>
          <a:xfrm>
            <a:off x="3156597" y="6080034"/>
            <a:ext cx="3234736" cy="621919"/>
          </a:xfrm>
          <a:prstGeom prst="wedgeRectCallout">
            <a:avLst>
              <a:gd name="adj1" fmla="val -53205"/>
              <a:gd name="adj2" fmla="val -354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i="1" dirty="0">
                <a:effectLst/>
                <a:latin typeface="Calibri" panose="020F0502020204030204" pitchFamily="34" charset="0"/>
                <a:ea typeface="Calibri" panose="020F0502020204030204" pitchFamily="34" charset="0"/>
                <a:cs typeface="Times New Roman" panose="02020603050405020304" pitchFamily="18" charset="0"/>
              </a:rPr>
              <a:t>My son has become much more focused on his goals &amp; things he would like to achieve. Since Starting at West Auckland boxing, He is showing commitment and discipline in all areas of his life.</a:t>
            </a:r>
            <a:endParaRPr lang="en-NZ" sz="900" dirty="0">
              <a:solidFill>
                <a:prstClr val="white"/>
              </a:solidFill>
              <a:latin typeface="Calibri"/>
              <a:sym typeface="Arial"/>
            </a:endParaRPr>
          </a:p>
        </p:txBody>
      </p:sp>
      <p:sp>
        <p:nvSpPr>
          <p:cNvPr id="185" name="Speech Bubble: Rectangle 184">
            <a:extLst>
              <a:ext uri="{FF2B5EF4-FFF2-40B4-BE49-F238E27FC236}">
                <a16:creationId xmlns:a16="http://schemas.microsoft.com/office/drawing/2014/main" id="{37A360E3-7228-4C80-95A2-B94709FDFC35}"/>
              </a:ext>
            </a:extLst>
          </p:cNvPr>
          <p:cNvSpPr/>
          <p:nvPr/>
        </p:nvSpPr>
        <p:spPr>
          <a:xfrm>
            <a:off x="170625" y="6142801"/>
            <a:ext cx="2289112" cy="557285"/>
          </a:xfrm>
          <a:prstGeom prst="wedgeRectCallout">
            <a:avLst>
              <a:gd name="adj1" fmla="val 55967"/>
              <a:gd name="adj2" fmla="val -302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Helped build up my daughter's confidence. Learnt how to defend herself and stand up for herself if she ever needs it in a situation</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Speech Bubble: Rectangle 189">
            <a:extLst>
              <a:ext uri="{FF2B5EF4-FFF2-40B4-BE49-F238E27FC236}">
                <a16:creationId xmlns:a16="http://schemas.microsoft.com/office/drawing/2014/main" id="{A7213FBA-D72D-4414-9FFB-AD1F91F56D82}"/>
              </a:ext>
            </a:extLst>
          </p:cNvPr>
          <p:cNvSpPr/>
          <p:nvPr/>
        </p:nvSpPr>
        <p:spPr>
          <a:xfrm>
            <a:off x="3146595" y="5310147"/>
            <a:ext cx="3234736" cy="707534"/>
          </a:xfrm>
          <a:prstGeom prst="wedgeRectCallout">
            <a:avLst>
              <a:gd name="adj1" fmla="val -53783"/>
              <a:gd name="adj2" fmla="val 45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Our daughter is a lot more confident. She is learning independency and is not hesitant to try new things. The academy has taught her she can just keep going and it doesn't matter her skill level as long as she is trying. </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1" name="Rectangle 190">
            <a:extLst>
              <a:ext uri="{FF2B5EF4-FFF2-40B4-BE49-F238E27FC236}">
                <a16:creationId xmlns:a16="http://schemas.microsoft.com/office/drawing/2014/main" id="{6A9DF223-7AD9-44D7-9918-374356140C1C}"/>
              </a:ext>
            </a:extLst>
          </p:cNvPr>
          <p:cNvSpPr/>
          <p:nvPr/>
        </p:nvSpPr>
        <p:spPr>
          <a:xfrm>
            <a:off x="6625981" y="1557511"/>
            <a:ext cx="5069238" cy="693469"/>
          </a:xfrm>
          <a:prstGeom prst="rect">
            <a:avLst/>
          </a:prstGeom>
        </p:spPr>
        <p:txBody>
          <a:bodyPr wrap="square">
            <a:noAutofit/>
          </a:bodyPr>
          <a:lstStyle/>
          <a:p>
            <a:pPr>
              <a:lnSpc>
                <a:spcPct val="107000"/>
              </a:lnSpc>
              <a:spcAft>
                <a:spcPts val="800"/>
              </a:spcAft>
            </a:pPr>
            <a:r>
              <a:rPr lang="en-NZ" sz="900" dirty="0">
                <a:effectLst/>
                <a:latin typeface="Calibri" panose="020F0502020204030204" pitchFamily="34" charset="0"/>
                <a:ea typeface="Calibri" panose="020F0502020204030204" pitchFamily="34" charset="0"/>
                <a:cs typeface="Times New Roman" panose="02020603050405020304" pitchFamily="18" charset="0"/>
              </a:rPr>
              <a:t>We received feedback from </a:t>
            </a:r>
            <a:r>
              <a:rPr lang="en-NZ" sz="900" dirty="0">
                <a:latin typeface="Calibri" panose="020F0502020204030204" pitchFamily="34" charset="0"/>
                <a:ea typeface="Calibri" panose="020F0502020204030204" pitchFamily="34" charset="0"/>
                <a:cs typeface="Times New Roman" panose="02020603050405020304" pitchFamily="18" charset="0"/>
              </a:rPr>
              <a:t>4 </a:t>
            </a:r>
            <a:r>
              <a:rPr lang="en-NZ" sz="900" dirty="0">
                <a:effectLst/>
                <a:latin typeface="Calibri" panose="020F0502020204030204" pitchFamily="34" charset="0"/>
                <a:ea typeface="Calibri" panose="020F0502020204030204" pitchFamily="34" charset="0"/>
                <a:cs typeface="Times New Roman" panose="02020603050405020304" pitchFamily="18" charset="0"/>
              </a:rPr>
              <a:t>community partners of WABA working in education, alternative education and youth development. </a:t>
            </a:r>
            <a:r>
              <a:rPr lang="en-NZ" sz="900" b="1" dirty="0">
                <a:effectLst/>
                <a:latin typeface="Calibri" panose="020F0502020204030204" pitchFamily="34" charset="0"/>
                <a:ea typeface="Calibri" panose="020F0502020204030204" pitchFamily="34" charset="0"/>
                <a:cs typeface="Times New Roman" panose="02020603050405020304" pitchFamily="18" charset="0"/>
              </a:rPr>
              <a:t>Three</a:t>
            </a:r>
            <a:r>
              <a:rPr lang="en-NZ" sz="900" dirty="0">
                <a:effectLst/>
                <a:latin typeface="Calibri" panose="020F0502020204030204" pitchFamily="34" charset="0"/>
                <a:ea typeface="Calibri" panose="020F0502020204030204" pitchFamily="34" charset="0"/>
                <a:cs typeface="Times New Roman" panose="02020603050405020304" pitchFamily="18" charset="0"/>
              </a:rPr>
              <a:t> community partners said the academy had contributed to </a:t>
            </a:r>
            <a:r>
              <a:rPr lang="en-NZ" sz="900" b="1" dirty="0">
                <a:effectLst/>
                <a:latin typeface="Calibri" panose="020F0502020204030204" pitchFamily="34" charset="0"/>
                <a:ea typeface="Calibri" panose="020F0502020204030204" pitchFamily="34" charset="0"/>
                <a:cs typeface="Times New Roman" panose="02020603050405020304" pitchFamily="18" charset="0"/>
              </a:rPr>
              <a:t>a lot of change </a:t>
            </a:r>
            <a:r>
              <a:rPr lang="en-NZ" sz="900" dirty="0">
                <a:effectLst/>
                <a:latin typeface="Calibri" panose="020F0502020204030204" pitchFamily="34" charset="0"/>
                <a:ea typeface="Calibri" panose="020F0502020204030204" pitchFamily="34" charset="0"/>
                <a:cs typeface="Times New Roman" panose="02020603050405020304" pitchFamily="18" charset="0"/>
              </a:rPr>
              <a:t>in the community this year, and </a:t>
            </a:r>
            <a:r>
              <a:rPr lang="en-NZ" sz="900" b="1" dirty="0">
                <a:effectLst/>
                <a:latin typeface="Calibri" panose="020F0502020204030204" pitchFamily="34" charset="0"/>
                <a:ea typeface="Calibri" panose="020F0502020204030204" pitchFamily="34" charset="0"/>
                <a:cs typeface="Times New Roman" panose="02020603050405020304" pitchFamily="18" charset="0"/>
              </a:rPr>
              <a:t>one</a:t>
            </a:r>
            <a:r>
              <a:rPr lang="en-NZ" sz="900" dirty="0">
                <a:effectLst/>
                <a:latin typeface="Calibri" panose="020F0502020204030204" pitchFamily="34" charset="0"/>
                <a:ea typeface="Calibri" panose="020F0502020204030204" pitchFamily="34" charset="0"/>
                <a:cs typeface="Times New Roman" panose="02020603050405020304" pitchFamily="18" charset="0"/>
              </a:rPr>
              <a:t> said the academy had contributed toward </a:t>
            </a:r>
            <a:r>
              <a:rPr lang="en-NZ" sz="900" b="1" dirty="0">
                <a:effectLst/>
                <a:latin typeface="Calibri" panose="020F0502020204030204" pitchFamily="34" charset="0"/>
                <a:ea typeface="Calibri" panose="020F0502020204030204" pitchFamily="34" charset="0"/>
                <a:cs typeface="Times New Roman" panose="02020603050405020304" pitchFamily="18" charset="0"/>
              </a:rPr>
              <a:t>some change</a:t>
            </a:r>
            <a:r>
              <a:rPr lang="en-NZ" sz="900" dirty="0">
                <a:effectLst/>
                <a:latin typeface="Calibri" panose="020F0502020204030204" pitchFamily="34" charset="0"/>
                <a:ea typeface="Calibri" panose="020F0502020204030204" pitchFamily="34" charset="0"/>
                <a:cs typeface="Times New Roman" panose="02020603050405020304" pitchFamily="18" charset="0"/>
              </a:rPr>
              <a:t>. They said the academy had helped in the following ways:</a:t>
            </a:r>
          </a:p>
        </p:txBody>
      </p:sp>
      <p:sp>
        <p:nvSpPr>
          <p:cNvPr id="113" name="Speech Bubble: Rectangle 112">
            <a:extLst>
              <a:ext uri="{FF2B5EF4-FFF2-40B4-BE49-F238E27FC236}">
                <a16:creationId xmlns:a16="http://schemas.microsoft.com/office/drawing/2014/main" id="{E1991B2E-66D7-4695-A3AD-B112CBF18B5B}"/>
              </a:ext>
            </a:extLst>
          </p:cNvPr>
          <p:cNvSpPr/>
          <p:nvPr/>
        </p:nvSpPr>
        <p:spPr>
          <a:xfrm>
            <a:off x="170626" y="5461189"/>
            <a:ext cx="2289111" cy="636369"/>
          </a:xfrm>
          <a:prstGeom prst="wedgeRectCallout">
            <a:avLst>
              <a:gd name="adj1" fmla="val 56590"/>
              <a:gd name="adj2" fmla="val -214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The biggest change in my son has been his confidence. Having the support from the boxing gym from people who encourage and believe in him has been amazing </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7" name="Rectangle 126">
            <a:extLst>
              <a:ext uri="{FF2B5EF4-FFF2-40B4-BE49-F238E27FC236}">
                <a16:creationId xmlns:a16="http://schemas.microsoft.com/office/drawing/2014/main" id="{0B8CE1D0-E5FB-480B-B079-CC29AACC5DD7}"/>
              </a:ext>
            </a:extLst>
          </p:cNvPr>
          <p:cNvSpPr/>
          <p:nvPr/>
        </p:nvSpPr>
        <p:spPr>
          <a:xfrm>
            <a:off x="99230" y="1302403"/>
            <a:ext cx="6392858" cy="24230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lstStyle/>
          <a:p>
            <a:pPr defTabSz="586496">
              <a:buClr>
                <a:srgbClr val="000000"/>
              </a:buClr>
            </a:pPr>
            <a:r>
              <a:rPr lang="en-NZ" sz="898" kern="0" dirty="0">
                <a:solidFill>
                  <a:prstClr val="white"/>
                </a:solidFill>
                <a:latin typeface="Trebuchet MS" panose="020B0603020202020204" pitchFamily="34" charset="0"/>
                <a:sym typeface="Arial"/>
              </a:rPr>
              <a:t>FAMILY AND WHĀNAU </a:t>
            </a:r>
            <a:endParaRPr lang="en-NZ" sz="898"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p:txBody>
      </p:sp>
      <p:sp>
        <p:nvSpPr>
          <p:cNvPr id="128" name="Rectangle 127">
            <a:extLst>
              <a:ext uri="{FF2B5EF4-FFF2-40B4-BE49-F238E27FC236}">
                <a16:creationId xmlns:a16="http://schemas.microsoft.com/office/drawing/2014/main" id="{97DE4FE5-3F4E-4FB2-AC3D-18FAB2C405D0}"/>
              </a:ext>
            </a:extLst>
          </p:cNvPr>
          <p:cNvSpPr/>
          <p:nvPr/>
        </p:nvSpPr>
        <p:spPr>
          <a:xfrm>
            <a:off x="6566257" y="1297607"/>
            <a:ext cx="5516196" cy="23667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lstStyle/>
          <a:p>
            <a:pPr defTabSz="586496">
              <a:buClr>
                <a:srgbClr val="000000"/>
              </a:buClr>
            </a:pPr>
            <a:r>
              <a:rPr lang="en-NZ" sz="898" kern="0" dirty="0">
                <a:solidFill>
                  <a:prstClr val="white"/>
                </a:solidFill>
                <a:latin typeface="Trebuchet MS" panose="020B0603020202020204" pitchFamily="34" charset="0"/>
                <a:sym typeface="Arial"/>
              </a:rPr>
              <a:t>COMMUNITY PARTNERS</a:t>
            </a:r>
            <a:endParaRPr lang="en-NZ" sz="898" kern="0" dirty="0">
              <a:solidFill>
                <a:prstClr val="white"/>
              </a:solidFill>
              <a:latin typeface="Arial"/>
              <a:sym typeface="Arial"/>
            </a:endParaRPr>
          </a:p>
          <a:p>
            <a:pPr defTabSz="586496">
              <a:buClr>
                <a:srgbClr val="000000"/>
              </a:buClr>
            </a:pPr>
            <a:endParaRPr lang="en-NZ" sz="100" kern="0" dirty="0">
              <a:solidFill>
                <a:prstClr val="white"/>
              </a:solidFill>
              <a:latin typeface="Arial"/>
              <a:sym typeface="Arial"/>
            </a:endParaRPr>
          </a:p>
        </p:txBody>
      </p:sp>
      <p:sp>
        <p:nvSpPr>
          <p:cNvPr id="431" name="Rectangle 430">
            <a:extLst>
              <a:ext uri="{FF2B5EF4-FFF2-40B4-BE49-F238E27FC236}">
                <a16:creationId xmlns:a16="http://schemas.microsoft.com/office/drawing/2014/main" id="{9B416839-8B64-4F26-9A10-80C34438821B}"/>
              </a:ext>
            </a:extLst>
          </p:cNvPr>
          <p:cNvSpPr/>
          <p:nvPr/>
        </p:nvSpPr>
        <p:spPr>
          <a:xfrm>
            <a:off x="124413" y="4674274"/>
            <a:ext cx="2428832" cy="341632"/>
          </a:xfrm>
          <a:prstGeom prst="rect">
            <a:avLst/>
          </a:prstGeom>
        </p:spPr>
        <p:txBody>
          <a:bodyPr wrap="square">
            <a:spAutoFit/>
          </a:bodyPr>
          <a:lstStyle/>
          <a:p>
            <a:pPr defTabSz="307934">
              <a:lnSpc>
                <a:spcPct val="90000"/>
              </a:lnSpc>
              <a:spcBef>
                <a:spcPct val="20000"/>
              </a:spcBef>
              <a:spcAft>
                <a:spcPts val="404"/>
              </a:spcAft>
              <a:buClr>
                <a:srgbClr val="F07F09"/>
              </a:buClr>
              <a:buSzPct val="92000"/>
            </a:pPr>
            <a:r>
              <a:rPr lang="en-NZ" sz="900" dirty="0">
                <a:latin typeface="Calibri"/>
                <a:cs typeface="Arial"/>
                <a:sym typeface="Arial"/>
              </a:rPr>
              <a:t>The family and whānau said WABA has helped make these changes in their children’s lives:</a:t>
            </a:r>
          </a:p>
        </p:txBody>
      </p:sp>
      <p:sp>
        <p:nvSpPr>
          <p:cNvPr id="433" name="TextBox 432">
            <a:extLst>
              <a:ext uri="{FF2B5EF4-FFF2-40B4-BE49-F238E27FC236}">
                <a16:creationId xmlns:a16="http://schemas.microsoft.com/office/drawing/2014/main" id="{6E068680-30E2-409C-912B-63B07152416F}"/>
              </a:ext>
            </a:extLst>
          </p:cNvPr>
          <p:cNvSpPr txBox="1"/>
          <p:nvPr/>
        </p:nvSpPr>
        <p:spPr>
          <a:xfrm>
            <a:off x="3085488" y="1938736"/>
            <a:ext cx="3333299" cy="1373838"/>
          </a:xfrm>
          <a:prstGeom prst="rect">
            <a:avLst/>
          </a:prstGeom>
          <a:noFill/>
        </p:spPr>
        <p:txBody>
          <a:bodyPr wrap="square">
            <a:spAutoFit/>
          </a:bodyPr>
          <a:lstStyle/>
          <a:p>
            <a:pPr>
              <a:lnSpc>
                <a:spcPct val="107000"/>
              </a:lnSpc>
              <a:spcAft>
                <a:spcPts val="200"/>
              </a:spcAft>
            </a:pPr>
            <a:r>
              <a:rPr lang="en-NZ" sz="900" dirty="0">
                <a:effectLst/>
                <a:latin typeface="Calibri" panose="020F0502020204030204" pitchFamily="34" charset="0"/>
                <a:ea typeface="Calibri" panose="020F0502020204030204" pitchFamily="34" charset="0"/>
                <a:cs typeface="Times New Roman" panose="02020603050405020304" pitchFamily="18" charset="0"/>
              </a:rPr>
              <a:t>Most family and whanau said:</a:t>
            </a:r>
          </a:p>
          <a:p>
            <a:pPr marL="171450" indent="-171450">
              <a:lnSpc>
                <a:spcPct val="107000"/>
              </a:lnSpc>
              <a:spcAft>
                <a:spcPts val="200"/>
              </a:spcAft>
              <a:buFont typeface="Arial" panose="020B0604020202020204" pitchFamily="34" charset="0"/>
              <a:buChar char="•"/>
            </a:pPr>
            <a:r>
              <a:rPr lang="en-NZ" sz="900" dirty="0">
                <a:effectLst/>
                <a:latin typeface="Calibri" panose="020F0502020204030204" pitchFamily="34" charset="0"/>
                <a:ea typeface="Calibri" panose="020F0502020204030204" pitchFamily="34" charset="0"/>
                <a:cs typeface="Times New Roman" panose="02020603050405020304" pitchFamily="18" charset="0"/>
              </a:rPr>
              <a:t>Their children have become more confident</a:t>
            </a:r>
          </a:p>
          <a:p>
            <a:pPr marL="171450" indent="-171450">
              <a:lnSpc>
                <a:spcPct val="107000"/>
              </a:lnSpc>
              <a:spcAft>
                <a:spcPts val="200"/>
              </a:spcAft>
              <a:buFont typeface="Arial" panose="020B0604020202020204" pitchFamily="34" charset="0"/>
              <a:buChar char="•"/>
            </a:pPr>
            <a:r>
              <a:rPr lang="en-NZ" sz="900" dirty="0">
                <a:effectLst/>
                <a:latin typeface="Calibri" panose="020F0502020204030204" pitchFamily="34" charset="0"/>
                <a:ea typeface="Calibri" panose="020F0502020204030204" pitchFamily="34" charset="0"/>
                <a:cs typeface="Times New Roman" panose="02020603050405020304" pitchFamily="18" charset="0"/>
              </a:rPr>
              <a:t>They have developed stronger relationships with other young people and adults  </a:t>
            </a:r>
          </a:p>
          <a:p>
            <a:pPr marL="171450" indent="-171450">
              <a:lnSpc>
                <a:spcPct val="107000"/>
              </a:lnSpc>
              <a:spcAft>
                <a:spcPts val="200"/>
              </a:spcAft>
              <a:buFont typeface="Arial" panose="020B0604020202020204" pitchFamily="34" charset="0"/>
              <a:buChar char="•"/>
            </a:pPr>
            <a:r>
              <a:rPr lang="en-NZ" sz="900" dirty="0">
                <a:effectLst/>
                <a:latin typeface="Calibri" panose="020F0502020204030204" pitchFamily="34" charset="0"/>
                <a:ea typeface="Calibri" panose="020F0502020204030204" pitchFamily="34" charset="0"/>
                <a:cs typeface="Times New Roman" panose="02020603050405020304" pitchFamily="18" charset="0"/>
              </a:rPr>
              <a:t>Their fitness has improved and they have become more physically capable. </a:t>
            </a:r>
          </a:p>
          <a:p>
            <a:pPr>
              <a:lnSpc>
                <a:spcPct val="107000"/>
              </a:lnSpc>
              <a:spcAft>
                <a:spcPts val="200"/>
              </a:spcAft>
            </a:pPr>
            <a:r>
              <a:rPr lang="en-NZ" sz="900" dirty="0">
                <a:latin typeface="Calibri" panose="020F0502020204030204" pitchFamily="34" charset="0"/>
                <a:cs typeface="Times New Roman" panose="02020603050405020304" pitchFamily="18" charset="0"/>
              </a:rPr>
              <a:t>This is what family and </a:t>
            </a:r>
            <a:r>
              <a:rPr lang="en-NZ" sz="900" dirty="0" err="1">
                <a:latin typeface="Calibri" panose="020F0502020204030204" pitchFamily="34" charset="0"/>
                <a:cs typeface="Times New Roman" panose="02020603050405020304" pitchFamily="18" charset="0"/>
              </a:rPr>
              <a:t>whānau</a:t>
            </a:r>
            <a:r>
              <a:rPr lang="en-NZ" sz="900" dirty="0">
                <a:latin typeface="Calibri" panose="020F0502020204030204" pitchFamily="34" charset="0"/>
                <a:cs typeface="Times New Roman" panose="02020603050405020304" pitchFamily="18" charset="0"/>
              </a:rPr>
              <a:t> said WABA does that helps the young people make positive change in their lives:</a:t>
            </a:r>
          </a:p>
        </p:txBody>
      </p:sp>
      <p:pic>
        <p:nvPicPr>
          <p:cNvPr id="444" name="Picture 443">
            <a:extLst>
              <a:ext uri="{FF2B5EF4-FFF2-40B4-BE49-F238E27FC236}">
                <a16:creationId xmlns:a16="http://schemas.microsoft.com/office/drawing/2014/main" id="{C1CEA523-322A-41C2-AF91-428462A653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flipH="1">
            <a:off x="2717404" y="5754602"/>
            <a:ext cx="319215" cy="847458"/>
          </a:xfrm>
          <a:prstGeom prst="rect">
            <a:avLst/>
          </a:prstGeom>
        </p:spPr>
      </p:pic>
      <p:sp>
        <p:nvSpPr>
          <p:cNvPr id="2" name="TextBox 1">
            <a:extLst>
              <a:ext uri="{FF2B5EF4-FFF2-40B4-BE49-F238E27FC236}">
                <a16:creationId xmlns:a16="http://schemas.microsoft.com/office/drawing/2014/main" id="{C7577CE4-2A71-4A11-A17C-02ACBC819B43}"/>
              </a:ext>
            </a:extLst>
          </p:cNvPr>
          <p:cNvSpPr txBox="1"/>
          <p:nvPr/>
        </p:nvSpPr>
        <p:spPr>
          <a:xfrm>
            <a:off x="9444903" y="2306749"/>
            <a:ext cx="2441963" cy="646331"/>
          </a:xfrm>
          <a:prstGeom prst="rect">
            <a:avLst/>
          </a:prstGeom>
          <a:noFill/>
        </p:spPr>
        <p:txBody>
          <a:bodyPr wrap="square" rtlCol="0">
            <a:spAutoFit/>
          </a:bodyPr>
          <a:lstStyle/>
          <a:p>
            <a:r>
              <a:rPr lang="en-US" sz="900" dirty="0">
                <a:latin typeface="Calibri" panose="020F0502020204030204" pitchFamily="34" charset="0"/>
                <a:cs typeface="Times New Roman" panose="02020603050405020304" pitchFamily="18" charset="0"/>
              </a:rPr>
              <a:t>The partners said what WABA does well is meaningfully connect with young people and help them develop positive attitudes and </a:t>
            </a:r>
            <a:r>
              <a:rPr lang="en-US" sz="900" dirty="0" err="1">
                <a:latin typeface="Calibri" panose="020F0502020204030204" pitchFamily="34" charset="0"/>
                <a:cs typeface="Times New Roman" panose="02020603050405020304" pitchFamily="18" charset="0"/>
              </a:rPr>
              <a:t>behaviours</a:t>
            </a:r>
            <a:r>
              <a:rPr lang="en-US" sz="900" dirty="0">
                <a:latin typeface="Calibri" panose="020F0502020204030204" pitchFamily="34" charset="0"/>
                <a:cs typeface="Times New Roman" panose="02020603050405020304" pitchFamily="18" charset="0"/>
              </a:rPr>
              <a:t>.</a:t>
            </a:r>
          </a:p>
        </p:txBody>
      </p:sp>
      <p:sp>
        <p:nvSpPr>
          <p:cNvPr id="210" name="Speech Bubble: Rectangle 209">
            <a:extLst>
              <a:ext uri="{FF2B5EF4-FFF2-40B4-BE49-F238E27FC236}">
                <a16:creationId xmlns:a16="http://schemas.microsoft.com/office/drawing/2014/main" id="{0B0DA662-60C9-4974-A98A-DDAB71B2B8E2}"/>
              </a:ext>
            </a:extLst>
          </p:cNvPr>
          <p:cNvSpPr/>
          <p:nvPr/>
        </p:nvSpPr>
        <p:spPr>
          <a:xfrm>
            <a:off x="3540518" y="3324843"/>
            <a:ext cx="2909812" cy="359335"/>
          </a:xfrm>
          <a:prstGeom prst="wedgeRectCallout">
            <a:avLst>
              <a:gd name="adj1" fmla="val -54812"/>
              <a:gd name="adj2" fmla="val 31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The team treat everyone the same. No one is better than the other. </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3" name="Speech Bubble: Rectangle 232">
            <a:extLst>
              <a:ext uri="{FF2B5EF4-FFF2-40B4-BE49-F238E27FC236}">
                <a16:creationId xmlns:a16="http://schemas.microsoft.com/office/drawing/2014/main" id="{4CB5BD0C-7D31-4742-AF2C-2F524E74B390}"/>
              </a:ext>
            </a:extLst>
          </p:cNvPr>
          <p:cNvSpPr/>
          <p:nvPr/>
        </p:nvSpPr>
        <p:spPr>
          <a:xfrm>
            <a:off x="3527365" y="3751435"/>
            <a:ext cx="2909812" cy="962079"/>
          </a:xfrm>
          <a:prstGeom prst="wedgeRectCallout">
            <a:avLst>
              <a:gd name="adj1" fmla="val -54747"/>
              <a:gd name="adj2" fmla="val -361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i="1" dirty="0">
                <a:effectLst/>
                <a:latin typeface="Calibri" panose="020F0502020204030204" pitchFamily="34" charset="0"/>
                <a:ea typeface="Calibri" panose="020F0502020204030204" pitchFamily="34" charset="0"/>
                <a:cs typeface="Times New Roman" panose="02020603050405020304" pitchFamily="18" charset="0"/>
              </a:rPr>
              <a:t>Everything you do has helped to teach my daughter's in a lot of things in life. In a lot of different ways &amp; aspects. They coming home after every session and are excited to tell me something they learnt or something fun they did. I love hearing about it. They love their coaches and having that bond with your students I think is very important</a:t>
            </a:r>
            <a:endParaRPr lang="en-NZ" sz="900" dirty="0">
              <a:solidFill>
                <a:prstClr val="white"/>
              </a:solidFill>
              <a:latin typeface="Calibri"/>
              <a:sym typeface="Arial"/>
            </a:endParaRPr>
          </a:p>
        </p:txBody>
      </p:sp>
      <p:sp>
        <p:nvSpPr>
          <p:cNvPr id="237" name="Speech Bubble: Rectangle 236">
            <a:extLst>
              <a:ext uri="{FF2B5EF4-FFF2-40B4-BE49-F238E27FC236}">
                <a16:creationId xmlns:a16="http://schemas.microsoft.com/office/drawing/2014/main" id="{FDBACCD9-C09A-405F-A372-F5127FD54233}"/>
              </a:ext>
            </a:extLst>
          </p:cNvPr>
          <p:cNvSpPr/>
          <p:nvPr/>
        </p:nvSpPr>
        <p:spPr>
          <a:xfrm>
            <a:off x="3527366" y="4751195"/>
            <a:ext cx="2874852" cy="515429"/>
          </a:xfrm>
          <a:prstGeom prst="wedgeRectCallout">
            <a:avLst>
              <a:gd name="adj1" fmla="val -56044"/>
              <a:gd name="adj2" fmla="val 6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The training and preparation for fights has helped our son’s fitness  and wellbeing in managing his eating and watching his weight for fights. </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42" name="Picture 241">
            <a:extLst>
              <a:ext uri="{FF2B5EF4-FFF2-40B4-BE49-F238E27FC236}">
                <a16:creationId xmlns:a16="http://schemas.microsoft.com/office/drawing/2014/main" id="{190D1BF7-3D83-4193-B4A3-8CD226000EA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flipH="1">
            <a:off x="2679176" y="4974603"/>
            <a:ext cx="375864" cy="803970"/>
          </a:xfrm>
          <a:prstGeom prst="rect">
            <a:avLst/>
          </a:prstGeom>
        </p:spPr>
      </p:pic>
      <p:pic>
        <p:nvPicPr>
          <p:cNvPr id="43" name="Picture 42" descr="Icon&#10;&#10;Description automatically generated">
            <a:extLst>
              <a:ext uri="{FF2B5EF4-FFF2-40B4-BE49-F238E27FC236}">
                <a16:creationId xmlns:a16="http://schemas.microsoft.com/office/drawing/2014/main" id="{386D886E-317C-4559-A942-2B37D11CA0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890" y="4086197"/>
            <a:ext cx="221919" cy="216000"/>
          </a:xfrm>
          <a:prstGeom prst="rect">
            <a:avLst/>
          </a:prstGeom>
        </p:spPr>
      </p:pic>
      <p:pic>
        <p:nvPicPr>
          <p:cNvPr id="5" name="Picture 4">
            <a:extLst>
              <a:ext uri="{FF2B5EF4-FFF2-40B4-BE49-F238E27FC236}">
                <a16:creationId xmlns:a16="http://schemas.microsoft.com/office/drawing/2014/main" id="{8A112B2A-87E7-4076-9BA6-6BCCAB59994C}"/>
              </a:ext>
            </a:extLst>
          </p:cNvPr>
          <p:cNvPicPr>
            <a:picLocks noChangeAspect="1"/>
          </p:cNvPicPr>
          <p:nvPr/>
        </p:nvPicPr>
        <p:blipFill>
          <a:blip r:embed="rId10"/>
          <a:stretch>
            <a:fillRect/>
          </a:stretch>
        </p:blipFill>
        <p:spPr>
          <a:xfrm>
            <a:off x="1265554" y="4030408"/>
            <a:ext cx="472206" cy="252000"/>
          </a:xfrm>
          <a:prstGeom prst="rect">
            <a:avLst/>
          </a:prstGeom>
        </p:spPr>
      </p:pic>
      <p:pic>
        <p:nvPicPr>
          <p:cNvPr id="6" name="Picture 5">
            <a:extLst>
              <a:ext uri="{FF2B5EF4-FFF2-40B4-BE49-F238E27FC236}">
                <a16:creationId xmlns:a16="http://schemas.microsoft.com/office/drawing/2014/main" id="{088EE84D-2256-4769-AEB3-FA41D5584A4C}"/>
              </a:ext>
            </a:extLst>
          </p:cNvPr>
          <p:cNvPicPr>
            <a:picLocks noChangeAspect="1"/>
          </p:cNvPicPr>
          <p:nvPr/>
        </p:nvPicPr>
        <p:blipFill>
          <a:blip r:embed="rId11"/>
          <a:stretch>
            <a:fillRect/>
          </a:stretch>
        </p:blipFill>
        <p:spPr>
          <a:xfrm>
            <a:off x="161144" y="4340787"/>
            <a:ext cx="3492000" cy="428944"/>
          </a:xfrm>
          <a:prstGeom prst="rect">
            <a:avLst/>
          </a:prstGeom>
        </p:spPr>
      </p:pic>
      <p:pic>
        <p:nvPicPr>
          <p:cNvPr id="7" name="Picture 6">
            <a:extLst>
              <a:ext uri="{FF2B5EF4-FFF2-40B4-BE49-F238E27FC236}">
                <a16:creationId xmlns:a16="http://schemas.microsoft.com/office/drawing/2014/main" id="{0B0B8382-8363-4248-BD19-51C9072BB0D6}"/>
              </a:ext>
            </a:extLst>
          </p:cNvPr>
          <p:cNvPicPr>
            <a:picLocks noChangeAspect="1"/>
          </p:cNvPicPr>
          <p:nvPr/>
        </p:nvPicPr>
        <p:blipFill>
          <a:blip r:embed="rId12"/>
          <a:stretch>
            <a:fillRect/>
          </a:stretch>
        </p:blipFill>
        <p:spPr>
          <a:xfrm>
            <a:off x="6647493" y="2625655"/>
            <a:ext cx="4715305" cy="1684707"/>
          </a:xfrm>
          <a:prstGeom prst="rect">
            <a:avLst/>
          </a:prstGeom>
        </p:spPr>
      </p:pic>
      <p:pic>
        <p:nvPicPr>
          <p:cNvPr id="8" name="Picture 7">
            <a:extLst>
              <a:ext uri="{FF2B5EF4-FFF2-40B4-BE49-F238E27FC236}">
                <a16:creationId xmlns:a16="http://schemas.microsoft.com/office/drawing/2014/main" id="{CF583970-E253-4716-B794-85C4E63987DB}"/>
              </a:ext>
            </a:extLst>
          </p:cNvPr>
          <p:cNvPicPr>
            <a:picLocks noChangeAspect="1"/>
          </p:cNvPicPr>
          <p:nvPr/>
        </p:nvPicPr>
        <p:blipFill>
          <a:blip r:embed="rId13"/>
          <a:stretch>
            <a:fillRect/>
          </a:stretch>
        </p:blipFill>
        <p:spPr>
          <a:xfrm>
            <a:off x="6695205" y="2223139"/>
            <a:ext cx="4176000" cy="581938"/>
          </a:xfrm>
          <a:prstGeom prst="rect">
            <a:avLst/>
          </a:prstGeom>
        </p:spPr>
      </p:pic>
      <p:sp>
        <p:nvSpPr>
          <p:cNvPr id="48" name="Speech Bubble: Rectangle 47">
            <a:extLst>
              <a:ext uri="{FF2B5EF4-FFF2-40B4-BE49-F238E27FC236}">
                <a16:creationId xmlns:a16="http://schemas.microsoft.com/office/drawing/2014/main" id="{38475486-F0CF-4A16-85AE-41B73C7A5129}"/>
              </a:ext>
            </a:extLst>
          </p:cNvPr>
          <p:cNvSpPr/>
          <p:nvPr/>
        </p:nvSpPr>
        <p:spPr>
          <a:xfrm>
            <a:off x="10062701" y="5984772"/>
            <a:ext cx="1847476" cy="646331"/>
          </a:xfrm>
          <a:prstGeom prst="wedgeRectCallout">
            <a:avLst>
              <a:gd name="adj1" fmla="val -48465"/>
              <a:gd name="adj2" fmla="val -148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i="1" dirty="0">
                <a:solidFill>
                  <a:schemeClr val="bg1"/>
                </a:solidFill>
                <a:latin typeface="Calibri" panose="020F0502020204030204" pitchFamily="34" charset="0"/>
              </a:rPr>
              <a:t>S</a:t>
            </a:r>
            <a:r>
              <a:rPr lang="en-US" sz="900" b="0" i="1" u="none" strike="noStrike" dirty="0">
                <a:solidFill>
                  <a:schemeClr val="bg1"/>
                </a:solidFill>
                <a:effectLst/>
                <a:latin typeface="Calibri" panose="020F0502020204030204" pitchFamily="34" charset="0"/>
              </a:rPr>
              <a:t>tudents who were reserved/quiet - gained confidence in themselves &amp; were genuinely more positive and happy</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sp>
        <p:nvSpPr>
          <p:cNvPr id="49" name="Speech Bubble: Rectangle 48">
            <a:extLst>
              <a:ext uri="{FF2B5EF4-FFF2-40B4-BE49-F238E27FC236}">
                <a16:creationId xmlns:a16="http://schemas.microsoft.com/office/drawing/2014/main" id="{37FA2EF1-DF40-4B26-B3C1-F6D7F7D3C721}"/>
              </a:ext>
            </a:extLst>
          </p:cNvPr>
          <p:cNvSpPr/>
          <p:nvPr/>
        </p:nvSpPr>
        <p:spPr>
          <a:xfrm>
            <a:off x="6688206" y="5984772"/>
            <a:ext cx="2070104" cy="650299"/>
          </a:xfrm>
          <a:prstGeom prst="wedgeRectCallout">
            <a:avLst>
              <a:gd name="adj1" fmla="val 49357"/>
              <a:gd name="adj2" fmla="val -252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Students who attended had improved focus.  Many also developed new positive friendships which was not the case previously.</a:t>
            </a:r>
            <a:r>
              <a:rPr lang="en-US" sz="900" i="1" dirty="0">
                <a:solidFill>
                  <a:schemeClr val="bg1"/>
                </a:solidFill>
              </a:rPr>
              <a:t> </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sp>
        <p:nvSpPr>
          <p:cNvPr id="51" name="Speech Bubble: Rectangle 50">
            <a:extLst>
              <a:ext uri="{FF2B5EF4-FFF2-40B4-BE49-F238E27FC236}">
                <a16:creationId xmlns:a16="http://schemas.microsoft.com/office/drawing/2014/main" id="{D77C392E-8C19-4710-847A-7F324ED7721C}"/>
              </a:ext>
            </a:extLst>
          </p:cNvPr>
          <p:cNvSpPr/>
          <p:nvPr/>
        </p:nvSpPr>
        <p:spPr>
          <a:xfrm>
            <a:off x="6688205" y="5266624"/>
            <a:ext cx="5221971" cy="592069"/>
          </a:xfrm>
          <a:prstGeom prst="wedgeRectCallout">
            <a:avLst>
              <a:gd name="adj1" fmla="val -4512"/>
              <a:gd name="adj2" fmla="val 511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We had students attend who struggled to build and maintain positive relationships.  These students built new friendships within the group around a new shared interest.   They also took onboard the messages taught within the </a:t>
            </a:r>
            <a:r>
              <a:rPr lang="en-US" sz="900" b="0" i="1" u="none" strike="noStrike" dirty="0" err="1">
                <a:solidFill>
                  <a:schemeClr val="bg1"/>
                </a:solidFill>
                <a:effectLst/>
                <a:latin typeface="Calibri" panose="020F0502020204030204" pitchFamily="34" charset="0"/>
              </a:rPr>
              <a:t>programme</a:t>
            </a:r>
            <a:r>
              <a:rPr lang="en-US" sz="900" b="0" i="1" u="none" strike="noStrike" dirty="0">
                <a:solidFill>
                  <a:schemeClr val="bg1"/>
                </a:solidFill>
                <a:effectLst/>
                <a:latin typeface="Calibri" panose="020F0502020204030204" pitchFamily="34" charset="0"/>
              </a:rPr>
              <a:t> and applied these at school and home.</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sp>
        <p:nvSpPr>
          <p:cNvPr id="52" name="Speech Bubble: Rectangle 51">
            <a:extLst>
              <a:ext uri="{FF2B5EF4-FFF2-40B4-BE49-F238E27FC236}">
                <a16:creationId xmlns:a16="http://schemas.microsoft.com/office/drawing/2014/main" id="{DE02AEF3-59F0-4337-9F27-C77848721C38}"/>
              </a:ext>
            </a:extLst>
          </p:cNvPr>
          <p:cNvSpPr/>
          <p:nvPr/>
        </p:nvSpPr>
        <p:spPr>
          <a:xfrm>
            <a:off x="9392992" y="4449952"/>
            <a:ext cx="2517183" cy="710788"/>
          </a:xfrm>
          <a:prstGeom prst="wedgeRectCallout">
            <a:avLst>
              <a:gd name="adj1" fmla="val -48325"/>
              <a:gd name="adj2" fmla="val -351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Provided an opportunity for students to physically train in a safe, caring &amp; fun environment where they felt comfortable to be themselves - and not be judged. </a:t>
            </a:r>
            <a:r>
              <a:rPr lang="en-US" sz="900" i="1" dirty="0">
                <a:solidFill>
                  <a:schemeClr val="bg1"/>
                </a:solidFill>
              </a:rPr>
              <a:t> </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sp>
        <p:nvSpPr>
          <p:cNvPr id="53" name="Speech Bubble: Rectangle 52">
            <a:extLst>
              <a:ext uri="{FF2B5EF4-FFF2-40B4-BE49-F238E27FC236}">
                <a16:creationId xmlns:a16="http://schemas.microsoft.com/office/drawing/2014/main" id="{191BB102-C804-4A71-BFED-D7D42F7A1731}"/>
              </a:ext>
            </a:extLst>
          </p:cNvPr>
          <p:cNvSpPr/>
          <p:nvPr/>
        </p:nvSpPr>
        <p:spPr>
          <a:xfrm>
            <a:off x="9421598" y="3125235"/>
            <a:ext cx="2488575" cy="529357"/>
          </a:xfrm>
          <a:prstGeom prst="wedgeRectCallout">
            <a:avLst>
              <a:gd name="adj1" fmla="val -54216"/>
              <a:gd name="adj2" fmla="val -2379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They feel seen when they are there and they feel good and leave with a sense of accomplishment. . </a:t>
            </a:r>
            <a:r>
              <a:rPr lang="en-US" sz="900" i="1" dirty="0">
                <a:solidFill>
                  <a:schemeClr val="bg1"/>
                </a:solidFill>
              </a:rPr>
              <a:t> </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sp>
        <p:nvSpPr>
          <p:cNvPr id="54" name="Speech Bubble: Rectangle 53">
            <a:extLst>
              <a:ext uri="{FF2B5EF4-FFF2-40B4-BE49-F238E27FC236}">
                <a16:creationId xmlns:a16="http://schemas.microsoft.com/office/drawing/2014/main" id="{CD7104D3-2939-47FE-9285-2F1C82399906}"/>
              </a:ext>
            </a:extLst>
          </p:cNvPr>
          <p:cNvSpPr/>
          <p:nvPr/>
        </p:nvSpPr>
        <p:spPr>
          <a:xfrm>
            <a:off x="9407313" y="3717404"/>
            <a:ext cx="2502861" cy="654335"/>
          </a:xfrm>
          <a:prstGeom prst="wedgeRectCallout">
            <a:avLst>
              <a:gd name="adj1" fmla="val -53800"/>
              <a:gd name="adj2" fmla="val -213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Many of these students don't have an adult they feel they can talk to within their homes so any opportunity for  a positive outside connection is important.</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pic>
        <p:nvPicPr>
          <p:cNvPr id="55" name="Picture 54">
            <a:extLst>
              <a:ext uri="{FF2B5EF4-FFF2-40B4-BE49-F238E27FC236}">
                <a16:creationId xmlns:a16="http://schemas.microsoft.com/office/drawing/2014/main" id="{7C4AC6C4-D74F-47CE-BCCC-C84271242BD3}"/>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Lst>
          </a:blip>
          <a:stretch>
            <a:fillRect/>
          </a:stretch>
        </p:blipFill>
        <p:spPr>
          <a:xfrm>
            <a:off x="8941390" y="2988250"/>
            <a:ext cx="376522" cy="870708"/>
          </a:xfrm>
          <a:prstGeom prst="rect">
            <a:avLst/>
          </a:prstGeom>
        </p:spPr>
      </p:pic>
      <p:sp>
        <p:nvSpPr>
          <p:cNvPr id="9" name="TextBox 8">
            <a:extLst>
              <a:ext uri="{FF2B5EF4-FFF2-40B4-BE49-F238E27FC236}">
                <a16:creationId xmlns:a16="http://schemas.microsoft.com/office/drawing/2014/main" id="{70AE9AC6-C953-49B6-A18A-88CA14E161BD}"/>
              </a:ext>
            </a:extLst>
          </p:cNvPr>
          <p:cNvSpPr txBox="1"/>
          <p:nvPr/>
        </p:nvSpPr>
        <p:spPr>
          <a:xfrm>
            <a:off x="8885309" y="6097558"/>
            <a:ext cx="1101252" cy="507831"/>
          </a:xfrm>
          <a:prstGeom prst="rect">
            <a:avLst/>
          </a:prstGeom>
          <a:noFill/>
        </p:spPr>
        <p:txBody>
          <a:bodyPr wrap="square" rtlCol="0">
            <a:spAutoFit/>
          </a:bodyPr>
          <a:lstStyle/>
          <a:p>
            <a:pPr algn="ctr"/>
            <a:r>
              <a:rPr lang="en-NZ" sz="900" dirty="0">
                <a:latin typeface="Calibri" panose="020F0502020204030204" pitchFamily="34" charset="0"/>
                <a:cs typeface="Times New Roman" panose="02020603050405020304" pitchFamily="18" charset="0"/>
              </a:rPr>
              <a:t>This is how the partners described WABA’s impact: </a:t>
            </a:r>
          </a:p>
        </p:txBody>
      </p:sp>
      <p:sp>
        <p:nvSpPr>
          <p:cNvPr id="57" name="Speech Bubble: Rectangle 56">
            <a:extLst>
              <a:ext uri="{FF2B5EF4-FFF2-40B4-BE49-F238E27FC236}">
                <a16:creationId xmlns:a16="http://schemas.microsoft.com/office/drawing/2014/main" id="{AC646D46-D1EE-4037-90B8-22D0B7FB3D92}"/>
              </a:ext>
            </a:extLst>
          </p:cNvPr>
          <p:cNvSpPr/>
          <p:nvPr/>
        </p:nvSpPr>
        <p:spPr>
          <a:xfrm>
            <a:off x="6661111" y="4195066"/>
            <a:ext cx="2600628" cy="979323"/>
          </a:xfrm>
          <a:prstGeom prst="wedgeRectCallout">
            <a:avLst>
              <a:gd name="adj1" fmla="val 47052"/>
              <a:gd name="adj2" fmla="val -555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15868"/>
            <a:r>
              <a:rPr lang="en-US" sz="900" b="0" i="1" u="none" strike="noStrike" dirty="0">
                <a:solidFill>
                  <a:schemeClr val="bg1"/>
                </a:solidFill>
                <a:effectLst/>
                <a:latin typeface="Calibri" panose="020F0502020204030204" pitchFamily="34" charset="0"/>
              </a:rPr>
              <a:t>Teaching the students to be respectful of the environment that they are in. Having those solid boundaries really reinforces what we are trying to teach them. I think coach </a:t>
            </a:r>
            <a:r>
              <a:rPr lang="en-US" sz="900" b="0" i="1" u="none" strike="noStrike" dirty="0" err="1">
                <a:solidFill>
                  <a:schemeClr val="bg1"/>
                </a:solidFill>
                <a:effectLst/>
                <a:latin typeface="Calibri" panose="020F0502020204030204" pitchFamily="34" charset="0"/>
              </a:rPr>
              <a:t>Niwa</a:t>
            </a:r>
            <a:r>
              <a:rPr lang="en-US" sz="900" b="0" i="1" u="none" strike="noStrike" dirty="0">
                <a:solidFill>
                  <a:schemeClr val="bg1"/>
                </a:solidFill>
                <a:effectLst/>
                <a:latin typeface="Calibri" panose="020F0502020204030204" pitchFamily="34" charset="0"/>
              </a:rPr>
              <a:t> has a lot of patience with our students and the way he encourages them has been awesome. </a:t>
            </a:r>
            <a:endParaRPr lang="en-NZ" sz="900" i="1" dirty="0">
              <a:solidFill>
                <a:schemeClr val="bg1"/>
              </a:solidFill>
              <a:latin typeface="Calibri" panose="020F0502020204030204" pitchFamily="34" charset="0"/>
              <a:cs typeface="Times New Roman" panose="02020603050405020304" pitchFamily="18" charset="0"/>
              <a:sym typeface="Arial"/>
            </a:endParaRPr>
          </a:p>
        </p:txBody>
      </p:sp>
      <p:pic>
        <p:nvPicPr>
          <p:cNvPr id="4" name="Picture 3">
            <a:extLst>
              <a:ext uri="{FF2B5EF4-FFF2-40B4-BE49-F238E27FC236}">
                <a16:creationId xmlns:a16="http://schemas.microsoft.com/office/drawing/2014/main" id="{621D1D45-B666-4C9C-818F-0A3112B1D0A9}"/>
              </a:ext>
            </a:extLst>
          </p:cNvPr>
          <p:cNvPicPr>
            <a:picLocks noChangeAspect="1"/>
          </p:cNvPicPr>
          <p:nvPr/>
        </p:nvPicPr>
        <p:blipFill>
          <a:blip r:embed="rId16"/>
          <a:stretch>
            <a:fillRect/>
          </a:stretch>
        </p:blipFill>
        <p:spPr>
          <a:xfrm>
            <a:off x="167631" y="2278280"/>
            <a:ext cx="3571260" cy="6858000"/>
          </a:xfrm>
          <a:prstGeom prst="rect">
            <a:avLst/>
          </a:prstGeom>
        </p:spPr>
      </p:pic>
      <p:pic>
        <p:nvPicPr>
          <p:cNvPr id="3" name="Picture 2">
            <a:extLst>
              <a:ext uri="{FF2B5EF4-FFF2-40B4-BE49-F238E27FC236}">
                <a16:creationId xmlns:a16="http://schemas.microsoft.com/office/drawing/2014/main" id="{5DBF9C4D-6B0C-47E6-9F05-90994D2C518F}"/>
              </a:ext>
            </a:extLst>
          </p:cNvPr>
          <p:cNvPicPr>
            <a:picLocks noChangeAspect="1"/>
          </p:cNvPicPr>
          <p:nvPr/>
        </p:nvPicPr>
        <p:blipFill>
          <a:blip r:embed="rId17"/>
          <a:stretch>
            <a:fillRect/>
          </a:stretch>
        </p:blipFill>
        <p:spPr>
          <a:xfrm>
            <a:off x="3085488" y="3948588"/>
            <a:ext cx="292633" cy="719390"/>
          </a:xfrm>
          <a:prstGeom prst="rect">
            <a:avLst/>
          </a:prstGeom>
        </p:spPr>
      </p:pic>
      <p:sp>
        <p:nvSpPr>
          <p:cNvPr id="44" name="Speech Bubble: Rectangle 43">
            <a:extLst>
              <a:ext uri="{FF2B5EF4-FFF2-40B4-BE49-F238E27FC236}">
                <a16:creationId xmlns:a16="http://schemas.microsoft.com/office/drawing/2014/main" id="{4C3945DD-411B-4BD0-A3CC-DC84023ACB51}"/>
              </a:ext>
            </a:extLst>
          </p:cNvPr>
          <p:cNvSpPr/>
          <p:nvPr/>
        </p:nvSpPr>
        <p:spPr>
          <a:xfrm>
            <a:off x="167631" y="5021283"/>
            <a:ext cx="2292107" cy="407809"/>
          </a:xfrm>
          <a:prstGeom prst="wedgeRectCallout">
            <a:avLst>
              <a:gd name="adj1" fmla="val 54545"/>
              <a:gd name="adj2" fmla="val -133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My son isn’t getting into fights at school anymore</a:t>
            </a:r>
            <a:endParaRPr lang="en-NZ"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686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B9D8D9C41974B8E1F59E03088AB60" ma:contentTypeVersion="19" ma:contentTypeDescription="Create a new document." ma:contentTypeScope="" ma:versionID="f7beafe13f04bce9a0155ba43f63c80c">
  <xsd:schema xmlns:xsd="http://www.w3.org/2001/XMLSchema" xmlns:xs="http://www.w3.org/2001/XMLSchema" xmlns:p="http://schemas.microsoft.com/office/2006/metadata/properties" xmlns:ns2="73fffefe-f5e2-4a4a-abe7-c480c1331f7f" xmlns:ns3="88b69ceb-4f75-452c-95e3-d5d6ee60b480" xmlns:ns4="428cbe49-ad37-4b62-b0aa-e41075c7e2ca" targetNamespace="http://schemas.microsoft.com/office/2006/metadata/properties" ma:root="true" ma:fieldsID="cd208df49d1827eea81263c3207296d2" ns2:_="" ns3:_="" ns4:_="">
    <xsd:import namespace="73fffefe-f5e2-4a4a-abe7-c480c1331f7f"/>
    <xsd:import namespace="88b69ceb-4f75-452c-95e3-d5d6ee60b480"/>
    <xsd:import namespace="428cbe49-ad37-4b62-b0aa-e41075c7e2ca"/>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lcf76f155ced4ddcb4097134ff3c332f" minOccurs="0"/>
                <xsd:element ref="ns4:TaxCatchAll" minOccurs="0"/>
                <xsd:element ref="ns3:lenghtofinterview"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fffefe-f5e2-4a4a-abe7-c480c1331f7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8b69ceb-4f75-452c-95e3-d5d6ee60b48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7d97aa2d-595a-4fa2-9475-6c4c8f7713c7" ma:termSetId="09814cd3-568e-fe90-9814-8d621ff8fb84" ma:anchorId="fba54fb3-c3e1-fe81-a776-ca4b69148c4d" ma:open="true" ma:isKeyword="false">
      <xsd:complexType>
        <xsd:sequence>
          <xsd:element ref="pc:Terms" minOccurs="0" maxOccurs="1"/>
        </xsd:sequence>
      </xsd:complexType>
    </xsd:element>
    <xsd:element name="lenghtofinterview" ma:index="26" nillable="true" ma:displayName="lenght of interview" ma:format="Dropdown" ma:internalName="lenghtofinterview"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28cbe49-ad37-4b62-b0aa-e41075c7e2ca"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bcc42ad0-955a-4632-af32-e9e074780bb1}" ma:internalName="TaxCatchAll" ma:showField="CatchAllData" ma:web="428cbe49-ad37-4b62-b0aa-e41075c7e2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28cbe49-ad37-4b62-b0aa-e41075c7e2ca" xsi:nil="true"/>
    <lcf76f155ced4ddcb4097134ff3c332f xmlns="88b69ceb-4f75-452c-95e3-d5d6ee60b480">
      <Terms xmlns="http://schemas.microsoft.com/office/infopath/2007/PartnerControls"/>
    </lcf76f155ced4ddcb4097134ff3c332f>
    <lenghtofinterview xmlns="88b69ceb-4f75-452c-95e3-d5d6ee60b480" xsi:nil="true"/>
  </documentManagement>
</p:properties>
</file>

<file path=customXml/itemProps1.xml><?xml version="1.0" encoding="utf-8"?>
<ds:datastoreItem xmlns:ds="http://schemas.openxmlformats.org/officeDocument/2006/customXml" ds:itemID="{8C6E65F2-7332-450D-86ED-3FFE67BF8113}"/>
</file>

<file path=customXml/itemProps2.xml><?xml version="1.0" encoding="utf-8"?>
<ds:datastoreItem xmlns:ds="http://schemas.openxmlformats.org/officeDocument/2006/customXml" ds:itemID="{72BBC312-FE6B-4281-98D7-93E571153B15}"/>
</file>

<file path=customXml/itemProps3.xml><?xml version="1.0" encoding="utf-8"?>
<ds:datastoreItem xmlns:ds="http://schemas.openxmlformats.org/officeDocument/2006/customXml" ds:itemID="{873E94B6-A012-45CE-94A4-94317A8BB3BB}"/>
</file>

<file path=docProps/app.xml><?xml version="1.0" encoding="utf-8"?>
<Properties xmlns="http://schemas.openxmlformats.org/officeDocument/2006/extended-properties" xmlns:vt="http://schemas.openxmlformats.org/officeDocument/2006/docPropsVTypes">
  <TotalTime>1</TotalTime>
  <Words>1164</Words>
  <Application>Microsoft Office PowerPoint</Application>
  <PresentationFormat>Widescreen</PresentationFormat>
  <Paragraphs>100</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Droid Serif</vt:lpstr>
      <vt:lpstr>Oswald</vt:lpstr>
      <vt:lpstr>Trebuchet MS</vt:lpstr>
      <vt:lpstr>Wingdings 2</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O'Connor</dc:creator>
  <cp:lastModifiedBy>Tony O'Connor</cp:lastModifiedBy>
  <cp:revision>1</cp:revision>
  <dcterms:created xsi:type="dcterms:W3CDTF">2023-03-26T21:09:00Z</dcterms:created>
  <dcterms:modified xsi:type="dcterms:W3CDTF">2023-03-26T21:10:07Z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0x010100327B9D8D9C41974B8E1F59E03088AB60</vt:lpwstr>
  </property>
</Properties>
</file>