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Операционные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Шаталов Павел Сергеевич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shatalovp@gmail.com</a:t>
            </a:r>
            <a:endParaRPr lang="ru-R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Где может пригодиться знание 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Системное администрирование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Разработка софта</a:t>
            </a:r>
          </a:p>
          <a:p>
            <a:pPr marL="514350" indent="-514350">
              <a:buAutoNum type="arabicPeriod"/>
            </a:pPr>
            <a:r>
              <a:rPr lang="ru-RU" dirty="0" smtClean="0"/>
              <a:t>Вирусный анализ, реверс-инжиниринг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Написание стабильных приложений под мобильные устройства</a:t>
            </a:r>
          </a:p>
          <a:p>
            <a:pPr marL="514350" indent="-514350">
              <a:buAutoNum type="arabicPeriod"/>
            </a:pPr>
            <a:r>
              <a:rPr lang="ru-RU" dirty="0" smtClean="0"/>
              <a:t>Автоматизация технологический процессов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Разработка софта для встраиваемых систем</a:t>
            </a:r>
          </a:p>
          <a:p>
            <a:pPr marL="514350" indent="-514350">
              <a:buAutoNum type="arabicPeriod"/>
            </a:pPr>
            <a:r>
              <a:rPr lang="ru-RU" dirty="0" smtClean="0"/>
              <a:t> Создание собственной ОС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курса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Познакомиться с ключевыми понятиями ОС</a:t>
            </a:r>
          </a:p>
          <a:p>
            <a:r>
              <a:rPr lang="ru-RU" sz="3600" dirty="0" smtClean="0"/>
              <a:t>Получить практические навыки</a:t>
            </a:r>
          </a:p>
          <a:p>
            <a:r>
              <a:rPr lang="ru-RU" sz="3600" dirty="0" smtClean="0"/>
              <a:t>Познакомиться с наиболее популярными ОС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темы курса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История появления ОС</a:t>
            </a:r>
          </a:p>
          <a:p>
            <a:r>
              <a:rPr lang="ru-RU" dirty="0" smtClean="0"/>
              <a:t>Системные вызовы, ядро</a:t>
            </a:r>
          </a:p>
          <a:p>
            <a:r>
              <a:rPr lang="ru-RU" dirty="0" smtClean="0"/>
              <a:t>Процессы и потоки</a:t>
            </a:r>
          </a:p>
          <a:p>
            <a:r>
              <a:rPr lang="ru-RU" dirty="0" smtClean="0"/>
              <a:t>Критические секции, механизмы синхронизации</a:t>
            </a:r>
          </a:p>
          <a:p>
            <a:r>
              <a:rPr lang="ru-RU" dirty="0" smtClean="0"/>
              <a:t>Планирование процессов</a:t>
            </a:r>
          </a:p>
          <a:p>
            <a:r>
              <a:rPr lang="ru-RU" dirty="0" smtClean="0"/>
              <a:t>Управление памятью</a:t>
            </a:r>
          </a:p>
          <a:p>
            <a:r>
              <a:rPr lang="ru-RU" dirty="0" smtClean="0"/>
              <a:t>Файловые системы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Видео лекции Алексея Брагина (канал на </a:t>
            </a:r>
            <a:r>
              <a:rPr lang="en-US" b="1" dirty="0" err="1" smtClean="0"/>
              <a:t>Youtube</a:t>
            </a:r>
            <a:r>
              <a:rPr lang="en-US" b="1" dirty="0" smtClean="0"/>
              <a:t>)</a:t>
            </a:r>
            <a:endParaRPr lang="ru-RU" b="1" dirty="0" smtClean="0"/>
          </a:p>
          <a:p>
            <a:endParaRPr lang="en-US" b="1" dirty="0" smtClean="0"/>
          </a:p>
          <a:p>
            <a:r>
              <a:rPr lang="ru-RU" dirty="0" smtClean="0"/>
              <a:t>Э. </a:t>
            </a:r>
            <a:r>
              <a:rPr lang="ru-RU" dirty="0" err="1" smtClean="0"/>
              <a:t>Таненбаум</a:t>
            </a:r>
            <a:r>
              <a:rPr lang="ru-RU" dirty="0" smtClean="0"/>
              <a:t> «Современные операционные системы»</a:t>
            </a:r>
            <a:endParaRPr lang="en-US" dirty="0" smtClean="0"/>
          </a:p>
          <a:p>
            <a:r>
              <a:rPr lang="ru-RU" dirty="0" err="1" smtClean="0"/>
              <a:t>Олифер</a:t>
            </a:r>
            <a:r>
              <a:rPr lang="ru-RU" dirty="0" smtClean="0"/>
              <a:t>  «Сетевые операционные системы»</a:t>
            </a:r>
          </a:p>
          <a:p>
            <a:r>
              <a:rPr lang="ru-RU" dirty="0" smtClean="0"/>
              <a:t>М. </a:t>
            </a:r>
            <a:r>
              <a:rPr lang="ru-RU" dirty="0" err="1" smtClean="0"/>
              <a:t>Русинович</a:t>
            </a:r>
            <a:r>
              <a:rPr lang="ru-RU" dirty="0" smtClean="0"/>
              <a:t> «Внутреннее устройство </a:t>
            </a:r>
            <a:r>
              <a:rPr lang="en-US" dirty="0" smtClean="0"/>
              <a:t>Windows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А. </a:t>
            </a:r>
            <a:r>
              <a:rPr lang="ru-RU" dirty="0" err="1" smtClean="0"/>
              <a:t>Робачевский</a:t>
            </a:r>
            <a:r>
              <a:rPr lang="ru-RU" dirty="0" smtClean="0"/>
              <a:t> «Операционная система </a:t>
            </a:r>
            <a:r>
              <a:rPr lang="en-US" dirty="0" smtClean="0"/>
              <a:t>Unix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en-US" dirty="0" smtClean="0"/>
              <a:t>R. Love </a:t>
            </a:r>
            <a:r>
              <a:rPr lang="ru-RU" dirty="0" smtClean="0"/>
              <a:t>«Ядро </a:t>
            </a:r>
            <a:r>
              <a:rPr lang="en-US" dirty="0" smtClean="0"/>
              <a:t>Linux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ru-RU" dirty="0" smtClean="0"/>
              <a:t>в помощь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 общего назначения</a:t>
            </a:r>
            <a:endParaRPr lang="ru-RU" dirty="0"/>
          </a:p>
        </p:txBody>
      </p:sp>
      <p:pic>
        <p:nvPicPr>
          <p:cNvPr id="4" name="Рисунок 3" descr="Window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785926"/>
            <a:ext cx="1357322" cy="1357322"/>
          </a:xfrm>
          <a:prstGeom prst="rect">
            <a:avLst/>
          </a:prstGeom>
        </p:spPr>
      </p:pic>
      <p:pic>
        <p:nvPicPr>
          <p:cNvPr id="5" name="Рисунок 4" descr="ReactOS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6575"/>
            <a:ext cx="2405323" cy="1326937"/>
          </a:xfrm>
          <a:prstGeom prst="rect">
            <a:avLst/>
          </a:prstGeom>
        </p:spPr>
      </p:pic>
      <p:pic>
        <p:nvPicPr>
          <p:cNvPr id="6" name="Рисунок 5" descr="2000px-Tux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0694" y="1714488"/>
            <a:ext cx="1293253" cy="1500174"/>
          </a:xfrm>
          <a:prstGeom prst="rect">
            <a:avLst/>
          </a:prstGeom>
        </p:spPr>
      </p:pic>
      <p:pic>
        <p:nvPicPr>
          <p:cNvPr id="7" name="Рисунок 6" descr="logo-ubuntu_st_no®-black_orange-he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0694" y="3500438"/>
            <a:ext cx="1449661" cy="1201722"/>
          </a:xfrm>
          <a:prstGeom prst="rect">
            <a:avLst/>
          </a:prstGeom>
        </p:spPr>
      </p:pic>
      <p:pic>
        <p:nvPicPr>
          <p:cNvPr id="8" name="Рисунок 7" descr="image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446" y="5143512"/>
            <a:ext cx="1111009" cy="1166813"/>
          </a:xfrm>
          <a:prstGeom prst="rect">
            <a:avLst/>
          </a:prstGeom>
        </p:spPr>
      </p:pic>
      <p:pic>
        <p:nvPicPr>
          <p:cNvPr id="9" name="Рисунок 8" descr="unix_logo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926" y="1928802"/>
            <a:ext cx="1803215" cy="1157287"/>
          </a:xfrm>
          <a:prstGeom prst="rect">
            <a:avLst/>
          </a:prstGeom>
        </p:spPr>
      </p:pic>
      <p:pic>
        <p:nvPicPr>
          <p:cNvPr id="10" name="Рисунок 9" descr="logo-ful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174" y="3714752"/>
            <a:ext cx="2375822" cy="857256"/>
          </a:xfrm>
          <a:prstGeom prst="rect">
            <a:avLst/>
          </a:prstGeom>
        </p:spPr>
      </p:pic>
      <p:pic>
        <p:nvPicPr>
          <p:cNvPr id="11" name="Рисунок 10" descr="Yosemite-mavericks.png"/>
          <p:cNvPicPr>
            <a:picLocks noChangeAspect="1"/>
          </p:cNvPicPr>
          <p:nvPr/>
        </p:nvPicPr>
        <p:blipFill>
          <a:blip r:embed="rId9"/>
          <a:srcRect l="9682" t="18496" r="51876" b="12495"/>
          <a:stretch>
            <a:fillRect/>
          </a:stretch>
        </p:blipFill>
        <p:spPr>
          <a:xfrm>
            <a:off x="7572396" y="1928802"/>
            <a:ext cx="1464479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Мобильные ОС</a:t>
            </a:r>
            <a:endParaRPr lang="ru-RU" dirty="0"/>
          </a:p>
        </p:txBody>
      </p:sp>
      <p:pic>
        <p:nvPicPr>
          <p:cNvPr id="6" name="Рисунок 5" descr="android-wallpaper5_2560x1600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500174"/>
            <a:ext cx="2288853" cy="2285992"/>
          </a:xfrm>
          <a:prstGeom prst="rect">
            <a:avLst/>
          </a:prstGeom>
        </p:spPr>
      </p:pic>
      <p:pic>
        <p:nvPicPr>
          <p:cNvPr id="7" name="Рисунок 6" descr="ios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1714488"/>
            <a:ext cx="2125666" cy="2125666"/>
          </a:xfrm>
          <a:prstGeom prst="rect">
            <a:avLst/>
          </a:prstGeom>
        </p:spPr>
      </p:pic>
      <p:pic>
        <p:nvPicPr>
          <p:cNvPr id="8" name="Рисунок 7" descr="blackberry-logo-300x19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22" y="1928802"/>
            <a:ext cx="2857500" cy="1847850"/>
          </a:xfrm>
          <a:prstGeom prst="rect">
            <a:avLst/>
          </a:prstGeom>
        </p:spPr>
      </p:pic>
      <p:pic>
        <p:nvPicPr>
          <p:cNvPr id="9" name="Рисунок 8" descr="windows-phone-8-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36" y="3786190"/>
            <a:ext cx="3492500" cy="262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 реального времени</a:t>
            </a:r>
            <a:endParaRPr lang="ru-RU" dirty="0"/>
          </a:p>
        </p:txBody>
      </p:sp>
      <p:pic>
        <p:nvPicPr>
          <p:cNvPr id="4" name="Рисунок 3" descr="LYNX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285860"/>
            <a:ext cx="2714644" cy="2714644"/>
          </a:xfrm>
          <a:prstGeom prst="rect">
            <a:avLst/>
          </a:prstGeom>
        </p:spPr>
      </p:pic>
      <p:pic>
        <p:nvPicPr>
          <p:cNvPr id="5" name="Рисунок 4" descr="bb_qnx_logo_web_14may1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2285992"/>
            <a:ext cx="2360009" cy="1033468"/>
          </a:xfrm>
          <a:prstGeom prst="rect">
            <a:avLst/>
          </a:prstGeom>
        </p:spPr>
      </p:pic>
      <p:pic>
        <p:nvPicPr>
          <p:cNvPr id="6" name="Рисунок 5" descr="expresslogic-threadx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214554"/>
            <a:ext cx="3048021" cy="1143008"/>
          </a:xfrm>
          <a:prstGeom prst="rect">
            <a:avLst/>
          </a:prstGeom>
        </p:spPr>
      </p:pic>
      <p:pic>
        <p:nvPicPr>
          <p:cNvPr id="7" name="Рисунок 6" descr="VxWork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0" y="3643314"/>
            <a:ext cx="2714629" cy="2714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ОСРВ</a:t>
            </a:r>
            <a:endParaRPr lang="ru-RU" dirty="0"/>
          </a:p>
        </p:txBody>
      </p:sp>
      <p:pic>
        <p:nvPicPr>
          <p:cNvPr id="5" name="Рисунок 4" descr="4795d0dc6894f1ad247a469e5cef6f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1500174"/>
            <a:ext cx="2805938" cy="1214445"/>
          </a:xfrm>
          <a:prstGeom prst="rect">
            <a:avLst/>
          </a:prstGeom>
        </p:spPr>
      </p:pic>
      <p:pic>
        <p:nvPicPr>
          <p:cNvPr id="6" name="Рисунок 5" descr="1372282894_f-18_interi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3000372"/>
            <a:ext cx="2666993" cy="1903566"/>
          </a:xfrm>
          <a:prstGeom prst="rect">
            <a:avLst/>
          </a:prstGeom>
        </p:spPr>
      </p:pic>
      <p:pic>
        <p:nvPicPr>
          <p:cNvPr id="7" name="Рисунок 6" descr="BMW7-idri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14686"/>
            <a:ext cx="2283788" cy="1629102"/>
          </a:xfrm>
          <a:prstGeom prst="rect">
            <a:avLst/>
          </a:prstGeom>
        </p:spPr>
      </p:pic>
      <p:pic>
        <p:nvPicPr>
          <p:cNvPr id="8" name="Рисунок 7" descr="mka-06-05-lynxos-187-0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6" y="4929198"/>
            <a:ext cx="2731436" cy="1671639"/>
          </a:xfrm>
          <a:prstGeom prst="rect">
            <a:avLst/>
          </a:prstGeom>
        </p:spPr>
      </p:pic>
      <p:pic>
        <p:nvPicPr>
          <p:cNvPr id="9" name="Рисунок 8" descr="infotainment290x21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82" y="4929198"/>
            <a:ext cx="2286016" cy="1694805"/>
          </a:xfrm>
          <a:prstGeom prst="rect">
            <a:avLst/>
          </a:prstGeom>
        </p:spPr>
      </p:pic>
      <p:pic>
        <p:nvPicPr>
          <p:cNvPr id="10" name="Рисунок 9" descr="crusader-280px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0364" y="3929066"/>
            <a:ext cx="2738438" cy="2738438"/>
          </a:xfrm>
          <a:prstGeom prst="rect">
            <a:avLst/>
          </a:prstGeom>
        </p:spPr>
      </p:pic>
      <p:pic>
        <p:nvPicPr>
          <p:cNvPr id="11" name="Рисунок 10" descr="rov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282" y="1357298"/>
            <a:ext cx="2476500" cy="1714500"/>
          </a:xfrm>
          <a:prstGeom prst="rect">
            <a:avLst/>
          </a:prstGeom>
        </p:spPr>
      </p:pic>
      <p:pic>
        <p:nvPicPr>
          <p:cNvPr id="13" name="Рисунок 12" descr="Bombardier_Challenger_300_cockpit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28925" y="1428736"/>
            <a:ext cx="2952771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Использование </a:t>
            </a:r>
            <a:r>
              <a:rPr lang="ru-RU" sz="3600" dirty="0" smtClean="0"/>
              <a:t>ОС для </a:t>
            </a:r>
            <a:r>
              <a:rPr lang="ru-RU" sz="3600" dirty="0" smtClean="0"/>
              <a:t>автоматизации тех. процессов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Windows: </a:t>
            </a:r>
            <a:r>
              <a:rPr lang="en-US" dirty="0" err="1" smtClean="0"/>
              <a:t>Simatic</a:t>
            </a:r>
            <a:r>
              <a:rPr lang="en-US" dirty="0" smtClean="0"/>
              <a:t> </a:t>
            </a:r>
            <a:r>
              <a:rPr lang="en-US" dirty="0" err="1" smtClean="0"/>
              <a:t>WinCC</a:t>
            </a:r>
            <a:r>
              <a:rPr lang="en-US" dirty="0" smtClean="0"/>
              <a:t> + STEP7 (Siemens), EllipseE3 </a:t>
            </a:r>
          </a:p>
          <a:p>
            <a:r>
              <a:rPr lang="en-US" dirty="0" smtClean="0"/>
              <a:t>Linux: </a:t>
            </a:r>
            <a:r>
              <a:rPr lang="en-US" dirty="0" err="1" smtClean="0"/>
              <a:t>openSCADA</a:t>
            </a:r>
            <a:r>
              <a:rPr lang="en-US" dirty="0" smtClean="0"/>
              <a:t>, SCADABR, </a:t>
            </a:r>
            <a:r>
              <a:rPr lang="en-US" dirty="0" err="1" smtClean="0"/>
              <a:t>EnergoSCADA</a:t>
            </a:r>
            <a:r>
              <a:rPr lang="en-US" dirty="0" smtClean="0"/>
              <a:t> ….</a:t>
            </a:r>
          </a:p>
          <a:p>
            <a:r>
              <a:rPr lang="ru-RU" dirty="0" smtClean="0"/>
              <a:t>ОСРВ: </a:t>
            </a:r>
            <a:r>
              <a:rPr lang="en-US" dirty="0" smtClean="0"/>
              <a:t>QNX (SCADA – </a:t>
            </a:r>
            <a:r>
              <a:rPr lang="en-US" dirty="0" err="1" smtClean="0"/>
              <a:t>RealFlex</a:t>
            </a:r>
            <a:r>
              <a:rPr lang="en-US" dirty="0" smtClean="0"/>
              <a:t>, </a:t>
            </a:r>
            <a:r>
              <a:rPr lang="en-US" dirty="0" err="1" smtClean="0"/>
              <a:t>RTWin</a:t>
            </a:r>
            <a:r>
              <a:rPr lang="en-US" dirty="0" smtClean="0"/>
              <a:t>),  </a:t>
            </a:r>
            <a:r>
              <a:rPr lang="en-US" dirty="0" err="1" smtClean="0"/>
              <a:t>FreeRTOS</a:t>
            </a:r>
            <a:r>
              <a:rPr lang="en-US" dirty="0" smtClean="0"/>
              <a:t>, </a:t>
            </a:r>
            <a:r>
              <a:rPr lang="en-US" dirty="0" err="1" smtClean="0"/>
              <a:t>WindowCE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174</Words>
  <PresentationFormat>Экран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Операционные системы</vt:lpstr>
      <vt:lpstr>Цели курса</vt:lpstr>
      <vt:lpstr>Основные темы курса</vt:lpstr>
      <vt:lpstr>Источники</vt:lpstr>
      <vt:lpstr>ОС общего назначения</vt:lpstr>
      <vt:lpstr>Мобильные ОС</vt:lpstr>
      <vt:lpstr>ОС реального времени</vt:lpstr>
      <vt:lpstr>Применение ОСРВ</vt:lpstr>
      <vt:lpstr>Использование ОС для автоматизации тех. процессов</vt:lpstr>
      <vt:lpstr>Где может пригодиться знание ОС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Павел С. Шаталов</dc:creator>
  <cp:lastModifiedBy>Pavel Shatalov</cp:lastModifiedBy>
  <cp:revision>16</cp:revision>
  <dcterms:created xsi:type="dcterms:W3CDTF">2014-11-07T01:36:59Z</dcterms:created>
  <dcterms:modified xsi:type="dcterms:W3CDTF">2014-12-06T01:31:49Z</dcterms:modified>
</cp:coreProperties>
</file>