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3" r:id="rId1"/>
  </p:sldMasterIdLst>
  <p:notesMasterIdLst>
    <p:notesMasterId r:id="rId17"/>
  </p:notesMasterIdLst>
  <p:sldIdLst>
    <p:sldId id="256" r:id="rId2"/>
    <p:sldId id="264" r:id="rId3"/>
    <p:sldId id="257" r:id="rId4"/>
    <p:sldId id="272" r:id="rId5"/>
    <p:sldId id="265" r:id="rId6"/>
    <p:sldId id="271" r:id="rId7"/>
    <p:sldId id="270" r:id="rId8"/>
    <p:sldId id="258" r:id="rId9"/>
    <p:sldId id="267" r:id="rId10"/>
    <p:sldId id="266" r:id="rId11"/>
    <p:sldId id="269" r:id="rId12"/>
    <p:sldId id="260" r:id="rId13"/>
    <p:sldId id="268" r:id="rId14"/>
    <p:sldId id="261" r:id="rId15"/>
    <p:sldId id="263" r:id="rId16"/>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0" autoAdjust="0"/>
    <p:restoredTop sz="72871" autoAdjust="0"/>
  </p:normalViewPr>
  <p:slideViewPr>
    <p:cSldViewPr snapToGrid="0">
      <p:cViewPr varScale="1">
        <p:scale>
          <a:sx n="54" d="100"/>
          <a:sy n="54" d="100"/>
        </p:scale>
        <p:origin x="10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52727-C4E0-4BD7-988A-15E6B6C566A7}" type="datetimeFigureOut">
              <a:rPr lang="en-US" smtClean="0"/>
              <a:t>4/26/2016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19B1B-1147-4F15-A20D-4B343B3633AC}" type="slidenum">
              <a:rPr lang="en-US" smtClean="0"/>
              <a:t>‹#›</a:t>
            </a:fld>
            <a:endParaRPr lang="en-US"/>
          </a:p>
        </p:txBody>
      </p:sp>
    </p:spTree>
    <p:extLst>
      <p:ext uri="{BB962C8B-B14F-4D97-AF65-F5344CB8AC3E}">
        <p14:creationId xmlns:p14="http://schemas.microsoft.com/office/powerpoint/2010/main" val="72020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 are Team 3 and we are tasked with creating INTELL:</a:t>
            </a:r>
            <a:r>
              <a:rPr lang="en-US" baseline="0" dirty="0" smtClean="0"/>
              <a:t> The Craft of Intelligence. Our team consists of…</a:t>
            </a:r>
          </a:p>
          <a:p>
            <a:endParaRPr lang="en-US" baseline="0" dirty="0" smtClean="0"/>
          </a:p>
          <a:p>
            <a:r>
              <a:rPr lang="en-US" baseline="0" dirty="0" smtClean="0"/>
              <a:t>First, I’ll begin by talking about our customer, Mr. Tony Elam and his inspiration for our project.</a:t>
            </a:r>
          </a:p>
        </p:txBody>
      </p:sp>
      <p:sp>
        <p:nvSpPr>
          <p:cNvPr id="4" name="Slide Number Placeholder 3"/>
          <p:cNvSpPr>
            <a:spLocks noGrp="1"/>
          </p:cNvSpPr>
          <p:nvPr>
            <p:ph type="sldNum" sz="quarter" idx="10"/>
          </p:nvPr>
        </p:nvSpPr>
        <p:spPr/>
        <p:txBody>
          <a:bodyPr/>
          <a:lstStyle/>
          <a:p>
            <a:fld id="{03119B1B-1147-4F15-A20D-4B343B3633AC}" type="slidenum">
              <a:rPr lang="en-US" smtClean="0"/>
              <a:t>1</a:t>
            </a:fld>
            <a:endParaRPr lang="en-US"/>
          </a:p>
        </p:txBody>
      </p:sp>
    </p:spTree>
    <p:extLst>
      <p:ext uri="{BB962C8B-B14F-4D97-AF65-F5344CB8AC3E}">
        <p14:creationId xmlns:p14="http://schemas.microsoft.com/office/powerpoint/2010/main" val="181154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discovered</a:t>
            </a:r>
            <a:r>
              <a:rPr lang="en-US" baseline="0" dirty="0" smtClean="0"/>
              <a:t> in the design phase, was the issue surrounding how user actions would be handled by the backend, considering that these actions could have a great effect on one another.</a:t>
            </a:r>
          </a:p>
          <a:p>
            <a:endParaRPr lang="en-US" baseline="0" dirty="0" smtClean="0"/>
          </a:p>
          <a:p>
            <a:r>
              <a:rPr lang="en-US" baseline="0" dirty="0" smtClean="0"/>
              <a:t>Our solution for this problem was create an action processing order that the backend would follow to ensure that actions were received and executed in a manner that was balanced and would enhance playability</a:t>
            </a:r>
          </a:p>
          <a:p>
            <a:endParaRPr lang="en-US" baseline="0" dirty="0" smtClean="0"/>
          </a:p>
          <a:p>
            <a:r>
              <a:rPr lang="en-US" baseline="0" dirty="0" smtClean="0"/>
              <a:t>While these past 3 solutions largely speak to issues discovered during the design, there are also some more general problems that group noticed as well. </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11</a:t>
            </a:fld>
            <a:endParaRPr lang="en-US"/>
          </a:p>
        </p:txBody>
      </p:sp>
    </p:spTree>
    <p:extLst>
      <p:ext uri="{BB962C8B-B14F-4D97-AF65-F5344CB8AC3E}">
        <p14:creationId xmlns:p14="http://schemas.microsoft.com/office/powerpoint/2010/main" val="1674633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major issues that our group experienced was a lack of experience with a lot of the languages/tools</a:t>
            </a:r>
            <a:r>
              <a:rPr lang="en-US" baseline="0" dirty="0" smtClean="0"/>
              <a:t> that we used in this project.</a:t>
            </a:r>
          </a:p>
          <a:p>
            <a:endParaRPr lang="en-US" baseline="0" dirty="0" smtClean="0"/>
          </a:p>
          <a:p>
            <a:r>
              <a:rPr lang="en-US" baseline="0" dirty="0" smtClean="0"/>
              <a:t>After the design was finished before spring Break, several members of our team had to take some time to familiarize ourselves with the needed development tools to contribute in the a meaningful way</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12</a:t>
            </a:fld>
            <a:endParaRPr lang="en-US"/>
          </a:p>
        </p:txBody>
      </p:sp>
    </p:spTree>
    <p:extLst>
      <p:ext uri="{BB962C8B-B14F-4D97-AF65-F5344CB8AC3E}">
        <p14:creationId xmlns:p14="http://schemas.microsoft.com/office/powerpoint/2010/main" val="157606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primary issues that the team experienced was a clear overestimation of the amount of time needed to complete certain aspects of the project. Because of this overestimation, we realized that not all of the aspects of the application proposed would be </a:t>
            </a:r>
            <a:r>
              <a:rPr lang="en-US" baseline="0" dirty="0" err="1" smtClean="0"/>
              <a:t>feasable</a:t>
            </a:r>
            <a:r>
              <a:rPr lang="en-US" baseline="0" dirty="0" smtClean="0"/>
              <a:t> to complete by the end of the </a:t>
            </a:r>
            <a:r>
              <a:rPr lang="en-US" baseline="0" dirty="0" err="1" smtClean="0"/>
              <a:t>semseter</a:t>
            </a:r>
            <a:r>
              <a:rPr lang="en-US" baseline="0" dirty="0" smtClean="0"/>
              <a:t>.</a:t>
            </a:r>
          </a:p>
          <a:p>
            <a:endParaRPr lang="en-US" baseline="0" dirty="0" smtClean="0"/>
          </a:p>
          <a:p>
            <a:r>
              <a:rPr lang="en-US" baseline="0" dirty="0" smtClean="0"/>
              <a:t>Because of this, our group adapted how work was divided among ourselves, using smaller teams to work on the front and back ends. Also, as the deadline further approached, we also made sure to complete the most necessary requirements to be able to present at least a proof of concept with all the important functionality implemented.</a:t>
            </a:r>
          </a:p>
          <a:p>
            <a:endParaRPr lang="en-US" baseline="0" dirty="0" smtClean="0"/>
          </a:p>
          <a:p>
            <a:r>
              <a:rPr lang="en-US" dirty="0" smtClean="0"/>
              <a:t>To speak to some of these features that were</a:t>
            </a:r>
            <a:r>
              <a:rPr lang="en-US" baseline="0" dirty="0" smtClean="0"/>
              <a:t> cut from the our first release is Christina. </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13</a:t>
            </a:fld>
            <a:endParaRPr lang="en-US"/>
          </a:p>
        </p:txBody>
      </p:sp>
    </p:spTree>
    <p:extLst>
      <p:ext uri="{BB962C8B-B14F-4D97-AF65-F5344CB8AC3E}">
        <p14:creationId xmlns:p14="http://schemas.microsoft.com/office/powerpoint/2010/main" val="4041291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14</a:t>
            </a:fld>
            <a:endParaRPr lang="en-US"/>
          </a:p>
        </p:txBody>
      </p:sp>
    </p:spTree>
    <p:extLst>
      <p:ext uri="{BB962C8B-B14F-4D97-AF65-F5344CB8AC3E}">
        <p14:creationId xmlns:p14="http://schemas.microsoft.com/office/powerpoint/2010/main" val="259032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you</a:t>
            </a:r>
            <a:r>
              <a:rPr lang="en-US" baseline="0" dirty="0" smtClean="0"/>
              <a:t> may be familiar with him because he works at UK in the College of Engineering</a:t>
            </a:r>
            <a:endParaRPr lang="en-US" dirty="0" smtClean="0"/>
          </a:p>
          <a:p>
            <a:endParaRPr lang="en-US" dirty="0" smtClean="0"/>
          </a:p>
          <a:p>
            <a:r>
              <a:rPr lang="en-US" baseline="0" dirty="0" smtClean="0"/>
              <a:t>The concept of INTELL, which originated as an email game, was formed while working with members of the intelligence community at RICE university.</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2</a:t>
            </a:fld>
            <a:endParaRPr lang="en-US"/>
          </a:p>
        </p:txBody>
      </p:sp>
    </p:spTree>
    <p:extLst>
      <p:ext uri="{BB962C8B-B14F-4D97-AF65-F5344CB8AC3E}">
        <p14:creationId xmlns:p14="http://schemas.microsoft.com/office/powerpoint/2010/main" val="194745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aspects of the project:</a:t>
            </a:r>
            <a:r>
              <a:rPr lang="en-US" baseline="0" dirty="0" smtClean="0"/>
              <a:t> The scenario editor and the game</a:t>
            </a:r>
          </a:p>
          <a:p>
            <a:endParaRPr lang="en-US" baseline="0" dirty="0" smtClean="0"/>
          </a:p>
          <a:p>
            <a:r>
              <a:rPr lang="en-US" baseline="0" dirty="0" smtClean="0"/>
              <a:t>Scenario editor allows for creation of scenarios that can be played in an individual game instance</a:t>
            </a:r>
          </a:p>
          <a:p>
            <a:endParaRPr lang="en-US" baseline="0" dirty="0" smtClean="0"/>
          </a:p>
          <a:p>
            <a:r>
              <a:rPr lang="en-US" baseline="0" dirty="0" smtClean="0"/>
              <a:t>Game instances are driven by snippets, which have a small amount of key information relevant to the scenario that users must discover to apprehend individual key characters to win.</a:t>
            </a:r>
          </a:p>
          <a:p>
            <a:endParaRPr lang="en-US" baseline="0" dirty="0" smtClean="0"/>
          </a:p>
        </p:txBody>
      </p:sp>
      <p:sp>
        <p:nvSpPr>
          <p:cNvPr id="4" name="Slide Number Placeholder 3"/>
          <p:cNvSpPr>
            <a:spLocks noGrp="1"/>
          </p:cNvSpPr>
          <p:nvPr>
            <p:ph type="sldNum" sz="quarter" idx="10"/>
          </p:nvPr>
        </p:nvSpPr>
        <p:spPr/>
        <p:txBody>
          <a:bodyPr/>
          <a:lstStyle/>
          <a:p>
            <a:fld id="{03119B1B-1147-4F15-A20D-4B343B3633AC}" type="slidenum">
              <a:rPr lang="en-US" smtClean="0"/>
              <a:t>3</a:t>
            </a:fld>
            <a:endParaRPr lang="en-US"/>
          </a:p>
        </p:txBody>
      </p:sp>
    </p:spTree>
    <p:extLst>
      <p:ext uri="{BB962C8B-B14F-4D97-AF65-F5344CB8AC3E}">
        <p14:creationId xmlns:p14="http://schemas.microsoft.com/office/powerpoint/2010/main" val="25068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4</a:t>
            </a:fld>
            <a:endParaRPr lang="en-US"/>
          </a:p>
        </p:txBody>
      </p:sp>
    </p:spTree>
    <p:extLst>
      <p:ext uri="{BB962C8B-B14F-4D97-AF65-F5344CB8AC3E}">
        <p14:creationId xmlns:p14="http://schemas.microsoft.com/office/powerpoint/2010/main" val="23862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scenario editor allows users to enter information</a:t>
            </a:r>
            <a:r>
              <a:rPr lang="en-US" baseline="0" dirty="0" smtClean="0"/>
              <a:t> regarding characters, locations, and events that follow the storyline of a threat.</a:t>
            </a:r>
          </a:p>
          <a:p>
            <a:endParaRPr lang="en-US" baseline="0" dirty="0" smtClean="0"/>
          </a:p>
          <a:p>
            <a:r>
              <a:rPr lang="en-US" baseline="0" dirty="0" smtClean="0"/>
              <a:t>Scenario authors can make the scenario more difficult to follow, and thus more difficult to play, by including information that does not relate to the main threat.</a:t>
            </a:r>
          </a:p>
          <a:p>
            <a:endParaRPr lang="en-US" baseline="0" dirty="0" smtClean="0"/>
          </a:p>
          <a:p>
            <a:r>
              <a:rPr lang="en-US" baseline="0" dirty="0" smtClean="0"/>
              <a:t>Once a scenario has been completed, it can be published and played in active game instances.</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5</a:t>
            </a:fld>
            <a:endParaRPr lang="en-US"/>
          </a:p>
        </p:txBody>
      </p:sp>
    </p:spTree>
    <p:extLst>
      <p:ext uri="{BB962C8B-B14F-4D97-AF65-F5344CB8AC3E}">
        <p14:creationId xmlns:p14="http://schemas.microsoft.com/office/powerpoint/2010/main" val="245563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6</a:t>
            </a:fld>
            <a:endParaRPr lang="en-US"/>
          </a:p>
        </p:txBody>
      </p:sp>
    </p:spTree>
    <p:extLst>
      <p:ext uri="{BB962C8B-B14F-4D97-AF65-F5344CB8AC3E}">
        <p14:creationId xmlns:p14="http://schemas.microsoft.com/office/powerpoint/2010/main" val="196259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a:t>
            </a:r>
            <a:r>
              <a:rPr lang="en-US" baseline="0" dirty="0" smtClean="0"/>
              <a:t>: Project Manager –  client </a:t>
            </a:r>
            <a:r>
              <a:rPr lang="en-US" baseline="0" dirty="0" err="1" smtClean="0"/>
              <a:t>liason</a:t>
            </a:r>
            <a:r>
              <a:rPr lang="en-US" baseline="0" smtClean="0"/>
              <a:t>, documentation</a:t>
            </a:r>
            <a:r>
              <a:rPr lang="en-US" baseline="0" dirty="0" smtClean="0"/>
              <a:t>, keeping us on track</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7</a:t>
            </a:fld>
            <a:endParaRPr lang="en-US"/>
          </a:p>
        </p:txBody>
      </p:sp>
    </p:spTree>
    <p:extLst>
      <p:ext uri="{BB962C8B-B14F-4D97-AF65-F5344CB8AC3E}">
        <p14:creationId xmlns:p14="http://schemas.microsoft.com/office/powerpoint/2010/main" val="5676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 noticeable issues showed</a:t>
            </a:r>
            <a:r>
              <a:rPr lang="en-US" baseline="0" dirty="0" smtClean="0"/>
              <a:t> up in the early design phase, where we had planned on created a copy of the main database for each instance of the game. </a:t>
            </a:r>
          </a:p>
          <a:p>
            <a:endParaRPr lang="en-US" baseline="0" dirty="0" smtClean="0"/>
          </a:p>
          <a:p>
            <a:r>
              <a:rPr lang="en-US" baseline="0" dirty="0" smtClean="0"/>
              <a:t>However, later on, we realized that it would be far more beneficial to include a game instance database inside of the primary database, to keep from making unnecessary copies of the main database.</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9</a:t>
            </a:fld>
            <a:endParaRPr lang="en-US"/>
          </a:p>
        </p:txBody>
      </p:sp>
    </p:spTree>
    <p:extLst>
      <p:ext uri="{BB962C8B-B14F-4D97-AF65-F5344CB8AC3E}">
        <p14:creationId xmlns:p14="http://schemas.microsoft.com/office/powerpoint/2010/main" val="3997650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issue discovered during the design phase</a:t>
            </a:r>
            <a:r>
              <a:rPr lang="en-US" baseline="0" dirty="0" smtClean="0"/>
              <a:t>, was that there was no action specified in the product proposal that involved a default action, in case a player didn’t select anything.</a:t>
            </a:r>
          </a:p>
          <a:p>
            <a:endParaRPr lang="en-US" baseline="0" dirty="0" smtClean="0"/>
          </a:p>
          <a:p>
            <a:r>
              <a:rPr lang="en-US" baseline="0" dirty="0" smtClean="0"/>
              <a:t>Our solution to this problem involved creating a brand new action known as “Gather Resources” or “Research”. This action was seen as a way to both combat the previously mentioned issue as well as a balancing mechanic, as the action would allow you to sacrifice your current turn to gather more points to allocate towards other actions. </a:t>
            </a:r>
            <a:endParaRPr lang="en-US" dirty="0"/>
          </a:p>
        </p:txBody>
      </p:sp>
      <p:sp>
        <p:nvSpPr>
          <p:cNvPr id="4" name="Slide Number Placeholder 3"/>
          <p:cNvSpPr>
            <a:spLocks noGrp="1"/>
          </p:cNvSpPr>
          <p:nvPr>
            <p:ph type="sldNum" sz="quarter" idx="10"/>
          </p:nvPr>
        </p:nvSpPr>
        <p:spPr/>
        <p:txBody>
          <a:bodyPr/>
          <a:lstStyle/>
          <a:p>
            <a:fld id="{03119B1B-1147-4F15-A20D-4B343B3633AC}" type="slidenum">
              <a:rPr lang="en-US" smtClean="0"/>
              <a:t>10</a:t>
            </a:fld>
            <a:endParaRPr lang="en-US"/>
          </a:p>
        </p:txBody>
      </p:sp>
    </p:spTree>
    <p:extLst>
      <p:ext uri="{BB962C8B-B14F-4D97-AF65-F5344CB8AC3E}">
        <p14:creationId xmlns:p14="http://schemas.microsoft.com/office/powerpoint/2010/main" val="101195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C764DE79-268F-4C1A-8933-263129D2AF90}" type="datetimeFigureOut">
              <a:rPr lang="en-US" smtClean="0"/>
              <a:t>4/26/2016</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mc:AlternateContent xmlns:mc="http://schemas.openxmlformats.org/markup-compatibility/2006" xmlns:p14="http://schemas.microsoft.com/office/powerpoint/2010/main">
    <mc:Choice Requires="p14">
      <p:transition spd="slow" p14:dur="1300">
        <p14:pan/>
      </p:transition>
    </mc:Choice>
    <mc:Fallback xmlns="">
      <p:transition xmlns:p14="http://schemas.microsoft.com/office/powerpoint/2010/main" spd="slow">
        <p:fade/>
      </p:transition>
    </mc:Fallback>
  </mc:AlternateConten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321" y="758952"/>
            <a:ext cx="11550315" cy="3566160"/>
          </a:xfrm>
        </p:spPr>
        <p:txBody>
          <a:bodyPr/>
          <a:lstStyle/>
          <a:p>
            <a:pPr algn="ctr"/>
            <a:r>
              <a:rPr lang="en-US" dirty="0" smtClean="0"/>
              <a:t>INTELL: The Craft of Intelligence</a:t>
            </a:r>
            <a:endParaRPr lang="en-US" dirty="0"/>
          </a:p>
        </p:txBody>
      </p:sp>
      <p:sp>
        <p:nvSpPr>
          <p:cNvPr id="3" name="Subtitle 2"/>
          <p:cNvSpPr>
            <a:spLocks noGrp="1"/>
          </p:cNvSpPr>
          <p:nvPr>
            <p:ph type="subTitle" idx="1"/>
          </p:nvPr>
        </p:nvSpPr>
        <p:spPr>
          <a:xfrm>
            <a:off x="325402" y="4709211"/>
            <a:ext cx="11550315" cy="1143000"/>
          </a:xfrm>
        </p:spPr>
        <p:txBody>
          <a:bodyPr/>
          <a:lstStyle/>
          <a:p>
            <a:pPr algn="ctr"/>
            <a:r>
              <a:rPr lang="en-US" dirty="0" smtClean="0"/>
              <a:t>Christina Campbell, Dylan Wright,  Braden </a:t>
            </a:r>
            <a:r>
              <a:rPr lang="en-US" dirty="0" err="1"/>
              <a:t>Fullington</a:t>
            </a:r>
            <a:r>
              <a:rPr lang="en-US" dirty="0"/>
              <a:t>, Casey </a:t>
            </a:r>
            <a:r>
              <a:rPr lang="en-US" dirty="0" smtClean="0"/>
              <a:t>O’Kane</a:t>
            </a:r>
            <a:endParaRPr lang="en-US" dirty="0"/>
          </a:p>
        </p:txBody>
      </p:sp>
    </p:spTree>
    <p:extLst>
      <p:ext uri="{BB962C8B-B14F-4D97-AF65-F5344CB8AC3E}">
        <p14:creationId xmlns:p14="http://schemas.microsoft.com/office/powerpoint/2010/main" val="45042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a:t>
            </a:r>
            <a:endParaRPr lang="en-US" dirty="0"/>
          </a:p>
        </p:txBody>
      </p:sp>
      <p:sp>
        <p:nvSpPr>
          <p:cNvPr id="6" name="Text Placeholder 5"/>
          <p:cNvSpPr>
            <a:spLocks noGrp="1"/>
          </p:cNvSpPr>
          <p:nvPr>
            <p:ph type="body" idx="1"/>
          </p:nvPr>
        </p:nvSpPr>
        <p:spPr/>
        <p:txBody>
          <a:bodyPr/>
          <a:lstStyle/>
          <a:p>
            <a:r>
              <a:rPr lang="en-US" dirty="0" smtClean="0"/>
              <a:t>Problem</a:t>
            </a:r>
            <a:endParaRPr lang="en-US" dirty="0"/>
          </a:p>
        </p:txBody>
      </p:sp>
      <p:sp>
        <p:nvSpPr>
          <p:cNvPr id="3" name="Content Placeholder 2"/>
          <p:cNvSpPr>
            <a:spLocks noGrp="1"/>
          </p:cNvSpPr>
          <p:nvPr>
            <p:ph sz="half" idx="2"/>
          </p:nvPr>
        </p:nvSpPr>
        <p:spPr/>
        <p:txBody>
          <a:bodyPr>
            <a:normAutofit/>
          </a:bodyPr>
          <a:lstStyle/>
          <a:p>
            <a:pPr marL="0" indent="0">
              <a:buNone/>
            </a:pPr>
            <a:endParaRPr lang="en-US" dirty="0"/>
          </a:p>
          <a:p>
            <a:endParaRPr lang="en-US" dirty="0" smtClean="0"/>
          </a:p>
          <a:p>
            <a:r>
              <a:rPr lang="en-US" dirty="0" smtClean="0"/>
              <a:t>No default game action</a:t>
            </a:r>
          </a:p>
          <a:p>
            <a:endParaRPr lang="en-US" dirty="0"/>
          </a:p>
          <a:p>
            <a:r>
              <a:rPr lang="en-US" dirty="0" smtClean="0"/>
              <a:t>INTELL Point balance issues</a:t>
            </a:r>
            <a:endParaRPr lang="en-US" dirty="0"/>
          </a:p>
        </p:txBody>
      </p:sp>
      <p:sp>
        <p:nvSpPr>
          <p:cNvPr id="7" name="Text Placeholder 6"/>
          <p:cNvSpPr>
            <a:spLocks noGrp="1"/>
          </p:cNvSpPr>
          <p:nvPr>
            <p:ph type="body" sz="quarter" idx="3"/>
          </p:nvPr>
        </p:nvSpPr>
        <p:spPr/>
        <p:txBody>
          <a:bodyPr/>
          <a:lstStyle/>
          <a:p>
            <a:r>
              <a:rPr lang="en-US" dirty="0" smtClean="0"/>
              <a:t>Solution</a:t>
            </a:r>
            <a:endParaRPr lang="en-US" dirty="0"/>
          </a:p>
        </p:txBody>
      </p:sp>
      <p:sp>
        <p:nvSpPr>
          <p:cNvPr id="5" name="Content Placeholder 4"/>
          <p:cNvSpPr>
            <a:spLocks noGrp="1"/>
          </p:cNvSpPr>
          <p:nvPr>
            <p:ph sz="quarter" idx="4"/>
          </p:nvPr>
        </p:nvSpPr>
        <p:spPr/>
        <p:txBody>
          <a:bodyPr/>
          <a:lstStyle/>
          <a:p>
            <a:endParaRPr lang="en-US" dirty="0" smtClean="0"/>
          </a:p>
          <a:p>
            <a:endParaRPr lang="en-US" dirty="0"/>
          </a:p>
          <a:p>
            <a:endParaRPr lang="en-US" dirty="0" smtClean="0"/>
          </a:p>
          <a:p>
            <a:r>
              <a:rPr lang="en-US" dirty="0" smtClean="0"/>
              <a:t>Added “Research” </a:t>
            </a:r>
            <a:r>
              <a:rPr lang="en-US" dirty="0"/>
              <a:t>game </a:t>
            </a:r>
            <a:r>
              <a:rPr lang="en-US" dirty="0" smtClean="0"/>
              <a:t>action</a:t>
            </a:r>
          </a:p>
          <a:p>
            <a:endParaRPr lang="en-US" dirty="0"/>
          </a:p>
        </p:txBody>
      </p:sp>
    </p:spTree>
    <p:extLst>
      <p:ext uri="{BB962C8B-B14F-4D97-AF65-F5344CB8AC3E}">
        <p14:creationId xmlns:p14="http://schemas.microsoft.com/office/powerpoint/2010/main" val="5749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a:t>
            </a:r>
            <a:endParaRPr lang="en-US" dirty="0"/>
          </a:p>
        </p:txBody>
      </p:sp>
      <p:sp>
        <p:nvSpPr>
          <p:cNvPr id="5" name="Text Placeholder 4"/>
          <p:cNvSpPr>
            <a:spLocks noGrp="1"/>
          </p:cNvSpPr>
          <p:nvPr>
            <p:ph type="body" idx="1"/>
          </p:nvPr>
        </p:nvSpPr>
        <p:spPr/>
        <p:txBody>
          <a:bodyPr/>
          <a:lstStyle/>
          <a:p>
            <a:r>
              <a:rPr lang="en-US" dirty="0" smtClean="0"/>
              <a:t>Problem</a:t>
            </a:r>
            <a:endParaRPr lang="en-US" dirty="0"/>
          </a:p>
        </p:txBody>
      </p:sp>
      <p:sp>
        <p:nvSpPr>
          <p:cNvPr id="4" name="Content Placeholder 3"/>
          <p:cNvSpPr>
            <a:spLocks noGrp="1"/>
          </p:cNvSpPr>
          <p:nvPr>
            <p:ph sz="half" idx="2"/>
          </p:nvPr>
        </p:nvSpPr>
        <p:spPr/>
        <p:txBody>
          <a:bodyPr/>
          <a:lstStyle/>
          <a:p>
            <a:r>
              <a:rPr lang="en-US" dirty="0" smtClean="0"/>
              <a:t>Player actions specified in requirements causing issues with gameplay</a:t>
            </a:r>
            <a:endParaRPr lang="en-US" dirty="0"/>
          </a:p>
        </p:txBody>
      </p:sp>
      <p:sp>
        <p:nvSpPr>
          <p:cNvPr id="6" name="Text Placeholder 5"/>
          <p:cNvSpPr>
            <a:spLocks noGrp="1"/>
          </p:cNvSpPr>
          <p:nvPr>
            <p:ph type="body" sz="quarter" idx="3"/>
          </p:nvPr>
        </p:nvSpPr>
        <p:spPr/>
        <p:txBody>
          <a:bodyPr/>
          <a:lstStyle/>
          <a:p>
            <a:r>
              <a:rPr lang="en-US" dirty="0" smtClean="0"/>
              <a:t>Solution</a:t>
            </a:r>
            <a:endParaRPr lang="en-US" dirty="0"/>
          </a:p>
        </p:txBody>
      </p:sp>
      <p:sp>
        <p:nvSpPr>
          <p:cNvPr id="7" name="Content Placeholder 6"/>
          <p:cNvSpPr>
            <a:spLocks noGrp="1"/>
          </p:cNvSpPr>
          <p:nvPr>
            <p:ph sz="quarter" idx="4"/>
          </p:nvPr>
        </p:nvSpPr>
        <p:spPr/>
        <p:txBody>
          <a:bodyPr/>
          <a:lstStyle/>
          <a:p>
            <a:r>
              <a:rPr lang="en-US" dirty="0"/>
              <a:t>I</a:t>
            </a:r>
            <a:r>
              <a:rPr lang="en-US" dirty="0" smtClean="0"/>
              <a:t>mplemented </a:t>
            </a:r>
            <a:r>
              <a:rPr lang="en-US" dirty="0"/>
              <a:t>action processing order</a:t>
            </a:r>
          </a:p>
          <a:p>
            <a:pPr marL="0" indent="0">
              <a:buNone/>
            </a:pPr>
            <a:endParaRPr lang="en-US" dirty="0"/>
          </a:p>
        </p:txBody>
      </p:sp>
      <p:pic>
        <p:nvPicPr>
          <p:cNvPr id="9" name="Picture 8"/>
          <p:cNvPicPr>
            <a:picLocks noChangeAspect="1"/>
          </p:cNvPicPr>
          <p:nvPr/>
        </p:nvPicPr>
        <p:blipFill rotWithShape="1">
          <a:blip r:embed="rId3"/>
          <a:srcRect l="64522" t="22410" r="4329" b="48641"/>
          <a:stretch/>
        </p:blipFill>
        <p:spPr>
          <a:xfrm>
            <a:off x="3247768" y="3627733"/>
            <a:ext cx="5696464" cy="2977978"/>
          </a:xfrm>
          <a:prstGeom prst="rect">
            <a:avLst/>
          </a:prstGeom>
        </p:spPr>
      </p:pic>
    </p:spTree>
    <p:extLst>
      <p:ext uri="{BB962C8B-B14F-4D97-AF65-F5344CB8AC3E}">
        <p14:creationId xmlns:p14="http://schemas.microsoft.com/office/powerpoint/2010/main" val="178278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a:t>
            </a:r>
            <a:endParaRPr lang="en-US" dirty="0"/>
          </a:p>
        </p:txBody>
      </p:sp>
      <p:sp>
        <p:nvSpPr>
          <p:cNvPr id="6" name="Text Placeholder 5"/>
          <p:cNvSpPr>
            <a:spLocks noGrp="1"/>
          </p:cNvSpPr>
          <p:nvPr>
            <p:ph type="body" idx="1"/>
          </p:nvPr>
        </p:nvSpPr>
        <p:spPr/>
        <p:txBody>
          <a:bodyPr/>
          <a:lstStyle/>
          <a:p>
            <a:r>
              <a:rPr lang="en-US" dirty="0" smtClean="0"/>
              <a:t>Problem</a:t>
            </a:r>
            <a:endParaRPr lang="en-US" dirty="0"/>
          </a:p>
        </p:txBody>
      </p:sp>
      <p:sp>
        <p:nvSpPr>
          <p:cNvPr id="3" name="Content Placeholder 2"/>
          <p:cNvSpPr>
            <a:spLocks noGrp="1"/>
          </p:cNvSpPr>
          <p:nvPr>
            <p:ph sz="half" idx="2"/>
          </p:nvPr>
        </p:nvSpPr>
        <p:spPr/>
        <p:txBody>
          <a:bodyPr>
            <a:normAutofit/>
          </a:bodyPr>
          <a:lstStyle/>
          <a:p>
            <a:endParaRPr lang="en-US" dirty="0" smtClean="0"/>
          </a:p>
          <a:p>
            <a:endParaRPr lang="en-US" dirty="0"/>
          </a:p>
          <a:p>
            <a:endParaRPr lang="en-US" dirty="0" smtClean="0"/>
          </a:p>
          <a:p>
            <a:r>
              <a:rPr lang="en-US" dirty="0" smtClean="0"/>
              <a:t>Learning languages and framework</a:t>
            </a:r>
          </a:p>
        </p:txBody>
      </p:sp>
      <p:sp>
        <p:nvSpPr>
          <p:cNvPr id="7" name="Text Placeholder 6"/>
          <p:cNvSpPr>
            <a:spLocks noGrp="1"/>
          </p:cNvSpPr>
          <p:nvPr>
            <p:ph type="body" sz="quarter" idx="3"/>
          </p:nvPr>
        </p:nvSpPr>
        <p:spPr/>
        <p:txBody>
          <a:bodyPr/>
          <a:lstStyle/>
          <a:p>
            <a:r>
              <a:rPr lang="en-US" dirty="0" smtClean="0"/>
              <a:t>Solution</a:t>
            </a:r>
            <a:endParaRPr lang="en-US" dirty="0"/>
          </a:p>
        </p:txBody>
      </p:sp>
      <p:sp>
        <p:nvSpPr>
          <p:cNvPr id="5" name="Content Placeholder 4"/>
          <p:cNvSpPr>
            <a:spLocks noGrp="1"/>
          </p:cNvSpPr>
          <p:nvPr>
            <p:ph sz="quarter" idx="4"/>
          </p:nvPr>
        </p:nvSpPr>
        <p:spPr/>
        <p:txBody>
          <a:bodyPr/>
          <a:lstStyle/>
          <a:p>
            <a:pPr marL="0" indent="0">
              <a:buNone/>
            </a:pPr>
            <a:endParaRPr lang="en-US" dirty="0"/>
          </a:p>
          <a:p>
            <a:r>
              <a:rPr lang="en-US" dirty="0" smtClean="0"/>
              <a:t>Completed online tutorials</a:t>
            </a:r>
          </a:p>
          <a:p>
            <a:endParaRPr lang="en-US" dirty="0"/>
          </a:p>
          <a:p>
            <a:r>
              <a:rPr lang="en-US" dirty="0" smtClean="0"/>
              <a:t>Discussed implementation</a:t>
            </a:r>
          </a:p>
          <a:p>
            <a:endParaRPr lang="en-US" dirty="0"/>
          </a:p>
          <a:p>
            <a:r>
              <a:rPr lang="en-US" dirty="0" smtClean="0"/>
              <a:t>Debugged together</a:t>
            </a:r>
            <a:endParaRPr lang="en-US" dirty="0"/>
          </a:p>
        </p:txBody>
      </p:sp>
    </p:spTree>
    <p:extLst>
      <p:ext uri="{BB962C8B-B14F-4D97-AF65-F5344CB8AC3E}">
        <p14:creationId xmlns:p14="http://schemas.microsoft.com/office/powerpoint/2010/main" val="94706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a:t>
            </a:r>
            <a:endParaRPr lang="en-US" dirty="0"/>
          </a:p>
        </p:txBody>
      </p:sp>
      <p:sp>
        <p:nvSpPr>
          <p:cNvPr id="5" name="Text Placeholder 4"/>
          <p:cNvSpPr>
            <a:spLocks noGrp="1"/>
          </p:cNvSpPr>
          <p:nvPr>
            <p:ph type="body" idx="1"/>
          </p:nvPr>
        </p:nvSpPr>
        <p:spPr/>
        <p:txBody>
          <a:bodyPr/>
          <a:lstStyle/>
          <a:p>
            <a:r>
              <a:rPr lang="en-US" dirty="0" smtClean="0"/>
              <a:t>Problem</a:t>
            </a:r>
            <a:endParaRPr lang="en-US" dirty="0"/>
          </a:p>
        </p:txBody>
      </p:sp>
      <p:sp>
        <p:nvSpPr>
          <p:cNvPr id="3" name="Content Placeholder 2"/>
          <p:cNvSpPr>
            <a:spLocks noGrp="1"/>
          </p:cNvSpPr>
          <p:nvPr>
            <p:ph sz="half" idx="2"/>
          </p:nvPr>
        </p:nvSpPr>
        <p:spPr/>
        <p:txBody>
          <a:bodyPr>
            <a:normAutofit/>
          </a:bodyPr>
          <a:lstStyle/>
          <a:p>
            <a:endParaRPr lang="en-US" dirty="0" smtClean="0"/>
          </a:p>
          <a:p>
            <a:endParaRPr lang="en-US" dirty="0"/>
          </a:p>
          <a:p>
            <a:endParaRPr lang="en-US" dirty="0" smtClean="0"/>
          </a:p>
          <a:p>
            <a:r>
              <a:rPr lang="en-US" dirty="0" smtClean="0"/>
              <a:t>Overestimating features/time</a:t>
            </a:r>
          </a:p>
        </p:txBody>
      </p:sp>
      <p:sp>
        <p:nvSpPr>
          <p:cNvPr id="6" name="Text Placeholder 5"/>
          <p:cNvSpPr>
            <a:spLocks noGrp="1"/>
          </p:cNvSpPr>
          <p:nvPr>
            <p:ph type="body" sz="quarter" idx="3"/>
          </p:nvPr>
        </p:nvSpPr>
        <p:spPr/>
        <p:txBody>
          <a:bodyPr/>
          <a:lstStyle/>
          <a:p>
            <a:r>
              <a:rPr lang="en-US" dirty="0" smtClean="0"/>
              <a:t>Solution</a:t>
            </a:r>
            <a:endParaRPr lang="en-US" dirty="0"/>
          </a:p>
        </p:txBody>
      </p:sp>
      <p:sp>
        <p:nvSpPr>
          <p:cNvPr id="7" name="Content Placeholder 6"/>
          <p:cNvSpPr>
            <a:spLocks noGrp="1"/>
          </p:cNvSpPr>
          <p:nvPr>
            <p:ph sz="quarter" idx="4"/>
          </p:nvPr>
        </p:nvSpPr>
        <p:spPr/>
        <p:txBody>
          <a:bodyPr/>
          <a:lstStyle/>
          <a:p>
            <a:endParaRPr lang="en-US" dirty="0" smtClean="0"/>
          </a:p>
          <a:p>
            <a:endParaRPr lang="en-US" dirty="0"/>
          </a:p>
          <a:p>
            <a:r>
              <a:rPr lang="en-US" dirty="0" smtClean="0"/>
              <a:t>Fulfilled requirements</a:t>
            </a:r>
          </a:p>
          <a:p>
            <a:endParaRPr lang="en-US" dirty="0"/>
          </a:p>
          <a:p>
            <a:r>
              <a:rPr lang="en-US" dirty="0" smtClean="0"/>
              <a:t>Divided tasks to improve efficiency</a:t>
            </a:r>
            <a:endParaRPr lang="en-US" dirty="0"/>
          </a:p>
        </p:txBody>
      </p:sp>
    </p:spTree>
    <p:extLst>
      <p:ext uri="{BB962C8B-B14F-4D97-AF65-F5344CB8AC3E}">
        <p14:creationId xmlns:p14="http://schemas.microsoft.com/office/powerpoint/2010/main" val="281314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numCol="2"/>
          <a:lstStyle/>
          <a:p>
            <a:pPr marL="0" indent="0">
              <a:buNone/>
            </a:pPr>
            <a:endParaRPr lang="en-US" dirty="0" smtClean="0"/>
          </a:p>
          <a:p>
            <a:endParaRPr lang="en-US" dirty="0"/>
          </a:p>
          <a:p>
            <a:r>
              <a:rPr lang="en-US" dirty="0" smtClean="0"/>
              <a:t>Move to larger server</a:t>
            </a:r>
          </a:p>
          <a:p>
            <a:endParaRPr lang="en-US" dirty="0"/>
          </a:p>
          <a:p>
            <a:r>
              <a:rPr lang="en-US" dirty="0" smtClean="0"/>
              <a:t>Increase application security</a:t>
            </a:r>
          </a:p>
          <a:p>
            <a:endParaRPr lang="en-US" dirty="0"/>
          </a:p>
          <a:p>
            <a:r>
              <a:rPr lang="en-US" dirty="0"/>
              <a:t>Test user friendliness in </a:t>
            </a:r>
            <a:r>
              <a:rPr lang="en-US" dirty="0" smtClean="0"/>
              <a:t>depth</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Add advanced snippet generation</a:t>
            </a:r>
          </a:p>
          <a:p>
            <a:endParaRPr lang="en-US" dirty="0" smtClean="0"/>
          </a:p>
          <a:p>
            <a:r>
              <a:rPr lang="en-US" dirty="0" smtClean="0"/>
              <a:t>Input validation</a:t>
            </a:r>
          </a:p>
          <a:p>
            <a:pPr marL="0" indent="0">
              <a:buNone/>
            </a:pPr>
            <a:endParaRPr lang="en-US" dirty="0" smtClean="0"/>
          </a:p>
          <a:p>
            <a:r>
              <a:rPr lang="en-US" dirty="0" smtClean="0"/>
              <a:t>Add scenario rating system</a:t>
            </a:r>
          </a:p>
          <a:p>
            <a:pPr marL="0" indent="0">
              <a:buNone/>
            </a:pPr>
            <a:endParaRPr lang="en-US" dirty="0" smtClean="0"/>
          </a:p>
        </p:txBody>
      </p:sp>
    </p:spTree>
    <p:extLst>
      <p:ext uri="{BB962C8B-B14F-4D97-AF65-F5344CB8AC3E}">
        <p14:creationId xmlns:p14="http://schemas.microsoft.com/office/powerpoint/2010/main" val="194541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8971" y="2884714"/>
            <a:ext cx="10972800" cy="99060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84733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Description – Tony Elam</a:t>
            </a:r>
            <a:endParaRPr lang="en-US" dirty="0"/>
          </a:p>
        </p:txBody>
      </p:sp>
      <p:pic>
        <p:nvPicPr>
          <p:cNvPr id="6" name="Picture 5" descr="AnthonyElamUK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911" y="1554955"/>
            <a:ext cx="3822700" cy="4761330"/>
          </a:xfrm>
          <a:prstGeom prst="rect">
            <a:avLst/>
          </a:prstGeom>
        </p:spPr>
      </p:pic>
      <p:sp>
        <p:nvSpPr>
          <p:cNvPr id="8" name="TextBox 7"/>
          <p:cNvSpPr txBox="1"/>
          <p:nvPr/>
        </p:nvSpPr>
        <p:spPr>
          <a:xfrm>
            <a:off x="635034" y="1852988"/>
            <a:ext cx="6350337" cy="369331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Director of Strategic Initiatives in College of Engineering at UK</a:t>
            </a:r>
          </a:p>
          <a:p>
            <a:pPr marL="285750" indent="-285750">
              <a:buFont typeface="Arial"/>
              <a:buChar char="•"/>
            </a:pPr>
            <a:endParaRPr lang="en-US" sz="2400" dirty="0" smtClean="0"/>
          </a:p>
          <a:p>
            <a:pPr marL="285750" indent="-285750">
              <a:buFont typeface="Arial"/>
              <a:buChar char="•"/>
            </a:pPr>
            <a:r>
              <a:rPr lang="en-US" sz="2400" dirty="0" smtClean="0"/>
              <a:t>Graduated from UK in 1977</a:t>
            </a:r>
          </a:p>
          <a:p>
            <a:pPr marL="285750" indent="-285750">
              <a:buFont typeface="Arial"/>
              <a:buChar char="•"/>
            </a:pPr>
            <a:endParaRPr lang="en-US" sz="2400" dirty="0" smtClean="0"/>
          </a:p>
          <a:p>
            <a:pPr marL="285750" indent="-285750">
              <a:buFont typeface="Arial"/>
              <a:buChar char="•"/>
            </a:pPr>
            <a:r>
              <a:rPr lang="en-US" sz="2400" dirty="0" smtClean="0"/>
              <a:t>Previous career at IBM</a:t>
            </a:r>
          </a:p>
          <a:p>
            <a:pPr marL="285750" indent="-285750">
              <a:buFont typeface="Arial"/>
              <a:buChar char="•"/>
            </a:pPr>
            <a:endParaRPr lang="en-US" sz="2400" dirty="0" smtClean="0"/>
          </a:p>
          <a:p>
            <a:pPr marL="285750" indent="-285750">
              <a:buFont typeface="Arial"/>
              <a:buChar char="•"/>
            </a:pPr>
            <a:r>
              <a:rPr lang="en-US" sz="2400" dirty="0" smtClean="0"/>
              <a:t>Created INTELL as an email game during his time at Rice University</a:t>
            </a:r>
          </a:p>
          <a:p>
            <a:pPr marL="285750" indent="-285750">
              <a:buFont typeface="Arial"/>
              <a:buChar char="•"/>
            </a:pPr>
            <a:endParaRPr lang="en-US" dirty="0"/>
          </a:p>
        </p:txBody>
      </p:sp>
    </p:spTree>
    <p:extLst>
      <p:ext uri="{BB962C8B-B14F-4D97-AF65-F5344CB8AC3E}">
        <p14:creationId xmlns:p14="http://schemas.microsoft.com/office/powerpoint/2010/main" val="235326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a:xfrm>
            <a:off x="609600" y="2009869"/>
            <a:ext cx="10972800" cy="3643265"/>
          </a:xfrm>
        </p:spPr>
        <p:txBody>
          <a:bodyPr/>
          <a:lstStyle/>
          <a:p>
            <a:pPr marL="0" indent="0" algn="ctr">
              <a:buNone/>
            </a:pPr>
            <a:r>
              <a:rPr lang="en-US" dirty="0"/>
              <a:t>INTELL - The Craft of Intelligence is a multiplayer, turn oriented, strategy/mystery game that mimics the real life challenges of intelligence gathering and threat analysis</a:t>
            </a: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2" y="3548108"/>
            <a:ext cx="6353175" cy="21050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4463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 Development Environment</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Using a LAMP stack</a:t>
            </a:r>
          </a:p>
          <a:p>
            <a:pPr lvl="1"/>
            <a:r>
              <a:rPr lang="en-US" dirty="0" smtClean="0"/>
              <a:t>Linux </a:t>
            </a:r>
          </a:p>
          <a:p>
            <a:pPr lvl="1"/>
            <a:r>
              <a:rPr lang="en-US" dirty="0" smtClean="0"/>
              <a:t>Apache</a:t>
            </a:r>
          </a:p>
          <a:p>
            <a:pPr lvl="1"/>
            <a:r>
              <a:rPr lang="en-US" dirty="0" smtClean="0"/>
              <a:t>SQLite 3</a:t>
            </a:r>
          </a:p>
          <a:p>
            <a:r>
              <a:rPr lang="en-US" dirty="0" smtClean="0"/>
              <a:t>Django 1.9</a:t>
            </a:r>
          </a:p>
          <a:p>
            <a:pPr lvl="1"/>
            <a:r>
              <a:rPr lang="en-US" dirty="0" smtClean="0"/>
              <a:t>MVC framework with Python</a:t>
            </a:r>
          </a:p>
          <a:p>
            <a:pPr lvl="1"/>
            <a:r>
              <a:rPr lang="en-US" dirty="0" smtClean="0"/>
              <a:t>Simplifies database interaction</a:t>
            </a:r>
            <a:endParaRPr lang="en-US" dirty="0"/>
          </a:p>
          <a:p>
            <a:r>
              <a:rPr lang="en-US" dirty="0" smtClean="0"/>
              <a:t>HTML5</a:t>
            </a:r>
          </a:p>
          <a:p>
            <a:pPr lvl="1"/>
            <a:r>
              <a:rPr lang="en-US" dirty="0" smtClean="0"/>
              <a:t>Bootstrap</a:t>
            </a:r>
          </a:p>
          <a:p>
            <a:r>
              <a:rPr lang="en-US" dirty="0" smtClean="0"/>
              <a:t>JS</a:t>
            </a:r>
            <a:endParaRPr lang="en-US" dirty="0"/>
          </a:p>
          <a:p>
            <a:pPr lvl="1"/>
            <a:r>
              <a:rPr lang="en-US" dirty="0" smtClean="0"/>
              <a:t>JQuery</a:t>
            </a:r>
          </a:p>
        </p:txBody>
      </p:sp>
      <p:pic>
        <p:nvPicPr>
          <p:cNvPr id="1026" name="Picture 2" descr="http://www.webgiant.co.nz/wp-content/themes/beanstalk01/images/services-bootstrap.gif"/>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7969" y="2817650"/>
            <a:ext cx="2892180" cy="15685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eu-west-1.amazonaws.com/glynjacksonorg/assets/powered-b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849" y="1800082"/>
            <a:ext cx="409575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odingtutors.net/uploads/170/logo-jque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096" y="4670821"/>
            <a:ext cx="1333256" cy="13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5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 Scenario Editor</a:t>
            </a:r>
            <a:endParaRPr lang="en-US" dirty="0"/>
          </a:p>
        </p:txBody>
      </p:sp>
      <p:sp>
        <p:nvSpPr>
          <p:cNvPr id="3" name="Content Placeholder 2"/>
          <p:cNvSpPr>
            <a:spLocks noGrp="1"/>
          </p:cNvSpPr>
          <p:nvPr>
            <p:ph sz="half" idx="1"/>
          </p:nvPr>
        </p:nvSpPr>
        <p:spPr/>
        <p:txBody>
          <a:bodyPr>
            <a:normAutofit/>
          </a:bodyPr>
          <a:lstStyle/>
          <a:p>
            <a:r>
              <a:rPr lang="en-US" sz="2400" dirty="0" smtClean="0"/>
              <a:t>Allows users to create the storyline of a threat</a:t>
            </a:r>
          </a:p>
          <a:p>
            <a:endParaRPr lang="en-US" sz="2400" dirty="0"/>
          </a:p>
          <a:p>
            <a:r>
              <a:rPr lang="en-US" sz="2400" dirty="0" smtClean="0"/>
              <a:t>Includes characters, locations, and events</a:t>
            </a:r>
          </a:p>
          <a:p>
            <a:pPr lvl="1"/>
            <a:r>
              <a:rPr lang="en-US" dirty="0" smtClean="0"/>
              <a:t>Some related to threat, many unrelated</a:t>
            </a:r>
          </a:p>
          <a:p>
            <a:endParaRPr lang="en-US" sz="2400" dirty="0"/>
          </a:p>
          <a:p>
            <a:r>
              <a:rPr lang="en-US" sz="2400" dirty="0" smtClean="0"/>
              <a:t>Finished scenarios can be played in game instances</a:t>
            </a:r>
          </a:p>
          <a:p>
            <a:endParaRPr lang="en-US" dirty="0" smtClean="0"/>
          </a:p>
          <a:p>
            <a:pPr lvl="1"/>
            <a:endParaRPr lang="en-US" dirty="0"/>
          </a:p>
          <a:p>
            <a:endParaRPr lang="en-US" dirty="0"/>
          </a:p>
          <a:p>
            <a:endParaRPr lang="en-US" dirty="0"/>
          </a:p>
        </p:txBody>
      </p:sp>
      <p:pic>
        <p:nvPicPr>
          <p:cNvPr id="6" name="Picture 5"/>
          <p:cNvPicPr>
            <a:picLocks noChangeAspect="1"/>
          </p:cNvPicPr>
          <p:nvPr/>
        </p:nvPicPr>
        <p:blipFill rotWithShape="1">
          <a:blip r:embed="rId3"/>
          <a:srcRect l="41474"/>
          <a:stretch/>
        </p:blipFill>
        <p:spPr>
          <a:xfrm>
            <a:off x="6638234" y="1392178"/>
            <a:ext cx="5179602" cy="5237549"/>
          </a:xfrm>
          <a:prstGeom prst="rect">
            <a:avLst/>
          </a:prstGeom>
        </p:spPr>
      </p:pic>
    </p:spTree>
    <p:extLst>
      <p:ext uri="{BB962C8B-B14F-4D97-AF65-F5344CB8AC3E}">
        <p14:creationId xmlns:p14="http://schemas.microsoft.com/office/powerpoint/2010/main" val="12577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 - Game</a:t>
            </a:r>
            <a:endParaRPr lang="en-US" dirty="0"/>
          </a:p>
        </p:txBody>
      </p:sp>
      <p:sp>
        <p:nvSpPr>
          <p:cNvPr id="3" name="Content Placeholder 2"/>
          <p:cNvSpPr>
            <a:spLocks noGrp="1"/>
          </p:cNvSpPr>
          <p:nvPr>
            <p:ph sz="half" idx="1"/>
          </p:nvPr>
        </p:nvSpPr>
        <p:spPr>
          <a:xfrm>
            <a:off x="609600" y="1673352"/>
            <a:ext cx="3801035" cy="4718304"/>
          </a:xfrm>
        </p:spPr>
        <p:txBody>
          <a:bodyPr>
            <a:normAutofit/>
          </a:bodyPr>
          <a:lstStyle/>
          <a:p>
            <a:r>
              <a:rPr lang="en-US" sz="2400" dirty="0"/>
              <a:t>Turns:</a:t>
            </a:r>
          </a:p>
          <a:p>
            <a:pPr lvl="1"/>
            <a:r>
              <a:rPr lang="en-US" dirty="0"/>
              <a:t>Snippets of information </a:t>
            </a:r>
            <a:r>
              <a:rPr lang="en-US" dirty="0" smtClean="0"/>
              <a:t>provided</a:t>
            </a:r>
            <a:endParaRPr lang="en-US" sz="2400" dirty="0" smtClean="0"/>
          </a:p>
          <a:p>
            <a:r>
              <a:rPr lang="en-US" sz="2400" dirty="0" smtClean="0"/>
              <a:t>Players:</a:t>
            </a:r>
          </a:p>
          <a:p>
            <a:pPr lvl="1"/>
            <a:r>
              <a:rPr lang="en-US" dirty="0" smtClean="0"/>
              <a:t>Have agent(s) to complete </a:t>
            </a:r>
            <a:r>
              <a:rPr lang="en-US" dirty="0" smtClean="0"/>
              <a:t>actions</a:t>
            </a:r>
            <a:endParaRPr lang="en-US" dirty="0"/>
          </a:p>
          <a:p>
            <a:r>
              <a:rPr lang="en-US" sz="2400" dirty="0" smtClean="0"/>
              <a:t>Actions:</a:t>
            </a:r>
          </a:p>
          <a:p>
            <a:pPr lvl="1"/>
            <a:r>
              <a:rPr lang="en-US" dirty="0" smtClean="0"/>
              <a:t>Allow players to investigate leads and hinder opponents</a:t>
            </a:r>
          </a:p>
          <a:p>
            <a:pPr lvl="1"/>
            <a:endParaRPr lang="en-US" dirty="0" smtClean="0"/>
          </a:p>
        </p:txBody>
      </p:sp>
      <p:pic>
        <p:nvPicPr>
          <p:cNvPr id="8" name="Picture 7"/>
          <p:cNvPicPr>
            <a:picLocks noChangeAspect="1"/>
          </p:cNvPicPr>
          <p:nvPr/>
        </p:nvPicPr>
        <p:blipFill>
          <a:blip r:embed="rId3"/>
          <a:stretch>
            <a:fillRect/>
          </a:stretch>
        </p:blipFill>
        <p:spPr>
          <a:xfrm>
            <a:off x="4643716" y="1524000"/>
            <a:ext cx="6938684" cy="4551345"/>
          </a:xfrm>
          <a:prstGeom prst="rect">
            <a:avLst/>
          </a:prstGeom>
        </p:spPr>
      </p:pic>
    </p:spTree>
    <p:extLst>
      <p:ext uri="{BB962C8B-B14F-4D97-AF65-F5344CB8AC3E}">
        <p14:creationId xmlns:p14="http://schemas.microsoft.com/office/powerpoint/2010/main" val="320235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Assumptions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Detailed </a:t>
            </a:r>
            <a:r>
              <a:rPr lang="en-US" dirty="0"/>
              <a:t>requirements, design, and testing documents would aid in implementation</a:t>
            </a:r>
          </a:p>
          <a:p>
            <a:endParaRPr lang="en-US" dirty="0" smtClean="0"/>
          </a:p>
          <a:p>
            <a:r>
              <a:rPr lang="en-US" dirty="0" smtClean="0"/>
              <a:t>Members wouldn’t have set roles/titles</a:t>
            </a:r>
          </a:p>
          <a:p>
            <a:pPr lvl="1"/>
            <a:r>
              <a:rPr lang="en-US" dirty="0" smtClean="0"/>
              <a:t>Everyone would work equally on implementation, writing documents, etc.</a:t>
            </a:r>
          </a:p>
          <a:p>
            <a:pPr marL="0" indent="0">
              <a:buNone/>
            </a:pPr>
            <a:endParaRPr lang="en-US" dirty="0" smtClean="0"/>
          </a:p>
          <a:p>
            <a:r>
              <a:rPr lang="en-US" dirty="0" smtClean="0"/>
              <a:t>Time would allow for polishing of project</a:t>
            </a:r>
          </a:p>
          <a:p>
            <a:pPr lvl="1"/>
            <a:r>
              <a:rPr lang="en-US" dirty="0" smtClean="0"/>
              <a:t>Themed </a:t>
            </a:r>
            <a:r>
              <a:rPr lang="en-US" dirty="0"/>
              <a:t>user interface </a:t>
            </a:r>
            <a:r>
              <a:rPr lang="en-US" dirty="0" smtClean="0"/>
              <a:t>incorporation</a:t>
            </a:r>
          </a:p>
          <a:p>
            <a:pPr lvl="1"/>
            <a:r>
              <a:rPr lang="en-US" dirty="0" smtClean="0"/>
              <a:t>In depth user testing</a:t>
            </a:r>
            <a:endParaRPr lang="en-US" dirty="0"/>
          </a:p>
          <a:p>
            <a:endParaRPr lang="en-US" dirty="0" smtClean="0"/>
          </a:p>
          <a:p>
            <a:pPr lvl="1"/>
            <a:endParaRPr lang="en-US" dirty="0" smtClean="0"/>
          </a:p>
          <a:p>
            <a:endParaRPr lang="en-US" dirty="0"/>
          </a:p>
        </p:txBody>
      </p:sp>
    </p:spTree>
    <p:extLst>
      <p:ext uri="{BB962C8B-B14F-4D97-AF65-F5344CB8AC3E}">
        <p14:creationId xmlns:p14="http://schemas.microsoft.com/office/powerpoint/2010/main" val="39106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Assumptions - Design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r>
              <a:rPr lang="en-US" dirty="0" smtClean="0"/>
              <a:t>Scenario Editor will be most time consuming</a:t>
            </a:r>
          </a:p>
          <a:p>
            <a:pPr lvl="1"/>
            <a:r>
              <a:rPr lang="en-US" dirty="0" smtClean="0"/>
              <a:t>Code written for editor would be transferrable to game</a:t>
            </a:r>
          </a:p>
          <a:p>
            <a:pPr marL="0" indent="0">
              <a:buNone/>
            </a:pPr>
            <a:endParaRPr lang="en-US" dirty="0"/>
          </a:p>
          <a:p>
            <a:endParaRPr lang="en-US" dirty="0"/>
          </a:p>
          <a:p>
            <a:r>
              <a:rPr lang="en-US" dirty="0" smtClean="0"/>
              <a:t>Game instances will load and run off of a separate database</a:t>
            </a:r>
          </a:p>
          <a:p>
            <a:pPr marL="0" indent="0">
              <a:buNone/>
            </a:pPr>
            <a:endParaRPr lang="en-US" dirty="0"/>
          </a:p>
          <a:p>
            <a:endParaRPr lang="en-US" dirty="0" smtClean="0"/>
          </a:p>
          <a:p>
            <a:pPr lvl="1"/>
            <a:endParaRPr lang="en-US" dirty="0" smtClean="0"/>
          </a:p>
          <a:p>
            <a:endParaRPr lang="en-US" dirty="0"/>
          </a:p>
        </p:txBody>
      </p:sp>
    </p:spTree>
    <p:extLst>
      <p:ext uri="{BB962C8B-B14F-4D97-AF65-F5344CB8AC3E}">
        <p14:creationId xmlns:p14="http://schemas.microsoft.com/office/powerpoint/2010/main" val="80710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a:t>
            </a:r>
            <a:endParaRPr lang="en-US" dirty="0"/>
          </a:p>
        </p:txBody>
      </p:sp>
      <p:sp>
        <p:nvSpPr>
          <p:cNvPr id="5" name="Text Placeholder 4"/>
          <p:cNvSpPr>
            <a:spLocks noGrp="1"/>
          </p:cNvSpPr>
          <p:nvPr>
            <p:ph type="body" idx="1"/>
          </p:nvPr>
        </p:nvSpPr>
        <p:spPr/>
        <p:txBody>
          <a:bodyPr/>
          <a:lstStyle/>
          <a:p>
            <a:r>
              <a:rPr lang="en-US" dirty="0" smtClean="0"/>
              <a:t>Problem</a:t>
            </a:r>
            <a:endParaRPr lang="en-US" dirty="0"/>
          </a:p>
        </p:txBody>
      </p:sp>
      <p:sp>
        <p:nvSpPr>
          <p:cNvPr id="3" name="Content Placeholder 2"/>
          <p:cNvSpPr>
            <a:spLocks noGrp="1"/>
          </p:cNvSpPr>
          <p:nvPr>
            <p:ph sz="half" idx="2"/>
          </p:nvPr>
        </p:nvSpPr>
        <p:spPr/>
        <p:txBody>
          <a:bodyPr>
            <a:normAutofit/>
          </a:bodyPr>
          <a:lstStyle/>
          <a:p>
            <a:endParaRPr lang="en-US" dirty="0" smtClean="0"/>
          </a:p>
          <a:p>
            <a:endParaRPr lang="en-US" dirty="0"/>
          </a:p>
          <a:p>
            <a:endParaRPr lang="en-US" dirty="0" smtClean="0"/>
          </a:p>
          <a:p>
            <a:r>
              <a:rPr lang="en-US" dirty="0" smtClean="0"/>
              <a:t>Loading database copy for game instances</a:t>
            </a:r>
          </a:p>
          <a:p>
            <a:pPr marL="0" indent="0">
              <a:buNone/>
            </a:pPr>
            <a:endParaRPr lang="en-US" dirty="0" smtClean="0"/>
          </a:p>
        </p:txBody>
      </p:sp>
      <p:sp>
        <p:nvSpPr>
          <p:cNvPr id="6" name="Text Placeholder 5"/>
          <p:cNvSpPr>
            <a:spLocks noGrp="1"/>
          </p:cNvSpPr>
          <p:nvPr>
            <p:ph type="body" sz="quarter" idx="3"/>
          </p:nvPr>
        </p:nvSpPr>
        <p:spPr/>
        <p:txBody>
          <a:bodyPr/>
          <a:lstStyle/>
          <a:p>
            <a:r>
              <a:rPr lang="en-US" dirty="0" smtClean="0"/>
              <a:t>Solution</a:t>
            </a:r>
            <a:endParaRPr lang="en-US" dirty="0"/>
          </a:p>
        </p:txBody>
      </p:sp>
      <p:sp>
        <p:nvSpPr>
          <p:cNvPr id="4" name="Content Placeholder 3"/>
          <p:cNvSpPr>
            <a:spLocks noGrp="1"/>
          </p:cNvSpPr>
          <p:nvPr>
            <p:ph sz="quarter" idx="4"/>
          </p:nvPr>
        </p:nvSpPr>
        <p:spPr/>
        <p:txBody>
          <a:bodyPr/>
          <a:lstStyle/>
          <a:p>
            <a:endParaRPr lang="en-US" dirty="0" smtClean="0"/>
          </a:p>
          <a:p>
            <a:endParaRPr lang="en-US" dirty="0"/>
          </a:p>
          <a:p>
            <a:endParaRPr lang="en-US" dirty="0" smtClean="0"/>
          </a:p>
          <a:p>
            <a:r>
              <a:rPr lang="en-US" dirty="0" smtClean="0"/>
              <a:t>Included game instance database in main database</a:t>
            </a:r>
            <a:endParaRPr lang="en-US" dirty="0"/>
          </a:p>
        </p:txBody>
      </p:sp>
    </p:spTree>
    <p:extLst>
      <p:ext uri="{BB962C8B-B14F-4D97-AF65-F5344CB8AC3E}">
        <p14:creationId xmlns:p14="http://schemas.microsoft.com/office/powerpoint/2010/main" val="249299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1.3179"/>
  <p:tag name="PPTVERSION" val="15"/>
  <p:tag name="TPOS"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4481</TotalTime>
  <Words>1067</Words>
  <Application>Microsoft Office PowerPoint</Application>
  <PresentationFormat>Widescreen</PresentationFormat>
  <Paragraphs>183</Paragraphs>
  <Slides>15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Clarity</vt:lpstr>
      <vt:lpstr>INTELL: The Craft of Intelligence</vt:lpstr>
      <vt:lpstr>Customer Description – Tony Elam</vt:lpstr>
      <vt:lpstr>Project Description</vt:lpstr>
      <vt:lpstr>Project Description – Development Environment</vt:lpstr>
      <vt:lpstr>Project Description - Scenario Editor</vt:lpstr>
      <vt:lpstr>Project Description - Game</vt:lpstr>
      <vt:lpstr>Initial Assumptions</vt:lpstr>
      <vt:lpstr>Initial Assumptions - Design</vt:lpstr>
      <vt:lpstr>Problems and Solutions</vt:lpstr>
      <vt:lpstr>Problems and Solutions</vt:lpstr>
      <vt:lpstr>Problems and Solutions</vt:lpstr>
      <vt:lpstr>Problems and Solutions</vt:lpstr>
      <vt:lpstr>Problems and Solutions</vt:lpstr>
      <vt:lpstr>Future Enhancements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 The Craft of Intelligence Game</dc:title>
  <dc:creator>OKane, Casey J</dc:creator>
  <cp:lastModifiedBy>Wright, Dylan C</cp:lastModifiedBy>
  <cp:revision>94</cp:revision>
  <dcterms:created xsi:type="dcterms:W3CDTF">2016-03-02T16:07:42Z</dcterms:created>
  <dcterms:modified xsi:type="dcterms:W3CDTF">2016-04-26T23:56:12Z</dcterms:modified>
</cp:coreProperties>
</file>