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801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D81C"/>
    <a:srgbClr val="1D4F2E"/>
    <a:srgbClr val="427657"/>
    <a:srgbClr val="6DAF86"/>
    <a:srgbClr val="366047"/>
    <a:srgbClr val="4A742E"/>
    <a:srgbClr val="C1D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RETENTION RATE(%)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RETENTION RATE</c:v>
                </c:pt>
              </c:strCache>
            </c:strRef>
          </c:tx>
          <c:spPr>
            <a:gradFill flip="none" rotWithShape="1">
              <a:gsLst>
                <a:gs pos="0">
                  <a:srgbClr val="FFC000"/>
                </a:gs>
                <a:gs pos="74000">
                  <a:schemeClr val="accent4">
                    <a:lumMod val="60000"/>
                    <a:lumOff val="40000"/>
                  </a:schemeClr>
                </a:gs>
                <a:gs pos="83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42.42</c:v>
                </c:pt>
                <c:pt idx="1">
                  <c:v>24.24</c:v>
                </c:pt>
                <c:pt idx="2">
                  <c:v>6.82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1-4AD5-A1C0-B6EB28EA94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904031871"/>
        <c:axId val="1027431935"/>
      </c:barChart>
      <c:catAx>
        <c:axId val="90403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431935"/>
        <c:crosses val="autoZero"/>
        <c:auto val="1"/>
        <c:lblAlgn val="ctr"/>
        <c:lblOffset val="100"/>
        <c:noMultiLvlLbl val="0"/>
      </c:catAx>
      <c:valAx>
        <c:axId val="102743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0403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10015174465421403"/>
          <c:y val="3.6359938925080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wrap="square" anchor="t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 OF PURCHASE</c:v>
                </c:pt>
              </c:strCache>
            </c:strRef>
          </c:tx>
          <c:spPr>
            <a:solidFill>
              <a:srgbClr val="1CD81C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D-4076-AAB3-702681DFE0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2.58</c:v>
                </c:pt>
                <c:pt idx="1">
                  <c:v>3.84</c:v>
                </c:pt>
                <c:pt idx="2">
                  <c:v>4.46</c:v>
                </c:pt>
                <c:pt idx="3">
                  <c:v>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DD-4076-AAB3-702681DFE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29285055"/>
        <c:axId val="1040494255"/>
      </c:barChart>
      <c:catAx>
        <c:axId val="102928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494255"/>
        <c:crosses val="autoZero"/>
        <c:auto val="1"/>
        <c:lblAlgn val="ctr"/>
        <c:lblOffset val="100"/>
        <c:noMultiLvlLbl val="0"/>
      </c:catAx>
      <c:valAx>
        <c:axId val="10404942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29285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RATE OF CHURN(%)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640910462741356E-2"/>
          <c:y val="0.17571064317403351"/>
          <c:w val="0.93871817907451727"/>
          <c:h val="0.6930314697124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RATE(%)</c:v>
                </c:pt>
              </c:strCache>
            </c:strRef>
          </c:tx>
          <c:spPr>
            <a:gradFill flip="none" rotWithShape="1">
              <a:gsLst>
                <a:gs pos="0">
                  <a:srgbClr val="1CD81C"/>
                </a:gs>
                <a:gs pos="85000">
                  <a:schemeClr val="accent6">
                    <a:lumMod val="40000"/>
                    <a:lumOff val="60000"/>
                  </a:schemeClr>
                </a:gs>
                <a:gs pos="7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57.6</c:v>
                </c:pt>
                <c:pt idx="1">
                  <c:v>75.8</c:v>
                </c:pt>
                <c:pt idx="2">
                  <c:v>93.2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D-4BD0-BC40-0187D5ADE3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142483247"/>
        <c:axId val="1040513391"/>
      </c:barChart>
      <c:catAx>
        <c:axId val="11424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513391"/>
        <c:crosses val="autoZero"/>
        <c:auto val="1"/>
        <c:lblAlgn val="ctr"/>
        <c:lblOffset val="100"/>
        <c:noMultiLvlLbl val="0"/>
      </c:catAx>
      <c:valAx>
        <c:axId val="10405133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2483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CUSTOMER EVALUATION</a:t>
            </a:r>
          </a:p>
        </c:rich>
      </c:tx>
      <c:layout>
        <c:manualLayout>
          <c:xMode val="edge"/>
          <c:yMode val="edge"/>
          <c:x val="0.30242759734516295"/>
          <c:y val="4.956437983642974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VALUE</c:v>
                </c:pt>
              </c:strCache>
            </c:strRef>
          </c:tx>
          <c:spPr>
            <a:ln w="793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2302253771749111"/>
                  <c:y val="-0.1155095920734458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52-475C-91D0-8A27E9661E8F}"/>
                </c:ext>
              </c:extLst>
            </c:dLbl>
            <c:dLbl>
              <c:idx val="1"/>
              <c:layout>
                <c:manualLayout>
                  <c:x val="-9.3725999221738604E-2"/>
                  <c:y val="-0.1204660300570888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52-475C-91D0-8A27E9661E8F}"/>
                </c:ext>
              </c:extLst>
            </c:dLbl>
            <c:dLbl>
              <c:idx val="2"/>
              <c:layout>
                <c:manualLayout>
                  <c:x val="3.1653958283862985E-2"/>
                  <c:y val="-6.5945212237016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52-475C-91D0-8A27E9661E8F}"/>
                </c:ext>
              </c:extLst>
            </c:dLbl>
            <c:dLbl>
              <c:idx val="3"/>
              <c:layout>
                <c:manualLayout>
                  <c:x val="8.8118855133951651E-3"/>
                  <c:y val="-0.145248219975303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52-475C-91D0-8A27E9661E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257297</c:v>
                </c:pt>
                <c:pt idx="1">
                  <c:v>898067</c:v>
                </c:pt>
                <c:pt idx="2">
                  <c:v>1364111</c:v>
                </c:pt>
                <c:pt idx="3">
                  <c:v>156542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52-475C-91D0-8A27E9661E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50543055"/>
        <c:axId val="1027428191"/>
      </c:lineChart>
      <c:catAx>
        <c:axId val="1150543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osefin Sans" pitchFamily="2" charset="0"/>
                    <a:ea typeface="+mn-ea"/>
                    <a:cs typeface="+mn-cs"/>
                  </a:defRPr>
                </a:pPr>
                <a:r>
                  <a:rPr lang="en-US" sz="1400" dirty="0">
                    <a:latin typeface="Josefin Sans" pitchFamily="2" charset="0"/>
                  </a:rPr>
                  <a:t>FIRST ORDER YEAR</a:t>
                </a:r>
              </a:p>
            </c:rich>
          </c:tx>
          <c:layout>
            <c:manualLayout>
              <c:xMode val="edge"/>
              <c:yMode val="edge"/>
              <c:x val="0.24274451575699768"/>
              <c:y val="0.892015253478434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428191"/>
        <c:crosses val="autoZero"/>
        <c:auto val="1"/>
        <c:lblAlgn val="ctr"/>
        <c:lblOffset val="100"/>
        <c:noMultiLvlLbl val="0"/>
      </c:catAx>
      <c:valAx>
        <c:axId val="102742819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15054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96664525737645"/>
          <c:y val="0.22741577736645915"/>
          <c:w val="0.32588254599249011"/>
          <c:h val="0.26003438910170351"/>
        </c:manualLayout>
      </c:layout>
      <c:overlay val="0"/>
      <c:spPr>
        <a:noFill/>
        <a:ln>
          <a:noFill/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efin San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95781"/>
            <a:ext cx="10881360" cy="382016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763261"/>
            <a:ext cx="9601200" cy="2649219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84200"/>
            <a:ext cx="276034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84200"/>
            <a:ext cx="812101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735583"/>
            <a:ext cx="11041380" cy="456437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343143"/>
            <a:ext cx="11041380" cy="240029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921000"/>
            <a:ext cx="54406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921000"/>
            <a:ext cx="54406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84202"/>
            <a:ext cx="1104138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689861"/>
            <a:ext cx="5415676" cy="131825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008120"/>
            <a:ext cx="541567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689861"/>
            <a:ext cx="5442347" cy="131825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008120"/>
            <a:ext cx="544234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31520"/>
            <a:ext cx="4128849" cy="256032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579882"/>
            <a:ext cx="6480810" cy="7797800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91840"/>
            <a:ext cx="4128849" cy="6098541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31520"/>
            <a:ext cx="4128849" cy="256032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579882"/>
            <a:ext cx="6480810" cy="7797800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91840"/>
            <a:ext cx="4128849" cy="6098541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84202"/>
            <a:ext cx="1104138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921000"/>
            <a:ext cx="1104138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0170162"/>
            <a:ext cx="28803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3160-FB7A-4721-8CA7-0F19B3CDE74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0170162"/>
            <a:ext cx="43205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0170162"/>
            <a:ext cx="28803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3E02-C7EA-4A12-9FDB-4188E723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0518701-D2D0-45D5-A417-7179BDFFD63A}"/>
              </a:ext>
            </a:extLst>
          </p:cNvPr>
          <p:cNvGrpSpPr/>
          <p:nvPr/>
        </p:nvGrpSpPr>
        <p:grpSpPr>
          <a:xfrm>
            <a:off x="380403" y="246629"/>
            <a:ext cx="3922261" cy="2839465"/>
            <a:chOff x="360985" y="-2589113"/>
            <a:chExt cx="3242032" cy="24637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9DF465A-0A77-4F03-8164-2380B8B1A2AF}"/>
                </a:ext>
              </a:extLst>
            </p:cNvPr>
            <p:cNvSpPr/>
            <p:nvPr/>
          </p:nvSpPr>
          <p:spPr>
            <a:xfrm>
              <a:off x="360985" y="-2564632"/>
              <a:ext cx="437171" cy="43717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43D082-3B2C-41F0-BCDD-43C6AA78AF14}"/>
                </a:ext>
              </a:extLst>
            </p:cNvPr>
            <p:cNvSpPr/>
            <p:nvPr/>
          </p:nvSpPr>
          <p:spPr>
            <a:xfrm>
              <a:off x="364752" y="-1620023"/>
              <a:ext cx="437171" cy="43717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D44577-6C41-450C-B8FA-4242A6CB5E09}"/>
                </a:ext>
              </a:extLst>
            </p:cNvPr>
            <p:cNvSpPr/>
            <p:nvPr/>
          </p:nvSpPr>
          <p:spPr>
            <a:xfrm>
              <a:off x="981483" y="-2099710"/>
              <a:ext cx="437171" cy="437171"/>
            </a:xfrm>
            <a:prstGeom prst="ellipse">
              <a:avLst/>
            </a:prstGeom>
            <a:solidFill>
              <a:srgbClr val="1CD8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116B22-5940-43F2-BFD3-728ABE418419}"/>
                </a:ext>
              </a:extLst>
            </p:cNvPr>
            <p:cNvSpPr/>
            <p:nvPr/>
          </p:nvSpPr>
          <p:spPr>
            <a:xfrm>
              <a:off x="1003677" y="-1065748"/>
              <a:ext cx="437171" cy="43717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9C5AD6-6D7E-4449-90F9-5F5B95F9D990}"/>
                </a:ext>
              </a:extLst>
            </p:cNvPr>
            <p:cNvSpPr/>
            <p:nvPr/>
          </p:nvSpPr>
          <p:spPr>
            <a:xfrm>
              <a:off x="1687345" y="-1620023"/>
              <a:ext cx="437171" cy="437171"/>
            </a:xfrm>
            <a:prstGeom prst="ellipse">
              <a:avLst/>
            </a:prstGeom>
            <a:solidFill>
              <a:srgbClr val="1CD8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7C9425-7A7D-416A-AEE5-B0135FDC6149}"/>
                </a:ext>
              </a:extLst>
            </p:cNvPr>
            <p:cNvSpPr/>
            <p:nvPr/>
          </p:nvSpPr>
          <p:spPr>
            <a:xfrm>
              <a:off x="1687343" y="-2589113"/>
              <a:ext cx="437171" cy="4371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0416F5-5266-455A-B00D-A941AA86A603}"/>
                </a:ext>
              </a:extLst>
            </p:cNvPr>
            <p:cNvSpPr/>
            <p:nvPr/>
          </p:nvSpPr>
          <p:spPr>
            <a:xfrm>
              <a:off x="1712844" y="-562565"/>
              <a:ext cx="437171" cy="437171"/>
            </a:xfrm>
            <a:prstGeom prst="ellipse">
              <a:avLst/>
            </a:prstGeom>
            <a:solidFill>
              <a:srgbClr val="1CD8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68740DD-ED1F-4501-81AC-491ECC9326CB}"/>
                </a:ext>
              </a:extLst>
            </p:cNvPr>
            <p:cNvSpPr/>
            <p:nvPr/>
          </p:nvSpPr>
          <p:spPr>
            <a:xfrm>
              <a:off x="364752" y="-562566"/>
              <a:ext cx="437171" cy="43717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9A2E73D-89A6-4342-B6CB-ABDBD9E043FF}"/>
                </a:ext>
              </a:extLst>
            </p:cNvPr>
            <p:cNvSpPr/>
            <p:nvPr/>
          </p:nvSpPr>
          <p:spPr>
            <a:xfrm>
              <a:off x="2470176" y="-1060353"/>
              <a:ext cx="437171" cy="4371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AFBB2D9-DDC5-41F3-B13B-E6886A394E5B}"/>
                </a:ext>
              </a:extLst>
            </p:cNvPr>
            <p:cNvSpPr/>
            <p:nvPr/>
          </p:nvSpPr>
          <p:spPr>
            <a:xfrm>
              <a:off x="2470176" y="-2099712"/>
              <a:ext cx="437171" cy="437171"/>
            </a:xfrm>
            <a:prstGeom prst="ellipse">
              <a:avLst/>
            </a:prstGeom>
            <a:solidFill>
              <a:srgbClr val="1CD8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A9E648-C654-42E3-A888-42618EF0741C}"/>
                </a:ext>
              </a:extLst>
            </p:cNvPr>
            <p:cNvSpPr/>
            <p:nvPr/>
          </p:nvSpPr>
          <p:spPr>
            <a:xfrm>
              <a:off x="3165846" y="-1601451"/>
              <a:ext cx="437171" cy="437171"/>
            </a:xfrm>
            <a:prstGeom prst="ellipse">
              <a:avLst/>
            </a:prstGeom>
            <a:solidFill>
              <a:srgbClr val="1CD8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2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56BFE5-A52A-45E5-8278-2434645E6C58}"/>
              </a:ext>
            </a:extLst>
          </p:cNvPr>
          <p:cNvSpPr txBox="1"/>
          <p:nvPr/>
        </p:nvSpPr>
        <p:spPr>
          <a:xfrm>
            <a:off x="4038216" y="829525"/>
            <a:ext cx="8538319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20" dirty="0">
                <a:latin typeface="Josefin Sans" pitchFamily="2" charset="0"/>
              </a:rPr>
              <a:t>AN EXPLANATORY DATA REPORT AND VISUALIZATION FOR PROJECT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27DBE-E2D1-4E22-9F97-EFF3C0A82915}"/>
              </a:ext>
            </a:extLst>
          </p:cNvPr>
          <p:cNvSpPr txBox="1"/>
          <p:nvPr/>
        </p:nvSpPr>
        <p:spPr>
          <a:xfrm>
            <a:off x="302695" y="3443538"/>
            <a:ext cx="5775896" cy="733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40" dirty="0">
                <a:latin typeface="Josefin Sans" pitchFamily="2" charset="0"/>
              </a:rPr>
              <a:t>The KPI dashboard presented below aims at providing a visual representation of answered project task for the </a:t>
            </a:r>
            <a:r>
              <a:rPr lang="en-US" sz="2240" b="1" dirty="0">
                <a:latin typeface="Josefin Sans" pitchFamily="2" charset="0"/>
              </a:rPr>
              <a:t>customer raw and purchase raw datasets.</a:t>
            </a:r>
            <a:endParaRPr lang="en-US" sz="2240" dirty="0">
              <a:latin typeface="Josefin Sans" pitchFamily="2" charset="0"/>
            </a:endParaRPr>
          </a:p>
          <a:p>
            <a:pPr algn="just"/>
            <a:endParaRPr lang="en-US" sz="2240" dirty="0">
              <a:latin typeface="Josefin Sans" pitchFamily="2" charset="0"/>
            </a:endParaRPr>
          </a:p>
          <a:p>
            <a:pPr algn="just"/>
            <a:r>
              <a:rPr lang="en-US" sz="2240" dirty="0">
                <a:latin typeface="Josefin Sans" pitchFamily="2" charset="0"/>
              </a:rPr>
              <a:t>The </a:t>
            </a:r>
            <a:r>
              <a:rPr lang="en-US" sz="2240" b="1" dirty="0">
                <a:latin typeface="Josefin Sans" pitchFamily="2" charset="0"/>
              </a:rPr>
              <a:t>customer cohort</a:t>
            </a:r>
            <a:r>
              <a:rPr lang="en-US" sz="2240" dirty="0">
                <a:latin typeface="Josefin Sans" pitchFamily="2" charset="0"/>
              </a:rPr>
              <a:t> of focus is </a:t>
            </a:r>
            <a:r>
              <a:rPr lang="en-US" sz="2240" b="1" dirty="0">
                <a:latin typeface="Josefin Sans" pitchFamily="2" charset="0"/>
              </a:rPr>
              <a:t>“2014-05”,</a:t>
            </a:r>
            <a:r>
              <a:rPr lang="en-US" sz="2240" dirty="0">
                <a:latin typeface="Josefin Sans" pitchFamily="2" charset="0"/>
              </a:rPr>
              <a:t> and the formula used to derive conclusion for various key performance indexes are presented herewith:</a:t>
            </a:r>
          </a:p>
          <a:p>
            <a:pPr algn="just"/>
            <a:endParaRPr lang="en-US" sz="2240" dirty="0">
              <a:latin typeface="Josefin Sans" pitchFamily="2" charset="0"/>
            </a:endParaRPr>
          </a:p>
          <a:p>
            <a:pPr algn="just"/>
            <a:r>
              <a:rPr lang="en-US" sz="2240" b="1" dirty="0">
                <a:latin typeface="Josefin Sans" pitchFamily="2" charset="0"/>
              </a:rPr>
              <a:t>Customer Life Time Value (LTV)  </a:t>
            </a:r>
            <a:r>
              <a:rPr lang="en-US" sz="2240" dirty="0">
                <a:latin typeface="Josefin Sans" pitchFamily="2" charset="0"/>
              </a:rPr>
              <a:t>= customer value * average customer lifespan </a:t>
            </a:r>
          </a:p>
          <a:p>
            <a:pPr algn="just"/>
            <a:r>
              <a:rPr lang="en-US" sz="2240" dirty="0">
                <a:latin typeface="Josefin Sans" pitchFamily="2" charset="0"/>
              </a:rPr>
              <a:t>where customer value = average purchase value * average number of purchase.</a:t>
            </a:r>
          </a:p>
          <a:p>
            <a:pPr algn="just"/>
            <a:endParaRPr lang="en-US" sz="2240" dirty="0">
              <a:latin typeface="Josefin Sans" pitchFamily="2" charset="0"/>
            </a:endParaRPr>
          </a:p>
          <a:p>
            <a:pPr algn="just"/>
            <a:r>
              <a:rPr lang="en-US" sz="2240" b="1" dirty="0">
                <a:latin typeface="Josefin Sans" pitchFamily="2" charset="0"/>
              </a:rPr>
              <a:t>Frequency of purchase</a:t>
            </a:r>
            <a:r>
              <a:rPr lang="en-US" sz="2240" dirty="0">
                <a:latin typeface="Josefin Sans" pitchFamily="2" charset="0"/>
              </a:rPr>
              <a:t> = no. of orders * no of unique customers</a:t>
            </a:r>
          </a:p>
          <a:p>
            <a:pPr algn="just"/>
            <a:endParaRPr lang="en-US" sz="2240" dirty="0">
              <a:latin typeface="Josefin Sans" pitchFamily="2" charset="0"/>
            </a:endParaRPr>
          </a:p>
          <a:p>
            <a:pPr algn="just"/>
            <a:r>
              <a:rPr lang="en-US" sz="2240" b="1" dirty="0">
                <a:latin typeface="Josefin Sans" pitchFamily="2" charset="0"/>
              </a:rPr>
              <a:t>Rate of churn (attrition rate)</a:t>
            </a:r>
            <a:r>
              <a:rPr lang="en-US" sz="2240" dirty="0">
                <a:latin typeface="Josefin Sans" pitchFamily="2" charset="0"/>
              </a:rPr>
              <a:t> = (Lost customers / total customers at the start of time period)*100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55CCB-E10C-46DB-A07A-643848E750F9}"/>
              </a:ext>
            </a:extLst>
          </p:cNvPr>
          <p:cNvSpPr txBox="1"/>
          <p:nvPr/>
        </p:nvSpPr>
        <p:spPr>
          <a:xfrm>
            <a:off x="6400800" y="3443538"/>
            <a:ext cx="6039817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40" b="1" dirty="0">
                <a:latin typeface="Josefin Sans" pitchFamily="2" charset="0"/>
              </a:rPr>
              <a:t>Retention rate</a:t>
            </a:r>
            <a:r>
              <a:rPr lang="en-US" sz="2240" dirty="0">
                <a:latin typeface="Josefin Sans" pitchFamily="2" charset="0"/>
              </a:rPr>
              <a:t> = ((E-N)/S)*100</a:t>
            </a:r>
          </a:p>
          <a:p>
            <a:pPr algn="just"/>
            <a:r>
              <a:rPr lang="en-US" sz="2240" dirty="0">
                <a:latin typeface="Josefin Sans" pitchFamily="2" charset="0"/>
              </a:rPr>
              <a:t>Where </a:t>
            </a:r>
          </a:p>
          <a:p>
            <a:pPr algn="just"/>
            <a:r>
              <a:rPr lang="en-US" sz="2240" dirty="0">
                <a:latin typeface="Josefin Sans" pitchFamily="2" charset="0"/>
              </a:rPr>
              <a:t>E = no. of customers at the end of period</a:t>
            </a:r>
          </a:p>
          <a:p>
            <a:pPr algn="just"/>
            <a:r>
              <a:rPr lang="en-US" sz="2240" dirty="0">
                <a:latin typeface="Josefin Sans" pitchFamily="2" charset="0"/>
              </a:rPr>
              <a:t>S = no. of customers at the start of period</a:t>
            </a:r>
          </a:p>
          <a:p>
            <a:pPr algn="just"/>
            <a:r>
              <a:rPr lang="en-US" sz="2240" dirty="0">
                <a:latin typeface="Josefin Sans" pitchFamily="2" charset="0"/>
              </a:rPr>
              <a:t>N = no. of new customers</a:t>
            </a:r>
          </a:p>
          <a:p>
            <a:pPr algn="just"/>
            <a:endParaRPr lang="en-US" sz="2240" dirty="0">
              <a:latin typeface="Josefin Sans" pitchFamily="2" charset="0"/>
            </a:endParaRPr>
          </a:p>
          <a:p>
            <a:pPr algn="just"/>
            <a:r>
              <a:rPr lang="en-US" sz="2240" dirty="0">
                <a:latin typeface="Josefin Sans" pitchFamily="2" charset="0"/>
              </a:rPr>
              <a:t>The </a:t>
            </a:r>
            <a:r>
              <a:rPr lang="en-US" sz="2240" b="1" dirty="0">
                <a:latin typeface="Josefin Sans" pitchFamily="2" charset="0"/>
              </a:rPr>
              <a:t>customer qualitative evaluation</a:t>
            </a:r>
            <a:r>
              <a:rPr lang="en-US" sz="2240" dirty="0">
                <a:latin typeface="Josefin Sans" pitchFamily="2" charset="0"/>
              </a:rPr>
              <a:t> is determined by evaluating the total order value for each first year of order.</a:t>
            </a:r>
          </a:p>
          <a:p>
            <a:pPr algn="just"/>
            <a:endParaRPr lang="en-US" sz="2240" dirty="0">
              <a:latin typeface="Josefin Sans" pitchFamily="2" charset="0"/>
            </a:endParaRPr>
          </a:p>
          <a:p>
            <a:pPr algn="just"/>
            <a:r>
              <a:rPr lang="en-US" sz="2240" b="1" dirty="0">
                <a:latin typeface="Josefin Sans" pitchFamily="2" charset="0"/>
              </a:rPr>
              <a:t>COMMENT:</a:t>
            </a:r>
            <a:r>
              <a:rPr lang="en-US" sz="2240" dirty="0">
                <a:latin typeface="Josefin Sans" pitchFamily="2" charset="0"/>
              </a:rPr>
              <a:t> The data for the year “</a:t>
            </a:r>
            <a:r>
              <a:rPr lang="en-US" sz="2240" b="1" dirty="0">
                <a:latin typeface="Josefin Sans" pitchFamily="2" charset="0"/>
              </a:rPr>
              <a:t>2017</a:t>
            </a:r>
            <a:r>
              <a:rPr lang="en-US" sz="2240" dirty="0">
                <a:latin typeface="Josefin Sans" pitchFamily="2" charset="0"/>
              </a:rPr>
              <a:t>” is incomplete. Hence, it is not feasible to make accurate conclusions. However, the data obtained suggests a possible positive results. Therefore, it is evident that the customers are getting better over time, based on the volume of orders.</a:t>
            </a:r>
          </a:p>
        </p:txBody>
      </p:sp>
    </p:spTree>
    <p:extLst>
      <p:ext uri="{BB962C8B-B14F-4D97-AF65-F5344CB8AC3E}">
        <p14:creationId xmlns:p14="http://schemas.microsoft.com/office/powerpoint/2010/main" val="19673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CFAC38-8CF9-4ED1-A8DF-8FF1E52BCEFD}"/>
              </a:ext>
            </a:extLst>
          </p:cNvPr>
          <p:cNvGrpSpPr/>
          <p:nvPr/>
        </p:nvGrpSpPr>
        <p:grpSpPr>
          <a:xfrm>
            <a:off x="370193" y="968829"/>
            <a:ext cx="12061219" cy="9035142"/>
            <a:chOff x="174949" y="3517711"/>
            <a:chExt cx="8735786" cy="56733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42C6F4-136F-475F-A5D8-92406C2C3E21}"/>
                </a:ext>
              </a:extLst>
            </p:cNvPr>
            <p:cNvGrpSpPr/>
            <p:nvPr/>
          </p:nvGrpSpPr>
          <p:grpSpPr>
            <a:xfrm>
              <a:off x="174949" y="3517711"/>
              <a:ext cx="8735786" cy="5667539"/>
              <a:chOff x="255834" y="552000"/>
              <a:chExt cx="11680332" cy="793455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7EB586-91CE-45C9-8AB7-6829151B5A8B}"/>
                  </a:ext>
                </a:extLst>
              </p:cNvPr>
              <p:cNvSpPr/>
              <p:nvPr/>
            </p:nvSpPr>
            <p:spPr>
              <a:xfrm>
                <a:off x="9334376" y="552001"/>
                <a:ext cx="2601789" cy="12452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54777E-6AA8-4A64-8921-62B4A37C27E5}"/>
                  </a:ext>
                </a:extLst>
              </p:cNvPr>
              <p:cNvSpPr/>
              <p:nvPr/>
            </p:nvSpPr>
            <p:spPr>
              <a:xfrm>
                <a:off x="255834" y="2134991"/>
                <a:ext cx="6932428" cy="2619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6BDB3D-4852-4586-B2B5-A164C03457C6}"/>
                  </a:ext>
                </a:extLst>
              </p:cNvPr>
              <p:cNvSpPr/>
              <p:nvPr/>
            </p:nvSpPr>
            <p:spPr>
              <a:xfrm>
                <a:off x="7547124" y="2134990"/>
                <a:ext cx="4389041" cy="2619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9502CF-FAEA-4BAD-88D2-BDB5941E4F41}"/>
                  </a:ext>
                </a:extLst>
              </p:cNvPr>
              <p:cNvSpPr/>
              <p:nvPr/>
            </p:nvSpPr>
            <p:spPr>
              <a:xfrm>
                <a:off x="7547125" y="5084472"/>
                <a:ext cx="4389041" cy="34020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2A07DCE-DF9D-46CB-9FE4-6C1A2ED13218}"/>
                  </a:ext>
                </a:extLst>
              </p:cNvPr>
              <p:cNvSpPr/>
              <p:nvPr/>
            </p:nvSpPr>
            <p:spPr>
              <a:xfrm>
                <a:off x="3574224" y="5084475"/>
                <a:ext cx="3614038" cy="3402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A4B1B4-6D01-42ED-9713-31A1A8B56869}"/>
                  </a:ext>
                </a:extLst>
              </p:cNvPr>
              <p:cNvSpPr/>
              <p:nvPr/>
            </p:nvSpPr>
            <p:spPr>
              <a:xfrm>
                <a:off x="255834" y="5084474"/>
                <a:ext cx="3032501" cy="3402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DA2F7A1-BFB0-4B16-9D80-AAA4E0B866C3}"/>
                  </a:ext>
                </a:extLst>
              </p:cNvPr>
              <p:cNvSpPr/>
              <p:nvPr/>
            </p:nvSpPr>
            <p:spPr>
              <a:xfrm>
                <a:off x="6301867" y="552000"/>
                <a:ext cx="2601789" cy="124524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B8848B4-CDEB-438D-BB77-1493C5BFA836}"/>
                  </a:ext>
                </a:extLst>
              </p:cNvPr>
              <p:cNvSpPr/>
              <p:nvPr/>
            </p:nvSpPr>
            <p:spPr>
              <a:xfrm>
                <a:off x="3278851" y="552000"/>
                <a:ext cx="2601789" cy="12533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5BFC007-91F7-4684-9D24-86D4BC254C66}"/>
                  </a:ext>
                </a:extLst>
              </p:cNvPr>
              <p:cNvSpPr/>
              <p:nvPr/>
            </p:nvSpPr>
            <p:spPr>
              <a:xfrm>
                <a:off x="255835" y="552000"/>
                <a:ext cx="2601789" cy="12533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87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6F70C-8926-41A3-87D7-3515FC385380}"/>
                </a:ext>
              </a:extLst>
            </p:cNvPr>
            <p:cNvSpPr txBox="1"/>
            <p:nvPr/>
          </p:nvSpPr>
          <p:spPr>
            <a:xfrm>
              <a:off x="207947" y="3656743"/>
              <a:ext cx="2000754" cy="23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NUMBER OF ORDERS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BA9646-E7F4-46B9-9613-8992D4CD6043}"/>
                </a:ext>
              </a:extLst>
            </p:cNvPr>
            <p:cNvSpPr txBox="1"/>
            <p:nvPr/>
          </p:nvSpPr>
          <p:spPr>
            <a:xfrm>
              <a:off x="458145" y="3875904"/>
              <a:ext cx="947400" cy="483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1CD81C"/>
                  </a:solidFill>
                  <a:latin typeface="Josefin Sans" pitchFamily="2" charset="0"/>
                </a:rPr>
                <a:t>710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ECBC6A-15A9-4216-837E-759FF1926669}"/>
                </a:ext>
              </a:extLst>
            </p:cNvPr>
            <p:cNvSpPr txBox="1"/>
            <p:nvPr/>
          </p:nvSpPr>
          <p:spPr>
            <a:xfrm>
              <a:off x="2488002" y="3560173"/>
              <a:ext cx="1756684" cy="40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TOTAL ORDER 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4BABF1-6387-4AD1-8C9E-6D3F08398D52}"/>
                </a:ext>
              </a:extLst>
            </p:cNvPr>
            <p:cNvSpPr txBox="1"/>
            <p:nvPr/>
          </p:nvSpPr>
          <p:spPr>
            <a:xfrm>
              <a:off x="2453255" y="3962440"/>
              <a:ext cx="1915612" cy="44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1CD81C"/>
                  </a:solidFill>
                  <a:latin typeface="Josefin Sans" pitchFamily="2" charset="0"/>
                </a:rPr>
                <a:t>$70,932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43742-7E6F-45EC-9B68-50F0A47B30C8}"/>
                </a:ext>
              </a:extLst>
            </p:cNvPr>
            <p:cNvSpPr txBox="1"/>
            <p:nvPr/>
          </p:nvSpPr>
          <p:spPr>
            <a:xfrm>
              <a:off x="4728549" y="3578672"/>
              <a:ext cx="1914155" cy="40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NUMBER OF UNIQUE CUSTOMERS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3AD7ED-15DF-45AD-AFB4-201231DB7892}"/>
                </a:ext>
              </a:extLst>
            </p:cNvPr>
            <p:cNvSpPr txBox="1"/>
            <p:nvPr/>
          </p:nvSpPr>
          <p:spPr>
            <a:xfrm>
              <a:off x="4780745" y="3937594"/>
              <a:ext cx="759296" cy="44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Josefin Sans" pitchFamily="2" charset="0"/>
                </a:rPr>
                <a:t>132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406AB-BB4F-4BEA-B1AC-55C246C28060}"/>
                </a:ext>
              </a:extLst>
            </p:cNvPr>
            <p:cNvSpPr txBox="1"/>
            <p:nvPr/>
          </p:nvSpPr>
          <p:spPr>
            <a:xfrm>
              <a:off x="6984866" y="3541540"/>
              <a:ext cx="1857538" cy="40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CUSTOMER COHORT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BD46B7-9772-483F-9E52-555AA089FA62}"/>
                </a:ext>
              </a:extLst>
            </p:cNvPr>
            <p:cNvSpPr txBox="1"/>
            <p:nvPr/>
          </p:nvSpPr>
          <p:spPr>
            <a:xfrm>
              <a:off x="6984865" y="3927577"/>
              <a:ext cx="1827249" cy="44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1CD81C"/>
                  </a:solidFill>
                  <a:latin typeface="Josefin Sans" pitchFamily="2" charset="0"/>
                </a:rPr>
                <a:t>$381,481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B02EE-65EF-42F1-AAC4-AEF5D1BA6CD1}"/>
                </a:ext>
              </a:extLst>
            </p:cNvPr>
            <p:cNvSpPr txBox="1"/>
            <p:nvPr/>
          </p:nvSpPr>
          <p:spPr>
            <a:xfrm>
              <a:off x="212361" y="6844930"/>
              <a:ext cx="2204975" cy="21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osefin Sans" pitchFamily="2" charset="0"/>
                </a:rPr>
                <a:t>PERFORMANCE METRICS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611D2C-A2BB-49A8-B845-949F9B9AD3D3}"/>
                </a:ext>
              </a:extLst>
            </p:cNvPr>
            <p:cNvSpPr txBox="1"/>
            <p:nvPr/>
          </p:nvSpPr>
          <p:spPr>
            <a:xfrm>
              <a:off x="207949" y="7212352"/>
              <a:ext cx="2180361" cy="179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Customer Cohort LTV 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	</a:t>
              </a:r>
              <a:r>
                <a:rPr lang="en-US" sz="2400" dirty="0">
                  <a:solidFill>
                    <a:srgbClr val="1CD81C"/>
                  </a:solidFill>
                  <a:latin typeface="Josefin Sans" pitchFamily="2" charset="0"/>
                </a:rPr>
                <a:t>= $3,936,189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 </a:t>
              </a:r>
            </a:p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Josefin Sans" pitchFamily="2" charset="0"/>
              </a:endParaRP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Average No. of purchase 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		</a:t>
              </a:r>
              <a:r>
                <a:rPr lang="en-US" sz="2400" dirty="0">
                  <a:solidFill>
                    <a:srgbClr val="1CD81C"/>
                  </a:solidFill>
                  <a:latin typeface="Josefin Sans" pitchFamily="2" charset="0"/>
                </a:rPr>
                <a:t>= 5.4</a:t>
              </a:r>
              <a:endParaRPr lang="en-US" dirty="0">
                <a:solidFill>
                  <a:srgbClr val="1CD81C"/>
                </a:solidFill>
                <a:latin typeface="Josefin Sans" pitchFamily="2" charset="0"/>
              </a:endParaRPr>
            </a:p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Josefin Sans" pitchFamily="2" charset="0"/>
              </a:endParaRP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Average customer lifespan 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Josefin Sans" pitchFamily="2" charset="0"/>
                </a:rPr>
                <a:t>	</a:t>
              </a:r>
              <a:r>
                <a:rPr lang="en-US" sz="2400" dirty="0">
                  <a:solidFill>
                    <a:srgbClr val="1CD81C"/>
                  </a:solidFill>
                  <a:latin typeface="Josefin Sans" pitchFamily="2" charset="0"/>
                </a:rPr>
                <a:t>= 10.3 months</a:t>
              </a:r>
              <a:endParaRPr lang="en-US" dirty="0">
                <a:solidFill>
                  <a:srgbClr val="1CD81C"/>
                </a:solidFill>
                <a:latin typeface="Josefin Sans" pitchFamily="2" charset="0"/>
              </a:endParaRPr>
            </a:p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Josefin Sans" pitchFamily="2" charset="0"/>
              </a:endParaRPr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754ACEE5-AB30-49A4-AA66-9C50251347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01179"/>
                </p:ext>
              </p:extLst>
            </p:nvPr>
          </p:nvGraphicFramePr>
          <p:xfrm>
            <a:off x="5686377" y="4734508"/>
            <a:ext cx="3135030" cy="1755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16059B6A-5443-4370-9DE8-8FC61D0C88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7978061"/>
                </p:ext>
              </p:extLst>
            </p:nvPr>
          </p:nvGraphicFramePr>
          <p:xfrm>
            <a:off x="2685733" y="6761014"/>
            <a:ext cx="2654302" cy="2430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79C09E4-7097-420F-8930-9232935299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3684811"/>
                </p:ext>
              </p:extLst>
            </p:nvPr>
          </p:nvGraphicFramePr>
          <p:xfrm>
            <a:off x="5608518" y="6761015"/>
            <a:ext cx="3302216" cy="2424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1142677F-4401-4EF0-A16A-233F46BA7A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7522087"/>
                </p:ext>
              </p:extLst>
            </p:nvPr>
          </p:nvGraphicFramePr>
          <p:xfrm>
            <a:off x="207947" y="4689534"/>
            <a:ext cx="5132088" cy="1830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76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277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Josefin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Nanatei Numonde</dc:creator>
  <cp:lastModifiedBy>Nanatei Numonde</cp:lastModifiedBy>
  <cp:revision>87</cp:revision>
  <dcterms:created xsi:type="dcterms:W3CDTF">2021-08-23T19:09:12Z</dcterms:created>
  <dcterms:modified xsi:type="dcterms:W3CDTF">2021-09-13T17:56:46Z</dcterms:modified>
</cp:coreProperties>
</file>