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cxnSp>
        <p:nvCxnSpPr>
          <p:cNvPr id="58" name="Straight Connector 57"/>
          <p:cNvCxnSpPr>
            <a:cxnSpLocks/>
          </p:cNvCxnSpPr>
          <p:nvPr userDrawn="1"/>
        </p:nvCxnSpPr>
        <p:spPr bwMode="auto"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4A29A4-78C8-47AB-BA06-22CB45938951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209314" y="489856"/>
            <a:ext cx="1687286" cy="5301343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295399" y="489856"/>
            <a:ext cx="7587344" cy="5301343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ED4ACF-2D82-46F2-A8E9-23963AA34E86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374B5B-21A0-4192-BF4C-38187F1A68D8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Pr shadeToTitle="0">
        <a:gradFill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58" name="Straight Connector 57"/>
          <p:cNvCxnSpPr>
            <a:cxnSpLocks/>
          </p:cNvCxnSpPr>
          <p:nvPr userDrawn="1"/>
        </p:nvCxnSpPr>
        <p:spPr bwMode="auto"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B5CF7C-B333-48E1-A4A6-83A3C8B73AC0}" type="datetime1">
              <a:rPr lang="en-US"/>
              <a:t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320762-5CBF-4210-AB54-376B091119F8}" type="datetime1">
              <a:rPr lang="en-US"/>
              <a:t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F0DB371-BF5F-4058-A212-1A908E4D2674}" type="datetime1">
              <a:rPr lang="en-US"/>
              <a:t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0A4083B-90AA-48CF-BAD5-00AA24D7F288}" type="datetime1">
              <a:rPr lang="en-US"/>
              <a:t/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bg>
      <p:bgPr shadeToTitle="0">
        <a:gradFill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 bwMode="auto"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60" name="Straight Connector 59"/>
          <p:cNvCxnSpPr>
            <a:cxnSpLocks/>
          </p:cNvCxnSpPr>
          <p:nvPr userDrawn="1"/>
        </p:nvCxnSpPr>
        <p:spPr bwMode="auto"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BAF629-ECA2-4CF3-B790-9D9BDED98269}" type="datetime1">
              <a:rPr lang="en-US"/>
              <a:t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bg>
      <p:bgPr shadeToTitle="0">
        <a:gradFill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 bwMode="auto"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 bwMode="auto"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chemeClr val="bg1">
                <a:lumMod val="100000"/>
              </a:schemeClr>
            </a:gs>
            <a:gs pos="53000">
              <a:schemeClr val="bg1"/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cxnSp>
        <p:nvCxnSpPr>
          <p:cNvPr id="148" name="Straight Connector 147"/>
          <p:cNvCxnSpPr>
            <a:cxnSpLocks/>
          </p:cNvCxnSpPr>
          <p:nvPr userDrawn="1"/>
        </p:nvCxnSpPr>
        <p:spPr bwMode="auto"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294041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fld id="{B51B2453-8663-4C69-AF73-9FD7B1DEC5D0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3200" b="1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4981566" y="623457"/>
            <a:ext cx="2229473" cy="457042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 sz="1250"/>
          </a:p>
        </p:txBody>
      </p:sp>
      <p:sp>
        <p:nvSpPr>
          <p:cNvPr id="3" name="object 3"/>
          <p:cNvSpPr/>
          <p:nvPr/>
        </p:nvSpPr>
        <p:spPr bwMode="auto">
          <a:xfrm>
            <a:off x="4069773" y="1668866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 fill="norm" stroke="1" extrusionOk="0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50"/>
          </a:p>
        </p:txBody>
      </p:sp>
      <p:sp>
        <p:nvSpPr>
          <p:cNvPr id="4" name="object 4"/>
          <p:cNvSpPr txBox="1"/>
          <p:nvPr/>
        </p:nvSpPr>
        <p:spPr bwMode="auto">
          <a:xfrm>
            <a:off x="4511825" y="1822761"/>
            <a:ext cx="3312368" cy="318269"/>
          </a:xfrm>
          <a:prstGeom prst="rect">
            <a:avLst/>
          </a:prstGeom>
        </p:spPr>
        <p:txBody>
          <a:bodyPr vert="horz" wrap="square" lIns="0" tIns="10391" rIns="0" bIns="0" rtlCol="0">
            <a:spAutoFit/>
          </a:bodyPr>
          <a:lstStyle/>
          <a:p>
            <a:pPr marL="8659" algn="ctr">
              <a:spcBef>
                <a:spcPts val="81"/>
              </a:spcBef>
              <a:defRPr/>
            </a:pPr>
            <a:r>
              <a:rPr lang="en-US" sz="2000" b="1" spc="-55">
                <a:latin typeface="Times New Roman"/>
                <a:cs typeface="Times New Roman"/>
              </a:rPr>
              <a:t>Inteligência</a:t>
            </a:r>
            <a:r>
              <a:rPr lang="en-US" sz="2000" b="1" spc="-55">
                <a:latin typeface="Times New Roman"/>
                <a:cs typeface="Times New Roman"/>
              </a:rPr>
              <a:t> </a:t>
            </a:r>
            <a:r>
              <a:rPr lang="en-US" sz="2000" b="1" spc="-55">
                <a:latin typeface="Times New Roman"/>
                <a:cs typeface="Times New Roman"/>
              </a:rPr>
              <a:t>Computacional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 bwMode="auto">
          <a:xfrm>
            <a:off x="4069773" y="2996245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 fill="norm" stroke="1" extrusionOk="0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50"/>
          </a:p>
        </p:txBody>
      </p:sp>
      <p:sp>
        <p:nvSpPr>
          <p:cNvPr id="7" name="object 7"/>
          <p:cNvSpPr txBox="1"/>
          <p:nvPr/>
        </p:nvSpPr>
        <p:spPr bwMode="auto">
          <a:xfrm>
            <a:off x="5435588" y="3717058"/>
            <a:ext cx="1320321" cy="826683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433" algn="ctr">
              <a:spcBef>
                <a:spcPts val="286"/>
              </a:spcBef>
              <a:defRPr/>
            </a:pPr>
            <a:r>
              <a:rPr sz="1600" b="1" spc="-2">
                <a:latin typeface="LM Roman 12"/>
                <a:cs typeface="LM Roman 12"/>
              </a:rPr>
              <a:t>Docente</a:t>
            </a:r>
            <a:r>
              <a:rPr lang="en-US" sz="1600" b="1" spc="-2">
                <a:latin typeface="LM Roman 12"/>
                <a:cs typeface="LM Roman 12"/>
              </a:rPr>
              <a:t>s</a:t>
            </a:r>
            <a:endParaRPr sz="1600">
              <a:latin typeface="LM Roman 12"/>
              <a:cs typeface="LM Roman 12"/>
            </a:endParaRPr>
          </a:p>
          <a:p>
            <a:pPr algn="ctr">
              <a:spcBef>
                <a:spcPts val="222"/>
              </a:spcBef>
              <a:defRPr/>
            </a:pPr>
            <a:r>
              <a:rPr lang="pt-PT" sz="1600" spc="-2">
                <a:latin typeface="LM Roman 12"/>
                <a:cs typeface="LM Roman 12"/>
              </a:rPr>
              <a:t>Carlos Pereira</a:t>
            </a:r>
            <a:endParaRPr/>
          </a:p>
          <a:p>
            <a:pPr algn="ctr">
              <a:spcBef>
                <a:spcPts val="222"/>
              </a:spcBef>
              <a:defRPr/>
            </a:pPr>
            <a:r>
              <a:rPr lang="pt-PT" sz="1600" spc="-2">
                <a:latin typeface="LM Roman 12"/>
                <a:cs typeface="LM Roman 12"/>
              </a:rPr>
              <a:t>Inês Domingues</a:t>
            </a:r>
            <a:endParaRPr sz="1600">
              <a:latin typeface="LM Roman 12"/>
              <a:cs typeface="LM Roman 12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395449" y="4869159"/>
            <a:ext cx="5400600" cy="856756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1299" algn="ctr">
              <a:spcBef>
                <a:spcPts val="286"/>
              </a:spcBef>
              <a:defRPr/>
            </a:pPr>
            <a:r>
              <a:rPr sz="1600" b="1" spc="-2">
                <a:latin typeface="Times New Roman"/>
                <a:cs typeface="Times New Roman"/>
              </a:rPr>
              <a:t>Alunos</a:t>
            </a:r>
            <a:endParaRPr sz="1600">
              <a:latin typeface="Times New Roman"/>
              <a:cs typeface="Times New Roman"/>
            </a:endParaRPr>
          </a:p>
          <a:p>
            <a:pPr marL="8226" marR="3464" algn="ctr">
              <a:lnSpc>
                <a:spcPct val="122400"/>
              </a:lnSpc>
              <a:defRPr/>
            </a:pPr>
            <a:r>
              <a:rPr sz="1600" spc="-10">
                <a:latin typeface="Times New Roman"/>
                <a:cs typeface="Times New Roman"/>
              </a:rPr>
              <a:t>Paulo </a:t>
            </a:r>
            <a:r>
              <a:rPr sz="1600" spc="-2">
                <a:latin typeface="Times New Roman"/>
                <a:cs typeface="Times New Roman"/>
              </a:rPr>
              <a:t>Henrique Figueira </a:t>
            </a:r>
            <a:r>
              <a:rPr sz="1600" spc="-7">
                <a:latin typeface="Times New Roman"/>
                <a:cs typeface="Times New Roman"/>
              </a:rPr>
              <a:t>Pestana </a:t>
            </a:r>
            <a:r>
              <a:rPr sz="1600" spc="-2">
                <a:latin typeface="Times New Roman"/>
                <a:cs typeface="Times New Roman"/>
              </a:rPr>
              <a:t>de </a:t>
            </a:r>
            <a:r>
              <a:rPr sz="1600" spc="-7">
                <a:latin typeface="Times New Roman"/>
                <a:cs typeface="Times New Roman"/>
              </a:rPr>
              <a:t>Gouveia </a:t>
            </a:r>
            <a:r>
              <a:rPr sz="1600" spc="-2">
                <a:latin typeface="Times New Roman"/>
                <a:cs typeface="Times New Roman"/>
              </a:rPr>
              <a:t>- a2020121705  Nuno Alexandre Almeida </a:t>
            </a:r>
            <a:r>
              <a:rPr sz="1600" spc="-7">
                <a:latin typeface="Times New Roman"/>
                <a:cs typeface="Times New Roman"/>
              </a:rPr>
              <a:t>Santos </a:t>
            </a:r>
            <a:r>
              <a:rPr sz="1600" spc="-2">
                <a:latin typeface="Times New Roman"/>
                <a:cs typeface="Times New Roman"/>
              </a:rPr>
              <a:t>-</a:t>
            </a:r>
            <a:r>
              <a:rPr sz="1600" spc="-10">
                <a:latin typeface="Times New Roman"/>
                <a:cs typeface="Times New Roman"/>
              </a:rPr>
              <a:t> </a:t>
            </a:r>
            <a:r>
              <a:rPr sz="1600" spc="-2">
                <a:latin typeface="Times New Roman"/>
                <a:cs typeface="Times New Roman"/>
              </a:rPr>
              <a:t>a2019110035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511825" y="247995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>
                <a:latin typeface="Times New Roman"/>
                <a:cs typeface="Times New Roman"/>
              </a:rPr>
              <a:t>Firefly Algorithm</a:t>
            </a:r>
            <a:endParaRPr lang="pt-PT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Firefly Algorithm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O algoritmo Firefly tem cinco regras baseadas nas propriedades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piscantes dos pirilampos reais: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Todos os vaga-lumes são capazes de se atrair independentemente do sexo.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 atratividade de um vaga-lume para outros indivíduos é proporcional ao seu brilho.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Vaga-lumes menos atraentes se movem na direção do mais atraente.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À medida que a distância entre dois vaga-lumes aumenta, o brilho visível de um determinado vaga-lume para o outro diminui.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Se um vaga-lume não vê nenhum vaga-lume que seja mais brilhante do que ele, ele se move aleatoriamente.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Firefly vs PSO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Vantagens</a:t>
            </a:r>
            <a:r>
              <a:rPr lang="en-US"/>
              <a:t> do FA</a:t>
            </a:r>
            <a:endParaRPr/>
          </a:p>
          <a:p>
            <a:pPr lvl="1">
              <a:defRPr/>
            </a:pPr>
            <a:r>
              <a:rPr lang="pt-PT"/>
              <a:t>Parece ser mais eficaz na otimização multiobjetivo e em curto tempo.</a:t>
            </a:r>
            <a:endParaRPr/>
          </a:p>
          <a:p>
            <a:pPr lvl="1">
              <a:defRPr/>
            </a:pPr>
            <a:r>
              <a:rPr lang="pt-PT"/>
              <a:t>É melhor em problemas não lineares com ruído.</a:t>
            </a:r>
            <a:endParaRPr/>
          </a:p>
          <a:p>
            <a:pPr lvl="1">
              <a:defRPr/>
            </a:pPr>
            <a:r>
              <a:rPr lang="pt-PT"/>
              <a:t>Fácil de implementar.</a:t>
            </a:r>
            <a:endParaRPr/>
          </a:p>
          <a:p>
            <a:pPr lvl="1">
              <a:defRPr/>
            </a:pPr>
            <a:r>
              <a:rPr lang="pt-PT"/>
              <a:t>Bom a resolver problemas com poucos Local optimum.</a:t>
            </a:r>
            <a:endParaRPr/>
          </a:p>
          <a:p>
            <a:pPr>
              <a:defRPr/>
            </a:pPr>
            <a:r>
              <a:rPr lang="pt-PT"/>
              <a:t>Desvantagens do FA</a:t>
            </a:r>
            <a:endParaRPr/>
          </a:p>
          <a:p>
            <a:pPr lvl="1">
              <a:defRPr/>
            </a:pPr>
            <a:r>
              <a:rPr lang="pt-PT"/>
              <a:t>Tem uma convergência baixa.</a:t>
            </a:r>
            <a:endParaRPr/>
          </a:p>
          <a:p>
            <a:pPr lvl="1">
              <a:defRPr/>
            </a:pPr>
            <a:r>
              <a:rPr lang="pt-PT"/>
              <a:t>Fica preso em problemas com muitos de Local optimum.</a:t>
            </a:r>
            <a:endParaRPr/>
          </a:p>
          <a:p>
            <a:pPr lvl="1">
              <a:defRPr/>
            </a:pPr>
            <a:r>
              <a:rPr lang="pt-PT"/>
              <a:t>Os parametros do algoritmo são fixos e não mudam com o tempo de computação.</a:t>
            </a:r>
            <a:endParaRPr/>
          </a:p>
          <a:p>
            <a:pPr lvl="1">
              <a:defRPr/>
            </a:pPr>
            <a:r>
              <a:rPr lang="pt-PT"/>
              <a:t>Não memoriza de qualquer história de melhor situação para firefly e isso faz com que eles se movam independentemente de sua melhor situação anterior, podendo acabam perdendo as suas situações.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PSO - Sphere</a:t>
            </a:r>
            <a:endParaRPr/>
          </a:p>
        </p:txBody>
      </p:sp>
      <p:pic>
        <p:nvPicPr>
          <p:cNvPr id="10242" name="Picture 2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4666" y="1224793"/>
            <a:ext cx="7270562" cy="4441381"/>
          </a:xfrm>
          <a:prstGeom prst="rect">
            <a:avLst/>
          </a:prstGeom>
          <a:noFill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 bwMode="auto">
          <a:xfrm>
            <a:off x="7913688" y="571500"/>
            <a:ext cx="3657600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10514" y="608822"/>
            <a:ext cx="4067355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PSO - Ackley</a:t>
            </a:r>
            <a:endParaRPr/>
          </a:p>
        </p:txBody>
      </p:sp>
      <p:pic>
        <p:nvPicPr>
          <p:cNvPr id="12292" name="Picture 4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0" y="1213062"/>
            <a:ext cx="7281947" cy="44318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10514" y="608822"/>
            <a:ext cx="4067355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FA - Sphere</a:t>
            </a:r>
            <a:endParaRPr/>
          </a:p>
        </p:txBody>
      </p:sp>
      <p:pic>
        <p:nvPicPr>
          <p:cNvPr id="7" name="Content Placeholder 6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6109" y="658271"/>
            <a:ext cx="7259216" cy="5303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10514" y="608822"/>
            <a:ext cx="4067355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FA - Ackley</a:t>
            </a:r>
            <a:endParaRPr/>
          </a:p>
        </p:txBody>
      </p:sp>
      <p:pic>
        <p:nvPicPr>
          <p:cNvPr id="8" name="Content Placeholder 7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5165" y="689129"/>
            <a:ext cx="7301645" cy="5141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Conclusão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Podemos observar pelos gráficos acima que os valores </a:t>
            </a: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obtidos pelo algoritmo PSO são melhores </a:t>
            </a: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(menor custo) em quase tudo para este caso de problema.</a:t>
            </a: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O único custo que se destacou de FA foi em dimensão 3 em Ackley </a:t>
            </a: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em que obtivemos valores negativos no custo.</a:t>
            </a:r>
            <a:endParaRPr lang="pt-P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Apesar de nas pequisas que efetuamos já muitos casos </a:t>
            </a: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se verificam que o FA é um algoritmo que traz melhores resultados </a:t>
            </a: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em curto tempo e que já existem versões modificadas para </a:t>
            </a: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dar mais liberdade ainda ao algoritmo.</a:t>
            </a:r>
            <a:endParaRPr lang="pt-P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Esperemos com este relatório percebe-se como Firefly </a:t>
            </a: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Algorithm funcione, e utilizações que possa ter para resolver </a:t>
            </a:r>
            <a:r>
              <a:rPr lang="pt-PT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diversos problemas.</a:t>
            </a:r>
            <a:endParaRPr lang="pt-P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Índice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Em</a:t>
            </a:r>
            <a:r>
              <a:rPr lang="en-US"/>
              <a:t> que </a:t>
            </a:r>
            <a:r>
              <a:rPr lang="en-US"/>
              <a:t>consiste</a:t>
            </a:r>
            <a:r>
              <a:rPr lang="en-US"/>
              <a:t> a </a:t>
            </a:r>
            <a:r>
              <a:rPr lang="en-US"/>
              <a:t>computação</a:t>
            </a:r>
            <a:r>
              <a:rPr lang="en-US"/>
              <a:t> </a:t>
            </a:r>
            <a:r>
              <a:rPr lang="en-US"/>
              <a:t>evolucionária</a:t>
            </a:r>
            <a:r>
              <a:rPr lang="en-US"/>
              <a:t>?</a:t>
            </a:r>
            <a:endParaRPr/>
          </a:p>
          <a:p>
            <a:pPr>
              <a:defRPr/>
            </a:pPr>
            <a:r>
              <a:rPr lang="en-US"/>
              <a:t>Computação</a:t>
            </a:r>
            <a:r>
              <a:rPr lang="en-US"/>
              <a:t> </a:t>
            </a:r>
            <a:r>
              <a:rPr lang="en-US"/>
              <a:t>evoluvionária</a:t>
            </a:r>
            <a:r>
              <a:rPr lang="en-US"/>
              <a:t> no </a:t>
            </a:r>
            <a:r>
              <a:rPr lang="en-US"/>
              <a:t>contexto</a:t>
            </a:r>
            <a:r>
              <a:rPr lang="en-US"/>
              <a:t> de redes </a:t>
            </a:r>
            <a:r>
              <a:rPr lang="en-US"/>
              <a:t>neuronais</a:t>
            </a:r>
            <a:r>
              <a:rPr lang="en-US"/>
              <a:t>.</a:t>
            </a:r>
            <a:endParaRPr/>
          </a:p>
          <a:p>
            <a:pPr>
              <a:defRPr/>
            </a:pPr>
            <a:r>
              <a:rPr lang="en-US"/>
              <a:t>Inteligência</a:t>
            </a:r>
            <a:r>
              <a:rPr lang="en-US"/>
              <a:t> Swarm</a:t>
            </a:r>
            <a:endParaRPr/>
          </a:p>
          <a:p>
            <a:pPr>
              <a:defRPr/>
            </a:pPr>
            <a:r>
              <a:rPr lang="pt-PT"/>
              <a:t>PSO</a:t>
            </a:r>
            <a:endParaRPr/>
          </a:p>
          <a:p>
            <a:pPr>
              <a:defRPr/>
            </a:pPr>
            <a:r>
              <a:rPr lang="en-US"/>
              <a:t>Firefly Algorithm</a:t>
            </a:r>
            <a:endParaRPr/>
          </a:p>
          <a:p>
            <a:pPr>
              <a:defRPr/>
            </a:pPr>
            <a:r>
              <a:rPr lang="en-US"/>
              <a:t>Firefly vs PSO</a:t>
            </a:r>
            <a:endParaRPr/>
          </a:p>
          <a:p>
            <a:pPr>
              <a:defRPr/>
            </a:pPr>
            <a:r>
              <a:rPr lang="en-US"/>
              <a:t>Análises</a:t>
            </a:r>
            <a:r>
              <a:rPr lang="en-US"/>
              <a:t> de </a:t>
            </a:r>
            <a:r>
              <a:rPr lang="en-US"/>
              <a:t>Desempenho</a:t>
            </a:r>
            <a:endParaRPr lang="en-US"/>
          </a:p>
          <a:p>
            <a:pPr>
              <a:defRPr/>
            </a:pPr>
            <a:r>
              <a:rPr lang="en-US"/>
              <a:t>Conclusões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Em</a:t>
            </a:r>
            <a:r>
              <a:rPr lang="en-US"/>
              <a:t> que </a:t>
            </a:r>
            <a:r>
              <a:rPr lang="en-US"/>
              <a:t>consiste</a:t>
            </a:r>
            <a:r>
              <a:rPr lang="en-US"/>
              <a:t> a </a:t>
            </a:r>
            <a:r>
              <a:rPr lang="en-US"/>
              <a:t>computação</a:t>
            </a:r>
            <a:r>
              <a:rPr lang="en-US"/>
              <a:t> </a:t>
            </a:r>
            <a:r>
              <a:rPr lang="en-US"/>
              <a:t>evolucionária</a:t>
            </a:r>
            <a:r>
              <a:rPr lang="en-US"/>
              <a:t>?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pt-PT"/>
              <a:t>A evolução é um processo de otimização em que o objetivo é melhorar a capacidade de um organismo (ou sistema) sobreviver em ambientes dinâmicos e competitivos.</a:t>
            </a:r>
            <a:endParaRPr/>
          </a:p>
          <a:p>
            <a:pPr>
              <a:defRPr/>
            </a:pPr>
            <a:r>
              <a:rPr lang="pt-PT"/>
              <a:t>A Computação Evolucionária compreende um conjunto de técnicas de busca e otimização inspiradas na evolução natural das espécies. Desta forma, cria-se uma população de indivíduos que vão reproduzir e competir pela sobrevivência. Os melhores sobrevivem e transferem suas características a novas gerações.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PT"/>
              <a:t>Computação evoluvionária no contexto de redes neuronais.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pt-PT"/>
              <a:t>Sistemas de CE resolvem problemas por meio de população, tentativa e erro, metaheurística ou otimização estocástica. Um conjunto inicial de candidatos a solução é gerado e atualizado iterativamente: </a:t>
            </a:r>
            <a:endParaRPr/>
          </a:p>
          <a:p>
            <a:pPr lvl="1">
              <a:defRPr/>
            </a:pPr>
            <a:r>
              <a:rPr lang="pt-PT"/>
              <a:t>Remoção das soluções menos desejadas</a:t>
            </a:r>
            <a:endParaRPr/>
          </a:p>
          <a:p>
            <a:pPr lvl="1">
              <a:defRPr/>
            </a:pPr>
            <a:r>
              <a:rPr lang="pt-PT"/>
              <a:t>Inserção de ruído.</a:t>
            </a:r>
            <a:endParaRPr/>
          </a:p>
          <a:p>
            <a:pPr>
              <a:defRPr/>
            </a:pPr>
            <a:r>
              <a:rPr lang="pt-PT"/>
              <a:t>Em termos técnicos, as populações de solução evoluem e se adaptam à medida que estão sujeitas à seleção e mutação naturais ou artificiais. </a:t>
            </a:r>
            <a:endParaRPr/>
          </a:p>
          <a:p>
            <a:pPr>
              <a:defRPr/>
            </a:pPr>
            <a:r>
              <a:rPr lang="pt-PT"/>
              <a:t>A CE é popular na IC porque leva a soluções otimizadas em uma ampla variedade de contextos, e há muitas variantes e extensões para problemas e estruturas de dados específicos.</a:t>
            </a:r>
            <a:endParaRPr/>
          </a:p>
          <a:p>
            <a:pPr>
              <a:defRPr/>
            </a:pP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PT"/>
              <a:t>Computação evoluvionária no contexto de redes neuronais.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pt-PT"/>
              <a:t>No contexto de redes neuronais, a computação evolutiva pode ser aplicada a soluções dadas enquanto treina a rede. </a:t>
            </a:r>
            <a:endParaRPr/>
          </a:p>
          <a:p>
            <a:pPr>
              <a:defRPr/>
            </a:pPr>
            <a:r>
              <a:rPr lang="pt-PT"/>
              <a:t>No exemplo de classificação de forma geométrica usando CE, a solução evolui através de seleção e mutação natural ou artificial à medida que a rede é treinada.</a:t>
            </a:r>
            <a:endParaRPr/>
          </a:p>
          <a:p>
            <a:pPr>
              <a:defRPr/>
            </a:pPr>
            <a:r>
              <a:rPr lang="pt-PT"/>
              <a:t>Isso nos permite generalizar a forma com mais precisão com o auxílio de descartar soluções menos desejáveis.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Inteligência</a:t>
            </a:r>
            <a:r>
              <a:rPr lang="en-US"/>
              <a:t> Swarm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pt-PT"/>
              <a:t>Conjunto estruturado de indivíduos (ou agentes) que interagem entre si.Os Indivíduos pertencentes ao swarm (enxame) interagem para atingirem um objectivo comum,de forma mais eficiente do que agindo individualmente.</a:t>
            </a:r>
            <a:endParaRPr/>
          </a:p>
          <a:p>
            <a:pPr>
              <a:defRPr/>
            </a:pPr>
            <a:r>
              <a:rPr lang="pt-PT"/>
              <a:t>O objetivo dos modelos computacionais de inteligência Swarm é modelar o simples comportamento dos indivíduos e as interações locais com o ambiente e os indivíduos vizinhos, a fim de obter comportamentos mais complexos que podem ser usados para resolver problemas complexos, principalmente problemas de otimização.</a:t>
            </a:r>
            <a:endParaRPr/>
          </a:p>
          <a:p>
            <a:pPr>
              <a:defRPr/>
            </a:pPr>
            <a:r>
              <a:rPr lang="pt-PT"/>
              <a:t>Inteligência Swarm faz uso de algoritmos de convergência baseados em fenômenos emergentes da natureza como: colônias de insetos, estratégias coletivas de peixes e pássaros e ainda comportamento auto-organizativo de partículas atômicas e subatômicas.</a:t>
            </a:r>
            <a:endParaRPr/>
          </a:p>
          <a:p>
            <a:pPr>
              <a:defRPr/>
            </a:pPr>
            <a:endParaRPr lang="pt-PT"/>
          </a:p>
          <a:p>
            <a:pPr>
              <a:defRPr/>
            </a:pPr>
            <a:endParaRPr lang="pt-PT"/>
          </a:p>
          <a:p>
            <a:pPr>
              <a:defRPr/>
            </a:pP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PSO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pt-PT"/>
              <a:t>O algoritmo de otimização de enxame de partículas (PSO) é um algoritmo de pesquisa baseado em população baseado na simulação do comportamento social de pássaros dentro de um bando, que são denominados por partículas.</a:t>
            </a:r>
            <a:endParaRPr/>
          </a:p>
          <a:p>
            <a:pPr>
              <a:defRPr/>
            </a:pPr>
            <a:r>
              <a:rPr lang="pt-PT"/>
              <a:t> Esse método se inicializa aleatoriamente, através de um conjunto de partículas com velocidades e posições aleatórias. </a:t>
            </a:r>
            <a:endParaRPr/>
          </a:p>
          <a:p>
            <a:pPr>
              <a:defRPr/>
            </a:pPr>
            <a:r>
              <a:rPr lang="pt-PT"/>
              <a:t>Após essa inicialização os indivíduos são avaliados através da função de avaliação. </a:t>
            </a:r>
            <a:endParaRPr/>
          </a:p>
          <a:p>
            <a:pPr>
              <a:defRPr/>
            </a:pPr>
            <a:r>
              <a:rPr lang="pt-PT"/>
              <a:t>Em um algoritmo PSO existe um conjunto de vetores cujas trajetórias oscilam em torno de uma região definida por cada melhor posição individual (PBEST) e a melhor posição dos outros (GBEST).</a:t>
            </a:r>
            <a:endParaRPr/>
          </a:p>
          <a:p>
            <a:pPr>
              <a:defRPr/>
            </a:pPr>
            <a:endParaRPr lang="pt-PT"/>
          </a:p>
          <a:p>
            <a:pPr>
              <a:defRPr/>
            </a:pP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PSO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pt-PT"/>
              <a:t>Algoritmo de otimização de enxame de partículas (PSO) modela dois comportamentos simples:  cada indivíduo (1) se move em direção seu melhor vizinho mais próximo e  (2) retorna ao estado que o indivíduo experimentou ser o melhor para si mesmo. </a:t>
            </a:r>
            <a:endParaRPr/>
          </a:p>
          <a:p>
            <a:pPr>
              <a:defRPr/>
            </a:pPr>
            <a:r>
              <a:rPr lang="pt-PT"/>
              <a:t>Como resultado, o comportamento coletivo que emerge é quede todos os indivíduos convergindo para o estado ambiental que é melhor para todos os indivíduos.</a:t>
            </a:r>
            <a:endParaRPr/>
          </a:p>
          <a:p>
            <a:pPr>
              <a:defRPr/>
            </a:pP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Firefly Algorithm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pt-PT"/>
              <a:t>Com base nas propriedades piscantes das espécies de pirilampos, Xin-She Yang desenvolveu o Firefly Algorithm (FA) em 2008. </a:t>
            </a:r>
            <a:endParaRPr/>
          </a:p>
          <a:p>
            <a:pPr>
              <a:defRPr/>
            </a:pPr>
            <a:r>
              <a:rPr lang="pt-PT"/>
              <a:t>Um sistema não linear que combina o decaimento exponencial da absorção de luz e lei do inverso do quadrado da variação de luz usa a distância. </a:t>
            </a:r>
            <a:endParaRPr/>
          </a:p>
          <a:p>
            <a:pPr>
              <a:defRPr/>
            </a:pPr>
            <a:r>
              <a:rPr lang="pt-PT"/>
              <a:t>Para iniciar o algoritmo, os pirilampos são colocados em locais aleatórios. A localização de um pirilampo corresponde aos valores dos parâmetros da função objetivo a ser resolvida.</a:t>
            </a:r>
            <a:endParaRPr/>
          </a:p>
          <a:p>
            <a:pPr>
              <a:defRPr/>
            </a:pPr>
            <a:r>
              <a:rPr lang="pt-PT"/>
              <a:t>Então, a partir da posição recém-adquirida de cada pirilampo, a função objetivo é avaliada, e a intensidade da luz do pirilampo é definida como a avaliação inversa. O inverso é usado pois o objetivo é minimizar a função objetivo. </a:t>
            </a:r>
            <a:endParaRPr/>
          </a:p>
          <a:p>
            <a:pPr>
              <a:defRPr/>
            </a:pPr>
            <a:r>
              <a:rPr lang="pt-PT"/>
              <a:t>Assim, uma avaliação de função inferior resultará em maior intensidade de luz.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0</Words>
  <Application>ONLYOFFICE/7.2.1.36</Application>
  <DocSecurity>0</DocSecurity>
  <PresentationFormat>Widescreen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Paulo Henrique</dc:creator>
  <cp:keywords/>
  <dc:description/>
  <dc:identifier/>
  <dc:language/>
  <cp:lastModifiedBy/>
  <cp:revision>4</cp:revision>
  <dcterms:created xsi:type="dcterms:W3CDTF">2022-12-13T03:49:52Z</dcterms:created>
  <dcterms:modified xsi:type="dcterms:W3CDTF">2022-12-13T12:42:49Z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